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57" r:id="rId5"/>
    <p:sldId id="261" r:id="rId6"/>
    <p:sldId id="265" r:id="rId7"/>
    <p:sldId id="266" r:id="rId8"/>
    <p:sldId id="267" r:id="rId9"/>
    <p:sldId id="260" r:id="rId10"/>
    <p:sldId id="258" r:id="rId11"/>
    <p:sldId id="259"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87955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19993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DD3792-D0F1-4193-9601-1A1D5C12C7F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940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69965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DD3792-D0F1-4193-9601-1A1D5C12C7F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45316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2738190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2493215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1469357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966642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022562-0015-4C2E-9791-E2F9BB8D66E0}" type="datetimeFigureOut">
              <a:rPr lang="en-IN" smtClean="0"/>
              <a:t>27-02-2023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249476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1725522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022562-0015-4C2E-9791-E2F9BB8D66E0}" type="datetimeFigureOut">
              <a:rPr lang="en-IN" smtClean="0"/>
              <a:t>27-02-2023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355449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022562-0015-4C2E-9791-E2F9BB8D66E0}" type="datetimeFigureOut">
              <a:rPr lang="en-IN" smtClean="0"/>
              <a:t>27-02-2023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232479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22562-0015-4C2E-9791-E2F9BB8D66E0}" type="datetimeFigureOut">
              <a:rPr lang="en-IN" smtClean="0"/>
              <a:t>27-02-2023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1839098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388684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022562-0015-4C2E-9791-E2F9BB8D66E0}" type="datetimeFigureOut">
              <a:rPr lang="en-IN" smtClean="0"/>
              <a:t>27-02-2023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DD3792-D0F1-4193-9601-1A1D5C12C7FB}" type="slidenum">
              <a:rPr lang="en-IN" smtClean="0"/>
              <a:t>‹#›</a:t>
            </a:fld>
            <a:endParaRPr lang="en-IN"/>
          </a:p>
        </p:txBody>
      </p:sp>
    </p:spTree>
    <p:extLst>
      <p:ext uri="{BB962C8B-B14F-4D97-AF65-F5344CB8AC3E}">
        <p14:creationId xmlns:p14="http://schemas.microsoft.com/office/powerpoint/2010/main" val="2751820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A022562-0015-4C2E-9791-E2F9BB8D66E0}" type="datetimeFigureOut">
              <a:rPr lang="en-IN" smtClean="0"/>
              <a:t>27-02-2023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DD3792-D0F1-4193-9601-1A1D5C12C7FB}" type="slidenum">
              <a:rPr lang="en-IN" smtClean="0"/>
              <a:t>‹#›</a:t>
            </a:fld>
            <a:endParaRPr lang="en-IN"/>
          </a:p>
        </p:txBody>
      </p:sp>
    </p:spTree>
    <p:extLst>
      <p:ext uri="{BB962C8B-B14F-4D97-AF65-F5344CB8AC3E}">
        <p14:creationId xmlns:p14="http://schemas.microsoft.com/office/powerpoint/2010/main" val="1623866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4BA5-6D10-B0EC-F3F6-2CB6CC3A79F0}"/>
              </a:ext>
            </a:extLst>
          </p:cNvPr>
          <p:cNvSpPr>
            <a:spLocks noGrp="1"/>
          </p:cNvSpPr>
          <p:nvPr>
            <p:ph type="ctrTitle"/>
          </p:nvPr>
        </p:nvSpPr>
        <p:spPr>
          <a:xfrm>
            <a:off x="3210560" y="3215323"/>
            <a:ext cx="9144000" cy="818197"/>
          </a:xfrm>
        </p:spPr>
        <p:txBody>
          <a:bodyPr>
            <a:normAutofit fontScale="90000"/>
          </a:bodyPr>
          <a:lstStyle/>
          <a:p>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Black Box Testing</a:t>
            </a:r>
            <a:endParaRPr lang="en-IN" b="1" i="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9BBC50-D36B-01E2-46FB-71C616C92842}"/>
              </a:ext>
            </a:extLst>
          </p:cNvPr>
          <p:cNvSpPr>
            <a:spLocks noGrp="1"/>
          </p:cNvSpPr>
          <p:nvPr>
            <p:ph type="subTitle" idx="1"/>
          </p:nvPr>
        </p:nvSpPr>
        <p:spPr>
          <a:xfrm>
            <a:off x="1524000" y="2235200"/>
            <a:ext cx="9144000" cy="4409440"/>
          </a:xfrm>
        </p:spPr>
        <p:txBody>
          <a:bodyPr>
            <a:normAutofit/>
          </a:bodyPr>
          <a:lstStyle/>
          <a:p>
            <a:pPr algn="l"/>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14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7845E-343B-C8F5-2EB8-DEBAE18FC513}"/>
              </a:ext>
            </a:extLst>
          </p:cNvPr>
          <p:cNvSpPr>
            <a:spLocks noGrp="1"/>
          </p:cNvSpPr>
          <p:nvPr>
            <p:ph idx="1"/>
          </p:nvPr>
        </p:nvSpPr>
        <p:spPr>
          <a:xfrm>
            <a:off x="574040" y="657224"/>
            <a:ext cx="10937240" cy="5641975"/>
          </a:xfrm>
        </p:spPr>
        <p:txBody>
          <a:bodyPr>
            <a:normAutofit lnSpcReduction="10000"/>
          </a:bodyPr>
          <a:lstStyle/>
          <a:p>
            <a:pPr marL="0" indent="0" algn="l">
              <a:buNone/>
            </a:pPr>
            <a:r>
              <a:rPr lang="en-IN" sz="2400" b="1" i="0" dirty="0">
                <a:solidFill>
                  <a:srgbClr val="353535"/>
                </a:solidFill>
                <a:effectLst/>
                <a:latin typeface="Times New Roman" panose="02020603050405020304" pitchFamily="18" charset="0"/>
                <a:cs typeface="Times New Roman" panose="02020603050405020304" pitchFamily="18" charset="0"/>
              </a:rPr>
              <a:t>Tools Used for Black Box Testing:</a:t>
            </a:r>
            <a:endParaRPr lang="en-IN" sz="2400" b="0" i="0" dirty="0">
              <a:solidFill>
                <a:srgbClr val="353535"/>
              </a:solidFill>
              <a:effectLst/>
              <a:latin typeface="Times New Roman" panose="02020603050405020304" pitchFamily="18" charset="0"/>
              <a:cs typeface="Times New Roman" panose="02020603050405020304" pitchFamily="18" charset="0"/>
            </a:endParaRPr>
          </a:p>
          <a:p>
            <a:pPr algn="l">
              <a:buFont typeface="+mj-lt"/>
              <a:buAutoNum type="arabicPeriod"/>
            </a:pPr>
            <a:r>
              <a:rPr lang="en-IN" sz="2400" b="0" i="0" dirty="0">
                <a:solidFill>
                  <a:srgbClr val="353535"/>
                </a:solidFill>
                <a:effectLst/>
                <a:latin typeface="Times New Roman" panose="02020603050405020304" pitchFamily="18" charset="0"/>
                <a:cs typeface="Times New Roman" panose="02020603050405020304" pitchFamily="18" charset="0"/>
              </a:rPr>
              <a:t>Appium</a:t>
            </a:r>
          </a:p>
          <a:p>
            <a:pPr algn="l">
              <a:buFont typeface="+mj-lt"/>
              <a:buAutoNum type="arabicPeriod"/>
            </a:pPr>
            <a:r>
              <a:rPr lang="en-IN" sz="2400" b="0" i="0" dirty="0">
                <a:solidFill>
                  <a:srgbClr val="353535"/>
                </a:solidFill>
                <a:effectLst/>
                <a:latin typeface="Times New Roman" panose="02020603050405020304" pitchFamily="18" charset="0"/>
                <a:cs typeface="Times New Roman" panose="02020603050405020304" pitchFamily="18" charset="0"/>
              </a:rPr>
              <a:t>Selenium</a:t>
            </a:r>
          </a:p>
          <a:p>
            <a:pPr algn="l">
              <a:buFont typeface="+mj-lt"/>
              <a:buAutoNum type="arabicPeriod"/>
            </a:pPr>
            <a:r>
              <a:rPr lang="en-IN" sz="2400" b="0" i="0" dirty="0">
                <a:solidFill>
                  <a:srgbClr val="353535"/>
                </a:solidFill>
                <a:effectLst/>
                <a:latin typeface="Times New Roman" panose="02020603050405020304" pitchFamily="18" charset="0"/>
                <a:cs typeface="Times New Roman" panose="02020603050405020304" pitchFamily="18" charset="0"/>
              </a:rPr>
              <a:t>Microsoft Coded UI</a:t>
            </a:r>
          </a:p>
          <a:p>
            <a:pPr algn="l">
              <a:buFont typeface="+mj-lt"/>
              <a:buAutoNum type="arabicPeriod"/>
            </a:pPr>
            <a:r>
              <a:rPr lang="en-IN" sz="2400" b="0" i="0" dirty="0">
                <a:solidFill>
                  <a:srgbClr val="353535"/>
                </a:solidFill>
                <a:effectLst/>
                <a:latin typeface="Times New Roman" panose="02020603050405020304" pitchFamily="18" charset="0"/>
                <a:cs typeface="Times New Roman" panose="02020603050405020304" pitchFamily="18" charset="0"/>
              </a:rPr>
              <a:t>Applitools</a:t>
            </a:r>
          </a:p>
          <a:p>
            <a:pPr algn="l">
              <a:buFont typeface="+mj-lt"/>
              <a:buAutoNum type="arabicPeriod"/>
            </a:pPr>
            <a:r>
              <a:rPr lang="en-IN" sz="2400" b="0" i="0" dirty="0">
                <a:solidFill>
                  <a:srgbClr val="353535"/>
                </a:solidFill>
                <a:effectLst/>
                <a:latin typeface="Times New Roman" panose="02020603050405020304" pitchFamily="18" charset="0"/>
                <a:cs typeface="Times New Roman" panose="02020603050405020304" pitchFamily="18" charset="0"/>
              </a:rPr>
              <a:t>HP QTP.</a:t>
            </a:r>
          </a:p>
          <a:p>
            <a:pPr marL="0" indent="0">
              <a:buNone/>
            </a:pPr>
            <a:r>
              <a:rPr lang="en-IN" sz="2400" b="1" dirty="0">
                <a:latin typeface="Times New Roman" panose="02020603050405020304" pitchFamily="18" charset="0"/>
                <a:cs typeface="Times New Roman" panose="02020603050405020304" pitchFamily="18" charset="0"/>
              </a:rPr>
              <a:t>Advantages:</a:t>
            </a:r>
          </a:p>
          <a:p>
            <a:pPr marL="0" indent="0" algn="l">
              <a:buNone/>
            </a:pPr>
            <a:r>
              <a:rPr lang="en-IN" sz="2400" dirty="0">
                <a:latin typeface="Times New Roman" panose="02020603050405020304" pitchFamily="18" charset="0"/>
                <a:cs typeface="Times New Roman" panose="02020603050405020304" pitchFamily="18" charset="0"/>
              </a:rPr>
              <a:t>1.</a:t>
            </a:r>
            <a:r>
              <a:rPr lang="en-US" sz="2400" b="0" i="0" dirty="0">
                <a:solidFill>
                  <a:srgbClr val="353535"/>
                </a:solidFill>
                <a:effectLst/>
                <a:latin typeface="Times New Roman" panose="02020603050405020304" pitchFamily="18" charset="0"/>
                <a:cs typeface="Times New Roman" panose="02020603050405020304" pitchFamily="18" charset="0"/>
              </a:rPr>
              <a:t> The tester does not need to have more functional knowledge or programming skills to implement the Black Box Testing.</a:t>
            </a:r>
          </a:p>
          <a:p>
            <a:pPr marL="0" indent="0" algn="l">
              <a:buNone/>
            </a:pPr>
            <a:r>
              <a:rPr lang="en-US" sz="2400" b="0" i="0" dirty="0">
                <a:solidFill>
                  <a:srgbClr val="353535"/>
                </a:solidFill>
                <a:effectLst/>
                <a:latin typeface="Times New Roman" panose="02020603050405020304" pitchFamily="18" charset="0"/>
                <a:cs typeface="Times New Roman" panose="02020603050405020304" pitchFamily="18" charset="0"/>
              </a:rPr>
              <a:t>2.It is efficient for implementing the tests in the larger system.</a:t>
            </a:r>
          </a:p>
          <a:p>
            <a:pPr marL="0" indent="0" algn="l">
              <a:buNone/>
            </a:pPr>
            <a:r>
              <a:rPr lang="en-US" sz="2400" b="0" i="0" dirty="0">
                <a:solidFill>
                  <a:srgbClr val="353535"/>
                </a:solidFill>
                <a:effectLst/>
                <a:latin typeface="Times New Roman" panose="02020603050405020304" pitchFamily="18" charset="0"/>
                <a:cs typeface="Times New Roman" panose="02020603050405020304" pitchFamily="18" charset="0"/>
              </a:rPr>
              <a:t>3.Tests are executed from the user’s or client’s point of view.</a:t>
            </a:r>
          </a:p>
          <a:p>
            <a:pPr marL="0" indent="0" algn="l">
              <a:buNone/>
            </a:pPr>
            <a:r>
              <a:rPr lang="en-US" sz="2400" b="0" i="0" dirty="0">
                <a:solidFill>
                  <a:srgbClr val="353535"/>
                </a:solidFill>
                <a:effectLst/>
                <a:latin typeface="Times New Roman" panose="02020603050405020304" pitchFamily="18" charset="0"/>
                <a:cs typeface="Times New Roman" panose="02020603050405020304" pitchFamily="18" charset="0"/>
              </a:rPr>
              <a:t>4.Test cases are easily reproducible.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73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62E06-7D8E-ED91-5939-2A35B8D6C400}"/>
              </a:ext>
            </a:extLst>
          </p:cNvPr>
          <p:cNvSpPr>
            <a:spLocks noGrp="1"/>
          </p:cNvSpPr>
          <p:nvPr>
            <p:ph idx="1"/>
          </p:nvPr>
        </p:nvSpPr>
        <p:spPr>
          <a:xfrm>
            <a:off x="553720" y="728345"/>
            <a:ext cx="10515600" cy="5621655"/>
          </a:xfrm>
        </p:spPr>
        <p:txBody>
          <a:bodyPr/>
          <a:lstStyle/>
          <a:p>
            <a:pPr marL="0" indent="0">
              <a:buNone/>
            </a:pPr>
            <a:r>
              <a:rPr lang="en-US" sz="2400" b="1" dirty="0">
                <a:latin typeface="Times New Roman" panose="02020603050405020304" pitchFamily="18" charset="0"/>
                <a:cs typeface="Times New Roman" panose="02020603050405020304" pitchFamily="18" charset="0"/>
              </a:rPr>
              <a:t>               Disadvantages:</a:t>
            </a:r>
          </a:p>
          <a:p>
            <a:pPr marL="0" indent="0" algn="l">
              <a:buNone/>
            </a:pPr>
            <a:r>
              <a:rPr lang="en-US" sz="2400"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a:t>
            </a:r>
            <a:r>
              <a:rPr lang="en-US" sz="1600" b="0" i="0" dirty="0">
                <a:solidFill>
                  <a:srgbClr val="353535"/>
                </a:solidFill>
                <a:effectLst/>
                <a:latin typeface="Merriweather" panose="00000500000000000000" pitchFamily="2" charset="0"/>
              </a:rPr>
              <a:t> </a:t>
            </a:r>
            <a:r>
              <a:rPr lang="en-US" sz="2400" b="0" i="0" dirty="0">
                <a:solidFill>
                  <a:srgbClr val="353535"/>
                </a:solidFill>
                <a:effectLst/>
                <a:latin typeface="Times New Roman" panose="02020603050405020304" pitchFamily="18" charset="0"/>
                <a:cs typeface="Times New Roman" panose="02020603050405020304" pitchFamily="18" charset="0"/>
              </a:rPr>
              <a:t>There is a possibility of repeating the same tests while implementing the testing process.</a:t>
            </a:r>
          </a:p>
          <a:p>
            <a:pPr marL="0" indent="0" algn="l">
              <a:buNone/>
            </a:pPr>
            <a:r>
              <a:rPr lang="en-US" sz="2400" b="0" i="0" dirty="0">
                <a:solidFill>
                  <a:srgbClr val="353535"/>
                </a:solidFill>
                <a:effectLst/>
                <a:latin typeface="Times New Roman" panose="02020603050405020304" pitchFamily="18" charset="0"/>
                <a:cs typeface="Times New Roman" panose="02020603050405020304" pitchFamily="18" charset="0"/>
              </a:rPr>
              <a:t>2.Without clear functional specifications, test cases are difficult to implement.</a:t>
            </a:r>
          </a:p>
          <a:p>
            <a:pPr marL="0" indent="0" algn="l">
              <a:buNone/>
            </a:pPr>
            <a:r>
              <a:rPr lang="en-IN" sz="2400" dirty="0">
                <a:latin typeface="Times New Roman" panose="02020603050405020304" pitchFamily="18" charset="0"/>
                <a:cs typeface="Times New Roman" panose="02020603050405020304" pitchFamily="18" charset="0"/>
              </a:rPr>
              <a:t>3.</a:t>
            </a:r>
            <a:r>
              <a:rPr lang="en-US" sz="2400" b="0" i="0" dirty="0">
                <a:solidFill>
                  <a:srgbClr val="353535"/>
                </a:solidFill>
                <a:effectLst/>
                <a:latin typeface="Times New Roman" panose="02020603050405020304" pitchFamily="18" charset="0"/>
                <a:cs typeface="Times New Roman" panose="02020603050405020304" pitchFamily="18" charset="0"/>
              </a:rPr>
              <a:t> Sometimes, the reason for the test failure cannot be detected.</a:t>
            </a:r>
          </a:p>
          <a:p>
            <a:pPr marL="0" indent="0" algn="l">
              <a:buNone/>
            </a:pPr>
            <a:r>
              <a:rPr lang="en-US" sz="2400" dirty="0">
                <a:solidFill>
                  <a:srgbClr val="353535"/>
                </a:solidFill>
                <a:latin typeface="Times New Roman" panose="02020603050405020304" pitchFamily="18" charset="0"/>
                <a:cs typeface="Times New Roman" panose="02020603050405020304" pitchFamily="18" charset="0"/>
              </a:rPr>
              <a:t>4.</a:t>
            </a:r>
            <a:r>
              <a:rPr lang="en-US" sz="2400" b="0" i="0" dirty="0">
                <a:solidFill>
                  <a:srgbClr val="353535"/>
                </a:solidFill>
                <a:effectLst/>
                <a:latin typeface="Times New Roman" panose="02020603050405020304" pitchFamily="18" charset="0"/>
                <a:cs typeface="Times New Roman" panose="02020603050405020304" pitchFamily="18" charset="0"/>
              </a:rPr>
              <a:t>Some programs in the application are not tested.</a:t>
            </a:r>
          </a:p>
          <a:p>
            <a:pPr marL="0" indent="0">
              <a:buNone/>
            </a:pPr>
            <a:endParaRPr lang="en-US" sz="2400" dirty="0">
              <a:solidFill>
                <a:srgbClr val="353535"/>
              </a:solidFill>
              <a:latin typeface="Times New Roman" panose="02020603050405020304" pitchFamily="18" charset="0"/>
              <a:cs typeface="Times New Roman" panose="02020603050405020304" pitchFamily="18" charset="0"/>
            </a:endParaRPr>
          </a:p>
          <a:p>
            <a:pPr marL="0" indent="0">
              <a:buNone/>
            </a:pPr>
            <a:r>
              <a:rPr lang="en-US" sz="2400" b="1" dirty="0">
                <a:solidFill>
                  <a:srgbClr val="353535"/>
                </a:solidFill>
                <a:latin typeface="Times New Roman" panose="02020603050405020304" pitchFamily="18" charset="0"/>
                <a:cs typeface="Times New Roman" panose="02020603050405020304" pitchFamily="18" charset="0"/>
              </a:rPr>
              <a:t>Conclusion:</a:t>
            </a:r>
          </a:p>
          <a:p>
            <a:pPr marL="0" indent="0">
              <a:buNone/>
            </a:pPr>
            <a:r>
              <a:rPr lang="en-US" b="1" dirty="0">
                <a:solidFill>
                  <a:srgbClr val="353535"/>
                </a:solidFill>
                <a:latin typeface="Times New Roman" panose="02020603050405020304" pitchFamily="18" charset="0"/>
                <a:cs typeface="Times New Roman" panose="02020603050405020304" pitchFamily="18" charset="0"/>
              </a:rPr>
              <a:t> </a:t>
            </a:r>
            <a:r>
              <a:rPr lang="en-US" sz="2400" b="0" i="0" dirty="0">
                <a:solidFill>
                  <a:srgbClr val="333333"/>
                </a:solidFill>
                <a:effectLst/>
                <a:latin typeface="Times New Roman" panose="02020603050405020304" pitchFamily="18" charset="0"/>
                <a:cs typeface="Times New Roman" panose="02020603050405020304" pitchFamily="18" charset="0"/>
              </a:rPr>
              <a:t>Black-box testing is testing the software from the end-users perspective. </a:t>
            </a:r>
            <a:r>
              <a:rPr lang="en-US" sz="2400" b="0" i="0" dirty="0">
                <a:effectLst/>
                <a:latin typeface="Times New Roman" panose="02020603050405020304" pitchFamily="18" charset="0"/>
                <a:cs typeface="Times New Roman" panose="02020603050405020304" pitchFamily="18" charset="0"/>
              </a:rPr>
              <a:t>It is based on the input-output analysis of the system and ensures that the software meets the specified requirements and performs as expected.</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357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1D3190-742D-FEE8-92A1-59CC32C0ED3D}"/>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7200" dirty="0"/>
              <a:t> THANK YOU</a:t>
            </a:r>
          </a:p>
        </p:txBody>
      </p:sp>
    </p:spTree>
    <p:extLst>
      <p:ext uri="{BB962C8B-B14F-4D97-AF65-F5344CB8AC3E}">
        <p14:creationId xmlns:p14="http://schemas.microsoft.com/office/powerpoint/2010/main" val="1158780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5934-D1C3-4F4C-9A9A-A41BE49BA4B0}"/>
              </a:ext>
            </a:extLst>
          </p:cNvPr>
          <p:cNvSpPr>
            <a:spLocks noGrp="1"/>
          </p:cNvSpPr>
          <p:nvPr>
            <p:ph type="title"/>
          </p:nvPr>
        </p:nvSpPr>
        <p:spPr>
          <a:xfrm>
            <a:off x="1658205" y="705390"/>
            <a:ext cx="8911687" cy="1280890"/>
          </a:xfrm>
        </p:spPr>
        <p:txBody>
          <a:bodyPr>
            <a:normAutofit/>
          </a:bodyPr>
          <a:lstStyle/>
          <a:p>
            <a:r>
              <a:rPr lang="en-US" sz="2800" b="1" i="1" dirty="0">
                <a:latin typeface="Times New Roman" panose="02020603050405020304" pitchFamily="18" charset="0"/>
                <a:cs typeface="Times New Roman" panose="02020603050405020304" pitchFamily="18" charset="0"/>
              </a:rPr>
              <a:t>Definition:</a:t>
            </a:r>
            <a:endParaRPr lang="en-IN" sz="2800"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3CFCD5-4622-427A-B1B5-ABF54420D105}"/>
              </a:ext>
            </a:extLst>
          </p:cNvPr>
          <p:cNvSpPr>
            <a:spLocks noGrp="1"/>
          </p:cNvSpPr>
          <p:nvPr>
            <p:ph idx="1"/>
          </p:nvPr>
        </p:nvSpPr>
        <p:spPr>
          <a:xfrm>
            <a:off x="1329372" y="1442720"/>
            <a:ext cx="10507028" cy="5191760"/>
          </a:xfrm>
        </p:spPr>
        <p:txBody>
          <a:bodyPr/>
          <a:lstStyle/>
          <a:p>
            <a:pPr algn="l"/>
            <a:r>
              <a:rPr lang="en-US" sz="2000" dirty="0">
                <a:latin typeface="Times New Roman" panose="02020603050405020304" pitchFamily="18" charset="0"/>
                <a:cs typeface="Times New Roman" panose="02020603050405020304" pitchFamily="18" charset="0"/>
              </a:rPr>
              <a:t>Black Box Testing is a type of software testing in which the functionality of the software is not Known.</a:t>
            </a:r>
          </a:p>
          <a:p>
            <a:pPr algn="l"/>
            <a:r>
              <a:rPr lang="en-US" sz="2000" dirty="0">
                <a:latin typeface="Times New Roman" panose="02020603050405020304" pitchFamily="18" charset="0"/>
                <a:cs typeface="Times New Roman" panose="02020603050405020304" pitchFamily="18" charset="0"/>
              </a:rPr>
              <a:t> Testing is done without the internal knowledge of the products.</a:t>
            </a:r>
          </a:p>
          <a:p>
            <a:pPr marL="0" indent="0" algn="l">
              <a:buNone/>
            </a:pPr>
            <a:r>
              <a:rPr lang="en-US" sz="2000" dirty="0">
                <a:latin typeface="Times New Roman" panose="02020603050405020304" pitchFamily="18" charset="0"/>
                <a:cs typeface="Times New Roman" panose="02020603050405020304" pitchFamily="18" charset="0"/>
              </a:rPr>
              <a:t>       </a:t>
            </a:r>
          </a:p>
          <a:p>
            <a:pPr algn="l"/>
            <a:endParaRPr lang="en-US" sz="2000" dirty="0">
              <a:latin typeface="Times New Roman" panose="02020603050405020304" pitchFamily="18" charset="0"/>
              <a:cs typeface="Times New Roman" panose="02020603050405020304" pitchFamily="18" charset="0"/>
            </a:endParaRPr>
          </a:p>
          <a:p>
            <a:pPr algn="l"/>
            <a:r>
              <a:rPr lang="en-US" sz="2800" b="1" i="1" dirty="0">
                <a:latin typeface="Times New Roman" panose="02020603050405020304" pitchFamily="18" charset="0"/>
                <a:cs typeface="Times New Roman" panose="02020603050405020304" pitchFamily="18" charset="0"/>
              </a:rPr>
              <a:t>Ways:</a:t>
            </a:r>
          </a:p>
          <a:p>
            <a:pPr algn="l"/>
            <a:r>
              <a:rPr lang="en-US" sz="2000" dirty="0">
                <a:latin typeface="Times New Roman" panose="02020603050405020304" pitchFamily="18" charset="0"/>
                <a:cs typeface="Times New Roman" panose="02020603050405020304" pitchFamily="18" charset="0"/>
              </a:rPr>
              <a:t>Black box Testing can be done in the following ways:</a:t>
            </a:r>
          </a:p>
          <a:p>
            <a:pPr marL="457200" indent="-457200" algn="l">
              <a:buAutoNum type="arabicPeriod"/>
            </a:pPr>
            <a:r>
              <a:rPr lang="en-US" sz="2000" b="1" dirty="0">
                <a:latin typeface="Times New Roman" panose="02020603050405020304" pitchFamily="18" charset="0"/>
                <a:cs typeface="Times New Roman" panose="02020603050405020304" pitchFamily="18" charset="0"/>
              </a:rPr>
              <a:t>Syntax-Driven Testing: </a:t>
            </a:r>
            <a:r>
              <a:rPr lang="en-US" sz="2000" b="0" i="0" dirty="0">
                <a:solidFill>
                  <a:srgbClr val="353535"/>
                </a:solidFill>
                <a:effectLst/>
                <a:latin typeface="Times New Roman" panose="02020603050405020304" pitchFamily="18" charset="0"/>
                <a:cs typeface="Times New Roman" panose="02020603050405020304" pitchFamily="18" charset="0"/>
              </a:rPr>
              <a:t>This type of testing is applied to systems that can be syntactically represented by some language.</a:t>
            </a:r>
            <a:endParaRPr lang="en-US" sz="2000" dirty="0">
              <a:latin typeface="Times New Roman" panose="02020603050405020304" pitchFamily="18" charset="0"/>
              <a:cs typeface="Times New Roman" panose="02020603050405020304" pitchFamily="18" charset="0"/>
            </a:endParaRPr>
          </a:p>
          <a:p>
            <a:pPr marL="457200" indent="-457200" algn="l">
              <a:buAutoNum type="arabicPeriod"/>
            </a:pPr>
            <a:r>
              <a:rPr lang="en-US" sz="2000" b="1" dirty="0">
                <a:latin typeface="Times New Roman" panose="02020603050405020304" pitchFamily="18" charset="0"/>
                <a:cs typeface="Times New Roman" panose="02020603050405020304" pitchFamily="18" charset="0"/>
              </a:rPr>
              <a:t>Equivalence partitioning: </a:t>
            </a:r>
            <a:r>
              <a:rPr lang="en-US" sz="2000" b="0" i="0" dirty="0">
                <a:solidFill>
                  <a:srgbClr val="353535"/>
                </a:solidFill>
                <a:effectLst/>
                <a:latin typeface="Times New Roman" panose="02020603050405020304" pitchFamily="18" charset="0"/>
                <a:cs typeface="Times New Roman" panose="02020603050405020304" pitchFamily="18" charset="0"/>
              </a:rPr>
              <a:t>It is often seen that many types of inputs work similarly so instead of giving all of them separately we can group them and test only one input of each group. i.e., if a test case in one class results in some error, other members of the class would also result in the same error</a:t>
            </a: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488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ackbox testing">
            <a:extLst>
              <a:ext uri="{FF2B5EF4-FFF2-40B4-BE49-F238E27FC236}">
                <a16:creationId xmlns:a16="http://schemas.microsoft.com/office/drawing/2014/main" id="{8D00ABAB-24E7-1569-35E7-FDCD3840E9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0250" y="835342"/>
            <a:ext cx="8915400" cy="534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70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E79716-9C89-B107-9228-0B2CDBB96B4F}"/>
              </a:ext>
            </a:extLst>
          </p:cNvPr>
          <p:cNvSpPr>
            <a:spLocks noGrp="1"/>
          </p:cNvSpPr>
          <p:nvPr>
            <p:ph idx="1"/>
          </p:nvPr>
        </p:nvSpPr>
        <p:spPr>
          <a:xfrm>
            <a:off x="838200" y="396240"/>
            <a:ext cx="10515600" cy="6156960"/>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The techniques involve two steps:</a:t>
            </a:r>
          </a:p>
          <a:p>
            <a:pPr marL="457200" indent="-457200">
              <a:buAutoNum type="arabicPeriod"/>
            </a:pPr>
            <a:r>
              <a:rPr lang="en-IN" sz="2000" b="1" dirty="0">
                <a:latin typeface="Times New Roman" panose="02020603050405020304" pitchFamily="18" charset="0"/>
                <a:cs typeface="Times New Roman" panose="02020603050405020304" pitchFamily="18" charset="0"/>
              </a:rPr>
              <a:t>Identification of equivalence class</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US" sz="2000" b="0" i="0" dirty="0">
                <a:solidFill>
                  <a:srgbClr val="353535"/>
                </a:solidFill>
                <a:effectLst/>
                <a:latin typeface="Times New Roman" panose="02020603050405020304" pitchFamily="18" charset="0"/>
                <a:cs typeface="Times New Roman" panose="02020603050405020304" pitchFamily="18" charset="0"/>
              </a:rPr>
              <a:t>Partition any input domain into a minimum of two sets: </a:t>
            </a:r>
            <a:r>
              <a:rPr lang="en-US" sz="2000" b="1" i="0" dirty="0">
                <a:solidFill>
                  <a:srgbClr val="353535"/>
                </a:solidFill>
                <a:effectLst/>
                <a:latin typeface="Times New Roman" panose="02020603050405020304" pitchFamily="18" charset="0"/>
                <a:cs typeface="Times New Roman" panose="02020603050405020304" pitchFamily="18" charset="0"/>
              </a:rPr>
              <a:t>valid values</a:t>
            </a:r>
            <a:r>
              <a:rPr lang="en-US" sz="2000" b="0" i="0" dirty="0">
                <a:solidFill>
                  <a:srgbClr val="353535"/>
                </a:solidFill>
                <a:effectLst/>
                <a:latin typeface="Times New Roman" panose="02020603050405020304" pitchFamily="18" charset="0"/>
                <a:cs typeface="Times New Roman" panose="02020603050405020304" pitchFamily="18" charset="0"/>
              </a:rPr>
              <a:t> and </a:t>
            </a:r>
            <a:r>
              <a:rPr lang="en-US" sz="2000" b="1" i="0" dirty="0">
                <a:solidFill>
                  <a:srgbClr val="353535"/>
                </a:solidFill>
                <a:effectLst/>
                <a:latin typeface="Times New Roman" panose="02020603050405020304" pitchFamily="18" charset="0"/>
                <a:cs typeface="Times New Roman" panose="02020603050405020304" pitchFamily="18" charset="0"/>
              </a:rPr>
              <a:t>invalid values</a:t>
            </a:r>
            <a:r>
              <a:rPr lang="en-US" sz="2000" b="0" i="0" dirty="0">
                <a:solidFill>
                  <a:srgbClr val="353535"/>
                </a:solidFill>
                <a:effectLst/>
                <a:latin typeface="Times New Roman" panose="02020603050405020304" pitchFamily="18" charset="0"/>
                <a:cs typeface="Times New Roman" panose="02020603050405020304" pitchFamily="18" charset="0"/>
              </a:rPr>
              <a:t>. For example, if the valid range is 0 to 100 then select one valid input like 49 and one invalid like 104.</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 Generating test cases: </a:t>
            </a:r>
          </a:p>
          <a:p>
            <a:pPr marL="0" indent="0">
              <a:buNone/>
            </a:pPr>
            <a:r>
              <a:rPr lang="en-US" sz="2000" b="0" i="0" dirty="0">
                <a:solidFill>
                  <a:srgbClr val="353535"/>
                </a:solidFill>
                <a:effectLst/>
                <a:latin typeface="Times New Roman" panose="02020603050405020304" pitchFamily="18" charset="0"/>
                <a:cs typeface="Times New Roman" panose="02020603050405020304" pitchFamily="18" charset="0"/>
              </a:rPr>
              <a:t> (</a:t>
            </a:r>
            <a:r>
              <a:rPr lang="en-US" sz="2000" b="0" i="0" dirty="0" err="1">
                <a:solidFill>
                  <a:srgbClr val="353535"/>
                </a:solidFill>
                <a:effectLst/>
                <a:latin typeface="Times New Roman" panose="02020603050405020304" pitchFamily="18" charset="0"/>
                <a:cs typeface="Times New Roman" panose="02020603050405020304" pitchFamily="18" charset="0"/>
              </a:rPr>
              <a:t>i</a:t>
            </a:r>
            <a:r>
              <a:rPr lang="en-US" sz="2000" b="0" i="0" dirty="0">
                <a:solidFill>
                  <a:srgbClr val="353535"/>
                </a:solidFill>
                <a:effectLst/>
                <a:latin typeface="Times New Roman" panose="02020603050405020304" pitchFamily="18" charset="0"/>
                <a:cs typeface="Times New Roman" panose="02020603050405020304" pitchFamily="18" charset="0"/>
              </a:rPr>
              <a:t>) To each valid and invalid class of input assign a unique identification number. (ii) Write a test case covering all valid and invalid test cases considering that no two invalid inputs mask each other. </a:t>
            </a: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3. Boundary value analysis:</a:t>
            </a:r>
          </a:p>
          <a:p>
            <a:pPr marL="0" indent="0">
              <a:buNone/>
            </a:pPr>
            <a:r>
              <a:rPr lang="en-US" sz="2000" b="0" i="0" dirty="0">
                <a:solidFill>
                  <a:srgbClr val="353535"/>
                </a:solidFill>
                <a:effectLst/>
                <a:latin typeface="Times New Roman" panose="02020603050405020304" pitchFamily="18" charset="0"/>
                <a:cs typeface="Times New Roman" panose="02020603050405020304" pitchFamily="18" charset="0"/>
              </a:rPr>
              <a:t>Boundaries are very good places for errors to occur. Hence if test cases are designed for boundary values of the input domain then the efficiency of testing improves and the probability of finding errors also increases. </a:t>
            </a:r>
          </a:p>
          <a:p>
            <a:pPr marL="0" indent="0">
              <a:buNone/>
            </a:pPr>
            <a:r>
              <a:rPr lang="en-IN" sz="2000" b="1" dirty="0">
                <a:latin typeface="Times New Roman" panose="02020603050405020304" pitchFamily="18" charset="0"/>
                <a:cs typeface="Times New Roman" panose="02020603050405020304" pitchFamily="18" charset="0"/>
              </a:rPr>
              <a:t>4. Cause effect Graphing:</a:t>
            </a:r>
          </a:p>
          <a:p>
            <a:pPr marL="0" indent="0" algn="l">
              <a:buNone/>
            </a:pPr>
            <a:r>
              <a:rPr lang="en-US" sz="2000" b="0" i="0" dirty="0">
                <a:solidFill>
                  <a:srgbClr val="353535"/>
                </a:solidFill>
                <a:effectLst/>
                <a:latin typeface="Times New Roman" panose="02020603050405020304" pitchFamily="18" charset="0"/>
                <a:cs typeface="Times New Roman" panose="02020603050405020304" pitchFamily="18" charset="0"/>
              </a:rPr>
              <a:t>This technique establishes a relationship between logical input called causes with corresponding actions called the effect. The causes and effects are represented using Boolean graphs. The following steps are followed:</a:t>
            </a:r>
          </a:p>
          <a:p>
            <a:pPr marL="0" indent="0">
              <a:buNone/>
            </a:pP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014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F6051-A997-204B-DFFD-3B8A97C4AF55}"/>
              </a:ext>
            </a:extLst>
          </p:cNvPr>
          <p:cNvSpPr>
            <a:spLocks noGrp="1"/>
          </p:cNvSpPr>
          <p:nvPr>
            <p:ph idx="1"/>
          </p:nvPr>
        </p:nvSpPr>
        <p:spPr>
          <a:xfrm>
            <a:off x="533400" y="1320800"/>
            <a:ext cx="11323320" cy="5140959"/>
          </a:xfrm>
        </p:spPr>
        <p:txBody>
          <a:bodyPr>
            <a:normAutofit/>
          </a:bodyPr>
          <a:lstStyle/>
          <a:p>
            <a:pPr algn="l">
              <a:buFont typeface="+mj-lt"/>
              <a:buAutoNum type="arabicPeriod"/>
            </a:pPr>
            <a:r>
              <a:rPr lang="en-US" sz="2000" b="0" i="0" dirty="0">
                <a:solidFill>
                  <a:srgbClr val="353535"/>
                </a:solidFill>
                <a:effectLst/>
                <a:latin typeface="Times New Roman" panose="02020603050405020304" pitchFamily="18" charset="0"/>
                <a:cs typeface="Times New Roman" panose="02020603050405020304" pitchFamily="18" charset="0"/>
              </a:rPr>
              <a:t>Identify inputs (causes) and outputs (effect).</a:t>
            </a:r>
          </a:p>
          <a:p>
            <a:pPr algn="l">
              <a:buFont typeface="+mj-lt"/>
              <a:buAutoNum type="arabicPeriod"/>
            </a:pPr>
            <a:r>
              <a:rPr lang="en-US" sz="2000" dirty="0">
                <a:solidFill>
                  <a:srgbClr val="353535"/>
                </a:solidFill>
                <a:latin typeface="Times New Roman" panose="02020603050405020304" pitchFamily="18" charset="0"/>
                <a:cs typeface="Times New Roman" panose="02020603050405020304" pitchFamily="18" charset="0"/>
              </a:rPr>
              <a:t>Develop </a:t>
            </a:r>
            <a:r>
              <a:rPr lang="en-US" sz="2000" b="0" i="0" dirty="0">
                <a:solidFill>
                  <a:srgbClr val="353535"/>
                </a:solidFill>
                <a:effectLst/>
                <a:latin typeface="Times New Roman" panose="02020603050405020304" pitchFamily="18" charset="0"/>
                <a:cs typeface="Times New Roman" panose="02020603050405020304" pitchFamily="18" charset="0"/>
              </a:rPr>
              <a:t>a cause-effect graph.</a:t>
            </a:r>
          </a:p>
          <a:p>
            <a:pPr algn="l">
              <a:buFont typeface="+mj-lt"/>
              <a:buAutoNum type="arabicPeriod"/>
            </a:pPr>
            <a:r>
              <a:rPr lang="en-US" sz="2000" b="0" i="0" dirty="0">
                <a:solidFill>
                  <a:srgbClr val="353535"/>
                </a:solidFill>
                <a:effectLst/>
                <a:latin typeface="Times New Roman" panose="02020603050405020304" pitchFamily="18" charset="0"/>
                <a:cs typeface="Times New Roman" panose="02020603050405020304" pitchFamily="18" charset="0"/>
              </a:rPr>
              <a:t>Transform the graph into a decision table.</a:t>
            </a:r>
          </a:p>
          <a:p>
            <a:pPr algn="l">
              <a:buFont typeface="+mj-lt"/>
              <a:buAutoNum type="arabicPeriod"/>
            </a:pPr>
            <a:r>
              <a:rPr lang="en-US" sz="2000" b="0" i="0" dirty="0">
                <a:solidFill>
                  <a:srgbClr val="353535"/>
                </a:solidFill>
                <a:effectLst/>
                <a:latin typeface="Times New Roman" panose="02020603050405020304" pitchFamily="18" charset="0"/>
                <a:cs typeface="Times New Roman" panose="02020603050405020304" pitchFamily="18" charset="0"/>
              </a:rPr>
              <a:t>Convert decision table rules to test cases.</a:t>
            </a:r>
            <a:endParaRPr lang="en-IN" sz="2000" b="1" dirty="0">
              <a:latin typeface="Times New Roman" panose="02020603050405020304" pitchFamily="18" charset="0"/>
              <a:cs typeface="Times New Roman" panose="02020603050405020304" pitchFamily="18" charset="0"/>
            </a:endParaRPr>
          </a:p>
          <a:p>
            <a:pPr marL="0" indent="0">
              <a:buNone/>
            </a:pPr>
            <a:r>
              <a:rPr lang="en-US" sz="2400" b="0" i="0" dirty="0">
                <a:solidFill>
                  <a:srgbClr val="353535"/>
                </a:solidFill>
                <a:effectLst/>
                <a:latin typeface="Merriweather" panose="00000500000000000000" pitchFamily="2" charset="0"/>
              </a:rPr>
              <a:t> </a:t>
            </a:r>
            <a:endParaRPr lang="en-IN"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713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D3CFE47-7EED-F787-16F6-C5EF0AE7B6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3007" y="305729"/>
            <a:ext cx="6164460" cy="565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58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9A36A32-3F95-7F12-6123-0DB558AD14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2267" y="1470440"/>
            <a:ext cx="8026400" cy="447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06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203B7-441D-329C-78CA-C99C10A04254}"/>
              </a:ext>
            </a:extLst>
          </p:cNvPr>
          <p:cNvSpPr>
            <a:spLocks noGrp="1"/>
          </p:cNvSpPr>
          <p:nvPr>
            <p:ph idx="1"/>
          </p:nvPr>
        </p:nvSpPr>
        <p:spPr>
          <a:xfrm>
            <a:off x="2047345" y="660400"/>
            <a:ext cx="8915400" cy="5537200"/>
          </a:xfrm>
        </p:spPr>
        <p:txBody>
          <a:bodyPr/>
          <a:lstStyle/>
          <a:p>
            <a:pPr marL="0" indent="0">
              <a:buNone/>
            </a:pPr>
            <a:r>
              <a:rPr lang="en-IN" sz="2000" b="1" dirty="0">
                <a:latin typeface="Times New Roman" panose="02020603050405020304" pitchFamily="18" charset="0"/>
                <a:cs typeface="Times New Roman" panose="02020603050405020304" pitchFamily="18" charset="0"/>
              </a:rPr>
              <a:t>5. Requirement-based testing</a:t>
            </a:r>
            <a:r>
              <a:rPr lang="en-IN" sz="1800" b="1" dirty="0">
                <a:latin typeface="Times New Roman" panose="02020603050405020304" pitchFamily="18" charset="0"/>
                <a:cs typeface="Times New Roman" panose="02020603050405020304" pitchFamily="18" charset="0"/>
              </a:rPr>
              <a:t>:</a:t>
            </a:r>
            <a:r>
              <a:rPr lang="en-US" sz="1800" b="0" i="0" dirty="0">
                <a:solidFill>
                  <a:srgbClr val="353535"/>
                </a:solidFill>
                <a:effectLst/>
                <a:latin typeface="Times New Roman" panose="02020603050405020304" pitchFamily="18" charset="0"/>
                <a:cs typeface="Times New Roman" panose="02020603050405020304" pitchFamily="18" charset="0"/>
              </a:rPr>
              <a:t> It includes validating the requirements given in the SRS of a software system.</a:t>
            </a:r>
            <a:endParaRPr lang="en-IN" sz="1800" b="1" dirty="0">
              <a:latin typeface="Times New Roman" panose="02020603050405020304" pitchFamily="18" charset="0"/>
              <a:cs typeface="Times New Roman" panose="02020603050405020304" pitchFamily="18" charset="0"/>
            </a:endParaRPr>
          </a:p>
          <a:p>
            <a:pPr marL="0" indent="0" algn="l">
              <a:buNone/>
            </a:pPr>
            <a:r>
              <a:rPr lang="en-IN" sz="2000" b="1" dirty="0">
                <a:latin typeface="Times New Roman" panose="02020603050405020304" pitchFamily="18" charset="0"/>
                <a:cs typeface="Times New Roman" panose="02020603050405020304" pitchFamily="18" charset="0"/>
              </a:rPr>
              <a:t>6.Compatibility testing:</a:t>
            </a:r>
            <a:r>
              <a:rPr lang="en-US" sz="2000" b="0" i="0" dirty="0">
                <a:solidFill>
                  <a:srgbClr val="353535"/>
                </a:solidFill>
                <a:effectLst/>
                <a:latin typeface="Merriweather" panose="00000500000000000000" pitchFamily="2" charset="0"/>
              </a:rPr>
              <a:t> </a:t>
            </a:r>
            <a:r>
              <a:rPr lang="en-US" sz="1800" b="0" i="0" dirty="0">
                <a:solidFill>
                  <a:srgbClr val="353535"/>
                </a:solidFill>
                <a:effectLst/>
                <a:latin typeface="Times New Roman" panose="02020603050405020304" pitchFamily="18" charset="0"/>
                <a:cs typeface="Times New Roman" panose="02020603050405020304" pitchFamily="18" charset="0"/>
              </a:rPr>
              <a:t>The test case result not only depends on the product but is also on the infrastructure for delivering functionality. When the infrastructure parameters are changed it is still expected to work properly. Some parameters that generally affect the compatibility of software are:</a:t>
            </a:r>
          </a:p>
          <a:p>
            <a:pPr algn="l">
              <a:buFont typeface="+mj-lt"/>
              <a:buAutoNum type="arabicPeriod"/>
            </a:pPr>
            <a:r>
              <a:rPr lang="en-US" sz="1800" b="0" i="0" dirty="0">
                <a:solidFill>
                  <a:srgbClr val="353535"/>
                </a:solidFill>
                <a:effectLst/>
                <a:latin typeface="Times New Roman" panose="02020603050405020304" pitchFamily="18" charset="0"/>
                <a:cs typeface="Times New Roman" panose="02020603050405020304" pitchFamily="18" charset="0"/>
              </a:rPr>
              <a:t>Processor (Pentium 3, Pentium 4) and several processors.</a:t>
            </a:r>
          </a:p>
          <a:p>
            <a:pPr algn="l">
              <a:buFont typeface="+mj-lt"/>
              <a:buAutoNum type="arabicPeriod"/>
            </a:pPr>
            <a:r>
              <a:rPr lang="en-US" sz="1800" b="0" i="0" dirty="0">
                <a:solidFill>
                  <a:srgbClr val="353535"/>
                </a:solidFill>
                <a:effectLst/>
                <a:latin typeface="Times New Roman" panose="02020603050405020304" pitchFamily="18" charset="0"/>
                <a:cs typeface="Times New Roman" panose="02020603050405020304" pitchFamily="18" charset="0"/>
              </a:rPr>
              <a:t>Architecture and characteristics of machine (32-bit or 64-bit).</a:t>
            </a:r>
          </a:p>
          <a:p>
            <a:pPr algn="l">
              <a:buFont typeface="+mj-lt"/>
              <a:buAutoNum type="arabicPeriod"/>
            </a:pPr>
            <a:r>
              <a:rPr lang="en-US" sz="1800" b="0" i="0" dirty="0">
                <a:solidFill>
                  <a:srgbClr val="353535"/>
                </a:solidFill>
                <a:effectLst/>
                <a:latin typeface="Times New Roman" panose="02020603050405020304" pitchFamily="18" charset="0"/>
                <a:cs typeface="Times New Roman" panose="02020603050405020304" pitchFamily="18" charset="0"/>
              </a:rPr>
              <a:t>Back-end components such as database servers.</a:t>
            </a:r>
          </a:p>
          <a:p>
            <a:pPr algn="l">
              <a:buFont typeface="+mj-lt"/>
              <a:buAutoNum type="arabicPeriod"/>
            </a:pPr>
            <a:r>
              <a:rPr lang="en-US" sz="1800" b="0" i="0" dirty="0">
                <a:solidFill>
                  <a:srgbClr val="353535"/>
                </a:solidFill>
                <a:effectLst/>
                <a:latin typeface="Times New Roman" panose="02020603050405020304" pitchFamily="18" charset="0"/>
                <a:cs typeface="Times New Roman" panose="02020603050405020304" pitchFamily="18" charset="0"/>
              </a:rPr>
              <a:t>Operating System (Windows, Linux, </a:t>
            </a:r>
            <a:r>
              <a:rPr lang="en-US" sz="1800" b="0" i="0" dirty="0" err="1">
                <a:solidFill>
                  <a:srgbClr val="353535"/>
                </a:solidFill>
                <a:effectLst/>
                <a:latin typeface="Times New Roman" panose="02020603050405020304" pitchFamily="18" charset="0"/>
                <a:cs typeface="Times New Roman" panose="02020603050405020304" pitchFamily="18" charset="0"/>
              </a:rPr>
              <a:t>etc</a:t>
            </a:r>
            <a:r>
              <a:rPr lang="en-US" sz="1800" b="0" i="0" dirty="0">
                <a:solidFill>
                  <a:srgbClr val="353535"/>
                </a:solidFill>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32742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E5D99-DEE8-56CB-8715-DD2B5FD29CD4}"/>
              </a:ext>
            </a:extLst>
          </p:cNvPr>
          <p:cNvSpPr>
            <a:spLocks noGrp="1"/>
          </p:cNvSpPr>
          <p:nvPr>
            <p:ph idx="1"/>
          </p:nvPr>
        </p:nvSpPr>
        <p:spPr>
          <a:xfrm>
            <a:off x="838200" y="1259840"/>
            <a:ext cx="10515600" cy="4917123"/>
          </a:xfrm>
        </p:spPr>
        <p:txBody>
          <a:bodyPr/>
          <a:lstStyle/>
          <a:p>
            <a:pPr marL="0" indent="0">
              <a:buNone/>
            </a:pPr>
            <a:r>
              <a:rPr lang="en-IN" sz="3200" b="1" i="1" dirty="0">
                <a:latin typeface="Times New Roman" panose="02020603050405020304" pitchFamily="18" charset="0"/>
                <a:cs typeface="Times New Roman" panose="02020603050405020304" pitchFamily="18" charset="0"/>
              </a:rPr>
              <a:t>Black Box Testing Type: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1.Functional Testing</a:t>
            </a:r>
            <a:r>
              <a:rPr lang="en-IN" sz="2400" dirty="0">
                <a:latin typeface="Times New Roman" panose="02020603050405020304" pitchFamily="18" charset="0"/>
                <a:cs typeface="Times New Roman" panose="02020603050405020304" pitchFamily="18" charset="0"/>
              </a:rPr>
              <a:t>:</a:t>
            </a:r>
            <a:r>
              <a:rPr lang="en-US" sz="2400" b="0" i="0" dirty="0">
                <a:solidFill>
                  <a:srgbClr val="353535"/>
                </a:solidFill>
                <a:effectLst/>
                <a:latin typeface="Times New Roman" panose="02020603050405020304" pitchFamily="18" charset="0"/>
                <a:cs typeface="Times New Roman" panose="02020603050405020304" pitchFamily="18" charset="0"/>
              </a:rPr>
              <a:t>It determines the system’s software functional requirements</a:t>
            </a:r>
            <a:r>
              <a:rPr lang="en-US" sz="2400" b="0" i="0" dirty="0">
                <a:solidFill>
                  <a:srgbClr val="353535"/>
                </a:solidFill>
                <a:effectLst/>
                <a:latin typeface="Merriweather" panose="00000500000000000000" pitchFamily="2" charset="0"/>
              </a:rPr>
              <a:t>. </a:t>
            </a:r>
          </a:p>
          <a:p>
            <a:pPr marL="0" indent="0">
              <a:buNone/>
            </a:pPr>
            <a:r>
              <a:rPr lang="en-US" sz="2400" b="1" i="0" dirty="0">
                <a:solidFill>
                  <a:srgbClr val="353535"/>
                </a:solidFill>
                <a:effectLst/>
                <a:latin typeface="Times New Roman" panose="02020603050405020304" pitchFamily="18" charset="0"/>
                <a:cs typeface="Times New Roman" panose="02020603050405020304" pitchFamily="18" charset="0"/>
              </a:rPr>
              <a:t>2.Regression Testing</a:t>
            </a:r>
            <a:r>
              <a:rPr lang="en-US" sz="1800" b="1" i="0" dirty="0">
                <a:solidFill>
                  <a:srgbClr val="353535"/>
                </a:solidFill>
                <a:effectLst/>
                <a:latin typeface="Times New Roman" panose="02020603050405020304" pitchFamily="18" charset="0"/>
                <a:cs typeface="Times New Roman" panose="02020603050405020304" pitchFamily="18" charset="0"/>
              </a:rPr>
              <a:t>: </a:t>
            </a:r>
            <a:r>
              <a:rPr lang="en-US" sz="2400" b="0" i="0" dirty="0">
                <a:solidFill>
                  <a:srgbClr val="353535"/>
                </a:solidFill>
                <a:effectLst/>
                <a:latin typeface="Times New Roman" panose="02020603050405020304" pitchFamily="18" charset="0"/>
                <a:cs typeface="Times New Roman" panose="02020603050405020304" pitchFamily="18" charset="0"/>
              </a:rPr>
              <a:t>It ensures that the newly added code is compatible with the existing code. </a:t>
            </a:r>
          </a:p>
          <a:p>
            <a:pPr marL="0" indent="0">
              <a:buNone/>
            </a:pPr>
            <a:r>
              <a:rPr lang="en-US" sz="2400" b="1" dirty="0">
                <a:solidFill>
                  <a:srgbClr val="353535"/>
                </a:solidFill>
                <a:latin typeface="Times New Roman" panose="02020603050405020304" pitchFamily="18" charset="0"/>
                <a:cs typeface="Times New Roman" panose="02020603050405020304" pitchFamily="18" charset="0"/>
              </a:rPr>
              <a:t>3</a:t>
            </a:r>
            <a:r>
              <a:rPr lang="en-US" sz="2400" dirty="0">
                <a:solidFill>
                  <a:srgbClr val="353535"/>
                </a:solidFill>
                <a:latin typeface="Times New Roman" panose="02020603050405020304" pitchFamily="18" charset="0"/>
                <a:cs typeface="Times New Roman" panose="02020603050405020304" pitchFamily="18" charset="0"/>
              </a:rPr>
              <a:t>.</a:t>
            </a:r>
            <a:r>
              <a:rPr lang="en-US" sz="2400" b="1" i="0" dirty="0">
                <a:solidFill>
                  <a:srgbClr val="353535"/>
                </a:solidFill>
                <a:effectLst/>
                <a:latin typeface="Merriweather" panose="00000500000000000000" pitchFamily="2" charset="0"/>
              </a:rPr>
              <a:t> </a:t>
            </a:r>
            <a:r>
              <a:rPr lang="en-US" sz="2400" b="1" i="0" dirty="0">
                <a:solidFill>
                  <a:srgbClr val="353535"/>
                </a:solidFill>
                <a:effectLst/>
                <a:latin typeface="Times New Roman" panose="02020603050405020304" pitchFamily="18" charset="0"/>
                <a:cs typeface="Times New Roman" panose="02020603050405020304" pitchFamily="18" charset="0"/>
              </a:rPr>
              <a:t>Nonfunctional Testing</a:t>
            </a:r>
            <a:r>
              <a:rPr lang="en-US" sz="2800" b="1" i="0" dirty="0">
                <a:solidFill>
                  <a:srgbClr val="353535"/>
                </a:solidFill>
                <a:effectLst/>
                <a:latin typeface="Times New Roman" panose="02020603050405020304" pitchFamily="18" charset="0"/>
                <a:cs typeface="Times New Roman" panose="02020603050405020304" pitchFamily="18" charset="0"/>
              </a:rPr>
              <a:t>: </a:t>
            </a:r>
            <a:r>
              <a:rPr lang="en-US" sz="2400" b="0" i="0" dirty="0">
                <a:solidFill>
                  <a:srgbClr val="353535"/>
                </a:solidFill>
                <a:effectLst/>
                <a:latin typeface="Times New Roman" panose="02020603050405020304" pitchFamily="18" charset="0"/>
                <a:cs typeface="Times New Roman" panose="02020603050405020304" pitchFamily="18" charset="0"/>
              </a:rPr>
              <a:t>Nonfunctional testing is also known as NFT. This testing is not functional testing of software. It focuses on the software’s performance, usability, and scalability.</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729235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528</TotalTime>
  <Words>709</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Merriweather</vt:lpstr>
      <vt:lpstr>Times New Roman</vt:lpstr>
      <vt:lpstr>Wingdings 3</vt:lpstr>
      <vt:lpstr>Wisp</vt:lpstr>
      <vt:lpstr>    Black Box Testing</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dc:title>
  <dc:creator>mahathi somisetty</dc:creator>
  <cp:lastModifiedBy>mahathi somisetty</cp:lastModifiedBy>
  <cp:revision>11</cp:revision>
  <dcterms:created xsi:type="dcterms:W3CDTF">2023-02-26T05:23:34Z</dcterms:created>
  <dcterms:modified xsi:type="dcterms:W3CDTF">2023-02-27T08:06:20Z</dcterms:modified>
</cp:coreProperties>
</file>