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2"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060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7118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6790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655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3563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334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8779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6783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35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244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2/26/2023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1871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2/26/2023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1343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ECEEF-639C-36F9-59DD-1E5E8F77044D}"/>
              </a:ext>
            </a:extLst>
          </p:cNvPr>
          <p:cNvSpPr>
            <a:spLocks noGrp="1"/>
          </p:cNvSpPr>
          <p:nvPr>
            <p:ph type="ctrTitle"/>
          </p:nvPr>
        </p:nvSpPr>
        <p:spPr>
          <a:xfrm>
            <a:off x="5604552" y="871758"/>
            <a:ext cx="5825448" cy="3871143"/>
          </a:xfrm>
        </p:spPr>
        <p:txBody>
          <a:bodyPr>
            <a:normAutofit/>
          </a:bodyPr>
          <a:lstStyle/>
          <a:p>
            <a:br>
              <a:rPr lang="en-US" dirty="0"/>
            </a:br>
            <a:br>
              <a:rPr lang="en-US" dirty="0"/>
            </a:br>
            <a:r>
              <a:rPr lang="en-US" sz="4000" b="1" i="1" dirty="0">
                <a:latin typeface="Times New Roman" panose="02020603050405020304" pitchFamily="18" charset="0"/>
                <a:cs typeface="Times New Roman" panose="02020603050405020304" pitchFamily="18" charset="0"/>
              </a:rPr>
              <a:t>White box testing</a:t>
            </a:r>
            <a:endParaRPr lang="en-IN" sz="4000" b="1" i="1" dirty="0">
              <a:latin typeface="Times New Roman" panose="02020603050405020304" pitchFamily="18" charset="0"/>
              <a:cs typeface="Times New Roman" panose="02020603050405020304" pitchFamily="18" charset="0"/>
            </a:endParaRPr>
          </a:p>
        </p:txBody>
      </p:sp>
      <p:pic>
        <p:nvPicPr>
          <p:cNvPr id="4" name="Picture 3" descr="A colorful light bulb with business icons">
            <a:extLst>
              <a:ext uri="{FF2B5EF4-FFF2-40B4-BE49-F238E27FC236}">
                <a16:creationId xmlns:a16="http://schemas.microsoft.com/office/drawing/2014/main" id="{6E3591D0-6DC4-428D-C42C-1C4F21616216}"/>
              </a:ext>
            </a:extLst>
          </p:cNvPr>
          <p:cNvPicPr>
            <a:picLocks noChangeAspect="1"/>
          </p:cNvPicPr>
          <p:nvPr/>
        </p:nvPicPr>
        <p:blipFill rotWithShape="1">
          <a:blip r:embed="rId2"/>
          <a:srcRect l="21019" r="29204" b="1"/>
          <a:stretch/>
        </p:blipFill>
        <p:spPr>
          <a:xfrm>
            <a:off x="0" y="11"/>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6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BFBE8-70AD-7B40-FFA7-097411B64BD5}"/>
              </a:ext>
            </a:extLst>
          </p:cNvPr>
          <p:cNvSpPr>
            <a:spLocks noGrp="1"/>
          </p:cNvSpPr>
          <p:nvPr>
            <p:ph type="title"/>
          </p:nvPr>
        </p:nvSpPr>
        <p:spPr>
          <a:xfrm>
            <a:off x="700635" y="922096"/>
            <a:ext cx="10691265" cy="1371030"/>
          </a:xfrm>
        </p:spPr>
        <p:txBody>
          <a:bodyPr>
            <a:normAutofit/>
          </a:bodyPr>
          <a:lstStyle/>
          <a:p>
            <a:r>
              <a:rPr lang="en-IN" b="1" i="1" cap="none">
                <a:latin typeface="Times New Roman" panose="02020603050405020304" pitchFamily="18" charset="0"/>
                <a:cs typeface="Times New Roman" panose="02020603050405020304" pitchFamily="18" charset="0"/>
              </a:rPr>
              <a:t>Definition:</a:t>
            </a:r>
          </a:p>
        </p:txBody>
      </p:sp>
      <p:cxnSp>
        <p:nvCxnSpPr>
          <p:cNvPr id="10" name="Straight Connector 9">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0B97F-A8C3-0AA9-261E-4D771E28D57D}"/>
              </a:ext>
            </a:extLst>
          </p:cNvPr>
          <p:cNvSpPr>
            <a:spLocks noGrp="1"/>
          </p:cNvSpPr>
          <p:nvPr>
            <p:ph idx="1"/>
          </p:nvPr>
        </p:nvSpPr>
        <p:spPr>
          <a:xfrm>
            <a:off x="700635" y="1645997"/>
            <a:ext cx="10691265" cy="4283217"/>
          </a:xfrm>
        </p:spPr>
        <p:txBody>
          <a:bodyPr>
            <a:normAutofit/>
          </a:bodyPr>
          <a:lstStyle/>
          <a:p>
            <a:r>
              <a:rPr lang="en-IN" sz="1800" dirty="0">
                <a:latin typeface="Times New Roman" panose="02020603050405020304" pitchFamily="18" charset="0"/>
                <a:cs typeface="Times New Roman" panose="02020603050405020304" pitchFamily="18" charset="0"/>
              </a:rPr>
              <a:t>Testing based on an analysis of the internal structure of the component or system</a:t>
            </a:r>
          </a:p>
          <a:p>
            <a:r>
              <a:rPr lang="en-IN" sz="1800" dirty="0">
                <a:latin typeface="Times New Roman" panose="02020603050405020304" pitchFamily="18" charset="0"/>
                <a:cs typeface="Times New Roman" panose="02020603050405020304" pitchFamily="18" charset="0"/>
              </a:rPr>
              <a:t>White Box Testing is also known as Clear Box testing, Glass Box testing, Transparent Box testing, and Structure-Based testing</a:t>
            </a:r>
          </a:p>
          <a:p>
            <a:r>
              <a:rPr lang="en-IN" sz="1800" dirty="0">
                <a:latin typeface="Times New Roman" panose="02020603050405020304" pitchFamily="18" charset="0"/>
                <a:cs typeface="Times New Roman" panose="02020603050405020304" pitchFamily="18" charset="0"/>
              </a:rPr>
              <a:t>It can be applied at all levels of SDLC</a:t>
            </a:r>
          </a:p>
          <a:p>
            <a:r>
              <a:rPr lang="en-IN" sz="1800" dirty="0">
                <a:latin typeface="Times New Roman" panose="02020603050405020304" pitchFamily="18" charset="0"/>
                <a:cs typeface="Times New Roman" panose="02020603050405020304" pitchFamily="18" charset="0"/>
              </a:rPr>
              <a:t>Most of the defects found in Unit, Component &amp; Integration levels are through White-box.</a:t>
            </a:r>
          </a:p>
        </p:txBody>
      </p:sp>
      <p:cxnSp>
        <p:nvCxnSpPr>
          <p:cNvPr id="12" name="Straight Connector 11">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D4B0A3-3F43-A169-BC2A-3088BEA85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180" y="3802495"/>
            <a:ext cx="4669149" cy="2133409"/>
          </a:xfrm>
          <a:prstGeom prst="rect">
            <a:avLst/>
          </a:prstGeom>
        </p:spPr>
      </p:pic>
    </p:spTree>
    <p:extLst>
      <p:ext uri="{BB962C8B-B14F-4D97-AF65-F5344CB8AC3E}">
        <p14:creationId xmlns:p14="http://schemas.microsoft.com/office/powerpoint/2010/main" val="64496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F971F-D663-E1EE-F99D-40C1C0225192}"/>
              </a:ext>
            </a:extLst>
          </p:cNvPr>
          <p:cNvSpPr>
            <a:spLocks noGrp="1"/>
          </p:cNvSpPr>
          <p:nvPr>
            <p:ph type="title"/>
          </p:nvPr>
        </p:nvSpPr>
        <p:spPr>
          <a:xfrm>
            <a:off x="700635" y="922096"/>
            <a:ext cx="10691265" cy="864072"/>
          </a:xfrm>
        </p:spPr>
        <p:txBody>
          <a:bodyPr>
            <a:normAutofit/>
          </a:bodyPr>
          <a:lstStyle/>
          <a:p>
            <a:pPr>
              <a:lnSpc>
                <a:spcPct val="90000"/>
              </a:lnSpc>
            </a:pPr>
            <a:r>
              <a:rPr lang="en-IN" sz="2800" b="1" i="1" dirty="0">
                <a:effectLst/>
                <a:latin typeface="Times New Roman" panose="02020603050405020304" pitchFamily="18" charset="0"/>
                <a:cs typeface="Times New Roman" panose="02020603050405020304" pitchFamily="18" charset="0"/>
              </a:rPr>
              <a:t>White Box Testing Techniques:</a:t>
            </a:r>
            <a:br>
              <a:rPr lang="en-IN" sz="2800" b="1" i="0" dirty="0">
                <a:effectLst/>
                <a:latin typeface="Source Sans Pro" panose="020B0604020202020204" pitchFamily="34" charset="0"/>
              </a:rPr>
            </a:br>
            <a:endParaRPr lang="en-IN" sz="2800" dirty="0"/>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9E237B-156E-0EF0-600A-BC5926051AC0}"/>
              </a:ext>
            </a:extLst>
          </p:cNvPr>
          <p:cNvSpPr>
            <a:spLocks noGrp="1"/>
          </p:cNvSpPr>
          <p:nvPr>
            <p:ph idx="1"/>
          </p:nvPr>
        </p:nvSpPr>
        <p:spPr>
          <a:xfrm>
            <a:off x="900113" y="1645998"/>
            <a:ext cx="10591800" cy="4183586"/>
          </a:xfrm>
        </p:spPr>
        <p:txBody>
          <a:bodyPr>
            <a:normAutofit/>
          </a:bodyPr>
          <a:lstStyle/>
          <a:p>
            <a:pPr marL="0" indent="0">
              <a:lnSpc>
                <a:spcPct val="110000"/>
              </a:lnSpc>
              <a:buNone/>
            </a:pPr>
            <a:r>
              <a:rPr lang="en-US" sz="2400" b="1" i="1" dirty="0">
                <a:effectLst/>
                <a:latin typeface="Times New Roman" panose="02020603050405020304" pitchFamily="18" charset="0"/>
                <a:cs typeface="Times New Roman" panose="02020603050405020304" pitchFamily="18" charset="0"/>
              </a:rPr>
              <a:t>Statement Coverage :</a:t>
            </a:r>
          </a:p>
          <a:p>
            <a:pPr>
              <a:lnSpc>
                <a:spcPct val="110000"/>
              </a:lnSpc>
            </a:pPr>
            <a:r>
              <a:rPr lang="en-US" dirty="0">
                <a:effectLst/>
                <a:latin typeface="Times New Roman" panose="02020603050405020304" pitchFamily="18" charset="0"/>
                <a:cs typeface="Times New Roman" panose="02020603050405020304" pitchFamily="18" charset="0"/>
              </a:rPr>
              <a:t>Statement coverage technique is used to design white box test cases. </a:t>
            </a:r>
          </a:p>
          <a:p>
            <a:pPr>
              <a:lnSpc>
                <a:spcPct val="110000"/>
              </a:lnSpc>
            </a:pPr>
            <a:r>
              <a:rPr lang="en-US" dirty="0">
                <a:effectLst/>
                <a:latin typeface="Times New Roman" panose="02020603050405020304" pitchFamily="18" charset="0"/>
                <a:cs typeface="Times New Roman" panose="02020603050405020304" pitchFamily="18" charset="0"/>
              </a:rPr>
              <a:t>This technique involves the execution of all statements of the source code at least once. </a:t>
            </a:r>
          </a:p>
          <a:p>
            <a:pPr>
              <a:lnSpc>
                <a:spcPct val="110000"/>
              </a:lnSpc>
            </a:pPr>
            <a:r>
              <a:rPr lang="en-US" dirty="0">
                <a:effectLst/>
                <a:latin typeface="Times New Roman" panose="02020603050405020304" pitchFamily="18" charset="0"/>
                <a:cs typeface="Times New Roman" panose="02020603050405020304" pitchFamily="18" charset="0"/>
              </a:rPr>
              <a:t>It is used to calculate the total number of executed statements in the source code out of the total statements present in the source code.</a:t>
            </a:r>
          </a:p>
          <a:p>
            <a:pPr marL="0" indent="0">
              <a:lnSpc>
                <a:spcPct val="110000"/>
              </a:lnSpc>
              <a:buNone/>
            </a:pPr>
            <a:endParaRPr lang="en-US" dirty="0">
              <a:effectLst/>
              <a:latin typeface="Times New Roman" panose="02020603050405020304" pitchFamily="18" charset="0"/>
              <a:cs typeface="Times New Roman" panose="02020603050405020304" pitchFamily="18" charset="0"/>
            </a:endParaRPr>
          </a:p>
          <a:p>
            <a:pPr marL="0" indent="0">
              <a:lnSpc>
                <a:spcPct val="110000"/>
              </a:lnSpc>
              <a:buNone/>
            </a:pPr>
            <a:r>
              <a:rPr lang="en-US" b="1" i="1" dirty="0">
                <a:latin typeface="Times New Roman" panose="02020603050405020304" pitchFamily="18" charset="0"/>
                <a:cs typeface="Times New Roman" panose="02020603050405020304" pitchFamily="18" charset="0"/>
              </a:rPr>
              <a:t>Formula:</a:t>
            </a:r>
            <a:endParaRPr lang="en-US" b="1" i="1" dirty="0">
              <a:effectLst/>
              <a:latin typeface="Times New Roman" panose="02020603050405020304" pitchFamily="18" charset="0"/>
              <a:cs typeface="Times New Roman" panose="02020603050405020304" pitchFamily="18" charset="0"/>
            </a:endParaRPr>
          </a:p>
          <a:p>
            <a:pPr>
              <a:lnSpc>
                <a:spcPct val="110000"/>
              </a:lnSpc>
            </a:pPr>
            <a:r>
              <a:rPr lang="en-US" dirty="0">
                <a:effectLst/>
                <a:latin typeface="Times New Roman" panose="02020603050405020304" pitchFamily="18" charset="0"/>
                <a:cs typeface="Times New Roman" panose="02020603050405020304" pitchFamily="18" charset="0"/>
              </a:rPr>
              <a:t>Statement coverage = ( number of statements executed / total number of statements ) * 100</a:t>
            </a:r>
          </a:p>
        </p:txBody>
      </p:sp>
      <p:cxnSp>
        <p:nvCxnSpPr>
          <p:cNvPr id="17"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23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3B9B-8D29-3BA6-6C20-48D3A48BC400}"/>
              </a:ext>
            </a:extLst>
          </p:cNvPr>
          <p:cNvSpPr>
            <a:spLocks noGrp="1"/>
          </p:cNvSpPr>
          <p:nvPr>
            <p:ph type="title"/>
          </p:nvPr>
        </p:nvSpPr>
        <p:spPr>
          <a:xfrm>
            <a:off x="700635" y="922096"/>
            <a:ext cx="10691265" cy="808092"/>
          </a:xfrm>
        </p:spPr>
        <p:txBody>
          <a:bodyPr>
            <a:normAutofit/>
          </a:bodyPr>
          <a:lstStyle/>
          <a:p>
            <a:r>
              <a:rPr lang="en-IN" sz="2800" b="1" i="1" dirty="0">
                <a:effectLst/>
                <a:latin typeface="Times New Roman" panose="02020603050405020304" pitchFamily="18" charset="0"/>
                <a:cs typeface="Times New Roman" panose="02020603050405020304" pitchFamily="18" charset="0"/>
              </a:rPr>
              <a:t>White Box Testing Techniques:</a:t>
            </a:r>
            <a:endParaRPr lang="en-IN" sz="2800" dirty="0"/>
          </a:p>
        </p:txBody>
      </p:sp>
      <p:sp>
        <p:nvSpPr>
          <p:cNvPr id="3" name="Content Placeholder 2">
            <a:extLst>
              <a:ext uri="{FF2B5EF4-FFF2-40B4-BE49-F238E27FC236}">
                <a16:creationId xmlns:a16="http://schemas.microsoft.com/office/drawing/2014/main" id="{116FD052-6886-8FEE-91B3-A443467CB154}"/>
              </a:ext>
            </a:extLst>
          </p:cNvPr>
          <p:cNvSpPr>
            <a:spLocks noGrp="1"/>
          </p:cNvSpPr>
          <p:nvPr>
            <p:ph idx="1"/>
          </p:nvPr>
        </p:nvSpPr>
        <p:spPr>
          <a:xfrm>
            <a:off x="700635" y="1730188"/>
            <a:ext cx="10691265" cy="4199026"/>
          </a:xfrm>
        </p:spPr>
        <p:txBody>
          <a:bodyPr>
            <a:normAutofit/>
          </a:bodyPr>
          <a:lstStyle/>
          <a:p>
            <a:pPr marL="0" indent="0">
              <a:buNone/>
            </a:pPr>
            <a:r>
              <a:rPr lang="en-IN" sz="2400" b="1" i="1" dirty="0">
                <a:latin typeface="Times New Roman" panose="02020603050405020304" pitchFamily="18" charset="0"/>
                <a:cs typeface="Times New Roman" panose="02020603050405020304" pitchFamily="18" charset="0"/>
              </a:rPr>
              <a:t>Decision Coverage:</a:t>
            </a:r>
          </a:p>
          <a:p>
            <a:r>
              <a:rPr lang="en-US" dirty="0">
                <a:latin typeface="Times New Roman" panose="02020603050405020304" pitchFamily="18" charset="0"/>
                <a:cs typeface="Times New Roman" panose="02020603050405020304" pitchFamily="18" charset="0"/>
              </a:rPr>
              <a:t>Decision coverage or Branch coverage is a testing method, which aims to ensure that each one of the possible branches from each decision point is executed at least once and thereby ensuring that all reachable code is executed.</a:t>
            </a:r>
          </a:p>
          <a:p>
            <a:r>
              <a:rPr lang="en-US" dirty="0">
                <a:latin typeface="Times New Roman" panose="02020603050405020304" pitchFamily="18" charset="0"/>
                <a:cs typeface="Times New Roman" panose="02020603050405020304" pitchFamily="18" charset="0"/>
              </a:rPr>
              <a:t>That is, every decision is taken each way, true and false.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400" b="1" i="1" dirty="0">
                <a:latin typeface="Times New Roman" panose="02020603050405020304" pitchFamily="18" charset="0"/>
                <a:cs typeface="Times New Roman" panose="02020603050405020304" pitchFamily="18" charset="0"/>
              </a:rPr>
              <a:t>Formula:</a:t>
            </a:r>
          </a:p>
          <a:p>
            <a:r>
              <a:rPr lang="en-US" dirty="0">
                <a:latin typeface="Times New Roman" panose="02020603050405020304" pitchFamily="18" charset="0"/>
                <a:cs typeface="Times New Roman" panose="02020603050405020304" pitchFamily="18" charset="0"/>
              </a:rPr>
              <a:t>Decision Coverage = ( Number of decision outcomes exercised / total number of decision outcomes ) * 100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01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8EAE-D39C-AB82-9A11-FCC9521DDB34}"/>
              </a:ext>
            </a:extLst>
          </p:cNvPr>
          <p:cNvSpPr>
            <a:spLocks noGrp="1"/>
          </p:cNvSpPr>
          <p:nvPr>
            <p:ph type="title"/>
          </p:nvPr>
        </p:nvSpPr>
        <p:spPr>
          <a:xfrm>
            <a:off x="700635" y="922096"/>
            <a:ext cx="10691265" cy="870845"/>
          </a:xfrm>
        </p:spPr>
        <p:txBody>
          <a:bodyPr>
            <a:normAutofit/>
          </a:bodyPr>
          <a:lstStyle/>
          <a:p>
            <a:r>
              <a:rPr lang="en-IN" sz="2800" b="1" i="1" dirty="0">
                <a:effectLst/>
                <a:latin typeface="Times New Roman" panose="02020603050405020304" pitchFamily="18" charset="0"/>
                <a:cs typeface="Times New Roman" panose="02020603050405020304" pitchFamily="18" charset="0"/>
              </a:rPr>
              <a:t>White Box Testing Techniques:</a:t>
            </a:r>
            <a:endParaRPr lang="en-IN" sz="2800" dirty="0"/>
          </a:p>
        </p:txBody>
      </p:sp>
      <p:sp>
        <p:nvSpPr>
          <p:cNvPr id="3" name="Content Placeholder 2">
            <a:extLst>
              <a:ext uri="{FF2B5EF4-FFF2-40B4-BE49-F238E27FC236}">
                <a16:creationId xmlns:a16="http://schemas.microsoft.com/office/drawing/2014/main" id="{F6F8DD12-14F2-662C-5277-0C15C8E3588F}"/>
              </a:ext>
            </a:extLst>
          </p:cNvPr>
          <p:cNvSpPr>
            <a:spLocks noGrp="1"/>
          </p:cNvSpPr>
          <p:nvPr>
            <p:ph idx="1"/>
          </p:nvPr>
        </p:nvSpPr>
        <p:spPr>
          <a:xfrm>
            <a:off x="700635" y="1792941"/>
            <a:ext cx="10691265" cy="4136273"/>
          </a:xfrm>
        </p:spPr>
        <p:txBody>
          <a:bodyPr/>
          <a:lstStyle/>
          <a:p>
            <a:pPr marL="0" indent="0">
              <a:buNone/>
            </a:pPr>
            <a:r>
              <a:rPr lang="en-US" sz="2400" b="1" i="1" dirty="0">
                <a:latin typeface="Times New Roman" panose="02020603050405020304" pitchFamily="18" charset="0"/>
                <a:cs typeface="Times New Roman" panose="02020603050405020304" pitchFamily="18" charset="0"/>
              </a:rPr>
              <a:t>Condition Coverage:</a:t>
            </a:r>
          </a:p>
          <a:p>
            <a:r>
              <a:rPr lang="en-US" dirty="0"/>
              <a:t>Condition Coverage or expression coverage is a testing method used to test and evaluate the variables or sub-expressions in the conditional statement. </a:t>
            </a:r>
          </a:p>
          <a:p>
            <a:r>
              <a:rPr lang="en-US" dirty="0"/>
              <a:t>The goal of condition coverage is to check individual outcomes for each logical condition. Condition coverage offers better sensitivity to the control flow than decision coverage.</a:t>
            </a:r>
          </a:p>
          <a:p>
            <a:pPr marL="0" indent="0">
              <a:buNone/>
            </a:pPr>
            <a:endParaRPr lang="en-US" dirty="0"/>
          </a:p>
          <a:p>
            <a:pPr marL="0" indent="0">
              <a:buNone/>
            </a:pPr>
            <a:r>
              <a:rPr lang="en-US" sz="2400" b="1" i="1" dirty="0">
                <a:latin typeface="Times New Roman" panose="02020603050405020304" pitchFamily="18" charset="0"/>
                <a:cs typeface="Times New Roman" panose="02020603050405020304" pitchFamily="18" charset="0"/>
              </a:rPr>
              <a:t>Formula:</a:t>
            </a:r>
          </a:p>
          <a:p>
            <a:r>
              <a:rPr lang="en-US" dirty="0"/>
              <a:t> Condition coverage = ( Number of executed operands / Total number of operands ) * 100</a:t>
            </a:r>
            <a:endParaRPr lang="en-IN" dirty="0"/>
          </a:p>
        </p:txBody>
      </p:sp>
    </p:spTree>
    <p:extLst>
      <p:ext uri="{BB962C8B-B14F-4D97-AF65-F5344CB8AC3E}">
        <p14:creationId xmlns:p14="http://schemas.microsoft.com/office/powerpoint/2010/main" val="354920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AE28-27C1-2978-6394-C0C232A346EF}"/>
              </a:ext>
            </a:extLst>
          </p:cNvPr>
          <p:cNvSpPr>
            <a:spLocks noGrp="1"/>
          </p:cNvSpPr>
          <p:nvPr>
            <p:ph type="title"/>
          </p:nvPr>
        </p:nvSpPr>
        <p:spPr>
          <a:xfrm>
            <a:off x="700635" y="922097"/>
            <a:ext cx="10691265" cy="834986"/>
          </a:xfrm>
        </p:spPr>
        <p:txBody>
          <a:bodyPr>
            <a:normAutofit/>
          </a:bodyPr>
          <a:lstStyle/>
          <a:p>
            <a:r>
              <a:rPr lang="en-IN" sz="2800" b="1" i="1" dirty="0">
                <a:effectLst/>
                <a:latin typeface="Times New Roman" panose="02020603050405020304" pitchFamily="18" charset="0"/>
                <a:cs typeface="Times New Roman" panose="02020603050405020304" pitchFamily="18" charset="0"/>
              </a:rPr>
              <a:t>White Box Testing Techniques:</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B70111-59E0-A53E-301E-85286B5F9B2F}"/>
              </a:ext>
            </a:extLst>
          </p:cNvPr>
          <p:cNvSpPr>
            <a:spLocks noGrp="1"/>
          </p:cNvSpPr>
          <p:nvPr>
            <p:ph idx="1"/>
          </p:nvPr>
        </p:nvSpPr>
        <p:spPr>
          <a:xfrm>
            <a:off x="700635" y="1595718"/>
            <a:ext cx="10691265" cy="4333496"/>
          </a:xfrm>
        </p:spPr>
        <p:txBody>
          <a:bodyPr>
            <a:normAutofit lnSpcReduction="10000"/>
          </a:bodyPr>
          <a:lstStyle/>
          <a:p>
            <a:pPr marL="0" indent="0" algn="l">
              <a:buNone/>
            </a:pPr>
            <a:r>
              <a:rPr lang="en-US" sz="2400" b="1" i="1" dirty="0">
                <a:solidFill>
                  <a:srgbClr val="222222"/>
                </a:solidFill>
                <a:effectLst/>
                <a:latin typeface="Times New Roman" panose="02020603050405020304" pitchFamily="18" charset="0"/>
                <a:cs typeface="Times New Roman" panose="02020603050405020304" pitchFamily="18" charset="0"/>
              </a:rPr>
              <a:t>Branch coverage:</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Branch coverage technique is a white box testing technique that ensures that every branch of each decision point must be executed.</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 Branch coverage technique is used to cover all branches of the control flow graph. </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covers all the possible outcomes (true and false) of each condition of the decision point at least once. </a:t>
            </a:r>
          </a:p>
          <a:p>
            <a:pPr marL="0" indent="0" algn="l">
              <a:buNone/>
            </a:pPr>
            <a:endParaRPr lang="en-US" b="0" i="0" dirty="0">
              <a:solidFill>
                <a:srgbClr val="222222"/>
              </a:solidFill>
              <a:effectLst/>
              <a:latin typeface="Times New Roman" panose="02020603050405020304" pitchFamily="18" charset="0"/>
              <a:cs typeface="Times New Roman" panose="02020603050405020304" pitchFamily="18" charset="0"/>
            </a:endParaRPr>
          </a:p>
          <a:p>
            <a:pPr marL="0" indent="0" algn="l">
              <a:buNone/>
            </a:pPr>
            <a:r>
              <a:rPr lang="en-US" sz="2400" b="1" i="1" dirty="0">
                <a:solidFill>
                  <a:srgbClr val="222222"/>
                </a:solidFill>
                <a:effectLst/>
                <a:latin typeface="Times New Roman" panose="02020603050405020304" pitchFamily="18" charset="0"/>
                <a:cs typeface="Times New Roman" panose="02020603050405020304" pitchFamily="18" charset="0"/>
              </a:rPr>
              <a:t>Formula:</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Branch Coverage (%) = (Number of Functional Flow Implemented &amp; Tested)/ (Total Number of Success &amp; Fail Conditional Flow) * 100</a:t>
            </a:r>
            <a:endParaRPr lang="en-IN" dirty="0"/>
          </a:p>
        </p:txBody>
      </p:sp>
    </p:spTree>
    <p:extLst>
      <p:ext uri="{BB962C8B-B14F-4D97-AF65-F5344CB8AC3E}">
        <p14:creationId xmlns:p14="http://schemas.microsoft.com/office/powerpoint/2010/main" val="226959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whiteboard&#10;&#10;Description automatically generated">
            <a:extLst>
              <a:ext uri="{FF2B5EF4-FFF2-40B4-BE49-F238E27FC236}">
                <a16:creationId xmlns:a16="http://schemas.microsoft.com/office/drawing/2014/main" id="{83E54090-0354-52AE-3C2A-31831EDCF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022" y="1239233"/>
            <a:ext cx="6454378" cy="4663288"/>
          </a:xfrm>
        </p:spPr>
      </p:pic>
    </p:spTree>
    <p:extLst>
      <p:ext uri="{BB962C8B-B14F-4D97-AF65-F5344CB8AC3E}">
        <p14:creationId xmlns:p14="http://schemas.microsoft.com/office/powerpoint/2010/main" val="2084442940"/>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173</TotalTime>
  <Words>404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Calisto MT</vt:lpstr>
      <vt:lpstr>Source Sans Pro</vt:lpstr>
      <vt:lpstr>Times New Roman</vt:lpstr>
      <vt:lpstr>Univers Condensed</vt:lpstr>
      <vt:lpstr>ChronicleVTI</vt:lpstr>
      <vt:lpstr>  White box testing</vt:lpstr>
      <vt:lpstr>Definition:</vt:lpstr>
      <vt:lpstr>White Box Testing Techniques: </vt:lpstr>
      <vt:lpstr>White Box Testing Techniques:</vt:lpstr>
      <vt:lpstr>White Box Testing Techniques:</vt:lpstr>
      <vt:lpstr>White Box Testing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dc:creator>G yasaswini</dc:creator>
  <cp:lastModifiedBy>G yasaswini</cp:lastModifiedBy>
  <cp:revision>2</cp:revision>
  <dcterms:created xsi:type="dcterms:W3CDTF">2023-02-25T14:56:00Z</dcterms:created>
  <dcterms:modified xsi:type="dcterms:W3CDTF">2023-02-26T13:55:16Z</dcterms:modified>
</cp:coreProperties>
</file>