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1.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 id="2147483672" r:id="rId2"/>
  </p:sldMasterIdLst>
  <p:notesMasterIdLst>
    <p:notesMasterId r:id="rId75"/>
  </p:notesMasterIdLst>
  <p:sldIdLst>
    <p:sldId id="257" r:id="rId3"/>
    <p:sldId id="7593" r:id="rId4"/>
    <p:sldId id="7595" r:id="rId5"/>
    <p:sldId id="7661" r:id="rId6"/>
    <p:sldId id="7662" r:id="rId7"/>
    <p:sldId id="7663" r:id="rId8"/>
    <p:sldId id="7664" r:id="rId9"/>
    <p:sldId id="7666" r:id="rId10"/>
    <p:sldId id="7665" r:id="rId11"/>
    <p:sldId id="7667" r:id="rId12"/>
    <p:sldId id="7668" r:id="rId13"/>
    <p:sldId id="7669" r:id="rId14"/>
    <p:sldId id="7671" r:id="rId15"/>
    <p:sldId id="7672" r:id="rId16"/>
    <p:sldId id="7673" r:id="rId17"/>
    <p:sldId id="7674" r:id="rId18"/>
    <p:sldId id="7676" r:id="rId19"/>
    <p:sldId id="7675" r:id="rId20"/>
    <p:sldId id="7677" r:id="rId21"/>
    <p:sldId id="7678" r:id="rId22"/>
    <p:sldId id="7679" r:id="rId23"/>
    <p:sldId id="7680" r:id="rId24"/>
    <p:sldId id="7681" r:id="rId25"/>
    <p:sldId id="7682" r:id="rId26"/>
    <p:sldId id="7683" r:id="rId27"/>
    <p:sldId id="7684" r:id="rId28"/>
    <p:sldId id="7685" r:id="rId29"/>
    <p:sldId id="7686" r:id="rId30"/>
    <p:sldId id="7687" r:id="rId31"/>
    <p:sldId id="7688" r:id="rId32"/>
    <p:sldId id="7689" r:id="rId33"/>
    <p:sldId id="7690" r:id="rId34"/>
    <p:sldId id="7691" r:id="rId35"/>
    <p:sldId id="7692" r:id="rId36"/>
    <p:sldId id="7693" r:id="rId37"/>
    <p:sldId id="7694" r:id="rId38"/>
    <p:sldId id="7695" r:id="rId39"/>
    <p:sldId id="7696" r:id="rId40"/>
    <p:sldId id="7697" r:id="rId41"/>
    <p:sldId id="7698" r:id="rId42"/>
    <p:sldId id="7699" r:id="rId43"/>
    <p:sldId id="7700" r:id="rId44"/>
    <p:sldId id="7701" r:id="rId45"/>
    <p:sldId id="7702" r:id="rId46"/>
    <p:sldId id="7703" r:id="rId47"/>
    <p:sldId id="7704" r:id="rId48"/>
    <p:sldId id="7705" r:id="rId49"/>
    <p:sldId id="7706" r:id="rId50"/>
    <p:sldId id="7707" r:id="rId51"/>
    <p:sldId id="7708" r:id="rId52"/>
    <p:sldId id="7711" r:id="rId53"/>
    <p:sldId id="7709" r:id="rId54"/>
    <p:sldId id="7710" r:id="rId55"/>
    <p:sldId id="7712" r:id="rId56"/>
    <p:sldId id="7713" r:id="rId57"/>
    <p:sldId id="7714" r:id="rId58"/>
    <p:sldId id="7715" r:id="rId59"/>
    <p:sldId id="7716" r:id="rId60"/>
    <p:sldId id="7718" r:id="rId61"/>
    <p:sldId id="7717" r:id="rId62"/>
    <p:sldId id="7726" r:id="rId63"/>
    <p:sldId id="7727" r:id="rId64"/>
    <p:sldId id="7719" r:id="rId65"/>
    <p:sldId id="7720" r:id="rId66"/>
    <p:sldId id="7721" r:id="rId67"/>
    <p:sldId id="7722" r:id="rId68"/>
    <p:sldId id="7723" r:id="rId69"/>
    <p:sldId id="7724" r:id="rId70"/>
    <p:sldId id="7730" r:id="rId71"/>
    <p:sldId id="7648" r:id="rId72"/>
    <p:sldId id="7660" r:id="rId73"/>
    <p:sldId id="7640" r:id="rId74"/>
  </p:sldIdLst>
  <p:sldSz cx="12192000" cy="6858000"/>
  <p:notesSz cx="6858000" cy="9144000"/>
  <p:custDataLst>
    <p:tags r:id="rId7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FFFFB5"/>
    <a:srgbClr val="C00000"/>
    <a:srgbClr val="FABB8B"/>
    <a:srgbClr val="F78D3C"/>
    <a:srgbClr val="F9A567"/>
    <a:srgbClr val="A0D0F8"/>
    <a:srgbClr val="FD8C80"/>
    <a:srgbClr val="FBE5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20" autoAdjust="0"/>
    <p:restoredTop sz="94660"/>
  </p:normalViewPr>
  <p:slideViewPr>
    <p:cSldViewPr snapToGrid="0">
      <p:cViewPr varScale="1">
        <p:scale>
          <a:sx n="111" d="100"/>
          <a:sy n="111" d="100"/>
        </p:scale>
        <p:origin x="72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gs" Target="tags/tag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Bold" panose="020B0800000000000000" pitchFamily="34" charset="-122"/>
                <a:ea typeface="思源黑体 CN Bold" panose="020B08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Bold" panose="020B0800000000000000" pitchFamily="34" charset="-122"/>
                <a:ea typeface="思源黑体 CN Bold" panose="020B0800000000000000" pitchFamily="34" charset="-122"/>
              </a:defRPr>
            </a:lvl1pPr>
          </a:lstStyle>
          <a:p>
            <a:fld id="{CD284ADE-AD0F-49E3-B182-3F53996E1CCE}" type="datetimeFigureOut">
              <a:rPr lang="zh-CN" altLang="en-US" smtClean="0"/>
              <a:t>2021/5/10</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Bold" panose="020B0800000000000000" pitchFamily="34" charset="-122"/>
                <a:ea typeface="思源黑体 CN Bold" panose="020B08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Bold" panose="020B0800000000000000" pitchFamily="34" charset="-122"/>
                <a:ea typeface="思源黑体 CN Bold" panose="020B0800000000000000" pitchFamily="34" charset="-122"/>
              </a:defRPr>
            </a:lvl1pPr>
          </a:lstStyle>
          <a:p>
            <a:fld id="{1D3E7D1D-F11F-4AB3-9CEB-FAED0D653310}"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Bold" panose="020B0800000000000000" pitchFamily="34" charset="-122"/>
        <a:ea typeface="思源黑体 CN Bold" panose="020B0800000000000000" pitchFamily="34" charset="-122"/>
        <a:cs typeface="+mn-cs"/>
      </a:defRPr>
    </a:lvl1pPr>
    <a:lvl2pPr marL="457200" algn="l" defTabSz="914400" rtl="0" eaLnBrk="1" latinLnBrk="0" hangingPunct="1">
      <a:defRPr sz="1200" kern="1200">
        <a:solidFill>
          <a:schemeClr val="tx1"/>
        </a:solidFill>
        <a:latin typeface="思源黑体 CN Bold" panose="020B0800000000000000" pitchFamily="34" charset="-122"/>
        <a:ea typeface="思源黑体 CN Bold" panose="020B0800000000000000" pitchFamily="34" charset="-122"/>
        <a:cs typeface="+mn-cs"/>
      </a:defRPr>
    </a:lvl2pPr>
    <a:lvl3pPr marL="914400" algn="l" defTabSz="914400" rtl="0" eaLnBrk="1" latinLnBrk="0" hangingPunct="1">
      <a:defRPr sz="1200" kern="1200">
        <a:solidFill>
          <a:schemeClr val="tx1"/>
        </a:solidFill>
        <a:latin typeface="思源黑体 CN Bold" panose="020B0800000000000000" pitchFamily="34" charset="-122"/>
        <a:ea typeface="思源黑体 CN Bold" panose="020B0800000000000000" pitchFamily="34" charset="-122"/>
        <a:cs typeface="+mn-cs"/>
      </a:defRPr>
    </a:lvl3pPr>
    <a:lvl4pPr marL="1371600" algn="l" defTabSz="914400" rtl="0" eaLnBrk="1" latinLnBrk="0" hangingPunct="1">
      <a:defRPr sz="1200" kern="1200">
        <a:solidFill>
          <a:schemeClr val="tx1"/>
        </a:solidFill>
        <a:latin typeface="思源黑体 CN Bold" panose="020B0800000000000000" pitchFamily="34" charset="-122"/>
        <a:ea typeface="思源黑体 CN Bold" panose="020B0800000000000000" pitchFamily="34" charset="-122"/>
        <a:cs typeface="+mn-cs"/>
      </a:defRPr>
    </a:lvl4pPr>
    <a:lvl5pPr marL="1828800" algn="l" defTabSz="914400" rtl="0" eaLnBrk="1" latinLnBrk="0" hangingPunct="1">
      <a:defRPr sz="1200" kern="1200">
        <a:solidFill>
          <a:schemeClr val="tx1"/>
        </a:solidFill>
        <a:latin typeface="思源黑体 CN Bold" panose="020B0800000000000000" pitchFamily="34" charset="-122"/>
        <a:ea typeface="思源黑体 CN Bold" panose="020B08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1</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10</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489442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11</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888752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12</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2119492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13</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3593451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14</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494138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15</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1938440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16</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1739565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17</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2145848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18</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2357200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19</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1433401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2</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20</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1010000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21</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879111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22</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41316394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23</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3419183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24</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39781029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25</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1915766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26</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4017896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27</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3698439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28</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500437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29</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2240297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3</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42439052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30</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4242981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31</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4141490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32</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21017392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33</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2186120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34</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14316880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35</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402982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36</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9950277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37</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100762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38</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35743989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39</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423435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4</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40844429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40</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33818548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41</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20445892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42</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19630359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43</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24957498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44</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11416306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45</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26056315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46</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30379568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47</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33679262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48</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3047008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49</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4230194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5</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2307102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50</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12212495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51</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288362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52</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19055166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53</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18519029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54</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41702085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55</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28604551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56</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38321937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57</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7659525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58</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3316497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59</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3320954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6</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16143028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60</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3624248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61</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12393463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62</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934338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63</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35187399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64</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13463959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65</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41057209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66</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294004671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67</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246349835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68</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109095338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69</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2308180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7</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227234132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70</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15142760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71</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2489934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72</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2172443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8</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412703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8998766-6A9C-4F2F-8D78-A8B7F422C2B3}" type="slidenum">
              <a:rPr kumimoji="0" lang="zh-CN" altLang="en-US" sz="1200" b="0" i="0" u="none" strike="noStrike" kern="1200" cap="none" spc="0" normalizeH="0" baseline="0" noProof="0" smtClean="0">
                <a:ln>
                  <a:noFill/>
                </a:ln>
                <a:solidFill>
                  <a:prstClr val="black"/>
                </a:solidFill>
                <a:effectLst/>
                <a:uLnTx/>
                <a:uFillTx/>
                <a:cs typeface="+mn-cs"/>
              </a:rPr>
              <a:t>9</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379892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1"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0965" indent="0" algn="ctr">
              <a:buNone/>
              <a:defRPr sz="1600"/>
            </a:lvl4pPr>
            <a:lvl5pPr marL="1828165" indent="0" algn="ctr">
              <a:buNone/>
              <a:defRPr sz="1600"/>
            </a:lvl5pPr>
            <a:lvl6pPr marL="2285365" indent="0" algn="ctr">
              <a:buNone/>
              <a:defRPr sz="1600"/>
            </a:lvl6pPr>
            <a:lvl7pPr marL="2742565" indent="0" algn="ctr">
              <a:buNone/>
              <a:defRPr sz="1600"/>
            </a:lvl7pPr>
            <a:lvl8pPr marL="3199130" indent="0" algn="ctr">
              <a:buNone/>
              <a:defRPr sz="1600"/>
            </a:lvl8pPr>
            <a:lvl9pPr marL="365633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FC304BD-32ED-4569-95E0-79139CDFBD25}" type="datetimeFigureOut">
              <a:rPr lang="zh-CN" altLang="en-US" smtClean="0"/>
              <a:t>2021/5/10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7FEBCE-7B8C-4726-BE9D-7E547D7921B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FC304BD-32ED-4569-95E0-79139CDFBD25}" type="datetimeFigureOut">
              <a:rPr lang="zh-CN" altLang="en-US" smtClean="0"/>
              <a:t>2021/5/10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7FEBCE-7B8C-4726-BE9D-7E547D7921B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FC304BD-32ED-4569-95E0-79139CDFBD25}" type="datetimeFigureOut">
              <a:rPr lang="zh-CN" altLang="en-US" smtClean="0"/>
              <a:t>2021/5/10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7FEBCE-7B8C-4726-BE9D-7E547D7921B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PA_文本框 48"/>
          <p:cNvSpPr txBox="1"/>
          <p:nvPr userDrawn="1">
            <p:custDataLst>
              <p:tags r:id="rId1"/>
            </p:custDataLst>
          </p:nvPr>
        </p:nvSpPr>
        <p:spPr>
          <a:xfrm>
            <a:off x="4842148" y="320342"/>
            <a:ext cx="5296788" cy="553998"/>
          </a:xfrm>
          <a:prstGeom prst="rect">
            <a:avLst/>
          </a:prstGeom>
          <a:noFill/>
        </p:spPr>
        <p:txBody>
          <a:bodyPr wrap="square" lIns="0" tIns="0" rIns="0" bIns="0" rtlCol="0">
            <a:spAutoFit/>
          </a:bodyPr>
          <a:lstStyle/>
          <a:p>
            <a:pPr lvl="0">
              <a:defRPr/>
            </a:pPr>
            <a:r>
              <a:rPr lang="zh-CN" altLang="en-US" sz="3600" dirty="0">
                <a:solidFill>
                  <a:srgbClr val="040404"/>
                </a:solidFill>
                <a:latin typeface="思源黑体 CN Bold" panose="020B0800000000000000" pitchFamily="34" charset="-122"/>
                <a:ea typeface="思源黑体 CN Bold" panose="020B0800000000000000" pitchFamily="34" charset="-122"/>
                <a:cs typeface="+mn-ea"/>
                <a:sym typeface="Arial" panose="020B0604020202020204" pitchFamily="34" charset="0"/>
              </a:rPr>
              <a:t>年度工作概述</a:t>
            </a:r>
          </a:p>
        </p:txBody>
      </p:sp>
    </p:spTree>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200"/>
                                        <p:tgtEl>
                                          <p:spTgt spid="2"/>
                                        </p:tgtEl>
                                      </p:cBhvr>
                                    </p:animEffect>
                                  </p:childTnLst>
                                </p:cTn>
                              </p:par>
                              <p:par>
                                <p:cTn id="8" presetID="36" presetClass="emph" presetSubtype="0" fill="hold" grpId="1" nodeType="withEffect">
                                  <p:stCondLst>
                                    <p:cond delay="2500"/>
                                  </p:stCondLst>
                                  <p:iterate type="lt">
                                    <p:tmPct val="30000"/>
                                  </p:iterate>
                                  <p:childTnLst>
                                    <p:animScale>
                                      <p:cBhvr>
                                        <p:cTn id="9" dur="50" autoRev="1" fill="hold">
                                          <p:stCondLst>
                                            <p:cond delay="0"/>
                                          </p:stCondLst>
                                        </p:cTn>
                                        <p:tgtEl>
                                          <p:spTgt spid="2"/>
                                        </p:tgtEl>
                                      </p:cBhvr>
                                      <p:to x="80000" y="100000"/>
                                    </p:animScale>
                                    <p:anim by="(#ppt_w*0.10)" calcmode="lin" valueType="num">
                                      <p:cBhvr>
                                        <p:cTn id="10" dur="50" autoRev="1" fill="hold">
                                          <p:stCondLst>
                                            <p:cond delay="0"/>
                                          </p:stCondLst>
                                        </p:cTn>
                                        <p:tgtEl>
                                          <p:spTgt spid="2"/>
                                        </p:tgtEl>
                                        <p:attrNameLst>
                                          <p:attrName>ppt_x</p:attrName>
                                        </p:attrNameLst>
                                      </p:cBhvr>
                                    </p:anim>
                                    <p:anim by="(-#ppt_w*0.10)" calcmode="lin" valueType="num">
                                      <p:cBhvr>
                                        <p:cTn id="11" dur="50" autoRev="1" fill="hold">
                                          <p:stCondLst>
                                            <p:cond delay="0"/>
                                          </p:stCondLst>
                                        </p:cTn>
                                        <p:tgtEl>
                                          <p:spTgt spid="2"/>
                                        </p:tgtEl>
                                        <p:attrNameLst>
                                          <p:attrName>ppt_y</p:attrName>
                                        </p:attrNameLst>
                                      </p:cBhvr>
                                    </p:anim>
                                    <p:animRot by="-480000">
                                      <p:cBhvr>
                                        <p:cTn id="12" dur="50" autoRev="1"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PA_文本框 48"/>
          <p:cNvSpPr txBox="1"/>
          <p:nvPr userDrawn="1">
            <p:custDataLst>
              <p:tags r:id="rId1"/>
            </p:custDataLst>
          </p:nvPr>
        </p:nvSpPr>
        <p:spPr>
          <a:xfrm>
            <a:off x="4842148" y="320342"/>
            <a:ext cx="5296788" cy="553998"/>
          </a:xfrm>
          <a:prstGeom prst="rect">
            <a:avLst/>
          </a:prstGeom>
          <a:noFill/>
        </p:spPr>
        <p:txBody>
          <a:bodyPr wrap="square" lIns="0" tIns="0" rIns="0" bIns="0" rtlCol="0">
            <a:spAutoFit/>
          </a:bodyPr>
          <a:lstStyle/>
          <a:p>
            <a:pPr lvl="0">
              <a:defRPr/>
            </a:pPr>
            <a:r>
              <a:rPr lang="zh-CN" altLang="en-US" sz="3600" dirty="0">
                <a:solidFill>
                  <a:srgbClr val="040404"/>
                </a:solidFill>
                <a:latin typeface="思源黑体 CN Bold" panose="020B0800000000000000" pitchFamily="34" charset="-122"/>
                <a:ea typeface="思源黑体 CN Bold" panose="020B0800000000000000" pitchFamily="34" charset="-122"/>
                <a:cs typeface="+mn-ea"/>
                <a:sym typeface="Arial" panose="020B0604020202020204" pitchFamily="34" charset="0"/>
              </a:rPr>
              <a:t>年度工作概述</a:t>
            </a:r>
          </a:p>
        </p:txBody>
      </p:sp>
    </p:spTree>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200"/>
                                        <p:tgtEl>
                                          <p:spTgt spid="2"/>
                                        </p:tgtEl>
                                      </p:cBhvr>
                                    </p:animEffect>
                                  </p:childTnLst>
                                </p:cTn>
                              </p:par>
                              <p:par>
                                <p:cTn id="8" presetID="36" presetClass="emph" presetSubtype="0" fill="hold" grpId="1" nodeType="withEffect">
                                  <p:stCondLst>
                                    <p:cond delay="2500"/>
                                  </p:stCondLst>
                                  <p:iterate type="lt">
                                    <p:tmPct val="30000"/>
                                  </p:iterate>
                                  <p:childTnLst>
                                    <p:animScale>
                                      <p:cBhvr>
                                        <p:cTn id="9" dur="50" autoRev="1" fill="hold">
                                          <p:stCondLst>
                                            <p:cond delay="0"/>
                                          </p:stCondLst>
                                        </p:cTn>
                                        <p:tgtEl>
                                          <p:spTgt spid="2"/>
                                        </p:tgtEl>
                                      </p:cBhvr>
                                      <p:to x="80000" y="100000"/>
                                    </p:animScale>
                                    <p:anim by="(#ppt_w*0.10)" calcmode="lin" valueType="num">
                                      <p:cBhvr>
                                        <p:cTn id="10" dur="50" autoRev="1" fill="hold">
                                          <p:stCondLst>
                                            <p:cond delay="0"/>
                                          </p:stCondLst>
                                        </p:cTn>
                                        <p:tgtEl>
                                          <p:spTgt spid="2"/>
                                        </p:tgtEl>
                                        <p:attrNameLst>
                                          <p:attrName>ppt_x</p:attrName>
                                        </p:attrNameLst>
                                      </p:cBhvr>
                                    </p:anim>
                                    <p:anim by="(-#ppt_w*0.10)" calcmode="lin" valueType="num">
                                      <p:cBhvr>
                                        <p:cTn id="11" dur="50" autoRev="1" fill="hold">
                                          <p:stCondLst>
                                            <p:cond delay="0"/>
                                          </p:stCondLst>
                                        </p:cTn>
                                        <p:tgtEl>
                                          <p:spTgt spid="2"/>
                                        </p:tgtEl>
                                        <p:attrNameLst>
                                          <p:attrName>ppt_y</p:attrName>
                                        </p:attrNameLst>
                                      </p:cBhvr>
                                    </p:anim>
                                    <p:animRot by="-480000">
                                      <p:cBhvr>
                                        <p:cTn id="12" dur="50" autoRev="1"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PA_文本框 48"/>
          <p:cNvSpPr txBox="1"/>
          <p:nvPr userDrawn="1">
            <p:custDataLst>
              <p:tags r:id="rId1"/>
            </p:custDataLst>
          </p:nvPr>
        </p:nvSpPr>
        <p:spPr>
          <a:xfrm>
            <a:off x="4842148" y="320342"/>
            <a:ext cx="5296788" cy="553998"/>
          </a:xfrm>
          <a:prstGeom prst="rect">
            <a:avLst/>
          </a:prstGeom>
          <a:noFill/>
        </p:spPr>
        <p:txBody>
          <a:bodyPr wrap="square" lIns="0" tIns="0" rIns="0" bIns="0" rtlCol="0">
            <a:spAutoFit/>
          </a:bodyPr>
          <a:lstStyle/>
          <a:p>
            <a:pPr lvl="0">
              <a:defRPr/>
            </a:pPr>
            <a:r>
              <a:rPr lang="zh-CN" altLang="en-US" sz="3600" dirty="0">
                <a:solidFill>
                  <a:srgbClr val="040404"/>
                </a:solidFill>
                <a:latin typeface="思源黑体 CN Bold" panose="020B0800000000000000" pitchFamily="34" charset="-122"/>
                <a:ea typeface="思源黑体 CN Bold" panose="020B0800000000000000" pitchFamily="34" charset="-122"/>
                <a:cs typeface="+mn-ea"/>
                <a:sym typeface="Arial" panose="020B0604020202020204" pitchFamily="34" charset="0"/>
              </a:rPr>
              <a:t>年度工作概述</a:t>
            </a:r>
          </a:p>
        </p:txBody>
      </p:sp>
    </p:spTree>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200"/>
                                        <p:tgtEl>
                                          <p:spTgt spid="2"/>
                                        </p:tgtEl>
                                      </p:cBhvr>
                                    </p:animEffect>
                                  </p:childTnLst>
                                </p:cTn>
                              </p:par>
                              <p:par>
                                <p:cTn id="8" presetID="36" presetClass="emph" presetSubtype="0" fill="hold" grpId="1" nodeType="withEffect">
                                  <p:stCondLst>
                                    <p:cond delay="2500"/>
                                  </p:stCondLst>
                                  <p:iterate type="lt">
                                    <p:tmPct val="30000"/>
                                  </p:iterate>
                                  <p:childTnLst>
                                    <p:animScale>
                                      <p:cBhvr>
                                        <p:cTn id="9" dur="50" autoRev="1" fill="hold">
                                          <p:stCondLst>
                                            <p:cond delay="0"/>
                                          </p:stCondLst>
                                        </p:cTn>
                                        <p:tgtEl>
                                          <p:spTgt spid="2"/>
                                        </p:tgtEl>
                                      </p:cBhvr>
                                      <p:to x="80000" y="100000"/>
                                    </p:animScale>
                                    <p:anim by="(#ppt_w*0.10)" calcmode="lin" valueType="num">
                                      <p:cBhvr>
                                        <p:cTn id="10" dur="50" autoRev="1" fill="hold">
                                          <p:stCondLst>
                                            <p:cond delay="0"/>
                                          </p:stCondLst>
                                        </p:cTn>
                                        <p:tgtEl>
                                          <p:spTgt spid="2"/>
                                        </p:tgtEl>
                                        <p:attrNameLst>
                                          <p:attrName>ppt_x</p:attrName>
                                        </p:attrNameLst>
                                      </p:cBhvr>
                                    </p:anim>
                                    <p:anim by="(-#ppt_w*0.10)" calcmode="lin" valueType="num">
                                      <p:cBhvr>
                                        <p:cTn id="11" dur="50" autoRev="1" fill="hold">
                                          <p:stCondLst>
                                            <p:cond delay="0"/>
                                          </p:stCondLst>
                                        </p:cTn>
                                        <p:tgtEl>
                                          <p:spTgt spid="2"/>
                                        </p:tgtEl>
                                        <p:attrNameLst>
                                          <p:attrName>ppt_y</p:attrName>
                                        </p:attrNameLst>
                                      </p:cBhvr>
                                    </p:anim>
                                    <p:animRot by="-480000">
                                      <p:cBhvr>
                                        <p:cTn id="12" dur="50" autoRev="1"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PA_文本框 48"/>
          <p:cNvSpPr txBox="1"/>
          <p:nvPr userDrawn="1">
            <p:custDataLst>
              <p:tags r:id="rId1"/>
            </p:custDataLst>
          </p:nvPr>
        </p:nvSpPr>
        <p:spPr>
          <a:xfrm>
            <a:off x="4842148" y="320342"/>
            <a:ext cx="5296788" cy="553998"/>
          </a:xfrm>
          <a:prstGeom prst="rect">
            <a:avLst/>
          </a:prstGeom>
          <a:noFill/>
        </p:spPr>
        <p:txBody>
          <a:bodyPr wrap="square" lIns="0" tIns="0" rIns="0" bIns="0" rtlCol="0">
            <a:spAutoFit/>
          </a:bodyPr>
          <a:lstStyle/>
          <a:p>
            <a:pPr lvl="0">
              <a:defRPr/>
            </a:pPr>
            <a:r>
              <a:rPr lang="zh-CN" altLang="en-US" sz="3600" dirty="0">
                <a:solidFill>
                  <a:srgbClr val="040404"/>
                </a:solidFill>
                <a:latin typeface="思源黑体 CN Bold" panose="020B0800000000000000" pitchFamily="34" charset="-122"/>
                <a:ea typeface="思源黑体 CN Bold" panose="020B0800000000000000" pitchFamily="34" charset="-122"/>
                <a:cs typeface="+mn-ea"/>
                <a:sym typeface="Arial" panose="020B0604020202020204" pitchFamily="34" charset="0"/>
              </a:rPr>
              <a:t>年度工作概述</a:t>
            </a:r>
          </a:p>
        </p:txBody>
      </p:sp>
    </p:spTree>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200"/>
                                        <p:tgtEl>
                                          <p:spTgt spid="2"/>
                                        </p:tgtEl>
                                      </p:cBhvr>
                                    </p:animEffect>
                                  </p:childTnLst>
                                </p:cTn>
                              </p:par>
                              <p:par>
                                <p:cTn id="8" presetID="36" presetClass="emph" presetSubtype="0" fill="hold" grpId="1" nodeType="withEffect">
                                  <p:stCondLst>
                                    <p:cond delay="2500"/>
                                  </p:stCondLst>
                                  <p:iterate type="lt">
                                    <p:tmPct val="30000"/>
                                  </p:iterate>
                                  <p:childTnLst>
                                    <p:animScale>
                                      <p:cBhvr>
                                        <p:cTn id="9" dur="50" autoRev="1" fill="hold">
                                          <p:stCondLst>
                                            <p:cond delay="0"/>
                                          </p:stCondLst>
                                        </p:cTn>
                                        <p:tgtEl>
                                          <p:spTgt spid="2"/>
                                        </p:tgtEl>
                                      </p:cBhvr>
                                      <p:to x="80000" y="100000"/>
                                    </p:animScale>
                                    <p:anim by="(#ppt_w*0.10)" calcmode="lin" valueType="num">
                                      <p:cBhvr>
                                        <p:cTn id="10" dur="50" autoRev="1" fill="hold">
                                          <p:stCondLst>
                                            <p:cond delay="0"/>
                                          </p:stCondLst>
                                        </p:cTn>
                                        <p:tgtEl>
                                          <p:spTgt spid="2"/>
                                        </p:tgtEl>
                                        <p:attrNameLst>
                                          <p:attrName>ppt_x</p:attrName>
                                        </p:attrNameLst>
                                      </p:cBhvr>
                                    </p:anim>
                                    <p:anim by="(-#ppt_w*0.10)" calcmode="lin" valueType="num">
                                      <p:cBhvr>
                                        <p:cTn id="11" dur="50" autoRev="1" fill="hold">
                                          <p:stCondLst>
                                            <p:cond delay="0"/>
                                          </p:stCondLst>
                                        </p:cTn>
                                        <p:tgtEl>
                                          <p:spTgt spid="2"/>
                                        </p:tgtEl>
                                        <p:attrNameLst>
                                          <p:attrName>ppt_y</p:attrName>
                                        </p:attrNameLst>
                                      </p:cBhvr>
                                    </p:anim>
                                    <p:animRot by="-480000">
                                      <p:cBhvr>
                                        <p:cTn id="12" dur="50" autoRev="1"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FC304BD-32ED-4569-95E0-79139CDFBD25}" type="datetimeFigureOut">
              <a:rPr lang="zh-CN" altLang="en-US" smtClean="0"/>
              <a:t>2021/5/10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7FEBCE-7B8C-4726-BE9D-7E547D7921B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0965" indent="0">
              <a:buNone/>
              <a:defRPr sz="1600">
                <a:solidFill>
                  <a:schemeClr val="tx1">
                    <a:tint val="75000"/>
                  </a:schemeClr>
                </a:solidFill>
              </a:defRPr>
            </a:lvl4pPr>
            <a:lvl5pPr marL="1828165" indent="0">
              <a:buNone/>
              <a:defRPr sz="1600">
                <a:solidFill>
                  <a:schemeClr val="tx1">
                    <a:tint val="75000"/>
                  </a:schemeClr>
                </a:solidFill>
              </a:defRPr>
            </a:lvl5pPr>
            <a:lvl6pPr marL="2285365" indent="0">
              <a:buNone/>
              <a:defRPr sz="1600">
                <a:solidFill>
                  <a:schemeClr val="tx1">
                    <a:tint val="75000"/>
                  </a:schemeClr>
                </a:solidFill>
              </a:defRPr>
            </a:lvl6pPr>
            <a:lvl7pPr marL="2742565" indent="0">
              <a:buNone/>
              <a:defRPr sz="1600">
                <a:solidFill>
                  <a:schemeClr val="tx1">
                    <a:tint val="75000"/>
                  </a:schemeClr>
                </a:solidFill>
              </a:defRPr>
            </a:lvl7pPr>
            <a:lvl8pPr marL="3199130" indent="0">
              <a:buNone/>
              <a:defRPr sz="1600">
                <a:solidFill>
                  <a:schemeClr val="tx1">
                    <a:tint val="75000"/>
                  </a:schemeClr>
                </a:solidFill>
              </a:defRPr>
            </a:lvl8pPr>
            <a:lvl9pPr marL="365633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FC304BD-32ED-4569-95E0-79139CDFBD25}" type="datetimeFigureOut">
              <a:rPr lang="zh-CN" altLang="en-US" smtClean="0"/>
              <a:t>2021/5/10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7FEBCE-7B8C-4726-BE9D-7E547D7921B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1"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FC304BD-32ED-4569-95E0-79139CDFBD25}" type="datetimeFigureOut">
              <a:rPr lang="zh-CN" altLang="en-US" smtClean="0"/>
              <a:t>2021/5/10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7FEBCE-7B8C-4726-BE9D-7E547D7921B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FC304BD-32ED-4569-95E0-79139CDFBD25}" type="datetimeFigureOut">
              <a:rPr lang="zh-CN" altLang="en-US" smtClean="0"/>
              <a:t>2021/5/10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27FEBCE-7B8C-4726-BE9D-7E547D7921B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FC304BD-32ED-4569-95E0-79139CDFBD25}" type="datetimeFigureOut">
              <a:rPr lang="zh-CN" altLang="en-US" smtClean="0"/>
              <a:t>2021/5/10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27FEBCE-7B8C-4726-BE9D-7E547D7921B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C304BD-32ED-4569-95E0-79139CDFBD25}" type="datetimeFigureOut">
              <a:rPr lang="zh-CN" altLang="en-US" smtClean="0"/>
              <a:t>2021/5/10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27FEBCE-7B8C-4726-BE9D-7E547D7921B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FC304BD-32ED-4569-95E0-79139CDFBD25}" type="datetimeFigureOut">
              <a:rPr lang="zh-CN" altLang="en-US" smtClean="0"/>
              <a:t>2021/5/10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7FEBCE-7B8C-4726-BE9D-7E547D7921B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130" indent="0">
              <a:buNone/>
              <a:defRPr sz="2000"/>
            </a:lvl8pPr>
            <a:lvl9pPr marL="365633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FC304BD-32ED-4569-95E0-79139CDFBD25}" type="datetimeFigureOut">
              <a:rPr lang="zh-CN" altLang="en-US" smtClean="0"/>
              <a:t>2021/5/10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7FEBCE-7B8C-4726-BE9D-7E547D7921B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黑体 CN Bold" panose="020B0800000000000000" pitchFamily="34" charset="-122"/>
              </a:defRPr>
            </a:lvl1pPr>
          </a:lstStyle>
          <a:p>
            <a:fld id="{0FC304BD-32ED-4569-95E0-79139CDFBD25}" type="datetimeFigureOut">
              <a:rPr lang="zh-CN" altLang="en-US" smtClean="0"/>
              <a:t>2021/5/10</a:t>
            </a:fld>
            <a:endParaRPr lang="zh-CN" altLang="en-US" dirty="0"/>
          </a:p>
        </p:txBody>
      </p:sp>
      <p:sp>
        <p:nvSpPr>
          <p:cNvPr id="5" name="Footer Placeholder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黑体 CN Bold" panose="020B0800000000000000" pitchFamily="34" charset="-122"/>
              </a:defRPr>
            </a:lvl1pPr>
          </a:lstStyle>
          <a:p>
            <a:endParaRPr lang="zh-CN" alt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黑体 CN Bold" panose="020B0800000000000000" pitchFamily="34" charset="-122"/>
              </a:defRPr>
            </a:lvl1pPr>
          </a:lstStyle>
          <a:p>
            <a:fld id="{427FEBCE-7B8C-4726-BE9D-7E547D7921B7}"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思源黑体 CN Bold" panose="020B0800000000000000" pitchFamily="34"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黑体 CN Bold" panose="020B0800000000000000"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黑体 CN Bold" panose="020B0800000000000000" pitchFamily="34" charset="-122"/>
          <a:ea typeface="+mn-ea"/>
          <a:cs typeface="+mn-cs"/>
        </a:defRPr>
      </a:lvl2pPr>
      <a:lvl3pPr marL="1142365"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黑体 CN Bold" panose="020B0800000000000000" pitchFamily="34" charset="-122"/>
          <a:ea typeface="+mn-ea"/>
          <a:cs typeface="+mn-cs"/>
        </a:defRPr>
      </a:lvl3pPr>
      <a:lvl4pPr marL="1599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Bold" panose="020B0800000000000000" pitchFamily="34" charset="-122"/>
          <a:ea typeface="+mn-ea"/>
          <a:cs typeface="+mn-cs"/>
        </a:defRPr>
      </a:lvl4pPr>
      <a:lvl5pPr marL="20567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Bold" panose="020B0800000000000000" pitchFamily="34" charset="-122"/>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Message_Passing_Interface"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平行四边形 17"/>
          <p:cNvSpPr/>
          <p:nvPr/>
        </p:nvSpPr>
        <p:spPr>
          <a:xfrm>
            <a:off x="635" y="294640"/>
            <a:ext cx="1270000" cy="104838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9" name="平行四边形 18"/>
          <p:cNvSpPr/>
          <p:nvPr/>
        </p:nvSpPr>
        <p:spPr>
          <a:xfrm>
            <a:off x="788670" y="0"/>
            <a:ext cx="1198245" cy="977900"/>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5" name="平行四边形 4"/>
          <p:cNvSpPr/>
          <p:nvPr/>
        </p:nvSpPr>
        <p:spPr>
          <a:xfrm>
            <a:off x="10205720" y="5814695"/>
            <a:ext cx="1270000" cy="104838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6" name="平行四边形 5"/>
          <p:cNvSpPr/>
          <p:nvPr/>
        </p:nvSpPr>
        <p:spPr>
          <a:xfrm>
            <a:off x="10993755" y="5520055"/>
            <a:ext cx="1198245" cy="977900"/>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标题 1"/>
          <p:cNvSpPr>
            <a:spLocks noGrp="1"/>
          </p:cNvSpPr>
          <p:nvPr>
            <p:ph type="ctrTitle"/>
          </p:nvPr>
        </p:nvSpPr>
        <p:spPr>
          <a:xfrm>
            <a:off x="2306321" y="1214438"/>
            <a:ext cx="8534399" cy="2387600"/>
          </a:xfrm>
        </p:spPr>
        <p:txBody>
          <a:bodyPr>
            <a:normAutofit/>
          </a:bodyPr>
          <a:lstStyle/>
          <a:p>
            <a:r>
              <a:rPr lang="zh-CN" altLang="en-US" b="1" dirty="0">
                <a:solidFill>
                  <a:schemeClr val="accent1">
                    <a:lumMod val="75000"/>
                  </a:schemeClr>
                </a:solidFill>
                <a:latin typeface="微软雅黑" panose="020B0503020204020204" pitchFamily="34" charset="-122"/>
                <a:ea typeface="微软雅黑" panose="020B0503020204020204" pitchFamily="34" charset="-122"/>
              </a:rPr>
              <a:t>基于</a:t>
            </a:r>
            <a:r>
              <a:rPr lang="en-US" altLang="zh-CN" b="1" dirty="0" err="1">
                <a:solidFill>
                  <a:schemeClr val="accent1">
                    <a:lumMod val="75000"/>
                  </a:schemeClr>
                </a:solidFill>
                <a:latin typeface="微软雅黑" panose="020B0503020204020204" pitchFamily="34" charset="-122"/>
                <a:ea typeface="微软雅黑" panose="020B0503020204020204" pitchFamily="34" charset="-122"/>
              </a:rPr>
              <a:t>MPI+OpenMP</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的</a:t>
            </a:r>
            <a:r>
              <a:rPr lang="zh-CN" altLang="en-US" b="1" dirty="0" smtClean="0">
                <a:solidFill>
                  <a:schemeClr val="accent1">
                    <a:lumMod val="75000"/>
                  </a:schemeClr>
                </a:solidFill>
                <a:latin typeface="微软雅黑" panose="020B0503020204020204" pitchFamily="34" charset="-122"/>
                <a:ea typeface="微软雅黑" panose="020B0503020204020204" pitchFamily="34" charset="-122"/>
              </a:rPr>
              <a:t>并行程序设计</a:t>
            </a:r>
            <a:endParaRPr lang="zh-CN" altLang="en-US" dirty="0"/>
          </a:p>
        </p:txBody>
      </p:sp>
      <p:sp>
        <p:nvSpPr>
          <p:cNvPr id="3" name="副标题 2"/>
          <p:cNvSpPr>
            <a:spLocks noGrp="1"/>
          </p:cNvSpPr>
          <p:nvPr>
            <p:ph type="subTitle" idx="1"/>
          </p:nvPr>
        </p:nvSpPr>
        <p:spPr>
          <a:xfrm>
            <a:off x="1489496" y="3851863"/>
            <a:ext cx="9144000" cy="1655762"/>
          </a:xfrm>
        </p:spPr>
        <p:txBody>
          <a:bodyPr>
            <a:normAutofit lnSpcReduction="10000"/>
          </a:bodyPr>
          <a:lstStyle/>
          <a:p>
            <a:pPr>
              <a:lnSpc>
                <a:spcPct val="150000"/>
              </a:lnSpc>
            </a:pPr>
            <a:r>
              <a:rPr lang="zh-CN" altLang="en-US" sz="3200" dirty="0" smtClean="0">
                <a:solidFill>
                  <a:srgbClr val="0000CC"/>
                </a:solidFill>
                <a:latin typeface="华文中宋" panose="02010600040101010101" pitchFamily="2" charset="-122"/>
                <a:ea typeface="华文中宋" panose="02010600040101010101" pitchFamily="2" charset="-122"/>
              </a:rPr>
              <a:t>崔焕庆</a:t>
            </a:r>
            <a:endParaRPr lang="en-US" altLang="zh-CN" sz="3200" dirty="0" smtClean="0">
              <a:solidFill>
                <a:srgbClr val="0000CC"/>
              </a:solidFill>
              <a:latin typeface="华文中宋" panose="02010600040101010101" pitchFamily="2" charset="-122"/>
              <a:ea typeface="华文中宋" panose="02010600040101010101" pitchFamily="2" charset="-122"/>
            </a:endParaRPr>
          </a:p>
          <a:p>
            <a:pPr>
              <a:lnSpc>
                <a:spcPct val="150000"/>
              </a:lnSpc>
            </a:pPr>
            <a:r>
              <a:rPr lang="en-US" altLang="zh-CN" sz="3200" dirty="0" smtClean="0">
                <a:solidFill>
                  <a:srgbClr val="0000CC"/>
                </a:solidFill>
                <a:latin typeface="华文中宋" panose="02010600040101010101" pitchFamily="2" charset="-122"/>
                <a:ea typeface="华文中宋" panose="02010600040101010101" pitchFamily="2" charset="-122"/>
              </a:rPr>
              <a:t>2021</a:t>
            </a:r>
            <a:r>
              <a:rPr lang="zh-CN" altLang="en-US" sz="3200" dirty="0" smtClean="0">
                <a:solidFill>
                  <a:srgbClr val="0000CC"/>
                </a:solidFill>
                <a:latin typeface="华文中宋" panose="02010600040101010101" pitchFamily="2" charset="-122"/>
                <a:ea typeface="华文中宋" panose="02010600040101010101" pitchFamily="2" charset="-122"/>
              </a:rPr>
              <a:t>年</a:t>
            </a:r>
            <a:r>
              <a:rPr lang="en-US" altLang="zh-CN" sz="3200" dirty="0" smtClean="0">
                <a:solidFill>
                  <a:srgbClr val="0000CC"/>
                </a:solidFill>
                <a:latin typeface="华文中宋" panose="02010600040101010101" pitchFamily="2" charset="-122"/>
                <a:ea typeface="华文中宋" panose="02010600040101010101" pitchFamily="2" charset="-122"/>
              </a:rPr>
              <a:t>5</a:t>
            </a:r>
            <a:r>
              <a:rPr lang="zh-CN" altLang="en-US" sz="3200" dirty="0" smtClean="0">
                <a:solidFill>
                  <a:srgbClr val="0000CC"/>
                </a:solidFill>
                <a:latin typeface="华文中宋" panose="02010600040101010101" pitchFamily="2" charset="-122"/>
                <a:ea typeface="华文中宋" panose="02010600040101010101" pitchFamily="2" charset="-122"/>
              </a:rPr>
              <a:t>月</a:t>
            </a:r>
            <a:endParaRPr lang="zh-CN" altLang="en-US" sz="3200" dirty="0">
              <a:solidFill>
                <a:srgbClr val="0000CC"/>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1"/>
            <a:ext cx="11242184" cy="2997063"/>
          </a:xfrm>
          <a:prstGeom prst="rect">
            <a:avLst/>
          </a:prstGeom>
          <a:noFill/>
        </p:spPr>
        <p:txBody>
          <a:bodyPr wrap="square" rtlCol="0" anchor="t" anchorCtr="0">
            <a:noAutofit/>
          </a:bodyPr>
          <a:lstStyle/>
          <a:p>
            <a:pPr algn="just">
              <a:lnSpc>
                <a:spcPct val="150000"/>
              </a:lnSpc>
            </a:pPr>
            <a:r>
              <a:rPr lang="en-US" altLang="zh-CN" sz="2400" b="1" dirty="0">
                <a:latin typeface="Microsoft YaHei" panose="020B0503020204020204" pitchFamily="34" charset="-122"/>
                <a:ea typeface="Microsoft YaHei" panose="020B0503020204020204" pitchFamily="34" charset="-122"/>
              </a:rPr>
              <a:t>1.4 </a:t>
            </a:r>
            <a:r>
              <a:rPr lang="en-US" altLang="zh-CN" sz="2400" b="1" dirty="0" err="1">
                <a:latin typeface="Microsoft YaHei" panose="020B0503020204020204" pitchFamily="34" charset="-122"/>
                <a:ea typeface="Microsoft YaHei" panose="020B0503020204020204" pitchFamily="34" charset="-122"/>
              </a:rPr>
              <a:t>OpenMP</a:t>
            </a:r>
            <a:r>
              <a:rPr lang="zh-CN" altLang="en-US" sz="2400" b="1" dirty="0">
                <a:latin typeface="Microsoft YaHei" panose="020B0503020204020204" pitchFamily="34" charset="-122"/>
                <a:ea typeface="Microsoft YaHei" panose="020B0503020204020204" pitchFamily="34" charset="-122"/>
              </a:rPr>
              <a:t>编译</a:t>
            </a:r>
            <a:r>
              <a:rPr lang="zh-CN" altLang="en-US" sz="2400" b="1" dirty="0" smtClean="0">
                <a:latin typeface="Microsoft YaHei" panose="020B0503020204020204" pitchFamily="34" charset="-122"/>
                <a:ea typeface="Microsoft YaHei" panose="020B0503020204020204" pitchFamily="34" charset="-122"/>
              </a:rPr>
              <a:t>制导</a:t>
            </a:r>
            <a:endParaRPr lang="en-US" altLang="zh-CN" sz="2400" b="1" dirty="0">
              <a:latin typeface="Microsoft YaHei" panose="020B0503020204020204" pitchFamily="34" charset="-122"/>
              <a:ea typeface="Microsoft YaHei" panose="020B0503020204020204" pitchFamily="34" charset="-122"/>
            </a:endParaRPr>
          </a:p>
          <a:p>
            <a:pPr algn="just">
              <a:lnSpc>
                <a:spcPct val="150000"/>
              </a:lnSpc>
            </a:pPr>
            <a:r>
              <a:rPr lang="en-US" altLang="zh-CN" sz="2400" dirty="0" smtClean="0">
                <a:latin typeface="Microsoft YaHei" panose="020B0503020204020204" pitchFamily="34" charset="-122"/>
                <a:ea typeface="Microsoft YaHei" panose="020B0503020204020204" pitchFamily="34" charset="-122"/>
              </a:rPr>
              <a:t>(1)</a:t>
            </a:r>
            <a:r>
              <a:rPr lang="zh-CN" altLang="en-US" sz="2400" dirty="0" smtClean="0">
                <a:latin typeface="Microsoft YaHei" panose="020B0503020204020204" pitchFamily="34" charset="-122"/>
                <a:ea typeface="Microsoft YaHei" panose="020B0503020204020204" pitchFamily="34" charset="-122"/>
              </a:rPr>
              <a:t> </a:t>
            </a:r>
            <a:r>
              <a:rPr lang="en-US" altLang="zh-CN" sz="2400" b="1" dirty="0" smtClean="0">
                <a:solidFill>
                  <a:srgbClr val="FF0000"/>
                </a:solidFill>
                <a:latin typeface="Microsoft YaHei" panose="020B0503020204020204" pitchFamily="34" charset="-122"/>
                <a:ea typeface="Microsoft YaHei" panose="020B0503020204020204" pitchFamily="34" charset="-122"/>
              </a:rPr>
              <a:t>parallel</a:t>
            </a:r>
            <a:r>
              <a:rPr lang="zh-CN" altLang="en-US" sz="2400" b="1" dirty="0" smtClean="0">
                <a:solidFill>
                  <a:srgbClr val="FF0000"/>
                </a:solidFill>
                <a:latin typeface="Microsoft YaHei" panose="020B0503020204020204" pitchFamily="34" charset="-122"/>
                <a:ea typeface="Microsoft YaHei" panose="020B0503020204020204" pitchFamily="34" charset="-122"/>
              </a:rPr>
              <a:t>指令</a:t>
            </a:r>
            <a:endParaRPr lang="en-US" altLang="zh-CN" sz="2400" b="1" dirty="0" smtClean="0">
              <a:solidFill>
                <a:srgbClr val="FF0000"/>
              </a:solidFill>
              <a:latin typeface="Microsoft YaHei" panose="020B0503020204020204" pitchFamily="34" charset="-122"/>
              <a:ea typeface="Microsoft YaHei" panose="020B0503020204020204" pitchFamily="34" charset="-122"/>
            </a:endParaRPr>
          </a:p>
          <a:p>
            <a:pPr marL="342900" indent="-342900" algn="just">
              <a:lnSpc>
                <a:spcPct val="150000"/>
              </a:lnSpc>
              <a:buFont typeface="Wingdings" panose="05000000000000000000" pitchFamily="2" charset="2"/>
              <a:buChar char="n"/>
            </a:pPr>
            <a:r>
              <a:rPr lang="zh-CN" altLang="en-US" sz="2400" dirty="0" smtClean="0">
                <a:latin typeface="Microsoft YaHei" panose="020B0503020204020204" pitchFamily="34" charset="-122"/>
                <a:ea typeface="Microsoft YaHei" panose="020B0503020204020204" pitchFamily="34" charset="-122"/>
              </a:rPr>
              <a:t>用于</a:t>
            </a:r>
            <a:r>
              <a:rPr lang="zh-CN" altLang="en-US" sz="2400" dirty="0">
                <a:latin typeface="Microsoft YaHei" panose="020B0503020204020204" pitchFamily="34" charset="-122"/>
                <a:ea typeface="Microsoft YaHei" panose="020B0503020204020204" pitchFamily="34" charset="-122"/>
              </a:rPr>
              <a:t>构造一个并行块，如果它所构造的并行块有多于</a:t>
            </a:r>
            <a:r>
              <a:rPr lang="en-US" altLang="zh-CN" sz="2400" dirty="0">
                <a:latin typeface="Microsoft YaHei" panose="020B0503020204020204" pitchFamily="34" charset="-122"/>
                <a:ea typeface="Microsoft YaHei" panose="020B0503020204020204" pitchFamily="34" charset="-122"/>
              </a:rPr>
              <a:t>1</a:t>
            </a:r>
            <a:r>
              <a:rPr lang="zh-CN" altLang="en-US" sz="2400" dirty="0">
                <a:latin typeface="Microsoft YaHei" panose="020B0503020204020204" pitchFamily="34" charset="-122"/>
                <a:ea typeface="Microsoft YaHei" panose="020B0503020204020204" pitchFamily="34" charset="-122"/>
              </a:rPr>
              <a:t>条的语句，需要用一对大括号括起来</a:t>
            </a:r>
            <a:r>
              <a:rPr lang="zh-CN" altLang="en-US" sz="2400" dirty="0" smtClean="0">
                <a:latin typeface="Microsoft YaHei" panose="020B0503020204020204" pitchFamily="34" charset="-122"/>
                <a:ea typeface="Microsoft YaHei" panose="020B0503020204020204" pitchFamily="34" charset="-122"/>
              </a:rPr>
              <a:t>。</a:t>
            </a:r>
            <a:endParaRPr lang="en-US" altLang="zh-CN" sz="2400" dirty="0" smtClean="0">
              <a:latin typeface="Microsoft YaHei" panose="020B0503020204020204" pitchFamily="34" charset="-122"/>
              <a:ea typeface="Microsoft YaHei" panose="020B0503020204020204" pitchFamily="34" charset="-122"/>
            </a:endParaRPr>
          </a:p>
          <a:p>
            <a:pPr marL="342900" indent="-342900" algn="just">
              <a:lnSpc>
                <a:spcPct val="150000"/>
              </a:lnSpc>
              <a:buFont typeface="Wingdings" panose="05000000000000000000" pitchFamily="2" charset="2"/>
              <a:buChar char="n"/>
            </a:pPr>
            <a:r>
              <a:rPr lang="zh-CN" altLang="en-US" sz="2400" dirty="0">
                <a:latin typeface="Microsoft YaHei" panose="020B0503020204020204" pitchFamily="34" charset="-122"/>
                <a:ea typeface="Microsoft YaHei" panose="020B0503020204020204" pitchFamily="34" charset="-122"/>
              </a:rPr>
              <a:t>并行区域必须是一个完整的代码块，不能使用</a:t>
            </a:r>
            <a:r>
              <a:rPr lang="en-US" altLang="zh-CN" sz="2400" dirty="0" err="1">
                <a:latin typeface="Microsoft YaHei" panose="020B0503020204020204" pitchFamily="34" charset="-122"/>
                <a:ea typeface="Microsoft YaHei" panose="020B0503020204020204" pitchFamily="34" charset="-122"/>
              </a:rPr>
              <a:t>goto</a:t>
            </a:r>
            <a:r>
              <a:rPr lang="zh-CN" altLang="en-US" sz="2400" dirty="0">
                <a:latin typeface="Microsoft YaHei" panose="020B0503020204020204" pitchFamily="34" charset="-122"/>
                <a:ea typeface="Microsoft YaHei" panose="020B0503020204020204" pitchFamily="34" charset="-122"/>
              </a:rPr>
              <a:t>或其他语句跳出或转入。</a:t>
            </a:r>
          </a:p>
        </p:txBody>
      </p:sp>
    </p:spTree>
    <p:extLst>
      <p:ext uri="{BB962C8B-B14F-4D97-AF65-F5344CB8AC3E}">
        <p14:creationId xmlns:p14="http://schemas.microsoft.com/office/powerpoint/2010/main" val="34541330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2"/>
            <a:ext cx="11242184" cy="1087580"/>
          </a:xfrm>
          <a:prstGeom prst="rect">
            <a:avLst/>
          </a:prstGeom>
          <a:noFill/>
        </p:spPr>
        <p:txBody>
          <a:bodyPr wrap="square" rtlCol="0" anchor="t" anchorCtr="0">
            <a:noAutofit/>
          </a:bodyPr>
          <a:lstStyle/>
          <a:p>
            <a:pPr algn="just">
              <a:lnSpc>
                <a:spcPct val="150000"/>
              </a:lnSpc>
            </a:pPr>
            <a:r>
              <a:rPr lang="en-US" altLang="zh-CN" sz="2400" b="1" dirty="0">
                <a:latin typeface="Microsoft YaHei" panose="020B0503020204020204" pitchFamily="34" charset="-122"/>
                <a:ea typeface="Microsoft YaHei" panose="020B0503020204020204" pitchFamily="34" charset="-122"/>
              </a:rPr>
              <a:t>1.4 </a:t>
            </a:r>
            <a:r>
              <a:rPr lang="en-US" altLang="zh-CN" sz="2400" b="1" dirty="0" err="1">
                <a:latin typeface="Microsoft YaHei" panose="020B0503020204020204" pitchFamily="34" charset="-122"/>
                <a:ea typeface="Microsoft YaHei" panose="020B0503020204020204" pitchFamily="34" charset="-122"/>
              </a:rPr>
              <a:t>OpenMP</a:t>
            </a:r>
            <a:r>
              <a:rPr lang="zh-CN" altLang="en-US" sz="2400" b="1" dirty="0">
                <a:latin typeface="Microsoft YaHei" panose="020B0503020204020204" pitchFamily="34" charset="-122"/>
                <a:ea typeface="Microsoft YaHei" panose="020B0503020204020204" pitchFamily="34" charset="-122"/>
              </a:rPr>
              <a:t>编译</a:t>
            </a:r>
            <a:r>
              <a:rPr lang="zh-CN" altLang="en-US" sz="2400" b="1" dirty="0" smtClean="0">
                <a:latin typeface="Microsoft YaHei" panose="020B0503020204020204" pitchFamily="34" charset="-122"/>
                <a:ea typeface="Microsoft YaHei" panose="020B0503020204020204" pitchFamily="34" charset="-122"/>
              </a:rPr>
              <a:t>制导</a:t>
            </a:r>
            <a:endParaRPr lang="en-US" altLang="zh-CN" sz="2400" b="1" dirty="0">
              <a:latin typeface="Microsoft YaHei" panose="020B0503020204020204" pitchFamily="34" charset="-122"/>
              <a:ea typeface="Microsoft YaHei" panose="020B0503020204020204" pitchFamily="34" charset="-122"/>
            </a:endParaRPr>
          </a:p>
          <a:p>
            <a:pPr algn="just">
              <a:lnSpc>
                <a:spcPct val="150000"/>
              </a:lnSpc>
            </a:pPr>
            <a:r>
              <a:rPr lang="en-US" altLang="zh-CN" sz="2400" dirty="0" smtClean="0">
                <a:latin typeface="Microsoft YaHei" panose="020B0503020204020204" pitchFamily="34" charset="-122"/>
                <a:ea typeface="Microsoft YaHei" panose="020B0503020204020204" pitchFamily="34" charset="-122"/>
              </a:rPr>
              <a:t>(1)</a:t>
            </a:r>
            <a:r>
              <a:rPr lang="zh-CN" altLang="en-US" sz="2400" dirty="0" smtClean="0">
                <a:latin typeface="Microsoft YaHei" panose="020B0503020204020204" pitchFamily="34" charset="-122"/>
                <a:ea typeface="Microsoft YaHei" panose="020B0503020204020204" pitchFamily="34" charset="-122"/>
              </a:rPr>
              <a:t> </a:t>
            </a:r>
            <a:r>
              <a:rPr lang="en-US" altLang="zh-CN" sz="2400" b="1" dirty="0" smtClean="0">
                <a:solidFill>
                  <a:srgbClr val="FF0000"/>
                </a:solidFill>
                <a:latin typeface="Microsoft YaHei" panose="020B0503020204020204" pitchFamily="34" charset="-122"/>
                <a:ea typeface="Microsoft YaHei" panose="020B0503020204020204" pitchFamily="34" charset="-122"/>
              </a:rPr>
              <a:t>parallel</a:t>
            </a:r>
            <a:r>
              <a:rPr lang="zh-CN" altLang="en-US" sz="2400" b="1" dirty="0" smtClean="0">
                <a:solidFill>
                  <a:srgbClr val="FF0000"/>
                </a:solidFill>
                <a:latin typeface="Microsoft YaHei" panose="020B0503020204020204" pitchFamily="34" charset="-122"/>
                <a:ea typeface="Microsoft YaHei" panose="020B0503020204020204" pitchFamily="34" charset="-122"/>
              </a:rPr>
              <a:t>指令</a:t>
            </a:r>
            <a:endParaRPr lang="zh-CN" altLang="en-US" sz="2400" dirty="0">
              <a:latin typeface="Microsoft YaHei" panose="020B0503020204020204" pitchFamily="34" charset="-122"/>
              <a:ea typeface="Microsoft YaHei" panose="020B0503020204020204" pitchFamily="34" charset="-122"/>
            </a:endParaRPr>
          </a:p>
        </p:txBody>
      </p:sp>
      <p:sp>
        <p:nvSpPr>
          <p:cNvPr id="6" name="矩形 5"/>
          <p:cNvSpPr/>
          <p:nvPr/>
        </p:nvSpPr>
        <p:spPr>
          <a:xfrm>
            <a:off x="3962398" y="1654105"/>
            <a:ext cx="7548501" cy="523220"/>
          </a:xfrm>
          <a:prstGeom prst="rect">
            <a:avLst/>
          </a:prstGeom>
          <a:solidFill>
            <a:srgbClr val="FFFFB5"/>
          </a:solidFill>
          <a:ln>
            <a:solidFill>
              <a:srgbClr val="0000CC"/>
            </a:solidFill>
          </a:ln>
        </p:spPr>
        <p:txBody>
          <a:bodyPr wrap="square">
            <a:spAutoFit/>
          </a:bodyPr>
          <a:lstStyle/>
          <a:p>
            <a:r>
              <a:rPr lang="en-US" altLang="zh-CN" sz="2800" dirty="0" smtClean="0">
                <a:solidFill>
                  <a:srgbClr val="FF0000"/>
                </a:solidFill>
                <a:latin typeface="华文中宋" panose="02010600040101010101" pitchFamily="2" charset="-122"/>
                <a:ea typeface="华文中宋" panose="02010600040101010101" pitchFamily="2" charset="-122"/>
              </a:rPr>
              <a:t>$</a:t>
            </a:r>
            <a:r>
              <a:rPr lang="en-US" altLang="zh-CN" sz="2800" dirty="0" err="1" smtClean="0">
                <a:solidFill>
                  <a:srgbClr val="FF0000"/>
                </a:solidFill>
                <a:latin typeface="华文中宋" panose="02010600040101010101" pitchFamily="2" charset="-122"/>
                <a:ea typeface="华文中宋" panose="02010600040101010101" pitchFamily="2" charset="-122"/>
              </a:rPr>
              <a:t>gcc</a:t>
            </a:r>
            <a:r>
              <a:rPr lang="en-US" altLang="zh-CN" sz="2800" dirty="0" smtClean="0">
                <a:solidFill>
                  <a:srgbClr val="FF0000"/>
                </a:solidFill>
                <a:latin typeface="华文中宋" panose="02010600040101010101" pitchFamily="2" charset="-122"/>
                <a:ea typeface="华文中宋" panose="02010600040101010101" pitchFamily="2" charset="-122"/>
              </a:rPr>
              <a:t> </a:t>
            </a:r>
            <a:r>
              <a:rPr lang="en-US" altLang="zh-CN" sz="2800" dirty="0" err="1">
                <a:solidFill>
                  <a:srgbClr val="FF0000"/>
                </a:solidFill>
                <a:latin typeface="华文中宋" panose="02010600040101010101" pitchFamily="2" charset="-122"/>
                <a:ea typeface="华文中宋" panose="02010600040101010101" pitchFamily="2" charset="-122"/>
              </a:rPr>
              <a:t>hello.c</a:t>
            </a:r>
            <a:r>
              <a:rPr lang="en-US" altLang="zh-CN" sz="2800" dirty="0">
                <a:solidFill>
                  <a:srgbClr val="FF0000"/>
                </a:solidFill>
                <a:latin typeface="华文中宋" panose="02010600040101010101" pitchFamily="2" charset="-122"/>
                <a:ea typeface="华文中宋" panose="02010600040101010101" pitchFamily="2" charset="-122"/>
              </a:rPr>
              <a:t> -o hello -</a:t>
            </a:r>
            <a:r>
              <a:rPr lang="en-US" altLang="zh-CN" sz="2800" dirty="0" err="1">
                <a:solidFill>
                  <a:srgbClr val="FF0000"/>
                </a:solidFill>
                <a:latin typeface="华文中宋" panose="02010600040101010101" pitchFamily="2" charset="-122"/>
                <a:ea typeface="华文中宋" panose="02010600040101010101" pitchFamily="2" charset="-122"/>
              </a:rPr>
              <a:t>fopenmp</a:t>
            </a:r>
            <a:endParaRPr lang="en-US" altLang="zh-CN" sz="2800" dirty="0">
              <a:solidFill>
                <a:srgbClr val="FF0000"/>
              </a:solidFill>
              <a:latin typeface="华文中宋" panose="02010600040101010101" pitchFamily="2" charset="-122"/>
              <a:ea typeface="华文中宋" panose="02010600040101010101" pitchFamily="2" charset="-122"/>
            </a:endParaRPr>
          </a:p>
        </p:txBody>
      </p:sp>
      <p:sp>
        <p:nvSpPr>
          <p:cNvPr id="3" name="矩形 2"/>
          <p:cNvSpPr/>
          <p:nvPr/>
        </p:nvSpPr>
        <p:spPr>
          <a:xfrm>
            <a:off x="304799" y="2260162"/>
            <a:ext cx="11645154" cy="3349956"/>
          </a:xfrm>
          <a:prstGeom prst="rect">
            <a:avLst/>
          </a:prstGeom>
        </p:spPr>
        <p:txBody>
          <a:bodyPr wrap="square">
            <a:spAutoFit/>
          </a:bodyPr>
          <a:lstStyle/>
          <a:p>
            <a:pPr>
              <a:lnSpc>
                <a:spcPct val="150000"/>
              </a:lnSpc>
            </a:pPr>
            <a:r>
              <a:rPr lang="en-US" altLang="zh-CN" sz="2400" b="1" dirty="0">
                <a:latin typeface="Times New Roman" panose="02020603050405020304" pitchFamily="18" charset="0"/>
                <a:cs typeface="Times New Roman" panose="02020603050405020304" pitchFamily="18" charset="0"/>
              </a:rPr>
              <a:t>#include &lt;</a:t>
            </a:r>
            <a:r>
              <a:rPr lang="en-US" altLang="zh-CN" sz="2400" b="1" dirty="0" err="1">
                <a:latin typeface="Times New Roman" panose="02020603050405020304" pitchFamily="18" charset="0"/>
                <a:cs typeface="Times New Roman" panose="02020603050405020304" pitchFamily="18" charset="0"/>
              </a:rPr>
              <a:t>stdio.h</a:t>
            </a:r>
            <a:r>
              <a:rPr lang="en-US" altLang="zh-CN" sz="2400" b="1" dirty="0">
                <a:latin typeface="Times New Roman" panose="02020603050405020304" pitchFamily="18" charset="0"/>
                <a:cs typeface="Times New Roman" panose="02020603050405020304" pitchFamily="18" charset="0"/>
              </a:rPr>
              <a:t>&gt;</a:t>
            </a:r>
          </a:p>
          <a:p>
            <a:pPr>
              <a:lnSpc>
                <a:spcPct val="150000"/>
              </a:lnSpc>
            </a:pPr>
            <a:r>
              <a:rPr lang="en-US" altLang="zh-CN" sz="2400" b="1" dirty="0" err="1">
                <a:latin typeface="Times New Roman" panose="02020603050405020304" pitchFamily="18" charset="0"/>
                <a:cs typeface="Times New Roman" panose="02020603050405020304" pitchFamily="18" charset="0"/>
              </a:rPr>
              <a:t>int</a:t>
            </a:r>
            <a:r>
              <a:rPr lang="en-US" altLang="zh-CN" sz="2400" b="1" dirty="0">
                <a:latin typeface="Times New Roman" panose="02020603050405020304" pitchFamily="18" charset="0"/>
                <a:cs typeface="Times New Roman" panose="02020603050405020304" pitchFamily="18" charset="0"/>
              </a:rPr>
              <a:t> main</a:t>
            </a:r>
            <a:r>
              <a:rPr lang="en-US" altLang="zh-CN" sz="2400" b="1" dirty="0" smtClean="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a:lnSpc>
                <a:spcPct val="150000"/>
              </a:lnSpc>
            </a:pPr>
            <a:r>
              <a:rPr lang="en-US" altLang="zh-CN" sz="2400" b="1" dirty="0">
                <a:latin typeface="Times New Roman" panose="02020603050405020304" pitchFamily="18" charset="0"/>
                <a:cs typeface="Times New Roman" panose="02020603050405020304" pitchFamily="18" charset="0"/>
              </a:rPr>
              <a:t>    #pragma </a:t>
            </a:r>
            <a:r>
              <a:rPr lang="en-US" altLang="zh-CN" sz="2400" b="1" dirty="0" err="1">
                <a:latin typeface="Times New Roman" panose="02020603050405020304" pitchFamily="18" charset="0"/>
                <a:cs typeface="Times New Roman" panose="02020603050405020304" pitchFamily="18" charset="0"/>
              </a:rPr>
              <a:t>omp</a:t>
            </a:r>
            <a:r>
              <a:rPr lang="en-US" altLang="zh-CN" sz="2400" b="1" dirty="0">
                <a:latin typeface="Times New Roman" panose="02020603050405020304" pitchFamily="18" charset="0"/>
                <a:cs typeface="Times New Roman" panose="02020603050405020304" pitchFamily="18" charset="0"/>
              </a:rPr>
              <a:t> parallel</a:t>
            </a:r>
          </a:p>
          <a:p>
            <a:pPr>
              <a:lnSpc>
                <a:spcPct val="1500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printf</a:t>
            </a:r>
            <a:r>
              <a:rPr lang="en-US" altLang="zh-CN" sz="2400" b="1" dirty="0">
                <a:latin typeface="Times New Roman" panose="02020603050405020304" pitchFamily="18" charset="0"/>
                <a:cs typeface="Times New Roman" panose="02020603050405020304" pitchFamily="18" charset="0"/>
              </a:rPr>
              <a:t>("The parallel region is run by thread %d.\n",</a:t>
            </a:r>
            <a:r>
              <a:rPr lang="en-US" altLang="zh-CN" sz="2400" b="1" dirty="0" err="1">
                <a:latin typeface="Times New Roman" panose="02020603050405020304" pitchFamily="18" charset="0"/>
                <a:cs typeface="Times New Roman" panose="02020603050405020304" pitchFamily="18" charset="0"/>
              </a:rPr>
              <a:t>omp_get_thread_num</a:t>
            </a:r>
            <a:r>
              <a:rPr lang="en-US" altLang="zh-CN" sz="2400" b="1" dirty="0">
                <a:latin typeface="Times New Roman" panose="02020603050405020304" pitchFamily="18" charset="0"/>
                <a:cs typeface="Times New Roman" panose="02020603050405020304" pitchFamily="18" charset="0"/>
              </a:rPr>
              <a:t>());</a:t>
            </a:r>
          </a:p>
          <a:p>
            <a:pPr>
              <a:lnSpc>
                <a:spcPct val="150000"/>
              </a:lnSpc>
            </a:pPr>
            <a:r>
              <a:rPr lang="en-US" altLang="zh-CN" sz="2400" b="1" dirty="0">
                <a:latin typeface="Times New Roman" panose="02020603050405020304" pitchFamily="18" charset="0"/>
                <a:cs typeface="Times New Roman" panose="02020603050405020304" pitchFamily="18" charset="0"/>
              </a:rPr>
              <a:t>    return 0;</a:t>
            </a:r>
          </a:p>
          <a:p>
            <a:pPr>
              <a:lnSpc>
                <a:spcPct val="150000"/>
              </a:lnSpc>
            </a:pPr>
            <a:r>
              <a:rPr lang="en-US" altLang="zh-CN" sz="2400" b="1" dirty="0">
                <a:latin typeface="Times New Roman" panose="02020603050405020304" pitchFamily="18" charset="0"/>
                <a:cs typeface="Times New Roman" panose="02020603050405020304" pitchFamily="18" charset="0"/>
              </a:rPr>
              <a:t>}</a:t>
            </a:r>
          </a:p>
        </p:txBody>
      </p:sp>
      <p:sp>
        <p:nvSpPr>
          <p:cNvPr id="5" name="圆角矩形标注 4"/>
          <p:cNvSpPr/>
          <p:nvPr/>
        </p:nvSpPr>
        <p:spPr>
          <a:xfrm>
            <a:off x="4034114" y="5692955"/>
            <a:ext cx="7548502" cy="614255"/>
          </a:xfrm>
          <a:prstGeom prst="wedgeRoundRectCallout">
            <a:avLst>
              <a:gd name="adj1" fmla="val 4571"/>
              <a:gd name="adj2" fmla="val -254199"/>
              <a:gd name="adj3" fmla="val 16667"/>
            </a:avLst>
          </a:prstGeom>
          <a:solidFill>
            <a:srgbClr val="00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运行时库函数，用于返回在线程组中一个线程的</a:t>
            </a:r>
            <a:r>
              <a:rPr lang="zh-CN" altLang="en-US" sz="2400" dirty="0" smtClean="0"/>
              <a:t>编号</a:t>
            </a:r>
            <a:r>
              <a:rPr lang="zh-CN" altLang="en-US" sz="2400" dirty="0"/>
              <a:t>。</a:t>
            </a:r>
          </a:p>
        </p:txBody>
      </p:sp>
    </p:spTree>
    <p:extLst>
      <p:ext uri="{BB962C8B-B14F-4D97-AF65-F5344CB8AC3E}">
        <p14:creationId xmlns:p14="http://schemas.microsoft.com/office/powerpoint/2010/main" val="23690767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2"/>
            <a:ext cx="11242184" cy="2226098"/>
          </a:xfrm>
          <a:prstGeom prst="rect">
            <a:avLst/>
          </a:prstGeom>
          <a:noFill/>
        </p:spPr>
        <p:txBody>
          <a:bodyPr wrap="square" rtlCol="0" anchor="t" anchorCtr="0">
            <a:noAutofit/>
          </a:bodyPr>
          <a:lstStyle/>
          <a:p>
            <a:pPr algn="just">
              <a:lnSpc>
                <a:spcPct val="150000"/>
              </a:lnSpc>
            </a:pPr>
            <a:r>
              <a:rPr lang="en-US" altLang="zh-CN" sz="2400" b="1" dirty="0">
                <a:latin typeface="Microsoft YaHei" panose="020B0503020204020204" pitchFamily="34" charset="-122"/>
                <a:ea typeface="Microsoft YaHei" panose="020B0503020204020204" pitchFamily="34" charset="-122"/>
              </a:rPr>
              <a:t>1.4 </a:t>
            </a:r>
            <a:r>
              <a:rPr lang="en-US" altLang="zh-CN" sz="2400" b="1" dirty="0" err="1">
                <a:latin typeface="Microsoft YaHei" panose="020B0503020204020204" pitchFamily="34" charset="-122"/>
                <a:ea typeface="Microsoft YaHei" panose="020B0503020204020204" pitchFamily="34" charset="-122"/>
              </a:rPr>
              <a:t>OpenMP</a:t>
            </a:r>
            <a:r>
              <a:rPr lang="zh-CN" altLang="en-US" sz="2400" b="1" dirty="0">
                <a:latin typeface="Microsoft YaHei" panose="020B0503020204020204" pitchFamily="34" charset="-122"/>
                <a:ea typeface="Microsoft YaHei" panose="020B0503020204020204" pitchFamily="34" charset="-122"/>
              </a:rPr>
              <a:t>编译</a:t>
            </a:r>
            <a:r>
              <a:rPr lang="zh-CN" altLang="en-US" sz="2400" b="1" dirty="0" smtClean="0">
                <a:latin typeface="Microsoft YaHei" panose="020B0503020204020204" pitchFamily="34" charset="-122"/>
                <a:ea typeface="Microsoft YaHei" panose="020B0503020204020204" pitchFamily="34" charset="-122"/>
              </a:rPr>
              <a:t>制导</a:t>
            </a:r>
            <a:endParaRPr lang="en-US" altLang="zh-CN" sz="2400" b="1" dirty="0">
              <a:latin typeface="Microsoft YaHei" panose="020B0503020204020204" pitchFamily="34" charset="-122"/>
              <a:ea typeface="Microsoft YaHei" panose="020B0503020204020204" pitchFamily="34" charset="-122"/>
            </a:endParaRPr>
          </a:p>
          <a:p>
            <a:pPr algn="just">
              <a:lnSpc>
                <a:spcPct val="150000"/>
              </a:lnSpc>
            </a:pPr>
            <a:r>
              <a:rPr lang="en-US" altLang="zh-CN" sz="2400" dirty="0" smtClean="0">
                <a:latin typeface="Microsoft YaHei" panose="020B0503020204020204" pitchFamily="34" charset="-122"/>
                <a:ea typeface="Microsoft YaHei" panose="020B0503020204020204" pitchFamily="34" charset="-122"/>
              </a:rPr>
              <a:t>(2)</a:t>
            </a:r>
            <a:r>
              <a:rPr lang="zh-CN" altLang="en-US" sz="2400" dirty="0" smtClean="0">
                <a:latin typeface="Microsoft YaHei" panose="020B0503020204020204" pitchFamily="34" charset="-122"/>
                <a:ea typeface="Microsoft YaHei" panose="020B0503020204020204" pitchFamily="34" charset="-122"/>
              </a:rPr>
              <a:t> </a:t>
            </a:r>
            <a:r>
              <a:rPr lang="en-US" altLang="zh-CN" sz="2400" b="1" dirty="0" smtClean="0">
                <a:solidFill>
                  <a:srgbClr val="FF0000"/>
                </a:solidFill>
                <a:latin typeface="Microsoft YaHei" panose="020B0503020204020204" pitchFamily="34" charset="-122"/>
                <a:ea typeface="Microsoft YaHei" panose="020B0503020204020204" pitchFamily="34" charset="-122"/>
              </a:rPr>
              <a:t>for</a:t>
            </a:r>
            <a:r>
              <a:rPr lang="zh-CN" altLang="en-US" sz="2400" b="1" dirty="0" smtClean="0">
                <a:solidFill>
                  <a:srgbClr val="FF0000"/>
                </a:solidFill>
                <a:latin typeface="Microsoft YaHei" panose="020B0503020204020204" pitchFamily="34" charset="-122"/>
                <a:ea typeface="Microsoft YaHei" panose="020B0503020204020204" pitchFamily="34" charset="-122"/>
              </a:rPr>
              <a:t>指令</a:t>
            </a:r>
            <a:endParaRPr lang="en-US" altLang="zh-CN" sz="2400" b="1" dirty="0" smtClean="0">
              <a:solidFill>
                <a:srgbClr val="FF0000"/>
              </a:solidFill>
              <a:latin typeface="Microsoft YaHei" panose="020B0503020204020204" pitchFamily="34" charset="-122"/>
              <a:ea typeface="Microsoft YaHei" panose="020B0503020204020204" pitchFamily="34" charset="-122"/>
            </a:endParaRPr>
          </a:p>
          <a:p>
            <a:pPr marL="342900" indent="-342900" algn="just">
              <a:lnSpc>
                <a:spcPct val="150000"/>
              </a:lnSpc>
              <a:buFont typeface="Wingdings" panose="05000000000000000000" pitchFamily="2" charset="2"/>
              <a:buChar char="n"/>
            </a:pPr>
            <a:r>
              <a:rPr lang="zh-CN" altLang="en-US" sz="2400" dirty="0">
                <a:latin typeface="Microsoft YaHei" panose="020B0503020204020204" pitchFamily="34" charset="-122"/>
                <a:ea typeface="Microsoft YaHei" panose="020B0503020204020204" pitchFamily="34" charset="-122"/>
              </a:rPr>
              <a:t>用于对循环工作进行并行化，它通常需要与</a:t>
            </a:r>
            <a:r>
              <a:rPr lang="en-US" altLang="zh-CN" sz="2400" dirty="0">
                <a:latin typeface="Microsoft YaHei" panose="020B0503020204020204" pitchFamily="34" charset="-122"/>
                <a:ea typeface="Microsoft YaHei" panose="020B0503020204020204" pitchFamily="34" charset="-122"/>
              </a:rPr>
              <a:t>parallel</a:t>
            </a:r>
            <a:r>
              <a:rPr lang="zh-CN" altLang="en-US" sz="2400" dirty="0">
                <a:latin typeface="Microsoft YaHei" panose="020B0503020204020204" pitchFamily="34" charset="-122"/>
                <a:ea typeface="Microsoft YaHei" panose="020B0503020204020204" pitchFamily="34" charset="-122"/>
              </a:rPr>
              <a:t>合并使用</a:t>
            </a:r>
            <a:r>
              <a:rPr lang="zh-CN" altLang="en-US" sz="2400" dirty="0" smtClean="0">
                <a:latin typeface="Microsoft YaHei" panose="020B0503020204020204" pitchFamily="34" charset="-122"/>
                <a:ea typeface="Microsoft YaHei" panose="020B0503020204020204" pitchFamily="34" charset="-122"/>
              </a:rPr>
              <a:t>。</a:t>
            </a:r>
            <a:endParaRPr lang="en-US" altLang="zh-CN" sz="2400" dirty="0" smtClean="0">
              <a:latin typeface="Microsoft YaHei" panose="020B0503020204020204" pitchFamily="34" charset="-122"/>
              <a:ea typeface="Microsoft YaHei" panose="020B0503020204020204" pitchFamily="34" charset="-122"/>
            </a:endParaRPr>
          </a:p>
          <a:p>
            <a:pPr marL="342900" indent="-342900" algn="just">
              <a:lnSpc>
                <a:spcPct val="150000"/>
              </a:lnSpc>
              <a:buFont typeface="Wingdings" panose="05000000000000000000" pitchFamily="2" charset="2"/>
              <a:buChar char="n"/>
            </a:pPr>
            <a:r>
              <a:rPr lang="en-US" altLang="zh-CN" sz="2400" dirty="0" smtClean="0">
                <a:latin typeface="Microsoft YaHei" panose="020B0503020204020204" pitchFamily="34" charset="-122"/>
                <a:ea typeface="Microsoft YaHei" panose="020B0503020204020204" pitchFamily="34" charset="-122"/>
              </a:rPr>
              <a:t>for</a:t>
            </a:r>
            <a:r>
              <a:rPr lang="zh-CN" altLang="en-US" sz="2400" dirty="0">
                <a:latin typeface="Microsoft YaHei" panose="020B0503020204020204" pitchFamily="34" charset="-122"/>
                <a:ea typeface="Microsoft YaHei" panose="020B0503020204020204" pitchFamily="34" charset="-122"/>
              </a:rPr>
              <a:t>循环必须具备一定的规范</a:t>
            </a:r>
            <a:r>
              <a:rPr lang="zh-CN" altLang="en-US" sz="2400" dirty="0" smtClean="0">
                <a:latin typeface="Microsoft YaHei" panose="020B0503020204020204" pitchFamily="34" charset="-122"/>
                <a:ea typeface="Microsoft YaHei" panose="020B0503020204020204" pitchFamily="34" charset="-122"/>
              </a:rPr>
              <a:t>格式：</a:t>
            </a:r>
            <a:endParaRPr lang="zh-CN" altLang="en-US" sz="2400" dirty="0">
              <a:latin typeface="Microsoft YaHei" panose="020B0503020204020204" pitchFamily="34" charset="-122"/>
              <a:ea typeface="Microsoft YaHei" panose="020B0503020204020204" pitchFamily="34" charset="-122"/>
            </a:endParaRPr>
          </a:p>
        </p:txBody>
      </p:sp>
      <p:pic>
        <p:nvPicPr>
          <p:cNvPr id="3" name="图片 2"/>
          <p:cNvPicPr>
            <a:picLocks noChangeAspect="1"/>
          </p:cNvPicPr>
          <p:nvPr/>
        </p:nvPicPr>
        <p:blipFill rotWithShape="1">
          <a:blip r:embed="rId3"/>
          <a:srcRect l="25648" r="26669"/>
          <a:stretch/>
        </p:blipFill>
        <p:spPr>
          <a:xfrm>
            <a:off x="2612241" y="3236261"/>
            <a:ext cx="5895266" cy="3196604"/>
          </a:xfrm>
          <a:prstGeom prst="rect">
            <a:avLst/>
          </a:prstGeom>
        </p:spPr>
      </p:pic>
    </p:spTree>
    <p:extLst>
      <p:ext uri="{BB962C8B-B14F-4D97-AF65-F5344CB8AC3E}">
        <p14:creationId xmlns:p14="http://schemas.microsoft.com/office/powerpoint/2010/main" val="23638885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2"/>
            <a:ext cx="11242184" cy="1204120"/>
          </a:xfrm>
          <a:prstGeom prst="rect">
            <a:avLst/>
          </a:prstGeom>
          <a:noFill/>
        </p:spPr>
        <p:txBody>
          <a:bodyPr wrap="square" rtlCol="0" anchor="t" anchorCtr="0">
            <a:noAutofit/>
          </a:bodyPr>
          <a:lstStyle/>
          <a:p>
            <a:pPr algn="just">
              <a:lnSpc>
                <a:spcPct val="150000"/>
              </a:lnSpc>
            </a:pPr>
            <a:r>
              <a:rPr lang="en-US" altLang="zh-CN" sz="2400" b="1" dirty="0">
                <a:latin typeface="Microsoft YaHei" panose="020B0503020204020204" pitchFamily="34" charset="-122"/>
                <a:ea typeface="Microsoft YaHei" panose="020B0503020204020204" pitchFamily="34" charset="-122"/>
              </a:rPr>
              <a:t>1.4 </a:t>
            </a:r>
            <a:r>
              <a:rPr lang="en-US" altLang="zh-CN" sz="2400" b="1" dirty="0" err="1">
                <a:latin typeface="Microsoft YaHei" panose="020B0503020204020204" pitchFamily="34" charset="-122"/>
                <a:ea typeface="Microsoft YaHei" panose="020B0503020204020204" pitchFamily="34" charset="-122"/>
              </a:rPr>
              <a:t>OpenMP</a:t>
            </a:r>
            <a:r>
              <a:rPr lang="zh-CN" altLang="en-US" sz="2400" b="1" dirty="0">
                <a:latin typeface="Microsoft YaHei" panose="020B0503020204020204" pitchFamily="34" charset="-122"/>
                <a:ea typeface="Microsoft YaHei" panose="020B0503020204020204" pitchFamily="34" charset="-122"/>
              </a:rPr>
              <a:t>编译</a:t>
            </a:r>
            <a:r>
              <a:rPr lang="zh-CN" altLang="en-US" sz="2400" b="1" dirty="0" smtClean="0">
                <a:latin typeface="Microsoft YaHei" panose="020B0503020204020204" pitchFamily="34" charset="-122"/>
                <a:ea typeface="Microsoft YaHei" panose="020B0503020204020204" pitchFamily="34" charset="-122"/>
              </a:rPr>
              <a:t>制导</a:t>
            </a:r>
            <a:endParaRPr lang="en-US" altLang="zh-CN" sz="2400" b="1" dirty="0">
              <a:latin typeface="Microsoft YaHei" panose="020B0503020204020204" pitchFamily="34" charset="-122"/>
              <a:ea typeface="Microsoft YaHei" panose="020B0503020204020204" pitchFamily="34" charset="-122"/>
            </a:endParaRPr>
          </a:p>
          <a:p>
            <a:pPr algn="just">
              <a:lnSpc>
                <a:spcPct val="150000"/>
              </a:lnSpc>
            </a:pPr>
            <a:r>
              <a:rPr lang="en-US" altLang="zh-CN" sz="2400" dirty="0" smtClean="0">
                <a:latin typeface="Microsoft YaHei" panose="020B0503020204020204" pitchFamily="34" charset="-122"/>
                <a:ea typeface="Microsoft YaHei" panose="020B0503020204020204" pitchFamily="34" charset="-122"/>
              </a:rPr>
              <a:t>(2)</a:t>
            </a:r>
            <a:r>
              <a:rPr lang="zh-CN" altLang="en-US" sz="2400" dirty="0" smtClean="0">
                <a:latin typeface="Microsoft YaHei" panose="020B0503020204020204" pitchFamily="34" charset="-122"/>
                <a:ea typeface="Microsoft YaHei" panose="020B0503020204020204" pitchFamily="34" charset="-122"/>
              </a:rPr>
              <a:t> </a:t>
            </a:r>
            <a:r>
              <a:rPr lang="en-US" altLang="zh-CN" sz="2400" b="1" dirty="0" smtClean="0">
                <a:solidFill>
                  <a:srgbClr val="FF0000"/>
                </a:solidFill>
                <a:latin typeface="Microsoft YaHei" panose="020B0503020204020204" pitchFamily="34" charset="-122"/>
                <a:ea typeface="Microsoft YaHei" panose="020B0503020204020204" pitchFamily="34" charset="-122"/>
              </a:rPr>
              <a:t>for</a:t>
            </a:r>
            <a:r>
              <a:rPr lang="zh-CN" altLang="en-US" sz="2400" b="1" dirty="0" smtClean="0">
                <a:solidFill>
                  <a:srgbClr val="FF0000"/>
                </a:solidFill>
                <a:latin typeface="Microsoft YaHei" panose="020B0503020204020204" pitchFamily="34" charset="-122"/>
                <a:ea typeface="Microsoft YaHei" panose="020B0503020204020204" pitchFamily="34" charset="-122"/>
              </a:rPr>
              <a:t>指令</a:t>
            </a:r>
            <a:endParaRPr lang="zh-CN" altLang="en-US" sz="2400" dirty="0">
              <a:latin typeface="Microsoft YaHei" panose="020B0503020204020204" pitchFamily="34" charset="-122"/>
              <a:ea typeface="Microsoft YaHei" panose="020B0503020204020204" pitchFamily="34" charset="-122"/>
            </a:endParaRPr>
          </a:p>
        </p:txBody>
      </p:sp>
      <p:sp>
        <p:nvSpPr>
          <p:cNvPr id="4" name="矩形 3"/>
          <p:cNvSpPr/>
          <p:nvPr/>
        </p:nvSpPr>
        <p:spPr>
          <a:xfrm>
            <a:off x="421342" y="2135723"/>
            <a:ext cx="9861176" cy="4365619"/>
          </a:xfrm>
          <a:prstGeom prst="rect">
            <a:avLst/>
          </a:prstGeom>
        </p:spPr>
        <p:txBody>
          <a:bodyPr wrap="square">
            <a:spAutoFit/>
          </a:bodyPr>
          <a:lstStyle/>
          <a:p>
            <a:pPr>
              <a:lnSpc>
                <a:spcPct val="130000"/>
              </a:lnSpc>
            </a:pPr>
            <a:r>
              <a:rPr lang="en-US" altLang="zh-CN" sz="2400" b="1" dirty="0" smtClean="0">
                <a:solidFill>
                  <a:srgbClr val="0000CC"/>
                </a:solidFill>
                <a:latin typeface="华文中宋" panose="02010600040101010101" pitchFamily="2" charset="-122"/>
                <a:ea typeface="华文中宋" panose="02010600040101010101" pitchFamily="2" charset="-122"/>
                <a:cs typeface="Times New Roman" panose="02020603050405020304" pitchFamily="18" charset="0"/>
              </a:rPr>
              <a:t>//</a:t>
            </a:r>
            <a:r>
              <a:rPr lang="zh-CN" altLang="en-US" sz="2400" b="1" dirty="0" smtClean="0">
                <a:solidFill>
                  <a:srgbClr val="0000CC"/>
                </a:solidFill>
                <a:latin typeface="华文中宋" panose="02010600040101010101" pitchFamily="2" charset="-122"/>
                <a:ea typeface="华文中宋" panose="02010600040101010101" pitchFamily="2" charset="-122"/>
                <a:cs typeface="Times New Roman" panose="02020603050405020304" pitchFamily="18" charset="0"/>
              </a:rPr>
              <a:t>没有与</a:t>
            </a:r>
            <a:r>
              <a:rPr lang="en-US" altLang="zh-CN" sz="2400" b="1" dirty="0" smtClean="0">
                <a:solidFill>
                  <a:srgbClr val="0000CC"/>
                </a:solidFill>
                <a:latin typeface="华文中宋" panose="02010600040101010101" pitchFamily="2" charset="-122"/>
                <a:ea typeface="华文中宋" panose="02010600040101010101" pitchFamily="2" charset="-122"/>
                <a:cs typeface="Times New Roman" panose="02020603050405020304" pitchFamily="18" charset="0"/>
              </a:rPr>
              <a:t>parallel</a:t>
            </a:r>
            <a:r>
              <a:rPr lang="zh-CN" altLang="en-US" sz="2400" b="1" dirty="0" smtClean="0">
                <a:solidFill>
                  <a:srgbClr val="0000CC"/>
                </a:solidFill>
                <a:latin typeface="华文中宋" panose="02010600040101010101" pitchFamily="2" charset="-122"/>
                <a:ea typeface="华文中宋" panose="02010600040101010101" pitchFamily="2" charset="-122"/>
                <a:cs typeface="Times New Roman" panose="02020603050405020304" pitchFamily="18" charset="0"/>
              </a:rPr>
              <a:t>同时使用，不能并行</a:t>
            </a:r>
            <a:endParaRPr lang="en-US" altLang="zh-CN" sz="2400" b="1" dirty="0" smtClean="0">
              <a:solidFill>
                <a:srgbClr val="0000CC"/>
              </a:solidFill>
              <a:latin typeface="华文中宋" panose="02010600040101010101" pitchFamily="2" charset="-122"/>
              <a:ea typeface="华文中宋" panose="02010600040101010101" pitchFamily="2" charset="-122"/>
              <a:cs typeface="Times New Roman" panose="02020603050405020304" pitchFamily="18" charset="0"/>
            </a:endParaRPr>
          </a:p>
          <a:p>
            <a:pPr>
              <a:lnSpc>
                <a:spcPct val="130000"/>
              </a:lnSpc>
            </a:pPr>
            <a:r>
              <a:rPr lang="en-US" altLang="zh-CN"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include &lt;</a:t>
            </a:r>
            <a:r>
              <a:rPr lang="en-US" altLang="zh-CN" sz="2400" b="1" dirty="0" err="1">
                <a:latin typeface="Times New Roman" panose="02020603050405020304" pitchFamily="18" charset="0"/>
                <a:cs typeface="Times New Roman" panose="02020603050405020304" pitchFamily="18" charset="0"/>
              </a:rPr>
              <a:t>stdio.h</a:t>
            </a:r>
            <a:r>
              <a:rPr lang="en-US" altLang="zh-CN" sz="2400" b="1" dirty="0">
                <a:latin typeface="Times New Roman" panose="02020603050405020304" pitchFamily="18" charset="0"/>
                <a:cs typeface="Times New Roman" panose="02020603050405020304" pitchFamily="18" charset="0"/>
              </a:rPr>
              <a:t>&gt;</a:t>
            </a:r>
          </a:p>
          <a:p>
            <a:pPr>
              <a:lnSpc>
                <a:spcPct val="130000"/>
              </a:lnSpc>
            </a:pPr>
            <a:r>
              <a:rPr lang="en-US" altLang="zh-CN" sz="2400" b="1" dirty="0" err="1" smtClean="0">
                <a:latin typeface="Times New Roman" panose="02020603050405020304" pitchFamily="18" charset="0"/>
                <a:cs typeface="Times New Roman" panose="02020603050405020304" pitchFamily="18" charset="0"/>
              </a:rPr>
              <a:t>int</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main</a:t>
            </a:r>
            <a:r>
              <a:rPr lang="en-US" altLang="zh-CN" sz="2400" b="1" dirty="0" smtClean="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a:lnSpc>
                <a:spcPct val="1300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int</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p>
          <a:p>
            <a:pPr>
              <a:lnSpc>
                <a:spcPct val="130000"/>
              </a:lnSpc>
            </a:pPr>
            <a:r>
              <a:rPr lang="en-US" altLang="zh-CN" sz="2400" b="1" dirty="0">
                <a:latin typeface="Times New Roman" panose="02020603050405020304" pitchFamily="18" charset="0"/>
                <a:cs typeface="Times New Roman" panose="02020603050405020304" pitchFamily="18" charset="0"/>
              </a:rPr>
              <a:t>    #pragma </a:t>
            </a:r>
            <a:r>
              <a:rPr lang="en-US" altLang="zh-CN" sz="2400" b="1" dirty="0" err="1">
                <a:latin typeface="Times New Roman" panose="02020603050405020304" pitchFamily="18" charset="0"/>
                <a:cs typeface="Times New Roman" panose="02020603050405020304" pitchFamily="18" charset="0"/>
              </a:rPr>
              <a:t>omp</a:t>
            </a:r>
            <a:r>
              <a:rPr lang="en-US" altLang="zh-CN" sz="2400" b="1" dirty="0">
                <a:latin typeface="Times New Roman" panose="02020603050405020304" pitchFamily="18" charset="0"/>
                <a:cs typeface="Times New Roman" panose="02020603050405020304" pitchFamily="18" charset="0"/>
              </a:rPr>
              <a:t> for</a:t>
            </a:r>
          </a:p>
          <a:p>
            <a:pPr>
              <a:lnSpc>
                <a:spcPct val="130000"/>
              </a:lnSpc>
            </a:pPr>
            <a:r>
              <a:rPr lang="en-US" altLang="zh-CN" sz="2400" b="1" dirty="0">
                <a:latin typeface="Times New Roman" panose="02020603050405020304" pitchFamily="18" charset="0"/>
                <a:cs typeface="Times New Roman" panose="02020603050405020304" pitchFamily="18" charset="0"/>
              </a:rPr>
              <a:t>    for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 0;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&lt; 4;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p>
          <a:p>
            <a:pPr>
              <a:lnSpc>
                <a:spcPct val="1300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printf</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 %d, </a:t>
            </a:r>
            <a:r>
              <a:rPr lang="en-US" altLang="zh-CN" sz="2400" b="1" dirty="0" err="1">
                <a:latin typeface="Times New Roman" panose="02020603050405020304" pitchFamily="18" charset="0"/>
                <a:cs typeface="Times New Roman" panose="02020603050405020304" pitchFamily="18" charset="0"/>
              </a:rPr>
              <a:t>threadId</a:t>
            </a:r>
            <a:r>
              <a:rPr lang="en-US" altLang="zh-CN" sz="2400" b="1" dirty="0">
                <a:latin typeface="Times New Roman" panose="02020603050405020304" pitchFamily="18" charset="0"/>
                <a:cs typeface="Times New Roman" panose="02020603050405020304" pitchFamily="18" charset="0"/>
              </a:rPr>
              <a:t> = %d.\n",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omp_get_thread_num</a:t>
            </a:r>
            <a:r>
              <a:rPr lang="en-US" altLang="zh-CN" sz="2400" b="1" dirty="0">
                <a:latin typeface="Times New Roman" panose="02020603050405020304" pitchFamily="18" charset="0"/>
                <a:cs typeface="Times New Roman" panose="02020603050405020304" pitchFamily="18" charset="0"/>
              </a:rPr>
              <a:t>());</a:t>
            </a:r>
          </a:p>
          <a:p>
            <a:pPr>
              <a:lnSpc>
                <a:spcPct val="130000"/>
              </a:lnSpc>
            </a:pPr>
            <a:r>
              <a:rPr lang="en-US" altLang="zh-CN" sz="2400" b="1" dirty="0">
                <a:latin typeface="Times New Roman" panose="02020603050405020304" pitchFamily="18" charset="0"/>
                <a:cs typeface="Times New Roman" panose="02020603050405020304" pitchFamily="18" charset="0"/>
              </a:rPr>
              <a:t>    return 0;</a:t>
            </a:r>
          </a:p>
          <a:p>
            <a:pPr>
              <a:lnSpc>
                <a:spcPct val="130000"/>
              </a:lnSpc>
            </a:pPr>
            <a:r>
              <a:rPr lang="en-US" altLang="zh-CN" sz="2400" b="1" dirty="0">
                <a:latin typeface="Times New Roman" panose="02020603050405020304" pitchFamily="18" charset="0"/>
                <a:cs typeface="Times New Roman" panose="02020603050405020304" pitchFamily="18" charset="0"/>
              </a:rPr>
              <a:t>}</a:t>
            </a:r>
          </a:p>
        </p:txBody>
      </p:sp>
      <p:sp>
        <p:nvSpPr>
          <p:cNvPr id="5" name="矩形 4"/>
          <p:cNvSpPr/>
          <p:nvPr/>
        </p:nvSpPr>
        <p:spPr>
          <a:xfrm>
            <a:off x="6631884" y="1473939"/>
            <a:ext cx="4645715" cy="3323987"/>
          </a:xfrm>
          <a:prstGeom prst="rect">
            <a:avLst/>
          </a:prstGeom>
          <a:solidFill>
            <a:srgbClr val="FFFFB5"/>
          </a:solidFill>
          <a:ln>
            <a:solidFill>
              <a:srgbClr val="0000CC"/>
            </a:solidFill>
          </a:ln>
        </p:spPr>
        <p:txBody>
          <a:bodyPr wrap="square">
            <a:spAutoFit/>
          </a:bodyPr>
          <a:lstStyle/>
          <a:p>
            <a:pPr>
              <a:lnSpc>
                <a:spcPct val="150000"/>
              </a:lnSpc>
            </a:pPr>
            <a:r>
              <a:rPr lang="zh-CN" altLang="en-US" sz="2800" dirty="0" smtClean="0">
                <a:solidFill>
                  <a:srgbClr val="FF0000"/>
                </a:solidFill>
                <a:latin typeface="华文中宋" panose="02010600040101010101" pitchFamily="2" charset="-122"/>
                <a:ea typeface="华文中宋" panose="02010600040101010101" pitchFamily="2" charset="-122"/>
              </a:rPr>
              <a:t>输出：</a:t>
            </a:r>
            <a:endParaRPr lang="en-US" altLang="zh-CN" sz="2800" dirty="0" smtClean="0">
              <a:solidFill>
                <a:srgbClr val="FF0000"/>
              </a:solidFill>
              <a:latin typeface="华文中宋" panose="02010600040101010101" pitchFamily="2" charset="-122"/>
              <a:ea typeface="华文中宋" panose="02010600040101010101" pitchFamily="2" charset="-122"/>
            </a:endParaRPr>
          </a:p>
          <a:p>
            <a:pPr>
              <a:lnSpc>
                <a:spcPct val="150000"/>
              </a:lnSpc>
            </a:pPr>
            <a:r>
              <a:rPr lang="en-US" altLang="zh-CN" sz="2800" dirty="0" err="1" smtClean="0">
                <a:solidFill>
                  <a:srgbClr val="FF0000"/>
                </a:solidFill>
                <a:latin typeface="华文中宋" panose="02010600040101010101" pitchFamily="2" charset="-122"/>
                <a:ea typeface="华文中宋" panose="02010600040101010101" pitchFamily="2" charset="-122"/>
              </a:rPr>
              <a:t>i</a:t>
            </a:r>
            <a:r>
              <a:rPr lang="en-US" altLang="zh-CN" sz="2800" dirty="0" smtClean="0">
                <a:solidFill>
                  <a:srgbClr val="FF0000"/>
                </a:solidFill>
                <a:latin typeface="华文中宋" panose="02010600040101010101" pitchFamily="2" charset="-122"/>
                <a:ea typeface="华文中宋" panose="02010600040101010101" pitchFamily="2" charset="-122"/>
              </a:rPr>
              <a:t> </a:t>
            </a:r>
            <a:r>
              <a:rPr lang="en-US" altLang="zh-CN" sz="2800" dirty="0">
                <a:solidFill>
                  <a:srgbClr val="FF0000"/>
                </a:solidFill>
                <a:latin typeface="华文中宋" panose="02010600040101010101" pitchFamily="2" charset="-122"/>
                <a:ea typeface="华文中宋" panose="02010600040101010101" pitchFamily="2" charset="-122"/>
              </a:rPr>
              <a:t>= 0, </a:t>
            </a:r>
            <a:r>
              <a:rPr lang="en-US" altLang="zh-CN" sz="2800" dirty="0" err="1">
                <a:solidFill>
                  <a:srgbClr val="FF0000"/>
                </a:solidFill>
                <a:latin typeface="华文中宋" panose="02010600040101010101" pitchFamily="2" charset="-122"/>
                <a:ea typeface="华文中宋" panose="02010600040101010101" pitchFamily="2" charset="-122"/>
              </a:rPr>
              <a:t>threadId</a:t>
            </a:r>
            <a:r>
              <a:rPr lang="en-US" altLang="zh-CN" sz="2800" dirty="0">
                <a:solidFill>
                  <a:srgbClr val="FF0000"/>
                </a:solidFill>
                <a:latin typeface="华文中宋" panose="02010600040101010101" pitchFamily="2" charset="-122"/>
                <a:ea typeface="华文中宋" panose="02010600040101010101" pitchFamily="2" charset="-122"/>
              </a:rPr>
              <a:t> = 0.</a:t>
            </a:r>
          </a:p>
          <a:p>
            <a:pPr>
              <a:lnSpc>
                <a:spcPct val="150000"/>
              </a:lnSpc>
            </a:pPr>
            <a:r>
              <a:rPr lang="en-US" altLang="zh-CN" sz="2800" dirty="0" err="1">
                <a:solidFill>
                  <a:srgbClr val="FF0000"/>
                </a:solidFill>
                <a:latin typeface="华文中宋" panose="02010600040101010101" pitchFamily="2" charset="-122"/>
                <a:ea typeface="华文中宋" panose="02010600040101010101" pitchFamily="2" charset="-122"/>
              </a:rPr>
              <a:t>i</a:t>
            </a:r>
            <a:r>
              <a:rPr lang="en-US" altLang="zh-CN" sz="2800" dirty="0">
                <a:solidFill>
                  <a:srgbClr val="FF0000"/>
                </a:solidFill>
                <a:latin typeface="华文中宋" panose="02010600040101010101" pitchFamily="2" charset="-122"/>
                <a:ea typeface="华文中宋" panose="02010600040101010101" pitchFamily="2" charset="-122"/>
              </a:rPr>
              <a:t> = 1, </a:t>
            </a:r>
            <a:r>
              <a:rPr lang="en-US" altLang="zh-CN" sz="2800" dirty="0" err="1">
                <a:solidFill>
                  <a:srgbClr val="FF0000"/>
                </a:solidFill>
                <a:latin typeface="华文中宋" panose="02010600040101010101" pitchFamily="2" charset="-122"/>
                <a:ea typeface="华文中宋" panose="02010600040101010101" pitchFamily="2" charset="-122"/>
              </a:rPr>
              <a:t>threadId</a:t>
            </a:r>
            <a:r>
              <a:rPr lang="en-US" altLang="zh-CN" sz="2800" dirty="0">
                <a:solidFill>
                  <a:srgbClr val="FF0000"/>
                </a:solidFill>
                <a:latin typeface="华文中宋" panose="02010600040101010101" pitchFamily="2" charset="-122"/>
                <a:ea typeface="华文中宋" panose="02010600040101010101" pitchFamily="2" charset="-122"/>
              </a:rPr>
              <a:t> = 0.</a:t>
            </a:r>
          </a:p>
          <a:p>
            <a:pPr>
              <a:lnSpc>
                <a:spcPct val="150000"/>
              </a:lnSpc>
            </a:pPr>
            <a:r>
              <a:rPr lang="en-US" altLang="zh-CN" sz="2800" dirty="0" err="1">
                <a:solidFill>
                  <a:srgbClr val="FF0000"/>
                </a:solidFill>
                <a:latin typeface="华文中宋" panose="02010600040101010101" pitchFamily="2" charset="-122"/>
                <a:ea typeface="华文中宋" panose="02010600040101010101" pitchFamily="2" charset="-122"/>
              </a:rPr>
              <a:t>i</a:t>
            </a:r>
            <a:r>
              <a:rPr lang="en-US" altLang="zh-CN" sz="2800" dirty="0">
                <a:solidFill>
                  <a:srgbClr val="FF0000"/>
                </a:solidFill>
                <a:latin typeface="华文中宋" panose="02010600040101010101" pitchFamily="2" charset="-122"/>
                <a:ea typeface="华文中宋" panose="02010600040101010101" pitchFamily="2" charset="-122"/>
              </a:rPr>
              <a:t> = 2, </a:t>
            </a:r>
            <a:r>
              <a:rPr lang="en-US" altLang="zh-CN" sz="2800" dirty="0" err="1">
                <a:solidFill>
                  <a:srgbClr val="FF0000"/>
                </a:solidFill>
                <a:latin typeface="华文中宋" panose="02010600040101010101" pitchFamily="2" charset="-122"/>
                <a:ea typeface="华文中宋" panose="02010600040101010101" pitchFamily="2" charset="-122"/>
              </a:rPr>
              <a:t>threadId</a:t>
            </a:r>
            <a:r>
              <a:rPr lang="en-US" altLang="zh-CN" sz="2800" dirty="0">
                <a:solidFill>
                  <a:srgbClr val="FF0000"/>
                </a:solidFill>
                <a:latin typeface="华文中宋" panose="02010600040101010101" pitchFamily="2" charset="-122"/>
                <a:ea typeface="华文中宋" panose="02010600040101010101" pitchFamily="2" charset="-122"/>
              </a:rPr>
              <a:t> = 0.</a:t>
            </a:r>
          </a:p>
          <a:p>
            <a:pPr>
              <a:lnSpc>
                <a:spcPct val="150000"/>
              </a:lnSpc>
            </a:pPr>
            <a:r>
              <a:rPr lang="en-US" altLang="zh-CN" sz="2800" dirty="0" err="1">
                <a:solidFill>
                  <a:srgbClr val="FF0000"/>
                </a:solidFill>
                <a:latin typeface="华文中宋" panose="02010600040101010101" pitchFamily="2" charset="-122"/>
                <a:ea typeface="华文中宋" panose="02010600040101010101" pitchFamily="2" charset="-122"/>
              </a:rPr>
              <a:t>i</a:t>
            </a:r>
            <a:r>
              <a:rPr lang="en-US" altLang="zh-CN" sz="2800" dirty="0">
                <a:solidFill>
                  <a:srgbClr val="FF0000"/>
                </a:solidFill>
                <a:latin typeface="华文中宋" panose="02010600040101010101" pitchFamily="2" charset="-122"/>
                <a:ea typeface="华文中宋" panose="02010600040101010101" pitchFamily="2" charset="-122"/>
              </a:rPr>
              <a:t> = 3, </a:t>
            </a:r>
            <a:r>
              <a:rPr lang="en-US" altLang="zh-CN" sz="2800" dirty="0" err="1">
                <a:solidFill>
                  <a:srgbClr val="FF0000"/>
                </a:solidFill>
                <a:latin typeface="华文中宋" panose="02010600040101010101" pitchFamily="2" charset="-122"/>
                <a:ea typeface="华文中宋" panose="02010600040101010101" pitchFamily="2" charset="-122"/>
              </a:rPr>
              <a:t>threadId</a:t>
            </a:r>
            <a:r>
              <a:rPr lang="en-US" altLang="zh-CN" sz="2800" dirty="0">
                <a:solidFill>
                  <a:srgbClr val="FF0000"/>
                </a:solidFill>
                <a:latin typeface="华文中宋" panose="02010600040101010101" pitchFamily="2" charset="-122"/>
                <a:ea typeface="华文中宋" panose="02010600040101010101" pitchFamily="2" charset="-122"/>
              </a:rPr>
              <a:t> = 0.</a:t>
            </a:r>
          </a:p>
        </p:txBody>
      </p:sp>
    </p:spTree>
    <p:extLst>
      <p:ext uri="{BB962C8B-B14F-4D97-AF65-F5344CB8AC3E}">
        <p14:creationId xmlns:p14="http://schemas.microsoft.com/office/powerpoint/2010/main" val="17184117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2"/>
            <a:ext cx="11242184" cy="1204120"/>
          </a:xfrm>
          <a:prstGeom prst="rect">
            <a:avLst/>
          </a:prstGeom>
          <a:noFill/>
        </p:spPr>
        <p:txBody>
          <a:bodyPr wrap="square" rtlCol="0" anchor="t" anchorCtr="0">
            <a:noAutofit/>
          </a:bodyPr>
          <a:lstStyle/>
          <a:p>
            <a:pPr algn="just">
              <a:lnSpc>
                <a:spcPct val="150000"/>
              </a:lnSpc>
            </a:pPr>
            <a:r>
              <a:rPr lang="en-US" altLang="zh-CN" sz="2400" b="1" dirty="0">
                <a:latin typeface="Microsoft YaHei" panose="020B0503020204020204" pitchFamily="34" charset="-122"/>
                <a:ea typeface="Microsoft YaHei" panose="020B0503020204020204" pitchFamily="34" charset="-122"/>
              </a:rPr>
              <a:t>1.4 </a:t>
            </a:r>
            <a:r>
              <a:rPr lang="en-US" altLang="zh-CN" sz="2400" b="1" dirty="0" err="1">
                <a:latin typeface="Microsoft YaHei" panose="020B0503020204020204" pitchFamily="34" charset="-122"/>
                <a:ea typeface="Microsoft YaHei" panose="020B0503020204020204" pitchFamily="34" charset="-122"/>
              </a:rPr>
              <a:t>OpenMP</a:t>
            </a:r>
            <a:r>
              <a:rPr lang="zh-CN" altLang="en-US" sz="2400" b="1" dirty="0">
                <a:latin typeface="Microsoft YaHei" panose="020B0503020204020204" pitchFamily="34" charset="-122"/>
                <a:ea typeface="Microsoft YaHei" panose="020B0503020204020204" pitchFamily="34" charset="-122"/>
              </a:rPr>
              <a:t>编译</a:t>
            </a:r>
            <a:r>
              <a:rPr lang="zh-CN" altLang="en-US" sz="2400" b="1" dirty="0" smtClean="0">
                <a:latin typeface="Microsoft YaHei" panose="020B0503020204020204" pitchFamily="34" charset="-122"/>
                <a:ea typeface="Microsoft YaHei" panose="020B0503020204020204" pitchFamily="34" charset="-122"/>
              </a:rPr>
              <a:t>制导</a:t>
            </a:r>
            <a:endParaRPr lang="en-US" altLang="zh-CN" sz="2400" b="1" dirty="0">
              <a:latin typeface="Microsoft YaHei" panose="020B0503020204020204" pitchFamily="34" charset="-122"/>
              <a:ea typeface="Microsoft YaHei" panose="020B0503020204020204" pitchFamily="34" charset="-122"/>
            </a:endParaRPr>
          </a:p>
          <a:p>
            <a:pPr algn="just">
              <a:lnSpc>
                <a:spcPct val="150000"/>
              </a:lnSpc>
            </a:pPr>
            <a:r>
              <a:rPr lang="en-US" altLang="zh-CN" sz="2400" dirty="0" smtClean="0">
                <a:latin typeface="Microsoft YaHei" panose="020B0503020204020204" pitchFamily="34" charset="-122"/>
                <a:ea typeface="Microsoft YaHei" panose="020B0503020204020204" pitchFamily="34" charset="-122"/>
              </a:rPr>
              <a:t>(2)</a:t>
            </a:r>
            <a:r>
              <a:rPr lang="zh-CN" altLang="en-US" sz="2400" dirty="0" smtClean="0">
                <a:latin typeface="Microsoft YaHei" panose="020B0503020204020204" pitchFamily="34" charset="-122"/>
                <a:ea typeface="Microsoft YaHei" panose="020B0503020204020204" pitchFamily="34" charset="-122"/>
              </a:rPr>
              <a:t> </a:t>
            </a:r>
            <a:r>
              <a:rPr lang="en-US" altLang="zh-CN" sz="2400" b="1" dirty="0" smtClean="0">
                <a:solidFill>
                  <a:srgbClr val="FF0000"/>
                </a:solidFill>
                <a:latin typeface="Microsoft YaHei" panose="020B0503020204020204" pitchFamily="34" charset="-122"/>
                <a:ea typeface="Microsoft YaHei" panose="020B0503020204020204" pitchFamily="34" charset="-122"/>
              </a:rPr>
              <a:t>for</a:t>
            </a:r>
            <a:r>
              <a:rPr lang="zh-CN" altLang="en-US" sz="2400" b="1" dirty="0" smtClean="0">
                <a:solidFill>
                  <a:srgbClr val="FF0000"/>
                </a:solidFill>
                <a:latin typeface="Microsoft YaHei" panose="020B0503020204020204" pitchFamily="34" charset="-122"/>
                <a:ea typeface="Microsoft YaHei" panose="020B0503020204020204" pitchFamily="34" charset="-122"/>
              </a:rPr>
              <a:t>指令</a:t>
            </a:r>
            <a:endParaRPr lang="zh-CN" altLang="en-US" sz="2400" dirty="0">
              <a:latin typeface="Microsoft YaHei" panose="020B0503020204020204" pitchFamily="34" charset="-122"/>
              <a:ea typeface="Microsoft YaHei" panose="020B0503020204020204" pitchFamily="34" charset="-122"/>
            </a:endParaRPr>
          </a:p>
        </p:txBody>
      </p:sp>
      <p:sp>
        <p:nvSpPr>
          <p:cNvPr id="4" name="矩形 3"/>
          <p:cNvSpPr/>
          <p:nvPr/>
        </p:nvSpPr>
        <p:spPr>
          <a:xfrm>
            <a:off x="439271" y="2214282"/>
            <a:ext cx="9861176" cy="4365619"/>
          </a:xfrm>
          <a:prstGeom prst="rect">
            <a:avLst/>
          </a:prstGeom>
        </p:spPr>
        <p:txBody>
          <a:bodyPr wrap="square">
            <a:spAutoFit/>
          </a:bodyPr>
          <a:lstStyle/>
          <a:p>
            <a:pPr>
              <a:lnSpc>
                <a:spcPct val="130000"/>
              </a:lnSpc>
            </a:pPr>
            <a:r>
              <a:rPr lang="en-US" altLang="zh-CN" sz="2400" b="1" dirty="0" smtClean="0">
                <a:solidFill>
                  <a:srgbClr val="0000CC"/>
                </a:solidFill>
                <a:latin typeface="华文中宋" panose="02010600040101010101" pitchFamily="2" charset="-122"/>
                <a:ea typeface="华文中宋" panose="02010600040101010101" pitchFamily="2" charset="-122"/>
                <a:cs typeface="Times New Roman" panose="02020603050405020304" pitchFamily="18" charset="0"/>
              </a:rPr>
              <a:t>//</a:t>
            </a:r>
            <a:r>
              <a:rPr lang="zh-CN" altLang="en-US" sz="2400" b="1" dirty="0" smtClean="0">
                <a:solidFill>
                  <a:srgbClr val="0000CC"/>
                </a:solidFill>
                <a:latin typeface="华文中宋" panose="02010600040101010101" pitchFamily="2" charset="-122"/>
                <a:ea typeface="华文中宋" panose="02010600040101010101" pitchFamily="2" charset="-122"/>
                <a:cs typeface="Times New Roman" panose="02020603050405020304" pitchFamily="18" charset="0"/>
              </a:rPr>
              <a:t>与</a:t>
            </a:r>
            <a:r>
              <a:rPr lang="en-US" altLang="zh-CN" sz="2400" b="1" dirty="0" smtClean="0">
                <a:solidFill>
                  <a:srgbClr val="0000CC"/>
                </a:solidFill>
                <a:latin typeface="华文中宋" panose="02010600040101010101" pitchFamily="2" charset="-122"/>
                <a:ea typeface="华文中宋" panose="02010600040101010101" pitchFamily="2" charset="-122"/>
                <a:cs typeface="Times New Roman" panose="02020603050405020304" pitchFamily="18" charset="0"/>
              </a:rPr>
              <a:t>parallel</a:t>
            </a:r>
            <a:r>
              <a:rPr lang="zh-CN" altLang="en-US" sz="2400" b="1" dirty="0" smtClean="0">
                <a:solidFill>
                  <a:srgbClr val="0000CC"/>
                </a:solidFill>
                <a:latin typeface="华文中宋" panose="02010600040101010101" pitchFamily="2" charset="-122"/>
                <a:ea typeface="华文中宋" panose="02010600040101010101" pitchFamily="2" charset="-122"/>
                <a:cs typeface="Times New Roman" panose="02020603050405020304" pitchFamily="18" charset="0"/>
              </a:rPr>
              <a:t>同时使用，能并行</a:t>
            </a:r>
            <a:endParaRPr lang="en-US" altLang="zh-CN" sz="2400" b="1" dirty="0" smtClean="0">
              <a:solidFill>
                <a:srgbClr val="0000CC"/>
              </a:solidFill>
              <a:latin typeface="华文中宋" panose="02010600040101010101" pitchFamily="2" charset="-122"/>
              <a:ea typeface="华文中宋" panose="02010600040101010101" pitchFamily="2" charset="-122"/>
              <a:cs typeface="Times New Roman" panose="02020603050405020304" pitchFamily="18" charset="0"/>
            </a:endParaRPr>
          </a:p>
          <a:p>
            <a:pPr>
              <a:lnSpc>
                <a:spcPct val="130000"/>
              </a:lnSpc>
            </a:pPr>
            <a:r>
              <a:rPr lang="en-US" altLang="zh-CN" sz="2400" b="1" dirty="0">
                <a:latin typeface="Times New Roman" panose="02020603050405020304" pitchFamily="18" charset="0"/>
                <a:cs typeface="Times New Roman" panose="02020603050405020304" pitchFamily="18" charset="0"/>
              </a:rPr>
              <a:t>#include &lt;</a:t>
            </a:r>
            <a:r>
              <a:rPr lang="en-US" altLang="zh-CN" sz="2400" b="1" dirty="0" err="1">
                <a:latin typeface="Times New Roman" panose="02020603050405020304" pitchFamily="18" charset="0"/>
                <a:cs typeface="Times New Roman" panose="02020603050405020304" pitchFamily="18" charset="0"/>
              </a:rPr>
              <a:t>stdio.h</a:t>
            </a:r>
            <a:r>
              <a:rPr lang="en-US" altLang="zh-CN" sz="2400" b="1" dirty="0">
                <a:latin typeface="Times New Roman" panose="02020603050405020304" pitchFamily="18" charset="0"/>
                <a:cs typeface="Times New Roman" panose="02020603050405020304" pitchFamily="18" charset="0"/>
              </a:rPr>
              <a:t>&gt;</a:t>
            </a:r>
          </a:p>
          <a:p>
            <a:pPr>
              <a:lnSpc>
                <a:spcPct val="130000"/>
              </a:lnSpc>
            </a:pPr>
            <a:r>
              <a:rPr lang="en-US" altLang="zh-CN" sz="2400" b="1" dirty="0" err="1" smtClean="0">
                <a:latin typeface="Times New Roman" panose="02020603050405020304" pitchFamily="18" charset="0"/>
                <a:cs typeface="Times New Roman" panose="02020603050405020304" pitchFamily="18" charset="0"/>
              </a:rPr>
              <a:t>int</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main</a:t>
            </a:r>
            <a:r>
              <a:rPr lang="en-US" altLang="zh-CN" sz="2400" b="1" dirty="0" smtClean="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a:lnSpc>
                <a:spcPct val="1300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int</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p>
          <a:p>
            <a:pPr>
              <a:lnSpc>
                <a:spcPct val="130000"/>
              </a:lnSpc>
            </a:pPr>
            <a:r>
              <a:rPr lang="en-US" altLang="zh-CN" sz="2400" b="1" dirty="0">
                <a:latin typeface="Times New Roman" panose="02020603050405020304" pitchFamily="18" charset="0"/>
                <a:cs typeface="Times New Roman" panose="02020603050405020304" pitchFamily="18" charset="0"/>
              </a:rPr>
              <a:t>    #pragma </a:t>
            </a:r>
            <a:r>
              <a:rPr lang="en-US" altLang="zh-CN" sz="2400" b="1" dirty="0" err="1">
                <a:latin typeface="Times New Roman" panose="02020603050405020304" pitchFamily="18" charset="0"/>
                <a:cs typeface="Times New Roman" panose="02020603050405020304" pitchFamily="18" charset="0"/>
              </a:rPr>
              <a:t>omp</a:t>
            </a:r>
            <a:r>
              <a:rPr lang="en-US" altLang="zh-CN" sz="2400" b="1" dirty="0">
                <a:latin typeface="Times New Roman" panose="02020603050405020304" pitchFamily="18" charset="0"/>
                <a:cs typeface="Times New Roman" panose="02020603050405020304" pitchFamily="18" charset="0"/>
              </a:rPr>
              <a:t> parallel for</a:t>
            </a:r>
          </a:p>
          <a:p>
            <a:pPr>
              <a:lnSpc>
                <a:spcPct val="130000"/>
              </a:lnSpc>
            </a:pPr>
            <a:r>
              <a:rPr lang="en-US" altLang="zh-CN" sz="2400" b="1" dirty="0">
                <a:latin typeface="Times New Roman" panose="02020603050405020304" pitchFamily="18" charset="0"/>
                <a:cs typeface="Times New Roman" panose="02020603050405020304" pitchFamily="18" charset="0"/>
              </a:rPr>
              <a:t>    for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 0;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&lt; 4;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p>
          <a:p>
            <a:pPr>
              <a:lnSpc>
                <a:spcPct val="1300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printf</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 %d, </a:t>
            </a:r>
            <a:r>
              <a:rPr lang="en-US" altLang="zh-CN" sz="2400" b="1" dirty="0" err="1">
                <a:latin typeface="Times New Roman" panose="02020603050405020304" pitchFamily="18" charset="0"/>
                <a:cs typeface="Times New Roman" panose="02020603050405020304" pitchFamily="18" charset="0"/>
              </a:rPr>
              <a:t>threadId</a:t>
            </a:r>
            <a:r>
              <a:rPr lang="en-US" altLang="zh-CN" sz="2400" b="1" dirty="0">
                <a:latin typeface="Times New Roman" panose="02020603050405020304" pitchFamily="18" charset="0"/>
                <a:cs typeface="Times New Roman" panose="02020603050405020304" pitchFamily="18" charset="0"/>
              </a:rPr>
              <a:t> = %d.\n",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omp_get_thread_num</a:t>
            </a:r>
            <a:r>
              <a:rPr lang="en-US" altLang="zh-CN" sz="2400" b="1" dirty="0">
                <a:latin typeface="Times New Roman" panose="02020603050405020304" pitchFamily="18" charset="0"/>
                <a:cs typeface="Times New Roman" panose="02020603050405020304" pitchFamily="18" charset="0"/>
              </a:rPr>
              <a:t>());</a:t>
            </a:r>
          </a:p>
          <a:p>
            <a:pPr>
              <a:lnSpc>
                <a:spcPct val="130000"/>
              </a:lnSpc>
            </a:pPr>
            <a:r>
              <a:rPr lang="en-US" altLang="zh-CN" sz="2400" b="1" dirty="0">
                <a:latin typeface="Times New Roman" panose="02020603050405020304" pitchFamily="18" charset="0"/>
                <a:cs typeface="Times New Roman" panose="02020603050405020304" pitchFamily="18" charset="0"/>
              </a:rPr>
              <a:t>    return 0;</a:t>
            </a:r>
          </a:p>
          <a:p>
            <a:pPr>
              <a:lnSpc>
                <a:spcPct val="130000"/>
              </a:lnSpc>
            </a:pPr>
            <a:r>
              <a:rPr lang="en-US" altLang="zh-CN" sz="2400" b="1" dirty="0">
                <a:latin typeface="Times New Roman" panose="02020603050405020304" pitchFamily="18" charset="0"/>
                <a:cs typeface="Times New Roman" panose="02020603050405020304" pitchFamily="18" charset="0"/>
              </a:rPr>
              <a:t>}</a:t>
            </a:r>
          </a:p>
        </p:txBody>
      </p:sp>
      <p:sp>
        <p:nvSpPr>
          <p:cNvPr id="5" name="矩形 4"/>
          <p:cNvSpPr/>
          <p:nvPr/>
        </p:nvSpPr>
        <p:spPr>
          <a:xfrm>
            <a:off x="6678706" y="1731584"/>
            <a:ext cx="4921624" cy="3323987"/>
          </a:xfrm>
          <a:prstGeom prst="rect">
            <a:avLst/>
          </a:prstGeom>
          <a:solidFill>
            <a:srgbClr val="FFFFB5"/>
          </a:solidFill>
          <a:ln>
            <a:solidFill>
              <a:srgbClr val="0000CC"/>
            </a:solidFill>
          </a:ln>
        </p:spPr>
        <p:txBody>
          <a:bodyPr wrap="square">
            <a:spAutoFit/>
          </a:bodyPr>
          <a:lstStyle/>
          <a:p>
            <a:pPr>
              <a:lnSpc>
                <a:spcPct val="150000"/>
              </a:lnSpc>
            </a:pPr>
            <a:r>
              <a:rPr lang="zh-CN" altLang="en-US" sz="2800" dirty="0" smtClean="0">
                <a:solidFill>
                  <a:srgbClr val="FF0000"/>
                </a:solidFill>
                <a:latin typeface="华文中宋" panose="02010600040101010101" pitchFamily="2" charset="-122"/>
                <a:ea typeface="华文中宋" panose="02010600040101010101" pitchFamily="2" charset="-122"/>
              </a:rPr>
              <a:t>输出：</a:t>
            </a:r>
            <a:endParaRPr lang="en-US" altLang="zh-CN" sz="2800" dirty="0" smtClean="0">
              <a:solidFill>
                <a:srgbClr val="FF0000"/>
              </a:solidFill>
              <a:latin typeface="华文中宋" panose="02010600040101010101" pitchFamily="2" charset="-122"/>
              <a:ea typeface="华文中宋" panose="02010600040101010101" pitchFamily="2" charset="-122"/>
            </a:endParaRPr>
          </a:p>
          <a:p>
            <a:pPr>
              <a:lnSpc>
                <a:spcPct val="150000"/>
              </a:lnSpc>
            </a:pPr>
            <a:r>
              <a:rPr lang="en-US" altLang="zh-CN" sz="2800" dirty="0" err="1">
                <a:solidFill>
                  <a:srgbClr val="FF0000"/>
                </a:solidFill>
                <a:latin typeface="华文中宋" panose="02010600040101010101" pitchFamily="2" charset="-122"/>
                <a:ea typeface="华文中宋" panose="02010600040101010101" pitchFamily="2" charset="-122"/>
              </a:rPr>
              <a:t>i</a:t>
            </a:r>
            <a:r>
              <a:rPr lang="en-US" altLang="zh-CN" sz="2800" dirty="0">
                <a:solidFill>
                  <a:srgbClr val="FF0000"/>
                </a:solidFill>
                <a:latin typeface="华文中宋" panose="02010600040101010101" pitchFamily="2" charset="-122"/>
                <a:ea typeface="华文中宋" panose="02010600040101010101" pitchFamily="2" charset="-122"/>
              </a:rPr>
              <a:t> = 0, </a:t>
            </a:r>
            <a:r>
              <a:rPr lang="en-US" altLang="zh-CN" sz="2800" dirty="0" err="1">
                <a:solidFill>
                  <a:srgbClr val="FF0000"/>
                </a:solidFill>
                <a:latin typeface="华文中宋" panose="02010600040101010101" pitchFamily="2" charset="-122"/>
                <a:ea typeface="华文中宋" panose="02010600040101010101" pitchFamily="2" charset="-122"/>
              </a:rPr>
              <a:t>threadId</a:t>
            </a:r>
            <a:r>
              <a:rPr lang="en-US" altLang="zh-CN" sz="2800" dirty="0">
                <a:solidFill>
                  <a:srgbClr val="FF0000"/>
                </a:solidFill>
                <a:latin typeface="华文中宋" panose="02010600040101010101" pitchFamily="2" charset="-122"/>
                <a:ea typeface="华文中宋" panose="02010600040101010101" pitchFamily="2" charset="-122"/>
              </a:rPr>
              <a:t> = 0.</a:t>
            </a:r>
          </a:p>
          <a:p>
            <a:pPr>
              <a:lnSpc>
                <a:spcPct val="150000"/>
              </a:lnSpc>
            </a:pPr>
            <a:r>
              <a:rPr lang="en-US" altLang="zh-CN" sz="2800" dirty="0" err="1">
                <a:solidFill>
                  <a:srgbClr val="FF0000"/>
                </a:solidFill>
                <a:latin typeface="华文中宋" panose="02010600040101010101" pitchFamily="2" charset="-122"/>
                <a:ea typeface="华文中宋" panose="02010600040101010101" pitchFamily="2" charset="-122"/>
              </a:rPr>
              <a:t>i</a:t>
            </a:r>
            <a:r>
              <a:rPr lang="en-US" altLang="zh-CN" sz="2800" dirty="0">
                <a:solidFill>
                  <a:srgbClr val="FF0000"/>
                </a:solidFill>
                <a:latin typeface="华文中宋" panose="02010600040101010101" pitchFamily="2" charset="-122"/>
                <a:ea typeface="华文中宋" panose="02010600040101010101" pitchFamily="2" charset="-122"/>
              </a:rPr>
              <a:t> = 1, </a:t>
            </a:r>
            <a:r>
              <a:rPr lang="en-US" altLang="zh-CN" sz="2800" dirty="0" err="1">
                <a:solidFill>
                  <a:srgbClr val="FF0000"/>
                </a:solidFill>
                <a:latin typeface="华文中宋" panose="02010600040101010101" pitchFamily="2" charset="-122"/>
                <a:ea typeface="华文中宋" panose="02010600040101010101" pitchFamily="2" charset="-122"/>
              </a:rPr>
              <a:t>threadId</a:t>
            </a:r>
            <a:r>
              <a:rPr lang="en-US" altLang="zh-CN" sz="2800" dirty="0">
                <a:solidFill>
                  <a:srgbClr val="FF0000"/>
                </a:solidFill>
                <a:latin typeface="华文中宋" panose="02010600040101010101" pitchFamily="2" charset="-122"/>
                <a:ea typeface="华文中宋" panose="02010600040101010101" pitchFamily="2" charset="-122"/>
              </a:rPr>
              <a:t> = 1.</a:t>
            </a:r>
          </a:p>
          <a:p>
            <a:pPr>
              <a:lnSpc>
                <a:spcPct val="150000"/>
              </a:lnSpc>
            </a:pPr>
            <a:r>
              <a:rPr lang="en-US" altLang="zh-CN" sz="2800" dirty="0" err="1">
                <a:solidFill>
                  <a:srgbClr val="FF0000"/>
                </a:solidFill>
                <a:latin typeface="华文中宋" panose="02010600040101010101" pitchFamily="2" charset="-122"/>
                <a:ea typeface="华文中宋" panose="02010600040101010101" pitchFamily="2" charset="-122"/>
              </a:rPr>
              <a:t>i</a:t>
            </a:r>
            <a:r>
              <a:rPr lang="en-US" altLang="zh-CN" sz="2800" dirty="0">
                <a:solidFill>
                  <a:srgbClr val="FF0000"/>
                </a:solidFill>
                <a:latin typeface="华文中宋" panose="02010600040101010101" pitchFamily="2" charset="-122"/>
                <a:ea typeface="华文中宋" panose="02010600040101010101" pitchFamily="2" charset="-122"/>
              </a:rPr>
              <a:t> = 2, </a:t>
            </a:r>
            <a:r>
              <a:rPr lang="en-US" altLang="zh-CN" sz="2800" dirty="0" err="1">
                <a:solidFill>
                  <a:srgbClr val="FF0000"/>
                </a:solidFill>
                <a:latin typeface="华文中宋" panose="02010600040101010101" pitchFamily="2" charset="-122"/>
                <a:ea typeface="华文中宋" panose="02010600040101010101" pitchFamily="2" charset="-122"/>
              </a:rPr>
              <a:t>threadId</a:t>
            </a:r>
            <a:r>
              <a:rPr lang="en-US" altLang="zh-CN" sz="2800" dirty="0">
                <a:solidFill>
                  <a:srgbClr val="FF0000"/>
                </a:solidFill>
                <a:latin typeface="华文中宋" panose="02010600040101010101" pitchFamily="2" charset="-122"/>
                <a:ea typeface="华文中宋" panose="02010600040101010101" pitchFamily="2" charset="-122"/>
              </a:rPr>
              <a:t> = 2.</a:t>
            </a:r>
          </a:p>
          <a:p>
            <a:pPr>
              <a:lnSpc>
                <a:spcPct val="150000"/>
              </a:lnSpc>
            </a:pPr>
            <a:r>
              <a:rPr lang="en-US" altLang="zh-CN" sz="2800" dirty="0" err="1">
                <a:solidFill>
                  <a:srgbClr val="FF0000"/>
                </a:solidFill>
                <a:latin typeface="华文中宋" panose="02010600040101010101" pitchFamily="2" charset="-122"/>
                <a:ea typeface="华文中宋" panose="02010600040101010101" pitchFamily="2" charset="-122"/>
              </a:rPr>
              <a:t>i</a:t>
            </a:r>
            <a:r>
              <a:rPr lang="en-US" altLang="zh-CN" sz="2800" dirty="0">
                <a:solidFill>
                  <a:srgbClr val="FF0000"/>
                </a:solidFill>
                <a:latin typeface="华文中宋" panose="02010600040101010101" pitchFamily="2" charset="-122"/>
                <a:ea typeface="华文中宋" panose="02010600040101010101" pitchFamily="2" charset="-122"/>
              </a:rPr>
              <a:t> = 3, </a:t>
            </a:r>
            <a:r>
              <a:rPr lang="en-US" altLang="zh-CN" sz="2800" dirty="0" err="1">
                <a:solidFill>
                  <a:srgbClr val="FF0000"/>
                </a:solidFill>
                <a:latin typeface="华文中宋" panose="02010600040101010101" pitchFamily="2" charset="-122"/>
                <a:ea typeface="华文中宋" panose="02010600040101010101" pitchFamily="2" charset="-122"/>
              </a:rPr>
              <a:t>threadId</a:t>
            </a:r>
            <a:r>
              <a:rPr lang="en-US" altLang="zh-CN" sz="2800" dirty="0">
                <a:solidFill>
                  <a:srgbClr val="FF0000"/>
                </a:solidFill>
                <a:latin typeface="华文中宋" panose="02010600040101010101" pitchFamily="2" charset="-122"/>
                <a:ea typeface="华文中宋" panose="02010600040101010101" pitchFamily="2" charset="-122"/>
              </a:rPr>
              <a:t> = 3.</a:t>
            </a:r>
            <a:endParaRPr lang="en-US" altLang="zh-CN" sz="2800" dirty="0" smtClean="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3778861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2"/>
            <a:ext cx="11242184" cy="1204120"/>
          </a:xfrm>
          <a:prstGeom prst="rect">
            <a:avLst/>
          </a:prstGeom>
          <a:noFill/>
        </p:spPr>
        <p:txBody>
          <a:bodyPr wrap="square" rtlCol="0" anchor="t" anchorCtr="0">
            <a:noAutofit/>
          </a:bodyPr>
          <a:lstStyle/>
          <a:p>
            <a:pPr algn="just">
              <a:lnSpc>
                <a:spcPct val="150000"/>
              </a:lnSpc>
            </a:pPr>
            <a:r>
              <a:rPr lang="en-US" altLang="zh-CN" sz="2400" b="1" dirty="0">
                <a:latin typeface="Microsoft YaHei" panose="020B0503020204020204" pitchFamily="34" charset="-122"/>
                <a:ea typeface="Microsoft YaHei" panose="020B0503020204020204" pitchFamily="34" charset="-122"/>
              </a:rPr>
              <a:t>1.4 </a:t>
            </a:r>
            <a:r>
              <a:rPr lang="en-US" altLang="zh-CN" sz="2400" b="1" dirty="0" err="1">
                <a:latin typeface="Microsoft YaHei" panose="020B0503020204020204" pitchFamily="34" charset="-122"/>
                <a:ea typeface="Microsoft YaHei" panose="020B0503020204020204" pitchFamily="34" charset="-122"/>
              </a:rPr>
              <a:t>OpenMP</a:t>
            </a:r>
            <a:r>
              <a:rPr lang="zh-CN" altLang="en-US" sz="2400" b="1" dirty="0">
                <a:latin typeface="Microsoft YaHei" panose="020B0503020204020204" pitchFamily="34" charset="-122"/>
                <a:ea typeface="Microsoft YaHei" panose="020B0503020204020204" pitchFamily="34" charset="-122"/>
              </a:rPr>
              <a:t>编译</a:t>
            </a:r>
            <a:r>
              <a:rPr lang="zh-CN" altLang="en-US" sz="2400" b="1" dirty="0" smtClean="0">
                <a:latin typeface="Microsoft YaHei" panose="020B0503020204020204" pitchFamily="34" charset="-122"/>
                <a:ea typeface="Microsoft YaHei" panose="020B0503020204020204" pitchFamily="34" charset="-122"/>
              </a:rPr>
              <a:t>制导</a:t>
            </a:r>
            <a:endParaRPr lang="en-US" altLang="zh-CN" sz="2400" b="1" dirty="0">
              <a:latin typeface="Microsoft YaHei" panose="020B0503020204020204" pitchFamily="34" charset="-122"/>
              <a:ea typeface="Microsoft YaHei" panose="020B0503020204020204" pitchFamily="34" charset="-122"/>
            </a:endParaRPr>
          </a:p>
          <a:p>
            <a:pPr algn="just">
              <a:lnSpc>
                <a:spcPct val="150000"/>
              </a:lnSpc>
            </a:pPr>
            <a:r>
              <a:rPr lang="en-US" altLang="zh-CN" sz="2400" dirty="0" smtClean="0">
                <a:latin typeface="Microsoft YaHei" panose="020B0503020204020204" pitchFamily="34" charset="-122"/>
                <a:ea typeface="Microsoft YaHei" panose="020B0503020204020204" pitchFamily="34" charset="-122"/>
              </a:rPr>
              <a:t>(2)</a:t>
            </a:r>
            <a:r>
              <a:rPr lang="zh-CN" altLang="en-US" sz="2400" dirty="0" smtClean="0">
                <a:latin typeface="Microsoft YaHei" panose="020B0503020204020204" pitchFamily="34" charset="-122"/>
                <a:ea typeface="Microsoft YaHei" panose="020B0503020204020204" pitchFamily="34" charset="-122"/>
              </a:rPr>
              <a:t> </a:t>
            </a:r>
            <a:r>
              <a:rPr lang="en-US" altLang="zh-CN" sz="2400" b="1" dirty="0" smtClean="0">
                <a:solidFill>
                  <a:srgbClr val="FF0000"/>
                </a:solidFill>
                <a:latin typeface="Microsoft YaHei" panose="020B0503020204020204" pitchFamily="34" charset="-122"/>
                <a:ea typeface="Microsoft YaHei" panose="020B0503020204020204" pitchFamily="34" charset="-122"/>
              </a:rPr>
              <a:t>for</a:t>
            </a:r>
            <a:r>
              <a:rPr lang="zh-CN" altLang="en-US" sz="2400" b="1" dirty="0" smtClean="0">
                <a:solidFill>
                  <a:srgbClr val="FF0000"/>
                </a:solidFill>
                <a:latin typeface="Microsoft YaHei" panose="020B0503020204020204" pitchFamily="34" charset="-122"/>
                <a:ea typeface="Microsoft YaHei" panose="020B0503020204020204" pitchFamily="34" charset="-122"/>
              </a:rPr>
              <a:t>指令</a:t>
            </a:r>
            <a:endParaRPr lang="zh-CN" altLang="en-US" sz="2400" dirty="0">
              <a:latin typeface="Microsoft YaHei" panose="020B0503020204020204" pitchFamily="34" charset="-122"/>
              <a:ea typeface="Microsoft YaHei" panose="020B0503020204020204" pitchFamily="34" charset="-122"/>
            </a:endParaRPr>
          </a:p>
        </p:txBody>
      </p:sp>
      <p:sp>
        <p:nvSpPr>
          <p:cNvPr id="4" name="矩形 3"/>
          <p:cNvSpPr/>
          <p:nvPr/>
        </p:nvSpPr>
        <p:spPr>
          <a:xfrm>
            <a:off x="421342" y="2270193"/>
            <a:ext cx="9861176" cy="4524315"/>
          </a:xfrm>
          <a:prstGeom prst="rect">
            <a:avLst/>
          </a:prstGeom>
        </p:spPr>
        <p:txBody>
          <a:bodyPr wrap="square">
            <a:spAutoFit/>
          </a:bodyPr>
          <a:lstStyle/>
          <a:p>
            <a:r>
              <a:rPr lang="en-US" altLang="zh-CN" sz="2400" b="1" dirty="0" smtClean="0">
                <a:solidFill>
                  <a:srgbClr val="0000CC"/>
                </a:solidFill>
                <a:latin typeface="华文中宋" panose="02010600040101010101" pitchFamily="2" charset="-122"/>
                <a:ea typeface="华文中宋" panose="02010600040101010101" pitchFamily="2" charset="-122"/>
                <a:cs typeface="Times New Roman" panose="02020603050405020304" pitchFamily="18" charset="0"/>
              </a:rPr>
              <a:t>//</a:t>
            </a:r>
            <a:r>
              <a:rPr lang="zh-CN" altLang="en-US" sz="2400" b="1" dirty="0" smtClean="0">
                <a:solidFill>
                  <a:srgbClr val="0000CC"/>
                </a:solidFill>
                <a:latin typeface="华文中宋" panose="02010600040101010101" pitchFamily="2" charset="-122"/>
                <a:ea typeface="华文中宋" panose="02010600040101010101" pitchFamily="2" charset="-122"/>
                <a:cs typeface="Times New Roman" panose="02020603050405020304" pitchFamily="18" charset="0"/>
              </a:rPr>
              <a:t>与</a:t>
            </a:r>
            <a:r>
              <a:rPr lang="en-US" altLang="zh-CN" sz="2400" b="1" dirty="0" smtClean="0">
                <a:solidFill>
                  <a:srgbClr val="0000CC"/>
                </a:solidFill>
                <a:latin typeface="华文中宋" panose="02010600040101010101" pitchFamily="2" charset="-122"/>
                <a:ea typeface="华文中宋" panose="02010600040101010101" pitchFamily="2" charset="-122"/>
                <a:cs typeface="Times New Roman" panose="02020603050405020304" pitchFamily="18" charset="0"/>
              </a:rPr>
              <a:t>parallel</a:t>
            </a:r>
            <a:r>
              <a:rPr lang="zh-CN" altLang="en-US" sz="2400" b="1" dirty="0" smtClean="0">
                <a:solidFill>
                  <a:srgbClr val="0000CC"/>
                </a:solidFill>
                <a:latin typeface="华文中宋" panose="02010600040101010101" pitchFamily="2" charset="-122"/>
                <a:ea typeface="华文中宋" panose="02010600040101010101" pitchFamily="2" charset="-122"/>
                <a:cs typeface="Times New Roman" panose="02020603050405020304" pitchFamily="18" charset="0"/>
              </a:rPr>
              <a:t>同时使用，能并行</a:t>
            </a:r>
            <a:endParaRPr lang="en-US" altLang="zh-CN" sz="2400" b="1" dirty="0" smtClean="0">
              <a:solidFill>
                <a:srgbClr val="0000CC"/>
              </a:solidFill>
              <a:latin typeface="华文中宋" panose="02010600040101010101" pitchFamily="2" charset="-122"/>
              <a:ea typeface="华文中宋" panose="02010600040101010101" pitchFamily="2" charset="-122"/>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#include &lt;</a:t>
            </a:r>
            <a:r>
              <a:rPr lang="en-US" altLang="zh-CN" sz="2400" b="1" dirty="0" err="1">
                <a:latin typeface="Times New Roman" panose="02020603050405020304" pitchFamily="18" charset="0"/>
                <a:cs typeface="Times New Roman" panose="02020603050405020304" pitchFamily="18" charset="0"/>
              </a:rPr>
              <a:t>stdio.h</a:t>
            </a:r>
            <a:r>
              <a:rPr lang="en-US" altLang="zh-CN" sz="2400" b="1" dirty="0">
                <a:latin typeface="Times New Roman" panose="02020603050405020304" pitchFamily="18" charset="0"/>
                <a:cs typeface="Times New Roman" panose="02020603050405020304" pitchFamily="18" charset="0"/>
              </a:rPr>
              <a:t>&gt;</a:t>
            </a:r>
          </a:p>
          <a:p>
            <a:r>
              <a:rPr lang="en-US" altLang="zh-CN" sz="2400" b="1" dirty="0" err="1" smtClean="0">
                <a:latin typeface="Times New Roman" panose="02020603050405020304" pitchFamily="18" charset="0"/>
                <a:cs typeface="Times New Roman" panose="02020603050405020304" pitchFamily="18" charset="0"/>
              </a:rPr>
              <a:t>int</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main</a:t>
            </a:r>
            <a:r>
              <a:rPr lang="en-US" altLang="zh-CN" sz="2400" b="1" dirty="0" smtClean="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int</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p>
          <a:p>
            <a:r>
              <a:rPr lang="en-US" altLang="zh-CN" sz="2400" b="1" dirty="0">
                <a:latin typeface="Times New Roman" panose="02020603050405020304" pitchFamily="18" charset="0"/>
                <a:cs typeface="Times New Roman" panose="02020603050405020304" pitchFamily="18" charset="0"/>
              </a:rPr>
              <a:t>    #pragma </a:t>
            </a:r>
            <a:r>
              <a:rPr lang="en-US" altLang="zh-CN" sz="2400" b="1" dirty="0" err="1">
                <a:latin typeface="Times New Roman" panose="02020603050405020304" pitchFamily="18" charset="0"/>
                <a:cs typeface="Times New Roman" panose="02020603050405020304" pitchFamily="18" charset="0"/>
              </a:rPr>
              <a:t>omp</a:t>
            </a:r>
            <a:r>
              <a:rPr lang="en-US" altLang="zh-CN" sz="2400" b="1" dirty="0">
                <a:latin typeface="Times New Roman" panose="02020603050405020304" pitchFamily="18" charset="0"/>
                <a:cs typeface="Times New Roman" panose="02020603050405020304" pitchFamily="18" charset="0"/>
              </a:rPr>
              <a:t> parallel</a:t>
            </a:r>
          </a:p>
          <a:p>
            <a:r>
              <a:rPr lang="en-US" altLang="zh-CN" sz="2400" b="1" dirty="0">
                <a:latin typeface="Times New Roman" panose="02020603050405020304" pitchFamily="18" charset="0"/>
                <a:cs typeface="Times New Roman" panose="02020603050405020304" pitchFamily="18" charset="0"/>
              </a:rPr>
              <a:t>    {</a:t>
            </a:r>
          </a:p>
          <a:p>
            <a:r>
              <a:rPr lang="en-US" altLang="zh-CN" sz="2400" b="1" dirty="0">
                <a:latin typeface="Times New Roman" panose="02020603050405020304" pitchFamily="18" charset="0"/>
                <a:cs typeface="Times New Roman" panose="02020603050405020304" pitchFamily="18" charset="0"/>
              </a:rPr>
              <a:t>        #pragma </a:t>
            </a:r>
            <a:r>
              <a:rPr lang="en-US" altLang="zh-CN" sz="2400" b="1" dirty="0" err="1">
                <a:latin typeface="Times New Roman" panose="02020603050405020304" pitchFamily="18" charset="0"/>
                <a:cs typeface="Times New Roman" panose="02020603050405020304" pitchFamily="18" charset="0"/>
              </a:rPr>
              <a:t>omp</a:t>
            </a:r>
            <a:r>
              <a:rPr lang="en-US" altLang="zh-CN" sz="2400" b="1" dirty="0">
                <a:latin typeface="Times New Roman" panose="02020603050405020304" pitchFamily="18" charset="0"/>
                <a:cs typeface="Times New Roman" panose="02020603050405020304" pitchFamily="18" charset="0"/>
              </a:rPr>
              <a:t> for</a:t>
            </a:r>
          </a:p>
          <a:p>
            <a:r>
              <a:rPr lang="en-US" altLang="zh-CN" sz="2400" b="1" dirty="0">
                <a:latin typeface="Times New Roman" panose="02020603050405020304" pitchFamily="18" charset="0"/>
                <a:cs typeface="Times New Roman" panose="02020603050405020304" pitchFamily="18" charset="0"/>
              </a:rPr>
              <a:t>        for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 0;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&lt; 4;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p>
          <a:p>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printf</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 %d, </a:t>
            </a:r>
            <a:r>
              <a:rPr lang="en-US" altLang="zh-CN" sz="2400" b="1" dirty="0" err="1">
                <a:latin typeface="Times New Roman" panose="02020603050405020304" pitchFamily="18" charset="0"/>
                <a:cs typeface="Times New Roman" panose="02020603050405020304" pitchFamily="18" charset="0"/>
              </a:rPr>
              <a:t>threadId</a:t>
            </a:r>
            <a:r>
              <a:rPr lang="en-US" altLang="zh-CN" sz="2400" b="1" dirty="0">
                <a:latin typeface="Times New Roman" panose="02020603050405020304" pitchFamily="18" charset="0"/>
                <a:cs typeface="Times New Roman" panose="02020603050405020304" pitchFamily="18" charset="0"/>
              </a:rPr>
              <a:t> = %d.\n",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omp_get_thread_num</a:t>
            </a:r>
            <a:r>
              <a:rPr lang="en-US" altLang="zh-CN" sz="2400" b="1" dirty="0">
                <a:latin typeface="Times New Roman" panose="02020603050405020304" pitchFamily="18" charset="0"/>
                <a:cs typeface="Times New Roman" panose="02020603050405020304" pitchFamily="18" charset="0"/>
              </a:rPr>
              <a:t>());</a:t>
            </a:r>
          </a:p>
          <a:p>
            <a:r>
              <a:rPr lang="en-US" altLang="zh-CN" sz="2400" b="1" dirty="0">
                <a:latin typeface="Times New Roman" panose="02020603050405020304" pitchFamily="18" charset="0"/>
                <a:cs typeface="Times New Roman" panose="02020603050405020304" pitchFamily="18" charset="0"/>
              </a:rPr>
              <a:t>    }</a:t>
            </a:r>
          </a:p>
          <a:p>
            <a:r>
              <a:rPr lang="en-US" altLang="zh-CN" sz="2400" b="1" dirty="0">
                <a:latin typeface="Times New Roman" panose="02020603050405020304" pitchFamily="18" charset="0"/>
                <a:cs typeface="Times New Roman" panose="02020603050405020304" pitchFamily="18" charset="0"/>
              </a:rPr>
              <a:t>    return 0;</a:t>
            </a:r>
          </a:p>
          <a:p>
            <a:r>
              <a:rPr lang="en-US" altLang="zh-CN" sz="2400" b="1" dirty="0">
                <a:latin typeface="Times New Roman" panose="02020603050405020304" pitchFamily="18" charset="0"/>
                <a:cs typeface="Times New Roman" panose="02020603050405020304" pitchFamily="18" charset="0"/>
              </a:rPr>
              <a:t>}</a:t>
            </a:r>
          </a:p>
        </p:txBody>
      </p:sp>
      <p:sp>
        <p:nvSpPr>
          <p:cNvPr id="5" name="矩形 4"/>
          <p:cNvSpPr/>
          <p:nvPr/>
        </p:nvSpPr>
        <p:spPr>
          <a:xfrm>
            <a:off x="6678706" y="1731584"/>
            <a:ext cx="4921624" cy="3323987"/>
          </a:xfrm>
          <a:prstGeom prst="rect">
            <a:avLst/>
          </a:prstGeom>
          <a:solidFill>
            <a:srgbClr val="FFFFB5"/>
          </a:solidFill>
          <a:ln>
            <a:solidFill>
              <a:srgbClr val="0000CC"/>
            </a:solidFill>
          </a:ln>
        </p:spPr>
        <p:txBody>
          <a:bodyPr wrap="square">
            <a:spAutoFit/>
          </a:bodyPr>
          <a:lstStyle/>
          <a:p>
            <a:pPr>
              <a:lnSpc>
                <a:spcPct val="150000"/>
              </a:lnSpc>
            </a:pPr>
            <a:r>
              <a:rPr lang="zh-CN" altLang="en-US" sz="2800" dirty="0" smtClean="0">
                <a:solidFill>
                  <a:srgbClr val="FF0000"/>
                </a:solidFill>
                <a:latin typeface="华文中宋" panose="02010600040101010101" pitchFamily="2" charset="-122"/>
                <a:ea typeface="华文中宋" panose="02010600040101010101" pitchFamily="2" charset="-122"/>
              </a:rPr>
              <a:t>输出：</a:t>
            </a:r>
            <a:endParaRPr lang="en-US" altLang="zh-CN" sz="2800" dirty="0" smtClean="0">
              <a:solidFill>
                <a:srgbClr val="FF0000"/>
              </a:solidFill>
              <a:latin typeface="华文中宋" panose="02010600040101010101" pitchFamily="2" charset="-122"/>
              <a:ea typeface="华文中宋" panose="02010600040101010101" pitchFamily="2" charset="-122"/>
            </a:endParaRPr>
          </a:p>
          <a:p>
            <a:pPr>
              <a:lnSpc>
                <a:spcPct val="150000"/>
              </a:lnSpc>
            </a:pPr>
            <a:r>
              <a:rPr lang="en-US" altLang="zh-CN" sz="2800" dirty="0" err="1">
                <a:solidFill>
                  <a:srgbClr val="FF0000"/>
                </a:solidFill>
                <a:latin typeface="华文中宋" panose="02010600040101010101" pitchFamily="2" charset="-122"/>
                <a:ea typeface="华文中宋" panose="02010600040101010101" pitchFamily="2" charset="-122"/>
              </a:rPr>
              <a:t>i</a:t>
            </a:r>
            <a:r>
              <a:rPr lang="en-US" altLang="zh-CN" sz="2800" dirty="0">
                <a:solidFill>
                  <a:srgbClr val="FF0000"/>
                </a:solidFill>
                <a:latin typeface="华文中宋" panose="02010600040101010101" pitchFamily="2" charset="-122"/>
                <a:ea typeface="华文中宋" panose="02010600040101010101" pitchFamily="2" charset="-122"/>
              </a:rPr>
              <a:t> = 0, </a:t>
            </a:r>
            <a:r>
              <a:rPr lang="en-US" altLang="zh-CN" sz="2800" dirty="0" err="1">
                <a:solidFill>
                  <a:srgbClr val="FF0000"/>
                </a:solidFill>
                <a:latin typeface="华文中宋" panose="02010600040101010101" pitchFamily="2" charset="-122"/>
                <a:ea typeface="华文中宋" panose="02010600040101010101" pitchFamily="2" charset="-122"/>
              </a:rPr>
              <a:t>threadId</a:t>
            </a:r>
            <a:r>
              <a:rPr lang="en-US" altLang="zh-CN" sz="2800" dirty="0">
                <a:solidFill>
                  <a:srgbClr val="FF0000"/>
                </a:solidFill>
                <a:latin typeface="华文中宋" panose="02010600040101010101" pitchFamily="2" charset="-122"/>
                <a:ea typeface="华文中宋" panose="02010600040101010101" pitchFamily="2" charset="-122"/>
              </a:rPr>
              <a:t> = 0.</a:t>
            </a:r>
          </a:p>
          <a:p>
            <a:pPr>
              <a:lnSpc>
                <a:spcPct val="150000"/>
              </a:lnSpc>
            </a:pPr>
            <a:r>
              <a:rPr lang="en-US" altLang="zh-CN" sz="2800" dirty="0" err="1">
                <a:solidFill>
                  <a:srgbClr val="FF0000"/>
                </a:solidFill>
                <a:latin typeface="华文中宋" panose="02010600040101010101" pitchFamily="2" charset="-122"/>
                <a:ea typeface="华文中宋" panose="02010600040101010101" pitchFamily="2" charset="-122"/>
              </a:rPr>
              <a:t>i</a:t>
            </a:r>
            <a:r>
              <a:rPr lang="en-US" altLang="zh-CN" sz="2800" dirty="0">
                <a:solidFill>
                  <a:srgbClr val="FF0000"/>
                </a:solidFill>
                <a:latin typeface="华文中宋" panose="02010600040101010101" pitchFamily="2" charset="-122"/>
                <a:ea typeface="华文中宋" panose="02010600040101010101" pitchFamily="2" charset="-122"/>
              </a:rPr>
              <a:t> = 1, </a:t>
            </a:r>
            <a:r>
              <a:rPr lang="en-US" altLang="zh-CN" sz="2800" dirty="0" err="1">
                <a:solidFill>
                  <a:srgbClr val="FF0000"/>
                </a:solidFill>
                <a:latin typeface="华文中宋" panose="02010600040101010101" pitchFamily="2" charset="-122"/>
                <a:ea typeface="华文中宋" panose="02010600040101010101" pitchFamily="2" charset="-122"/>
              </a:rPr>
              <a:t>threadId</a:t>
            </a:r>
            <a:r>
              <a:rPr lang="en-US" altLang="zh-CN" sz="2800" dirty="0">
                <a:solidFill>
                  <a:srgbClr val="FF0000"/>
                </a:solidFill>
                <a:latin typeface="华文中宋" panose="02010600040101010101" pitchFamily="2" charset="-122"/>
                <a:ea typeface="华文中宋" panose="02010600040101010101" pitchFamily="2" charset="-122"/>
              </a:rPr>
              <a:t> = 1.</a:t>
            </a:r>
          </a:p>
          <a:p>
            <a:pPr>
              <a:lnSpc>
                <a:spcPct val="150000"/>
              </a:lnSpc>
            </a:pPr>
            <a:r>
              <a:rPr lang="en-US" altLang="zh-CN" sz="2800" dirty="0" err="1">
                <a:solidFill>
                  <a:srgbClr val="FF0000"/>
                </a:solidFill>
                <a:latin typeface="华文中宋" panose="02010600040101010101" pitchFamily="2" charset="-122"/>
                <a:ea typeface="华文中宋" panose="02010600040101010101" pitchFamily="2" charset="-122"/>
              </a:rPr>
              <a:t>i</a:t>
            </a:r>
            <a:r>
              <a:rPr lang="en-US" altLang="zh-CN" sz="2800" dirty="0">
                <a:solidFill>
                  <a:srgbClr val="FF0000"/>
                </a:solidFill>
                <a:latin typeface="华文中宋" panose="02010600040101010101" pitchFamily="2" charset="-122"/>
                <a:ea typeface="华文中宋" panose="02010600040101010101" pitchFamily="2" charset="-122"/>
              </a:rPr>
              <a:t> = 2, </a:t>
            </a:r>
            <a:r>
              <a:rPr lang="en-US" altLang="zh-CN" sz="2800" dirty="0" err="1">
                <a:solidFill>
                  <a:srgbClr val="FF0000"/>
                </a:solidFill>
                <a:latin typeface="华文中宋" panose="02010600040101010101" pitchFamily="2" charset="-122"/>
                <a:ea typeface="华文中宋" panose="02010600040101010101" pitchFamily="2" charset="-122"/>
              </a:rPr>
              <a:t>threadId</a:t>
            </a:r>
            <a:r>
              <a:rPr lang="en-US" altLang="zh-CN" sz="2800" dirty="0">
                <a:solidFill>
                  <a:srgbClr val="FF0000"/>
                </a:solidFill>
                <a:latin typeface="华文中宋" panose="02010600040101010101" pitchFamily="2" charset="-122"/>
                <a:ea typeface="华文中宋" panose="02010600040101010101" pitchFamily="2" charset="-122"/>
              </a:rPr>
              <a:t> = 2.</a:t>
            </a:r>
          </a:p>
          <a:p>
            <a:pPr>
              <a:lnSpc>
                <a:spcPct val="150000"/>
              </a:lnSpc>
            </a:pPr>
            <a:r>
              <a:rPr lang="en-US" altLang="zh-CN" sz="2800" dirty="0" err="1">
                <a:solidFill>
                  <a:srgbClr val="FF0000"/>
                </a:solidFill>
                <a:latin typeface="华文中宋" panose="02010600040101010101" pitchFamily="2" charset="-122"/>
                <a:ea typeface="华文中宋" panose="02010600040101010101" pitchFamily="2" charset="-122"/>
              </a:rPr>
              <a:t>i</a:t>
            </a:r>
            <a:r>
              <a:rPr lang="en-US" altLang="zh-CN" sz="2800" dirty="0">
                <a:solidFill>
                  <a:srgbClr val="FF0000"/>
                </a:solidFill>
                <a:latin typeface="华文中宋" panose="02010600040101010101" pitchFamily="2" charset="-122"/>
                <a:ea typeface="华文中宋" panose="02010600040101010101" pitchFamily="2" charset="-122"/>
              </a:rPr>
              <a:t> = 3, </a:t>
            </a:r>
            <a:r>
              <a:rPr lang="en-US" altLang="zh-CN" sz="2800" dirty="0" err="1">
                <a:solidFill>
                  <a:srgbClr val="FF0000"/>
                </a:solidFill>
                <a:latin typeface="华文中宋" panose="02010600040101010101" pitchFamily="2" charset="-122"/>
                <a:ea typeface="华文中宋" panose="02010600040101010101" pitchFamily="2" charset="-122"/>
              </a:rPr>
              <a:t>threadId</a:t>
            </a:r>
            <a:r>
              <a:rPr lang="en-US" altLang="zh-CN" sz="2800" dirty="0">
                <a:solidFill>
                  <a:srgbClr val="FF0000"/>
                </a:solidFill>
                <a:latin typeface="华文中宋" panose="02010600040101010101" pitchFamily="2" charset="-122"/>
                <a:ea typeface="华文中宋" panose="02010600040101010101" pitchFamily="2" charset="-122"/>
              </a:rPr>
              <a:t> = 3.</a:t>
            </a:r>
            <a:endParaRPr lang="en-US" altLang="zh-CN" sz="2800" dirty="0" smtClean="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1045246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1"/>
            <a:ext cx="11242184" cy="5265133"/>
          </a:xfrm>
          <a:prstGeom prst="rect">
            <a:avLst/>
          </a:prstGeom>
          <a:noFill/>
        </p:spPr>
        <p:txBody>
          <a:bodyPr wrap="square" rtlCol="0" anchor="t" anchorCtr="0">
            <a:noAutofit/>
          </a:bodyPr>
          <a:lstStyle/>
          <a:p>
            <a:pPr algn="just">
              <a:lnSpc>
                <a:spcPct val="150000"/>
              </a:lnSpc>
            </a:pPr>
            <a:r>
              <a:rPr lang="en-US" altLang="zh-CN" sz="2400" b="1" dirty="0">
                <a:latin typeface="Microsoft YaHei" panose="020B0503020204020204" pitchFamily="34" charset="-122"/>
                <a:ea typeface="Microsoft YaHei" panose="020B0503020204020204" pitchFamily="34" charset="-122"/>
              </a:rPr>
              <a:t>1.4 </a:t>
            </a:r>
            <a:r>
              <a:rPr lang="en-US" altLang="zh-CN" sz="2400" b="1" dirty="0" err="1">
                <a:latin typeface="Microsoft YaHei" panose="020B0503020204020204" pitchFamily="34" charset="-122"/>
                <a:ea typeface="Microsoft YaHei" panose="020B0503020204020204" pitchFamily="34" charset="-122"/>
              </a:rPr>
              <a:t>OpenMP</a:t>
            </a:r>
            <a:r>
              <a:rPr lang="zh-CN" altLang="en-US" sz="2400" b="1" dirty="0">
                <a:latin typeface="Microsoft YaHei" panose="020B0503020204020204" pitchFamily="34" charset="-122"/>
                <a:ea typeface="Microsoft YaHei" panose="020B0503020204020204" pitchFamily="34" charset="-122"/>
              </a:rPr>
              <a:t>编译</a:t>
            </a:r>
            <a:r>
              <a:rPr lang="zh-CN" altLang="en-US" sz="2400" b="1" dirty="0" smtClean="0">
                <a:latin typeface="Microsoft YaHei" panose="020B0503020204020204" pitchFamily="34" charset="-122"/>
                <a:ea typeface="Microsoft YaHei" panose="020B0503020204020204" pitchFamily="34" charset="-122"/>
              </a:rPr>
              <a:t>制导</a:t>
            </a:r>
            <a:endParaRPr lang="en-US" altLang="zh-CN" sz="2400" b="1" dirty="0">
              <a:latin typeface="Microsoft YaHei" panose="020B0503020204020204" pitchFamily="34" charset="-122"/>
              <a:ea typeface="Microsoft YaHei" panose="020B0503020204020204" pitchFamily="34" charset="-122"/>
            </a:endParaRPr>
          </a:p>
          <a:p>
            <a:pPr algn="just">
              <a:lnSpc>
                <a:spcPct val="150000"/>
              </a:lnSpc>
            </a:pPr>
            <a:r>
              <a:rPr lang="en-US" altLang="zh-CN" sz="2400" dirty="0" smtClean="0">
                <a:latin typeface="Microsoft YaHei" panose="020B0503020204020204" pitchFamily="34" charset="-122"/>
                <a:ea typeface="Microsoft YaHei" panose="020B0503020204020204" pitchFamily="34" charset="-122"/>
              </a:rPr>
              <a:t>(3)</a:t>
            </a:r>
            <a:r>
              <a:rPr lang="zh-CN" altLang="en-US" sz="2400" dirty="0" smtClean="0">
                <a:latin typeface="Microsoft YaHei" panose="020B0503020204020204" pitchFamily="34" charset="-122"/>
                <a:ea typeface="Microsoft YaHei" panose="020B0503020204020204" pitchFamily="34" charset="-122"/>
              </a:rPr>
              <a:t> </a:t>
            </a:r>
            <a:r>
              <a:rPr lang="en-US" altLang="zh-CN" sz="2400" b="1" dirty="0" smtClean="0">
                <a:solidFill>
                  <a:srgbClr val="FF0000"/>
                </a:solidFill>
                <a:latin typeface="Microsoft YaHei" panose="020B0503020204020204" pitchFamily="34" charset="-122"/>
                <a:ea typeface="Microsoft YaHei" panose="020B0503020204020204" pitchFamily="34" charset="-122"/>
              </a:rPr>
              <a:t>sections</a:t>
            </a:r>
            <a:r>
              <a:rPr lang="zh-CN" altLang="en-US" sz="2400" b="1" dirty="0" smtClean="0">
                <a:solidFill>
                  <a:srgbClr val="FF0000"/>
                </a:solidFill>
                <a:latin typeface="Microsoft YaHei" panose="020B0503020204020204" pitchFamily="34" charset="-122"/>
                <a:ea typeface="Microsoft YaHei" panose="020B0503020204020204" pitchFamily="34" charset="-122"/>
              </a:rPr>
              <a:t>和</a:t>
            </a:r>
            <a:r>
              <a:rPr lang="en-US" altLang="zh-CN" sz="2400" b="1" dirty="0" smtClean="0">
                <a:solidFill>
                  <a:srgbClr val="FF0000"/>
                </a:solidFill>
                <a:latin typeface="Microsoft YaHei" panose="020B0503020204020204" pitchFamily="34" charset="-122"/>
                <a:ea typeface="Microsoft YaHei" panose="020B0503020204020204" pitchFamily="34" charset="-122"/>
              </a:rPr>
              <a:t>section</a:t>
            </a:r>
            <a:r>
              <a:rPr lang="zh-CN" altLang="en-US" sz="2400" b="1" dirty="0" smtClean="0">
                <a:solidFill>
                  <a:srgbClr val="FF0000"/>
                </a:solidFill>
                <a:latin typeface="Microsoft YaHei" panose="020B0503020204020204" pitchFamily="34" charset="-122"/>
                <a:ea typeface="Microsoft YaHei" panose="020B0503020204020204" pitchFamily="34" charset="-122"/>
              </a:rPr>
              <a:t>指令</a:t>
            </a:r>
            <a:endParaRPr lang="en-US" altLang="zh-CN" sz="2400" b="1" dirty="0" smtClean="0">
              <a:solidFill>
                <a:srgbClr val="FF0000"/>
              </a:solidFill>
              <a:latin typeface="Microsoft YaHei" panose="020B0503020204020204" pitchFamily="34" charset="-122"/>
              <a:ea typeface="Microsoft YaHei" panose="020B0503020204020204" pitchFamily="34" charset="-122"/>
            </a:endParaRPr>
          </a:p>
          <a:p>
            <a:pPr marL="342900" indent="-342900" algn="just">
              <a:lnSpc>
                <a:spcPct val="150000"/>
              </a:lnSpc>
              <a:buFont typeface="Wingdings" panose="05000000000000000000" pitchFamily="2" charset="2"/>
              <a:buChar char="n"/>
            </a:pPr>
            <a:r>
              <a:rPr lang="zh-CN" altLang="en-US" sz="2400" dirty="0">
                <a:latin typeface="Microsoft YaHei" panose="020B0503020204020204" pitchFamily="34" charset="-122"/>
                <a:ea typeface="Microsoft YaHei" panose="020B0503020204020204" pitchFamily="34" charset="-122"/>
              </a:rPr>
              <a:t>用于使各个线程执行不同的</a:t>
            </a:r>
            <a:r>
              <a:rPr lang="zh-CN" altLang="en-US" sz="2400" dirty="0" smtClean="0">
                <a:latin typeface="Microsoft YaHei" panose="020B0503020204020204" pitchFamily="34" charset="-122"/>
                <a:ea typeface="Microsoft YaHei" panose="020B0503020204020204" pitchFamily="34" charset="-122"/>
              </a:rPr>
              <a:t>工作。</a:t>
            </a:r>
            <a:endParaRPr lang="en-US" altLang="zh-CN" sz="2400" dirty="0" smtClean="0">
              <a:latin typeface="Microsoft YaHei" panose="020B0503020204020204" pitchFamily="34" charset="-122"/>
              <a:ea typeface="Microsoft YaHei" panose="020B0503020204020204" pitchFamily="34" charset="-122"/>
            </a:endParaRPr>
          </a:p>
          <a:p>
            <a:pPr marL="342900" indent="-342900" algn="just">
              <a:lnSpc>
                <a:spcPct val="150000"/>
              </a:lnSpc>
              <a:buFont typeface="Wingdings" panose="05000000000000000000" pitchFamily="2" charset="2"/>
              <a:buChar char="n"/>
            </a:pPr>
            <a:r>
              <a:rPr lang="zh-CN" altLang="en-US" sz="2400" dirty="0">
                <a:latin typeface="Microsoft YaHei" panose="020B0503020204020204" pitchFamily="34" charset="-122"/>
                <a:ea typeface="Microsoft YaHei" panose="020B0503020204020204" pitchFamily="34" charset="-122"/>
              </a:rPr>
              <a:t>每个</a:t>
            </a:r>
            <a:r>
              <a:rPr lang="en-US" altLang="zh-CN" sz="2400" dirty="0">
                <a:latin typeface="Microsoft YaHei" panose="020B0503020204020204" pitchFamily="34" charset="-122"/>
                <a:ea typeface="Microsoft YaHei" panose="020B0503020204020204" pitchFamily="34" charset="-122"/>
              </a:rPr>
              <a:t>section</a:t>
            </a:r>
            <a:r>
              <a:rPr lang="zh-CN" altLang="en-US" sz="2400" dirty="0">
                <a:latin typeface="Microsoft YaHei" panose="020B0503020204020204" pitchFamily="34" charset="-122"/>
                <a:ea typeface="Microsoft YaHei" panose="020B0503020204020204" pitchFamily="34" charset="-122"/>
              </a:rPr>
              <a:t>必须是一个结构化的代码块，不能有分支转入或跳出</a:t>
            </a:r>
            <a:r>
              <a:rPr lang="zh-CN" altLang="en-US" sz="2400" dirty="0" smtClean="0">
                <a:latin typeface="Microsoft YaHei" panose="020B0503020204020204" pitchFamily="34" charset="-122"/>
                <a:ea typeface="Microsoft YaHei" panose="020B0503020204020204" pitchFamily="34" charset="-122"/>
              </a:rPr>
              <a:t>。</a:t>
            </a:r>
            <a:endParaRPr lang="en-US" altLang="zh-CN" sz="2400" dirty="0" smtClean="0">
              <a:latin typeface="Microsoft YaHei" panose="020B0503020204020204" pitchFamily="34" charset="-122"/>
              <a:ea typeface="Microsoft YaHei" panose="020B0503020204020204" pitchFamily="34" charset="-122"/>
            </a:endParaRPr>
          </a:p>
          <a:p>
            <a:pPr marL="342900" indent="-342900" algn="just">
              <a:lnSpc>
                <a:spcPct val="150000"/>
              </a:lnSpc>
              <a:buFont typeface="Wingdings" panose="05000000000000000000" pitchFamily="2" charset="2"/>
              <a:buChar char="n"/>
            </a:pPr>
            <a:r>
              <a:rPr lang="en-US" altLang="zh-CN" sz="2400" dirty="0" smtClean="0">
                <a:latin typeface="Microsoft YaHei" panose="020B0503020204020204" pitchFamily="34" charset="-122"/>
                <a:ea typeface="Microsoft YaHei" panose="020B0503020204020204" pitchFamily="34" charset="-122"/>
              </a:rPr>
              <a:t>sections</a:t>
            </a:r>
            <a:r>
              <a:rPr lang="zh-CN" altLang="en-US" sz="2400" dirty="0">
                <a:latin typeface="Microsoft YaHei" panose="020B0503020204020204" pitchFamily="34" charset="-122"/>
                <a:ea typeface="Microsoft YaHei" panose="020B0503020204020204" pitchFamily="34" charset="-122"/>
              </a:rPr>
              <a:t>中可以定义多个</a:t>
            </a:r>
            <a:r>
              <a:rPr lang="en-US" altLang="zh-CN" sz="2400" dirty="0">
                <a:latin typeface="Microsoft YaHei" panose="020B0503020204020204" pitchFamily="34" charset="-122"/>
                <a:ea typeface="Microsoft YaHei" panose="020B0503020204020204" pitchFamily="34" charset="-122"/>
              </a:rPr>
              <a:t>section</a:t>
            </a:r>
            <a:r>
              <a:rPr lang="zh-CN" altLang="en-US" sz="2400" dirty="0">
                <a:latin typeface="Microsoft YaHei" panose="020B0503020204020204" pitchFamily="34" charset="-122"/>
                <a:ea typeface="Microsoft YaHei" panose="020B0503020204020204" pitchFamily="34" charset="-122"/>
              </a:rPr>
              <a:t>，每个</a:t>
            </a:r>
            <a:r>
              <a:rPr lang="en-US" altLang="zh-CN" sz="2400" dirty="0">
                <a:latin typeface="Microsoft YaHei" panose="020B0503020204020204" pitchFamily="34" charset="-122"/>
                <a:ea typeface="Microsoft YaHei" panose="020B0503020204020204" pitchFamily="34" charset="-122"/>
              </a:rPr>
              <a:t>section</a:t>
            </a:r>
            <a:r>
              <a:rPr lang="zh-CN" altLang="en-US" sz="2400" dirty="0">
                <a:latin typeface="Microsoft YaHei" panose="020B0503020204020204" pitchFamily="34" charset="-122"/>
                <a:ea typeface="Microsoft YaHei" panose="020B0503020204020204" pitchFamily="34" charset="-122"/>
              </a:rPr>
              <a:t>仅被一个一线程执行一</a:t>
            </a:r>
            <a:r>
              <a:rPr lang="zh-CN" altLang="en-US" sz="2400" dirty="0" smtClean="0">
                <a:latin typeface="Microsoft YaHei" panose="020B0503020204020204" pitchFamily="34" charset="-122"/>
                <a:ea typeface="Microsoft YaHei" panose="020B0503020204020204" pitchFamily="34" charset="-122"/>
              </a:rPr>
              <a:t>次。</a:t>
            </a:r>
            <a:endParaRPr lang="en-US" altLang="zh-CN" sz="2400" dirty="0" smtClean="0">
              <a:latin typeface="Microsoft YaHei" panose="020B0503020204020204" pitchFamily="34" charset="-122"/>
              <a:ea typeface="Microsoft YaHei" panose="020B0503020204020204" pitchFamily="34" charset="-122"/>
            </a:endParaRPr>
          </a:p>
          <a:p>
            <a:pPr marL="342900" indent="-342900" algn="just">
              <a:lnSpc>
                <a:spcPct val="150000"/>
              </a:lnSpc>
              <a:buFont typeface="Wingdings" panose="05000000000000000000" pitchFamily="2" charset="2"/>
              <a:buChar char="n"/>
            </a:pPr>
            <a:r>
              <a:rPr lang="zh-CN" altLang="en-US" sz="2400" dirty="0" smtClean="0">
                <a:latin typeface="Microsoft YaHei" panose="020B0503020204020204" pitchFamily="34" charset="-122"/>
                <a:ea typeface="Microsoft YaHei" panose="020B0503020204020204" pitchFamily="34" charset="-122"/>
              </a:rPr>
              <a:t>当</a:t>
            </a:r>
            <a:r>
              <a:rPr lang="zh-CN" altLang="en-US" sz="2400" dirty="0">
                <a:latin typeface="Microsoft YaHei" panose="020B0503020204020204" pitchFamily="34" charset="-122"/>
                <a:ea typeface="Microsoft YaHei" panose="020B0503020204020204" pitchFamily="34" charset="-122"/>
              </a:rPr>
              <a:t>线程多于</a:t>
            </a:r>
            <a:r>
              <a:rPr lang="en-US" altLang="zh-CN" sz="2400" dirty="0">
                <a:latin typeface="Microsoft YaHei" panose="020B0503020204020204" pitchFamily="34" charset="-122"/>
                <a:ea typeface="Microsoft YaHei" panose="020B0503020204020204" pitchFamily="34" charset="-122"/>
              </a:rPr>
              <a:t>section</a:t>
            </a:r>
            <a:r>
              <a:rPr lang="zh-CN" altLang="en-US" sz="2400" dirty="0">
                <a:latin typeface="Microsoft YaHei" panose="020B0503020204020204" pitchFamily="34" charset="-122"/>
                <a:ea typeface="Microsoft YaHei" panose="020B0503020204020204" pitchFamily="34" charset="-122"/>
              </a:rPr>
              <a:t>数量时，每个线程最多执行一个</a:t>
            </a:r>
            <a:r>
              <a:rPr lang="en-US" altLang="zh-CN" sz="2400" dirty="0" smtClean="0">
                <a:latin typeface="Microsoft YaHei" panose="020B0503020204020204" pitchFamily="34" charset="-122"/>
                <a:ea typeface="Microsoft YaHei" panose="020B0503020204020204" pitchFamily="34" charset="-122"/>
              </a:rPr>
              <a:t>section</a:t>
            </a:r>
            <a:r>
              <a:rPr lang="zh-CN" altLang="en-US" sz="2400" dirty="0" smtClean="0">
                <a:latin typeface="Microsoft YaHei" panose="020B0503020204020204" pitchFamily="34" charset="-122"/>
                <a:ea typeface="Microsoft YaHei" panose="020B0503020204020204" pitchFamily="34" charset="-122"/>
              </a:rPr>
              <a:t>。</a:t>
            </a:r>
            <a:endParaRPr lang="en-US" altLang="zh-CN" sz="2400" dirty="0" smtClean="0">
              <a:latin typeface="Microsoft YaHei" panose="020B0503020204020204" pitchFamily="34" charset="-122"/>
              <a:ea typeface="Microsoft YaHei" panose="020B0503020204020204" pitchFamily="34" charset="-122"/>
            </a:endParaRPr>
          </a:p>
          <a:p>
            <a:pPr marL="342900" indent="-342900" algn="just">
              <a:lnSpc>
                <a:spcPct val="150000"/>
              </a:lnSpc>
              <a:buFont typeface="Wingdings" panose="05000000000000000000" pitchFamily="2" charset="2"/>
              <a:buChar char="n"/>
            </a:pPr>
            <a:r>
              <a:rPr lang="zh-CN" altLang="en-US" sz="2400" dirty="0" smtClean="0">
                <a:latin typeface="Microsoft YaHei" panose="020B0503020204020204" pitchFamily="34" charset="-122"/>
                <a:ea typeface="Microsoft YaHei" panose="020B0503020204020204" pitchFamily="34" charset="-122"/>
              </a:rPr>
              <a:t>当</a:t>
            </a:r>
            <a:r>
              <a:rPr lang="zh-CN" altLang="en-US" sz="2400" dirty="0">
                <a:latin typeface="Microsoft YaHei" panose="020B0503020204020204" pitchFamily="34" charset="-122"/>
                <a:ea typeface="Microsoft YaHei" panose="020B0503020204020204" pitchFamily="34" charset="-122"/>
              </a:rPr>
              <a:t>线程少于</a:t>
            </a:r>
            <a:r>
              <a:rPr lang="en-US" altLang="zh-CN" sz="2400" dirty="0">
                <a:latin typeface="Microsoft YaHei" panose="020B0503020204020204" pitchFamily="34" charset="-122"/>
                <a:ea typeface="Microsoft YaHei" panose="020B0503020204020204" pitchFamily="34" charset="-122"/>
              </a:rPr>
              <a:t>section</a:t>
            </a:r>
            <a:r>
              <a:rPr lang="zh-CN" altLang="en-US" sz="2400" dirty="0">
                <a:latin typeface="Microsoft YaHei" panose="020B0503020204020204" pitchFamily="34" charset="-122"/>
                <a:ea typeface="Microsoft YaHei" panose="020B0503020204020204" pitchFamily="34" charset="-122"/>
              </a:rPr>
              <a:t>数量时，有线程会执行多于一个的</a:t>
            </a:r>
            <a:r>
              <a:rPr lang="en-US" altLang="zh-CN" sz="2400" dirty="0">
                <a:latin typeface="Microsoft YaHei" panose="020B0503020204020204" pitchFamily="34" charset="-122"/>
                <a:ea typeface="Microsoft YaHei" panose="020B0503020204020204" pitchFamily="34" charset="-122"/>
              </a:rPr>
              <a:t>section</a:t>
            </a:r>
            <a:r>
              <a:rPr lang="zh-CN" altLang="en-US" sz="2400" dirty="0">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31245232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1"/>
            <a:ext cx="11242184" cy="1661321"/>
          </a:xfrm>
          <a:prstGeom prst="rect">
            <a:avLst/>
          </a:prstGeom>
          <a:noFill/>
        </p:spPr>
        <p:txBody>
          <a:bodyPr wrap="square" rtlCol="0" anchor="t" anchorCtr="0">
            <a:noAutofit/>
          </a:bodyPr>
          <a:lstStyle/>
          <a:p>
            <a:pPr algn="just">
              <a:lnSpc>
                <a:spcPct val="150000"/>
              </a:lnSpc>
            </a:pPr>
            <a:r>
              <a:rPr lang="en-US" altLang="zh-CN" sz="2400" b="1" dirty="0">
                <a:latin typeface="Microsoft YaHei" panose="020B0503020204020204" pitchFamily="34" charset="-122"/>
                <a:ea typeface="Microsoft YaHei" panose="020B0503020204020204" pitchFamily="34" charset="-122"/>
              </a:rPr>
              <a:t>1.4 </a:t>
            </a:r>
            <a:r>
              <a:rPr lang="en-US" altLang="zh-CN" sz="2400" b="1" dirty="0" err="1">
                <a:latin typeface="Microsoft YaHei" panose="020B0503020204020204" pitchFamily="34" charset="-122"/>
                <a:ea typeface="Microsoft YaHei" panose="020B0503020204020204" pitchFamily="34" charset="-122"/>
              </a:rPr>
              <a:t>OpenMP</a:t>
            </a:r>
            <a:r>
              <a:rPr lang="zh-CN" altLang="en-US" sz="2400" b="1" dirty="0">
                <a:latin typeface="Microsoft YaHei" panose="020B0503020204020204" pitchFamily="34" charset="-122"/>
                <a:ea typeface="Microsoft YaHei" panose="020B0503020204020204" pitchFamily="34" charset="-122"/>
              </a:rPr>
              <a:t>编译</a:t>
            </a:r>
            <a:r>
              <a:rPr lang="zh-CN" altLang="en-US" sz="2400" b="1" dirty="0" smtClean="0">
                <a:latin typeface="Microsoft YaHei" panose="020B0503020204020204" pitchFamily="34" charset="-122"/>
                <a:ea typeface="Microsoft YaHei" panose="020B0503020204020204" pitchFamily="34" charset="-122"/>
              </a:rPr>
              <a:t>制导</a:t>
            </a:r>
            <a:endParaRPr lang="en-US" altLang="zh-CN" sz="2400" b="1" dirty="0">
              <a:latin typeface="Microsoft YaHei" panose="020B0503020204020204" pitchFamily="34" charset="-122"/>
              <a:ea typeface="Microsoft YaHei" panose="020B0503020204020204" pitchFamily="34" charset="-122"/>
            </a:endParaRPr>
          </a:p>
          <a:p>
            <a:pPr algn="just">
              <a:lnSpc>
                <a:spcPct val="150000"/>
              </a:lnSpc>
            </a:pPr>
            <a:r>
              <a:rPr lang="en-US" altLang="zh-CN" sz="2400" dirty="0" smtClean="0">
                <a:latin typeface="Microsoft YaHei" panose="020B0503020204020204" pitchFamily="34" charset="-122"/>
                <a:ea typeface="Microsoft YaHei" panose="020B0503020204020204" pitchFamily="34" charset="-122"/>
              </a:rPr>
              <a:t>(3)</a:t>
            </a:r>
            <a:r>
              <a:rPr lang="zh-CN" altLang="en-US" sz="2400" dirty="0" smtClean="0">
                <a:latin typeface="Microsoft YaHei" panose="020B0503020204020204" pitchFamily="34" charset="-122"/>
                <a:ea typeface="Microsoft YaHei" panose="020B0503020204020204" pitchFamily="34" charset="-122"/>
              </a:rPr>
              <a:t> </a:t>
            </a:r>
            <a:r>
              <a:rPr lang="en-US" altLang="zh-CN" sz="2400" b="1" dirty="0" smtClean="0">
                <a:solidFill>
                  <a:srgbClr val="FF0000"/>
                </a:solidFill>
                <a:latin typeface="Microsoft YaHei" panose="020B0503020204020204" pitchFamily="34" charset="-122"/>
                <a:ea typeface="Microsoft YaHei" panose="020B0503020204020204" pitchFamily="34" charset="-122"/>
              </a:rPr>
              <a:t>sections</a:t>
            </a:r>
            <a:r>
              <a:rPr lang="zh-CN" altLang="en-US" sz="2400" b="1" dirty="0" smtClean="0">
                <a:solidFill>
                  <a:srgbClr val="FF0000"/>
                </a:solidFill>
                <a:latin typeface="Microsoft YaHei" panose="020B0503020204020204" pitchFamily="34" charset="-122"/>
                <a:ea typeface="Microsoft YaHei" panose="020B0503020204020204" pitchFamily="34" charset="-122"/>
              </a:rPr>
              <a:t>和</a:t>
            </a:r>
            <a:r>
              <a:rPr lang="en-US" altLang="zh-CN" sz="2400" b="1" dirty="0" smtClean="0">
                <a:solidFill>
                  <a:srgbClr val="FF0000"/>
                </a:solidFill>
                <a:latin typeface="Microsoft YaHei" panose="020B0503020204020204" pitchFamily="34" charset="-122"/>
                <a:ea typeface="Microsoft YaHei" panose="020B0503020204020204" pitchFamily="34" charset="-122"/>
              </a:rPr>
              <a:t>section</a:t>
            </a:r>
            <a:r>
              <a:rPr lang="zh-CN" altLang="en-US" sz="2400" b="1" dirty="0" smtClean="0">
                <a:solidFill>
                  <a:srgbClr val="FF0000"/>
                </a:solidFill>
                <a:latin typeface="Microsoft YaHei" panose="020B0503020204020204" pitchFamily="34" charset="-122"/>
                <a:ea typeface="Microsoft YaHei" panose="020B0503020204020204" pitchFamily="34" charset="-122"/>
              </a:rPr>
              <a:t>指令</a:t>
            </a:r>
            <a:endParaRPr lang="en-US" altLang="zh-CN" sz="2400" b="1" dirty="0" smtClean="0">
              <a:solidFill>
                <a:srgbClr val="FF0000"/>
              </a:solidFill>
              <a:latin typeface="Microsoft YaHei" panose="020B0503020204020204" pitchFamily="34" charset="-122"/>
              <a:ea typeface="Microsoft YaHei" panose="020B0503020204020204" pitchFamily="34" charset="-122"/>
            </a:endParaRPr>
          </a:p>
          <a:p>
            <a:pPr marL="342900" indent="-342900" algn="just">
              <a:lnSpc>
                <a:spcPct val="150000"/>
              </a:lnSpc>
              <a:buFont typeface="Wingdings" panose="05000000000000000000" pitchFamily="2" charset="2"/>
              <a:buChar char="n"/>
            </a:pPr>
            <a:r>
              <a:rPr lang="zh-CN" altLang="en-US" sz="2400" dirty="0" smtClean="0">
                <a:latin typeface="Microsoft YaHei" panose="020B0503020204020204" pitchFamily="34" charset="-122"/>
                <a:ea typeface="Microsoft YaHei" panose="020B0503020204020204" pitchFamily="34" charset="-122"/>
              </a:rPr>
              <a:t>用法</a:t>
            </a:r>
            <a:endParaRPr lang="zh-CN" altLang="en-US" sz="2400" dirty="0">
              <a:latin typeface="Microsoft YaHei" panose="020B0503020204020204" pitchFamily="34" charset="-122"/>
              <a:ea typeface="Microsoft YaHei" panose="020B0503020204020204" pitchFamily="34" charset="-122"/>
            </a:endParaRPr>
          </a:p>
        </p:txBody>
      </p:sp>
      <p:sp>
        <p:nvSpPr>
          <p:cNvPr id="3" name="矩形 2"/>
          <p:cNvSpPr/>
          <p:nvPr/>
        </p:nvSpPr>
        <p:spPr>
          <a:xfrm>
            <a:off x="1613646" y="2974087"/>
            <a:ext cx="8068236" cy="3539430"/>
          </a:xfrm>
          <a:prstGeom prst="rect">
            <a:avLst/>
          </a:prstGeom>
          <a:solidFill>
            <a:srgbClr val="FFFFB5"/>
          </a:solidFill>
          <a:ln>
            <a:solidFill>
              <a:srgbClr val="0000CC"/>
            </a:solidFill>
          </a:ln>
        </p:spPr>
        <p:txBody>
          <a:bodyPr wrap="square">
            <a:spAutoFit/>
          </a:bodyPr>
          <a:lstStyle/>
          <a:p>
            <a:r>
              <a:rPr lang="en-US" altLang="zh-CN" sz="2800" dirty="0">
                <a:solidFill>
                  <a:srgbClr val="FF0000"/>
                </a:solidFill>
                <a:latin typeface="华文中宋" panose="02010600040101010101" pitchFamily="2" charset="-122"/>
                <a:ea typeface="华文中宋" panose="02010600040101010101" pitchFamily="2" charset="-122"/>
              </a:rPr>
              <a:t>#pragma </a:t>
            </a:r>
            <a:r>
              <a:rPr lang="en-US" altLang="zh-CN" sz="2800" dirty="0" err="1">
                <a:solidFill>
                  <a:srgbClr val="FF0000"/>
                </a:solidFill>
                <a:latin typeface="华文中宋" panose="02010600040101010101" pitchFamily="2" charset="-122"/>
                <a:ea typeface="华文中宋" panose="02010600040101010101" pitchFamily="2" charset="-122"/>
              </a:rPr>
              <a:t>omp</a:t>
            </a:r>
            <a:r>
              <a:rPr lang="en-US" altLang="zh-CN" sz="2800" dirty="0">
                <a:solidFill>
                  <a:srgbClr val="FF0000"/>
                </a:solidFill>
                <a:latin typeface="华文中宋" panose="02010600040101010101" pitchFamily="2" charset="-122"/>
                <a:ea typeface="华文中宋" panose="02010600040101010101" pitchFamily="2" charset="-122"/>
              </a:rPr>
              <a:t> sections [clause[[,] clause]…]</a:t>
            </a:r>
          </a:p>
          <a:p>
            <a:r>
              <a:rPr lang="en-US" altLang="zh-CN" sz="2800" dirty="0">
                <a:solidFill>
                  <a:srgbClr val="FF0000"/>
                </a:solidFill>
                <a:latin typeface="华文中宋" panose="02010600040101010101" pitchFamily="2" charset="-122"/>
                <a:ea typeface="华文中宋" panose="02010600040101010101" pitchFamily="2" charset="-122"/>
              </a:rPr>
              <a:t>{</a:t>
            </a:r>
          </a:p>
          <a:p>
            <a:r>
              <a:rPr lang="en-US" altLang="zh-CN" sz="2800" dirty="0">
                <a:solidFill>
                  <a:srgbClr val="FF0000"/>
                </a:solidFill>
                <a:latin typeface="华文中宋" panose="02010600040101010101" pitchFamily="2" charset="-122"/>
                <a:ea typeface="华文中宋" panose="02010600040101010101" pitchFamily="2" charset="-122"/>
              </a:rPr>
              <a:t>     [#pragma </a:t>
            </a:r>
            <a:r>
              <a:rPr lang="en-US" altLang="zh-CN" sz="2800" dirty="0" err="1">
                <a:solidFill>
                  <a:srgbClr val="FF0000"/>
                </a:solidFill>
                <a:latin typeface="华文中宋" panose="02010600040101010101" pitchFamily="2" charset="-122"/>
                <a:ea typeface="华文中宋" panose="02010600040101010101" pitchFamily="2" charset="-122"/>
              </a:rPr>
              <a:t>omp</a:t>
            </a:r>
            <a:r>
              <a:rPr lang="en-US" altLang="zh-CN" sz="2800" dirty="0">
                <a:solidFill>
                  <a:srgbClr val="FF0000"/>
                </a:solidFill>
                <a:latin typeface="华文中宋" panose="02010600040101010101" pitchFamily="2" charset="-122"/>
                <a:ea typeface="华文中宋" panose="02010600040101010101" pitchFamily="2" charset="-122"/>
              </a:rPr>
              <a:t> section]</a:t>
            </a:r>
          </a:p>
          <a:p>
            <a:r>
              <a:rPr lang="en-US" altLang="zh-CN" sz="2800" dirty="0">
                <a:solidFill>
                  <a:srgbClr val="FF0000"/>
                </a:solidFill>
                <a:latin typeface="华文中宋" panose="02010600040101010101" pitchFamily="2" charset="-122"/>
                <a:ea typeface="华文中宋" panose="02010600040101010101" pitchFamily="2" charset="-122"/>
              </a:rPr>
              <a:t>         structured  block</a:t>
            </a:r>
          </a:p>
          <a:p>
            <a:r>
              <a:rPr lang="en-US" altLang="zh-CN" sz="2800" dirty="0">
                <a:solidFill>
                  <a:srgbClr val="FF0000"/>
                </a:solidFill>
                <a:latin typeface="华文中宋" panose="02010600040101010101" pitchFamily="2" charset="-122"/>
                <a:ea typeface="华文中宋" panose="02010600040101010101" pitchFamily="2" charset="-122"/>
              </a:rPr>
              <a:t>     [#pragma </a:t>
            </a:r>
            <a:r>
              <a:rPr lang="en-US" altLang="zh-CN" sz="2800" dirty="0" err="1">
                <a:solidFill>
                  <a:srgbClr val="FF0000"/>
                </a:solidFill>
                <a:latin typeface="华文中宋" panose="02010600040101010101" pitchFamily="2" charset="-122"/>
                <a:ea typeface="华文中宋" panose="02010600040101010101" pitchFamily="2" charset="-122"/>
              </a:rPr>
              <a:t>omp</a:t>
            </a:r>
            <a:r>
              <a:rPr lang="en-US" altLang="zh-CN" sz="2800" dirty="0">
                <a:solidFill>
                  <a:srgbClr val="FF0000"/>
                </a:solidFill>
                <a:latin typeface="华文中宋" panose="02010600040101010101" pitchFamily="2" charset="-122"/>
                <a:ea typeface="华文中宋" panose="02010600040101010101" pitchFamily="2" charset="-122"/>
              </a:rPr>
              <a:t> section]</a:t>
            </a:r>
          </a:p>
          <a:p>
            <a:r>
              <a:rPr lang="en-US" altLang="zh-CN" sz="2800" dirty="0">
                <a:solidFill>
                  <a:srgbClr val="FF0000"/>
                </a:solidFill>
                <a:latin typeface="华文中宋" panose="02010600040101010101" pitchFamily="2" charset="-122"/>
                <a:ea typeface="华文中宋" panose="02010600040101010101" pitchFamily="2" charset="-122"/>
              </a:rPr>
              <a:t>         structured block</a:t>
            </a:r>
          </a:p>
          <a:p>
            <a:r>
              <a:rPr lang="en-US" altLang="zh-CN" sz="2800" dirty="0">
                <a:solidFill>
                  <a:srgbClr val="FF0000"/>
                </a:solidFill>
                <a:latin typeface="华文中宋" panose="02010600040101010101" pitchFamily="2" charset="-122"/>
                <a:ea typeface="华文中宋" panose="02010600040101010101" pitchFamily="2" charset="-122"/>
              </a:rPr>
              <a:t>      ……</a:t>
            </a:r>
          </a:p>
          <a:p>
            <a:r>
              <a:rPr lang="en-US" altLang="zh-CN" sz="2800" dirty="0">
                <a:solidFill>
                  <a:srgbClr val="FF0000"/>
                </a:solidFill>
                <a:latin typeface="华文中宋" panose="02010600040101010101" pitchFamily="2" charset="-122"/>
                <a:ea typeface="华文中宋" panose="02010600040101010101" pitchFamily="2" charset="-122"/>
              </a:rPr>
              <a:t>}</a:t>
            </a:r>
          </a:p>
        </p:txBody>
      </p:sp>
      <p:sp>
        <p:nvSpPr>
          <p:cNvPr id="8" name="圆角矩形标注 7"/>
          <p:cNvSpPr/>
          <p:nvPr/>
        </p:nvSpPr>
        <p:spPr>
          <a:xfrm>
            <a:off x="7593102" y="2303682"/>
            <a:ext cx="3012145" cy="614255"/>
          </a:xfrm>
          <a:prstGeom prst="wedgeRoundRectCallout">
            <a:avLst>
              <a:gd name="adj1" fmla="val -132036"/>
              <a:gd name="adj2" fmla="val 88770"/>
              <a:gd name="adj3" fmla="val 16667"/>
            </a:avLst>
          </a:prstGeom>
          <a:solidFill>
            <a:srgbClr val="00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标识构件的开始</a:t>
            </a:r>
          </a:p>
        </p:txBody>
      </p:sp>
      <p:sp>
        <p:nvSpPr>
          <p:cNvPr id="9" name="圆角矩形标注 8"/>
          <p:cNvSpPr/>
          <p:nvPr/>
        </p:nvSpPr>
        <p:spPr>
          <a:xfrm>
            <a:off x="7407331" y="3644487"/>
            <a:ext cx="3012145" cy="614255"/>
          </a:xfrm>
          <a:prstGeom prst="wedgeRoundRectCallout">
            <a:avLst>
              <a:gd name="adj1" fmla="val -93643"/>
              <a:gd name="adj2" fmla="val 14338"/>
              <a:gd name="adj3" fmla="val 16667"/>
            </a:avLst>
          </a:prstGeom>
          <a:solidFill>
            <a:srgbClr val="00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标识不同的</a:t>
            </a:r>
            <a:r>
              <a:rPr lang="en-US" altLang="zh-CN" sz="2400" dirty="0"/>
              <a:t>section</a:t>
            </a:r>
            <a:endParaRPr lang="zh-CN" altLang="en-US" sz="2400" dirty="0"/>
          </a:p>
        </p:txBody>
      </p:sp>
    </p:spTree>
    <p:extLst>
      <p:ext uri="{BB962C8B-B14F-4D97-AF65-F5344CB8AC3E}">
        <p14:creationId xmlns:p14="http://schemas.microsoft.com/office/powerpoint/2010/main" val="41869763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2"/>
            <a:ext cx="11242184" cy="1204120"/>
          </a:xfrm>
          <a:prstGeom prst="rect">
            <a:avLst/>
          </a:prstGeom>
          <a:noFill/>
        </p:spPr>
        <p:txBody>
          <a:bodyPr wrap="square" rtlCol="0" anchor="t" anchorCtr="0">
            <a:noAutofit/>
          </a:bodyPr>
          <a:lstStyle/>
          <a:p>
            <a:pPr algn="just">
              <a:lnSpc>
                <a:spcPct val="150000"/>
              </a:lnSpc>
            </a:pPr>
            <a:r>
              <a:rPr lang="en-US" altLang="zh-CN" sz="2400" b="1" dirty="0">
                <a:latin typeface="Microsoft YaHei" panose="020B0503020204020204" pitchFamily="34" charset="-122"/>
                <a:ea typeface="Microsoft YaHei" panose="020B0503020204020204" pitchFamily="34" charset="-122"/>
              </a:rPr>
              <a:t>1.4 </a:t>
            </a:r>
            <a:r>
              <a:rPr lang="en-US" altLang="zh-CN" sz="2400" b="1" dirty="0" err="1">
                <a:latin typeface="Microsoft YaHei" panose="020B0503020204020204" pitchFamily="34" charset="-122"/>
                <a:ea typeface="Microsoft YaHei" panose="020B0503020204020204" pitchFamily="34" charset="-122"/>
              </a:rPr>
              <a:t>OpenMP</a:t>
            </a:r>
            <a:r>
              <a:rPr lang="zh-CN" altLang="en-US" sz="2400" b="1" dirty="0">
                <a:latin typeface="Microsoft YaHei" panose="020B0503020204020204" pitchFamily="34" charset="-122"/>
                <a:ea typeface="Microsoft YaHei" panose="020B0503020204020204" pitchFamily="34" charset="-122"/>
              </a:rPr>
              <a:t>编译</a:t>
            </a:r>
            <a:r>
              <a:rPr lang="zh-CN" altLang="en-US" sz="2400" b="1" dirty="0" smtClean="0">
                <a:latin typeface="Microsoft YaHei" panose="020B0503020204020204" pitchFamily="34" charset="-122"/>
                <a:ea typeface="Microsoft YaHei" panose="020B0503020204020204" pitchFamily="34" charset="-122"/>
              </a:rPr>
              <a:t>制导</a:t>
            </a:r>
            <a:endParaRPr lang="en-US" altLang="zh-CN" sz="2400" b="1" dirty="0">
              <a:latin typeface="Microsoft YaHei" panose="020B0503020204020204" pitchFamily="34" charset="-122"/>
              <a:ea typeface="Microsoft YaHei" panose="020B0503020204020204" pitchFamily="34" charset="-122"/>
            </a:endParaRPr>
          </a:p>
          <a:p>
            <a:pPr algn="just">
              <a:lnSpc>
                <a:spcPct val="150000"/>
              </a:lnSpc>
            </a:pPr>
            <a:r>
              <a:rPr lang="en-US" altLang="zh-CN" sz="2400" dirty="0">
                <a:latin typeface="Microsoft YaHei" panose="020B0503020204020204" pitchFamily="34" charset="-122"/>
                <a:ea typeface="Microsoft YaHei" panose="020B0503020204020204" pitchFamily="34" charset="-122"/>
              </a:rPr>
              <a:t>(3)</a:t>
            </a:r>
            <a:r>
              <a:rPr lang="zh-CN" altLang="en-US" sz="2400" dirty="0">
                <a:latin typeface="Microsoft YaHei" panose="020B0503020204020204" pitchFamily="34" charset="-122"/>
                <a:ea typeface="Microsoft YaHei" panose="020B0503020204020204" pitchFamily="34" charset="-122"/>
              </a:rPr>
              <a:t> </a:t>
            </a:r>
            <a:r>
              <a:rPr lang="en-US" altLang="zh-CN" sz="2400" b="1" dirty="0">
                <a:solidFill>
                  <a:srgbClr val="FF0000"/>
                </a:solidFill>
                <a:latin typeface="Microsoft YaHei" panose="020B0503020204020204" pitchFamily="34" charset="-122"/>
                <a:ea typeface="Microsoft YaHei" panose="020B0503020204020204" pitchFamily="34" charset="-122"/>
              </a:rPr>
              <a:t>sections</a:t>
            </a:r>
            <a:r>
              <a:rPr lang="zh-CN" altLang="en-US" sz="2400" b="1" dirty="0">
                <a:solidFill>
                  <a:srgbClr val="FF0000"/>
                </a:solidFill>
                <a:latin typeface="Microsoft YaHei" panose="020B0503020204020204" pitchFamily="34" charset="-122"/>
                <a:ea typeface="Microsoft YaHei" panose="020B0503020204020204" pitchFamily="34" charset="-122"/>
              </a:rPr>
              <a:t>和</a:t>
            </a:r>
            <a:r>
              <a:rPr lang="en-US" altLang="zh-CN" sz="2400" b="1" dirty="0">
                <a:solidFill>
                  <a:srgbClr val="FF0000"/>
                </a:solidFill>
                <a:latin typeface="Microsoft YaHei" panose="020B0503020204020204" pitchFamily="34" charset="-122"/>
                <a:ea typeface="Microsoft YaHei" panose="020B0503020204020204" pitchFamily="34" charset="-122"/>
              </a:rPr>
              <a:t>section</a:t>
            </a:r>
            <a:r>
              <a:rPr lang="zh-CN" altLang="en-US" sz="2400" b="1" dirty="0">
                <a:solidFill>
                  <a:srgbClr val="FF0000"/>
                </a:solidFill>
                <a:latin typeface="Microsoft YaHei" panose="020B0503020204020204" pitchFamily="34" charset="-122"/>
                <a:ea typeface="Microsoft YaHei" panose="020B0503020204020204" pitchFamily="34" charset="-122"/>
              </a:rPr>
              <a:t>指令</a:t>
            </a:r>
            <a:endParaRPr lang="en-US" altLang="zh-CN" sz="2400" b="1" dirty="0">
              <a:solidFill>
                <a:srgbClr val="FF0000"/>
              </a:solidFill>
              <a:latin typeface="Microsoft YaHei" panose="020B0503020204020204" pitchFamily="34" charset="-122"/>
              <a:ea typeface="Microsoft YaHei" panose="020B0503020204020204" pitchFamily="34" charset="-122"/>
            </a:endParaRPr>
          </a:p>
        </p:txBody>
      </p:sp>
      <p:sp>
        <p:nvSpPr>
          <p:cNvPr id="4" name="矩形 3"/>
          <p:cNvSpPr/>
          <p:nvPr/>
        </p:nvSpPr>
        <p:spPr>
          <a:xfrm>
            <a:off x="430307" y="2081934"/>
            <a:ext cx="9861176" cy="4693593"/>
          </a:xfrm>
          <a:prstGeom prst="rect">
            <a:avLst/>
          </a:prstGeom>
        </p:spPr>
        <p:txBody>
          <a:bodyPr wrap="square">
            <a:spAutoFit/>
          </a:bodyPr>
          <a:lstStyle/>
          <a:p>
            <a:r>
              <a:rPr lang="en-US" altLang="zh-CN" sz="2300" b="1" dirty="0">
                <a:latin typeface="Times New Roman" panose="02020603050405020304" pitchFamily="18" charset="0"/>
                <a:cs typeface="Times New Roman" panose="02020603050405020304" pitchFamily="18" charset="0"/>
              </a:rPr>
              <a:t>#include &lt;</a:t>
            </a:r>
            <a:r>
              <a:rPr lang="en-US" altLang="zh-CN" sz="2300" b="1" dirty="0" err="1">
                <a:latin typeface="Times New Roman" panose="02020603050405020304" pitchFamily="18" charset="0"/>
                <a:cs typeface="Times New Roman" panose="02020603050405020304" pitchFamily="18" charset="0"/>
              </a:rPr>
              <a:t>stdio.h</a:t>
            </a:r>
            <a:r>
              <a:rPr lang="en-US" altLang="zh-CN" sz="2300" b="1" dirty="0">
                <a:latin typeface="Times New Roman" panose="02020603050405020304" pitchFamily="18" charset="0"/>
                <a:cs typeface="Times New Roman" panose="02020603050405020304" pitchFamily="18" charset="0"/>
              </a:rPr>
              <a:t>&gt;</a:t>
            </a:r>
          </a:p>
          <a:p>
            <a:r>
              <a:rPr lang="en-US" altLang="zh-CN" sz="2300" b="1" dirty="0" err="1" smtClean="0">
                <a:latin typeface="Times New Roman" panose="02020603050405020304" pitchFamily="18" charset="0"/>
                <a:cs typeface="Times New Roman" panose="02020603050405020304" pitchFamily="18" charset="0"/>
              </a:rPr>
              <a:t>int</a:t>
            </a:r>
            <a:r>
              <a:rPr lang="en-US" altLang="zh-CN" sz="2300" b="1" dirty="0" smtClean="0">
                <a:latin typeface="Times New Roman" panose="02020603050405020304" pitchFamily="18" charset="0"/>
                <a:cs typeface="Times New Roman" panose="02020603050405020304" pitchFamily="18" charset="0"/>
              </a:rPr>
              <a:t> </a:t>
            </a:r>
            <a:r>
              <a:rPr lang="en-US" altLang="zh-CN" sz="2300" b="1" dirty="0">
                <a:latin typeface="Times New Roman" panose="02020603050405020304" pitchFamily="18" charset="0"/>
                <a:cs typeface="Times New Roman" panose="02020603050405020304" pitchFamily="18" charset="0"/>
              </a:rPr>
              <a:t>main</a:t>
            </a:r>
            <a:r>
              <a:rPr lang="en-US" altLang="zh-CN" sz="2300" b="1" dirty="0" smtClean="0">
                <a:latin typeface="Times New Roman" panose="02020603050405020304" pitchFamily="18" charset="0"/>
                <a:cs typeface="Times New Roman" panose="02020603050405020304" pitchFamily="18" charset="0"/>
              </a:rPr>
              <a:t>(){</a:t>
            </a:r>
            <a:endParaRPr lang="en-US" altLang="zh-CN" sz="2300" b="1" dirty="0">
              <a:latin typeface="Times New Roman" panose="02020603050405020304" pitchFamily="18" charset="0"/>
              <a:cs typeface="Times New Roman" panose="02020603050405020304" pitchFamily="18" charset="0"/>
            </a:endParaRPr>
          </a:p>
          <a:p>
            <a:r>
              <a:rPr lang="en-US" altLang="zh-CN" sz="2300" b="1" dirty="0">
                <a:latin typeface="Times New Roman" panose="02020603050405020304" pitchFamily="18" charset="0"/>
                <a:cs typeface="Times New Roman" panose="02020603050405020304" pitchFamily="18" charset="0"/>
              </a:rPr>
              <a:t>    #pragma </a:t>
            </a:r>
            <a:r>
              <a:rPr lang="en-US" altLang="zh-CN" sz="2300" b="1" dirty="0" err="1">
                <a:latin typeface="Times New Roman" panose="02020603050405020304" pitchFamily="18" charset="0"/>
                <a:cs typeface="Times New Roman" panose="02020603050405020304" pitchFamily="18" charset="0"/>
              </a:rPr>
              <a:t>omp</a:t>
            </a:r>
            <a:r>
              <a:rPr lang="en-US" altLang="zh-CN" sz="2300" b="1" dirty="0">
                <a:latin typeface="Times New Roman" panose="02020603050405020304" pitchFamily="18" charset="0"/>
                <a:cs typeface="Times New Roman" panose="02020603050405020304" pitchFamily="18" charset="0"/>
              </a:rPr>
              <a:t> parallel sections</a:t>
            </a:r>
          </a:p>
          <a:p>
            <a:r>
              <a:rPr lang="en-US" altLang="zh-CN" sz="2300" b="1" dirty="0">
                <a:latin typeface="Times New Roman" panose="02020603050405020304" pitchFamily="18" charset="0"/>
                <a:cs typeface="Times New Roman" panose="02020603050405020304" pitchFamily="18" charset="0"/>
              </a:rPr>
              <a:t>    {</a:t>
            </a:r>
          </a:p>
          <a:p>
            <a:r>
              <a:rPr lang="en-US" altLang="zh-CN" sz="2300" b="1" dirty="0">
                <a:latin typeface="Times New Roman" panose="02020603050405020304" pitchFamily="18" charset="0"/>
                <a:cs typeface="Times New Roman" panose="02020603050405020304" pitchFamily="18" charset="0"/>
              </a:rPr>
              <a:t>        #pragma </a:t>
            </a:r>
            <a:r>
              <a:rPr lang="en-US" altLang="zh-CN" sz="2300" b="1" dirty="0" err="1">
                <a:latin typeface="Times New Roman" panose="02020603050405020304" pitchFamily="18" charset="0"/>
                <a:cs typeface="Times New Roman" panose="02020603050405020304" pitchFamily="18" charset="0"/>
              </a:rPr>
              <a:t>omp</a:t>
            </a:r>
            <a:r>
              <a:rPr lang="en-US" altLang="zh-CN" sz="2300" b="1" dirty="0">
                <a:latin typeface="Times New Roman" panose="02020603050405020304" pitchFamily="18" charset="0"/>
                <a:cs typeface="Times New Roman" panose="02020603050405020304" pitchFamily="18" charset="0"/>
              </a:rPr>
              <a:t> section</a:t>
            </a:r>
          </a:p>
          <a:p>
            <a:r>
              <a:rPr lang="en-US" altLang="zh-CN" sz="2300" b="1" dirty="0">
                <a:latin typeface="Times New Roman" panose="02020603050405020304" pitchFamily="18" charset="0"/>
                <a:cs typeface="Times New Roman" panose="02020603050405020304" pitchFamily="18" charset="0"/>
              </a:rPr>
              <a:t>        </a:t>
            </a:r>
            <a:r>
              <a:rPr lang="en-US" altLang="zh-CN" sz="2300" b="1" dirty="0" err="1">
                <a:latin typeface="Times New Roman" panose="02020603050405020304" pitchFamily="18" charset="0"/>
                <a:cs typeface="Times New Roman" panose="02020603050405020304" pitchFamily="18" charset="0"/>
              </a:rPr>
              <a:t>printf</a:t>
            </a:r>
            <a:r>
              <a:rPr lang="en-US" altLang="zh-CN" sz="2300" b="1" dirty="0">
                <a:latin typeface="Times New Roman" panose="02020603050405020304" pitchFamily="18" charset="0"/>
                <a:cs typeface="Times New Roman" panose="02020603050405020304" pitchFamily="18" charset="0"/>
              </a:rPr>
              <a:t>("Hello from %d.\n", </a:t>
            </a:r>
            <a:r>
              <a:rPr lang="en-US" altLang="zh-CN" sz="2300" b="1" dirty="0" err="1">
                <a:latin typeface="Times New Roman" panose="02020603050405020304" pitchFamily="18" charset="0"/>
                <a:cs typeface="Times New Roman" panose="02020603050405020304" pitchFamily="18" charset="0"/>
              </a:rPr>
              <a:t>omp_get_thread_num</a:t>
            </a:r>
            <a:r>
              <a:rPr lang="en-US" altLang="zh-CN" sz="2300" b="1" dirty="0">
                <a:latin typeface="Times New Roman" panose="02020603050405020304" pitchFamily="18" charset="0"/>
                <a:cs typeface="Times New Roman" panose="02020603050405020304" pitchFamily="18" charset="0"/>
              </a:rPr>
              <a:t>());</a:t>
            </a:r>
          </a:p>
          <a:p>
            <a:r>
              <a:rPr lang="en-US" altLang="zh-CN" sz="2300" b="1" dirty="0">
                <a:latin typeface="Times New Roman" panose="02020603050405020304" pitchFamily="18" charset="0"/>
                <a:cs typeface="Times New Roman" panose="02020603050405020304" pitchFamily="18" charset="0"/>
              </a:rPr>
              <a:t>        #pragma </a:t>
            </a:r>
            <a:r>
              <a:rPr lang="en-US" altLang="zh-CN" sz="2300" b="1" dirty="0" err="1">
                <a:latin typeface="Times New Roman" panose="02020603050405020304" pitchFamily="18" charset="0"/>
                <a:cs typeface="Times New Roman" panose="02020603050405020304" pitchFamily="18" charset="0"/>
              </a:rPr>
              <a:t>omp</a:t>
            </a:r>
            <a:r>
              <a:rPr lang="en-US" altLang="zh-CN" sz="2300" b="1" dirty="0">
                <a:latin typeface="Times New Roman" panose="02020603050405020304" pitchFamily="18" charset="0"/>
                <a:cs typeface="Times New Roman" panose="02020603050405020304" pitchFamily="18" charset="0"/>
              </a:rPr>
              <a:t> section</a:t>
            </a:r>
          </a:p>
          <a:p>
            <a:r>
              <a:rPr lang="en-US" altLang="zh-CN" sz="2300" b="1" dirty="0">
                <a:latin typeface="Times New Roman" panose="02020603050405020304" pitchFamily="18" charset="0"/>
                <a:cs typeface="Times New Roman" panose="02020603050405020304" pitchFamily="18" charset="0"/>
              </a:rPr>
              <a:t>        </a:t>
            </a:r>
            <a:r>
              <a:rPr lang="en-US" altLang="zh-CN" sz="2300" b="1" dirty="0" err="1">
                <a:latin typeface="Times New Roman" panose="02020603050405020304" pitchFamily="18" charset="0"/>
                <a:cs typeface="Times New Roman" panose="02020603050405020304" pitchFamily="18" charset="0"/>
              </a:rPr>
              <a:t>printf</a:t>
            </a:r>
            <a:r>
              <a:rPr lang="en-US" altLang="zh-CN" sz="2300" b="1" dirty="0">
                <a:latin typeface="Times New Roman" panose="02020603050405020304" pitchFamily="18" charset="0"/>
                <a:cs typeface="Times New Roman" panose="02020603050405020304" pitchFamily="18" charset="0"/>
              </a:rPr>
              <a:t>("Hi from %d.\n", </a:t>
            </a:r>
            <a:r>
              <a:rPr lang="en-US" altLang="zh-CN" sz="2300" b="1" dirty="0" err="1">
                <a:latin typeface="Times New Roman" panose="02020603050405020304" pitchFamily="18" charset="0"/>
                <a:cs typeface="Times New Roman" panose="02020603050405020304" pitchFamily="18" charset="0"/>
              </a:rPr>
              <a:t>omp_get_thread_num</a:t>
            </a:r>
            <a:r>
              <a:rPr lang="en-US" altLang="zh-CN" sz="2300" b="1" dirty="0">
                <a:latin typeface="Times New Roman" panose="02020603050405020304" pitchFamily="18" charset="0"/>
                <a:cs typeface="Times New Roman" panose="02020603050405020304" pitchFamily="18" charset="0"/>
              </a:rPr>
              <a:t>());</a:t>
            </a:r>
          </a:p>
          <a:p>
            <a:r>
              <a:rPr lang="en-US" altLang="zh-CN" sz="2300" b="1" dirty="0">
                <a:latin typeface="Times New Roman" panose="02020603050405020304" pitchFamily="18" charset="0"/>
                <a:cs typeface="Times New Roman" panose="02020603050405020304" pitchFamily="18" charset="0"/>
              </a:rPr>
              <a:t>        #pragma </a:t>
            </a:r>
            <a:r>
              <a:rPr lang="en-US" altLang="zh-CN" sz="2300" b="1" dirty="0" err="1">
                <a:latin typeface="Times New Roman" panose="02020603050405020304" pitchFamily="18" charset="0"/>
                <a:cs typeface="Times New Roman" panose="02020603050405020304" pitchFamily="18" charset="0"/>
              </a:rPr>
              <a:t>omp</a:t>
            </a:r>
            <a:r>
              <a:rPr lang="en-US" altLang="zh-CN" sz="2300" b="1" dirty="0">
                <a:latin typeface="Times New Roman" panose="02020603050405020304" pitchFamily="18" charset="0"/>
                <a:cs typeface="Times New Roman" panose="02020603050405020304" pitchFamily="18" charset="0"/>
              </a:rPr>
              <a:t> section</a:t>
            </a:r>
          </a:p>
          <a:p>
            <a:r>
              <a:rPr lang="en-US" altLang="zh-CN" sz="2300" b="1" dirty="0">
                <a:latin typeface="Times New Roman" panose="02020603050405020304" pitchFamily="18" charset="0"/>
                <a:cs typeface="Times New Roman" panose="02020603050405020304" pitchFamily="18" charset="0"/>
              </a:rPr>
              <a:t>        </a:t>
            </a:r>
            <a:r>
              <a:rPr lang="en-US" altLang="zh-CN" sz="2300" b="1" dirty="0" err="1">
                <a:latin typeface="Times New Roman" panose="02020603050405020304" pitchFamily="18" charset="0"/>
                <a:cs typeface="Times New Roman" panose="02020603050405020304" pitchFamily="18" charset="0"/>
              </a:rPr>
              <a:t>printf</a:t>
            </a:r>
            <a:r>
              <a:rPr lang="en-US" altLang="zh-CN" sz="2300" b="1" dirty="0">
                <a:latin typeface="Times New Roman" panose="02020603050405020304" pitchFamily="18" charset="0"/>
                <a:cs typeface="Times New Roman" panose="02020603050405020304" pitchFamily="18" charset="0"/>
              </a:rPr>
              <a:t>("Bye from %d.\n", </a:t>
            </a:r>
            <a:r>
              <a:rPr lang="en-US" altLang="zh-CN" sz="2300" b="1" dirty="0" err="1">
                <a:latin typeface="Times New Roman" panose="02020603050405020304" pitchFamily="18" charset="0"/>
                <a:cs typeface="Times New Roman" panose="02020603050405020304" pitchFamily="18" charset="0"/>
              </a:rPr>
              <a:t>omp_get_thread_num</a:t>
            </a:r>
            <a:r>
              <a:rPr lang="en-US" altLang="zh-CN" sz="2300" b="1" dirty="0">
                <a:latin typeface="Times New Roman" panose="02020603050405020304" pitchFamily="18" charset="0"/>
                <a:cs typeface="Times New Roman" panose="02020603050405020304" pitchFamily="18" charset="0"/>
              </a:rPr>
              <a:t>());</a:t>
            </a:r>
          </a:p>
          <a:p>
            <a:r>
              <a:rPr lang="en-US" altLang="zh-CN" sz="2300" b="1" dirty="0">
                <a:latin typeface="Times New Roman" panose="02020603050405020304" pitchFamily="18" charset="0"/>
                <a:cs typeface="Times New Roman" panose="02020603050405020304" pitchFamily="18" charset="0"/>
              </a:rPr>
              <a:t>    }</a:t>
            </a:r>
          </a:p>
          <a:p>
            <a:r>
              <a:rPr lang="en-US" altLang="zh-CN" sz="2300" b="1" dirty="0">
                <a:latin typeface="Times New Roman" panose="02020603050405020304" pitchFamily="18" charset="0"/>
                <a:cs typeface="Times New Roman" panose="02020603050405020304" pitchFamily="18" charset="0"/>
              </a:rPr>
              <a:t>    return 0;</a:t>
            </a:r>
          </a:p>
          <a:p>
            <a:r>
              <a:rPr lang="en-US" altLang="zh-CN" sz="2300" b="1" dirty="0">
                <a:latin typeface="Times New Roman" panose="02020603050405020304" pitchFamily="18" charset="0"/>
                <a:cs typeface="Times New Roman" panose="02020603050405020304" pitchFamily="18" charset="0"/>
              </a:rPr>
              <a:t>}</a:t>
            </a:r>
          </a:p>
        </p:txBody>
      </p:sp>
      <p:sp>
        <p:nvSpPr>
          <p:cNvPr id="5" name="矩形 4"/>
          <p:cNvSpPr/>
          <p:nvPr/>
        </p:nvSpPr>
        <p:spPr>
          <a:xfrm>
            <a:off x="6849035" y="1010162"/>
            <a:ext cx="4921624" cy="2677656"/>
          </a:xfrm>
          <a:prstGeom prst="rect">
            <a:avLst/>
          </a:prstGeom>
          <a:solidFill>
            <a:srgbClr val="FFFFB5"/>
          </a:solidFill>
          <a:ln>
            <a:solidFill>
              <a:srgbClr val="0000CC"/>
            </a:solidFill>
          </a:ln>
        </p:spPr>
        <p:txBody>
          <a:bodyPr wrap="square">
            <a:spAutoFit/>
          </a:bodyPr>
          <a:lstStyle/>
          <a:p>
            <a:pPr>
              <a:lnSpc>
                <a:spcPct val="150000"/>
              </a:lnSpc>
            </a:pPr>
            <a:r>
              <a:rPr lang="zh-CN" altLang="en-US" sz="2800" dirty="0" smtClean="0">
                <a:solidFill>
                  <a:srgbClr val="FF0000"/>
                </a:solidFill>
                <a:latin typeface="华文中宋" panose="02010600040101010101" pitchFamily="2" charset="-122"/>
                <a:ea typeface="华文中宋" panose="02010600040101010101" pitchFamily="2" charset="-122"/>
              </a:rPr>
              <a:t>输出：</a:t>
            </a:r>
            <a:endParaRPr lang="en-US" altLang="zh-CN" sz="2800" dirty="0" smtClean="0">
              <a:solidFill>
                <a:srgbClr val="FF0000"/>
              </a:solidFill>
              <a:latin typeface="华文中宋" panose="02010600040101010101" pitchFamily="2" charset="-122"/>
              <a:ea typeface="华文中宋" panose="02010600040101010101" pitchFamily="2" charset="-122"/>
            </a:endParaRPr>
          </a:p>
          <a:p>
            <a:pPr>
              <a:lnSpc>
                <a:spcPct val="150000"/>
              </a:lnSpc>
            </a:pPr>
            <a:r>
              <a:rPr lang="en-US" altLang="zh-CN" sz="2800" dirty="0">
                <a:solidFill>
                  <a:srgbClr val="FF0000"/>
                </a:solidFill>
                <a:latin typeface="华文中宋" panose="02010600040101010101" pitchFamily="2" charset="-122"/>
                <a:ea typeface="华文中宋" panose="02010600040101010101" pitchFamily="2" charset="-122"/>
              </a:rPr>
              <a:t>Bye from 17.</a:t>
            </a:r>
          </a:p>
          <a:p>
            <a:pPr>
              <a:lnSpc>
                <a:spcPct val="150000"/>
              </a:lnSpc>
            </a:pPr>
            <a:r>
              <a:rPr lang="en-US" altLang="zh-CN" sz="2800" dirty="0">
                <a:solidFill>
                  <a:srgbClr val="FF0000"/>
                </a:solidFill>
                <a:latin typeface="华文中宋" panose="02010600040101010101" pitchFamily="2" charset="-122"/>
                <a:ea typeface="华文中宋" panose="02010600040101010101" pitchFamily="2" charset="-122"/>
              </a:rPr>
              <a:t>Hi from 28.</a:t>
            </a:r>
          </a:p>
          <a:p>
            <a:pPr>
              <a:lnSpc>
                <a:spcPct val="150000"/>
              </a:lnSpc>
            </a:pPr>
            <a:r>
              <a:rPr lang="en-US" altLang="zh-CN" sz="2800" dirty="0">
                <a:solidFill>
                  <a:srgbClr val="FF0000"/>
                </a:solidFill>
                <a:latin typeface="华文中宋" panose="02010600040101010101" pitchFamily="2" charset="-122"/>
                <a:ea typeface="华文中宋" panose="02010600040101010101" pitchFamily="2" charset="-122"/>
              </a:rPr>
              <a:t>Hello from 36.</a:t>
            </a:r>
          </a:p>
        </p:txBody>
      </p:sp>
    </p:spTree>
    <p:extLst>
      <p:ext uri="{BB962C8B-B14F-4D97-AF65-F5344CB8AC3E}">
        <p14:creationId xmlns:p14="http://schemas.microsoft.com/office/powerpoint/2010/main" val="23499434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1"/>
            <a:ext cx="11242184" cy="1921297"/>
          </a:xfrm>
          <a:prstGeom prst="rect">
            <a:avLst/>
          </a:prstGeom>
          <a:noFill/>
        </p:spPr>
        <p:txBody>
          <a:bodyPr wrap="square" rtlCol="0" anchor="t" anchorCtr="0">
            <a:noAutofit/>
          </a:bodyPr>
          <a:lstStyle/>
          <a:p>
            <a:pPr algn="just">
              <a:lnSpc>
                <a:spcPct val="150000"/>
              </a:lnSpc>
            </a:pPr>
            <a:r>
              <a:rPr lang="en-US" altLang="zh-CN" sz="2400" b="1" dirty="0">
                <a:latin typeface="Microsoft YaHei" panose="020B0503020204020204" pitchFamily="34" charset="-122"/>
                <a:ea typeface="Microsoft YaHei" panose="020B0503020204020204" pitchFamily="34" charset="-122"/>
              </a:rPr>
              <a:t>1.4 </a:t>
            </a:r>
            <a:r>
              <a:rPr lang="en-US" altLang="zh-CN" sz="2400" b="1" dirty="0" err="1">
                <a:latin typeface="Microsoft YaHei" panose="020B0503020204020204" pitchFamily="34" charset="-122"/>
                <a:ea typeface="Microsoft YaHei" panose="020B0503020204020204" pitchFamily="34" charset="-122"/>
              </a:rPr>
              <a:t>OpenMP</a:t>
            </a:r>
            <a:r>
              <a:rPr lang="zh-CN" altLang="en-US" sz="2400" b="1" dirty="0">
                <a:latin typeface="Microsoft YaHei" panose="020B0503020204020204" pitchFamily="34" charset="-122"/>
                <a:ea typeface="Microsoft YaHei" panose="020B0503020204020204" pitchFamily="34" charset="-122"/>
              </a:rPr>
              <a:t>编译</a:t>
            </a:r>
            <a:r>
              <a:rPr lang="zh-CN" altLang="en-US" sz="2400" b="1" dirty="0" smtClean="0">
                <a:latin typeface="Microsoft YaHei" panose="020B0503020204020204" pitchFamily="34" charset="-122"/>
                <a:ea typeface="Microsoft YaHei" panose="020B0503020204020204" pitchFamily="34" charset="-122"/>
              </a:rPr>
              <a:t>制导</a:t>
            </a:r>
            <a:endParaRPr lang="en-US" altLang="zh-CN" sz="2400" b="1" dirty="0">
              <a:latin typeface="Microsoft YaHei" panose="020B0503020204020204" pitchFamily="34" charset="-122"/>
              <a:ea typeface="Microsoft YaHei" panose="020B0503020204020204" pitchFamily="34" charset="-122"/>
            </a:endParaRPr>
          </a:p>
          <a:p>
            <a:pPr algn="just">
              <a:lnSpc>
                <a:spcPct val="150000"/>
              </a:lnSpc>
            </a:pPr>
            <a:r>
              <a:rPr lang="en-US" altLang="zh-CN" sz="2400" dirty="0" smtClean="0">
                <a:latin typeface="Microsoft YaHei" panose="020B0503020204020204" pitchFamily="34" charset="-122"/>
                <a:ea typeface="Microsoft YaHei" panose="020B0503020204020204" pitchFamily="34" charset="-122"/>
              </a:rPr>
              <a:t>(4)</a:t>
            </a:r>
            <a:r>
              <a:rPr lang="zh-CN" altLang="en-US" sz="2400" dirty="0" smtClean="0">
                <a:latin typeface="Microsoft YaHei" panose="020B0503020204020204" pitchFamily="34" charset="-122"/>
                <a:ea typeface="Microsoft YaHei" panose="020B0503020204020204" pitchFamily="34" charset="-122"/>
              </a:rPr>
              <a:t> </a:t>
            </a:r>
            <a:r>
              <a:rPr lang="en-US" altLang="zh-CN" sz="2400" b="1" dirty="0" smtClean="0">
                <a:solidFill>
                  <a:srgbClr val="FF0000"/>
                </a:solidFill>
                <a:latin typeface="Microsoft YaHei" panose="020B0503020204020204" pitchFamily="34" charset="-122"/>
                <a:ea typeface="Microsoft YaHei" panose="020B0503020204020204" pitchFamily="34" charset="-122"/>
              </a:rPr>
              <a:t>single</a:t>
            </a:r>
            <a:r>
              <a:rPr lang="zh-CN" altLang="en-US" sz="2400" b="1" dirty="0" smtClean="0">
                <a:solidFill>
                  <a:srgbClr val="FF0000"/>
                </a:solidFill>
                <a:latin typeface="Microsoft YaHei" panose="020B0503020204020204" pitchFamily="34" charset="-122"/>
                <a:ea typeface="Microsoft YaHei" panose="020B0503020204020204" pitchFamily="34" charset="-122"/>
              </a:rPr>
              <a:t>指令</a:t>
            </a:r>
            <a:endParaRPr lang="en-US" altLang="zh-CN" sz="2400" b="1" dirty="0" smtClean="0">
              <a:solidFill>
                <a:srgbClr val="FF0000"/>
              </a:solidFill>
              <a:latin typeface="Microsoft YaHei" panose="020B0503020204020204" pitchFamily="34" charset="-122"/>
              <a:ea typeface="Microsoft YaHei" panose="020B0503020204020204" pitchFamily="34" charset="-122"/>
            </a:endParaRPr>
          </a:p>
          <a:p>
            <a:pPr marL="342900" indent="-342900" algn="just">
              <a:lnSpc>
                <a:spcPct val="150000"/>
              </a:lnSpc>
              <a:buFont typeface="Wingdings" panose="05000000000000000000" pitchFamily="2" charset="2"/>
              <a:buChar char="n"/>
            </a:pPr>
            <a:r>
              <a:rPr lang="zh-CN" altLang="en-US" sz="2400" dirty="0">
                <a:latin typeface="Microsoft YaHei" panose="020B0503020204020204" pitchFamily="34" charset="-122"/>
                <a:ea typeface="Microsoft YaHei" panose="020B0503020204020204" pitchFamily="34" charset="-122"/>
              </a:rPr>
              <a:t>用于让紧随其后的语句串行执行。</a:t>
            </a:r>
            <a:endParaRPr lang="en-US" altLang="zh-CN" sz="2400" dirty="0">
              <a:latin typeface="Microsoft YaHei" panose="020B0503020204020204" pitchFamily="34" charset="-122"/>
              <a:ea typeface="Microsoft YaHei" panose="020B0503020204020204" pitchFamily="34" charset="-122"/>
            </a:endParaRPr>
          </a:p>
        </p:txBody>
      </p:sp>
      <p:sp>
        <p:nvSpPr>
          <p:cNvPr id="4" name="矩形 3"/>
          <p:cNvSpPr/>
          <p:nvPr/>
        </p:nvSpPr>
        <p:spPr>
          <a:xfrm>
            <a:off x="528475" y="2682570"/>
            <a:ext cx="9861176" cy="3785652"/>
          </a:xfrm>
          <a:prstGeom prst="rect">
            <a:avLst/>
          </a:prstGeom>
        </p:spPr>
        <p:txBody>
          <a:bodyPr wrap="square">
            <a:spAutoFit/>
          </a:bodyPr>
          <a:lstStyle/>
          <a:p>
            <a:r>
              <a:rPr lang="en-US" altLang="zh-CN" sz="2000" b="1" dirty="0">
                <a:latin typeface="Times New Roman" panose="02020603050405020304" pitchFamily="18" charset="0"/>
                <a:cs typeface="Times New Roman" panose="02020603050405020304" pitchFamily="18" charset="0"/>
              </a:rPr>
              <a:t>#include &lt;</a:t>
            </a:r>
            <a:r>
              <a:rPr lang="en-US" altLang="zh-CN" sz="2000" b="1" dirty="0" err="1">
                <a:latin typeface="Times New Roman" panose="02020603050405020304" pitchFamily="18" charset="0"/>
                <a:cs typeface="Times New Roman" panose="02020603050405020304" pitchFamily="18" charset="0"/>
              </a:rPr>
              <a:t>stdio.h</a:t>
            </a:r>
            <a:r>
              <a:rPr lang="en-US" altLang="zh-CN" sz="2000" b="1" dirty="0">
                <a:latin typeface="Times New Roman" panose="02020603050405020304" pitchFamily="18" charset="0"/>
                <a:cs typeface="Times New Roman" panose="02020603050405020304" pitchFamily="18" charset="0"/>
              </a:rPr>
              <a:t>&gt;</a:t>
            </a:r>
          </a:p>
          <a:p>
            <a:r>
              <a:rPr lang="en-US" altLang="zh-CN" sz="2000" b="1" dirty="0">
                <a:latin typeface="Times New Roman" panose="02020603050405020304" pitchFamily="18" charset="0"/>
                <a:cs typeface="Times New Roman" panose="02020603050405020304" pitchFamily="18" charset="0"/>
              </a:rPr>
              <a:t>#include &lt;</a:t>
            </a:r>
            <a:r>
              <a:rPr lang="en-US" altLang="zh-CN" sz="2000" b="1" dirty="0" err="1">
                <a:latin typeface="Times New Roman" panose="02020603050405020304" pitchFamily="18" charset="0"/>
                <a:cs typeface="Times New Roman" panose="02020603050405020304" pitchFamily="18" charset="0"/>
              </a:rPr>
              <a:t>omp.h</a:t>
            </a:r>
            <a:r>
              <a:rPr lang="en-US" altLang="zh-CN" sz="2000" b="1" dirty="0">
                <a:latin typeface="Times New Roman" panose="02020603050405020304" pitchFamily="18" charset="0"/>
                <a:cs typeface="Times New Roman" panose="02020603050405020304" pitchFamily="18" charset="0"/>
              </a:rPr>
              <a:t>&gt;</a:t>
            </a:r>
          </a:p>
          <a:p>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main</a:t>
            </a:r>
            <a:r>
              <a:rPr lang="en-US" altLang="zh-CN" sz="2000" b="1" dirty="0" smtClean="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    #pragma </a:t>
            </a:r>
            <a:r>
              <a:rPr lang="en-US" altLang="zh-CN" sz="2000" b="1" dirty="0" err="1">
                <a:latin typeface="Times New Roman" panose="02020603050405020304" pitchFamily="18" charset="0"/>
                <a:cs typeface="Times New Roman" panose="02020603050405020304" pitchFamily="18" charset="0"/>
              </a:rPr>
              <a:t>omp</a:t>
            </a: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parallel    </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printf</a:t>
            </a:r>
            <a:r>
              <a:rPr lang="en-US" altLang="zh-CN" sz="2000" b="1" dirty="0">
                <a:latin typeface="Times New Roman" panose="02020603050405020304" pitchFamily="18" charset="0"/>
                <a:cs typeface="Times New Roman" panose="02020603050405020304" pitchFamily="18" charset="0"/>
              </a:rPr>
              <a:t>("Run in parallel, thread id = %d.\n", </a:t>
            </a:r>
            <a:r>
              <a:rPr lang="en-US" altLang="zh-CN" sz="2000" b="1" dirty="0" err="1">
                <a:latin typeface="Times New Roman" panose="02020603050405020304" pitchFamily="18" charset="0"/>
                <a:cs typeface="Times New Roman" panose="02020603050405020304" pitchFamily="18" charset="0"/>
              </a:rPr>
              <a:t>omp_get_thread_num</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#pragma </a:t>
            </a:r>
            <a:r>
              <a:rPr lang="en-US" altLang="zh-CN" sz="2000" b="1" dirty="0" err="1">
                <a:latin typeface="Times New Roman" panose="02020603050405020304" pitchFamily="18" charset="0"/>
                <a:cs typeface="Times New Roman" panose="02020603050405020304" pitchFamily="18" charset="0"/>
              </a:rPr>
              <a:t>omp</a:t>
            </a: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single        </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printf</a:t>
            </a:r>
            <a:r>
              <a:rPr lang="en-US" altLang="zh-CN" sz="2000" b="1" dirty="0">
                <a:latin typeface="Times New Roman" panose="02020603050405020304" pitchFamily="18" charset="0"/>
                <a:cs typeface="Times New Roman" panose="02020603050405020304" pitchFamily="18" charset="0"/>
              </a:rPr>
              <a:t>("Run in sequence, thread id = %d.\n", </a:t>
            </a:r>
            <a:r>
              <a:rPr lang="en-US" altLang="zh-CN" sz="2000" b="1" dirty="0" err="1">
                <a:latin typeface="Times New Roman" panose="02020603050405020304" pitchFamily="18" charset="0"/>
                <a:cs typeface="Times New Roman" panose="02020603050405020304" pitchFamily="18" charset="0"/>
              </a:rPr>
              <a:t>omp_get_thread_num</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printf</a:t>
            </a:r>
            <a:r>
              <a:rPr lang="en-US" altLang="zh-CN" sz="2000" b="1" dirty="0">
                <a:latin typeface="Times New Roman" panose="02020603050405020304" pitchFamily="18" charset="0"/>
                <a:cs typeface="Times New Roman" panose="02020603050405020304" pitchFamily="18" charset="0"/>
              </a:rPr>
              <a:t>("Run in parallel, thread id = %d.\n", </a:t>
            </a:r>
            <a:r>
              <a:rPr lang="en-US" altLang="zh-CN" sz="2000" b="1" dirty="0" err="1">
                <a:latin typeface="Times New Roman" panose="02020603050405020304" pitchFamily="18" charset="0"/>
                <a:cs typeface="Times New Roman" panose="02020603050405020304" pitchFamily="18" charset="0"/>
              </a:rPr>
              <a:t>omp_get_thread_num</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return 0;</a:t>
            </a:r>
          </a:p>
          <a:p>
            <a:r>
              <a:rPr lang="en-US" altLang="zh-CN" sz="2000" b="1" dirty="0">
                <a:latin typeface="Times New Roman" panose="02020603050405020304" pitchFamily="18" charset="0"/>
                <a:cs typeface="Times New Roman" panose="02020603050405020304" pitchFamily="18" charset="0"/>
              </a:rPr>
              <a:t>}</a:t>
            </a:r>
          </a:p>
        </p:txBody>
      </p:sp>
      <p:sp>
        <p:nvSpPr>
          <p:cNvPr id="7" name="矩形 6"/>
          <p:cNvSpPr/>
          <p:nvPr/>
        </p:nvSpPr>
        <p:spPr>
          <a:xfrm>
            <a:off x="5413796" y="1483574"/>
            <a:ext cx="6544235" cy="2246769"/>
          </a:xfrm>
          <a:prstGeom prst="rect">
            <a:avLst/>
          </a:prstGeom>
          <a:solidFill>
            <a:srgbClr val="FFFFB5"/>
          </a:solidFill>
          <a:ln>
            <a:solidFill>
              <a:srgbClr val="0000CC"/>
            </a:solidFill>
          </a:ln>
        </p:spPr>
        <p:txBody>
          <a:bodyPr wrap="square">
            <a:spAutoFit/>
          </a:bodyPr>
          <a:lstStyle/>
          <a:p>
            <a:r>
              <a:rPr lang="zh-CN" altLang="en-US" sz="2800" dirty="0" smtClean="0">
                <a:solidFill>
                  <a:srgbClr val="FF0000"/>
                </a:solidFill>
                <a:latin typeface="华文中宋" panose="02010600040101010101" pitchFamily="2" charset="-122"/>
                <a:ea typeface="华文中宋" panose="02010600040101010101" pitchFamily="2" charset="-122"/>
              </a:rPr>
              <a:t>输出：</a:t>
            </a:r>
            <a:endParaRPr lang="en-US" altLang="zh-CN" sz="2800" dirty="0" smtClean="0">
              <a:solidFill>
                <a:srgbClr val="FF0000"/>
              </a:solidFill>
              <a:latin typeface="华文中宋" panose="02010600040101010101" pitchFamily="2" charset="-122"/>
              <a:ea typeface="华文中宋" panose="02010600040101010101" pitchFamily="2" charset="-122"/>
            </a:endParaRPr>
          </a:p>
          <a:p>
            <a:r>
              <a:rPr lang="en-US" altLang="zh-CN" sz="2800" dirty="0">
                <a:solidFill>
                  <a:srgbClr val="FF0000"/>
                </a:solidFill>
                <a:latin typeface="华文中宋" panose="02010600040101010101" pitchFamily="2" charset="-122"/>
                <a:ea typeface="华文中宋" panose="02010600040101010101" pitchFamily="2" charset="-122"/>
              </a:rPr>
              <a:t>Run in parallel, thread id = 11.</a:t>
            </a:r>
          </a:p>
          <a:p>
            <a:r>
              <a:rPr lang="en-US" altLang="zh-CN" sz="2800" dirty="0">
                <a:solidFill>
                  <a:srgbClr val="FF0000"/>
                </a:solidFill>
                <a:latin typeface="华文中宋" panose="02010600040101010101" pitchFamily="2" charset="-122"/>
                <a:ea typeface="华文中宋" panose="02010600040101010101" pitchFamily="2" charset="-122"/>
              </a:rPr>
              <a:t>Run in sequence, thread id = 11.</a:t>
            </a:r>
          </a:p>
          <a:p>
            <a:r>
              <a:rPr lang="en-US" altLang="zh-CN" sz="2800" dirty="0">
                <a:solidFill>
                  <a:srgbClr val="FF0000"/>
                </a:solidFill>
                <a:latin typeface="华文中宋" panose="02010600040101010101" pitchFamily="2" charset="-122"/>
                <a:ea typeface="华文中宋" panose="02010600040101010101" pitchFamily="2" charset="-122"/>
              </a:rPr>
              <a:t>Run in parallel, thread id = 19.</a:t>
            </a:r>
          </a:p>
          <a:p>
            <a:r>
              <a:rPr lang="en-US" altLang="zh-CN" sz="2800" dirty="0">
                <a:solidFill>
                  <a:srgbClr val="FF0000"/>
                </a:solidFill>
                <a:latin typeface="华文中宋" panose="02010600040101010101" pitchFamily="2" charset="-122"/>
                <a:ea typeface="华文中宋" panose="02010600040101010101" pitchFamily="2" charset="-122"/>
              </a:rPr>
              <a:t>Run in parallel, thread id = 30</a:t>
            </a:r>
            <a:r>
              <a:rPr lang="en-US" altLang="zh-CN" sz="2800" dirty="0" smtClean="0">
                <a:solidFill>
                  <a:srgbClr val="FF0000"/>
                </a:solidFill>
                <a:latin typeface="华文中宋" panose="02010600040101010101" pitchFamily="2" charset="-122"/>
                <a:ea typeface="华文中宋" panose="02010600040101010101" pitchFamily="2" charset="-122"/>
              </a:rPr>
              <a:t>.</a:t>
            </a:r>
            <a:endParaRPr lang="en-US" altLang="zh-CN" sz="2800"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1401317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p:cNvGrpSpPr/>
          <p:nvPr/>
        </p:nvGrpSpPr>
        <p:grpSpPr>
          <a:xfrm>
            <a:off x="1335198" y="2650302"/>
            <a:ext cx="2067052" cy="1370052"/>
            <a:chOff x="3534579" y="915467"/>
            <a:chExt cx="1818862" cy="1370409"/>
          </a:xfrm>
        </p:grpSpPr>
        <p:sp>
          <p:nvSpPr>
            <p:cNvPr id="65" name="文本框 64"/>
            <p:cNvSpPr txBox="1"/>
            <p:nvPr/>
          </p:nvSpPr>
          <p:spPr>
            <a:xfrm>
              <a:off x="3534580" y="915467"/>
              <a:ext cx="1818861" cy="1015928"/>
            </a:xfrm>
            <a:prstGeom prst="rect">
              <a:avLst/>
            </a:prstGeom>
            <a:noFill/>
          </p:spPr>
          <p:txBody>
            <a:bodyPr wrap="square" rtlCol="0">
              <a:spAutoFit/>
            </a:bodyPr>
            <a:lstStyle/>
            <a:p>
              <a:pPr algn="ctr"/>
              <a:r>
                <a:rPr lang="zh-CN" altLang="en-US" sz="6000" b="1" dirty="0">
                  <a:solidFill>
                    <a:srgbClr val="0F6FC6">
                      <a:lumMod val="75000"/>
                    </a:srgb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目录</a:t>
              </a:r>
            </a:p>
          </p:txBody>
        </p:sp>
        <p:sp>
          <p:nvSpPr>
            <p:cNvPr id="66" name="文本框 65"/>
            <p:cNvSpPr txBox="1"/>
            <p:nvPr/>
          </p:nvSpPr>
          <p:spPr>
            <a:xfrm>
              <a:off x="3534579" y="1885662"/>
              <a:ext cx="1818861" cy="400214"/>
            </a:xfrm>
            <a:prstGeom prst="rect">
              <a:avLst/>
            </a:prstGeom>
            <a:noFill/>
          </p:spPr>
          <p:txBody>
            <a:bodyPr wrap="square" rtlCol="0">
              <a:spAutoFit/>
            </a:bodyPr>
            <a:lstStyle/>
            <a:p>
              <a:pPr algn="ctr"/>
              <a:r>
                <a:rPr lang="en-US" altLang="zh-CN" sz="2000" dirty="0">
                  <a:solidFill>
                    <a:srgbClr val="0F6FC6">
                      <a:lumMod val="75000"/>
                    </a:srgb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CONTENTS </a:t>
              </a:r>
              <a:endParaRPr lang="zh-CN" altLang="en-US" sz="2000" dirty="0">
                <a:solidFill>
                  <a:srgbClr val="0F6FC6">
                    <a:lumMod val="75000"/>
                  </a:srgb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grpSp>
      <p:sp>
        <p:nvSpPr>
          <p:cNvPr id="68" name="矩形: 圆角 67"/>
          <p:cNvSpPr/>
          <p:nvPr/>
        </p:nvSpPr>
        <p:spPr>
          <a:xfrm>
            <a:off x="4079290" y="1045998"/>
            <a:ext cx="983996" cy="77724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1" name="矩形: 圆角 70"/>
          <p:cNvSpPr/>
          <p:nvPr/>
        </p:nvSpPr>
        <p:spPr>
          <a:xfrm>
            <a:off x="5443277" y="1021305"/>
            <a:ext cx="5157180" cy="777240"/>
          </a:xfrm>
          <a:prstGeom prst="round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prstClr val="white"/>
              </a:solidFill>
              <a:latin typeface="思源黑体 CN Bold" panose="020B0800000000000000" pitchFamily="34" charset="-122"/>
              <a:ea typeface="宋体" panose="02010600030101010101" pitchFamily="2" charset="-122"/>
            </a:endParaRPr>
          </a:p>
        </p:txBody>
      </p:sp>
      <p:sp>
        <p:nvSpPr>
          <p:cNvPr id="73" name="矩形: 圆角 72"/>
          <p:cNvSpPr/>
          <p:nvPr/>
        </p:nvSpPr>
        <p:spPr>
          <a:xfrm>
            <a:off x="5451676" y="2261682"/>
            <a:ext cx="5157180" cy="777240"/>
          </a:xfrm>
          <a:prstGeom prst="round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prstClr val="white"/>
              </a:solidFill>
              <a:latin typeface="思源黑体 CN Bold" panose="020B0800000000000000" pitchFamily="34" charset="-122"/>
              <a:ea typeface="宋体" panose="02010600030101010101" pitchFamily="2" charset="-122"/>
            </a:endParaRPr>
          </a:p>
        </p:txBody>
      </p:sp>
      <p:sp>
        <p:nvSpPr>
          <p:cNvPr id="74" name="矩形: 圆角 73"/>
          <p:cNvSpPr/>
          <p:nvPr/>
        </p:nvSpPr>
        <p:spPr>
          <a:xfrm>
            <a:off x="5418918" y="3542940"/>
            <a:ext cx="5157180" cy="777240"/>
          </a:xfrm>
          <a:prstGeom prst="round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prstClr val="white"/>
              </a:solidFill>
              <a:latin typeface="思源黑体 CN Bold" panose="020B0800000000000000" pitchFamily="34" charset="-122"/>
              <a:ea typeface="宋体" panose="02010600030101010101" pitchFamily="2" charset="-122"/>
            </a:endParaRPr>
          </a:p>
        </p:txBody>
      </p:sp>
      <p:sp>
        <p:nvSpPr>
          <p:cNvPr id="75" name="矩形 74"/>
          <p:cNvSpPr/>
          <p:nvPr/>
        </p:nvSpPr>
        <p:spPr>
          <a:xfrm>
            <a:off x="5716009" y="2417394"/>
            <a:ext cx="1420582" cy="461665"/>
          </a:xfrm>
          <a:prstGeom prst="rect">
            <a:avLst/>
          </a:prstGeom>
        </p:spPr>
        <p:txBody>
          <a:bodyPr wrap="none">
            <a:spAutoFit/>
          </a:bodyPr>
          <a:lstStyle/>
          <a:p>
            <a:pPr algn="l">
              <a:defRPr/>
            </a:pPr>
            <a:r>
              <a:rPr lang="en-US" altLang="zh-CN" sz="2400" b="1" dirty="0" smtClean="0">
                <a:solidFill>
                  <a:prstClr val="black"/>
                </a:solidFill>
                <a:latin typeface="微软雅黑" panose="020B0503020204020204" pitchFamily="34" charset="-122"/>
                <a:ea typeface="微软雅黑" panose="020B0503020204020204" pitchFamily="34" charset="-122"/>
              </a:rPr>
              <a:t>MPI</a:t>
            </a:r>
            <a:r>
              <a:rPr lang="zh-CN" altLang="en-US" sz="2400" b="1" dirty="0" smtClean="0">
                <a:solidFill>
                  <a:prstClr val="black"/>
                </a:solidFill>
                <a:latin typeface="微软雅黑" panose="020B0503020204020204" pitchFamily="34" charset="-122"/>
                <a:ea typeface="微软雅黑" panose="020B0503020204020204" pitchFamily="34" charset="-122"/>
              </a:rPr>
              <a:t>简介</a:t>
            </a:r>
            <a:endParaRPr lang="zh-CN" altLang="en-US" sz="2400" b="1" dirty="0">
              <a:solidFill>
                <a:prstClr val="black"/>
              </a:solidFill>
              <a:latin typeface="微软雅黑" panose="020B0503020204020204" pitchFamily="34" charset="-122"/>
              <a:ea typeface="微软雅黑" panose="020B0503020204020204" pitchFamily="34" charset="-122"/>
            </a:endParaRPr>
          </a:p>
        </p:txBody>
      </p:sp>
      <p:sp>
        <p:nvSpPr>
          <p:cNvPr id="76" name="矩形 75"/>
          <p:cNvSpPr/>
          <p:nvPr/>
        </p:nvSpPr>
        <p:spPr>
          <a:xfrm>
            <a:off x="5716009" y="3706254"/>
            <a:ext cx="3007555" cy="461665"/>
          </a:xfrm>
          <a:prstGeom prst="rect">
            <a:avLst/>
          </a:prstGeom>
        </p:spPr>
        <p:txBody>
          <a:bodyPr wrap="none">
            <a:spAutoFit/>
          </a:bodyPr>
          <a:lstStyle/>
          <a:p>
            <a:pPr algn="l">
              <a:defRPr/>
            </a:pPr>
            <a:r>
              <a:rPr lang="en-US" altLang="zh-CN" sz="2400" b="1" dirty="0" err="1" smtClean="0">
                <a:solidFill>
                  <a:prstClr val="black"/>
                </a:solidFill>
                <a:latin typeface="微软雅黑" panose="020B0503020204020204" pitchFamily="34" charset="-122"/>
                <a:ea typeface="微软雅黑" panose="020B0503020204020204" pitchFamily="34" charset="-122"/>
              </a:rPr>
              <a:t>MPI+OpenMP</a:t>
            </a:r>
            <a:r>
              <a:rPr lang="zh-CN" altLang="en-US" sz="2400" b="1" dirty="0" smtClean="0">
                <a:solidFill>
                  <a:prstClr val="black"/>
                </a:solidFill>
                <a:latin typeface="微软雅黑" panose="020B0503020204020204" pitchFamily="34" charset="-122"/>
                <a:ea typeface="微软雅黑" panose="020B0503020204020204" pitchFamily="34" charset="-122"/>
              </a:rPr>
              <a:t>编程</a:t>
            </a:r>
            <a:endParaRPr lang="zh-CN" altLang="en-US" sz="2400" b="1" dirty="0">
              <a:solidFill>
                <a:prstClr val="black"/>
              </a:solidFill>
              <a:latin typeface="微软雅黑" panose="020B0503020204020204" pitchFamily="34" charset="-122"/>
              <a:ea typeface="微软雅黑" panose="020B0503020204020204" pitchFamily="34" charset="-122"/>
            </a:endParaRPr>
          </a:p>
        </p:txBody>
      </p:sp>
      <p:sp>
        <p:nvSpPr>
          <p:cNvPr id="18" name="矩形: 圆角 67"/>
          <p:cNvSpPr/>
          <p:nvPr/>
        </p:nvSpPr>
        <p:spPr>
          <a:xfrm>
            <a:off x="4079290" y="2327256"/>
            <a:ext cx="983996" cy="77724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矩形: 圆角 67"/>
          <p:cNvSpPr/>
          <p:nvPr/>
        </p:nvSpPr>
        <p:spPr>
          <a:xfrm>
            <a:off x="4079290" y="3542940"/>
            <a:ext cx="983996" cy="77724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矩形 13">
            <a:extLst>
              <a:ext uri="{FF2B5EF4-FFF2-40B4-BE49-F238E27FC236}">
                <a16:creationId xmlns:a16="http://schemas.microsoft.com/office/drawing/2014/main" id="{A0858AFB-B8B8-A74F-87F4-0E8F1A56903B}"/>
              </a:ext>
            </a:extLst>
          </p:cNvPr>
          <p:cNvSpPr/>
          <p:nvPr/>
        </p:nvSpPr>
        <p:spPr>
          <a:xfrm>
            <a:off x="5724408" y="1221115"/>
            <a:ext cx="2153154" cy="461665"/>
          </a:xfrm>
          <a:prstGeom prst="rect">
            <a:avLst/>
          </a:prstGeom>
        </p:spPr>
        <p:txBody>
          <a:bodyPr wrap="none">
            <a:spAutoFit/>
          </a:bodyPr>
          <a:lstStyle/>
          <a:p>
            <a:pPr algn="l">
              <a:defRPr/>
            </a:pPr>
            <a:r>
              <a:rPr lang="en-US" altLang="zh-CN" sz="2400" b="1" dirty="0" err="1" smtClean="0">
                <a:solidFill>
                  <a:prstClr val="black"/>
                </a:solidFill>
                <a:latin typeface="微软雅黑" panose="020B0503020204020204" pitchFamily="34" charset="-122"/>
                <a:ea typeface="微软雅黑" panose="020B0503020204020204" pitchFamily="34" charset="-122"/>
              </a:rPr>
              <a:t>OpenMP</a:t>
            </a:r>
            <a:r>
              <a:rPr lang="zh-CN" altLang="en-US" sz="2400" b="1" dirty="0" smtClean="0">
                <a:solidFill>
                  <a:prstClr val="black"/>
                </a:solidFill>
                <a:latin typeface="微软雅黑" panose="020B0503020204020204" pitchFamily="34" charset="-122"/>
                <a:ea typeface="微软雅黑" panose="020B0503020204020204" pitchFamily="34" charset="-122"/>
              </a:rPr>
              <a:t>简介</a:t>
            </a:r>
            <a:endParaRPr lang="zh-CN" altLang="en-US" sz="2400" b="1" dirty="0">
              <a:solidFill>
                <a:prstClr val="black"/>
              </a:solidFill>
              <a:latin typeface="微软雅黑" panose="020B0503020204020204" pitchFamily="34" charset="-122"/>
              <a:ea typeface="微软雅黑" panose="020B0503020204020204" pitchFamily="34" charset="-122"/>
            </a:endParaRPr>
          </a:p>
        </p:txBody>
      </p:sp>
      <p:sp>
        <p:nvSpPr>
          <p:cNvPr id="15" name="矩形: 圆角 67">
            <a:extLst>
              <a:ext uri="{FF2B5EF4-FFF2-40B4-BE49-F238E27FC236}">
                <a16:creationId xmlns:a16="http://schemas.microsoft.com/office/drawing/2014/main" id="{0C54FE88-B555-9741-887A-A21BCD329358}"/>
              </a:ext>
            </a:extLst>
          </p:cNvPr>
          <p:cNvSpPr/>
          <p:nvPr/>
        </p:nvSpPr>
        <p:spPr>
          <a:xfrm>
            <a:off x="4087689" y="4848891"/>
            <a:ext cx="983996" cy="77724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4</a:t>
            </a:r>
            <a:endParaRPr lang="zh-CN" altLang="en-US"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圆角 70">
            <a:extLst>
              <a:ext uri="{FF2B5EF4-FFF2-40B4-BE49-F238E27FC236}">
                <a16:creationId xmlns:a16="http://schemas.microsoft.com/office/drawing/2014/main" id="{2DFFAF9C-BBE5-BF42-9FB3-EB84484C185E}"/>
              </a:ext>
            </a:extLst>
          </p:cNvPr>
          <p:cNvSpPr/>
          <p:nvPr/>
        </p:nvSpPr>
        <p:spPr>
          <a:xfrm>
            <a:off x="5451676" y="4824198"/>
            <a:ext cx="5157180" cy="777240"/>
          </a:xfrm>
          <a:prstGeom prst="round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prstClr val="white"/>
              </a:solidFill>
              <a:latin typeface="思源黑体 CN Bold" panose="020B0800000000000000" pitchFamily="34" charset="-122"/>
              <a:ea typeface="宋体" panose="02010600030101010101" pitchFamily="2" charset="-122"/>
            </a:endParaRPr>
          </a:p>
        </p:txBody>
      </p:sp>
      <p:sp>
        <p:nvSpPr>
          <p:cNvPr id="17" name="矩形 16">
            <a:extLst>
              <a:ext uri="{FF2B5EF4-FFF2-40B4-BE49-F238E27FC236}">
                <a16:creationId xmlns:a16="http://schemas.microsoft.com/office/drawing/2014/main" id="{C5B5D23E-1C91-124C-9FB8-1F857E254A2D}"/>
              </a:ext>
            </a:extLst>
          </p:cNvPr>
          <p:cNvSpPr/>
          <p:nvPr/>
        </p:nvSpPr>
        <p:spPr>
          <a:xfrm>
            <a:off x="5716009" y="5006678"/>
            <a:ext cx="3353803" cy="461665"/>
          </a:xfrm>
          <a:prstGeom prst="rect">
            <a:avLst/>
          </a:prstGeom>
        </p:spPr>
        <p:txBody>
          <a:bodyPr wrap="none">
            <a:spAutoFit/>
          </a:bodyPr>
          <a:lstStyle/>
          <a:p>
            <a:pPr algn="l">
              <a:defRPr/>
            </a:pPr>
            <a:r>
              <a:rPr lang="zh-CN" altLang="en-US" sz="2400" b="1" dirty="0">
                <a:solidFill>
                  <a:prstClr val="black"/>
                </a:solidFill>
                <a:latin typeface="微软雅黑" panose="020B0503020204020204" pitchFamily="34" charset="-122"/>
                <a:ea typeface="微软雅黑" panose="020B0503020204020204" pitchFamily="34" charset="-122"/>
              </a:rPr>
              <a:t>作业、项目和成绩评定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p:tgtEl>
                                          <p:spTgt spid="64"/>
                                        </p:tgtEl>
                                        <p:attrNameLst>
                                          <p:attrName>ppt_y</p:attrName>
                                        </p:attrNameLst>
                                      </p:cBhvr>
                                      <p:tavLst>
                                        <p:tav tm="0">
                                          <p:val>
                                            <p:strVal val="#ppt_y+#ppt_h*1.125000"/>
                                          </p:val>
                                        </p:tav>
                                        <p:tav tm="100000">
                                          <p:val>
                                            <p:strVal val="#ppt_y"/>
                                          </p:val>
                                        </p:tav>
                                      </p:tavLst>
                                    </p:anim>
                                    <p:animEffect transition="in" filter="wipe(up)">
                                      <p:cBhvr>
                                        <p:cTn id="8" dur="500"/>
                                        <p:tgtEl>
                                          <p:spTgt spid="64"/>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000" fill="hold">
                                          <p:stCondLst>
                                            <p:cond delay="0"/>
                                          </p:stCondLst>
                                        </p:cTn>
                                        <p:tgtEl>
                                          <p:spTgt spid="68"/>
                                        </p:tgtEl>
                                        <p:attrNameLst>
                                          <p:attrName>style.visibility</p:attrName>
                                        </p:attrNameLst>
                                      </p:cBhvr>
                                      <p:to>
                                        <p:strVal val="visible"/>
                                      </p:to>
                                    </p:set>
                                    <p:anim calcmode="lin" valueType="num">
                                      <p:cBhvr additive="base">
                                        <p:cTn id="13" dur="1000" fill="hold"/>
                                        <p:tgtEl>
                                          <p:spTgt spid="68"/>
                                        </p:tgtEl>
                                        <p:attrNameLst>
                                          <p:attrName>ppt_x</p:attrName>
                                        </p:attrNameLst>
                                      </p:cBhvr>
                                      <p:tavLst>
                                        <p:tav tm="0">
                                          <p:val>
                                            <p:strVal val="#ppt_x"/>
                                          </p:val>
                                        </p:tav>
                                        <p:tav tm="100000">
                                          <p:val>
                                            <p:strVal val="#ppt_x"/>
                                          </p:val>
                                        </p:tav>
                                      </p:tavLst>
                                    </p:anim>
                                    <p:anim calcmode="lin" valueType="num">
                                      <p:cBhvr additive="base">
                                        <p:cTn id="14" dur="1000" fill="hold"/>
                                        <p:tgtEl>
                                          <p:spTgt spid="6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000" fill="hold">
                                          <p:stCondLst>
                                            <p:cond delay="0"/>
                                          </p:stCondLst>
                                        </p:cTn>
                                        <p:tgtEl>
                                          <p:spTgt spid="71"/>
                                        </p:tgtEl>
                                        <p:attrNameLst>
                                          <p:attrName>style.visibility</p:attrName>
                                        </p:attrNameLst>
                                      </p:cBhvr>
                                      <p:to>
                                        <p:strVal val="visible"/>
                                      </p:to>
                                    </p:set>
                                    <p:anim calcmode="lin" valueType="num">
                                      <p:cBhvr additive="base">
                                        <p:cTn id="17" dur="1000" fill="hold"/>
                                        <p:tgtEl>
                                          <p:spTgt spid="71"/>
                                        </p:tgtEl>
                                        <p:attrNameLst>
                                          <p:attrName>ppt_x</p:attrName>
                                        </p:attrNameLst>
                                      </p:cBhvr>
                                      <p:tavLst>
                                        <p:tav tm="0">
                                          <p:val>
                                            <p:strVal val="#ppt_x"/>
                                          </p:val>
                                        </p:tav>
                                        <p:tav tm="100000">
                                          <p:val>
                                            <p:strVal val="#ppt_x"/>
                                          </p:val>
                                        </p:tav>
                                      </p:tavLst>
                                    </p:anim>
                                    <p:anim calcmode="lin" valueType="num">
                                      <p:cBhvr additive="base">
                                        <p:cTn id="18" dur="1000" fill="hold"/>
                                        <p:tgtEl>
                                          <p:spTgt spid="7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000" fill="hold">
                                          <p:stCondLst>
                                            <p:cond delay="0"/>
                                          </p:stCondLst>
                                        </p:cTn>
                                        <p:tgtEl>
                                          <p:spTgt spid="73"/>
                                        </p:tgtEl>
                                        <p:attrNameLst>
                                          <p:attrName>style.visibility</p:attrName>
                                        </p:attrNameLst>
                                      </p:cBhvr>
                                      <p:to>
                                        <p:strVal val="visible"/>
                                      </p:to>
                                    </p:set>
                                    <p:anim calcmode="lin" valueType="num">
                                      <p:cBhvr additive="base">
                                        <p:cTn id="21" dur="1000" fill="hold"/>
                                        <p:tgtEl>
                                          <p:spTgt spid="73"/>
                                        </p:tgtEl>
                                        <p:attrNameLst>
                                          <p:attrName>ppt_x</p:attrName>
                                        </p:attrNameLst>
                                      </p:cBhvr>
                                      <p:tavLst>
                                        <p:tav tm="0">
                                          <p:val>
                                            <p:strVal val="#ppt_x"/>
                                          </p:val>
                                        </p:tav>
                                        <p:tav tm="100000">
                                          <p:val>
                                            <p:strVal val="#ppt_x"/>
                                          </p:val>
                                        </p:tav>
                                      </p:tavLst>
                                    </p:anim>
                                    <p:anim calcmode="lin" valueType="num">
                                      <p:cBhvr additive="base">
                                        <p:cTn id="22" dur="1000" fill="hold"/>
                                        <p:tgtEl>
                                          <p:spTgt spid="7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000" fill="hold">
                                          <p:stCondLst>
                                            <p:cond delay="0"/>
                                          </p:stCondLst>
                                        </p:cTn>
                                        <p:tgtEl>
                                          <p:spTgt spid="74"/>
                                        </p:tgtEl>
                                        <p:attrNameLst>
                                          <p:attrName>style.visibility</p:attrName>
                                        </p:attrNameLst>
                                      </p:cBhvr>
                                      <p:to>
                                        <p:strVal val="visible"/>
                                      </p:to>
                                    </p:set>
                                    <p:anim calcmode="lin" valueType="num">
                                      <p:cBhvr additive="base">
                                        <p:cTn id="25" dur="1000" fill="hold"/>
                                        <p:tgtEl>
                                          <p:spTgt spid="74"/>
                                        </p:tgtEl>
                                        <p:attrNameLst>
                                          <p:attrName>ppt_x</p:attrName>
                                        </p:attrNameLst>
                                      </p:cBhvr>
                                      <p:tavLst>
                                        <p:tav tm="0">
                                          <p:val>
                                            <p:strVal val="#ppt_x"/>
                                          </p:val>
                                        </p:tav>
                                        <p:tav tm="100000">
                                          <p:val>
                                            <p:strVal val="#ppt_x"/>
                                          </p:val>
                                        </p:tav>
                                      </p:tavLst>
                                    </p:anim>
                                    <p:anim calcmode="lin" valueType="num">
                                      <p:cBhvr additive="base">
                                        <p:cTn id="26" dur="1000" fill="hold"/>
                                        <p:tgtEl>
                                          <p:spTgt spid="7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000" fill="hold">
                                          <p:stCondLst>
                                            <p:cond delay="0"/>
                                          </p:stCondLst>
                                        </p:cTn>
                                        <p:tgtEl>
                                          <p:spTgt spid="75"/>
                                        </p:tgtEl>
                                        <p:attrNameLst>
                                          <p:attrName>style.visibility</p:attrName>
                                        </p:attrNameLst>
                                      </p:cBhvr>
                                      <p:to>
                                        <p:strVal val="visible"/>
                                      </p:to>
                                    </p:set>
                                    <p:anim calcmode="lin" valueType="num">
                                      <p:cBhvr additive="base">
                                        <p:cTn id="29" dur="1000" fill="hold"/>
                                        <p:tgtEl>
                                          <p:spTgt spid="75"/>
                                        </p:tgtEl>
                                        <p:attrNameLst>
                                          <p:attrName>ppt_x</p:attrName>
                                        </p:attrNameLst>
                                      </p:cBhvr>
                                      <p:tavLst>
                                        <p:tav tm="0">
                                          <p:val>
                                            <p:strVal val="#ppt_x"/>
                                          </p:val>
                                        </p:tav>
                                        <p:tav tm="100000">
                                          <p:val>
                                            <p:strVal val="#ppt_x"/>
                                          </p:val>
                                        </p:tav>
                                      </p:tavLst>
                                    </p:anim>
                                    <p:anim calcmode="lin" valueType="num">
                                      <p:cBhvr additive="base">
                                        <p:cTn id="30" dur="1000" fill="hold"/>
                                        <p:tgtEl>
                                          <p:spTgt spid="7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000" fill="hold">
                                          <p:stCondLst>
                                            <p:cond delay="0"/>
                                          </p:stCondLst>
                                        </p:cTn>
                                        <p:tgtEl>
                                          <p:spTgt spid="76"/>
                                        </p:tgtEl>
                                        <p:attrNameLst>
                                          <p:attrName>style.visibility</p:attrName>
                                        </p:attrNameLst>
                                      </p:cBhvr>
                                      <p:to>
                                        <p:strVal val="visible"/>
                                      </p:to>
                                    </p:set>
                                    <p:anim calcmode="lin" valueType="num">
                                      <p:cBhvr additive="base">
                                        <p:cTn id="33" dur="1000" fill="hold"/>
                                        <p:tgtEl>
                                          <p:spTgt spid="76"/>
                                        </p:tgtEl>
                                        <p:attrNameLst>
                                          <p:attrName>ppt_x</p:attrName>
                                        </p:attrNameLst>
                                      </p:cBhvr>
                                      <p:tavLst>
                                        <p:tav tm="0">
                                          <p:val>
                                            <p:strVal val="#ppt_x"/>
                                          </p:val>
                                        </p:tav>
                                        <p:tav tm="100000">
                                          <p:val>
                                            <p:strVal val="#ppt_x"/>
                                          </p:val>
                                        </p:tav>
                                      </p:tavLst>
                                    </p:anim>
                                    <p:anim calcmode="lin" valueType="num">
                                      <p:cBhvr additive="base">
                                        <p:cTn id="34" dur="1000" fill="hold"/>
                                        <p:tgtEl>
                                          <p:spTgt spid="7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000" fill="hold">
                                          <p:stCondLst>
                                            <p:cond delay="0"/>
                                          </p:stCondLst>
                                        </p:cTn>
                                        <p:tgtEl>
                                          <p:spTgt spid="18"/>
                                        </p:tgtEl>
                                        <p:attrNameLst>
                                          <p:attrName>style.visibility</p:attrName>
                                        </p:attrNameLst>
                                      </p:cBhvr>
                                      <p:to>
                                        <p:strVal val="visible"/>
                                      </p:to>
                                    </p:set>
                                    <p:anim calcmode="lin" valueType="num">
                                      <p:cBhvr additive="base">
                                        <p:cTn id="37" dur="1000" fill="hold"/>
                                        <p:tgtEl>
                                          <p:spTgt spid="18"/>
                                        </p:tgtEl>
                                        <p:attrNameLst>
                                          <p:attrName>ppt_x</p:attrName>
                                        </p:attrNameLst>
                                      </p:cBhvr>
                                      <p:tavLst>
                                        <p:tav tm="0">
                                          <p:val>
                                            <p:strVal val="#ppt_x"/>
                                          </p:val>
                                        </p:tav>
                                        <p:tav tm="100000">
                                          <p:val>
                                            <p:strVal val="#ppt_x"/>
                                          </p:val>
                                        </p:tav>
                                      </p:tavLst>
                                    </p:anim>
                                    <p:anim calcmode="lin" valueType="num">
                                      <p:cBhvr additive="base">
                                        <p:cTn id="38" dur="10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000" fill="hold">
                                          <p:stCondLst>
                                            <p:cond delay="0"/>
                                          </p:stCondLst>
                                        </p:cTn>
                                        <p:tgtEl>
                                          <p:spTgt spid="19"/>
                                        </p:tgtEl>
                                        <p:attrNameLst>
                                          <p:attrName>style.visibility</p:attrName>
                                        </p:attrNameLst>
                                      </p:cBhvr>
                                      <p:to>
                                        <p:strVal val="visible"/>
                                      </p:to>
                                    </p:set>
                                    <p:anim calcmode="lin" valueType="num">
                                      <p:cBhvr additive="base">
                                        <p:cTn id="41" dur="1000" fill="hold"/>
                                        <p:tgtEl>
                                          <p:spTgt spid="19"/>
                                        </p:tgtEl>
                                        <p:attrNameLst>
                                          <p:attrName>ppt_x</p:attrName>
                                        </p:attrNameLst>
                                      </p:cBhvr>
                                      <p:tavLst>
                                        <p:tav tm="0">
                                          <p:val>
                                            <p:strVal val="#ppt_x"/>
                                          </p:val>
                                        </p:tav>
                                        <p:tav tm="100000">
                                          <p:val>
                                            <p:strVal val="#ppt_x"/>
                                          </p:val>
                                        </p:tav>
                                      </p:tavLst>
                                    </p:anim>
                                    <p:anim calcmode="lin" valueType="num">
                                      <p:cBhvr additive="base">
                                        <p:cTn id="42" dur="1000" fill="hold"/>
                                        <p:tgtEl>
                                          <p:spTgt spid="1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000" fill="hold">
                                          <p:stCondLst>
                                            <p:cond delay="0"/>
                                          </p:stCondLst>
                                        </p:cTn>
                                        <p:tgtEl>
                                          <p:spTgt spid="14"/>
                                        </p:tgtEl>
                                        <p:attrNameLst>
                                          <p:attrName>style.visibility</p:attrName>
                                        </p:attrNameLst>
                                      </p:cBhvr>
                                      <p:to>
                                        <p:strVal val="visible"/>
                                      </p:to>
                                    </p:set>
                                    <p:anim calcmode="lin" valueType="num">
                                      <p:cBhvr additive="base">
                                        <p:cTn id="45" dur="1000" fill="hold"/>
                                        <p:tgtEl>
                                          <p:spTgt spid="14"/>
                                        </p:tgtEl>
                                        <p:attrNameLst>
                                          <p:attrName>ppt_x</p:attrName>
                                        </p:attrNameLst>
                                      </p:cBhvr>
                                      <p:tavLst>
                                        <p:tav tm="0">
                                          <p:val>
                                            <p:strVal val="#ppt_x"/>
                                          </p:val>
                                        </p:tav>
                                        <p:tav tm="100000">
                                          <p:val>
                                            <p:strVal val="#ppt_x"/>
                                          </p:val>
                                        </p:tav>
                                      </p:tavLst>
                                    </p:anim>
                                    <p:anim calcmode="lin" valueType="num">
                                      <p:cBhvr additive="base">
                                        <p:cTn id="46"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000" fill="hold">
                                          <p:stCondLst>
                                            <p:cond delay="0"/>
                                          </p:stCondLst>
                                        </p:cTn>
                                        <p:tgtEl>
                                          <p:spTgt spid="15"/>
                                        </p:tgtEl>
                                        <p:attrNameLst>
                                          <p:attrName>style.visibility</p:attrName>
                                        </p:attrNameLst>
                                      </p:cBhvr>
                                      <p:to>
                                        <p:strVal val="visible"/>
                                      </p:to>
                                    </p:set>
                                    <p:anim calcmode="lin" valueType="num">
                                      <p:cBhvr additive="base">
                                        <p:cTn id="51" dur="1000" fill="hold"/>
                                        <p:tgtEl>
                                          <p:spTgt spid="15"/>
                                        </p:tgtEl>
                                        <p:attrNameLst>
                                          <p:attrName>ppt_x</p:attrName>
                                        </p:attrNameLst>
                                      </p:cBhvr>
                                      <p:tavLst>
                                        <p:tav tm="0">
                                          <p:val>
                                            <p:strVal val="#ppt_x"/>
                                          </p:val>
                                        </p:tav>
                                        <p:tav tm="100000">
                                          <p:val>
                                            <p:strVal val="#ppt_x"/>
                                          </p:val>
                                        </p:tav>
                                      </p:tavLst>
                                    </p:anim>
                                    <p:anim calcmode="lin" valueType="num">
                                      <p:cBhvr additive="base">
                                        <p:cTn id="52" dur="10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000" fill="hold">
                                          <p:stCondLst>
                                            <p:cond delay="0"/>
                                          </p:stCondLst>
                                        </p:cTn>
                                        <p:tgtEl>
                                          <p:spTgt spid="16"/>
                                        </p:tgtEl>
                                        <p:attrNameLst>
                                          <p:attrName>style.visibility</p:attrName>
                                        </p:attrNameLst>
                                      </p:cBhvr>
                                      <p:to>
                                        <p:strVal val="visible"/>
                                      </p:to>
                                    </p:set>
                                    <p:anim calcmode="lin" valueType="num">
                                      <p:cBhvr additive="base">
                                        <p:cTn id="55" dur="1000" fill="hold"/>
                                        <p:tgtEl>
                                          <p:spTgt spid="16"/>
                                        </p:tgtEl>
                                        <p:attrNameLst>
                                          <p:attrName>ppt_x</p:attrName>
                                        </p:attrNameLst>
                                      </p:cBhvr>
                                      <p:tavLst>
                                        <p:tav tm="0">
                                          <p:val>
                                            <p:strVal val="#ppt_x"/>
                                          </p:val>
                                        </p:tav>
                                        <p:tav tm="100000">
                                          <p:val>
                                            <p:strVal val="#ppt_x"/>
                                          </p:val>
                                        </p:tav>
                                      </p:tavLst>
                                    </p:anim>
                                    <p:anim calcmode="lin" valueType="num">
                                      <p:cBhvr additive="base">
                                        <p:cTn id="56" dur="10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000" fill="hold">
                                          <p:stCondLst>
                                            <p:cond delay="0"/>
                                          </p:stCondLst>
                                        </p:cTn>
                                        <p:tgtEl>
                                          <p:spTgt spid="17"/>
                                        </p:tgtEl>
                                        <p:attrNameLst>
                                          <p:attrName>style.visibility</p:attrName>
                                        </p:attrNameLst>
                                      </p:cBhvr>
                                      <p:to>
                                        <p:strVal val="visible"/>
                                      </p:to>
                                    </p:set>
                                    <p:anim calcmode="lin" valueType="num">
                                      <p:cBhvr additive="base">
                                        <p:cTn id="59" dur="1000" fill="hold"/>
                                        <p:tgtEl>
                                          <p:spTgt spid="17"/>
                                        </p:tgtEl>
                                        <p:attrNameLst>
                                          <p:attrName>ppt_x</p:attrName>
                                        </p:attrNameLst>
                                      </p:cBhvr>
                                      <p:tavLst>
                                        <p:tav tm="0">
                                          <p:val>
                                            <p:strVal val="#ppt_x"/>
                                          </p:val>
                                        </p:tav>
                                        <p:tav tm="100000">
                                          <p:val>
                                            <p:strVal val="#ppt_x"/>
                                          </p:val>
                                        </p:tav>
                                      </p:tavLst>
                                    </p:anim>
                                    <p:anim calcmode="lin" valueType="num">
                                      <p:cBhvr additive="base">
                                        <p:cTn id="60"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71" grpId="0" animBg="1"/>
      <p:bldP spid="73" grpId="0" animBg="1"/>
      <p:bldP spid="74" grpId="0" animBg="1"/>
      <p:bldP spid="75" grpId="0"/>
      <p:bldP spid="76" grpId="0"/>
      <p:bldP spid="18" grpId="0" animBg="1"/>
      <p:bldP spid="19" grpId="0" animBg="1"/>
      <p:bldP spid="14" grpId="0"/>
      <p:bldP spid="15" grpId="0" animBg="1"/>
      <p:bldP spid="16" grpId="0" animBg="1"/>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1"/>
            <a:ext cx="11242184" cy="5677510"/>
          </a:xfrm>
          <a:prstGeom prst="rect">
            <a:avLst/>
          </a:prstGeom>
          <a:noFill/>
        </p:spPr>
        <p:txBody>
          <a:bodyPr wrap="square" rtlCol="0" anchor="t" anchorCtr="0">
            <a:noAutofit/>
          </a:bodyPr>
          <a:lstStyle/>
          <a:p>
            <a:pPr algn="just">
              <a:lnSpc>
                <a:spcPct val="150000"/>
              </a:lnSpc>
            </a:pPr>
            <a:r>
              <a:rPr lang="en-US" altLang="zh-CN" sz="2400" b="1" dirty="0">
                <a:latin typeface="Microsoft YaHei" panose="020B0503020204020204" pitchFamily="34" charset="-122"/>
                <a:ea typeface="Microsoft YaHei" panose="020B0503020204020204" pitchFamily="34" charset="-122"/>
              </a:rPr>
              <a:t>1.4 </a:t>
            </a:r>
            <a:r>
              <a:rPr lang="en-US" altLang="zh-CN" sz="2400" b="1" dirty="0" err="1">
                <a:latin typeface="Microsoft YaHei" panose="020B0503020204020204" pitchFamily="34" charset="-122"/>
                <a:ea typeface="Microsoft YaHei" panose="020B0503020204020204" pitchFamily="34" charset="-122"/>
              </a:rPr>
              <a:t>OpenMP</a:t>
            </a:r>
            <a:r>
              <a:rPr lang="zh-CN" altLang="en-US" sz="2400" b="1" dirty="0">
                <a:latin typeface="Microsoft YaHei" panose="020B0503020204020204" pitchFamily="34" charset="-122"/>
                <a:ea typeface="Microsoft YaHei" panose="020B0503020204020204" pitchFamily="34" charset="-122"/>
              </a:rPr>
              <a:t>编译</a:t>
            </a:r>
            <a:r>
              <a:rPr lang="zh-CN" altLang="en-US" sz="2400" b="1" dirty="0" smtClean="0">
                <a:latin typeface="Microsoft YaHei" panose="020B0503020204020204" pitchFamily="34" charset="-122"/>
                <a:ea typeface="Microsoft YaHei" panose="020B0503020204020204" pitchFamily="34" charset="-122"/>
              </a:rPr>
              <a:t>制导</a:t>
            </a:r>
            <a:endParaRPr lang="en-US" altLang="zh-CN" sz="2400" b="1" dirty="0">
              <a:latin typeface="Microsoft YaHei" panose="020B0503020204020204" pitchFamily="34" charset="-122"/>
              <a:ea typeface="Microsoft YaHei" panose="020B0503020204020204" pitchFamily="34" charset="-122"/>
            </a:endParaRPr>
          </a:p>
          <a:p>
            <a:pPr algn="just">
              <a:lnSpc>
                <a:spcPct val="150000"/>
              </a:lnSpc>
            </a:pPr>
            <a:r>
              <a:rPr lang="en-US" altLang="zh-CN" sz="2400" dirty="0" smtClean="0">
                <a:latin typeface="Microsoft YaHei" panose="020B0503020204020204" pitchFamily="34" charset="-122"/>
                <a:ea typeface="Microsoft YaHei" panose="020B0503020204020204" pitchFamily="34" charset="-122"/>
              </a:rPr>
              <a:t>(5)</a:t>
            </a:r>
            <a:r>
              <a:rPr lang="zh-CN" altLang="en-US" sz="2400" dirty="0" smtClean="0">
                <a:latin typeface="Microsoft YaHei" panose="020B0503020204020204" pitchFamily="34" charset="-122"/>
                <a:ea typeface="Microsoft YaHei" panose="020B0503020204020204" pitchFamily="34" charset="-122"/>
              </a:rPr>
              <a:t> </a:t>
            </a:r>
            <a:r>
              <a:rPr lang="en-US" altLang="zh-CN" sz="2400" b="1" dirty="0">
                <a:solidFill>
                  <a:srgbClr val="FF0000"/>
                </a:solidFill>
                <a:latin typeface="Microsoft YaHei" panose="020B0503020204020204" pitchFamily="34" charset="-122"/>
                <a:ea typeface="Microsoft YaHei" panose="020B0503020204020204" pitchFamily="34" charset="-122"/>
              </a:rPr>
              <a:t>private</a:t>
            </a:r>
            <a:r>
              <a:rPr lang="zh-CN" altLang="en-US" sz="2400" b="1" dirty="0">
                <a:solidFill>
                  <a:srgbClr val="FF0000"/>
                </a:solidFill>
                <a:latin typeface="Microsoft YaHei" panose="020B0503020204020204" pitchFamily="34" charset="-122"/>
                <a:ea typeface="Microsoft YaHei" panose="020B0503020204020204" pitchFamily="34" charset="-122"/>
              </a:rPr>
              <a:t>数据属性</a:t>
            </a:r>
            <a:endParaRPr lang="en-US" altLang="zh-CN" sz="2400" b="1" dirty="0">
              <a:solidFill>
                <a:srgbClr val="FF0000"/>
              </a:solidFill>
              <a:latin typeface="Microsoft YaHei" panose="020B0503020204020204" pitchFamily="34" charset="-122"/>
              <a:ea typeface="Microsoft YaHei" panose="020B0503020204020204" pitchFamily="34" charset="-122"/>
            </a:endParaRPr>
          </a:p>
          <a:p>
            <a:pPr marL="342900" indent="-342900" algn="just">
              <a:lnSpc>
                <a:spcPct val="150000"/>
              </a:lnSpc>
              <a:buFont typeface="Wingdings" panose="05000000000000000000" pitchFamily="2" charset="2"/>
              <a:buChar char="n"/>
            </a:pPr>
            <a:r>
              <a:rPr lang="zh-CN" altLang="en-US" sz="2400" dirty="0" smtClean="0">
                <a:latin typeface="Microsoft YaHei" panose="020B0503020204020204" pitchFamily="34" charset="-122"/>
                <a:ea typeface="Microsoft YaHei" panose="020B0503020204020204" pitchFamily="34" charset="-122"/>
              </a:rPr>
              <a:t>将</a:t>
            </a:r>
            <a:r>
              <a:rPr lang="zh-CN" altLang="en-US" sz="2400" dirty="0">
                <a:latin typeface="Microsoft YaHei" panose="020B0503020204020204" pitchFamily="34" charset="-122"/>
                <a:ea typeface="Microsoft YaHei" panose="020B0503020204020204" pitchFamily="34" charset="-122"/>
              </a:rPr>
              <a:t>一个或多个变量声明为线程的私有变量</a:t>
            </a:r>
            <a:r>
              <a:rPr lang="zh-CN" altLang="en-US" sz="2400" dirty="0" smtClean="0">
                <a:latin typeface="Microsoft YaHei" panose="020B0503020204020204" pitchFamily="34" charset="-122"/>
                <a:ea typeface="Microsoft YaHei" panose="020B0503020204020204" pitchFamily="34" charset="-122"/>
              </a:rPr>
              <a:t>。</a:t>
            </a:r>
            <a:endParaRPr lang="en-US" altLang="zh-CN" sz="2400" dirty="0" smtClean="0">
              <a:latin typeface="Microsoft YaHei" panose="020B0503020204020204" pitchFamily="34" charset="-122"/>
              <a:ea typeface="Microsoft YaHei" panose="020B0503020204020204" pitchFamily="34" charset="-122"/>
            </a:endParaRPr>
          </a:p>
          <a:p>
            <a:pPr marL="342900" indent="-342900" algn="just">
              <a:lnSpc>
                <a:spcPct val="150000"/>
              </a:lnSpc>
              <a:buFont typeface="Wingdings" panose="05000000000000000000" pitchFamily="2" charset="2"/>
              <a:buChar char="n"/>
            </a:pPr>
            <a:r>
              <a:rPr lang="zh-CN" altLang="en-US" sz="2400" dirty="0" smtClean="0">
                <a:latin typeface="Microsoft YaHei" panose="020B0503020204020204" pitchFamily="34" charset="-122"/>
                <a:ea typeface="Microsoft YaHei" panose="020B0503020204020204" pitchFamily="34" charset="-122"/>
              </a:rPr>
              <a:t>每个</a:t>
            </a:r>
            <a:r>
              <a:rPr lang="zh-CN" altLang="en-US" sz="2400" dirty="0">
                <a:latin typeface="Microsoft YaHei" panose="020B0503020204020204" pitchFamily="34" charset="-122"/>
                <a:ea typeface="Microsoft YaHei" panose="020B0503020204020204" pitchFamily="34" charset="-122"/>
              </a:rPr>
              <a:t>线程都有它自己的变量私有副本，其他线程无法访问</a:t>
            </a:r>
            <a:r>
              <a:rPr lang="zh-CN" altLang="en-US" sz="2400" dirty="0" smtClean="0">
                <a:latin typeface="Microsoft YaHei" panose="020B0503020204020204" pitchFamily="34" charset="-122"/>
                <a:ea typeface="Microsoft YaHei" panose="020B0503020204020204" pitchFamily="34" charset="-122"/>
              </a:rPr>
              <a:t>。</a:t>
            </a:r>
            <a:endParaRPr lang="en-US" altLang="zh-CN" sz="2400" dirty="0" smtClean="0">
              <a:latin typeface="Microsoft YaHei" panose="020B0503020204020204" pitchFamily="34" charset="-122"/>
              <a:ea typeface="Microsoft YaHei" panose="020B0503020204020204" pitchFamily="34" charset="-122"/>
            </a:endParaRPr>
          </a:p>
          <a:p>
            <a:pPr marL="342900" indent="-342900" algn="just">
              <a:lnSpc>
                <a:spcPct val="150000"/>
              </a:lnSpc>
              <a:buFont typeface="Wingdings" panose="05000000000000000000" pitchFamily="2" charset="2"/>
              <a:buChar char="n"/>
            </a:pPr>
            <a:r>
              <a:rPr lang="zh-CN" altLang="en-US" sz="2400" dirty="0" smtClean="0">
                <a:latin typeface="Microsoft YaHei" panose="020B0503020204020204" pitchFamily="34" charset="-122"/>
                <a:ea typeface="Microsoft YaHei" panose="020B0503020204020204" pitchFamily="34" charset="-122"/>
              </a:rPr>
              <a:t>即使</a:t>
            </a:r>
            <a:r>
              <a:rPr lang="zh-CN" altLang="en-US" sz="2400" dirty="0">
                <a:latin typeface="Microsoft YaHei" panose="020B0503020204020204" pitchFamily="34" charset="-122"/>
                <a:ea typeface="Microsoft YaHei" panose="020B0503020204020204" pitchFamily="34" charset="-122"/>
              </a:rPr>
              <a:t>在并行区域外有同名的共享变量，共享变量在并行区域内不起任何作用，并且并行区域内不会操作到外面的共享变量</a:t>
            </a:r>
            <a:r>
              <a:rPr lang="zh-CN" altLang="en-US" sz="2400" dirty="0" smtClean="0">
                <a:latin typeface="Microsoft YaHei" panose="020B0503020204020204" pitchFamily="34" charset="-122"/>
                <a:ea typeface="Microsoft YaHei" panose="020B0503020204020204" pitchFamily="34" charset="-122"/>
              </a:rPr>
              <a:t>。</a:t>
            </a:r>
            <a:endParaRPr lang="zh-CN" altLang="en-US" sz="2400" dirty="0">
              <a:latin typeface="Microsoft YaHei" panose="020B0503020204020204" pitchFamily="34" charset="-122"/>
              <a:ea typeface="Microsoft YaHei" panose="020B0503020204020204" pitchFamily="34" charset="-122"/>
            </a:endParaRPr>
          </a:p>
          <a:p>
            <a:pPr marL="342900" indent="-342900" algn="just">
              <a:lnSpc>
                <a:spcPct val="150000"/>
              </a:lnSpc>
              <a:buFont typeface="Wingdings" panose="05000000000000000000" pitchFamily="2" charset="2"/>
              <a:buChar char="n"/>
            </a:pPr>
            <a:r>
              <a:rPr lang="zh-CN" altLang="en-US" sz="2400" dirty="0">
                <a:latin typeface="Microsoft YaHei" panose="020B0503020204020204" pitchFamily="34" charset="-122"/>
                <a:ea typeface="Microsoft YaHei" panose="020B0503020204020204" pitchFamily="34" charset="-122"/>
              </a:rPr>
              <a:t>并行区域内的</a:t>
            </a:r>
            <a:r>
              <a:rPr lang="en-US" altLang="zh-CN" sz="2400" dirty="0">
                <a:latin typeface="Microsoft YaHei" panose="020B0503020204020204" pitchFamily="34" charset="-122"/>
                <a:ea typeface="Microsoft YaHei" panose="020B0503020204020204" pitchFamily="34" charset="-122"/>
              </a:rPr>
              <a:t>private</a:t>
            </a:r>
            <a:r>
              <a:rPr lang="zh-CN" altLang="en-US" sz="2400" dirty="0">
                <a:latin typeface="Microsoft YaHei" panose="020B0503020204020204" pitchFamily="34" charset="-122"/>
                <a:ea typeface="Microsoft YaHei" panose="020B0503020204020204" pitchFamily="34" charset="-122"/>
              </a:rPr>
              <a:t>变量和并行区域外同名的变量没有存储关联</a:t>
            </a:r>
            <a:r>
              <a:rPr lang="zh-CN" altLang="en-US" sz="2400" dirty="0" smtClean="0">
                <a:latin typeface="Microsoft YaHei" panose="020B0503020204020204" pitchFamily="34" charset="-122"/>
                <a:ea typeface="Microsoft YaHei" panose="020B0503020204020204" pitchFamily="34" charset="-122"/>
              </a:rPr>
              <a:t>。</a:t>
            </a:r>
            <a:endParaRPr lang="en-US" altLang="zh-CN" sz="2400" dirty="0" smtClean="0">
              <a:latin typeface="Microsoft YaHei" panose="020B0503020204020204" pitchFamily="34" charset="-122"/>
              <a:ea typeface="Microsoft YaHei" panose="020B0503020204020204" pitchFamily="34" charset="-122"/>
            </a:endParaRPr>
          </a:p>
          <a:p>
            <a:pPr marL="342900" indent="-342900" algn="just">
              <a:lnSpc>
                <a:spcPct val="150000"/>
              </a:lnSpc>
              <a:buFont typeface="Wingdings" panose="05000000000000000000" pitchFamily="2" charset="2"/>
              <a:buChar char="n"/>
            </a:pPr>
            <a:r>
              <a:rPr lang="zh-CN" altLang="en-US" sz="2400" dirty="0">
                <a:latin typeface="Microsoft YaHei" panose="020B0503020204020204" pitchFamily="34" charset="-122"/>
                <a:ea typeface="Microsoft YaHei" panose="020B0503020204020204" pitchFamily="34" charset="-122"/>
              </a:rPr>
              <a:t>如果需要</a:t>
            </a:r>
            <a:r>
              <a:rPr lang="zh-CN" altLang="en-US" sz="2400" b="1" dirty="0">
                <a:solidFill>
                  <a:srgbClr val="FF0000"/>
                </a:solidFill>
                <a:latin typeface="Microsoft YaHei" panose="020B0503020204020204" pitchFamily="34" charset="-122"/>
                <a:ea typeface="Microsoft YaHei" panose="020B0503020204020204" pitchFamily="34" charset="-122"/>
              </a:rPr>
              <a:t>继承原有共享变量的值</a:t>
            </a:r>
            <a:r>
              <a:rPr lang="zh-CN" altLang="en-US" sz="2400" dirty="0">
                <a:latin typeface="Microsoft YaHei" panose="020B0503020204020204" pitchFamily="34" charset="-122"/>
                <a:ea typeface="Microsoft YaHei" panose="020B0503020204020204" pitchFamily="34" charset="-122"/>
              </a:rPr>
              <a:t>，则应使用</a:t>
            </a:r>
            <a:r>
              <a:rPr lang="en-US" altLang="zh-CN" sz="2400" b="1" dirty="0" err="1">
                <a:solidFill>
                  <a:srgbClr val="FF0000"/>
                </a:solidFill>
                <a:latin typeface="Microsoft YaHei" panose="020B0503020204020204" pitchFamily="34" charset="-122"/>
                <a:ea typeface="Microsoft YaHei" panose="020B0503020204020204" pitchFamily="34" charset="-122"/>
              </a:rPr>
              <a:t>firstprivate</a:t>
            </a:r>
            <a:r>
              <a:rPr lang="zh-CN" altLang="en-US" sz="2400" dirty="0" smtClean="0">
                <a:latin typeface="Microsoft YaHei" panose="020B0503020204020204" pitchFamily="34" charset="-122"/>
                <a:ea typeface="Microsoft YaHei" panose="020B0503020204020204" pitchFamily="34" charset="-122"/>
              </a:rPr>
              <a:t>子句。</a:t>
            </a:r>
            <a:endParaRPr lang="en-US" altLang="zh-CN" sz="2400" dirty="0" smtClean="0">
              <a:latin typeface="Microsoft YaHei" panose="020B0503020204020204" pitchFamily="34" charset="-122"/>
              <a:ea typeface="Microsoft YaHei" panose="020B0503020204020204" pitchFamily="34" charset="-122"/>
            </a:endParaRPr>
          </a:p>
          <a:p>
            <a:pPr marL="342900" indent="-342900" algn="just">
              <a:lnSpc>
                <a:spcPct val="150000"/>
              </a:lnSpc>
              <a:buFont typeface="Wingdings" panose="05000000000000000000" pitchFamily="2" charset="2"/>
              <a:buChar char="n"/>
            </a:pPr>
            <a:r>
              <a:rPr lang="zh-CN" altLang="en-US" sz="2400" dirty="0" smtClean="0">
                <a:latin typeface="Microsoft YaHei" panose="020B0503020204020204" pitchFamily="34" charset="-122"/>
                <a:ea typeface="Microsoft YaHei" panose="020B0503020204020204" pitchFamily="34" charset="-122"/>
              </a:rPr>
              <a:t>如果</a:t>
            </a:r>
            <a:r>
              <a:rPr lang="zh-CN" altLang="en-US" sz="2400" dirty="0">
                <a:latin typeface="Microsoft YaHei" panose="020B0503020204020204" pitchFamily="34" charset="-122"/>
                <a:ea typeface="Microsoft YaHei" panose="020B0503020204020204" pitchFamily="34" charset="-122"/>
              </a:rPr>
              <a:t>需要在</a:t>
            </a:r>
            <a:r>
              <a:rPr lang="zh-CN" altLang="en-US" sz="2400" b="1" dirty="0">
                <a:solidFill>
                  <a:srgbClr val="FF0000"/>
                </a:solidFill>
                <a:latin typeface="Microsoft YaHei" panose="020B0503020204020204" pitchFamily="34" charset="-122"/>
                <a:ea typeface="Microsoft YaHei" panose="020B0503020204020204" pitchFamily="34" charset="-122"/>
              </a:rPr>
              <a:t>退出并行区域时将私有变量最后的值赋值给对应的共享变量</a:t>
            </a:r>
            <a:r>
              <a:rPr lang="zh-CN" altLang="en-US" sz="2400" dirty="0">
                <a:latin typeface="Microsoft YaHei" panose="020B0503020204020204" pitchFamily="34" charset="-122"/>
                <a:ea typeface="Microsoft YaHei" panose="020B0503020204020204" pitchFamily="34" charset="-122"/>
              </a:rPr>
              <a:t>，则可使用</a:t>
            </a:r>
            <a:r>
              <a:rPr lang="en-US" altLang="zh-CN" sz="2400" b="1" dirty="0" err="1">
                <a:solidFill>
                  <a:srgbClr val="FF0000"/>
                </a:solidFill>
                <a:latin typeface="Microsoft YaHei" panose="020B0503020204020204" pitchFamily="34" charset="-122"/>
                <a:ea typeface="Microsoft YaHei" panose="020B0503020204020204" pitchFamily="34" charset="-122"/>
              </a:rPr>
              <a:t>lastprivate</a:t>
            </a:r>
            <a:r>
              <a:rPr lang="zh-CN" altLang="en-US" sz="2400" dirty="0">
                <a:latin typeface="Microsoft YaHei" panose="020B0503020204020204" pitchFamily="34" charset="-122"/>
                <a:ea typeface="Microsoft YaHei" panose="020B0503020204020204" pitchFamily="34" charset="-122"/>
              </a:rPr>
              <a:t>子句。</a:t>
            </a:r>
            <a:endParaRPr lang="en-US" altLang="zh-CN"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102822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1"/>
            <a:ext cx="11242184" cy="1275839"/>
          </a:xfrm>
          <a:prstGeom prst="rect">
            <a:avLst/>
          </a:prstGeom>
          <a:noFill/>
        </p:spPr>
        <p:txBody>
          <a:bodyPr wrap="square" rtlCol="0" anchor="t" anchorCtr="0">
            <a:noAutofit/>
          </a:bodyPr>
          <a:lstStyle/>
          <a:p>
            <a:pPr algn="just">
              <a:lnSpc>
                <a:spcPct val="150000"/>
              </a:lnSpc>
            </a:pPr>
            <a:r>
              <a:rPr lang="en-US" altLang="zh-CN" sz="2400" b="1" dirty="0">
                <a:latin typeface="Microsoft YaHei" panose="020B0503020204020204" pitchFamily="34" charset="-122"/>
                <a:ea typeface="Microsoft YaHei" panose="020B0503020204020204" pitchFamily="34" charset="-122"/>
              </a:rPr>
              <a:t>1.4 </a:t>
            </a:r>
            <a:r>
              <a:rPr lang="en-US" altLang="zh-CN" sz="2400" b="1" dirty="0" err="1">
                <a:latin typeface="Microsoft YaHei" panose="020B0503020204020204" pitchFamily="34" charset="-122"/>
                <a:ea typeface="Microsoft YaHei" panose="020B0503020204020204" pitchFamily="34" charset="-122"/>
              </a:rPr>
              <a:t>OpenMP</a:t>
            </a:r>
            <a:r>
              <a:rPr lang="zh-CN" altLang="en-US" sz="2400" b="1" dirty="0">
                <a:latin typeface="Microsoft YaHei" panose="020B0503020204020204" pitchFamily="34" charset="-122"/>
                <a:ea typeface="Microsoft YaHei" panose="020B0503020204020204" pitchFamily="34" charset="-122"/>
              </a:rPr>
              <a:t>编译</a:t>
            </a:r>
            <a:r>
              <a:rPr lang="zh-CN" altLang="en-US" sz="2400" b="1" dirty="0" smtClean="0">
                <a:latin typeface="Microsoft YaHei" panose="020B0503020204020204" pitchFamily="34" charset="-122"/>
                <a:ea typeface="Microsoft YaHei" panose="020B0503020204020204" pitchFamily="34" charset="-122"/>
              </a:rPr>
              <a:t>制导</a:t>
            </a:r>
            <a:endParaRPr lang="en-US" altLang="zh-CN" sz="2400" b="1" dirty="0">
              <a:latin typeface="Microsoft YaHei" panose="020B0503020204020204" pitchFamily="34" charset="-122"/>
              <a:ea typeface="Microsoft YaHei" panose="020B0503020204020204" pitchFamily="34" charset="-122"/>
            </a:endParaRPr>
          </a:p>
          <a:p>
            <a:pPr algn="just">
              <a:lnSpc>
                <a:spcPct val="150000"/>
              </a:lnSpc>
            </a:pPr>
            <a:r>
              <a:rPr lang="en-US" altLang="zh-CN" sz="2400" dirty="0">
                <a:latin typeface="Microsoft YaHei" panose="020B0503020204020204" pitchFamily="34" charset="-122"/>
                <a:ea typeface="Microsoft YaHei" panose="020B0503020204020204" pitchFamily="34" charset="-122"/>
              </a:rPr>
              <a:t>(5)</a:t>
            </a:r>
            <a:r>
              <a:rPr lang="zh-CN" altLang="en-US" sz="2400" dirty="0">
                <a:latin typeface="Microsoft YaHei" panose="020B0503020204020204" pitchFamily="34" charset="-122"/>
                <a:ea typeface="Microsoft YaHei" panose="020B0503020204020204" pitchFamily="34" charset="-122"/>
              </a:rPr>
              <a:t> </a:t>
            </a:r>
            <a:r>
              <a:rPr lang="en-US" altLang="zh-CN" sz="2400" b="1" dirty="0">
                <a:solidFill>
                  <a:srgbClr val="FF0000"/>
                </a:solidFill>
                <a:latin typeface="Microsoft YaHei" panose="020B0503020204020204" pitchFamily="34" charset="-122"/>
                <a:ea typeface="Microsoft YaHei" panose="020B0503020204020204" pitchFamily="34" charset="-122"/>
              </a:rPr>
              <a:t>private</a:t>
            </a:r>
            <a:r>
              <a:rPr lang="zh-CN" altLang="en-US" sz="2400" b="1" dirty="0">
                <a:solidFill>
                  <a:srgbClr val="FF0000"/>
                </a:solidFill>
                <a:latin typeface="Microsoft YaHei" panose="020B0503020204020204" pitchFamily="34" charset="-122"/>
                <a:ea typeface="Microsoft YaHei" panose="020B0503020204020204" pitchFamily="34" charset="-122"/>
              </a:rPr>
              <a:t>数据</a:t>
            </a:r>
            <a:r>
              <a:rPr lang="zh-CN" altLang="en-US" sz="2400" b="1" dirty="0" smtClean="0">
                <a:solidFill>
                  <a:srgbClr val="FF0000"/>
                </a:solidFill>
                <a:latin typeface="Microsoft YaHei" panose="020B0503020204020204" pitchFamily="34" charset="-122"/>
                <a:ea typeface="Microsoft YaHei" panose="020B0503020204020204" pitchFamily="34" charset="-122"/>
              </a:rPr>
              <a:t>属性</a:t>
            </a:r>
            <a:endParaRPr lang="en-US" altLang="zh-CN" sz="2400" dirty="0">
              <a:latin typeface="Microsoft YaHei" panose="020B0503020204020204" pitchFamily="34" charset="-122"/>
              <a:ea typeface="Microsoft YaHei" panose="020B0503020204020204" pitchFamily="34" charset="-122"/>
            </a:endParaRPr>
          </a:p>
        </p:txBody>
      </p:sp>
      <p:sp>
        <p:nvSpPr>
          <p:cNvPr id="4" name="矩形 3"/>
          <p:cNvSpPr/>
          <p:nvPr/>
        </p:nvSpPr>
        <p:spPr>
          <a:xfrm>
            <a:off x="483208" y="2145293"/>
            <a:ext cx="9861176" cy="3477875"/>
          </a:xfrm>
          <a:prstGeom prst="rect">
            <a:avLst/>
          </a:prstGeom>
        </p:spPr>
        <p:txBody>
          <a:bodyPr wrap="square">
            <a:spAutoFit/>
          </a:bodyPr>
          <a:lstStyle/>
          <a:p>
            <a:r>
              <a:rPr lang="en-US" altLang="zh-CN" sz="2000" b="1" dirty="0" smtClean="0">
                <a:solidFill>
                  <a:srgbClr val="0000CC"/>
                </a:solidFill>
                <a:latin typeface="Times New Roman" panose="02020603050405020304" pitchFamily="18" charset="0"/>
                <a:cs typeface="Times New Roman" panose="02020603050405020304" pitchFamily="18" charset="0"/>
              </a:rPr>
              <a:t>//</a:t>
            </a:r>
            <a:r>
              <a:rPr lang="zh-CN" altLang="en-US" sz="2000" b="1" dirty="0" smtClean="0">
                <a:solidFill>
                  <a:srgbClr val="0000CC"/>
                </a:solidFill>
                <a:latin typeface="Times New Roman" panose="02020603050405020304" pitchFamily="18" charset="0"/>
                <a:cs typeface="Times New Roman" panose="02020603050405020304" pitchFamily="18" charset="0"/>
              </a:rPr>
              <a:t>一个错误的程序</a:t>
            </a:r>
            <a:endParaRPr lang="en-US" altLang="zh-CN" sz="2000" b="1" dirty="0" smtClean="0">
              <a:solidFill>
                <a:srgbClr val="0000CC"/>
              </a:solidFill>
              <a:latin typeface="Times New Roman" panose="02020603050405020304" pitchFamily="18" charset="0"/>
              <a:cs typeface="Times New Roman" panose="02020603050405020304" pitchFamily="18" charset="0"/>
            </a:endParaRPr>
          </a:p>
          <a:p>
            <a:r>
              <a:rPr lang="en-US" altLang="zh-CN" sz="2000" b="1" dirty="0" smtClean="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include &lt;</a:t>
            </a:r>
            <a:r>
              <a:rPr lang="en-US" altLang="zh-CN" sz="2000" b="1" dirty="0" err="1">
                <a:latin typeface="Times New Roman" panose="02020603050405020304" pitchFamily="18" charset="0"/>
                <a:cs typeface="Times New Roman" panose="02020603050405020304" pitchFamily="18" charset="0"/>
              </a:rPr>
              <a:t>stdio.h</a:t>
            </a:r>
            <a:r>
              <a:rPr lang="en-US" altLang="zh-CN" sz="2000" b="1" dirty="0">
                <a:latin typeface="Times New Roman" panose="02020603050405020304" pitchFamily="18" charset="0"/>
                <a:cs typeface="Times New Roman" panose="02020603050405020304" pitchFamily="18" charset="0"/>
              </a:rPr>
              <a:t>&gt;</a:t>
            </a:r>
          </a:p>
          <a:p>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main(){</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A=100;</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#pragma </a:t>
            </a:r>
            <a:r>
              <a:rPr lang="en-US" altLang="zh-CN" sz="2000" b="1" dirty="0" err="1">
                <a:latin typeface="Times New Roman" panose="02020603050405020304" pitchFamily="18" charset="0"/>
                <a:cs typeface="Times New Roman" panose="02020603050405020304" pitchFamily="18" charset="0"/>
              </a:rPr>
              <a:t>omp</a:t>
            </a:r>
            <a:r>
              <a:rPr lang="en-US" altLang="zh-CN" sz="2000" b="1" dirty="0">
                <a:latin typeface="Times New Roman" panose="02020603050405020304" pitchFamily="18" charset="0"/>
                <a:cs typeface="Times New Roman" panose="02020603050405020304" pitchFamily="18" charset="0"/>
              </a:rPr>
              <a:t> parallel for private(A)</a:t>
            </a:r>
          </a:p>
          <a:p>
            <a:r>
              <a:rPr lang="en-US" altLang="zh-CN" sz="2000" b="1" dirty="0">
                <a:latin typeface="Times New Roman" panose="02020603050405020304" pitchFamily="18" charset="0"/>
                <a:cs typeface="Times New Roman" panose="02020603050405020304" pitchFamily="18" charset="0"/>
              </a:rPr>
              <a:t>    for(</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 0;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&lt;10;i++){</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printf</a:t>
            </a:r>
            <a:r>
              <a:rPr lang="en-US" altLang="zh-CN" sz="2000" b="1" dirty="0">
                <a:latin typeface="Times New Roman" panose="02020603050405020304" pitchFamily="18" charset="0"/>
                <a:cs typeface="Times New Roman" panose="02020603050405020304" pitchFamily="18" charset="0"/>
              </a:rPr>
              <a:t>("%d\</a:t>
            </a:r>
            <a:r>
              <a:rPr lang="en-US" altLang="zh-CN" sz="2000" b="1" dirty="0" err="1">
                <a:latin typeface="Times New Roman" panose="02020603050405020304" pitchFamily="18" charset="0"/>
                <a:cs typeface="Times New Roman" panose="02020603050405020304" pitchFamily="18" charset="0"/>
              </a:rPr>
              <a:t>n",A</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return 0;</a:t>
            </a:r>
          </a:p>
          <a:p>
            <a:r>
              <a:rPr lang="en-US" altLang="zh-CN" sz="2000" b="1" dirty="0">
                <a:latin typeface="Times New Roman" panose="02020603050405020304" pitchFamily="18" charset="0"/>
                <a:cs typeface="Times New Roman" panose="02020603050405020304" pitchFamily="18" charset="0"/>
              </a:rPr>
              <a:t>}</a:t>
            </a:r>
          </a:p>
        </p:txBody>
      </p:sp>
      <p:sp>
        <p:nvSpPr>
          <p:cNvPr id="7" name="矩形 6"/>
          <p:cNvSpPr/>
          <p:nvPr/>
        </p:nvSpPr>
        <p:spPr>
          <a:xfrm>
            <a:off x="4851238" y="1468184"/>
            <a:ext cx="6946760" cy="4832092"/>
          </a:xfrm>
          <a:prstGeom prst="rect">
            <a:avLst/>
          </a:prstGeom>
          <a:solidFill>
            <a:srgbClr val="FFFFB5"/>
          </a:solidFill>
          <a:ln>
            <a:solidFill>
              <a:srgbClr val="0000CC"/>
            </a:solidFill>
          </a:ln>
        </p:spPr>
        <p:txBody>
          <a:bodyPr wrap="square">
            <a:spAutoFit/>
          </a:bodyPr>
          <a:lstStyle/>
          <a:p>
            <a:r>
              <a:rPr lang="zh-CN" altLang="en-US" sz="2800" dirty="0" smtClean="0">
                <a:solidFill>
                  <a:srgbClr val="FF0000"/>
                </a:solidFill>
                <a:latin typeface="华文中宋" panose="02010600040101010101" pitchFamily="2" charset="-122"/>
                <a:ea typeface="华文中宋" panose="02010600040101010101" pitchFamily="2" charset="-122"/>
              </a:rPr>
              <a:t>输出：</a:t>
            </a:r>
            <a:endParaRPr lang="en-US" altLang="zh-CN" sz="2800" dirty="0" smtClean="0">
              <a:solidFill>
                <a:srgbClr val="FF0000"/>
              </a:solidFill>
              <a:latin typeface="华文中宋" panose="02010600040101010101" pitchFamily="2" charset="-122"/>
              <a:ea typeface="华文中宋" panose="02010600040101010101" pitchFamily="2" charset="-122"/>
            </a:endParaRPr>
          </a:p>
          <a:p>
            <a:r>
              <a:rPr lang="es-ES" altLang="zh-CN" sz="2800" dirty="0">
                <a:solidFill>
                  <a:srgbClr val="FF0000"/>
                </a:solidFill>
                <a:latin typeface="华文中宋" panose="02010600040101010101" pitchFamily="2" charset="-122"/>
                <a:ea typeface="华文中宋" panose="02010600040101010101" pitchFamily="2" charset="-122"/>
              </a:rPr>
              <a:t>id: 2, A: 0</a:t>
            </a:r>
          </a:p>
          <a:p>
            <a:r>
              <a:rPr lang="es-ES" altLang="zh-CN" sz="2800" dirty="0">
                <a:solidFill>
                  <a:srgbClr val="FF0000"/>
                </a:solidFill>
                <a:latin typeface="华文中宋" panose="02010600040101010101" pitchFamily="2" charset="-122"/>
                <a:ea typeface="华文中宋" panose="02010600040101010101" pitchFamily="2" charset="-122"/>
              </a:rPr>
              <a:t>id: 5, A: 0</a:t>
            </a:r>
          </a:p>
          <a:p>
            <a:r>
              <a:rPr lang="es-ES" altLang="zh-CN" sz="2800" dirty="0">
                <a:solidFill>
                  <a:srgbClr val="FF0000"/>
                </a:solidFill>
                <a:latin typeface="华文中宋" panose="02010600040101010101" pitchFamily="2" charset="-122"/>
                <a:ea typeface="华文中宋" panose="02010600040101010101" pitchFamily="2" charset="-122"/>
              </a:rPr>
              <a:t>id: 7, A: 0</a:t>
            </a:r>
          </a:p>
          <a:p>
            <a:r>
              <a:rPr lang="es-ES" altLang="zh-CN" sz="2800" dirty="0">
                <a:solidFill>
                  <a:srgbClr val="FF0000"/>
                </a:solidFill>
                <a:latin typeface="华文中宋" panose="02010600040101010101" pitchFamily="2" charset="-122"/>
                <a:ea typeface="华文中宋" panose="02010600040101010101" pitchFamily="2" charset="-122"/>
              </a:rPr>
              <a:t>id: 3, A: 0</a:t>
            </a:r>
          </a:p>
          <a:p>
            <a:r>
              <a:rPr lang="es-ES" altLang="zh-CN" sz="2800" dirty="0">
                <a:solidFill>
                  <a:srgbClr val="FF0000"/>
                </a:solidFill>
                <a:latin typeface="华文中宋" panose="02010600040101010101" pitchFamily="2" charset="-122"/>
                <a:ea typeface="华文中宋" panose="02010600040101010101" pitchFamily="2" charset="-122"/>
              </a:rPr>
              <a:t>id: 8, A: 0</a:t>
            </a:r>
          </a:p>
          <a:p>
            <a:r>
              <a:rPr lang="es-ES" altLang="zh-CN" sz="2800" dirty="0">
                <a:solidFill>
                  <a:srgbClr val="FF0000"/>
                </a:solidFill>
                <a:latin typeface="华文中宋" panose="02010600040101010101" pitchFamily="2" charset="-122"/>
                <a:ea typeface="华文中宋" panose="02010600040101010101" pitchFamily="2" charset="-122"/>
              </a:rPr>
              <a:t>id: 6, A: 0</a:t>
            </a:r>
          </a:p>
          <a:p>
            <a:r>
              <a:rPr lang="es-ES" altLang="zh-CN" sz="2800" dirty="0">
                <a:solidFill>
                  <a:srgbClr val="FF0000"/>
                </a:solidFill>
                <a:latin typeface="华文中宋" panose="02010600040101010101" pitchFamily="2" charset="-122"/>
                <a:ea typeface="华文中宋" panose="02010600040101010101" pitchFamily="2" charset="-122"/>
              </a:rPr>
              <a:t>id: 4, A: 0</a:t>
            </a:r>
          </a:p>
          <a:p>
            <a:r>
              <a:rPr lang="es-ES" altLang="zh-CN" sz="2800" dirty="0">
                <a:solidFill>
                  <a:srgbClr val="FF0000"/>
                </a:solidFill>
                <a:latin typeface="华文中宋" panose="02010600040101010101" pitchFamily="2" charset="-122"/>
                <a:ea typeface="华文中宋" panose="02010600040101010101" pitchFamily="2" charset="-122"/>
              </a:rPr>
              <a:t>id: 1, A: 0</a:t>
            </a:r>
          </a:p>
          <a:p>
            <a:r>
              <a:rPr lang="es-ES" altLang="zh-CN" sz="2800" dirty="0">
                <a:solidFill>
                  <a:srgbClr val="FF0000"/>
                </a:solidFill>
                <a:latin typeface="华文中宋" panose="02010600040101010101" pitchFamily="2" charset="-122"/>
                <a:ea typeface="华文中宋" panose="02010600040101010101" pitchFamily="2" charset="-122"/>
              </a:rPr>
              <a:t>id: 9, A: 0</a:t>
            </a:r>
          </a:p>
          <a:p>
            <a:r>
              <a:rPr lang="es-ES" altLang="zh-CN" sz="2800" dirty="0">
                <a:solidFill>
                  <a:srgbClr val="FF0000"/>
                </a:solidFill>
                <a:latin typeface="华文中宋" panose="02010600040101010101" pitchFamily="2" charset="-122"/>
                <a:ea typeface="华文中宋" panose="02010600040101010101" pitchFamily="2" charset="-122"/>
              </a:rPr>
              <a:t>id: 0, A: 1218647392</a:t>
            </a:r>
          </a:p>
        </p:txBody>
      </p:sp>
    </p:spTree>
    <p:extLst>
      <p:ext uri="{BB962C8B-B14F-4D97-AF65-F5344CB8AC3E}">
        <p14:creationId xmlns:p14="http://schemas.microsoft.com/office/powerpoint/2010/main" val="29102068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1"/>
            <a:ext cx="11242184" cy="1275839"/>
          </a:xfrm>
          <a:prstGeom prst="rect">
            <a:avLst/>
          </a:prstGeom>
          <a:noFill/>
        </p:spPr>
        <p:txBody>
          <a:bodyPr wrap="square" rtlCol="0" anchor="t" anchorCtr="0">
            <a:noAutofit/>
          </a:bodyPr>
          <a:lstStyle/>
          <a:p>
            <a:pPr algn="just">
              <a:lnSpc>
                <a:spcPct val="150000"/>
              </a:lnSpc>
            </a:pPr>
            <a:r>
              <a:rPr lang="en-US" altLang="zh-CN" sz="2400" b="1" dirty="0">
                <a:latin typeface="Microsoft YaHei" panose="020B0503020204020204" pitchFamily="34" charset="-122"/>
                <a:ea typeface="Microsoft YaHei" panose="020B0503020204020204" pitchFamily="34" charset="-122"/>
              </a:rPr>
              <a:t>1.4 </a:t>
            </a:r>
            <a:r>
              <a:rPr lang="en-US" altLang="zh-CN" sz="2400" b="1" dirty="0" err="1">
                <a:latin typeface="Microsoft YaHei" panose="020B0503020204020204" pitchFamily="34" charset="-122"/>
                <a:ea typeface="Microsoft YaHei" panose="020B0503020204020204" pitchFamily="34" charset="-122"/>
              </a:rPr>
              <a:t>OpenMP</a:t>
            </a:r>
            <a:r>
              <a:rPr lang="zh-CN" altLang="en-US" sz="2400" b="1" dirty="0">
                <a:latin typeface="Microsoft YaHei" panose="020B0503020204020204" pitchFamily="34" charset="-122"/>
                <a:ea typeface="Microsoft YaHei" panose="020B0503020204020204" pitchFamily="34" charset="-122"/>
              </a:rPr>
              <a:t>编译</a:t>
            </a:r>
            <a:r>
              <a:rPr lang="zh-CN" altLang="en-US" sz="2400" b="1" dirty="0" smtClean="0">
                <a:latin typeface="Microsoft YaHei" panose="020B0503020204020204" pitchFamily="34" charset="-122"/>
                <a:ea typeface="Microsoft YaHei" panose="020B0503020204020204" pitchFamily="34" charset="-122"/>
              </a:rPr>
              <a:t>制导</a:t>
            </a:r>
            <a:endParaRPr lang="en-US" altLang="zh-CN" sz="2400" b="1" dirty="0">
              <a:latin typeface="Microsoft YaHei" panose="020B0503020204020204" pitchFamily="34" charset="-122"/>
              <a:ea typeface="Microsoft YaHei" panose="020B0503020204020204" pitchFamily="34" charset="-122"/>
            </a:endParaRPr>
          </a:p>
          <a:p>
            <a:pPr algn="just">
              <a:lnSpc>
                <a:spcPct val="150000"/>
              </a:lnSpc>
            </a:pPr>
            <a:r>
              <a:rPr lang="en-US" altLang="zh-CN" sz="2400" dirty="0">
                <a:latin typeface="Microsoft YaHei" panose="020B0503020204020204" pitchFamily="34" charset="-122"/>
                <a:ea typeface="Microsoft YaHei" panose="020B0503020204020204" pitchFamily="34" charset="-122"/>
              </a:rPr>
              <a:t>(5)</a:t>
            </a:r>
            <a:r>
              <a:rPr lang="zh-CN" altLang="en-US" sz="2400" dirty="0">
                <a:latin typeface="Microsoft YaHei" panose="020B0503020204020204" pitchFamily="34" charset="-122"/>
                <a:ea typeface="Microsoft YaHei" panose="020B0503020204020204" pitchFamily="34" charset="-122"/>
              </a:rPr>
              <a:t> </a:t>
            </a:r>
            <a:r>
              <a:rPr lang="en-US" altLang="zh-CN" sz="2400" b="1" dirty="0">
                <a:solidFill>
                  <a:srgbClr val="FF0000"/>
                </a:solidFill>
                <a:latin typeface="Microsoft YaHei" panose="020B0503020204020204" pitchFamily="34" charset="-122"/>
                <a:ea typeface="Microsoft YaHei" panose="020B0503020204020204" pitchFamily="34" charset="-122"/>
              </a:rPr>
              <a:t>private</a:t>
            </a:r>
            <a:r>
              <a:rPr lang="zh-CN" altLang="en-US" sz="2400" b="1" dirty="0">
                <a:solidFill>
                  <a:srgbClr val="FF0000"/>
                </a:solidFill>
                <a:latin typeface="Microsoft YaHei" panose="020B0503020204020204" pitchFamily="34" charset="-122"/>
                <a:ea typeface="Microsoft YaHei" panose="020B0503020204020204" pitchFamily="34" charset="-122"/>
              </a:rPr>
              <a:t>数据</a:t>
            </a:r>
            <a:r>
              <a:rPr lang="zh-CN" altLang="en-US" sz="2400" b="1" dirty="0" smtClean="0">
                <a:solidFill>
                  <a:srgbClr val="FF0000"/>
                </a:solidFill>
                <a:latin typeface="Microsoft YaHei" panose="020B0503020204020204" pitchFamily="34" charset="-122"/>
                <a:ea typeface="Microsoft YaHei" panose="020B0503020204020204" pitchFamily="34" charset="-122"/>
              </a:rPr>
              <a:t>属性</a:t>
            </a:r>
            <a:endParaRPr lang="en-US" altLang="zh-CN" sz="2400" dirty="0">
              <a:latin typeface="Microsoft YaHei" panose="020B0503020204020204" pitchFamily="34" charset="-122"/>
              <a:ea typeface="Microsoft YaHei" panose="020B0503020204020204" pitchFamily="34" charset="-122"/>
            </a:endParaRPr>
          </a:p>
        </p:txBody>
      </p:sp>
      <p:sp>
        <p:nvSpPr>
          <p:cNvPr id="4" name="矩形 3"/>
          <p:cNvSpPr/>
          <p:nvPr/>
        </p:nvSpPr>
        <p:spPr>
          <a:xfrm>
            <a:off x="483208" y="2145293"/>
            <a:ext cx="9861176" cy="3477875"/>
          </a:xfrm>
          <a:prstGeom prst="rect">
            <a:avLst/>
          </a:prstGeom>
        </p:spPr>
        <p:txBody>
          <a:bodyPr wrap="square">
            <a:spAutoFit/>
          </a:bodyPr>
          <a:lstStyle/>
          <a:p>
            <a:r>
              <a:rPr lang="en-US" altLang="zh-CN" sz="2000" b="1" dirty="0" smtClean="0">
                <a:solidFill>
                  <a:srgbClr val="0000CC"/>
                </a:solidFill>
                <a:latin typeface="Times New Roman" panose="02020603050405020304" pitchFamily="18" charset="0"/>
                <a:cs typeface="Times New Roman" panose="02020603050405020304" pitchFamily="18" charset="0"/>
              </a:rPr>
              <a:t>//</a:t>
            </a:r>
            <a:r>
              <a:rPr lang="zh-CN" altLang="en-US" sz="2000" b="1" dirty="0" smtClean="0">
                <a:solidFill>
                  <a:srgbClr val="0000CC"/>
                </a:solidFill>
                <a:latin typeface="Times New Roman" panose="02020603050405020304" pitchFamily="18" charset="0"/>
                <a:cs typeface="Times New Roman" panose="02020603050405020304" pitchFamily="18" charset="0"/>
              </a:rPr>
              <a:t>第二个错误的程序</a:t>
            </a:r>
            <a:endParaRPr lang="en-US" altLang="zh-CN" sz="2000" b="1" dirty="0" smtClean="0">
              <a:solidFill>
                <a:srgbClr val="0000CC"/>
              </a:solidFill>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#include &lt;</a:t>
            </a:r>
            <a:r>
              <a:rPr lang="en-US" altLang="zh-CN" sz="2000" b="1" dirty="0" err="1">
                <a:latin typeface="Times New Roman" panose="02020603050405020304" pitchFamily="18" charset="0"/>
                <a:cs typeface="Times New Roman" panose="02020603050405020304" pitchFamily="18" charset="0"/>
              </a:rPr>
              <a:t>stdio.h</a:t>
            </a:r>
            <a:r>
              <a:rPr lang="en-US" altLang="zh-CN" sz="2000" b="1" dirty="0">
                <a:latin typeface="Times New Roman" panose="02020603050405020304" pitchFamily="18" charset="0"/>
                <a:cs typeface="Times New Roman" panose="02020603050405020304" pitchFamily="18" charset="0"/>
              </a:rPr>
              <a:t>&gt;</a:t>
            </a:r>
          </a:p>
          <a:p>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main(){</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B, </a:t>
            </a:r>
            <a:r>
              <a:rPr lang="en-US" altLang="zh-CN" sz="2000" b="1" dirty="0" err="1" smtClean="0">
                <a:latin typeface="Times New Roman" panose="02020603050405020304" pitchFamily="18" charset="0"/>
                <a:cs typeface="Times New Roman" panose="02020603050405020304" pitchFamily="18" charset="0"/>
              </a:rPr>
              <a:t>i</a:t>
            </a:r>
            <a:r>
              <a:rPr lang="en-US" altLang="zh-CN" sz="2000" b="1" dirty="0" smtClean="0">
                <a:latin typeface="Times New Roman" panose="02020603050405020304" pitchFamily="18" charset="0"/>
                <a:cs typeface="Times New Roman" panose="02020603050405020304" pitchFamily="18" charset="0"/>
              </a:rPr>
              <a:t>;</a:t>
            </a:r>
          </a:p>
          <a:p>
            <a:r>
              <a:rPr lang="en-US" altLang="zh-CN" sz="2000" b="1" dirty="0" smtClean="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pragma </a:t>
            </a:r>
            <a:r>
              <a:rPr lang="en-US" altLang="zh-CN" sz="2000" b="1" dirty="0" err="1">
                <a:latin typeface="Times New Roman" panose="02020603050405020304" pitchFamily="18" charset="0"/>
                <a:cs typeface="Times New Roman" panose="02020603050405020304" pitchFamily="18" charset="0"/>
              </a:rPr>
              <a:t>omp</a:t>
            </a:r>
            <a:r>
              <a:rPr lang="en-US" altLang="zh-CN" sz="2000" b="1" dirty="0">
                <a:latin typeface="Times New Roman" panose="02020603050405020304" pitchFamily="18" charset="0"/>
                <a:cs typeface="Times New Roman" panose="02020603050405020304" pitchFamily="18" charset="0"/>
              </a:rPr>
              <a:t> parallel for private(B)</a:t>
            </a:r>
          </a:p>
          <a:p>
            <a:r>
              <a:rPr lang="en-US" altLang="zh-CN" sz="2000" b="1" dirty="0">
                <a:latin typeface="Times New Roman" panose="02020603050405020304" pitchFamily="18" charset="0"/>
                <a:cs typeface="Times New Roman" panose="02020603050405020304" pitchFamily="18" charset="0"/>
              </a:rPr>
              <a:t>    for(</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 0;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&lt;10;i++){</a:t>
            </a:r>
          </a:p>
          <a:p>
            <a:r>
              <a:rPr lang="en-US" altLang="zh-CN" sz="2000" b="1" dirty="0">
                <a:latin typeface="Times New Roman" panose="02020603050405020304" pitchFamily="18" charset="0"/>
                <a:cs typeface="Times New Roman" panose="02020603050405020304" pitchFamily="18" charset="0"/>
              </a:rPr>
              <a:t>	B = 100; </a:t>
            </a:r>
          </a:p>
          <a:p>
            <a:r>
              <a:rPr lang="en-US" altLang="zh-CN" sz="2000" b="1" dirty="0">
                <a:latin typeface="Times New Roman" panose="02020603050405020304" pitchFamily="18" charset="0"/>
                <a:cs typeface="Times New Roman" panose="02020603050405020304" pitchFamily="18" charset="0"/>
              </a:rPr>
              <a:t>    } </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printf</a:t>
            </a:r>
            <a:r>
              <a:rPr lang="en-US" altLang="zh-CN" sz="2000" b="1" dirty="0">
                <a:latin typeface="Times New Roman" panose="02020603050405020304" pitchFamily="18" charset="0"/>
                <a:cs typeface="Times New Roman" panose="02020603050405020304" pitchFamily="18" charset="0"/>
              </a:rPr>
              <a:t>("%d\</a:t>
            </a:r>
            <a:r>
              <a:rPr lang="en-US" altLang="zh-CN" sz="2000" b="1" dirty="0" err="1">
                <a:latin typeface="Times New Roman" panose="02020603050405020304" pitchFamily="18" charset="0"/>
                <a:cs typeface="Times New Roman" panose="02020603050405020304" pitchFamily="18" charset="0"/>
              </a:rPr>
              <a:t>n",B</a:t>
            </a:r>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return 0;</a:t>
            </a:r>
          </a:p>
          <a:p>
            <a:r>
              <a:rPr lang="en-US" altLang="zh-CN" sz="2000" b="1" dirty="0">
                <a:latin typeface="Times New Roman" panose="02020603050405020304" pitchFamily="18" charset="0"/>
                <a:cs typeface="Times New Roman" panose="02020603050405020304" pitchFamily="18" charset="0"/>
              </a:rPr>
              <a:t>}</a:t>
            </a:r>
          </a:p>
        </p:txBody>
      </p:sp>
      <p:sp>
        <p:nvSpPr>
          <p:cNvPr id="7" name="矩形 6"/>
          <p:cNvSpPr/>
          <p:nvPr/>
        </p:nvSpPr>
        <p:spPr>
          <a:xfrm>
            <a:off x="5413796" y="2930123"/>
            <a:ext cx="6148901" cy="954107"/>
          </a:xfrm>
          <a:prstGeom prst="rect">
            <a:avLst/>
          </a:prstGeom>
          <a:solidFill>
            <a:srgbClr val="FFFFB5"/>
          </a:solidFill>
          <a:ln>
            <a:solidFill>
              <a:srgbClr val="0000CC"/>
            </a:solidFill>
          </a:ln>
        </p:spPr>
        <p:txBody>
          <a:bodyPr wrap="square">
            <a:spAutoFit/>
          </a:bodyPr>
          <a:lstStyle/>
          <a:p>
            <a:r>
              <a:rPr lang="zh-CN" altLang="en-US" sz="2800" dirty="0" smtClean="0">
                <a:solidFill>
                  <a:srgbClr val="FF0000"/>
                </a:solidFill>
                <a:latin typeface="华文中宋" panose="02010600040101010101" pitchFamily="2" charset="-122"/>
                <a:ea typeface="华文中宋" panose="02010600040101010101" pitchFamily="2" charset="-122"/>
              </a:rPr>
              <a:t>输出：</a:t>
            </a:r>
            <a:endParaRPr lang="en-US" altLang="zh-CN" sz="2800" dirty="0" smtClean="0">
              <a:solidFill>
                <a:srgbClr val="FF0000"/>
              </a:solidFill>
              <a:latin typeface="华文中宋" panose="02010600040101010101" pitchFamily="2" charset="-122"/>
              <a:ea typeface="华文中宋" panose="02010600040101010101" pitchFamily="2" charset="-122"/>
            </a:endParaRPr>
          </a:p>
          <a:p>
            <a:r>
              <a:rPr lang="es-ES" altLang="zh-CN" sz="2800" dirty="0" smtClean="0">
                <a:solidFill>
                  <a:srgbClr val="FF0000"/>
                </a:solidFill>
                <a:latin typeface="华文中宋" panose="02010600040101010101" pitchFamily="2" charset="-122"/>
                <a:ea typeface="华文中宋" panose="02010600040101010101" pitchFamily="2" charset="-122"/>
              </a:rPr>
              <a:t>0</a:t>
            </a:r>
            <a:endParaRPr lang="es-ES" altLang="zh-CN" sz="2800"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7730404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1"/>
            <a:ext cx="11242184" cy="1275839"/>
          </a:xfrm>
          <a:prstGeom prst="rect">
            <a:avLst/>
          </a:prstGeom>
          <a:noFill/>
        </p:spPr>
        <p:txBody>
          <a:bodyPr wrap="square" rtlCol="0" anchor="t" anchorCtr="0">
            <a:noAutofit/>
          </a:bodyPr>
          <a:lstStyle/>
          <a:p>
            <a:pPr algn="just">
              <a:lnSpc>
                <a:spcPct val="150000"/>
              </a:lnSpc>
            </a:pPr>
            <a:r>
              <a:rPr lang="en-US" altLang="zh-CN" sz="2400" b="1" dirty="0">
                <a:latin typeface="Microsoft YaHei" panose="020B0503020204020204" pitchFamily="34" charset="-122"/>
                <a:ea typeface="Microsoft YaHei" panose="020B0503020204020204" pitchFamily="34" charset="-122"/>
              </a:rPr>
              <a:t>1.4 </a:t>
            </a:r>
            <a:r>
              <a:rPr lang="en-US" altLang="zh-CN" sz="2400" b="1" dirty="0" err="1">
                <a:latin typeface="Microsoft YaHei" panose="020B0503020204020204" pitchFamily="34" charset="-122"/>
                <a:ea typeface="Microsoft YaHei" panose="020B0503020204020204" pitchFamily="34" charset="-122"/>
              </a:rPr>
              <a:t>OpenMP</a:t>
            </a:r>
            <a:r>
              <a:rPr lang="zh-CN" altLang="en-US" sz="2400" b="1" dirty="0">
                <a:latin typeface="Microsoft YaHei" panose="020B0503020204020204" pitchFamily="34" charset="-122"/>
                <a:ea typeface="Microsoft YaHei" panose="020B0503020204020204" pitchFamily="34" charset="-122"/>
              </a:rPr>
              <a:t>编译</a:t>
            </a:r>
            <a:r>
              <a:rPr lang="zh-CN" altLang="en-US" sz="2400" b="1" dirty="0" smtClean="0">
                <a:latin typeface="Microsoft YaHei" panose="020B0503020204020204" pitchFamily="34" charset="-122"/>
                <a:ea typeface="Microsoft YaHei" panose="020B0503020204020204" pitchFamily="34" charset="-122"/>
              </a:rPr>
              <a:t>制导</a:t>
            </a:r>
            <a:endParaRPr lang="en-US" altLang="zh-CN" sz="2400" b="1" dirty="0">
              <a:latin typeface="Microsoft YaHei" panose="020B0503020204020204" pitchFamily="34" charset="-122"/>
              <a:ea typeface="Microsoft YaHei" panose="020B0503020204020204" pitchFamily="34" charset="-122"/>
            </a:endParaRPr>
          </a:p>
          <a:p>
            <a:pPr algn="just">
              <a:lnSpc>
                <a:spcPct val="150000"/>
              </a:lnSpc>
            </a:pPr>
            <a:r>
              <a:rPr lang="en-US" altLang="zh-CN" sz="2400" dirty="0">
                <a:latin typeface="Microsoft YaHei" panose="020B0503020204020204" pitchFamily="34" charset="-122"/>
                <a:ea typeface="Microsoft YaHei" panose="020B0503020204020204" pitchFamily="34" charset="-122"/>
              </a:rPr>
              <a:t>(5)</a:t>
            </a:r>
            <a:r>
              <a:rPr lang="zh-CN" altLang="en-US" sz="2400" dirty="0">
                <a:latin typeface="Microsoft YaHei" panose="020B0503020204020204" pitchFamily="34" charset="-122"/>
                <a:ea typeface="Microsoft YaHei" panose="020B0503020204020204" pitchFamily="34" charset="-122"/>
              </a:rPr>
              <a:t> </a:t>
            </a:r>
            <a:r>
              <a:rPr lang="en-US" altLang="zh-CN" sz="2400" b="1" dirty="0">
                <a:solidFill>
                  <a:srgbClr val="FF0000"/>
                </a:solidFill>
                <a:latin typeface="Microsoft YaHei" panose="020B0503020204020204" pitchFamily="34" charset="-122"/>
                <a:ea typeface="Microsoft YaHei" panose="020B0503020204020204" pitchFamily="34" charset="-122"/>
              </a:rPr>
              <a:t>private</a:t>
            </a:r>
            <a:r>
              <a:rPr lang="zh-CN" altLang="en-US" sz="2400" b="1" dirty="0">
                <a:solidFill>
                  <a:srgbClr val="FF0000"/>
                </a:solidFill>
                <a:latin typeface="Microsoft YaHei" panose="020B0503020204020204" pitchFamily="34" charset="-122"/>
                <a:ea typeface="Microsoft YaHei" panose="020B0503020204020204" pitchFamily="34" charset="-122"/>
              </a:rPr>
              <a:t>数据</a:t>
            </a:r>
            <a:r>
              <a:rPr lang="zh-CN" altLang="en-US" sz="2400" b="1" dirty="0" smtClean="0">
                <a:solidFill>
                  <a:srgbClr val="FF0000"/>
                </a:solidFill>
                <a:latin typeface="Microsoft YaHei" panose="020B0503020204020204" pitchFamily="34" charset="-122"/>
                <a:ea typeface="Microsoft YaHei" panose="020B0503020204020204" pitchFamily="34" charset="-122"/>
              </a:rPr>
              <a:t>属性</a:t>
            </a:r>
            <a:endParaRPr lang="en-US" altLang="zh-CN" sz="2400" dirty="0">
              <a:latin typeface="Microsoft YaHei" panose="020B0503020204020204" pitchFamily="34" charset="-122"/>
              <a:ea typeface="Microsoft YaHei" panose="020B0503020204020204" pitchFamily="34" charset="-122"/>
            </a:endParaRPr>
          </a:p>
        </p:txBody>
      </p:sp>
      <p:sp>
        <p:nvSpPr>
          <p:cNvPr id="4" name="矩形 3"/>
          <p:cNvSpPr/>
          <p:nvPr/>
        </p:nvSpPr>
        <p:spPr>
          <a:xfrm>
            <a:off x="483208" y="2145293"/>
            <a:ext cx="9861176" cy="3785652"/>
          </a:xfrm>
          <a:prstGeom prst="rect">
            <a:avLst/>
          </a:prstGeom>
        </p:spPr>
        <p:txBody>
          <a:bodyPr wrap="square">
            <a:spAutoFit/>
          </a:bodyPr>
          <a:lstStyle/>
          <a:p>
            <a:r>
              <a:rPr lang="en-US" altLang="zh-CN" sz="2000" b="1" dirty="0" smtClean="0">
                <a:solidFill>
                  <a:srgbClr val="0000CC"/>
                </a:solidFill>
                <a:latin typeface="Times New Roman" panose="02020603050405020304" pitchFamily="18" charset="0"/>
                <a:cs typeface="Times New Roman" panose="02020603050405020304" pitchFamily="18" charset="0"/>
              </a:rPr>
              <a:t>//</a:t>
            </a:r>
            <a:r>
              <a:rPr lang="zh-CN" altLang="en-US" sz="2000" b="1" dirty="0" smtClean="0">
                <a:solidFill>
                  <a:srgbClr val="0000CC"/>
                </a:solidFill>
                <a:latin typeface="Times New Roman" panose="02020603050405020304" pitchFamily="18" charset="0"/>
                <a:cs typeface="Times New Roman" panose="02020603050405020304" pitchFamily="18" charset="0"/>
              </a:rPr>
              <a:t>第三个错误的程序</a:t>
            </a:r>
            <a:endParaRPr lang="en-US" altLang="zh-CN" sz="2000" b="1" dirty="0" smtClean="0">
              <a:solidFill>
                <a:srgbClr val="0000CC"/>
              </a:solidFill>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#include &lt;</a:t>
            </a:r>
            <a:r>
              <a:rPr lang="en-US" altLang="zh-CN" sz="2000" b="1" dirty="0" err="1">
                <a:latin typeface="Times New Roman" panose="02020603050405020304" pitchFamily="18" charset="0"/>
                <a:cs typeface="Times New Roman" panose="02020603050405020304" pitchFamily="18" charset="0"/>
              </a:rPr>
              <a:t>stdio.h</a:t>
            </a:r>
            <a:r>
              <a:rPr lang="en-US" altLang="zh-CN" sz="2000" b="1" dirty="0">
                <a:latin typeface="Times New Roman" panose="02020603050405020304" pitchFamily="18" charset="0"/>
                <a:cs typeface="Times New Roman" panose="02020603050405020304" pitchFamily="18" charset="0"/>
              </a:rPr>
              <a:t>&gt;</a:t>
            </a:r>
          </a:p>
          <a:p>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main(){</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C = 100,i; </a:t>
            </a:r>
          </a:p>
          <a:p>
            <a:r>
              <a:rPr lang="en-US" altLang="zh-CN" sz="2000" b="1" dirty="0">
                <a:latin typeface="Times New Roman" panose="02020603050405020304" pitchFamily="18" charset="0"/>
                <a:cs typeface="Times New Roman" panose="02020603050405020304" pitchFamily="18" charset="0"/>
              </a:rPr>
              <a:t>#pragma </a:t>
            </a:r>
            <a:r>
              <a:rPr lang="en-US" altLang="zh-CN" sz="2000" b="1" dirty="0" err="1">
                <a:latin typeface="Times New Roman" panose="02020603050405020304" pitchFamily="18" charset="0"/>
                <a:cs typeface="Times New Roman" panose="02020603050405020304" pitchFamily="18" charset="0"/>
              </a:rPr>
              <a:t>omp</a:t>
            </a:r>
            <a:r>
              <a:rPr lang="en-US" altLang="zh-CN" sz="2000" b="1" dirty="0">
                <a:latin typeface="Times New Roman" panose="02020603050405020304" pitchFamily="18" charset="0"/>
                <a:cs typeface="Times New Roman" panose="02020603050405020304" pitchFamily="18" charset="0"/>
              </a:rPr>
              <a:t> parallel for private(C)</a:t>
            </a:r>
          </a:p>
          <a:p>
            <a:r>
              <a:rPr lang="en-US" altLang="zh-CN" sz="2000" b="1" dirty="0">
                <a:latin typeface="Times New Roman" panose="02020603050405020304" pitchFamily="18" charset="0"/>
                <a:cs typeface="Times New Roman" panose="02020603050405020304" pitchFamily="18" charset="0"/>
              </a:rPr>
              <a:t>    for(</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 0;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&lt;10;i++){</a:t>
            </a:r>
          </a:p>
          <a:p>
            <a:r>
              <a:rPr lang="en-US" altLang="zh-CN" sz="2000" b="1" dirty="0">
                <a:latin typeface="Times New Roman" panose="02020603050405020304" pitchFamily="18" charset="0"/>
                <a:cs typeface="Times New Roman" panose="02020603050405020304" pitchFamily="18" charset="0"/>
              </a:rPr>
              <a:t>	C = 200; </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printf</a:t>
            </a:r>
            <a:r>
              <a:rPr lang="en-US" altLang="zh-CN" sz="2000" b="1" dirty="0">
                <a:latin typeface="Times New Roman" panose="02020603050405020304" pitchFamily="18" charset="0"/>
                <a:cs typeface="Times New Roman" panose="02020603050405020304" pitchFamily="18" charset="0"/>
              </a:rPr>
              <a:t>("%d\</a:t>
            </a:r>
            <a:r>
              <a:rPr lang="en-US" altLang="zh-CN" sz="2000" b="1" dirty="0" err="1">
                <a:latin typeface="Times New Roman" panose="02020603050405020304" pitchFamily="18" charset="0"/>
                <a:cs typeface="Times New Roman" panose="02020603050405020304" pitchFamily="18" charset="0"/>
              </a:rPr>
              <a:t>n",C</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printf</a:t>
            </a:r>
            <a:r>
              <a:rPr lang="en-US" altLang="zh-CN" sz="2000" b="1" dirty="0">
                <a:latin typeface="Times New Roman" panose="02020603050405020304" pitchFamily="18" charset="0"/>
                <a:cs typeface="Times New Roman" panose="02020603050405020304" pitchFamily="18" charset="0"/>
              </a:rPr>
              <a:t>("%d\</a:t>
            </a:r>
            <a:r>
              <a:rPr lang="en-US" altLang="zh-CN" sz="2000" b="1" dirty="0" err="1">
                <a:latin typeface="Times New Roman" panose="02020603050405020304" pitchFamily="18" charset="0"/>
                <a:cs typeface="Times New Roman" panose="02020603050405020304" pitchFamily="18" charset="0"/>
              </a:rPr>
              <a:t>n",C</a:t>
            </a:r>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return 0;</a:t>
            </a:r>
          </a:p>
          <a:p>
            <a:r>
              <a:rPr lang="en-US" altLang="zh-CN" sz="2000" b="1" dirty="0">
                <a:latin typeface="Times New Roman" panose="02020603050405020304" pitchFamily="18" charset="0"/>
                <a:cs typeface="Times New Roman" panose="02020603050405020304" pitchFamily="18" charset="0"/>
              </a:rPr>
              <a:t>}</a:t>
            </a:r>
          </a:p>
        </p:txBody>
      </p:sp>
      <p:sp>
        <p:nvSpPr>
          <p:cNvPr id="7" name="矩形 6"/>
          <p:cNvSpPr/>
          <p:nvPr/>
        </p:nvSpPr>
        <p:spPr>
          <a:xfrm>
            <a:off x="5621758" y="1235793"/>
            <a:ext cx="6148901" cy="5262979"/>
          </a:xfrm>
          <a:prstGeom prst="rect">
            <a:avLst/>
          </a:prstGeom>
          <a:solidFill>
            <a:srgbClr val="FFFFB5"/>
          </a:solidFill>
          <a:ln>
            <a:solidFill>
              <a:srgbClr val="0000CC"/>
            </a:solidFill>
          </a:ln>
        </p:spPr>
        <p:txBody>
          <a:bodyPr wrap="square">
            <a:spAutoFit/>
          </a:bodyPr>
          <a:lstStyle/>
          <a:p>
            <a:r>
              <a:rPr lang="zh-CN" altLang="en-US" sz="2800" dirty="0" smtClean="0">
                <a:solidFill>
                  <a:srgbClr val="FF0000"/>
                </a:solidFill>
                <a:latin typeface="华文中宋" panose="02010600040101010101" pitchFamily="2" charset="-122"/>
                <a:ea typeface="华文中宋" panose="02010600040101010101" pitchFamily="2" charset="-122"/>
              </a:rPr>
              <a:t>输出：</a:t>
            </a:r>
            <a:endParaRPr lang="en-US" altLang="zh-CN" sz="2800" dirty="0" smtClean="0">
              <a:solidFill>
                <a:srgbClr val="FF0000"/>
              </a:solidFill>
              <a:latin typeface="华文中宋" panose="02010600040101010101" pitchFamily="2" charset="-122"/>
              <a:ea typeface="华文中宋" panose="02010600040101010101" pitchFamily="2" charset="-122"/>
            </a:endParaRPr>
          </a:p>
          <a:p>
            <a:r>
              <a:rPr lang="es-ES" altLang="zh-CN" sz="2800" dirty="0">
                <a:solidFill>
                  <a:srgbClr val="FF0000"/>
                </a:solidFill>
                <a:latin typeface="华文中宋" panose="02010600040101010101" pitchFamily="2" charset="-122"/>
                <a:ea typeface="华文中宋" panose="02010600040101010101" pitchFamily="2" charset="-122"/>
              </a:rPr>
              <a:t>200</a:t>
            </a:r>
          </a:p>
          <a:p>
            <a:r>
              <a:rPr lang="es-ES" altLang="zh-CN" sz="2800" dirty="0">
                <a:solidFill>
                  <a:srgbClr val="FF0000"/>
                </a:solidFill>
                <a:latin typeface="华文中宋" panose="02010600040101010101" pitchFamily="2" charset="-122"/>
                <a:ea typeface="华文中宋" panose="02010600040101010101" pitchFamily="2" charset="-122"/>
              </a:rPr>
              <a:t>200</a:t>
            </a:r>
          </a:p>
          <a:p>
            <a:r>
              <a:rPr lang="es-ES" altLang="zh-CN" sz="2800" dirty="0">
                <a:solidFill>
                  <a:srgbClr val="FF0000"/>
                </a:solidFill>
                <a:latin typeface="华文中宋" panose="02010600040101010101" pitchFamily="2" charset="-122"/>
                <a:ea typeface="华文中宋" panose="02010600040101010101" pitchFamily="2" charset="-122"/>
              </a:rPr>
              <a:t>200</a:t>
            </a:r>
          </a:p>
          <a:p>
            <a:r>
              <a:rPr lang="es-ES" altLang="zh-CN" sz="2800" dirty="0">
                <a:solidFill>
                  <a:srgbClr val="FF0000"/>
                </a:solidFill>
                <a:latin typeface="华文中宋" panose="02010600040101010101" pitchFamily="2" charset="-122"/>
                <a:ea typeface="华文中宋" panose="02010600040101010101" pitchFamily="2" charset="-122"/>
              </a:rPr>
              <a:t>200</a:t>
            </a:r>
          </a:p>
          <a:p>
            <a:r>
              <a:rPr lang="es-ES" altLang="zh-CN" sz="2800" dirty="0">
                <a:solidFill>
                  <a:srgbClr val="FF0000"/>
                </a:solidFill>
                <a:latin typeface="华文中宋" panose="02010600040101010101" pitchFamily="2" charset="-122"/>
                <a:ea typeface="华文中宋" panose="02010600040101010101" pitchFamily="2" charset="-122"/>
              </a:rPr>
              <a:t>200</a:t>
            </a:r>
          </a:p>
          <a:p>
            <a:r>
              <a:rPr lang="es-ES" altLang="zh-CN" sz="2800" dirty="0">
                <a:solidFill>
                  <a:srgbClr val="FF0000"/>
                </a:solidFill>
                <a:latin typeface="华文中宋" panose="02010600040101010101" pitchFamily="2" charset="-122"/>
                <a:ea typeface="华文中宋" panose="02010600040101010101" pitchFamily="2" charset="-122"/>
              </a:rPr>
              <a:t>200</a:t>
            </a:r>
          </a:p>
          <a:p>
            <a:r>
              <a:rPr lang="es-ES" altLang="zh-CN" sz="2800" dirty="0">
                <a:solidFill>
                  <a:srgbClr val="FF0000"/>
                </a:solidFill>
                <a:latin typeface="华文中宋" panose="02010600040101010101" pitchFamily="2" charset="-122"/>
                <a:ea typeface="华文中宋" panose="02010600040101010101" pitchFamily="2" charset="-122"/>
              </a:rPr>
              <a:t>200</a:t>
            </a:r>
          </a:p>
          <a:p>
            <a:r>
              <a:rPr lang="es-ES" altLang="zh-CN" sz="2800" dirty="0">
                <a:solidFill>
                  <a:srgbClr val="FF0000"/>
                </a:solidFill>
                <a:latin typeface="华文中宋" panose="02010600040101010101" pitchFamily="2" charset="-122"/>
                <a:ea typeface="华文中宋" panose="02010600040101010101" pitchFamily="2" charset="-122"/>
              </a:rPr>
              <a:t>200</a:t>
            </a:r>
          </a:p>
          <a:p>
            <a:r>
              <a:rPr lang="es-ES" altLang="zh-CN" sz="2800" dirty="0">
                <a:solidFill>
                  <a:srgbClr val="FF0000"/>
                </a:solidFill>
                <a:latin typeface="华文中宋" panose="02010600040101010101" pitchFamily="2" charset="-122"/>
                <a:ea typeface="华文中宋" panose="02010600040101010101" pitchFamily="2" charset="-122"/>
              </a:rPr>
              <a:t>200</a:t>
            </a:r>
          </a:p>
          <a:p>
            <a:r>
              <a:rPr lang="es-ES" altLang="zh-CN" sz="2800" dirty="0">
                <a:solidFill>
                  <a:srgbClr val="FF0000"/>
                </a:solidFill>
                <a:latin typeface="华文中宋" panose="02010600040101010101" pitchFamily="2" charset="-122"/>
                <a:ea typeface="华文中宋" panose="02010600040101010101" pitchFamily="2" charset="-122"/>
              </a:rPr>
              <a:t>200</a:t>
            </a:r>
          </a:p>
          <a:p>
            <a:r>
              <a:rPr lang="es-ES" altLang="zh-CN" sz="2800" dirty="0">
                <a:solidFill>
                  <a:srgbClr val="FF0000"/>
                </a:solidFill>
                <a:latin typeface="华文中宋" panose="02010600040101010101" pitchFamily="2" charset="-122"/>
                <a:ea typeface="华文中宋" panose="02010600040101010101" pitchFamily="2" charset="-122"/>
              </a:rPr>
              <a:t>100</a:t>
            </a:r>
          </a:p>
        </p:txBody>
      </p:sp>
    </p:spTree>
    <p:extLst>
      <p:ext uri="{BB962C8B-B14F-4D97-AF65-F5344CB8AC3E}">
        <p14:creationId xmlns:p14="http://schemas.microsoft.com/office/powerpoint/2010/main" val="23479601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1"/>
            <a:ext cx="11242184" cy="1275839"/>
          </a:xfrm>
          <a:prstGeom prst="rect">
            <a:avLst/>
          </a:prstGeom>
          <a:noFill/>
        </p:spPr>
        <p:txBody>
          <a:bodyPr wrap="square" rtlCol="0" anchor="t" anchorCtr="0">
            <a:noAutofit/>
          </a:bodyPr>
          <a:lstStyle/>
          <a:p>
            <a:pPr algn="just">
              <a:lnSpc>
                <a:spcPct val="150000"/>
              </a:lnSpc>
            </a:pPr>
            <a:r>
              <a:rPr lang="en-US" altLang="zh-CN" sz="2400" b="1" dirty="0">
                <a:latin typeface="Microsoft YaHei" panose="020B0503020204020204" pitchFamily="34" charset="-122"/>
                <a:ea typeface="Microsoft YaHei" panose="020B0503020204020204" pitchFamily="34" charset="-122"/>
              </a:rPr>
              <a:t>1.4 </a:t>
            </a:r>
            <a:r>
              <a:rPr lang="en-US" altLang="zh-CN" sz="2400" b="1" dirty="0" err="1">
                <a:latin typeface="Microsoft YaHei" panose="020B0503020204020204" pitchFamily="34" charset="-122"/>
                <a:ea typeface="Microsoft YaHei" panose="020B0503020204020204" pitchFamily="34" charset="-122"/>
              </a:rPr>
              <a:t>OpenMP</a:t>
            </a:r>
            <a:r>
              <a:rPr lang="zh-CN" altLang="en-US" sz="2400" b="1" dirty="0">
                <a:latin typeface="Microsoft YaHei" panose="020B0503020204020204" pitchFamily="34" charset="-122"/>
                <a:ea typeface="Microsoft YaHei" panose="020B0503020204020204" pitchFamily="34" charset="-122"/>
              </a:rPr>
              <a:t>编译</a:t>
            </a:r>
            <a:r>
              <a:rPr lang="zh-CN" altLang="en-US" sz="2400" b="1" dirty="0" smtClean="0">
                <a:latin typeface="Microsoft YaHei" panose="020B0503020204020204" pitchFamily="34" charset="-122"/>
                <a:ea typeface="Microsoft YaHei" panose="020B0503020204020204" pitchFamily="34" charset="-122"/>
              </a:rPr>
              <a:t>制导</a:t>
            </a:r>
            <a:endParaRPr lang="en-US" altLang="zh-CN" sz="2400" b="1" dirty="0">
              <a:latin typeface="Microsoft YaHei" panose="020B0503020204020204" pitchFamily="34" charset="-122"/>
              <a:ea typeface="Microsoft YaHei" panose="020B0503020204020204" pitchFamily="34" charset="-122"/>
            </a:endParaRPr>
          </a:p>
          <a:p>
            <a:pPr algn="just">
              <a:lnSpc>
                <a:spcPct val="150000"/>
              </a:lnSpc>
            </a:pPr>
            <a:r>
              <a:rPr lang="en-US" altLang="zh-CN" sz="2400" dirty="0">
                <a:latin typeface="Microsoft YaHei" panose="020B0503020204020204" pitchFamily="34" charset="-122"/>
                <a:ea typeface="Microsoft YaHei" panose="020B0503020204020204" pitchFamily="34" charset="-122"/>
              </a:rPr>
              <a:t>(5)</a:t>
            </a:r>
            <a:r>
              <a:rPr lang="zh-CN" altLang="en-US" sz="2400" dirty="0">
                <a:latin typeface="Microsoft YaHei" panose="020B0503020204020204" pitchFamily="34" charset="-122"/>
                <a:ea typeface="Microsoft YaHei" panose="020B0503020204020204" pitchFamily="34" charset="-122"/>
              </a:rPr>
              <a:t> </a:t>
            </a:r>
            <a:r>
              <a:rPr lang="en-US" altLang="zh-CN" sz="2400" b="1" dirty="0">
                <a:solidFill>
                  <a:srgbClr val="FF0000"/>
                </a:solidFill>
                <a:latin typeface="Microsoft YaHei" panose="020B0503020204020204" pitchFamily="34" charset="-122"/>
                <a:ea typeface="Microsoft YaHei" panose="020B0503020204020204" pitchFamily="34" charset="-122"/>
              </a:rPr>
              <a:t>private</a:t>
            </a:r>
            <a:r>
              <a:rPr lang="zh-CN" altLang="en-US" sz="2400" b="1" dirty="0">
                <a:solidFill>
                  <a:srgbClr val="FF0000"/>
                </a:solidFill>
                <a:latin typeface="Microsoft YaHei" panose="020B0503020204020204" pitchFamily="34" charset="-122"/>
                <a:ea typeface="Microsoft YaHei" panose="020B0503020204020204" pitchFamily="34" charset="-122"/>
              </a:rPr>
              <a:t>数据</a:t>
            </a:r>
            <a:r>
              <a:rPr lang="zh-CN" altLang="en-US" sz="2400" b="1" dirty="0" smtClean="0">
                <a:solidFill>
                  <a:srgbClr val="FF0000"/>
                </a:solidFill>
                <a:latin typeface="Microsoft YaHei" panose="020B0503020204020204" pitchFamily="34" charset="-122"/>
                <a:ea typeface="Microsoft YaHei" panose="020B0503020204020204" pitchFamily="34" charset="-122"/>
              </a:rPr>
              <a:t>属性</a:t>
            </a:r>
            <a:endParaRPr lang="en-US" altLang="zh-CN" sz="2400" dirty="0">
              <a:latin typeface="Microsoft YaHei" panose="020B0503020204020204" pitchFamily="34" charset="-122"/>
              <a:ea typeface="Microsoft YaHei" panose="020B0503020204020204" pitchFamily="34" charset="-122"/>
            </a:endParaRPr>
          </a:p>
        </p:txBody>
      </p:sp>
      <p:sp>
        <p:nvSpPr>
          <p:cNvPr id="4" name="矩形 3"/>
          <p:cNvSpPr/>
          <p:nvPr/>
        </p:nvSpPr>
        <p:spPr>
          <a:xfrm>
            <a:off x="483208" y="2145293"/>
            <a:ext cx="9861176" cy="4093428"/>
          </a:xfrm>
          <a:prstGeom prst="rect">
            <a:avLst/>
          </a:prstGeom>
        </p:spPr>
        <p:txBody>
          <a:bodyPr wrap="square">
            <a:spAutoFit/>
          </a:bodyPr>
          <a:lstStyle/>
          <a:p>
            <a:r>
              <a:rPr lang="en-US" altLang="zh-CN" sz="2000" b="1" dirty="0">
                <a:latin typeface="Times New Roman" panose="02020603050405020304" pitchFamily="18" charset="0"/>
                <a:cs typeface="Times New Roman" panose="02020603050405020304" pitchFamily="18" charset="0"/>
              </a:rPr>
              <a:t>#include &lt;</a:t>
            </a:r>
            <a:r>
              <a:rPr lang="en-US" altLang="zh-CN" sz="2000" b="1" dirty="0" err="1">
                <a:latin typeface="Times New Roman" panose="02020603050405020304" pitchFamily="18" charset="0"/>
                <a:cs typeface="Times New Roman" panose="02020603050405020304" pitchFamily="18" charset="0"/>
              </a:rPr>
              <a:t>stdio.h</a:t>
            </a:r>
            <a:r>
              <a:rPr lang="en-US" altLang="zh-CN" sz="2000" b="1" dirty="0">
                <a:latin typeface="Times New Roman" panose="02020603050405020304" pitchFamily="18" charset="0"/>
                <a:cs typeface="Times New Roman" panose="02020603050405020304" pitchFamily="18" charset="0"/>
              </a:rPr>
              <a:t>&gt;</a:t>
            </a:r>
          </a:p>
          <a:p>
            <a:r>
              <a:rPr lang="en-US" altLang="zh-CN" sz="2000" b="1" dirty="0" err="1" smtClean="0">
                <a:latin typeface="Times New Roman" panose="02020603050405020304" pitchFamily="18" charset="0"/>
                <a:cs typeface="Times New Roman" panose="02020603050405020304" pitchFamily="18" charset="0"/>
              </a:rPr>
              <a:t>int</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main</a:t>
            </a:r>
            <a:r>
              <a:rPr lang="en-US" altLang="zh-CN" sz="2000" b="1" dirty="0" smtClean="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k,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k = 100;</a:t>
            </a:r>
          </a:p>
          <a:p>
            <a:r>
              <a:rPr lang="en-US" altLang="zh-CN" sz="2000" b="1" dirty="0">
                <a:latin typeface="Times New Roman" panose="02020603050405020304" pitchFamily="18" charset="0"/>
                <a:cs typeface="Times New Roman" panose="02020603050405020304" pitchFamily="18" charset="0"/>
              </a:rPr>
              <a:t>    #pragma </a:t>
            </a:r>
            <a:r>
              <a:rPr lang="en-US" altLang="zh-CN" sz="2000" b="1" dirty="0" err="1">
                <a:latin typeface="Times New Roman" panose="02020603050405020304" pitchFamily="18" charset="0"/>
                <a:cs typeface="Times New Roman" panose="02020603050405020304" pitchFamily="18" charset="0"/>
              </a:rPr>
              <a:t>omp</a:t>
            </a:r>
            <a:r>
              <a:rPr lang="en-US" altLang="zh-CN" sz="2000" b="1" dirty="0">
                <a:latin typeface="Times New Roman" panose="02020603050405020304" pitchFamily="18" charset="0"/>
                <a:cs typeface="Times New Roman" panose="02020603050405020304" pitchFamily="18" charset="0"/>
              </a:rPr>
              <a:t> parallel for </a:t>
            </a:r>
            <a:r>
              <a:rPr lang="en-US" altLang="zh-CN" sz="2000" b="1" dirty="0" err="1">
                <a:solidFill>
                  <a:srgbClr val="0000CC"/>
                </a:solidFill>
                <a:latin typeface="Times New Roman" panose="02020603050405020304" pitchFamily="18" charset="0"/>
                <a:cs typeface="Times New Roman" panose="02020603050405020304" pitchFamily="18" charset="0"/>
              </a:rPr>
              <a:t>firstprivate</a:t>
            </a:r>
            <a:r>
              <a:rPr lang="en-US" altLang="zh-CN" sz="2000" b="1" dirty="0">
                <a:solidFill>
                  <a:srgbClr val="0000CC"/>
                </a:solidFill>
                <a:latin typeface="Times New Roman" panose="02020603050405020304" pitchFamily="18" charset="0"/>
                <a:cs typeface="Times New Roman" panose="02020603050405020304" pitchFamily="18" charset="0"/>
              </a:rPr>
              <a:t>(k),</a:t>
            </a:r>
            <a:r>
              <a:rPr lang="en-US" altLang="zh-CN" sz="2000" b="1" dirty="0" err="1">
                <a:solidFill>
                  <a:srgbClr val="0000CC"/>
                </a:solidFill>
                <a:latin typeface="Times New Roman" panose="02020603050405020304" pitchFamily="18" charset="0"/>
                <a:cs typeface="Times New Roman" panose="02020603050405020304" pitchFamily="18" charset="0"/>
              </a:rPr>
              <a:t>lastprivate</a:t>
            </a:r>
            <a:r>
              <a:rPr lang="en-US" altLang="zh-CN" sz="2000" b="1" dirty="0">
                <a:solidFill>
                  <a:srgbClr val="0000CC"/>
                </a:solidFill>
                <a:latin typeface="Times New Roman" panose="02020603050405020304" pitchFamily="18" charset="0"/>
                <a:cs typeface="Times New Roman" panose="02020603050405020304" pitchFamily="18" charset="0"/>
              </a:rPr>
              <a:t>(k)</a:t>
            </a:r>
          </a:p>
          <a:p>
            <a:r>
              <a:rPr lang="en-US" altLang="zh-CN" sz="2000" b="1" dirty="0">
                <a:latin typeface="Times New Roman" panose="02020603050405020304" pitchFamily="18" charset="0"/>
                <a:cs typeface="Times New Roman" panose="02020603050405020304" pitchFamily="18" charset="0"/>
              </a:rPr>
              <a:t>    for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 0;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&lt; 8;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k +=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printf</a:t>
            </a:r>
            <a:r>
              <a:rPr lang="en-US" altLang="zh-CN" sz="2000" b="1" dirty="0">
                <a:latin typeface="Times New Roman" panose="02020603050405020304" pitchFamily="18" charset="0"/>
                <a:cs typeface="Times New Roman" panose="02020603050405020304" pitchFamily="18" charset="0"/>
              </a:rPr>
              <a:t>("k = %d in thread %d.\n", k, </a:t>
            </a:r>
            <a:r>
              <a:rPr lang="en-US" altLang="zh-CN" sz="2000" b="1" dirty="0" err="1">
                <a:latin typeface="Times New Roman" panose="02020603050405020304" pitchFamily="18" charset="0"/>
                <a:cs typeface="Times New Roman" panose="02020603050405020304" pitchFamily="18" charset="0"/>
              </a:rPr>
              <a:t>omp_get_thread_num</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printf</a:t>
            </a:r>
            <a:r>
              <a:rPr lang="en-US" altLang="zh-CN" sz="2000" b="1" dirty="0">
                <a:latin typeface="Times New Roman" panose="02020603050405020304" pitchFamily="18" charset="0"/>
                <a:cs typeface="Times New Roman" panose="02020603050405020304" pitchFamily="18" charset="0"/>
              </a:rPr>
              <a:t>("Finally, k = %d.\n", k);</a:t>
            </a:r>
          </a:p>
          <a:p>
            <a:r>
              <a:rPr lang="en-US" altLang="zh-CN" sz="2000" b="1" dirty="0">
                <a:latin typeface="Times New Roman" panose="02020603050405020304" pitchFamily="18" charset="0"/>
                <a:cs typeface="Times New Roman" panose="02020603050405020304" pitchFamily="18" charset="0"/>
              </a:rPr>
              <a:t>    return 0;</a:t>
            </a:r>
          </a:p>
          <a:p>
            <a:r>
              <a:rPr lang="en-US" altLang="zh-CN" sz="2000" b="1" dirty="0">
                <a:latin typeface="Times New Roman" panose="02020603050405020304" pitchFamily="18" charset="0"/>
                <a:cs typeface="Times New Roman" panose="02020603050405020304" pitchFamily="18" charset="0"/>
              </a:rPr>
              <a:t>}</a:t>
            </a:r>
          </a:p>
        </p:txBody>
      </p:sp>
      <p:sp>
        <p:nvSpPr>
          <p:cNvPr id="7" name="矩形 6"/>
          <p:cNvSpPr/>
          <p:nvPr/>
        </p:nvSpPr>
        <p:spPr>
          <a:xfrm>
            <a:off x="7184767" y="862480"/>
            <a:ext cx="4141695" cy="3785652"/>
          </a:xfrm>
          <a:prstGeom prst="rect">
            <a:avLst/>
          </a:prstGeom>
          <a:solidFill>
            <a:srgbClr val="FFFFB5"/>
          </a:solidFill>
          <a:ln>
            <a:solidFill>
              <a:srgbClr val="0000CC"/>
            </a:solidFill>
          </a:ln>
        </p:spPr>
        <p:txBody>
          <a:bodyPr wrap="square">
            <a:spAutoFit/>
          </a:bodyPr>
          <a:lstStyle/>
          <a:p>
            <a:r>
              <a:rPr lang="zh-CN" altLang="en-US" sz="2400" dirty="0" smtClean="0">
                <a:solidFill>
                  <a:srgbClr val="FF0000"/>
                </a:solidFill>
                <a:latin typeface="华文中宋" panose="02010600040101010101" pitchFamily="2" charset="-122"/>
                <a:ea typeface="华文中宋" panose="02010600040101010101" pitchFamily="2" charset="-122"/>
              </a:rPr>
              <a:t>输出：</a:t>
            </a:r>
            <a:endParaRPr lang="en-US" altLang="zh-CN" sz="2400" dirty="0" smtClean="0">
              <a:solidFill>
                <a:srgbClr val="FF0000"/>
              </a:solidFill>
              <a:latin typeface="华文中宋" panose="02010600040101010101" pitchFamily="2" charset="-122"/>
              <a:ea typeface="华文中宋" panose="02010600040101010101" pitchFamily="2" charset="-122"/>
            </a:endParaRPr>
          </a:p>
          <a:p>
            <a:r>
              <a:rPr lang="en-US" altLang="zh-CN" sz="2400" dirty="0">
                <a:solidFill>
                  <a:srgbClr val="FF0000"/>
                </a:solidFill>
                <a:latin typeface="华文中宋" panose="02010600040101010101" pitchFamily="2" charset="-122"/>
                <a:ea typeface="华文中宋" panose="02010600040101010101" pitchFamily="2" charset="-122"/>
              </a:rPr>
              <a:t>k = 101 in thread 1.</a:t>
            </a:r>
          </a:p>
          <a:p>
            <a:r>
              <a:rPr lang="en-US" altLang="zh-CN" sz="2400" dirty="0">
                <a:solidFill>
                  <a:srgbClr val="FF0000"/>
                </a:solidFill>
                <a:latin typeface="华文中宋" panose="02010600040101010101" pitchFamily="2" charset="-122"/>
                <a:ea typeface="华文中宋" panose="02010600040101010101" pitchFamily="2" charset="-122"/>
              </a:rPr>
              <a:t>k = 107 in thread 7.</a:t>
            </a:r>
          </a:p>
          <a:p>
            <a:r>
              <a:rPr lang="en-US" altLang="zh-CN" sz="2400" dirty="0">
                <a:solidFill>
                  <a:srgbClr val="FF0000"/>
                </a:solidFill>
                <a:latin typeface="华文中宋" panose="02010600040101010101" pitchFamily="2" charset="-122"/>
                <a:ea typeface="华文中宋" panose="02010600040101010101" pitchFamily="2" charset="-122"/>
              </a:rPr>
              <a:t>k = 105 in thread 5.</a:t>
            </a:r>
          </a:p>
          <a:p>
            <a:r>
              <a:rPr lang="en-US" altLang="zh-CN" sz="2400" dirty="0">
                <a:solidFill>
                  <a:srgbClr val="FF0000"/>
                </a:solidFill>
                <a:latin typeface="华文中宋" panose="02010600040101010101" pitchFamily="2" charset="-122"/>
                <a:ea typeface="华文中宋" panose="02010600040101010101" pitchFamily="2" charset="-122"/>
              </a:rPr>
              <a:t>k = 100 in thread 0.</a:t>
            </a:r>
          </a:p>
          <a:p>
            <a:r>
              <a:rPr lang="en-US" altLang="zh-CN" sz="2400" dirty="0">
                <a:solidFill>
                  <a:srgbClr val="FF0000"/>
                </a:solidFill>
                <a:latin typeface="华文中宋" panose="02010600040101010101" pitchFamily="2" charset="-122"/>
                <a:ea typeface="华文中宋" panose="02010600040101010101" pitchFamily="2" charset="-122"/>
              </a:rPr>
              <a:t>k = 103 in thread 3.</a:t>
            </a:r>
          </a:p>
          <a:p>
            <a:r>
              <a:rPr lang="en-US" altLang="zh-CN" sz="2400" dirty="0">
                <a:solidFill>
                  <a:srgbClr val="FF0000"/>
                </a:solidFill>
                <a:latin typeface="华文中宋" panose="02010600040101010101" pitchFamily="2" charset="-122"/>
                <a:ea typeface="华文中宋" panose="02010600040101010101" pitchFamily="2" charset="-122"/>
              </a:rPr>
              <a:t>k = 104 in thread 4.</a:t>
            </a:r>
          </a:p>
          <a:p>
            <a:r>
              <a:rPr lang="en-US" altLang="zh-CN" sz="2400" dirty="0">
                <a:solidFill>
                  <a:srgbClr val="FF0000"/>
                </a:solidFill>
                <a:latin typeface="华文中宋" panose="02010600040101010101" pitchFamily="2" charset="-122"/>
                <a:ea typeface="华文中宋" panose="02010600040101010101" pitchFamily="2" charset="-122"/>
              </a:rPr>
              <a:t>k = 102 in thread 2.</a:t>
            </a:r>
          </a:p>
          <a:p>
            <a:r>
              <a:rPr lang="en-US" altLang="zh-CN" sz="2400" dirty="0">
                <a:solidFill>
                  <a:srgbClr val="FF0000"/>
                </a:solidFill>
                <a:latin typeface="华文中宋" panose="02010600040101010101" pitchFamily="2" charset="-122"/>
                <a:ea typeface="华文中宋" panose="02010600040101010101" pitchFamily="2" charset="-122"/>
              </a:rPr>
              <a:t>k = 106 in thread 6.</a:t>
            </a:r>
          </a:p>
          <a:p>
            <a:r>
              <a:rPr lang="en-US" altLang="zh-CN" sz="2400" dirty="0">
                <a:solidFill>
                  <a:srgbClr val="FF0000"/>
                </a:solidFill>
                <a:latin typeface="华文中宋" panose="02010600040101010101" pitchFamily="2" charset="-122"/>
                <a:ea typeface="华文中宋" panose="02010600040101010101" pitchFamily="2" charset="-122"/>
              </a:rPr>
              <a:t>Finally, k = 107.</a:t>
            </a:r>
          </a:p>
        </p:txBody>
      </p:sp>
    </p:spTree>
    <p:extLst>
      <p:ext uri="{BB962C8B-B14F-4D97-AF65-F5344CB8AC3E}">
        <p14:creationId xmlns:p14="http://schemas.microsoft.com/office/powerpoint/2010/main" val="38127472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1"/>
            <a:ext cx="11242184" cy="1275839"/>
          </a:xfrm>
          <a:prstGeom prst="rect">
            <a:avLst/>
          </a:prstGeom>
          <a:noFill/>
        </p:spPr>
        <p:txBody>
          <a:bodyPr wrap="square" rtlCol="0" anchor="t" anchorCtr="0">
            <a:noAutofit/>
          </a:bodyPr>
          <a:lstStyle/>
          <a:p>
            <a:pPr algn="just">
              <a:lnSpc>
                <a:spcPct val="150000"/>
              </a:lnSpc>
            </a:pPr>
            <a:r>
              <a:rPr lang="en-US" altLang="zh-CN" sz="2400" b="1" dirty="0">
                <a:latin typeface="Microsoft YaHei" panose="020B0503020204020204" pitchFamily="34" charset="-122"/>
                <a:ea typeface="Microsoft YaHei" panose="020B0503020204020204" pitchFamily="34" charset="-122"/>
              </a:rPr>
              <a:t>1.4 </a:t>
            </a:r>
            <a:r>
              <a:rPr lang="en-US" altLang="zh-CN" sz="2400" b="1" dirty="0" err="1">
                <a:latin typeface="Microsoft YaHei" panose="020B0503020204020204" pitchFamily="34" charset="-122"/>
                <a:ea typeface="Microsoft YaHei" panose="020B0503020204020204" pitchFamily="34" charset="-122"/>
              </a:rPr>
              <a:t>OpenMP</a:t>
            </a:r>
            <a:r>
              <a:rPr lang="zh-CN" altLang="en-US" sz="2400" b="1" dirty="0">
                <a:latin typeface="Microsoft YaHei" panose="020B0503020204020204" pitchFamily="34" charset="-122"/>
                <a:ea typeface="Microsoft YaHei" panose="020B0503020204020204" pitchFamily="34" charset="-122"/>
              </a:rPr>
              <a:t>编译</a:t>
            </a:r>
            <a:r>
              <a:rPr lang="zh-CN" altLang="en-US" sz="2400" b="1" dirty="0" smtClean="0">
                <a:latin typeface="Microsoft YaHei" panose="020B0503020204020204" pitchFamily="34" charset="-122"/>
                <a:ea typeface="Microsoft YaHei" panose="020B0503020204020204" pitchFamily="34" charset="-122"/>
              </a:rPr>
              <a:t>制导</a:t>
            </a:r>
            <a:endParaRPr lang="en-US" altLang="zh-CN" sz="2400" b="1" dirty="0">
              <a:latin typeface="Microsoft YaHei" panose="020B0503020204020204" pitchFamily="34" charset="-122"/>
              <a:ea typeface="Microsoft YaHei" panose="020B0503020204020204" pitchFamily="34" charset="-122"/>
            </a:endParaRPr>
          </a:p>
          <a:p>
            <a:pPr algn="just">
              <a:lnSpc>
                <a:spcPct val="150000"/>
              </a:lnSpc>
            </a:pPr>
            <a:r>
              <a:rPr lang="en-US" altLang="zh-CN" sz="2400" dirty="0">
                <a:latin typeface="Microsoft YaHei" panose="020B0503020204020204" pitchFamily="34" charset="-122"/>
                <a:ea typeface="Microsoft YaHei" panose="020B0503020204020204" pitchFamily="34" charset="-122"/>
              </a:rPr>
              <a:t>(5)</a:t>
            </a:r>
            <a:r>
              <a:rPr lang="zh-CN" altLang="en-US" sz="2400" dirty="0">
                <a:latin typeface="Microsoft YaHei" panose="020B0503020204020204" pitchFamily="34" charset="-122"/>
                <a:ea typeface="Microsoft YaHei" panose="020B0503020204020204" pitchFamily="34" charset="-122"/>
              </a:rPr>
              <a:t> </a:t>
            </a:r>
            <a:r>
              <a:rPr lang="en-US" altLang="zh-CN" sz="2400" b="1" dirty="0">
                <a:solidFill>
                  <a:srgbClr val="FF0000"/>
                </a:solidFill>
                <a:latin typeface="Microsoft YaHei" panose="020B0503020204020204" pitchFamily="34" charset="-122"/>
                <a:ea typeface="Microsoft YaHei" panose="020B0503020204020204" pitchFamily="34" charset="-122"/>
              </a:rPr>
              <a:t>private</a:t>
            </a:r>
            <a:r>
              <a:rPr lang="zh-CN" altLang="en-US" sz="2400" b="1" dirty="0">
                <a:solidFill>
                  <a:srgbClr val="FF0000"/>
                </a:solidFill>
                <a:latin typeface="Microsoft YaHei" panose="020B0503020204020204" pitchFamily="34" charset="-122"/>
                <a:ea typeface="Microsoft YaHei" panose="020B0503020204020204" pitchFamily="34" charset="-122"/>
              </a:rPr>
              <a:t>数据</a:t>
            </a:r>
            <a:r>
              <a:rPr lang="zh-CN" altLang="en-US" sz="2400" b="1" dirty="0" smtClean="0">
                <a:solidFill>
                  <a:srgbClr val="FF0000"/>
                </a:solidFill>
                <a:latin typeface="Microsoft YaHei" panose="020B0503020204020204" pitchFamily="34" charset="-122"/>
                <a:ea typeface="Microsoft YaHei" panose="020B0503020204020204" pitchFamily="34" charset="-122"/>
              </a:rPr>
              <a:t>属性</a:t>
            </a:r>
            <a:endParaRPr lang="en-US" altLang="zh-CN" sz="2400" dirty="0">
              <a:latin typeface="Microsoft YaHei" panose="020B0503020204020204" pitchFamily="34" charset="-122"/>
              <a:ea typeface="Microsoft YaHei" panose="020B0503020204020204" pitchFamily="34" charset="-122"/>
            </a:endParaRPr>
          </a:p>
        </p:txBody>
      </p:sp>
      <p:sp>
        <p:nvSpPr>
          <p:cNvPr id="4" name="矩形 3"/>
          <p:cNvSpPr/>
          <p:nvPr/>
        </p:nvSpPr>
        <p:spPr>
          <a:xfrm>
            <a:off x="483208" y="2145293"/>
            <a:ext cx="9861176" cy="3477875"/>
          </a:xfrm>
          <a:prstGeom prst="rect">
            <a:avLst/>
          </a:prstGeom>
        </p:spPr>
        <p:txBody>
          <a:bodyPr wrap="square">
            <a:spAutoFit/>
          </a:bodyPr>
          <a:lstStyle/>
          <a:p>
            <a:r>
              <a:rPr lang="en-US" altLang="zh-CN" sz="2000" b="1" dirty="0" smtClean="0">
                <a:solidFill>
                  <a:srgbClr val="0000CC"/>
                </a:solidFill>
                <a:latin typeface="Times New Roman" panose="02020603050405020304" pitchFamily="18" charset="0"/>
                <a:cs typeface="Times New Roman" panose="02020603050405020304" pitchFamily="18" charset="0"/>
              </a:rPr>
              <a:t>//</a:t>
            </a:r>
            <a:r>
              <a:rPr lang="zh-CN" altLang="en-US" sz="2000" b="1" dirty="0" smtClean="0">
                <a:solidFill>
                  <a:srgbClr val="0000CC"/>
                </a:solidFill>
                <a:latin typeface="Times New Roman" panose="02020603050405020304" pitchFamily="18" charset="0"/>
                <a:cs typeface="Times New Roman" panose="02020603050405020304" pitchFamily="18" charset="0"/>
              </a:rPr>
              <a:t>默认是</a:t>
            </a:r>
            <a:r>
              <a:rPr lang="en-US" altLang="zh-CN" sz="2000" b="1" dirty="0" smtClean="0">
                <a:solidFill>
                  <a:srgbClr val="0000CC"/>
                </a:solidFill>
                <a:latin typeface="Times New Roman" panose="02020603050405020304" pitchFamily="18" charset="0"/>
                <a:cs typeface="Times New Roman" panose="02020603050405020304" pitchFamily="18" charset="0"/>
              </a:rPr>
              <a:t>shared</a:t>
            </a:r>
          </a:p>
          <a:p>
            <a:r>
              <a:rPr lang="en-US" altLang="zh-CN" sz="2000" b="1" dirty="0" smtClean="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include &lt;</a:t>
            </a:r>
            <a:r>
              <a:rPr lang="en-US" altLang="zh-CN" sz="2000" b="1" dirty="0" err="1">
                <a:latin typeface="Times New Roman" panose="02020603050405020304" pitchFamily="18" charset="0"/>
                <a:cs typeface="Times New Roman" panose="02020603050405020304" pitchFamily="18" charset="0"/>
              </a:rPr>
              <a:t>stdio.h</a:t>
            </a:r>
            <a:r>
              <a:rPr lang="en-US" altLang="zh-CN" sz="2000" b="1" dirty="0">
                <a:latin typeface="Times New Roman" panose="02020603050405020304" pitchFamily="18" charset="0"/>
                <a:cs typeface="Times New Roman" panose="02020603050405020304" pitchFamily="18" charset="0"/>
              </a:rPr>
              <a:t>&gt;</a:t>
            </a:r>
          </a:p>
          <a:p>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main(){</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j;</a:t>
            </a:r>
          </a:p>
          <a:p>
            <a:r>
              <a:rPr lang="en-US" altLang="zh-CN" sz="2000" b="1" dirty="0">
                <a:latin typeface="Times New Roman" panose="02020603050405020304" pitchFamily="18" charset="0"/>
                <a:cs typeface="Times New Roman" panose="02020603050405020304" pitchFamily="18" charset="0"/>
              </a:rPr>
              <a:t>   #pragma </a:t>
            </a:r>
            <a:r>
              <a:rPr lang="en-US" altLang="zh-CN" sz="2000" b="1" dirty="0" err="1">
                <a:latin typeface="Times New Roman" panose="02020603050405020304" pitchFamily="18" charset="0"/>
                <a:cs typeface="Times New Roman" panose="02020603050405020304" pitchFamily="18" charset="0"/>
              </a:rPr>
              <a:t>omp</a:t>
            </a:r>
            <a:r>
              <a:rPr lang="en-US" altLang="zh-CN" sz="2000" b="1" dirty="0">
                <a:latin typeface="Times New Roman" panose="02020603050405020304" pitchFamily="18" charset="0"/>
                <a:cs typeface="Times New Roman" panose="02020603050405020304" pitchFamily="18" charset="0"/>
              </a:rPr>
              <a:t> parallel for</a:t>
            </a:r>
          </a:p>
          <a:p>
            <a:r>
              <a:rPr lang="en-US" altLang="zh-CN" sz="2000" b="1" dirty="0">
                <a:latin typeface="Times New Roman" panose="02020603050405020304" pitchFamily="18" charset="0"/>
                <a:cs typeface="Times New Roman" panose="02020603050405020304" pitchFamily="18" charset="0"/>
              </a:rPr>
              <a:t>   for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 0;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&lt; 2;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for (j = 0; j &lt; 5; </a:t>
            </a:r>
            <a:r>
              <a:rPr lang="en-US" altLang="zh-CN" sz="2000" b="1" dirty="0" err="1">
                <a:latin typeface="Times New Roman" panose="02020603050405020304" pitchFamily="18" charset="0"/>
                <a:cs typeface="Times New Roman" panose="02020603050405020304" pitchFamily="18" charset="0"/>
              </a:rPr>
              <a:t>j</a:t>
            </a:r>
            <a:r>
              <a:rPr lang="en-US" altLang="zh-CN" sz="2000" b="1" dirty="0" err="1" smtClean="0">
                <a:latin typeface="Times New Roman" panose="02020603050405020304" pitchFamily="18" charset="0"/>
                <a:cs typeface="Times New Roman" panose="02020603050405020304" pitchFamily="18" charset="0"/>
              </a:rPr>
              <a:t>++</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smtClean="0">
                <a:solidFill>
                  <a:srgbClr val="0000CC"/>
                </a:solidFill>
                <a:latin typeface="Times New Roman" panose="02020603050405020304" pitchFamily="18" charset="0"/>
                <a:cs typeface="Times New Roman" panose="02020603050405020304" pitchFamily="18" charset="0"/>
              </a:rPr>
              <a:t>//j</a:t>
            </a:r>
            <a:r>
              <a:rPr lang="zh-CN" altLang="en-US" sz="2000" b="1" dirty="0" smtClean="0">
                <a:solidFill>
                  <a:srgbClr val="0000CC"/>
                </a:solidFill>
                <a:latin typeface="Times New Roman" panose="02020603050405020304" pitchFamily="18" charset="0"/>
                <a:cs typeface="Times New Roman" panose="02020603050405020304" pitchFamily="18" charset="0"/>
              </a:rPr>
              <a:t>共享，线程</a:t>
            </a:r>
            <a:r>
              <a:rPr lang="en-US" altLang="zh-CN" sz="2000" b="1" dirty="0" smtClean="0">
                <a:solidFill>
                  <a:srgbClr val="0000CC"/>
                </a:solidFill>
                <a:latin typeface="Times New Roman" panose="02020603050405020304" pitchFamily="18" charset="0"/>
                <a:cs typeface="Times New Roman" panose="02020603050405020304" pitchFamily="18" charset="0"/>
              </a:rPr>
              <a:t>1</a:t>
            </a:r>
            <a:r>
              <a:rPr lang="zh-CN" altLang="en-US" sz="2000" b="1" dirty="0" smtClean="0">
                <a:solidFill>
                  <a:srgbClr val="0000CC"/>
                </a:solidFill>
                <a:latin typeface="Times New Roman" panose="02020603050405020304" pitchFamily="18" charset="0"/>
                <a:cs typeface="Times New Roman" panose="02020603050405020304" pitchFamily="18" charset="0"/>
              </a:rPr>
              <a:t>只执行了</a:t>
            </a:r>
            <a:r>
              <a:rPr lang="en-US" altLang="zh-CN" sz="2000" b="1" dirty="0" smtClean="0">
                <a:solidFill>
                  <a:srgbClr val="0000CC"/>
                </a:solidFill>
                <a:latin typeface="Times New Roman" panose="02020603050405020304" pitchFamily="18" charset="0"/>
                <a:cs typeface="Times New Roman" panose="02020603050405020304" pitchFamily="18" charset="0"/>
              </a:rPr>
              <a:t>1</a:t>
            </a:r>
            <a:r>
              <a:rPr lang="zh-CN" altLang="en-US" sz="2000" b="1" dirty="0" smtClean="0">
                <a:solidFill>
                  <a:srgbClr val="0000CC"/>
                </a:solidFill>
                <a:latin typeface="Times New Roman" panose="02020603050405020304" pitchFamily="18" charset="0"/>
                <a:cs typeface="Times New Roman" panose="02020603050405020304" pitchFamily="18" charset="0"/>
              </a:rPr>
              <a:t>次</a:t>
            </a:r>
            <a:endParaRPr lang="en-US" altLang="zh-CN" sz="2000" b="1" dirty="0">
              <a:solidFill>
                <a:srgbClr val="0000CC"/>
              </a:solidFill>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printf</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=%d, j=%d from id=%d.\n",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j, </a:t>
            </a:r>
            <a:r>
              <a:rPr lang="en-US" altLang="zh-CN" sz="2000" b="1" dirty="0" err="1">
                <a:latin typeface="Times New Roman" panose="02020603050405020304" pitchFamily="18" charset="0"/>
                <a:cs typeface="Times New Roman" panose="02020603050405020304" pitchFamily="18" charset="0"/>
              </a:rPr>
              <a:t>omp_get_thread_num</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return 0;</a:t>
            </a:r>
          </a:p>
          <a:p>
            <a:r>
              <a:rPr lang="en-US" altLang="zh-CN" sz="2000" b="1" dirty="0">
                <a:latin typeface="Times New Roman" panose="02020603050405020304" pitchFamily="18" charset="0"/>
                <a:cs typeface="Times New Roman" panose="02020603050405020304" pitchFamily="18" charset="0"/>
              </a:rPr>
              <a:t>}</a:t>
            </a:r>
          </a:p>
        </p:txBody>
      </p:sp>
      <p:sp>
        <p:nvSpPr>
          <p:cNvPr id="7" name="矩形 6"/>
          <p:cNvSpPr/>
          <p:nvPr/>
        </p:nvSpPr>
        <p:spPr>
          <a:xfrm>
            <a:off x="6082108" y="1206574"/>
            <a:ext cx="4141695" cy="2677656"/>
          </a:xfrm>
          <a:prstGeom prst="rect">
            <a:avLst/>
          </a:prstGeom>
          <a:solidFill>
            <a:srgbClr val="FFFFB5"/>
          </a:solidFill>
          <a:ln>
            <a:solidFill>
              <a:srgbClr val="0000CC"/>
            </a:solidFill>
          </a:ln>
        </p:spPr>
        <p:txBody>
          <a:bodyPr wrap="square">
            <a:spAutoFit/>
          </a:bodyPr>
          <a:lstStyle/>
          <a:p>
            <a:r>
              <a:rPr lang="zh-CN" altLang="en-US" sz="2400" dirty="0" smtClean="0">
                <a:solidFill>
                  <a:srgbClr val="FF0000"/>
                </a:solidFill>
                <a:latin typeface="华文中宋" panose="02010600040101010101" pitchFamily="2" charset="-122"/>
                <a:ea typeface="华文中宋" panose="02010600040101010101" pitchFamily="2" charset="-122"/>
              </a:rPr>
              <a:t>输出：</a:t>
            </a:r>
            <a:endParaRPr lang="en-US" altLang="zh-CN" sz="2400" dirty="0" smtClean="0">
              <a:solidFill>
                <a:srgbClr val="FF0000"/>
              </a:solidFill>
              <a:latin typeface="华文中宋" panose="02010600040101010101" pitchFamily="2" charset="-122"/>
              <a:ea typeface="华文中宋" panose="02010600040101010101" pitchFamily="2" charset="-122"/>
            </a:endParaRPr>
          </a:p>
          <a:p>
            <a:r>
              <a:rPr lang="en-US" altLang="zh-CN" sz="2400" dirty="0" err="1">
                <a:solidFill>
                  <a:srgbClr val="FF0000"/>
                </a:solidFill>
                <a:latin typeface="华文中宋" panose="02010600040101010101" pitchFamily="2" charset="-122"/>
                <a:ea typeface="华文中宋" panose="02010600040101010101" pitchFamily="2" charset="-122"/>
              </a:rPr>
              <a:t>i</a:t>
            </a:r>
            <a:r>
              <a:rPr lang="en-US" altLang="zh-CN" sz="2400" dirty="0">
                <a:solidFill>
                  <a:srgbClr val="FF0000"/>
                </a:solidFill>
                <a:latin typeface="华文中宋" panose="02010600040101010101" pitchFamily="2" charset="-122"/>
                <a:ea typeface="华文中宋" panose="02010600040101010101" pitchFamily="2" charset="-122"/>
              </a:rPr>
              <a:t>=0, j=0 from id=0.</a:t>
            </a:r>
          </a:p>
          <a:p>
            <a:r>
              <a:rPr lang="en-US" altLang="zh-CN" sz="2400" dirty="0" err="1">
                <a:solidFill>
                  <a:srgbClr val="FF0000"/>
                </a:solidFill>
                <a:latin typeface="华文中宋" panose="02010600040101010101" pitchFamily="2" charset="-122"/>
                <a:ea typeface="华文中宋" panose="02010600040101010101" pitchFamily="2" charset="-122"/>
              </a:rPr>
              <a:t>i</a:t>
            </a:r>
            <a:r>
              <a:rPr lang="en-US" altLang="zh-CN" sz="2400" dirty="0">
                <a:solidFill>
                  <a:srgbClr val="FF0000"/>
                </a:solidFill>
                <a:latin typeface="华文中宋" panose="02010600040101010101" pitchFamily="2" charset="-122"/>
                <a:ea typeface="华文中宋" panose="02010600040101010101" pitchFamily="2" charset="-122"/>
              </a:rPr>
              <a:t>=0, j=1 from id=0.</a:t>
            </a:r>
          </a:p>
          <a:p>
            <a:r>
              <a:rPr lang="en-US" altLang="zh-CN" sz="2400" dirty="0" err="1">
                <a:solidFill>
                  <a:srgbClr val="FF0000"/>
                </a:solidFill>
                <a:latin typeface="华文中宋" panose="02010600040101010101" pitchFamily="2" charset="-122"/>
                <a:ea typeface="华文中宋" panose="02010600040101010101" pitchFamily="2" charset="-122"/>
              </a:rPr>
              <a:t>i</a:t>
            </a:r>
            <a:r>
              <a:rPr lang="en-US" altLang="zh-CN" sz="2400" dirty="0">
                <a:solidFill>
                  <a:srgbClr val="FF0000"/>
                </a:solidFill>
                <a:latin typeface="华文中宋" panose="02010600040101010101" pitchFamily="2" charset="-122"/>
                <a:ea typeface="华文中宋" panose="02010600040101010101" pitchFamily="2" charset="-122"/>
              </a:rPr>
              <a:t>=0, j=2 from id=0.</a:t>
            </a:r>
          </a:p>
          <a:p>
            <a:r>
              <a:rPr lang="en-US" altLang="zh-CN" sz="2400" dirty="0" err="1">
                <a:solidFill>
                  <a:srgbClr val="FF0000"/>
                </a:solidFill>
                <a:latin typeface="华文中宋" panose="02010600040101010101" pitchFamily="2" charset="-122"/>
                <a:ea typeface="华文中宋" panose="02010600040101010101" pitchFamily="2" charset="-122"/>
              </a:rPr>
              <a:t>i</a:t>
            </a:r>
            <a:r>
              <a:rPr lang="en-US" altLang="zh-CN" sz="2400" dirty="0">
                <a:solidFill>
                  <a:srgbClr val="FF0000"/>
                </a:solidFill>
                <a:latin typeface="华文中宋" panose="02010600040101010101" pitchFamily="2" charset="-122"/>
                <a:ea typeface="华文中宋" panose="02010600040101010101" pitchFamily="2" charset="-122"/>
              </a:rPr>
              <a:t>=0, j=3 from id=0.</a:t>
            </a:r>
          </a:p>
          <a:p>
            <a:r>
              <a:rPr lang="en-US" altLang="zh-CN" sz="2400" dirty="0" err="1">
                <a:solidFill>
                  <a:srgbClr val="FF0000"/>
                </a:solidFill>
                <a:latin typeface="华文中宋" panose="02010600040101010101" pitchFamily="2" charset="-122"/>
                <a:ea typeface="华文中宋" panose="02010600040101010101" pitchFamily="2" charset="-122"/>
              </a:rPr>
              <a:t>i</a:t>
            </a:r>
            <a:r>
              <a:rPr lang="en-US" altLang="zh-CN" sz="2400" dirty="0">
                <a:solidFill>
                  <a:srgbClr val="FF0000"/>
                </a:solidFill>
                <a:latin typeface="华文中宋" panose="02010600040101010101" pitchFamily="2" charset="-122"/>
                <a:ea typeface="华文中宋" panose="02010600040101010101" pitchFamily="2" charset="-122"/>
              </a:rPr>
              <a:t>=0, j=4 from id=0.</a:t>
            </a:r>
          </a:p>
          <a:p>
            <a:r>
              <a:rPr lang="en-US" altLang="zh-CN" sz="2400" b="1" dirty="0" err="1">
                <a:solidFill>
                  <a:srgbClr val="0000CC"/>
                </a:solidFill>
                <a:latin typeface="华文中宋" panose="02010600040101010101" pitchFamily="2" charset="-122"/>
                <a:ea typeface="华文中宋" panose="02010600040101010101" pitchFamily="2" charset="-122"/>
              </a:rPr>
              <a:t>i</a:t>
            </a:r>
            <a:r>
              <a:rPr lang="en-US" altLang="zh-CN" sz="2400" b="1" dirty="0">
                <a:solidFill>
                  <a:srgbClr val="0000CC"/>
                </a:solidFill>
                <a:latin typeface="华文中宋" panose="02010600040101010101" pitchFamily="2" charset="-122"/>
                <a:ea typeface="华文中宋" panose="02010600040101010101" pitchFamily="2" charset="-122"/>
              </a:rPr>
              <a:t>=1, j=0 from id=1.</a:t>
            </a:r>
          </a:p>
        </p:txBody>
      </p:sp>
    </p:spTree>
    <p:extLst>
      <p:ext uri="{BB962C8B-B14F-4D97-AF65-F5344CB8AC3E}">
        <p14:creationId xmlns:p14="http://schemas.microsoft.com/office/powerpoint/2010/main" val="23100755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1"/>
            <a:ext cx="11242184" cy="1275839"/>
          </a:xfrm>
          <a:prstGeom prst="rect">
            <a:avLst/>
          </a:prstGeom>
          <a:noFill/>
        </p:spPr>
        <p:txBody>
          <a:bodyPr wrap="square" rtlCol="0" anchor="t" anchorCtr="0">
            <a:noAutofit/>
          </a:bodyPr>
          <a:lstStyle/>
          <a:p>
            <a:pPr algn="just">
              <a:lnSpc>
                <a:spcPct val="150000"/>
              </a:lnSpc>
            </a:pPr>
            <a:r>
              <a:rPr lang="en-US" altLang="zh-CN" sz="2400" b="1" dirty="0">
                <a:latin typeface="Microsoft YaHei" panose="020B0503020204020204" pitchFamily="34" charset="-122"/>
                <a:ea typeface="Microsoft YaHei" panose="020B0503020204020204" pitchFamily="34" charset="-122"/>
              </a:rPr>
              <a:t>1.4 </a:t>
            </a:r>
            <a:r>
              <a:rPr lang="en-US" altLang="zh-CN" sz="2400" b="1" dirty="0" err="1">
                <a:latin typeface="Microsoft YaHei" panose="020B0503020204020204" pitchFamily="34" charset="-122"/>
                <a:ea typeface="Microsoft YaHei" panose="020B0503020204020204" pitchFamily="34" charset="-122"/>
              </a:rPr>
              <a:t>OpenMP</a:t>
            </a:r>
            <a:r>
              <a:rPr lang="zh-CN" altLang="en-US" sz="2400" b="1" dirty="0">
                <a:latin typeface="Microsoft YaHei" panose="020B0503020204020204" pitchFamily="34" charset="-122"/>
                <a:ea typeface="Microsoft YaHei" panose="020B0503020204020204" pitchFamily="34" charset="-122"/>
              </a:rPr>
              <a:t>编译</a:t>
            </a:r>
            <a:r>
              <a:rPr lang="zh-CN" altLang="en-US" sz="2400" b="1" dirty="0" smtClean="0">
                <a:latin typeface="Microsoft YaHei" panose="020B0503020204020204" pitchFamily="34" charset="-122"/>
                <a:ea typeface="Microsoft YaHei" panose="020B0503020204020204" pitchFamily="34" charset="-122"/>
              </a:rPr>
              <a:t>制导</a:t>
            </a:r>
            <a:endParaRPr lang="en-US" altLang="zh-CN" sz="2400" b="1" dirty="0">
              <a:latin typeface="Microsoft YaHei" panose="020B0503020204020204" pitchFamily="34" charset="-122"/>
              <a:ea typeface="Microsoft YaHei" panose="020B0503020204020204" pitchFamily="34" charset="-122"/>
            </a:endParaRPr>
          </a:p>
          <a:p>
            <a:pPr algn="just">
              <a:lnSpc>
                <a:spcPct val="150000"/>
              </a:lnSpc>
            </a:pPr>
            <a:r>
              <a:rPr lang="en-US" altLang="zh-CN" sz="2400" dirty="0">
                <a:latin typeface="Microsoft YaHei" panose="020B0503020204020204" pitchFamily="34" charset="-122"/>
                <a:ea typeface="Microsoft YaHei" panose="020B0503020204020204" pitchFamily="34" charset="-122"/>
              </a:rPr>
              <a:t>(5)</a:t>
            </a:r>
            <a:r>
              <a:rPr lang="zh-CN" altLang="en-US" sz="2400" dirty="0">
                <a:latin typeface="Microsoft YaHei" panose="020B0503020204020204" pitchFamily="34" charset="-122"/>
                <a:ea typeface="Microsoft YaHei" panose="020B0503020204020204" pitchFamily="34" charset="-122"/>
              </a:rPr>
              <a:t> </a:t>
            </a:r>
            <a:r>
              <a:rPr lang="en-US" altLang="zh-CN" sz="2400" b="1" dirty="0">
                <a:solidFill>
                  <a:srgbClr val="FF0000"/>
                </a:solidFill>
                <a:latin typeface="Microsoft YaHei" panose="020B0503020204020204" pitchFamily="34" charset="-122"/>
                <a:ea typeface="Microsoft YaHei" panose="020B0503020204020204" pitchFamily="34" charset="-122"/>
              </a:rPr>
              <a:t>private</a:t>
            </a:r>
            <a:r>
              <a:rPr lang="zh-CN" altLang="en-US" sz="2400" b="1" dirty="0">
                <a:solidFill>
                  <a:srgbClr val="FF0000"/>
                </a:solidFill>
                <a:latin typeface="Microsoft YaHei" panose="020B0503020204020204" pitchFamily="34" charset="-122"/>
                <a:ea typeface="Microsoft YaHei" panose="020B0503020204020204" pitchFamily="34" charset="-122"/>
              </a:rPr>
              <a:t>数据</a:t>
            </a:r>
            <a:r>
              <a:rPr lang="zh-CN" altLang="en-US" sz="2400" b="1" dirty="0" smtClean="0">
                <a:solidFill>
                  <a:srgbClr val="FF0000"/>
                </a:solidFill>
                <a:latin typeface="Microsoft YaHei" panose="020B0503020204020204" pitchFamily="34" charset="-122"/>
                <a:ea typeface="Microsoft YaHei" panose="020B0503020204020204" pitchFamily="34" charset="-122"/>
              </a:rPr>
              <a:t>属性</a:t>
            </a:r>
            <a:endParaRPr lang="en-US" altLang="zh-CN" sz="2400" dirty="0">
              <a:latin typeface="Microsoft YaHei" panose="020B0503020204020204" pitchFamily="34" charset="-122"/>
              <a:ea typeface="Microsoft YaHei" panose="020B0503020204020204" pitchFamily="34" charset="-122"/>
            </a:endParaRPr>
          </a:p>
        </p:txBody>
      </p:sp>
      <p:sp>
        <p:nvSpPr>
          <p:cNvPr id="4" name="矩形 3"/>
          <p:cNvSpPr/>
          <p:nvPr/>
        </p:nvSpPr>
        <p:spPr>
          <a:xfrm>
            <a:off x="483208" y="2145293"/>
            <a:ext cx="9861176" cy="4653646"/>
          </a:xfrm>
          <a:prstGeom prst="rect">
            <a:avLst/>
          </a:prstGeom>
        </p:spPr>
        <p:txBody>
          <a:bodyPr wrap="square">
            <a:spAutoFit/>
          </a:bodyPr>
          <a:lstStyle/>
          <a:p>
            <a:pPr>
              <a:lnSpc>
                <a:spcPct val="150000"/>
              </a:lnSpc>
            </a:pPr>
            <a:r>
              <a:rPr lang="en-US" altLang="zh-CN" sz="2000" b="1" dirty="0">
                <a:latin typeface="Times New Roman" panose="02020603050405020304" pitchFamily="18" charset="0"/>
                <a:cs typeface="Times New Roman" panose="02020603050405020304" pitchFamily="18" charset="0"/>
              </a:rPr>
              <a:t>#include &lt;</a:t>
            </a:r>
            <a:r>
              <a:rPr lang="en-US" altLang="zh-CN" sz="2000" b="1" dirty="0" err="1">
                <a:latin typeface="Times New Roman" panose="02020603050405020304" pitchFamily="18" charset="0"/>
                <a:cs typeface="Times New Roman" panose="02020603050405020304" pitchFamily="18" charset="0"/>
              </a:rPr>
              <a:t>stdio.h</a:t>
            </a:r>
            <a:r>
              <a:rPr lang="en-US" altLang="zh-CN" sz="2000" b="1" dirty="0">
                <a:latin typeface="Times New Roman" panose="02020603050405020304" pitchFamily="18" charset="0"/>
                <a:cs typeface="Times New Roman" panose="02020603050405020304" pitchFamily="18" charset="0"/>
              </a:rPr>
              <a:t>&gt;</a:t>
            </a:r>
          </a:p>
          <a:p>
            <a:pPr>
              <a:lnSpc>
                <a:spcPct val="150000"/>
              </a:lnSpc>
            </a:pP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main(){</a:t>
            </a:r>
          </a:p>
          <a:p>
            <a:pPr>
              <a:lnSpc>
                <a:spcPct val="150000"/>
              </a:lnSpc>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j;</a:t>
            </a:r>
          </a:p>
          <a:p>
            <a:pPr>
              <a:lnSpc>
                <a:spcPct val="150000"/>
              </a:lnSpc>
            </a:pPr>
            <a:r>
              <a:rPr lang="en-US" altLang="zh-CN" sz="2000" b="1" dirty="0">
                <a:latin typeface="Times New Roman" panose="02020603050405020304" pitchFamily="18" charset="0"/>
                <a:cs typeface="Times New Roman" panose="02020603050405020304" pitchFamily="18" charset="0"/>
              </a:rPr>
              <a:t>   #pragma </a:t>
            </a:r>
            <a:r>
              <a:rPr lang="en-US" altLang="zh-CN" sz="2000" b="1" dirty="0" err="1">
                <a:latin typeface="Times New Roman" panose="02020603050405020304" pitchFamily="18" charset="0"/>
                <a:cs typeface="Times New Roman" panose="02020603050405020304" pitchFamily="18" charset="0"/>
              </a:rPr>
              <a:t>omp</a:t>
            </a:r>
            <a:r>
              <a:rPr lang="en-US" altLang="zh-CN" sz="2000" b="1" dirty="0">
                <a:latin typeface="Times New Roman" panose="02020603050405020304" pitchFamily="18" charset="0"/>
                <a:cs typeface="Times New Roman" panose="02020603050405020304" pitchFamily="18" charset="0"/>
              </a:rPr>
              <a:t> parallel for </a:t>
            </a:r>
            <a:r>
              <a:rPr lang="en-US" altLang="zh-CN" sz="2000" b="1" dirty="0">
                <a:solidFill>
                  <a:srgbClr val="0000CC"/>
                </a:solidFill>
                <a:latin typeface="Times New Roman" panose="02020603050405020304" pitchFamily="18" charset="0"/>
                <a:cs typeface="Times New Roman" panose="02020603050405020304" pitchFamily="18" charset="0"/>
              </a:rPr>
              <a:t>private(j)</a:t>
            </a:r>
          </a:p>
          <a:p>
            <a:pPr>
              <a:lnSpc>
                <a:spcPct val="150000"/>
              </a:lnSpc>
            </a:pPr>
            <a:r>
              <a:rPr lang="en-US" altLang="zh-CN" sz="2000" b="1" dirty="0">
                <a:latin typeface="Times New Roman" panose="02020603050405020304" pitchFamily="18" charset="0"/>
                <a:cs typeface="Times New Roman" panose="02020603050405020304" pitchFamily="18" charset="0"/>
              </a:rPr>
              <a:t>   for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 0;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&lt; 2;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a:t>
            </a:r>
          </a:p>
          <a:p>
            <a:pPr>
              <a:lnSpc>
                <a:spcPct val="150000"/>
              </a:lnSpc>
            </a:pPr>
            <a:r>
              <a:rPr lang="en-US" altLang="zh-CN" sz="2000" b="1" dirty="0">
                <a:latin typeface="Times New Roman" panose="02020603050405020304" pitchFamily="18" charset="0"/>
                <a:cs typeface="Times New Roman" panose="02020603050405020304" pitchFamily="18" charset="0"/>
              </a:rPr>
              <a:t>     for (j = 0; j &lt; 5; </a:t>
            </a:r>
            <a:r>
              <a:rPr lang="en-US" altLang="zh-CN" sz="2000" b="1" dirty="0" err="1">
                <a:latin typeface="Times New Roman" panose="02020603050405020304" pitchFamily="18" charset="0"/>
                <a:cs typeface="Times New Roman" panose="02020603050405020304" pitchFamily="18" charset="0"/>
              </a:rPr>
              <a:t>j++</a:t>
            </a:r>
            <a:r>
              <a:rPr lang="en-US" altLang="zh-CN" sz="2000" b="1" dirty="0">
                <a:latin typeface="Times New Roman" panose="02020603050405020304" pitchFamily="18" charset="0"/>
                <a:cs typeface="Times New Roman" panose="02020603050405020304" pitchFamily="18" charset="0"/>
              </a:rPr>
              <a:t>)</a:t>
            </a:r>
          </a:p>
          <a:p>
            <a:pPr>
              <a:lnSpc>
                <a:spcPct val="150000"/>
              </a:lnSpc>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printf</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=%d, j=%d from id=%d.\n",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j, </a:t>
            </a:r>
            <a:r>
              <a:rPr lang="en-US" altLang="zh-CN" sz="2000" b="1" dirty="0" err="1">
                <a:latin typeface="Times New Roman" panose="02020603050405020304" pitchFamily="18" charset="0"/>
                <a:cs typeface="Times New Roman" panose="02020603050405020304" pitchFamily="18" charset="0"/>
              </a:rPr>
              <a:t>omp_get_thread_num</a:t>
            </a:r>
            <a:r>
              <a:rPr lang="en-US" altLang="zh-CN" sz="2000" b="1" dirty="0">
                <a:latin typeface="Times New Roman" panose="02020603050405020304" pitchFamily="18" charset="0"/>
                <a:cs typeface="Times New Roman" panose="02020603050405020304" pitchFamily="18" charset="0"/>
              </a:rPr>
              <a:t>());</a:t>
            </a:r>
          </a:p>
          <a:p>
            <a:pPr>
              <a:lnSpc>
                <a:spcPct val="150000"/>
              </a:lnSpc>
            </a:pPr>
            <a:r>
              <a:rPr lang="en-US" altLang="zh-CN" sz="2000" b="1" dirty="0">
                <a:latin typeface="Times New Roman" panose="02020603050405020304" pitchFamily="18" charset="0"/>
                <a:cs typeface="Times New Roman" panose="02020603050405020304" pitchFamily="18" charset="0"/>
              </a:rPr>
              <a:t>   }</a:t>
            </a:r>
          </a:p>
          <a:p>
            <a:pPr>
              <a:lnSpc>
                <a:spcPct val="150000"/>
              </a:lnSpc>
            </a:pPr>
            <a:r>
              <a:rPr lang="en-US" altLang="zh-CN" sz="2000" b="1" dirty="0">
                <a:latin typeface="Times New Roman" panose="02020603050405020304" pitchFamily="18" charset="0"/>
                <a:cs typeface="Times New Roman" panose="02020603050405020304" pitchFamily="18" charset="0"/>
              </a:rPr>
              <a:t>   return 0;</a:t>
            </a:r>
          </a:p>
          <a:p>
            <a:pPr>
              <a:lnSpc>
                <a:spcPct val="150000"/>
              </a:lnSpc>
            </a:pPr>
            <a:r>
              <a:rPr lang="en-US" altLang="zh-CN" sz="2000" b="1" dirty="0">
                <a:latin typeface="Times New Roman" panose="02020603050405020304" pitchFamily="18" charset="0"/>
                <a:cs typeface="Times New Roman" panose="02020603050405020304" pitchFamily="18" charset="0"/>
              </a:rPr>
              <a:t>}</a:t>
            </a:r>
          </a:p>
        </p:txBody>
      </p:sp>
      <p:sp>
        <p:nvSpPr>
          <p:cNvPr id="7" name="矩形 6"/>
          <p:cNvSpPr/>
          <p:nvPr/>
        </p:nvSpPr>
        <p:spPr>
          <a:xfrm>
            <a:off x="8584594" y="1160408"/>
            <a:ext cx="3231332" cy="4154984"/>
          </a:xfrm>
          <a:prstGeom prst="rect">
            <a:avLst/>
          </a:prstGeom>
          <a:solidFill>
            <a:srgbClr val="FFFFB5"/>
          </a:solidFill>
          <a:ln>
            <a:solidFill>
              <a:srgbClr val="0000CC"/>
            </a:solidFill>
          </a:ln>
        </p:spPr>
        <p:txBody>
          <a:bodyPr wrap="square">
            <a:spAutoFit/>
          </a:bodyPr>
          <a:lstStyle/>
          <a:p>
            <a:r>
              <a:rPr lang="zh-CN" altLang="en-US" sz="2400" dirty="0" smtClean="0">
                <a:solidFill>
                  <a:srgbClr val="FF0000"/>
                </a:solidFill>
                <a:latin typeface="华文中宋" panose="02010600040101010101" pitchFamily="2" charset="-122"/>
                <a:ea typeface="华文中宋" panose="02010600040101010101" pitchFamily="2" charset="-122"/>
              </a:rPr>
              <a:t>输出：</a:t>
            </a:r>
            <a:endParaRPr lang="en-US" altLang="zh-CN" sz="2400" dirty="0" smtClean="0">
              <a:solidFill>
                <a:srgbClr val="FF0000"/>
              </a:solidFill>
              <a:latin typeface="华文中宋" panose="02010600040101010101" pitchFamily="2" charset="-122"/>
              <a:ea typeface="华文中宋" panose="02010600040101010101" pitchFamily="2" charset="-122"/>
            </a:endParaRPr>
          </a:p>
          <a:p>
            <a:r>
              <a:rPr lang="en-US" altLang="zh-CN" sz="2400" dirty="0" err="1">
                <a:solidFill>
                  <a:srgbClr val="FF0000"/>
                </a:solidFill>
                <a:latin typeface="华文中宋" panose="02010600040101010101" pitchFamily="2" charset="-122"/>
                <a:ea typeface="华文中宋" panose="02010600040101010101" pitchFamily="2" charset="-122"/>
              </a:rPr>
              <a:t>i</a:t>
            </a:r>
            <a:r>
              <a:rPr lang="en-US" altLang="zh-CN" sz="2400" dirty="0">
                <a:solidFill>
                  <a:srgbClr val="FF0000"/>
                </a:solidFill>
                <a:latin typeface="华文中宋" panose="02010600040101010101" pitchFamily="2" charset="-122"/>
                <a:ea typeface="华文中宋" panose="02010600040101010101" pitchFamily="2" charset="-122"/>
              </a:rPr>
              <a:t>=0, j=0 from id=0.</a:t>
            </a:r>
          </a:p>
          <a:p>
            <a:r>
              <a:rPr lang="en-US" altLang="zh-CN" sz="2400" dirty="0" err="1">
                <a:solidFill>
                  <a:srgbClr val="FF0000"/>
                </a:solidFill>
                <a:latin typeface="华文中宋" panose="02010600040101010101" pitchFamily="2" charset="-122"/>
                <a:ea typeface="华文中宋" panose="02010600040101010101" pitchFamily="2" charset="-122"/>
              </a:rPr>
              <a:t>i</a:t>
            </a:r>
            <a:r>
              <a:rPr lang="en-US" altLang="zh-CN" sz="2400" dirty="0">
                <a:solidFill>
                  <a:srgbClr val="FF0000"/>
                </a:solidFill>
                <a:latin typeface="华文中宋" panose="02010600040101010101" pitchFamily="2" charset="-122"/>
                <a:ea typeface="华文中宋" panose="02010600040101010101" pitchFamily="2" charset="-122"/>
              </a:rPr>
              <a:t>=0, j=1 from id=0.</a:t>
            </a:r>
          </a:p>
          <a:p>
            <a:r>
              <a:rPr lang="en-US" altLang="zh-CN" sz="2400" dirty="0" err="1">
                <a:solidFill>
                  <a:srgbClr val="FF0000"/>
                </a:solidFill>
                <a:latin typeface="华文中宋" panose="02010600040101010101" pitchFamily="2" charset="-122"/>
                <a:ea typeface="华文中宋" panose="02010600040101010101" pitchFamily="2" charset="-122"/>
              </a:rPr>
              <a:t>i</a:t>
            </a:r>
            <a:r>
              <a:rPr lang="en-US" altLang="zh-CN" sz="2400" dirty="0">
                <a:solidFill>
                  <a:srgbClr val="FF0000"/>
                </a:solidFill>
                <a:latin typeface="华文中宋" panose="02010600040101010101" pitchFamily="2" charset="-122"/>
                <a:ea typeface="华文中宋" panose="02010600040101010101" pitchFamily="2" charset="-122"/>
              </a:rPr>
              <a:t>=0, j=2 from id=0.</a:t>
            </a:r>
          </a:p>
          <a:p>
            <a:r>
              <a:rPr lang="en-US" altLang="zh-CN" sz="2400" dirty="0" err="1">
                <a:solidFill>
                  <a:srgbClr val="FF0000"/>
                </a:solidFill>
                <a:latin typeface="华文中宋" panose="02010600040101010101" pitchFamily="2" charset="-122"/>
                <a:ea typeface="华文中宋" panose="02010600040101010101" pitchFamily="2" charset="-122"/>
              </a:rPr>
              <a:t>i</a:t>
            </a:r>
            <a:r>
              <a:rPr lang="en-US" altLang="zh-CN" sz="2400" dirty="0">
                <a:solidFill>
                  <a:srgbClr val="FF0000"/>
                </a:solidFill>
                <a:latin typeface="华文中宋" panose="02010600040101010101" pitchFamily="2" charset="-122"/>
                <a:ea typeface="华文中宋" panose="02010600040101010101" pitchFamily="2" charset="-122"/>
              </a:rPr>
              <a:t>=0, j=3 from id=0.</a:t>
            </a:r>
          </a:p>
          <a:p>
            <a:r>
              <a:rPr lang="en-US" altLang="zh-CN" sz="2400" dirty="0" err="1">
                <a:solidFill>
                  <a:srgbClr val="FF0000"/>
                </a:solidFill>
                <a:latin typeface="华文中宋" panose="02010600040101010101" pitchFamily="2" charset="-122"/>
                <a:ea typeface="华文中宋" panose="02010600040101010101" pitchFamily="2" charset="-122"/>
              </a:rPr>
              <a:t>i</a:t>
            </a:r>
            <a:r>
              <a:rPr lang="en-US" altLang="zh-CN" sz="2400" dirty="0">
                <a:solidFill>
                  <a:srgbClr val="FF0000"/>
                </a:solidFill>
                <a:latin typeface="华文中宋" panose="02010600040101010101" pitchFamily="2" charset="-122"/>
                <a:ea typeface="华文中宋" panose="02010600040101010101" pitchFamily="2" charset="-122"/>
              </a:rPr>
              <a:t>=0, j=4 from id=0.</a:t>
            </a:r>
          </a:p>
          <a:p>
            <a:r>
              <a:rPr lang="en-US" altLang="zh-CN" sz="2400" dirty="0" err="1">
                <a:solidFill>
                  <a:srgbClr val="FF0000"/>
                </a:solidFill>
                <a:latin typeface="华文中宋" panose="02010600040101010101" pitchFamily="2" charset="-122"/>
                <a:ea typeface="华文中宋" panose="02010600040101010101" pitchFamily="2" charset="-122"/>
              </a:rPr>
              <a:t>i</a:t>
            </a:r>
            <a:r>
              <a:rPr lang="en-US" altLang="zh-CN" sz="2400" dirty="0">
                <a:solidFill>
                  <a:srgbClr val="FF0000"/>
                </a:solidFill>
                <a:latin typeface="华文中宋" panose="02010600040101010101" pitchFamily="2" charset="-122"/>
                <a:ea typeface="华文中宋" panose="02010600040101010101" pitchFamily="2" charset="-122"/>
              </a:rPr>
              <a:t>=1, j=0 from id=1.</a:t>
            </a:r>
          </a:p>
          <a:p>
            <a:r>
              <a:rPr lang="en-US" altLang="zh-CN" sz="2400" dirty="0" err="1">
                <a:solidFill>
                  <a:srgbClr val="FF0000"/>
                </a:solidFill>
                <a:latin typeface="华文中宋" panose="02010600040101010101" pitchFamily="2" charset="-122"/>
                <a:ea typeface="华文中宋" panose="02010600040101010101" pitchFamily="2" charset="-122"/>
              </a:rPr>
              <a:t>i</a:t>
            </a:r>
            <a:r>
              <a:rPr lang="en-US" altLang="zh-CN" sz="2400" dirty="0">
                <a:solidFill>
                  <a:srgbClr val="FF0000"/>
                </a:solidFill>
                <a:latin typeface="华文中宋" panose="02010600040101010101" pitchFamily="2" charset="-122"/>
                <a:ea typeface="华文中宋" panose="02010600040101010101" pitchFamily="2" charset="-122"/>
              </a:rPr>
              <a:t>=1, j=1 from id=1.</a:t>
            </a:r>
          </a:p>
          <a:p>
            <a:r>
              <a:rPr lang="en-US" altLang="zh-CN" sz="2400" dirty="0" err="1">
                <a:solidFill>
                  <a:srgbClr val="FF0000"/>
                </a:solidFill>
                <a:latin typeface="华文中宋" panose="02010600040101010101" pitchFamily="2" charset="-122"/>
                <a:ea typeface="华文中宋" panose="02010600040101010101" pitchFamily="2" charset="-122"/>
              </a:rPr>
              <a:t>i</a:t>
            </a:r>
            <a:r>
              <a:rPr lang="en-US" altLang="zh-CN" sz="2400" dirty="0">
                <a:solidFill>
                  <a:srgbClr val="FF0000"/>
                </a:solidFill>
                <a:latin typeface="华文中宋" panose="02010600040101010101" pitchFamily="2" charset="-122"/>
                <a:ea typeface="华文中宋" panose="02010600040101010101" pitchFamily="2" charset="-122"/>
              </a:rPr>
              <a:t>=1, j=2 from id=1.</a:t>
            </a:r>
          </a:p>
          <a:p>
            <a:r>
              <a:rPr lang="en-US" altLang="zh-CN" sz="2400" dirty="0" err="1">
                <a:solidFill>
                  <a:srgbClr val="FF0000"/>
                </a:solidFill>
                <a:latin typeface="华文中宋" panose="02010600040101010101" pitchFamily="2" charset="-122"/>
                <a:ea typeface="华文中宋" panose="02010600040101010101" pitchFamily="2" charset="-122"/>
              </a:rPr>
              <a:t>i</a:t>
            </a:r>
            <a:r>
              <a:rPr lang="en-US" altLang="zh-CN" sz="2400" dirty="0">
                <a:solidFill>
                  <a:srgbClr val="FF0000"/>
                </a:solidFill>
                <a:latin typeface="华文中宋" panose="02010600040101010101" pitchFamily="2" charset="-122"/>
                <a:ea typeface="华文中宋" panose="02010600040101010101" pitchFamily="2" charset="-122"/>
              </a:rPr>
              <a:t>=1, j=3 from id=1.</a:t>
            </a:r>
          </a:p>
          <a:p>
            <a:r>
              <a:rPr lang="en-US" altLang="zh-CN" sz="2400" dirty="0" err="1">
                <a:solidFill>
                  <a:srgbClr val="FF0000"/>
                </a:solidFill>
                <a:latin typeface="华文中宋" panose="02010600040101010101" pitchFamily="2" charset="-122"/>
                <a:ea typeface="华文中宋" panose="02010600040101010101" pitchFamily="2" charset="-122"/>
              </a:rPr>
              <a:t>i</a:t>
            </a:r>
            <a:r>
              <a:rPr lang="en-US" altLang="zh-CN" sz="2400" dirty="0">
                <a:solidFill>
                  <a:srgbClr val="FF0000"/>
                </a:solidFill>
                <a:latin typeface="华文中宋" panose="02010600040101010101" pitchFamily="2" charset="-122"/>
                <a:ea typeface="华文中宋" panose="02010600040101010101" pitchFamily="2" charset="-122"/>
              </a:rPr>
              <a:t>=1, j=4 from id=1.</a:t>
            </a:r>
          </a:p>
        </p:txBody>
      </p:sp>
    </p:spTree>
    <p:extLst>
      <p:ext uri="{BB962C8B-B14F-4D97-AF65-F5344CB8AC3E}">
        <p14:creationId xmlns:p14="http://schemas.microsoft.com/office/powerpoint/2010/main" val="5656369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1"/>
            <a:ext cx="11242184" cy="1275839"/>
          </a:xfrm>
          <a:prstGeom prst="rect">
            <a:avLst/>
          </a:prstGeom>
          <a:noFill/>
        </p:spPr>
        <p:txBody>
          <a:bodyPr wrap="square" rtlCol="0" anchor="t" anchorCtr="0">
            <a:noAutofit/>
          </a:bodyPr>
          <a:lstStyle/>
          <a:p>
            <a:pPr algn="just">
              <a:lnSpc>
                <a:spcPct val="150000"/>
              </a:lnSpc>
            </a:pPr>
            <a:r>
              <a:rPr lang="en-US" altLang="zh-CN" sz="2400" b="1" dirty="0">
                <a:latin typeface="Microsoft YaHei" panose="020B0503020204020204" pitchFamily="34" charset="-122"/>
                <a:ea typeface="Microsoft YaHei" panose="020B0503020204020204" pitchFamily="34" charset="-122"/>
              </a:rPr>
              <a:t>1.4 </a:t>
            </a:r>
            <a:r>
              <a:rPr lang="en-US" altLang="zh-CN" sz="2400" b="1" dirty="0" err="1">
                <a:latin typeface="Microsoft YaHei" panose="020B0503020204020204" pitchFamily="34" charset="-122"/>
                <a:ea typeface="Microsoft YaHei" panose="020B0503020204020204" pitchFamily="34" charset="-122"/>
              </a:rPr>
              <a:t>OpenMP</a:t>
            </a:r>
            <a:r>
              <a:rPr lang="zh-CN" altLang="en-US" sz="2400" b="1" dirty="0">
                <a:latin typeface="Microsoft YaHei" panose="020B0503020204020204" pitchFamily="34" charset="-122"/>
                <a:ea typeface="Microsoft YaHei" panose="020B0503020204020204" pitchFamily="34" charset="-122"/>
              </a:rPr>
              <a:t>编译</a:t>
            </a:r>
            <a:r>
              <a:rPr lang="zh-CN" altLang="en-US" sz="2400" b="1" dirty="0" smtClean="0">
                <a:latin typeface="Microsoft YaHei" panose="020B0503020204020204" pitchFamily="34" charset="-122"/>
                <a:ea typeface="Microsoft YaHei" panose="020B0503020204020204" pitchFamily="34" charset="-122"/>
              </a:rPr>
              <a:t>制导</a:t>
            </a:r>
            <a:endParaRPr lang="en-US" altLang="zh-CN" sz="2400" b="1" dirty="0">
              <a:latin typeface="Microsoft YaHei" panose="020B0503020204020204" pitchFamily="34" charset="-122"/>
              <a:ea typeface="Microsoft YaHei" panose="020B0503020204020204" pitchFamily="34" charset="-122"/>
            </a:endParaRPr>
          </a:p>
          <a:p>
            <a:pPr algn="just">
              <a:lnSpc>
                <a:spcPct val="150000"/>
              </a:lnSpc>
            </a:pPr>
            <a:r>
              <a:rPr lang="en-US" altLang="zh-CN" sz="2400" dirty="0" smtClean="0">
                <a:latin typeface="Microsoft YaHei" panose="020B0503020204020204" pitchFamily="34" charset="-122"/>
                <a:ea typeface="Microsoft YaHei" panose="020B0503020204020204" pitchFamily="34" charset="-122"/>
              </a:rPr>
              <a:t>(6)</a:t>
            </a:r>
            <a:r>
              <a:rPr lang="zh-CN" altLang="en-US" sz="2400" dirty="0" smtClean="0">
                <a:latin typeface="Microsoft YaHei" panose="020B0503020204020204" pitchFamily="34" charset="-122"/>
                <a:ea typeface="Microsoft YaHei" panose="020B0503020204020204" pitchFamily="34" charset="-122"/>
              </a:rPr>
              <a:t> </a:t>
            </a:r>
            <a:r>
              <a:rPr lang="en-US" altLang="zh-CN" sz="2400" b="1" dirty="0" smtClean="0">
                <a:solidFill>
                  <a:srgbClr val="FF0000"/>
                </a:solidFill>
                <a:latin typeface="Microsoft YaHei" panose="020B0503020204020204" pitchFamily="34" charset="-122"/>
                <a:ea typeface="Microsoft YaHei" panose="020B0503020204020204" pitchFamily="34" charset="-122"/>
              </a:rPr>
              <a:t>shared</a:t>
            </a:r>
            <a:r>
              <a:rPr lang="zh-CN" altLang="en-US" sz="2400" b="1" dirty="0" smtClean="0">
                <a:solidFill>
                  <a:srgbClr val="FF0000"/>
                </a:solidFill>
                <a:latin typeface="Microsoft YaHei" panose="020B0503020204020204" pitchFamily="34" charset="-122"/>
                <a:ea typeface="Microsoft YaHei" panose="020B0503020204020204" pitchFamily="34" charset="-122"/>
              </a:rPr>
              <a:t>数据属性</a:t>
            </a:r>
            <a:endParaRPr lang="en-US" altLang="zh-CN" sz="2400" dirty="0">
              <a:latin typeface="Microsoft YaHei" panose="020B0503020204020204" pitchFamily="34" charset="-122"/>
              <a:ea typeface="Microsoft YaHei" panose="020B0503020204020204" pitchFamily="34" charset="-122"/>
            </a:endParaRPr>
          </a:p>
        </p:txBody>
      </p:sp>
      <p:sp>
        <p:nvSpPr>
          <p:cNvPr id="4" name="矩形 3"/>
          <p:cNvSpPr/>
          <p:nvPr/>
        </p:nvSpPr>
        <p:spPr>
          <a:xfrm>
            <a:off x="483208" y="2145293"/>
            <a:ext cx="9861176" cy="4093428"/>
          </a:xfrm>
          <a:prstGeom prst="rect">
            <a:avLst/>
          </a:prstGeom>
        </p:spPr>
        <p:txBody>
          <a:bodyPr wrap="square">
            <a:spAutoFit/>
          </a:bodyPr>
          <a:lstStyle/>
          <a:p>
            <a:r>
              <a:rPr lang="en-US" altLang="zh-CN" sz="2000" b="1" dirty="0">
                <a:latin typeface="Times New Roman" panose="02020603050405020304" pitchFamily="18" charset="0"/>
                <a:cs typeface="Times New Roman" panose="02020603050405020304" pitchFamily="18" charset="0"/>
              </a:rPr>
              <a:t>#include &lt;</a:t>
            </a:r>
            <a:r>
              <a:rPr lang="en-US" altLang="zh-CN" sz="2000" b="1" dirty="0" err="1">
                <a:latin typeface="Times New Roman" panose="02020603050405020304" pitchFamily="18" charset="0"/>
                <a:cs typeface="Times New Roman" panose="02020603050405020304" pitchFamily="18" charset="0"/>
              </a:rPr>
              <a:t>iostream</a:t>
            </a:r>
            <a:r>
              <a:rPr lang="en-US" altLang="zh-CN" sz="2000" b="1" dirty="0">
                <a:latin typeface="Times New Roman" panose="02020603050405020304" pitchFamily="18" charset="0"/>
                <a:cs typeface="Times New Roman" panose="02020603050405020304" pitchFamily="18" charset="0"/>
              </a:rPr>
              <a:t>&gt;  </a:t>
            </a:r>
          </a:p>
          <a:p>
            <a:r>
              <a:rPr lang="en-US" altLang="zh-CN" sz="2000" b="1" dirty="0">
                <a:latin typeface="Times New Roman" panose="02020603050405020304" pitchFamily="18" charset="0"/>
                <a:cs typeface="Times New Roman" panose="02020603050405020304" pitchFamily="18" charset="0"/>
              </a:rPr>
              <a:t>#include &lt;</a:t>
            </a:r>
            <a:r>
              <a:rPr lang="en-US" altLang="zh-CN" sz="2000" b="1" dirty="0" err="1">
                <a:latin typeface="Times New Roman" panose="02020603050405020304" pitchFamily="18" charset="0"/>
                <a:cs typeface="Times New Roman" panose="02020603050405020304" pitchFamily="18" charset="0"/>
              </a:rPr>
              <a:t>omp.h</a:t>
            </a:r>
            <a:r>
              <a:rPr lang="en-US" altLang="zh-CN" sz="2000" b="1" dirty="0">
                <a:latin typeface="Times New Roman" panose="02020603050405020304" pitchFamily="18" charset="0"/>
                <a:cs typeface="Times New Roman" panose="02020603050405020304" pitchFamily="18" charset="0"/>
              </a:rPr>
              <a:t>&gt;   </a:t>
            </a:r>
          </a:p>
          <a:p>
            <a:r>
              <a:rPr lang="en-US" altLang="zh-CN" sz="2000" b="1" dirty="0">
                <a:latin typeface="Times New Roman" panose="02020603050405020304" pitchFamily="18" charset="0"/>
                <a:cs typeface="Times New Roman" panose="02020603050405020304" pitchFamily="18" charset="0"/>
              </a:rPr>
              <a:t>using namespace </a:t>
            </a:r>
            <a:r>
              <a:rPr lang="en-US" altLang="zh-CN" sz="2000" b="1" dirty="0" err="1">
                <a:latin typeface="Times New Roman" panose="02020603050405020304" pitchFamily="18" charset="0"/>
                <a:cs typeface="Times New Roman" panose="02020603050405020304" pitchFamily="18" charset="0"/>
              </a:rPr>
              <a:t>std</a:t>
            </a:r>
            <a:r>
              <a:rPr lang="en-US" altLang="zh-CN" sz="2000" b="1" dirty="0">
                <a:latin typeface="Times New Roman" panose="02020603050405020304" pitchFamily="18" charset="0"/>
                <a:cs typeface="Times New Roman" panose="02020603050405020304" pitchFamily="18" charset="0"/>
              </a:rPr>
              <a:t>;  </a:t>
            </a:r>
          </a:p>
          <a:p>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main() {  </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sum = 0;    </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cout</a:t>
            </a:r>
            <a:r>
              <a:rPr lang="en-US" altLang="zh-CN" sz="2000" b="1" dirty="0">
                <a:latin typeface="Times New Roman" panose="02020603050405020304" pitchFamily="18" charset="0"/>
                <a:cs typeface="Times New Roman" panose="02020603050405020304" pitchFamily="18" charset="0"/>
              </a:rPr>
              <a:t> &lt;&lt; "Before: " &lt;&lt; sum &lt;&lt; </a:t>
            </a:r>
            <a:r>
              <a:rPr lang="en-US" altLang="zh-CN" sz="2000" b="1" dirty="0" err="1">
                <a:latin typeface="Times New Roman" panose="02020603050405020304" pitchFamily="18" charset="0"/>
                <a:cs typeface="Times New Roman" panose="02020603050405020304" pitchFamily="18" charset="0"/>
              </a:rPr>
              <a:t>endl</a:t>
            </a:r>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#pragma </a:t>
            </a:r>
            <a:r>
              <a:rPr lang="en-US" altLang="zh-CN" sz="2000" b="1" dirty="0" err="1">
                <a:latin typeface="Times New Roman" panose="02020603050405020304" pitchFamily="18" charset="0"/>
                <a:cs typeface="Times New Roman" panose="02020603050405020304" pitchFamily="18" charset="0"/>
              </a:rPr>
              <a:t>omp</a:t>
            </a:r>
            <a:r>
              <a:rPr lang="en-US" altLang="zh-CN" sz="2000" b="1" dirty="0">
                <a:latin typeface="Times New Roman" panose="02020603050405020304" pitchFamily="18" charset="0"/>
                <a:cs typeface="Times New Roman" panose="02020603050405020304" pitchFamily="18" charset="0"/>
              </a:rPr>
              <a:t> parallel for shared(sum)   </a:t>
            </a:r>
          </a:p>
          <a:p>
            <a:r>
              <a:rPr lang="en-US" altLang="zh-CN" sz="2000" b="1" dirty="0">
                <a:latin typeface="Times New Roman" panose="02020603050405020304" pitchFamily="18" charset="0"/>
                <a:cs typeface="Times New Roman" panose="02020603050405020304" pitchFamily="18" charset="0"/>
              </a:rPr>
              <a:t>    for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 0;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&lt; 10;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  </a:t>
            </a:r>
          </a:p>
          <a:p>
            <a:r>
              <a:rPr lang="en-US" altLang="zh-CN" sz="2000" b="1" dirty="0">
                <a:latin typeface="Times New Roman" panose="02020603050405020304" pitchFamily="18" charset="0"/>
                <a:cs typeface="Times New Roman" panose="02020603050405020304" pitchFamily="18" charset="0"/>
              </a:rPr>
              <a:t>        sum +=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a:t>
            </a:r>
            <a:r>
              <a:rPr lang="en-US" altLang="zh-CN" sz="2000" b="1" dirty="0" smtClean="0">
                <a:solidFill>
                  <a:srgbClr val="0000CC"/>
                </a:solidFill>
                <a:latin typeface="Times New Roman" panose="02020603050405020304" pitchFamily="18" charset="0"/>
                <a:cs typeface="Times New Roman" panose="02020603050405020304" pitchFamily="18" charset="0"/>
              </a:rPr>
              <a:t>//</a:t>
            </a:r>
            <a:r>
              <a:rPr lang="zh-CN" altLang="en-US" sz="2000" b="1" dirty="0" smtClean="0">
                <a:solidFill>
                  <a:srgbClr val="0000CC"/>
                </a:solidFill>
                <a:latin typeface="Times New Roman" panose="02020603050405020304" pitchFamily="18" charset="0"/>
                <a:cs typeface="Times New Roman" panose="02020603050405020304" pitchFamily="18" charset="0"/>
              </a:rPr>
              <a:t>存在数据竞争</a:t>
            </a:r>
            <a:endParaRPr lang="en-US" altLang="zh-CN" sz="2000" b="1" dirty="0">
              <a:solidFill>
                <a:srgbClr val="0000CC"/>
              </a:solidFill>
              <a:latin typeface="Times New Roman" panose="02020603050405020304" pitchFamily="18" charset="0"/>
              <a:cs typeface="Times New Roman" panose="02020603050405020304" pitchFamily="18" charset="0"/>
            </a:endParaRPr>
          </a:p>
          <a:p>
            <a:r>
              <a:rPr lang="en-US" altLang="zh-CN" sz="2000" b="1" dirty="0" smtClean="0">
                <a:latin typeface="Times New Roman" panose="02020603050405020304" pitchFamily="18" charset="0"/>
                <a:cs typeface="Times New Roman" panose="02020603050405020304" pitchFamily="18" charset="0"/>
              </a:rPr>
              <a:t>}  </a:t>
            </a:r>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cout</a:t>
            </a:r>
            <a:r>
              <a:rPr lang="en-US" altLang="zh-CN" sz="2000" b="1" dirty="0">
                <a:latin typeface="Times New Roman" panose="02020603050405020304" pitchFamily="18" charset="0"/>
                <a:cs typeface="Times New Roman" panose="02020603050405020304" pitchFamily="18" charset="0"/>
              </a:rPr>
              <a:t> &lt;&lt; "After: " &lt;&lt; sum &lt;&lt; </a:t>
            </a:r>
            <a:r>
              <a:rPr lang="en-US" altLang="zh-CN" sz="2000" b="1" dirty="0" err="1">
                <a:latin typeface="Times New Roman" panose="02020603050405020304" pitchFamily="18" charset="0"/>
                <a:cs typeface="Times New Roman" panose="02020603050405020304" pitchFamily="18" charset="0"/>
              </a:rPr>
              <a:t>endl</a:t>
            </a:r>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return 0;  </a:t>
            </a:r>
          </a:p>
          <a:p>
            <a:r>
              <a:rPr lang="en-US" altLang="zh-CN" sz="2000" b="1" dirty="0">
                <a:latin typeface="Times New Roman" panose="02020603050405020304" pitchFamily="18" charset="0"/>
                <a:cs typeface="Times New Roman" panose="02020603050405020304" pitchFamily="18" charset="0"/>
              </a:rPr>
              <a:t>} </a:t>
            </a:r>
          </a:p>
        </p:txBody>
      </p:sp>
      <p:pic>
        <p:nvPicPr>
          <p:cNvPr id="3" name="图片 2"/>
          <p:cNvPicPr>
            <a:picLocks noChangeAspect="1"/>
          </p:cNvPicPr>
          <p:nvPr/>
        </p:nvPicPr>
        <p:blipFill>
          <a:blip r:embed="rId3"/>
          <a:stretch>
            <a:fillRect/>
          </a:stretch>
        </p:blipFill>
        <p:spPr>
          <a:xfrm>
            <a:off x="4188380" y="1648080"/>
            <a:ext cx="7737202" cy="1032367"/>
          </a:xfrm>
          <a:prstGeom prst="rect">
            <a:avLst/>
          </a:prstGeom>
          <a:ln>
            <a:solidFill>
              <a:srgbClr val="FF0000"/>
            </a:solidFill>
          </a:ln>
        </p:spPr>
      </p:pic>
      <p:pic>
        <p:nvPicPr>
          <p:cNvPr id="5" name="图片 4"/>
          <p:cNvPicPr>
            <a:picLocks noChangeAspect="1"/>
          </p:cNvPicPr>
          <p:nvPr/>
        </p:nvPicPr>
        <p:blipFill>
          <a:blip r:embed="rId4"/>
          <a:stretch>
            <a:fillRect/>
          </a:stretch>
        </p:blipFill>
        <p:spPr>
          <a:xfrm>
            <a:off x="4188380" y="2814589"/>
            <a:ext cx="4585062" cy="726141"/>
          </a:xfrm>
          <a:prstGeom prst="rect">
            <a:avLst/>
          </a:prstGeom>
          <a:ln>
            <a:solidFill>
              <a:srgbClr val="FF0000"/>
            </a:solidFill>
          </a:ln>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6402" y="3815579"/>
            <a:ext cx="5169180" cy="812468"/>
          </a:xfrm>
          <a:prstGeom prst="rect">
            <a:avLst/>
          </a:prstGeom>
          <a:ln>
            <a:solidFill>
              <a:srgbClr val="FF0000"/>
            </a:solidFill>
          </a:ln>
        </p:spPr>
      </p:pic>
    </p:spTree>
    <p:extLst>
      <p:ext uri="{BB962C8B-B14F-4D97-AF65-F5344CB8AC3E}">
        <p14:creationId xmlns:p14="http://schemas.microsoft.com/office/powerpoint/2010/main" val="13910850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1"/>
            <a:ext cx="11242184" cy="5489251"/>
          </a:xfrm>
          <a:prstGeom prst="rect">
            <a:avLst/>
          </a:prstGeom>
          <a:noFill/>
        </p:spPr>
        <p:txBody>
          <a:bodyPr wrap="square" rtlCol="0" anchor="t" anchorCtr="0">
            <a:noAutofit/>
          </a:bodyPr>
          <a:lstStyle/>
          <a:p>
            <a:pPr algn="just">
              <a:lnSpc>
                <a:spcPct val="150000"/>
              </a:lnSpc>
            </a:pPr>
            <a:r>
              <a:rPr lang="en-US" altLang="zh-CN" sz="2400" b="1" dirty="0">
                <a:latin typeface="Microsoft YaHei" panose="020B0503020204020204" pitchFamily="34" charset="-122"/>
                <a:ea typeface="Microsoft YaHei" panose="020B0503020204020204" pitchFamily="34" charset="-122"/>
              </a:rPr>
              <a:t>1.4 </a:t>
            </a:r>
            <a:r>
              <a:rPr lang="en-US" altLang="zh-CN" sz="2400" b="1" dirty="0" err="1">
                <a:latin typeface="Microsoft YaHei" panose="020B0503020204020204" pitchFamily="34" charset="-122"/>
                <a:ea typeface="Microsoft YaHei" panose="020B0503020204020204" pitchFamily="34" charset="-122"/>
              </a:rPr>
              <a:t>OpenMP</a:t>
            </a:r>
            <a:r>
              <a:rPr lang="zh-CN" altLang="en-US" sz="2400" b="1" dirty="0">
                <a:latin typeface="Microsoft YaHei" panose="020B0503020204020204" pitchFamily="34" charset="-122"/>
                <a:ea typeface="Microsoft YaHei" panose="020B0503020204020204" pitchFamily="34" charset="-122"/>
              </a:rPr>
              <a:t>编译</a:t>
            </a:r>
            <a:r>
              <a:rPr lang="zh-CN" altLang="en-US" sz="2400" b="1" dirty="0" smtClean="0">
                <a:latin typeface="Microsoft YaHei" panose="020B0503020204020204" pitchFamily="34" charset="-122"/>
                <a:ea typeface="Microsoft YaHei" panose="020B0503020204020204" pitchFamily="34" charset="-122"/>
              </a:rPr>
              <a:t>制导</a:t>
            </a:r>
            <a:endParaRPr lang="en-US" altLang="zh-CN" sz="2400" b="1" dirty="0">
              <a:latin typeface="Microsoft YaHei" panose="020B0503020204020204" pitchFamily="34" charset="-122"/>
              <a:ea typeface="Microsoft YaHei" panose="020B0503020204020204" pitchFamily="34" charset="-122"/>
            </a:endParaRPr>
          </a:p>
          <a:p>
            <a:pPr algn="just">
              <a:lnSpc>
                <a:spcPct val="150000"/>
              </a:lnSpc>
            </a:pPr>
            <a:r>
              <a:rPr lang="en-US" altLang="zh-CN" sz="2400" dirty="0" smtClean="0">
                <a:latin typeface="Microsoft YaHei" panose="020B0503020204020204" pitchFamily="34" charset="-122"/>
                <a:ea typeface="Microsoft YaHei" panose="020B0503020204020204" pitchFamily="34" charset="-122"/>
              </a:rPr>
              <a:t>(6)</a:t>
            </a:r>
            <a:r>
              <a:rPr lang="zh-CN" altLang="en-US" sz="2400" dirty="0" smtClean="0">
                <a:latin typeface="Microsoft YaHei" panose="020B0503020204020204" pitchFamily="34" charset="-122"/>
                <a:ea typeface="Microsoft YaHei" panose="020B0503020204020204" pitchFamily="34" charset="-122"/>
              </a:rPr>
              <a:t> </a:t>
            </a:r>
            <a:r>
              <a:rPr lang="en-US" altLang="zh-CN" sz="2400" b="1" dirty="0">
                <a:solidFill>
                  <a:srgbClr val="FF0000"/>
                </a:solidFill>
                <a:latin typeface="Microsoft YaHei" panose="020B0503020204020204" pitchFamily="34" charset="-122"/>
                <a:ea typeface="Microsoft YaHei" panose="020B0503020204020204" pitchFamily="34" charset="-122"/>
              </a:rPr>
              <a:t>reduction</a:t>
            </a:r>
            <a:r>
              <a:rPr lang="zh-CN" altLang="en-US" sz="2400" b="1" dirty="0" smtClean="0">
                <a:solidFill>
                  <a:srgbClr val="FF0000"/>
                </a:solidFill>
                <a:latin typeface="Microsoft YaHei" panose="020B0503020204020204" pitchFamily="34" charset="-122"/>
                <a:ea typeface="Microsoft YaHei" panose="020B0503020204020204" pitchFamily="34" charset="-122"/>
              </a:rPr>
              <a:t>子句</a:t>
            </a:r>
            <a:endParaRPr lang="en-US" altLang="zh-CN" sz="2400" b="1" dirty="0" smtClean="0">
              <a:solidFill>
                <a:srgbClr val="FF0000"/>
              </a:solidFill>
              <a:latin typeface="Microsoft YaHei" panose="020B0503020204020204" pitchFamily="34" charset="-122"/>
              <a:ea typeface="Microsoft YaHei" panose="020B0503020204020204" pitchFamily="34" charset="-122"/>
            </a:endParaRPr>
          </a:p>
          <a:p>
            <a:pPr marL="342900" indent="-342900" algn="just">
              <a:lnSpc>
                <a:spcPct val="150000"/>
              </a:lnSpc>
              <a:buFont typeface="Wingdings" panose="05000000000000000000" pitchFamily="2" charset="2"/>
              <a:buChar char="n"/>
            </a:pPr>
            <a:r>
              <a:rPr lang="zh-CN" altLang="en-US" sz="2400" dirty="0">
                <a:latin typeface="Microsoft YaHei" panose="020B0503020204020204" pitchFamily="34" charset="-122"/>
                <a:ea typeface="Microsoft YaHei" panose="020B0503020204020204" pitchFamily="34" charset="-122"/>
              </a:rPr>
              <a:t>为变量指定一个</a:t>
            </a:r>
            <a:r>
              <a:rPr lang="zh-CN" altLang="en-US" sz="2400" b="1" dirty="0">
                <a:solidFill>
                  <a:srgbClr val="FF0000"/>
                </a:solidFill>
                <a:latin typeface="Microsoft YaHei" panose="020B0503020204020204" pitchFamily="34" charset="-122"/>
                <a:ea typeface="Microsoft YaHei" panose="020B0503020204020204" pitchFamily="34" charset="-122"/>
              </a:rPr>
              <a:t>操作符</a:t>
            </a:r>
            <a:r>
              <a:rPr lang="zh-CN" altLang="en-US" sz="2400" dirty="0">
                <a:latin typeface="Microsoft YaHei" panose="020B0503020204020204" pitchFamily="34" charset="-122"/>
                <a:ea typeface="Microsoft YaHei" panose="020B0503020204020204" pitchFamily="34" charset="-122"/>
              </a:rPr>
              <a:t>，每个线程都会创建</a:t>
            </a:r>
            <a:r>
              <a:rPr lang="en-US" altLang="zh-CN" sz="2400" dirty="0">
                <a:latin typeface="Microsoft YaHei" panose="020B0503020204020204" pitchFamily="34" charset="-122"/>
                <a:ea typeface="Microsoft YaHei" panose="020B0503020204020204" pitchFamily="34" charset="-122"/>
              </a:rPr>
              <a:t>reduction</a:t>
            </a:r>
            <a:r>
              <a:rPr lang="zh-CN" altLang="en-US" sz="2400" dirty="0">
                <a:latin typeface="Microsoft YaHei" panose="020B0503020204020204" pitchFamily="34" charset="-122"/>
                <a:ea typeface="Microsoft YaHei" panose="020B0503020204020204" pitchFamily="34" charset="-122"/>
              </a:rPr>
              <a:t>变量的</a:t>
            </a:r>
            <a:r>
              <a:rPr lang="zh-CN" altLang="en-US" sz="2400" b="1" dirty="0">
                <a:solidFill>
                  <a:srgbClr val="FF0000"/>
                </a:solidFill>
                <a:latin typeface="Microsoft YaHei" panose="020B0503020204020204" pitchFamily="34" charset="-122"/>
                <a:ea typeface="Microsoft YaHei" panose="020B0503020204020204" pitchFamily="34" charset="-122"/>
              </a:rPr>
              <a:t>私有拷贝</a:t>
            </a:r>
            <a:r>
              <a:rPr lang="zh-CN" altLang="en-US" sz="2400" dirty="0">
                <a:latin typeface="Microsoft YaHei" panose="020B0503020204020204" pitchFamily="34" charset="-122"/>
                <a:ea typeface="Microsoft YaHei" panose="020B0503020204020204" pitchFamily="34" charset="-122"/>
              </a:rPr>
              <a:t>，在</a:t>
            </a:r>
            <a:r>
              <a:rPr lang="en-US" altLang="zh-CN" sz="2400" dirty="0" err="1">
                <a:latin typeface="Microsoft YaHei" panose="020B0503020204020204" pitchFamily="34" charset="-122"/>
                <a:ea typeface="Microsoft YaHei" panose="020B0503020204020204" pitchFamily="34" charset="-122"/>
              </a:rPr>
              <a:t>OpenMP</a:t>
            </a:r>
            <a:r>
              <a:rPr lang="zh-CN" altLang="en-US" sz="2400" dirty="0">
                <a:latin typeface="Microsoft YaHei" panose="020B0503020204020204" pitchFamily="34" charset="-122"/>
                <a:ea typeface="Microsoft YaHei" panose="020B0503020204020204" pitchFamily="34" charset="-122"/>
              </a:rPr>
              <a:t>区域</a:t>
            </a:r>
            <a:r>
              <a:rPr lang="zh-CN" altLang="en-US" sz="2400" b="1" dirty="0">
                <a:solidFill>
                  <a:srgbClr val="FF0000"/>
                </a:solidFill>
                <a:latin typeface="Microsoft YaHei" panose="020B0503020204020204" pitchFamily="34" charset="-122"/>
                <a:ea typeface="Microsoft YaHei" panose="020B0503020204020204" pitchFamily="34" charset="-122"/>
              </a:rPr>
              <a:t>结束处</a:t>
            </a:r>
            <a:r>
              <a:rPr lang="zh-CN" altLang="en-US" sz="2400" dirty="0">
                <a:latin typeface="Microsoft YaHei" panose="020B0503020204020204" pitchFamily="34" charset="-122"/>
                <a:ea typeface="Microsoft YaHei" panose="020B0503020204020204" pitchFamily="34" charset="-122"/>
              </a:rPr>
              <a:t>，将使用各个线程的私有拷贝的值通过制定的操作符</a:t>
            </a:r>
            <a:r>
              <a:rPr lang="zh-CN" altLang="en-US" sz="2400" b="1" dirty="0">
                <a:solidFill>
                  <a:srgbClr val="FF0000"/>
                </a:solidFill>
                <a:latin typeface="Microsoft YaHei" panose="020B0503020204020204" pitchFamily="34" charset="-122"/>
                <a:ea typeface="Microsoft YaHei" panose="020B0503020204020204" pitchFamily="34" charset="-122"/>
              </a:rPr>
              <a:t>进行迭代运算</a:t>
            </a:r>
            <a:r>
              <a:rPr lang="zh-CN" altLang="en-US" sz="2400" dirty="0">
                <a:latin typeface="Microsoft YaHei" panose="020B0503020204020204" pitchFamily="34" charset="-122"/>
                <a:ea typeface="Microsoft YaHei" panose="020B0503020204020204" pitchFamily="34" charset="-122"/>
              </a:rPr>
              <a:t>，并赋值给原来的变量</a:t>
            </a:r>
            <a:r>
              <a:rPr lang="zh-CN" altLang="en-US" sz="2400" dirty="0" smtClean="0">
                <a:latin typeface="Microsoft YaHei" panose="020B0503020204020204" pitchFamily="34" charset="-122"/>
                <a:ea typeface="Microsoft YaHei" panose="020B0503020204020204" pitchFamily="34" charset="-122"/>
              </a:rPr>
              <a:t>。</a:t>
            </a:r>
            <a:endParaRPr lang="en-US" altLang="zh-CN" sz="2400" dirty="0" smtClean="0">
              <a:latin typeface="Microsoft YaHei" panose="020B0503020204020204" pitchFamily="34" charset="-122"/>
              <a:ea typeface="Microsoft YaHei" panose="020B0503020204020204" pitchFamily="34" charset="-122"/>
            </a:endParaRPr>
          </a:p>
          <a:p>
            <a:pPr marL="342900" indent="-342900" algn="just">
              <a:lnSpc>
                <a:spcPct val="150000"/>
              </a:lnSpc>
              <a:buFont typeface="Wingdings" panose="05000000000000000000" pitchFamily="2" charset="2"/>
              <a:buChar char="n"/>
            </a:pPr>
            <a:r>
              <a:rPr lang="zh-CN" altLang="en-US" sz="2400" dirty="0" smtClean="0">
                <a:latin typeface="Microsoft YaHei" panose="020B0503020204020204" pitchFamily="34" charset="-122"/>
                <a:ea typeface="Microsoft YaHei" panose="020B0503020204020204" pitchFamily="34" charset="-122"/>
              </a:rPr>
              <a:t>语法</a:t>
            </a:r>
            <a:r>
              <a:rPr lang="zh-CN" altLang="en-US" sz="2400" dirty="0" smtClean="0">
                <a:latin typeface="Microsoft YaHei" panose="020B0503020204020204" pitchFamily="34" charset="-122"/>
                <a:ea typeface="Microsoft YaHei" panose="020B0503020204020204" pitchFamily="34" charset="-122"/>
              </a:rPr>
              <a:t>：</a:t>
            </a:r>
            <a:r>
              <a:rPr lang="en-US" altLang="zh-CN" sz="2400" b="1" dirty="0">
                <a:solidFill>
                  <a:srgbClr val="FF0000"/>
                </a:solidFill>
                <a:latin typeface="Microsoft YaHei" panose="020B0503020204020204" pitchFamily="34" charset="-122"/>
                <a:ea typeface="Microsoft YaHei" panose="020B0503020204020204" pitchFamily="34" charset="-122"/>
              </a:rPr>
              <a:t> reduction(</a:t>
            </a:r>
            <a:r>
              <a:rPr lang="en-US" altLang="zh-CN" sz="2400" b="1" dirty="0" err="1">
                <a:solidFill>
                  <a:srgbClr val="FF0000"/>
                </a:solidFill>
                <a:latin typeface="Microsoft YaHei" panose="020B0503020204020204" pitchFamily="34" charset="-122"/>
                <a:ea typeface="Microsoft YaHei" panose="020B0503020204020204" pitchFamily="34" charset="-122"/>
              </a:rPr>
              <a:t>operator:list</a:t>
            </a:r>
            <a:r>
              <a:rPr lang="en-US" altLang="zh-CN" sz="2400" b="1" dirty="0" smtClean="0">
                <a:solidFill>
                  <a:srgbClr val="FF0000"/>
                </a:solidFill>
                <a:latin typeface="Microsoft YaHei" panose="020B0503020204020204" pitchFamily="34" charset="-122"/>
                <a:ea typeface="Microsoft YaHei" panose="020B0503020204020204" pitchFamily="34" charset="-122"/>
              </a:rPr>
              <a:t>)</a:t>
            </a:r>
            <a:endParaRPr lang="en-US" altLang="zh-CN" sz="2400" b="1" dirty="0" smtClean="0">
              <a:solidFill>
                <a:srgbClr val="FF0000"/>
              </a:solidFill>
              <a:latin typeface="Microsoft YaHei" panose="020B0503020204020204" pitchFamily="34" charset="-122"/>
              <a:ea typeface="Microsoft YaHei" panose="020B0503020204020204" pitchFamily="34" charset="-122"/>
            </a:endParaRPr>
          </a:p>
          <a:p>
            <a:pPr marL="342900" indent="-342900" algn="just">
              <a:lnSpc>
                <a:spcPct val="150000"/>
              </a:lnSpc>
              <a:buFont typeface="Wingdings" panose="05000000000000000000" pitchFamily="2" charset="2"/>
              <a:buChar char="n"/>
            </a:pPr>
            <a:r>
              <a:rPr lang="en-US" altLang="zh-CN" sz="2400" b="1" dirty="0" smtClean="0">
                <a:latin typeface="Microsoft YaHei" panose="020B0503020204020204" pitchFamily="34" charset="-122"/>
                <a:ea typeface="Microsoft YaHei" panose="020B0503020204020204" pitchFamily="34" charset="-122"/>
              </a:rPr>
              <a:t>operator</a:t>
            </a:r>
            <a:r>
              <a:rPr lang="zh-CN" altLang="en-US" sz="2400" b="1" dirty="0" smtClean="0">
                <a:latin typeface="Microsoft YaHei" panose="020B0503020204020204" pitchFamily="34" charset="-122"/>
                <a:ea typeface="Microsoft YaHei" panose="020B0503020204020204" pitchFamily="34" charset="-122"/>
              </a:rPr>
              <a:t>：</a:t>
            </a:r>
            <a:r>
              <a:rPr lang="en-US" altLang="zh-CN" sz="2400" b="1" dirty="0" smtClean="0">
                <a:solidFill>
                  <a:srgbClr val="FF0000"/>
                </a:solidFill>
                <a:latin typeface="Microsoft YaHei" panose="020B0503020204020204" pitchFamily="34" charset="-122"/>
                <a:ea typeface="Microsoft YaHei" panose="020B0503020204020204" pitchFamily="34" charset="-122"/>
              </a:rPr>
              <a:t>+	*	-	&amp;	^	|	&amp;&amp;	||	max	min</a:t>
            </a:r>
            <a:endParaRPr lang="en-US" altLang="zh-CN" sz="2400" b="1"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869029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1"/>
            <a:ext cx="11242184" cy="1275839"/>
          </a:xfrm>
          <a:prstGeom prst="rect">
            <a:avLst/>
          </a:prstGeom>
          <a:noFill/>
        </p:spPr>
        <p:txBody>
          <a:bodyPr wrap="square" rtlCol="0" anchor="t" anchorCtr="0">
            <a:noAutofit/>
          </a:bodyPr>
          <a:lstStyle/>
          <a:p>
            <a:pPr algn="just">
              <a:lnSpc>
                <a:spcPct val="150000"/>
              </a:lnSpc>
            </a:pPr>
            <a:r>
              <a:rPr lang="en-US" altLang="zh-CN" sz="2400" b="1" dirty="0">
                <a:latin typeface="Microsoft YaHei" panose="020B0503020204020204" pitchFamily="34" charset="-122"/>
                <a:ea typeface="Microsoft YaHei" panose="020B0503020204020204" pitchFamily="34" charset="-122"/>
              </a:rPr>
              <a:t>1.4 </a:t>
            </a:r>
            <a:r>
              <a:rPr lang="en-US" altLang="zh-CN" sz="2400" b="1" dirty="0" err="1">
                <a:latin typeface="Microsoft YaHei" panose="020B0503020204020204" pitchFamily="34" charset="-122"/>
                <a:ea typeface="Microsoft YaHei" panose="020B0503020204020204" pitchFamily="34" charset="-122"/>
              </a:rPr>
              <a:t>OpenMP</a:t>
            </a:r>
            <a:r>
              <a:rPr lang="zh-CN" altLang="en-US" sz="2400" b="1" dirty="0">
                <a:latin typeface="Microsoft YaHei" panose="020B0503020204020204" pitchFamily="34" charset="-122"/>
                <a:ea typeface="Microsoft YaHei" panose="020B0503020204020204" pitchFamily="34" charset="-122"/>
              </a:rPr>
              <a:t>编译</a:t>
            </a:r>
            <a:r>
              <a:rPr lang="zh-CN" altLang="en-US" sz="2400" b="1" dirty="0" smtClean="0">
                <a:latin typeface="Microsoft YaHei" panose="020B0503020204020204" pitchFamily="34" charset="-122"/>
                <a:ea typeface="Microsoft YaHei" panose="020B0503020204020204" pitchFamily="34" charset="-122"/>
              </a:rPr>
              <a:t>制导</a:t>
            </a:r>
            <a:endParaRPr lang="en-US" altLang="zh-CN" sz="2400" b="1" dirty="0">
              <a:latin typeface="Microsoft YaHei" panose="020B0503020204020204" pitchFamily="34" charset="-122"/>
              <a:ea typeface="Microsoft YaHei" panose="020B0503020204020204" pitchFamily="34" charset="-122"/>
            </a:endParaRPr>
          </a:p>
          <a:p>
            <a:pPr algn="just">
              <a:lnSpc>
                <a:spcPct val="150000"/>
              </a:lnSpc>
            </a:pPr>
            <a:r>
              <a:rPr lang="en-US" altLang="zh-CN" sz="2400" dirty="0">
                <a:latin typeface="Microsoft YaHei" panose="020B0503020204020204" pitchFamily="34" charset="-122"/>
                <a:ea typeface="Microsoft YaHei" panose="020B0503020204020204" pitchFamily="34" charset="-122"/>
              </a:rPr>
              <a:t>(6)</a:t>
            </a:r>
            <a:r>
              <a:rPr lang="zh-CN" altLang="en-US" sz="2400" dirty="0">
                <a:latin typeface="Microsoft YaHei" panose="020B0503020204020204" pitchFamily="34" charset="-122"/>
                <a:ea typeface="Microsoft YaHei" panose="020B0503020204020204" pitchFamily="34" charset="-122"/>
              </a:rPr>
              <a:t> </a:t>
            </a:r>
            <a:r>
              <a:rPr lang="en-US" altLang="zh-CN" sz="2400" b="1" dirty="0">
                <a:solidFill>
                  <a:srgbClr val="FF0000"/>
                </a:solidFill>
                <a:latin typeface="Microsoft YaHei" panose="020B0503020204020204" pitchFamily="34" charset="-122"/>
                <a:ea typeface="Microsoft YaHei" panose="020B0503020204020204" pitchFamily="34" charset="-122"/>
              </a:rPr>
              <a:t>reduction</a:t>
            </a:r>
            <a:r>
              <a:rPr lang="zh-CN" altLang="en-US" sz="2400" b="1" dirty="0">
                <a:solidFill>
                  <a:srgbClr val="FF0000"/>
                </a:solidFill>
                <a:latin typeface="Microsoft YaHei" panose="020B0503020204020204" pitchFamily="34" charset="-122"/>
                <a:ea typeface="Microsoft YaHei" panose="020B0503020204020204" pitchFamily="34" charset="-122"/>
              </a:rPr>
              <a:t>子句</a:t>
            </a:r>
            <a:endParaRPr lang="en-US" altLang="zh-CN" sz="2400" b="1" dirty="0">
              <a:solidFill>
                <a:srgbClr val="FF0000"/>
              </a:solidFill>
              <a:latin typeface="Microsoft YaHei" panose="020B0503020204020204" pitchFamily="34" charset="-122"/>
              <a:ea typeface="Microsoft YaHei" panose="020B0503020204020204" pitchFamily="34" charset="-122"/>
            </a:endParaRPr>
          </a:p>
        </p:txBody>
      </p:sp>
      <p:sp>
        <p:nvSpPr>
          <p:cNvPr id="4" name="矩形 3"/>
          <p:cNvSpPr/>
          <p:nvPr/>
        </p:nvSpPr>
        <p:spPr>
          <a:xfrm>
            <a:off x="483208" y="2145293"/>
            <a:ext cx="9861176" cy="4093428"/>
          </a:xfrm>
          <a:prstGeom prst="rect">
            <a:avLst/>
          </a:prstGeom>
        </p:spPr>
        <p:txBody>
          <a:bodyPr wrap="square">
            <a:spAutoFit/>
          </a:bodyPr>
          <a:lstStyle/>
          <a:p>
            <a:r>
              <a:rPr lang="en-US" altLang="zh-CN" sz="2000" b="1" dirty="0">
                <a:latin typeface="Times New Roman" panose="02020603050405020304" pitchFamily="18" charset="0"/>
                <a:cs typeface="Times New Roman" panose="02020603050405020304" pitchFamily="18" charset="0"/>
              </a:rPr>
              <a:t>#include &lt;</a:t>
            </a:r>
            <a:r>
              <a:rPr lang="en-US" altLang="zh-CN" sz="2000" b="1" dirty="0" err="1">
                <a:latin typeface="Times New Roman" panose="02020603050405020304" pitchFamily="18" charset="0"/>
                <a:cs typeface="Times New Roman" panose="02020603050405020304" pitchFamily="18" charset="0"/>
              </a:rPr>
              <a:t>iostream</a:t>
            </a:r>
            <a:r>
              <a:rPr lang="en-US" altLang="zh-CN" sz="2000" b="1" dirty="0">
                <a:latin typeface="Times New Roman" panose="02020603050405020304" pitchFamily="18" charset="0"/>
                <a:cs typeface="Times New Roman" panose="02020603050405020304" pitchFamily="18" charset="0"/>
              </a:rPr>
              <a:t>&gt;  </a:t>
            </a:r>
          </a:p>
          <a:p>
            <a:r>
              <a:rPr lang="en-US" altLang="zh-CN" sz="2000" b="1" dirty="0">
                <a:latin typeface="Times New Roman" panose="02020603050405020304" pitchFamily="18" charset="0"/>
                <a:cs typeface="Times New Roman" panose="02020603050405020304" pitchFamily="18" charset="0"/>
              </a:rPr>
              <a:t>#include &lt;</a:t>
            </a:r>
            <a:r>
              <a:rPr lang="en-US" altLang="zh-CN" sz="2000" b="1" dirty="0" err="1">
                <a:latin typeface="Times New Roman" panose="02020603050405020304" pitchFamily="18" charset="0"/>
                <a:cs typeface="Times New Roman" panose="02020603050405020304" pitchFamily="18" charset="0"/>
              </a:rPr>
              <a:t>omp.h</a:t>
            </a:r>
            <a:r>
              <a:rPr lang="en-US" altLang="zh-CN" sz="2000" b="1" dirty="0">
                <a:latin typeface="Times New Roman" panose="02020603050405020304" pitchFamily="18" charset="0"/>
                <a:cs typeface="Times New Roman" panose="02020603050405020304" pitchFamily="18" charset="0"/>
              </a:rPr>
              <a:t>&gt;   </a:t>
            </a:r>
          </a:p>
          <a:p>
            <a:r>
              <a:rPr lang="en-US" altLang="zh-CN" sz="2000" b="1" dirty="0">
                <a:latin typeface="Times New Roman" panose="02020603050405020304" pitchFamily="18" charset="0"/>
                <a:cs typeface="Times New Roman" panose="02020603050405020304" pitchFamily="18" charset="0"/>
              </a:rPr>
              <a:t>using namespace </a:t>
            </a:r>
            <a:r>
              <a:rPr lang="en-US" altLang="zh-CN" sz="2000" b="1" dirty="0" err="1">
                <a:latin typeface="Times New Roman" panose="02020603050405020304" pitchFamily="18" charset="0"/>
                <a:cs typeface="Times New Roman" panose="02020603050405020304" pitchFamily="18" charset="0"/>
              </a:rPr>
              <a:t>std</a:t>
            </a:r>
            <a:r>
              <a:rPr lang="en-US" altLang="zh-CN" sz="2000" b="1" dirty="0">
                <a:latin typeface="Times New Roman" panose="02020603050405020304" pitchFamily="18" charset="0"/>
                <a:cs typeface="Times New Roman" panose="02020603050405020304" pitchFamily="18" charset="0"/>
              </a:rPr>
              <a:t>;  </a:t>
            </a:r>
          </a:p>
          <a:p>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main() {  </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sum = 0;    </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cout</a:t>
            </a:r>
            <a:r>
              <a:rPr lang="en-US" altLang="zh-CN" sz="2000" b="1" dirty="0">
                <a:latin typeface="Times New Roman" panose="02020603050405020304" pitchFamily="18" charset="0"/>
                <a:cs typeface="Times New Roman" panose="02020603050405020304" pitchFamily="18" charset="0"/>
              </a:rPr>
              <a:t> &lt;&lt; "Before: " &lt;&lt; sum &lt;&lt; </a:t>
            </a:r>
            <a:r>
              <a:rPr lang="en-US" altLang="zh-CN" sz="2000" b="1" dirty="0" err="1">
                <a:latin typeface="Times New Roman" panose="02020603050405020304" pitchFamily="18" charset="0"/>
                <a:cs typeface="Times New Roman" panose="02020603050405020304" pitchFamily="18" charset="0"/>
              </a:rPr>
              <a:t>endl</a:t>
            </a:r>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#pragma </a:t>
            </a:r>
            <a:r>
              <a:rPr lang="en-US" altLang="zh-CN" sz="2000" b="1" dirty="0" err="1">
                <a:latin typeface="Times New Roman" panose="02020603050405020304" pitchFamily="18" charset="0"/>
                <a:cs typeface="Times New Roman" panose="02020603050405020304" pitchFamily="18" charset="0"/>
              </a:rPr>
              <a:t>omp</a:t>
            </a:r>
            <a:r>
              <a:rPr lang="en-US" altLang="zh-CN" sz="2000" b="1" dirty="0">
                <a:latin typeface="Times New Roman" panose="02020603050405020304" pitchFamily="18" charset="0"/>
                <a:cs typeface="Times New Roman" panose="02020603050405020304" pitchFamily="18" charset="0"/>
              </a:rPr>
              <a:t> parallel for </a:t>
            </a:r>
            <a:r>
              <a:rPr lang="en-US" altLang="zh-CN" sz="2000" b="1" dirty="0">
                <a:solidFill>
                  <a:srgbClr val="FF0000"/>
                </a:solidFill>
                <a:latin typeface="Times New Roman" panose="02020603050405020304" pitchFamily="18" charset="0"/>
                <a:cs typeface="Times New Roman" panose="02020603050405020304" pitchFamily="18" charset="0"/>
              </a:rPr>
              <a:t>reduction(+:sum)   </a:t>
            </a:r>
          </a:p>
          <a:p>
            <a:r>
              <a:rPr lang="en-US" altLang="zh-CN" sz="2000" b="1" dirty="0">
                <a:latin typeface="Times New Roman" panose="02020603050405020304" pitchFamily="18" charset="0"/>
                <a:cs typeface="Times New Roman" panose="02020603050405020304" pitchFamily="18" charset="0"/>
              </a:rPr>
              <a:t>    for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 0;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&lt; 10;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  </a:t>
            </a:r>
          </a:p>
          <a:p>
            <a:r>
              <a:rPr lang="en-US" altLang="zh-CN" sz="2000" b="1" dirty="0">
                <a:latin typeface="Times New Roman" panose="02020603050405020304" pitchFamily="18" charset="0"/>
                <a:cs typeface="Times New Roman" panose="02020603050405020304" pitchFamily="18" charset="0"/>
              </a:rPr>
              <a:t>        sum +=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  </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cout</a:t>
            </a:r>
            <a:r>
              <a:rPr lang="en-US" altLang="zh-CN" sz="2000" b="1" dirty="0">
                <a:latin typeface="Times New Roman" panose="02020603050405020304" pitchFamily="18" charset="0"/>
                <a:cs typeface="Times New Roman" panose="02020603050405020304" pitchFamily="18" charset="0"/>
              </a:rPr>
              <a:t> &lt;&lt; "After: " &lt;&lt; sum &lt;&lt; </a:t>
            </a:r>
            <a:r>
              <a:rPr lang="en-US" altLang="zh-CN" sz="2000" b="1" dirty="0" err="1">
                <a:latin typeface="Times New Roman" panose="02020603050405020304" pitchFamily="18" charset="0"/>
                <a:cs typeface="Times New Roman" panose="02020603050405020304" pitchFamily="18" charset="0"/>
              </a:rPr>
              <a:t>endl</a:t>
            </a:r>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return 0;  </a:t>
            </a:r>
          </a:p>
          <a:p>
            <a:r>
              <a:rPr lang="en-US" altLang="zh-CN"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451602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627086" y="1138518"/>
            <a:ext cx="10820843" cy="5504328"/>
          </a:xfrm>
          <a:prstGeom prst="rect">
            <a:avLst/>
          </a:prstGeom>
          <a:noFill/>
        </p:spPr>
        <p:txBody>
          <a:bodyPr wrap="square" rtlCol="0" anchor="t" anchorCtr="0">
            <a:noAutofit/>
          </a:bodyPr>
          <a:lstStyle/>
          <a:p>
            <a:pPr algn="just">
              <a:lnSpc>
                <a:spcPct val="150000"/>
              </a:lnSpc>
            </a:pPr>
            <a:r>
              <a:rPr lang="en-US" altLang="zh-CN" sz="2400" b="1" dirty="0">
                <a:latin typeface="Microsoft YaHei" panose="020B0503020204020204" pitchFamily="34" charset="-122"/>
                <a:ea typeface="Microsoft YaHei" panose="020B0503020204020204" pitchFamily="34" charset="-122"/>
              </a:rPr>
              <a:t>1.1 </a:t>
            </a:r>
            <a:r>
              <a:rPr lang="en-US" altLang="zh-CN" sz="2400" b="1" dirty="0" err="1" smtClean="0">
                <a:latin typeface="Microsoft YaHei" panose="020B0503020204020204" pitchFamily="34" charset="-122"/>
                <a:ea typeface="Microsoft YaHei" panose="020B0503020204020204" pitchFamily="34" charset="-122"/>
              </a:rPr>
              <a:t>OpenMP</a:t>
            </a:r>
            <a:r>
              <a:rPr lang="zh-CN" altLang="en-US" sz="2400" b="1" dirty="0" smtClean="0">
                <a:latin typeface="Microsoft YaHei" panose="020B0503020204020204" pitchFamily="34" charset="-122"/>
                <a:ea typeface="Microsoft YaHei" panose="020B0503020204020204" pitchFamily="34" charset="-122"/>
              </a:rPr>
              <a:t>的优势</a:t>
            </a:r>
            <a:endParaRPr lang="en-US" altLang="zh-CN" sz="2400" b="1" dirty="0" smtClean="0">
              <a:latin typeface="Microsoft YaHei" panose="020B0503020204020204" pitchFamily="34" charset="-122"/>
              <a:ea typeface="Microsoft YaHei" panose="020B0503020204020204" pitchFamily="34" charset="-122"/>
            </a:endParaRPr>
          </a:p>
          <a:p>
            <a:pPr algn="just">
              <a:lnSpc>
                <a:spcPct val="150000"/>
              </a:lnSpc>
            </a:pPr>
            <a:r>
              <a:rPr lang="zh-CN" altLang="en-US" sz="2000" dirty="0" smtClean="0">
                <a:latin typeface="Microsoft YaHei" panose="020B0503020204020204" pitchFamily="34" charset="-122"/>
                <a:ea typeface="Microsoft YaHei" panose="020B0503020204020204" pitchFamily="34" charset="-122"/>
              </a:rPr>
              <a:t>        </a:t>
            </a:r>
            <a:r>
              <a:rPr lang="en-US" altLang="zh-CN" sz="2400" dirty="0" err="1">
                <a:latin typeface="Microsoft YaHei" panose="020B0503020204020204" pitchFamily="34" charset="-122"/>
                <a:ea typeface="Microsoft YaHei" panose="020B0503020204020204" pitchFamily="34" charset="-122"/>
              </a:rPr>
              <a:t>OpenMP</a:t>
            </a:r>
            <a:r>
              <a:rPr lang="zh-CN" altLang="en-US" sz="2400" dirty="0">
                <a:latin typeface="Microsoft YaHei" panose="020B0503020204020204" pitchFamily="34" charset="-122"/>
                <a:ea typeface="Microsoft YaHei" panose="020B0503020204020204" pitchFamily="34" charset="-122"/>
              </a:rPr>
              <a:t>是由</a:t>
            </a:r>
            <a:r>
              <a:rPr lang="en-US" altLang="zh-CN" sz="2400" dirty="0" err="1">
                <a:latin typeface="Microsoft YaHei" panose="020B0503020204020204" pitchFamily="34" charset="-122"/>
                <a:ea typeface="Microsoft YaHei" panose="020B0503020204020204" pitchFamily="34" charset="-122"/>
              </a:rPr>
              <a:t>OpenMP</a:t>
            </a:r>
            <a:r>
              <a:rPr lang="en-US" altLang="zh-CN" sz="2400" dirty="0">
                <a:latin typeface="Microsoft YaHei" panose="020B0503020204020204" pitchFamily="34" charset="-122"/>
                <a:ea typeface="Microsoft YaHei" panose="020B0503020204020204" pitchFamily="34" charset="-122"/>
              </a:rPr>
              <a:t> Architecture Review Board</a:t>
            </a:r>
            <a:r>
              <a:rPr lang="zh-CN" altLang="en-US" sz="2400" dirty="0">
                <a:latin typeface="Microsoft YaHei" panose="020B0503020204020204" pitchFamily="34" charset="-122"/>
                <a:ea typeface="Microsoft YaHei" panose="020B0503020204020204" pitchFamily="34" charset="-122"/>
              </a:rPr>
              <a:t>牵头提出的，并已被广泛接受</a:t>
            </a:r>
            <a:r>
              <a:rPr lang="zh-CN" altLang="en-US" sz="2400" dirty="0" smtClean="0">
                <a:latin typeface="Microsoft YaHei" panose="020B0503020204020204" pitchFamily="34" charset="-122"/>
                <a:ea typeface="Microsoft YaHei" panose="020B0503020204020204" pitchFamily="34" charset="-122"/>
              </a:rPr>
              <a:t>的、用于</a:t>
            </a:r>
            <a:r>
              <a:rPr lang="zh-CN" altLang="en-US" sz="2400" b="1" dirty="0">
                <a:solidFill>
                  <a:srgbClr val="FF0000"/>
                </a:solidFill>
                <a:latin typeface="Microsoft YaHei" panose="020B0503020204020204" pitchFamily="34" charset="-122"/>
                <a:ea typeface="Microsoft YaHei" panose="020B0503020204020204" pitchFamily="34" charset="-122"/>
              </a:rPr>
              <a:t>共享内存并行系统</a:t>
            </a:r>
            <a:r>
              <a:rPr lang="zh-CN" altLang="en-US" sz="2400" dirty="0">
                <a:latin typeface="Microsoft YaHei" panose="020B0503020204020204" pitchFamily="34" charset="-122"/>
                <a:ea typeface="Microsoft YaHei" panose="020B0503020204020204" pitchFamily="34" charset="-122"/>
              </a:rPr>
              <a:t>的多线程程序设计的一套编译指令 </a:t>
            </a:r>
            <a:r>
              <a:rPr lang="en-US" altLang="zh-CN" sz="2400" dirty="0">
                <a:latin typeface="Microsoft YaHei" panose="020B0503020204020204" pitchFamily="34" charset="-122"/>
                <a:ea typeface="Microsoft YaHei" panose="020B0503020204020204" pitchFamily="34" charset="-122"/>
              </a:rPr>
              <a:t>(Compiler Directive)</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OpenMP</a:t>
            </a:r>
            <a:r>
              <a:rPr lang="zh-CN" altLang="en-US" sz="2400" dirty="0" smtClean="0">
                <a:latin typeface="Microsoft YaHei" panose="020B0503020204020204" pitchFamily="34" charset="-122"/>
                <a:ea typeface="Microsoft YaHei" panose="020B0503020204020204" pitchFamily="34" charset="-122"/>
              </a:rPr>
              <a:t>支持、</a:t>
            </a:r>
            <a:r>
              <a:rPr lang="en-US" altLang="zh-CN" sz="2400" b="1" dirty="0">
                <a:solidFill>
                  <a:srgbClr val="FF0000"/>
                </a:solidFill>
                <a:latin typeface="Microsoft YaHei" panose="020B0503020204020204" pitchFamily="34" charset="-122"/>
                <a:ea typeface="Microsoft YaHei" panose="020B0503020204020204" pitchFamily="34" charset="-122"/>
              </a:rPr>
              <a:t>C</a:t>
            </a:r>
            <a:r>
              <a:rPr lang="zh-CN" altLang="en-US" sz="2400" b="1" dirty="0">
                <a:solidFill>
                  <a:srgbClr val="FF0000"/>
                </a:solidFill>
                <a:latin typeface="Microsoft YaHei" panose="020B0503020204020204" pitchFamily="34" charset="-122"/>
                <a:ea typeface="Microsoft YaHei" panose="020B0503020204020204" pitchFamily="34" charset="-122"/>
              </a:rPr>
              <a:t>、</a:t>
            </a:r>
            <a:r>
              <a:rPr lang="en-US" altLang="zh-CN" sz="2400" b="1" dirty="0">
                <a:solidFill>
                  <a:srgbClr val="FF0000"/>
                </a:solidFill>
                <a:latin typeface="Microsoft YaHei" panose="020B0503020204020204" pitchFamily="34" charset="-122"/>
                <a:ea typeface="Microsoft YaHei" panose="020B0503020204020204" pitchFamily="34" charset="-122"/>
              </a:rPr>
              <a:t>C++</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Fortran</a:t>
            </a:r>
            <a:r>
              <a:rPr lang="zh-CN" altLang="en-US" sz="2400" dirty="0">
                <a:latin typeface="Microsoft YaHei" panose="020B0503020204020204" pitchFamily="34" charset="-122"/>
                <a:ea typeface="Microsoft YaHei" panose="020B0503020204020204" pitchFamily="34" charset="-122"/>
              </a:rPr>
              <a:t>；而支持</a:t>
            </a:r>
            <a:r>
              <a:rPr lang="en-US" altLang="zh-CN" sz="2400" dirty="0" err="1">
                <a:latin typeface="Microsoft YaHei" panose="020B0503020204020204" pitchFamily="34" charset="-122"/>
                <a:ea typeface="Microsoft YaHei" panose="020B0503020204020204" pitchFamily="34" charset="-122"/>
              </a:rPr>
              <a:t>OpenMP</a:t>
            </a:r>
            <a:r>
              <a:rPr lang="zh-CN" altLang="en-US" sz="2400" dirty="0">
                <a:latin typeface="Microsoft YaHei" panose="020B0503020204020204" pitchFamily="34" charset="-122"/>
                <a:ea typeface="Microsoft YaHei" panose="020B0503020204020204" pitchFamily="34" charset="-122"/>
              </a:rPr>
              <a:t>的编译器包括</a:t>
            </a:r>
            <a:r>
              <a:rPr lang="en-US" altLang="zh-CN" sz="2400" dirty="0">
                <a:latin typeface="Microsoft YaHei" panose="020B0503020204020204" pitchFamily="34" charset="-122"/>
                <a:ea typeface="Microsoft YaHei" panose="020B0503020204020204" pitchFamily="34" charset="-122"/>
              </a:rPr>
              <a:t>Sun </a:t>
            </a:r>
            <a:r>
              <a:rPr lang="en-US" altLang="zh-CN" sz="2400" dirty="0" smtClean="0">
                <a:latin typeface="Microsoft YaHei" panose="020B0503020204020204" pitchFamily="34" charset="-122"/>
                <a:ea typeface="Microsoft YaHei" panose="020B0503020204020204" pitchFamily="34" charset="-122"/>
              </a:rPr>
              <a:t>Compiler</a:t>
            </a:r>
            <a:r>
              <a:rPr lang="zh-CN" altLang="en-US" sz="2400" dirty="0" smtClean="0">
                <a:latin typeface="Microsoft YaHei" panose="020B0503020204020204" pitchFamily="34" charset="-122"/>
                <a:ea typeface="Microsoft YaHei" panose="020B0503020204020204" pitchFamily="34" charset="-122"/>
              </a:rPr>
              <a:t>、</a:t>
            </a:r>
            <a:r>
              <a:rPr lang="en-US" altLang="zh-CN" sz="2400" b="1" dirty="0">
                <a:solidFill>
                  <a:srgbClr val="FF0000"/>
                </a:solidFill>
                <a:latin typeface="Microsoft YaHei" panose="020B0503020204020204" pitchFamily="34" charset="-122"/>
                <a:ea typeface="Microsoft YaHei" panose="020B0503020204020204" pitchFamily="34" charset="-122"/>
              </a:rPr>
              <a:t>GNU Compiler</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Intel Compiler</a:t>
            </a:r>
            <a:r>
              <a:rPr lang="zh-CN" altLang="en-US" sz="2400" dirty="0">
                <a:latin typeface="Microsoft YaHei" panose="020B0503020204020204" pitchFamily="34" charset="-122"/>
                <a:ea typeface="Microsoft YaHei" panose="020B0503020204020204" pitchFamily="34" charset="-122"/>
              </a:rPr>
              <a:t>等。</a:t>
            </a:r>
            <a:r>
              <a:rPr lang="en-US" altLang="zh-CN" sz="2400" dirty="0" err="1">
                <a:latin typeface="Microsoft YaHei" panose="020B0503020204020204" pitchFamily="34" charset="-122"/>
                <a:ea typeface="Microsoft YaHei" panose="020B0503020204020204" pitchFamily="34" charset="-122"/>
              </a:rPr>
              <a:t>OpenMP</a:t>
            </a:r>
            <a:r>
              <a:rPr lang="zh-CN" altLang="en-US" sz="2400" dirty="0">
                <a:latin typeface="Microsoft YaHei" panose="020B0503020204020204" pitchFamily="34" charset="-122"/>
                <a:ea typeface="Microsoft YaHei" panose="020B0503020204020204" pitchFamily="34" charset="-122"/>
              </a:rPr>
              <a:t>提供了对并行算法的高层的抽象描述，程序员通过在源代码中加入专用的</a:t>
            </a:r>
            <a:r>
              <a:rPr lang="en-US" altLang="zh-CN" sz="2400" dirty="0">
                <a:latin typeface="Microsoft YaHei" panose="020B0503020204020204" pitchFamily="34" charset="-122"/>
                <a:ea typeface="Microsoft YaHei" panose="020B0503020204020204" pitchFamily="34" charset="-122"/>
              </a:rPr>
              <a:t>pragma</a:t>
            </a:r>
            <a:r>
              <a:rPr lang="zh-CN" altLang="en-US" sz="2400" dirty="0">
                <a:latin typeface="Microsoft YaHei" panose="020B0503020204020204" pitchFamily="34" charset="-122"/>
                <a:ea typeface="Microsoft YaHei" panose="020B0503020204020204" pitchFamily="34" charset="-122"/>
              </a:rPr>
              <a:t>来指明自己的意图，由此编译器可以自动将程序进行并行化，并在必要之处加入同步互斥以及通信。当选择忽略这些</a:t>
            </a:r>
            <a:r>
              <a:rPr lang="en-US" altLang="zh-CN" sz="2400" dirty="0">
                <a:latin typeface="Microsoft YaHei" panose="020B0503020204020204" pitchFamily="34" charset="-122"/>
                <a:ea typeface="Microsoft YaHei" panose="020B0503020204020204" pitchFamily="34" charset="-122"/>
              </a:rPr>
              <a:t>pragma</a:t>
            </a:r>
            <a:r>
              <a:rPr lang="zh-CN" altLang="en-US" sz="2400" dirty="0">
                <a:latin typeface="Microsoft YaHei" panose="020B0503020204020204" pitchFamily="34" charset="-122"/>
                <a:ea typeface="Microsoft YaHei" panose="020B0503020204020204" pitchFamily="34" charset="-122"/>
              </a:rPr>
              <a:t>，或者编译器不支持</a:t>
            </a:r>
            <a:r>
              <a:rPr lang="en-US" altLang="zh-CN" sz="2400" dirty="0" err="1" smtClean="0">
                <a:latin typeface="Microsoft YaHei" panose="020B0503020204020204" pitchFamily="34" charset="-122"/>
                <a:ea typeface="Microsoft YaHei" panose="020B0503020204020204" pitchFamily="34" charset="-122"/>
              </a:rPr>
              <a:t>OpenMP</a:t>
            </a:r>
            <a:r>
              <a:rPr lang="zh-CN" altLang="en-US" sz="2400" dirty="0" smtClean="0">
                <a:latin typeface="Microsoft YaHei" panose="020B0503020204020204" pitchFamily="34" charset="-122"/>
                <a:ea typeface="Microsoft YaHei" panose="020B0503020204020204" pitchFamily="34" charset="-122"/>
              </a:rPr>
              <a:t>时</a:t>
            </a:r>
            <a:r>
              <a:rPr lang="zh-CN" altLang="en-US" sz="2400" dirty="0">
                <a:latin typeface="Microsoft YaHei" panose="020B0503020204020204" pitchFamily="34" charset="-122"/>
                <a:ea typeface="Microsoft YaHei" panose="020B0503020204020204" pitchFamily="34" charset="-122"/>
              </a:rPr>
              <a:t>，程序又可退化为通常的程序</a:t>
            </a:r>
            <a:r>
              <a:rPr lang="en-US" altLang="zh-CN"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一般为串行</a:t>
            </a:r>
            <a:r>
              <a:rPr lang="en-US" altLang="zh-CN"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，代码仍然可以正常运作，只是不能利用多线程来加速程序执行。</a:t>
            </a:r>
            <a:endParaRPr lang="zh-CN" altLang="en-US"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465143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1"/>
            <a:ext cx="11242184" cy="5426498"/>
          </a:xfrm>
          <a:prstGeom prst="rect">
            <a:avLst/>
          </a:prstGeom>
          <a:noFill/>
        </p:spPr>
        <p:txBody>
          <a:bodyPr wrap="square" rtlCol="0" anchor="t" anchorCtr="0">
            <a:noAutofit/>
          </a:bodyPr>
          <a:lstStyle/>
          <a:p>
            <a:pPr algn="just">
              <a:lnSpc>
                <a:spcPct val="150000"/>
              </a:lnSpc>
              <a:spcAft>
                <a:spcPts val="600"/>
              </a:spcAft>
            </a:pPr>
            <a:r>
              <a:rPr lang="en-US" altLang="zh-CN" sz="2400" b="1" dirty="0" smtClean="0">
                <a:latin typeface="Microsoft YaHei" panose="020B0503020204020204" pitchFamily="34" charset="-122"/>
                <a:ea typeface="Microsoft YaHei" panose="020B0503020204020204" pitchFamily="34" charset="-122"/>
              </a:rPr>
              <a:t>1.5 </a:t>
            </a:r>
            <a:r>
              <a:rPr lang="en-US" altLang="zh-CN" sz="2400" b="1" dirty="0" err="1" smtClean="0">
                <a:latin typeface="Microsoft YaHei" panose="020B0503020204020204" pitchFamily="34" charset="-122"/>
                <a:ea typeface="Microsoft YaHei" panose="020B0503020204020204" pitchFamily="34" charset="-122"/>
              </a:rPr>
              <a:t>OpenMP</a:t>
            </a:r>
            <a:r>
              <a:rPr lang="zh-CN" altLang="en-US" sz="2400" b="1" dirty="0">
                <a:latin typeface="Microsoft YaHei" panose="020B0503020204020204" pitchFamily="34" charset="-122"/>
                <a:ea typeface="Microsoft YaHei" panose="020B0503020204020204" pitchFamily="34" charset="-122"/>
              </a:rPr>
              <a:t>运行库例程与环境</a:t>
            </a:r>
            <a:r>
              <a:rPr lang="zh-CN" altLang="en-US" sz="2400" b="1" dirty="0" smtClean="0">
                <a:latin typeface="Microsoft YaHei" panose="020B0503020204020204" pitchFamily="34" charset="-122"/>
                <a:ea typeface="Microsoft YaHei" panose="020B0503020204020204" pitchFamily="34" charset="-122"/>
              </a:rPr>
              <a:t>变量</a:t>
            </a:r>
            <a:endParaRPr lang="en-US" altLang="zh-CN" sz="2400" b="1" dirty="0" smtClean="0">
              <a:latin typeface="Microsoft YaHei" panose="020B0503020204020204" pitchFamily="34" charset="-122"/>
              <a:ea typeface="Microsoft YaHei" panose="020B0503020204020204" pitchFamily="34" charset="-122"/>
            </a:endParaRPr>
          </a:p>
          <a:p>
            <a:pPr algn="just">
              <a:lnSpc>
                <a:spcPct val="150000"/>
              </a:lnSpc>
              <a:spcAft>
                <a:spcPts val="600"/>
              </a:spcAft>
            </a:pPr>
            <a:r>
              <a:rPr lang="en-US" altLang="zh-CN" sz="2400" dirty="0" smtClean="0">
                <a:latin typeface="Microsoft YaHei" panose="020B0503020204020204" pitchFamily="34" charset="-122"/>
                <a:ea typeface="Microsoft YaHei" panose="020B0503020204020204" pitchFamily="34" charset="-122"/>
              </a:rPr>
              <a:t>(1)</a:t>
            </a:r>
            <a:r>
              <a:rPr lang="zh-CN" altLang="en-US" sz="2400" dirty="0">
                <a:solidFill>
                  <a:srgbClr val="FF0000"/>
                </a:solidFill>
                <a:latin typeface="Microsoft YaHei" panose="020B0503020204020204" pitchFamily="34" charset="-122"/>
                <a:ea typeface="Microsoft YaHei" panose="020B0503020204020204" pitchFamily="34" charset="-122"/>
              </a:rPr>
              <a:t>设置线程数量</a:t>
            </a:r>
            <a:r>
              <a:rPr lang="zh-CN" altLang="en-US" sz="2400" dirty="0" smtClean="0">
                <a:solidFill>
                  <a:srgbClr val="FF0000"/>
                </a:solidFill>
                <a:latin typeface="Microsoft YaHei" panose="020B0503020204020204" pitchFamily="34" charset="-122"/>
                <a:ea typeface="Microsoft YaHei" panose="020B0503020204020204" pitchFamily="34" charset="-122"/>
              </a:rPr>
              <a:t>。</a:t>
            </a:r>
            <a:endParaRPr lang="en-US" altLang="zh-CN" sz="2400" dirty="0" smtClean="0">
              <a:solidFill>
                <a:srgbClr val="FF0000"/>
              </a:solidFill>
              <a:latin typeface="Microsoft YaHei" panose="020B0503020204020204" pitchFamily="34" charset="-122"/>
              <a:ea typeface="Microsoft YaHei" panose="020B0503020204020204" pitchFamily="34" charset="-122"/>
            </a:endParaRPr>
          </a:p>
          <a:p>
            <a:pPr algn="just">
              <a:lnSpc>
                <a:spcPct val="150000"/>
              </a:lnSpc>
              <a:spcAft>
                <a:spcPts val="600"/>
              </a:spcAft>
            </a:pPr>
            <a:r>
              <a:rPr lang="zh-CN" altLang="en-US" sz="2400" dirty="0">
                <a:latin typeface="Microsoft YaHei" panose="020B0503020204020204" pitchFamily="34" charset="-122"/>
                <a:ea typeface="Microsoft YaHei" panose="020B0503020204020204" pitchFamily="34" charset="-122"/>
              </a:rPr>
              <a:t>在</a:t>
            </a:r>
            <a:r>
              <a:rPr lang="en-US" altLang="zh-CN" sz="2400" dirty="0" err="1">
                <a:latin typeface="Microsoft YaHei" panose="020B0503020204020204" pitchFamily="34" charset="-122"/>
                <a:ea typeface="Microsoft YaHei" panose="020B0503020204020204" pitchFamily="34" charset="-122"/>
              </a:rPr>
              <a:t>OpenMP</a:t>
            </a:r>
            <a:r>
              <a:rPr lang="zh-CN" altLang="en-US" sz="2400" dirty="0">
                <a:latin typeface="Microsoft YaHei" panose="020B0503020204020204" pitchFamily="34" charset="-122"/>
                <a:ea typeface="Microsoft YaHei" panose="020B0503020204020204" pitchFamily="34" charset="-122"/>
              </a:rPr>
              <a:t>中，有三种方法可以设定线程个数，按照优先级从高到低分别是：</a:t>
            </a:r>
          </a:p>
          <a:p>
            <a:pPr marL="342900" indent="-342900" algn="just">
              <a:lnSpc>
                <a:spcPct val="150000"/>
              </a:lnSpc>
              <a:spcAft>
                <a:spcPts val="600"/>
              </a:spcAft>
              <a:buFont typeface="Wingdings" panose="05000000000000000000" pitchFamily="2" charset="2"/>
              <a:buChar char="n"/>
            </a:pPr>
            <a:r>
              <a:rPr lang="zh-CN" altLang="en-US" sz="2400" dirty="0" smtClean="0">
                <a:latin typeface="Microsoft YaHei" panose="020B0503020204020204" pitchFamily="34" charset="-122"/>
                <a:ea typeface="Microsoft YaHei" panose="020B0503020204020204" pitchFamily="34" charset="-122"/>
              </a:rPr>
              <a:t>编译</a:t>
            </a:r>
            <a:r>
              <a:rPr lang="zh-CN" altLang="en-US" sz="2400" dirty="0">
                <a:latin typeface="Microsoft YaHei" panose="020B0503020204020204" pitchFamily="34" charset="-122"/>
                <a:ea typeface="Microsoft YaHei" panose="020B0503020204020204" pitchFamily="34" charset="-122"/>
              </a:rPr>
              <a:t>制导的</a:t>
            </a:r>
            <a:r>
              <a:rPr lang="en-US" altLang="zh-CN" sz="2400" dirty="0" err="1">
                <a:latin typeface="Microsoft YaHei" panose="020B0503020204020204" pitchFamily="34" charset="-122"/>
                <a:ea typeface="Microsoft YaHei" panose="020B0503020204020204" pitchFamily="34" charset="-122"/>
              </a:rPr>
              <a:t>num_threads</a:t>
            </a:r>
            <a:r>
              <a:rPr lang="en-US" altLang="zh-CN"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子句</a:t>
            </a:r>
            <a:r>
              <a:rPr lang="zh-CN" altLang="en-US" sz="2400" dirty="0" smtClean="0">
                <a:latin typeface="Microsoft YaHei" panose="020B0503020204020204" pitchFamily="34" charset="-122"/>
                <a:ea typeface="Microsoft YaHei" panose="020B0503020204020204" pitchFamily="34" charset="-122"/>
              </a:rPr>
              <a:t>。如：</a:t>
            </a:r>
            <a:r>
              <a:rPr lang="en-US" altLang="zh-CN" sz="2400" dirty="0">
                <a:solidFill>
                  <a:srgbClr val="FF0000"/>
                </a:solidFill>
                <a:latin typeface="Microsoft YaHei" panose="020B0503020204020204" pitchFamily="34" charset="-122"/>
                <a:ea typeface="Microsoft YaHei" panose="020B0503020204020204" pitchFamily="34" charset="-122"/>
              </a:rPr>
              <a:t>#pragma </a:t>
            </a:r>
            <a:r>
              <a:rPr lang="en-US" altLang="zh-CN" sz="2400" dirty="0" err="1">
                <a:solidFill>
                  <a:srgbClr val="FF0000"/>
                </a:solidFill>
                <a:latin typeface="Microsoft YaHei" panose="020B0503020204020204" pitchFamily="34" charset="-122"/>
                <a:ea typeface="Microsoft YaHei" panose="020B0503020204020204" pitchFamily="34" charset="-122"/>
              </a:rPr>
              <a:t>omp</a:t>
            </a:r>
            <a:r>
              <a:rPr lang="en-US" altLang="zh-CN" sz="2400" dirty="0">
                <a:solidFill>
                  <a:srgbClr val="FF0000"/>
                </a:solidFill>
                <a:latin typeface="Microsoft YaHei" panose="020B0503020204020204" pitchFamily="34" charset="-122"/>
                <a:ea typeface="Microsoft YaHei" panose="020B0503020204020204" pitchFamily="34" charset="-122"/>
              </a:rPr>
              <a:t> parallel </a:t>
            </a:r>
            <a:r>
              <a:rPr lang="en-US" altLang="zh-CN" sz="2400" dirty="0" err="1">
                <a:solidFill>
                  <a:srgbClr val="FF0000"/>
                </a:solidFill>
                <a:latin typeface="Microsoft YaHei" panose="020B0503020204020204" pitchFamily="34" charset="-122"/>
                <a:ea typeface="Microsoft YaHei" panose="020B0503020204020204" pitchFamily="34" charset="-122"/>
              </a:rPr>
              <a:t>num_threads</a:t>
            </a:r>
            <a:r>
              <a:rPr lang="en-US" altLang="zh-CN" sz="2400" dirty="0">
                <a:solidFill>
                  <a:srgbClr val="FF0000"/>
                </a:solidFill>
                <a:latin typeface="Microsoft YaHei" panose="020B0503020204020204" pitchFamily="34" charset="-122"/>
                <a:ea typeface="Microsoft YaHei" panose="020B0503020204020204" pitchFamily="34" charset="-122"/>
              </a:rPr>
              <a:t>(8)</a:t>
            </a:r>
            <a:endParaRPr lang="zh-CN" altLang="en-US" sz="2400" dirty="0">
              <a:solidFill>
                <a:srgbClr val="FF0000"/>
              </a:solidFill>
              <a:latin typeface="Microsoft YaHei" panose="020B0503020204020204" pitchFamily="34" charset="-122"/>
              <a:ea typeface="Microsoft YaHei" panose="020B0503020204020204" pitchFamily="34" charset="-122"/>
            </a:endParaRPr>
          </a:p>
          <a:p>
            <a:pPr marL="342900" indent="-342900" algn="just">
              <a:lnSpc>
                <a:spcPct val="150000"/>
              </a:lnSpc>
              <a:spcAft>
                <a:spcPts val="600"/>
              </a:spcAft>
              <a:buFont typeface="Wingdings" panose="05000000000000000000" pitchFamily="2" charset="2"/>
              <a:buChar char="n"/>
            </a:pPr>
            <a:r>
              <a:rPr lang="zh-CN" altLang="en-US" sz="2400" dirty="0">
                <a:latin typeface="Microsoft YaHei" panose="020B0503020204020204" pitchFamily="34" charset="-122"/>
                <a:ea typeface="Microsoft YaHei" panose="020B0503020204020204" pitchFamily="34" charset="-122"/>
              </a:rPr>
              <a:t>在并行区域外</a:t>
            </a:r>
            <a:r>
              <a:rPr lang="zh-CN" altLang="en-US" sz="2400" dirty="0" smtClean="0">
                <a:latin typeface="Microsoft YaHei" panose="020B0503020204020204" pitchFamily="34" charset="-122"/>
                <a:ea typeface="Microsoft YaHei" panose="020B0503020204020204" pitchFamily="34" charset="-122"/>
              </a:rPr>
              <a:t>，使用</a:t>
            </a:r>
            <a:r>
              <a:rPr lang="zh-CN" altLang="en-US" sz="2400" dirty="0">
                <a:latin typeface="Microsoft YaHei" panose="020B0503020204020204" pitchFamily="34" charset="-122"/>
                <a:ea typeface="Microsoft YaHei" panose="020B0503020204020204" pitchFamily="34" charset="-122"/>
              </a:rPr>
              <a:t>运行库例程</a:t>
            </a:r>
            <a:r>
              <a:rPr lang="en-US" altLang="zh-CN" sz="2400" dirty="0" err="1" smtClean="0">
                <a:latin typeface="Microsoft YaHei" panose="020B0503020204020204" pitchFamily="34" charset="-122"/>
                <a:ea typeface="Microsoft YaHei" panose="020B0503020204020204" pitchFamily="34" charset="-122"/>
              </a:rPr>
              <a:t>omp_set_num_threads</a:t>
            </a:r>
            <a:r>
              <a:rPr lang="en-US" altLang="zh-CN" sz="2400" dirty="0">
                <a:latin typeface="Microsoft YaHei" panose="020B0503020204020204" pitchFamily="34" charset="-122"/>
                <a:ea typeface="Microsoft YaHei" panose="020B0503020204020204" pitchFamily="34" charset="-122"/>
              </a:rPr>
              <a:t>()</a:t>
            </a:r>
            <a:r>
              <a:rPr lang="zh-CN" altLang="en-US" sz="2400" dirty="0" smtClean="0">
                <a:latin typeface="Microsoft YaHei" panose="020B0503020204020204" pitchFamily="34" charset="-122"/>
                <a:ea typeface="Microsoft YaHei" panose="020B0503020204020204" pitchFamily="34" charset="-122"/>
              </a:rPr>
              <a:t>设定</a:t>
            </a:r>
            <a:r>
              <a:rPr lang="zh-CN" altLang="en-US" sz="2400" dirty="0">
                <a:latin typeface="Microsoft YaHei" panose="020B0503020204020204" pitchFamily="34" charset="-122"/>
                <a:ea typeface="Microsoft YaHei" panose="020B0503020204020204" pitchFamily="34" charset="-122"/>
              </a:rPr>
              <a:t>并行区域中</a:t>
            </a:r>
            <a:r>
              <a:rPr lang="zh-CN" altLang="en-US" sz="2400" dirty="0" smtClean="0">
                <a:latin typeface="Microsoft YaHei" panose="020B0503020204020204" pitchFamily="34" charset="-122"/>
                <a:ea typeface="Microsoft YaHei" panose="020B0503020204020204" pitchFamily="34" charset="-122"/>
              </a:rPr>
              <a:t>使用。如：</a:t>
            </a:r>
            <a:r>
              <a:rPr lang="en-US" altLang="zh-CN" sz="2400" dirty="0">
                <a:latin typeface="Microsoft YaHei" panose="020B0503020204020204" pitchFamily="34" charset="-122"/>
                <a:ea typeface="Microsoft YaHei" panose="020B0503020204020204" pitchFamily="34" charset="-122"/>
              </a:rPr>
              <a:t> </a:t>
            </a:r>
            <a:r>
              <a:rPr lang="en-US" altLang="zh-CN" sz="2400" dirty="0" err="1" smtClean="0">
                <a:solidFill>
                  <a:srgbClr val="FF0000"/>
                </a:solidFill>
                <a:latin typeface="Microsoft YaHei" panose="020B0503020204020204" pitchFamily="34" charset="-122"/>
                <a:ea typeface="Microsoft YaHei" panose="020B0503020204020204" pitchFamily="34" charset="-122"/>
              </a:rPr>
              <a:t>omp_set_num_threads</a:t>
            </a:r>
            <a:r>
              <a:rPr lang="en-US" altLang="zh-CN" sz="2400" dirty="0" smtClean="0">
                <a:solidFill>
                  <a:srgbClr val="FF0000"/>
                </a:solidFill>
                <a:latin typeface="Microsoft YaHei" panose="020B0503020204020204" pitchFamily="34" charset="-122"/>
                <a:ea typeface="Microsoft YaHei" panose="020B0503020204020204" pitchFamily="34" charset="-122"/>
              </a:rPr>
              <a:t>(10);</a:t>
            </a:r>
            <a:endParaRPr lang="zh-CN" altLang="en-US" sz="2400" dirty="0">
              <a:solidFill>
                <a:srgbClr val="FF0000"/>
              </a:solidFill>
              <a:latin typeface="Microsoft YaHei" panose="020B0503020204020204" pitchFamily="34" charset="-122"/>
              <a:ea typeface="Microsoft YaHei" panose="020B0503020204020204" pitchFamily="34" charset="-122"/>
            </a:endParaRPr>
          </a:p>
          <a:p>
            <a:pPr marL="342900" indent="-342900" algn="just">
              <a:lnSpc>
                <a:spcPct val="150000"/>
              </a:lnSpc>
              <a:spcAft>
                <a:spcPts val="600"/>
              </a:spcAft>
              <a:buFont typeface="Wingdings" panose="05000000000000000000" pitchFamily="2" charset="2"/>
              <a:buChar char="n"/>
            </a:pPr>
            <a:r>
              <a:rPr lang="zh-CN" altLang="en-US" sz="2400" dirty="0" smtClean="0">
                <a:latin typeface="Microsoft YaHei" panose="020B0503020204020204" pitchFamily="34" charset="-122"/>
                <a:ea typeface="Microsoft YaHei" panose="020B0503020204020204" pitchFamily="34" charset="-122"/>
              </a:rPr>
              <a:t>环境</a:t>
            </a:r>
            <a:r>
              <a:rPr lang="zh-CN" altLang="en-US" sz="2400" dirty="0">
                <a:latin typeface="Microsoft YaHei" panose="020B0503020204020204" pitchFamily="34" charset="-122"/>
                <a:ea typeface="Microsoft YaHei" panose="020B0503020204020204" pitchFamily="34" charset="-122"/>
              </a:rPr>
              <a:t>变量</a:t>
            </a:r>
            <a:r>
              <a:rPr lang="en-US" altLang="zh-CN" sz="2400" dirty="0">
                <a:latin typeface="Microsoft YaHei" panose="020B0503020204020204" pitchFamily="34" charset="-122"/>
                <a:ea typeface="Microsoft YaHei" panose="020B0503020204020204" pitchFamily="34" charset="-122"/>
              </a:rPr>
              <a:t>OMP_NUM_THREADS</a:t>
            </a:r>
            <a:r>
              <a:rPr lang="zh-CN" altLang="en-US" sz="2400" dirty="0" smtClean="0">
                <a:latin typeface="Microsoft YaHei" panose="020B0503020204020204" pitchFamily="34" charset="-122"/>
                <a:ea typeface="Microsoft YaHei" panose="020B0503020204020204" pitchFamily="34" charset="-122"/>
              </a:rPr>
              <a:t>。如：</a:t>
            </a:r>
            <a:r>
              <a:rPr lang="en-US" altLang="zh-CN" sz="2400" dirty="0">
                <a:latin typeface="Microsoft YaHei" panose="020B0503020204020204" pitchFamily="34" charset="-122"/>
                <a:ea typeface="Microsoft YaHei" panose="020B0503020204020204" pitchFamily="34" charset="-122"/>
              </a:rPr>
              <a:t> </a:t>
            </a:r>
            <a:r>
              <a:rPr lang="en-US" altLang="zh-CN" sz="2400" dirty="0">
                <a:solidFill>
                  <a:srgbClr val="FF0000"/>
                </a:solidFill>
                <a:latin typeface="Microsoft YaHei" panose="020B0503020204020204" pitchFamily="34" charset="-122"/>
                <a:ea typeface="Microsoft YaHei" panose="020B0503020204020204" pitchFamily="34" charset="-122"/>
              </a:rPr>
              <a:t>export OMP_NUM_THREADS = 3</a:t>
            </a:r>
            <a:endParaRPr lang="zh-CN" altLang="en-US" sz="24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90292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1"/>
            <a:ext cx="11242184" cy="5426498"/>
          </a:xfrm>
          <a:prstGeom prst="rect">
            <a:avLst/>
          </a:prstGeom>
          <a:noFill/>
        </p:spPr>
        <p:txBody>
          <a:bodyPr wrap="square" rtlCol="0" anchor="t" anchorCtr="0">
            <a:noAutofit/>
          </a:bodyPr>
          <a:lstStyle/>
          <a:p>
            <a:pPr algn="just">
              <a:lnSpc>
                <a:spcPct val="150000"/>
              </a:lnSpc>
              <a:spcAft>
                <a:spcPts val="600"/>
              </a:spcAft>
            </a:pPr>
            <a:r>
              <a:rPr lang="en-US" altLang="zh-CN" sz="2200" b="1" dirty="0" smtClean="0">
                <a:latin typeface="Microsoft YaHei" panose="020B0503020204020204" pitchFamily="34" charset="-122"/>
                <a:ea typeface="Microsoft YaHei" panose="020B0503020204020204" pitchFamily="34" charset="-122"/>
              </a:rPr>
              <a:t>1.5 </a:t>
            </a:r>
            <a:r>
              <a:rPr lang="en-US" altLang="zh-CN" sz="2200" b="1" dirty="0" err="1" smtClean="0">
                <a:latin typeface="Microsoft YaHei" panose="020B0503020204020204" pitchFamily="34" charset="-122"/>
                <a:ea typeface="Microsoft YaHei" panose="020B0503020204020204" pitchFamily="34" charset="-122"/>
              </a:rPr>
              <a:t>OpenMP</a:t>
            </a:r>
            <a:r>
              <a:rPr lang="zh-CN" altLang="en-US" sz="2200" b="1" dirty="0">
                <a:latin typeface="Microsoft YaHei" panose="020B0503020204020204" pitchFamily="34" charset="-122"/>
                <a:ea typeface="Microsoft YaHei" panose="020B0503020204020204" pitchFamily="34" charset="-122"/>
              </a:rPr>
              <a:t>运行库例程与环境</a:t>
            </a:r>
            <a:r>
              <a:rPr lang="zh-CN" altLang="en-US" sz="2200" b="1" dirty="0" smtClean="0">
                <a:latin typeface="Microsoft YaHei" panose="020B0503020204020204" pitchFamily="34" charset="-122"/>
                <a:ea typeface="Microsoft YaHei" panose="020B0503020204020204" pitchFamily="34" charset="-122"/>
              </a:rPr>
              <a:t>变量</a:t>
            </a:r>
            <a:endParaRPr lang="en-US" altLang="zh-CN" sz="2200" b="1" dirty="0" smtClean="0">
              <a:latin typeface="Microsoft YaHei" panose="020B0503020204020204" pitchFamily="34" charset="-122"/>
              <a:ea typeface="Microsoft YaHei" panose="020B0503020204020204" pitchFamily="34" charset="-122"/>
            </a:endParaRPr>
          </a:p>
          <a:p>
            <a:pPr algn="just">
              <a:lnSpc>
                <a:spcPct val="150000"/>
              </a:lnSpc>
              <a:spcAft>
                <a:spcPts val="600"/>
              </a:spcAft>
            </a:pPr>
            <a:r>
              <a:rPr lang="zh-CN" altLang="en-US" sz="2200" dirty="0" smtClean="0">
                <a:solidFill>
                  <a:srgbClr val="FF0000"/>
                </a:solidFill>
                <a:latin typeface="Microsoft YaHei" panose="020B0503020204020204" pitchFamily="34" charset="-122"/>
                <a:ea typeface="Microsoft YaHei" panose="020B0503020204020204" pitchFamily="34" charset="-122"/>
              </a:rPr>
              <a:t>（</a:t>
            </a:r>
            <a:r>
              <a:rPr lang="en-US" altLang="zh-CN" sz="2200" dirty="0" smtClean="0">
                <a:solidFill>
                  <a:srgbClr val="FF0000"/>
                </a:solidFill>
                <a:latin typeface="Microsoft YaHei" panose="020B0503020204020204" pitchFamily="34" charset="-122"/>
                <a:ea typeface="Microsoft YaHei" panose="020B0503020204020204" pitchFamily="34" charset="-122"/>
              </a:rPr>
              <a:t>2</a:t>
            </a:r>
            <a:r>
              <a:rPr lang="zh-CN" altLang="en-US" sz="2200" dirty="0" smtClean="0">
                <a:solidFill>
                  <a:srgbClr val="FF0000"/>
                </a:solidFill>
                <a:latin typeface="Microsoft YaHei" panose="020B0503020204020204" pitchFamily="34" charset="-122"/>
                <a:ea typeface="Microsoft YaHei" panose="020B0503020204020204" pitchFamily="34" charset="-122"/>
              </a:rPr>
              <a:t>）获取</a:t>
            </a:r>
            <a:r>
              <a:rPr lang="zh-CN" altLang="en-US" sz="2200" dirty="0">
                <a:solidFill>
                  <a:srgbClr val="FF0000"/>
                </a:solidFill>
                <a:latin typeface="Microsoft YaHei" panose="020B0503020204020204" pitchFamily="34" charset="-122"/>
                <a:ea typeface="Microsoft YaHei" panose="020B0503020204020204" pitchFamily="34" charset="-122"/>
              </a:rPr>
              <a:t>正在使用的线程数量和编号。</a:t>
            </a:r>
          </a:p>
          <a:p>
            <a:pPr marL="342900" indent="-342900" algn="just">
              <a:lnSpc>
                <a:spcPct val="150000"/>
              </a:lnSpc>
              <a:spcAft>
                <a:spcPts val="600"/>
              </a:spcAft>
              <a:buFont typeface="Wingdings" panose="05000000000000000000" pitchFamily="2" charset="2"/>
              <a:buChar char="n"/>
            </a:pPr>
            <a:r>
              <a:rPr lang="en-US" altLang="zh-CN" sz="2200" dirty="0" err="1">
                <a:latin typeface="Microsoft YaHei" panose="020B0503020204020204" pitchFamily="34" charset="-122"/>
                <a:ea typeface="Microsoft YaHei" panose="020B0503020204020204" pitchFamily="34" charset="-122"/>
              </a:rPr>
              <a:t>int</a:t>
            </a:r>
            <a:r>
              <a:rPr lang="en-US" altLang="zh-CN" sz="2200" dirty="0">
                <a:latin typeface="Microsoft YaHei" panose="020B0503020204020204" pitchFamily="34" charset="-122"/>
                <a:ea typeface="Microsoft YaHei" panose="020B0503020204020204" pitchFamily="34" charset="-122"/>
              </a:rPr>
              <a:t> </a:t>
            </a:r>
            <a:r>
              <a:rPr lang="en-US" altLang="zh-CN" sz="2200" dirty="0" err="1">
                <a:latin typeface="Microsoft YaHei" panose="020B0503020204020204" pitchFamily="34" charset="-122"/>
                <a:ea typeface="Microsoft YaHei" panose="020B0503020204020204" pitchFamily="34" charset="-122"/>
              </a:rPr>
              <a:t>omp_get_num_threads</a:t>
            </a:r>
            <a:r>
              <a:rPr lang="en-US" altLang="zh-CN" sz="2200" dirty="0">
                <a:latin typeface="Microsoft YaHei" panose="020B0503020204020204" pitchFamily="34" charset="-122"/>
                <a:ea typeface="Microsoft YaHei" panose="020B0503020204020204" pitchFamily="34" charset="-122"/>
              </a:rPr>
              <a:t>(void</a:t>
            </a:r>
            <a:r>
              <a:rPr lang="en-US" altLang="zh-CN" sz="2200" dirty="0" smtClean="0">
                <a:latin typeface="Microsoft YaHei" panose="020B0503020204020204" pitchFamily="34" charset="-122"/>
                <a:ea typeface="Microsoft YaHei" panose="020B0503020204020204" pitchFamily="34" charset="-122"/>
              </a:rPr>
              <a:t>)</a:t>
            </a:r>
            <a:r>
              <a:rPr lang="zh-CN" altLang="en-US" sz="2200" dirty="0" smtClean="0">
                <a:latin typeface="Microsoft YaHei" panose="020B0503020204020204" pitchFamily="34" charset="-122"/>
                <a:ea typeface="Microsoft YaHei" panose="020B0503020204020204" pitchFamily="34" charset="-122"/>
              </a:rPr>
              <a:t>：返回当前</a:t>
            </a:r>
            <a:r>
              <a:rPr lang="zh-CN" altLang="en-US" sz="2200" dirty="0">
                <a:latin typeface="Microsoft YaHei" panose="020B0503020204020204" pitchFamily="34" charset="-122"/>
                <a:ea typeface="Microsoft YaHei" panose="020B0503020204020204" pitchFamily="34" charset="-122"/>
              </a:rPr>
              <a:t>并行区域中的线程数量。</a:t>
            </a:r>
          </a:p>
          <a:p>
            <a:pPr marL="342900" indent="-342900" algn="just">
              <a:lnSpc>
                <a:spcPct val="150000"/>
              </a:lnSpc>
              <a:spcAft>
                <a:spcPts val="600"/>
              </a:spcAft>
              <a:buFont typeface="Wingdings" panose="05000000000000000000" pitchFamily="2" charset="2"/>
              <a:buChar char="n"/>
            </a:pPr>
            <a:r>
              <a:rPr lang="en-US" altLang="zh-CN" sz="2200" dirty="0" err="1">
                <a:latin typeface="Microsoft YaHei" panose="020B0503020204020204" pitchFamily="34" charset="-122"/>
                <a:ea typeface="Microsoft YaHei" panose="020B0503020204020204" pitchFamily="34" charset="-122"/>
              </a:rPr>
              <a:t>int</a:t>
            </a:r>
            <a:r>
              <a:rPr lang="en-US" altLang="zh-CN" sz="2200" dirty="0">
                <a:latin typeface="Microsoft YaHei" panose="020B0503020204020204" pitchFamily="34" charset="-122"/>
                <a:ea typeface="Microsoft YaHei" panose="020B0503020204020204" pitchFamily="34" charset="-122"/>
              </a:rPr>
              <a:t> </a:t>
            </a:r>
            <a:r>
              <a:rPr lang="en-US" altLang="zh-CN" sz="2200" dirty="0" err="1">
                <a:latin typeface="Microsoft YaHei" panose="020B0503020204020204" pitchFamily="34" charset="-122"/>
                <a:ea typeface="Microsoft YaHei" panose="020B0503020204020204" pitchFamily="34" charset="-122"/>
              </a:rPr>
              <a:t>omp_get_thread_num</a:t>
            </a:r>
            <a:r>
              <a:rPr lang="en-US" altLang="zh-CN" sz="2200" dirty="0">
                <a:latin typeface="Microsoft YaHei" panose="020B0503020204020204" pitchFamily="34" charset="-122"/>
                <a:ea typeface="Microsoft YaHei" panose="020B0503020204020204" pitchFamily="34" charset="-122"/>
              </a:rPr>
              <a:t>(void</a:t>
            </a:r>
            <a:r>
              <a:rPr lang="en-US" altLang="zh-CN" sz="2200" dirty="0" smtClean="0">
                <a:latin typeface="Microsoft YaHei" panose="020B0503020204020204" pitchFamily="34" charset="-122"/>
                <a:ea typeface="Microsoft YaHei" panose="020B0503020204020204" pitchFamily="34" charset="-122"/>
              </a:rPr>
              <a:t>)</a:t>
            </a:r>
            <a:r>
              <a:rPr lang="zh-CN" altLang="en-US" sz="2200" dirty="0" smtClean="0">
                <a:latin typeface="Microsoft YaHei" panose="020B0503020204020204" pitchFamily="34" charset="-122"/>
                <a:ea typeface="Microsoft YaHei" panose="020B0503020204020204" pitchFamily="34" charset="-122"/>
              </a:rPr>
              <a:t>：返回值当</a:t>
            </a:r>
            <a:r>
              <a:rPr lang="zh-CN" altLang="en-US" sz="2200" dirty="0">
                <a:latin typeface="Microsoft YaHei" panose="020B0503020204020204" pitchFamily="34" charset="-122"/>
                <a:ea typeface="Microsoft YaHei" panose="020B0503020204020204" pitchFamily="34" charset="-122"/>
              </a:rPr>
              <a:t>前并行区域中，当前线程在线程组中的编号。这个编号从</a:t>
            </a:r>
            <a:r>
              <a:rPr lang="en-US" altLang="zh-CN" sz="2200" dirty="0">
                <a:latin typeface="Microsoft YaHei" panose="020B0503020204020204" pitchFamily="34" charset="-122"/>
                <a:ea typeface="Microsoft YaHei" panose="020B0503020204020204" pitchFamily="34" charset="-122"/>
              </a:rPr>
              <a:t>0</a:t>
            </a:r>
            <a:r>
              <a:rPr lang="zh-CN" altLang="en-US" sz="2200" dirty="0">
                <a:latin typeface="Microsoft YaHei" panose="020B0503020204020204" pitchFamily="34" charset="-122"/>
                <a:ea typeface="Microsoft YaHei" panose="020B0503020204020204" pitchFamily="34" charset="-122"/>
              </a:rPr>
              <a:t>开始。</a:t>
            </a:r>
          </a:p>
          <a:p>
            <a:pPr algn="just">
              <a:lnSpc>
                <a:spcPct val="150000"/>
              </a:lnSpc>
              <a:spcAft>
                <a:spcPts val="600"/>
              </a:spcAft>
            </a:pPr>
            <a:r>
              <a:rPr lang="zh-CN" altLang="en-US" sz="2200" dirty="0" smtClean="0">
                <a:solidFill>
                  <a:srgbClr val="FF0000"/>
                </a:solidFill>
                <a:latin typeface="Microsoft YaHei" panose="020B0503020204020204" pitchFamily="34" charset="-122"/>
                <a:ea typeface="Microsoft YaHei" panose="020B0503020204020204" pitchFamily="34" charset="-122"/>
              </a:rPr>
              <a:t>（</a:t>
            </a:r>
            <a:r>
              <a:rPr lang="en-US" altLang="zh-CN" sz="2200" dirty="0" smtClean="0">
                <a:solidFill>
                  <a:srgbClr val="FF0000"/>
                </a:solidFill>
                <a:latin typeface="Microsoft YaHei" panose="020B0503020204020204" pitchFamily="34" charset="-122"/>
                <a:ea typeface="Microsoft YaHei" panose="020B0503020204020204" pitchFamily="34" charset="-122"/>
              </a:rPr>
              <a:t>3</a:t>
            </a:r>
            <a:r>
              <a:rPr lang="zh-CN" altLang="en-US" sz="2200" dirty="0" smtClean="0">
                <a:solidFill>
                  <a:srgbClr val="FF0000"/>
                </a:solidFill>
                <a:latin typeface="Microsoft YaHei" panose="020B0503020204020204" pitchFamily="34" charset="-122"/>
                <a:ea typeface="Microsoft YaHei" panose="020B0503020204020204" pitchFamily="34" charset="-122"/>
              </a:rPr>
              <a:t>）获取</a:t>
            </a:r>
            <a:r>
              <a:rPr lang="zh-CN" altLang="en-US" sz="2200" dirty="0">
                <a:solidFill>
                  <a:srgbClr val="FF0000"/>
                </a:solidFill>
                <a:latin typeface="Microsoft YaHei" panose="020B0503020204020204" pitchFamily="34" charset="-122"/>
                <a:ea typeface="Microsoft YaHei" panose="020B0503020204020204" pitchFamily="34" charset="-122"/>
              </a:rPr>
              <a:t>程序可使用的</a:t>
            </a:r>
            <a:r>
              <a:rPr lang="en-US" altLang="zh-CN" sz="2200" dirty="0">
                <a:solidFill>
                  <a:srgbClr val="FF0000"/>
                </a:solidFill>
                <a:latin typeface="Microsoft YaHei" panose="020B0503020204020204" pitchFamily="34" charset="-122"/>
                <a:ea typeface="Microsoft YaHei" panose="020B0503020204020204" pitchFamily="34" charset="-122"/>
              </a:rPr>
              <a:t>CPU</a:t>
            </a:r>
            <a:r>
              <a:rPr lang="zh-CN" altLang="en-US" sz="2200" dirty="0">
                <a:solidFill>
                  <a:srgbClr val="FF0000"/>
                </a:solidFill>
                <a:latin typeface="Microsoft YaHei" panose="020B0503020204020204" pitchFamily="34" charset="-122"/>
                <a:ea typeface="Microsoft YaHei" panose="020B0503020204020204" pitchFamily="34" charset="-122"/>
              </a:rPr>
              <a:t>核心数。</a:t>
            </a:r>
          </a:p>
          <a:p>
            <a:pPr marL="342900" indent="-342900" algn="just">
              <a:lnSpc>
                <a:spcPct val="150000"/>
              </a:lnSpc>
              <a:buFont typeface="Wingdings" panose="05000000000000000000" pitchFamily="2" charset="2"/>
              <a:buChar char="n"/>
            </a:pPr>
            <a:r>
              <a:rPr lang="en-US" altLang="zh-CN" sz="2200" dirty="0" err="1">
                <a:latin typeface="Microsoft YaHei" panose="020B0503020204020204" pitchFamily="34" charset="-122"/>
                <a:ea typeface="Microsoft YaHei" panose="020B0503020204020204" pitchFamily="34" charset="-122"/>
              </a:rPr>
              <a:t>int</a:t>
            </a:r>
            <a:r>
              <a:rPr lang="en-US" altLang="zh-CN" sz="2200" dirty="0">
                <a:latin typeface="Microsoft YaHei" panose="020B0503020204020204" pitchFamily="34" charset="-122"/>
                <a:ea typeface="Microsoft YaHei" panose="020B0503020204020204" pitchFamily="34" charset="-122"/>
              </a:rPr>
              <a:t> </a:t>
            </a:r>
            <a:r>
              <a:rPr lang="en-US" altLang="zh-CN" sz="2200" dirty="0" err="1">
                <a:latin typeface="Microsoft YaHei" panose="020B0503020204020204" pitchFamily="34" charset="-122"/>
                <a:ea typeface="Microsoft YaHei" panose="020B0503020204020204" pitchFamily="34" charset="-122"/>
              </a:rPr>
              <a:t>omp_get_num_procs</a:t>
            </a:r>
            <a:r>
              <a:rPr lang="en-US" altLang="zh-CN" sz="2200" dirty="0">
                <a:latin typeface="Microsoft YaHei" panose="020B0503020204020204" pitchFamily="34" charset="-122"/>
                <a:ea typeface="Microsoft YaHei" panose="020B0503020204020204" pitchFamily="34" charset="-122"/>
              </a:rPr>
              <a:t>(void</a:t>
            </a:r>
            <a:r>
              <a:rPr lang="en-US" altLang="zh-CN" sz="2200" dirty="0" smtClean="0">
                <a:latin typeface="Microsoft YaHei" panose="020B0503020204020204" pitchFamily="34" charset="-122"/>
                <a:ea typeface="Microsoft YaHei" panose="020B0503020204020204" pitchFamily="34" charset="-122"/>
              </a:rPr>
              <a:t>)</a:t>
            </a:r>
            <a:r>
              <a:rPr lang="zh-CN" altLang="en-US" sz="2200" dirty="0" smtClean="0">
                <a:latin typeface="Microsoft YaHei" panose="020B0503020204020204" pitchFamily="34" charset="-122"/>
                <a:ea typeface="Microsoft YaHei" panose="020B0503020204020204" pitchFamily="34" charset="-122"/>
              </a:rPr>
              <a:t>：返回</a:t>
            </a:r>
            <a:r>
              <a:rPr lang="zh-CN" altLang="en-US" sz="2200" dirty="0">
                <a:latin typeface="Microsoft YaHei" panose="020B0503020204020204" pitchFamily="34" charset="-122"/>
                <a:ea typeface="Microsoft YaHei" panose="020B0503020204020204" pitchFamily="34" charset="-122"/>
              </a:rPr>
              <a:t>值为当前程序可以使用的</a:t>
            </a:r>
            <a:r>
              <a:rPr lang="en-US" altLang="zh-CN" sz="2200" dirty="0">
                <a:latin typeface="Microsoft YaHei" panose="020B0503020204020204" pitchFamily="34" charset="-122"/>
                <a:ea typeface="Microsoft YaHei" panose="020B0503020204020204" pitchFamily="34" charset="-122"/>
              </a:rPr>
              <a:t>CPU</a:t>
            </a:r>
            <a:r>
              <a:rPr lang="zh-CN" altLang="en-US" sz="2200" dirty="0">
                <a:latin typeface="Microsoft YaHei" panose="020B0503020204020204" pitchFamily="34" charset="-122"/>
                <a:ea typeface="Microsoft YaHei" panose="020B0503020204020204" pitchFamily="34" charset="-122"/>
              </a:rPr>
              <a:t>核数。</a:t>
            </a:r>
          </a:p>
          <a:p>
            <a:pPr algn="just">
              <a:lnSpc>
                <a:spcPct val="150000"/>
              </a:lnSpc>
              <a:spcAft>
                <a:spcPts val="600"/>
              </a:spcAft>
            </a:pPr>
            <a:r>
              <a:rPr lang="zh-CN" altLang="en-US" sz="2200" dirty="0" smtClean="0">
                <a:solidFill>
                  <a:srgbClr val="FF0000"/>
                </a:solidFill>
                <a:latin typeface="Microsoft YaHei" panose="020B0503020204020204" pitchFamily="34" charset="-122"/>
                <a:ea typeface="Microsoft YaHei" panose="020B0503020204020204" pitchFamily="34" charset="-122"/>
              </a:rPr>
              <a:t>（</a:t>
            </a:r>
            <a:r>
              <a:rPr lang="en-US" altLang="zh-CN" sz="2200" dirty="0" smtClean="0">
                <a:solidFill>
                  <a:srgbClr val="FF0000"/>
                </a:solidFill>
                <a:latin typeface="Microsoft YaHei" panose="020B0503020204020204" pitchFamily="34" charset="-122"/>
                <a:ea typeface="Microsoft YaHei" panose="020B0503020204020204" pitchFamily="34" charset="-122"/>
              </a:rPr>
              <a:t>4</a:t>
            </a:r>
            <a:r>
              <a:rPr lang="zh-CN" altLang="en-US" sz="2200" dirty="0" smtClean="0">
                <a:solidFill>
                  <a:srgbClr val="FF0000"/>
                </a:solidFill>
                <a:latin typeface="Microsoft YaHei" panose="020B0503020204020204" pitchFamily="34" charset="-122"/>
                <a:ea typeface="Microsoft YaHei" panose="020B0503020204020204" pitchFamily="34" charset="-122"/>
              </a:rPr>
              <a:t>）获取</a:t>
            </a:r>
            <a:r>
              <a:rPr lang="zh-CN" altLang="en-US" sz="2200" dirty="0">
                <a:solidFill>
                  <a:srgbClr val="FF0000"/>
                </a:solidFill>
                <a:latin typeface="Microsoft YaHei" panose="020B0503020204020204" pitchFamily="34" charset="-122"/>
                <a:ea typeface="Microsoft YaHei" panose="020B0503020204020204" pitchFamily="34" charset="-122"/>
              </a:rPr>
              <a:t>墙上时间。</a:t>
            </a:r>
          </a:p>
          <a:p>
            <a:pPr marL="342900" indent="-342900" algn="just">
              <a:lnSpc>
                <a:spcPct val="150000"/>
              </a:lnSpc>
              <a:spcAft>
                <a:spcPts val="600"/>
              </a:spcAft>
              <a:buFont typeface="Wingdings" panose="05000000000000000000" pitchFamily="2" charset="2"/>
              <a:buChar char="n"/>
            </a:pPr>
            <a:r>
              <a:rPr lang="en-US" altLang="zh-CN" sz="2200" dirty="0">
                <a:latin typeface="Microsoft YaHei" panose="020B0503020204020204" pitchFamily="34" charset="-122"/>
                <a:ea typeface="Microsoft YaHei" panose="020B0503020204020204" pitchFamily="34" charset="-122"/>
              </a:rPr>
              <a:t>double </a:t>
            </a:r>
            <a:r>
              <a:rPr lang="en-US" altLang="zh-CN" sz="2200" dirty="0" err="1">
                <a:latin typeface="Microsoft YaHei" panose="020B0503020204020204" pitchFamily="34" charset="-122"/>
                <a:ea typeface="Microsoft YaHei" panose="020B0503020204020204" pitchFamily="34" charset="-122"/>
              </a:rPr>
              <a:t>omp_get_wtime</a:t>
            </a:r>
            <a:r>
              <a:rPr lang="en-US" altLang="zh-CN" sz="2200" dirty="0">
                <a:latin typeface="Microsoft YaHei" panose="020B0503020204020204" pitchFamily="34" charset="-122"/>
                <a:ea typeface="Microsoft YaHei" panose="020B0503020204020204" pitchFamily="34" charset="-122"/>
              </a:rPr>
              <a:t>(void</a:t>
            </a:r>
            <a:r>
              <a:rPr lang="en-US" altLang="zh-CN" sz="2200" dirty="0" smtClean="0">
                <a:latin typeface="Microsoft YaHei" panose="020B0503020204020204" pitchFamily="34" charset="-122"/>
                <a:ea typeface="Microsoft YaHei" panose="020B0503020204020204" pitchFamily="34" charset="-122"/>
              </a:rPr>
              <a:t>)</a:t>
            </a:r>
            <a:r>
              <a:rPr lang="zh-CN" altLang="en-US" sz="2200" dirty="0" smtClean="0">
                <a:latin typeface="Microsoft YaHei" panose="020B0503020204020204" pitchFamily="34" charset="-122"/>
                <a:ea typeface="Microsoft YaHei" panose="020B0503020204020204" pitchFamily="34" charset="-122"/>
              </a:rPr>
              <a:t>：返回</a:t>
            </a:r>
            <a:r>
              <a:rPr lang="zh-CN" altLang="en-US" sz="2200" dirty="0">
                <a:latin typeface="Microsoft YaHei" panose="020B0503020204020204" pitchFamily="34" charset="-122"/>
                <a:ea typeface="Microsoft YaHei" panose="020B0503020204020204" pitchFamily="34" charset="-122"/>
              </a:rPr>
              <a:t>值是以</a:t>
            </a:r>
            <a:r>
              <a:rPr lang="zh-CN" altLang="en-US" sz="2200" dirty="0">
                <a:solidFill>
                  <a:srgbClr val="FF0000"/>
                </a:solidFill>
                <a:latin typeface="Microsoft YaHei" panose="020B0503020204020204" pitchFamily="34" charset="-122"/>
                <a:ea typeface="Microsoft YaHei" panose="020B0503020204020204" pitchFamily="34" charset="-122"/>
              </a:rPr>
              <a:t>秒</a:t>
            </a:r>
            <a:r>
              <a:rPr lang="zh-CN" altLang="en-US" sz="2200" dirty="0">
                <a:latin typeface="Microsoft YaHei" panose="020B0503020204020204" pitchFamily="34" charset="-122"/>
                <a:ea typeface="Microsoft YaHei" panose="020B0503020204020204" pitchFamily="34" charset="-122"/>
              </a:rPr>
              <a:t>为单位的墙上时间。在并行区域开始前和结束后分别调用该函数，并求取两次返回值的差，便可计算出并行执行的时间。</a:t>
            </a:r>
          </a:p>
        </p:txBody>
      </p:sp>
    </p:spTree>
    <p:extLst>
      <p:ext uri="{BB962C8B-B14F-4D97-AF65-F5344CB8AC3E}">
        <p14:creationId xmlns:p14="http://schemas.microsoft.com/office/powerpoint/2010/main" val="9070697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1"/>
            <a:ext cx="11242184" cy="5426498"/>
          </a:xfrm>
          <a:prstGeom prst="rect">
            <a:avLst/>
          </a:prstGeom>
          <a:noFill/>
        </p:spPr>
        <p:txBody>
          <a:bodyPr wrap="square" rtlCol="0" anchor="t" anchorCtr="0">
            <a:noAutofit/>
          </a:bodyPr>
          <a:lstStyle/>
          <a:p>
            <a:pPr algn="just">
              <a:lnSpc>
                <a:spcPct val="150000"/>
              </a:lnSpc>
              <a:spcAft>
                <a:spcPts val="600"/>
              </a:spcAft>
            </a:pPr>
            <a:r>
              <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2.1 </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消息传递编程模型</a:t>
            </a:r>
          </a:p>
        </p:txBody>
      </p:sp>
      <p:pic>
        <p:nvPicPr>
          <p:cNvPr id="5" name="图片 4"/>
          <p:cNvPicPr>
            <a:picLocks noChangeAspect="1"/>
          </p:cNvPicPr>
          <p:nvPr/>
        </p:nvPicPr>
        <p:blipFill>
          <a:blip r:embed="rId3"/>
          <a:stretch>
            <a:fillRect/>
          </a:stretch>
        </p:blipFill>
        <p:spPr>
          <a:xfrm>
            <a:off x="2328266" y="2116798"/>
            <a:ext cx="7450269" cy="3213224"/>
          </a:xfrm>
          <a:prstGeom prst="rect">
            <a:avLst/>
          </a:prstGeom>
        </p:spPr>
      </p:pic>
    </p:spTree>
    <p:extLst>
      <p:ext uri="{BB962C8B-B14F-4D97-AF65-F5344CB8AC3E}">
        <p14:creationId xmlns:p14="http://schemas.microsoft.com/office/powerpoint/2010/main" val="41206567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1096993"/>
            <a:ext cx="11224255" cy="5015442"/>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50000"/>
              </a:lnSpc>
              <a:spcBef>
                <a:spcPts val="0"/>
              </a:spcBef>
              <a:spcAft>
                <a:spcPts val="0"/>
              </a:spcAft>
              <a:buClrTx/>
              <a:buSzTx/>
              <a:buNone/>
              <a:tabLst/>
              <a:defRPr/>
            </a:pPr>
            <a:r>
              <a:rPr kumimoji="0" lang="en-US" altLang="zh-CN" sz="28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2.2 What is MPI?</a:t>
            </a:r>
          </a:p>
          <a:p>
            <a:pPr marL="685800" marR="0" lvl="1" indent="-228600" algn="just"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hlinkClick r:id="rId3"/>
              </a:rPr>
              <a:t>Message Passing Interface </a:t>
            </a: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Specification</a:t>
            </a:r>
          </a:p>
          <a:p>
            <a:pPr marL="685800" marR="0" lvl="1" indent="-228600" algn="just"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MPI is a </a:t>
            </a: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standardized</a:t>
            </a: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and </a:t>
            </a: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portable</a:t>
            </a: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message-passing</a:t>
            </a: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system designed by a group of researchers from academia and industry to function on a wide variety of parallel computing architectures. The standard defines the </a:t>
            </a: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syntax</a:t>
            </a: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and </a:t>
            </a: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semantics</a:t>
            </a: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of a core of </a:t>
            </a: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library</a:t>
            </a: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routines</a:t>
            </a: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useful to a wide range of users writing portable message-passing programs in </a:t>
            </a: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C++, </a:t>
            </a: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and </a:t>
            </a: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Fortran</a:t>
            </a: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951835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1096993"/>
            <a:ext cx="11224255" cy="5015442"/>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3200" b="1" dirty="0">
                <a:solidFill>
                  <a:srgbClr val="FF0000"/>
                </a:solidFill>
                <a:ea typeface="宋体" panose="02010600030101010101" pitchFamily="2" charset="-122"/>
              </a:rPr>
              <a:t>2.2 What Is </a:t>
            </a:r>
            <a:r>
              <a:rPr lang="en-US" altLang="zh-CN" sz="3200" b="1" dirty="0" smtClean="0">
                <a:solidFill>
                  <a:srgbClr val="FF0000"/>
                </a:solidFill>
                <a:ea typeface="宋体" panose="02010600030101010101" pitchFamily="2" charset="-122"/>
              </a:rPr>
              <a:t>MPI?</a:t>
            </a:r>
            <a:endParaRPr lang="en-US" altLang="zh-CN" sz="3200" b="1" dirty="0">
              <a:solidFill>
                <a:srgbClr val="FF0000"/>
              </a:solidFill>
              <a:ea typeface="宋体" panose="02010600030101010101" pitchFamily="2" charset="-122"/>
            </a:endParaRPr>
          </a:p>
          <a:p>
            <a:pPr lvl="1" algn="just">
              <a:spcBef>
                <a:spcPts val="0"/>
              </a:spcBef>
              <a:buFont typeface="Wingdings" panose="05000000000000000000" pitchFamily="2" charset="2"/>
              <a:buChar char="n"/>
            </a:pPr>
            <a:r>
              <a:rPr lang="en-US" altLang="zh-CN" sz="2800" dirty="0" smtClean="0">
                <a:solidFill>
                  <a:sysClr val="windowText" lastClr="000000"/>
                </a:solidFill>
                <a:ea typeface="宋体" panose="02010600030101010101" pitchFamily="2" charset="-122"/>
              </a:rPr>
              <a:t>Point-to-point </a:t>
            </a:r>
            <a:r>
              <a:rPr lang="en-US" altLang="zh-CN" sz="2800" dirty="0">
                <a:solidFill>
                  <a:sysClr val="windowText" lastClr="000000"/>
                </a:solidFill>
                <a:ea typeface="宋体" panose="02010600030101010101" pitchFamily="2" charset="-122"/>
              </a:rPr>
              <a:t>communication</a:t>
            </a:r>
          </a:p>
          <a:p>
            <a:pPr lvl="1" algn="just">
              <a:spcBef>
                <a:spcPts val="0"/>
              </a:spcBef>
              <a:buFont typeface="Wingdings" panose="05000000000000000000" pitchFamily="2" charset="2"/>
              <a:buChar char="n"/>
            </a:pPr>
            <a:r>
              <a:rPr lang="en-US" altLang="zh-CN" sz="2800" dirty="0">
                <a:solidFill>
                  <a:sysClr val="windowText" lastClr="000000"/>
                </a:solidFill>
                <a:ea typeface="宋体" panose="02010600030101010101" pitchFamily="2" charset="-122"/>
              </a:rPr>
              <a:t>Collective operations</a:t>
            </a:r>
          </a:p>
          <a:p>
            <a:pPr lvl="1" algn="just">
              <a:spcBef>
                <a:spcPts val="0"/>
              </a:spcBef>
              <a:buFont typeface="Wingdings" panose="05000000000000000000" pitchFamily="2" charset="2"/>
              <a:buChar char="n"/>
            </a:pPr>
            <a:r>
              <a:rPr lang="en-US" altLang="zh-CN" sz="2800" dirty="0">
                <a:solidFill>
                  <a:sysClr val="windowText" lastClr="000000"/>
                </a:solidFill>
                <a:ea typeface="宋体" panose="02010600030101010101" pitchFamily="2" charset="-122"/>
              </a:rPr>
              <a:t>Process groups, Communication contexts, and  Process topologies</a:t>
            </a:r>
          </a:p>
          <a:p>
            <a:pPr lvl="1" algn="just">
              <a:spcBef>
                <a:spcPts val="0"/>
              </a:spcBef>
              <a:buFont typeface="Wingdings" panose="05000000000000000000" pitchFamily="2" charset="2"/>
              <a:buChar char="n"/>
            </a:pPr>
            <a:r>
              <a:rPr lang="en-US" altLang="zh-CN" sz="2800" dirty="0">
                <a:solidFill>
                  <a:sysClr val="windowText" lastClr="000000"/>
                </a:solidFill>
                <a:ea typeface="宋体" panose="02010600030101010101" pitchFamily="2" charset="-122"/>
              </a:rPr>
              <a:t>Environmental management and inquiry</a:t>
            </a:r>
          </a:p>
          <a:p>
            <a:pPr lvl="1" algn="just">
              <a:spcBef>
                <a:spcPts val="0"/>
              </a:spcBef>
              <a:buFont typeface="Wingdings" panose="05000000000000000000" pitchFamily="2" charset="2"/>
              <a:buChar char="n"/>
            </a:pPr>
            <a:r>
              <a:rPr lang="en-US" altLang="zh-CN" sz="2800" dirty="0">
                <a:solidFill>
                  <a:sysClr val="windowText" lastClr="000000"/>
                </a:solidFill>
                <a:ea typeface="宋体" panose="02010600030101010101" pitchFamily="2" charset="-122"/>
              </a:rPr>
              <a:t>Process creation and management</a:t>
            </a:r>
          </a:p>
          <a:p>
            <a:pPr lvl="1" algn="just">
              <a:spcBef>
                <a:spcPts val="0"/>
              </a:spcBef>
              <a:buFont typeface="Wingdings" panose="05000000000000000000" pitchFamily="2" charset="2"/>
              <a:buChar char="n"/>
            </a:pPr>
            <a:r>
              <a:rPr lang="en-US" altLang="zh-CN" sz="2800" dirty="0">
                <a:solidFill>
                  <a:sysClr val="windowText" lastClr="000000"/>
                </a:solidFill>
                <a:ea typeface="宋体" panose="02010600030101010101" pitchFamily="2" charset="-122"/>
              </a:rPr>
              <a:t>Other functions</a:t>
            </a:r>
          </a:p>
        </p:txBody>
      </p:sp>
    </p:spTree>
    <p:extLst>
      <p:ext uri="{BB962C8B-B14F-4D97-AF65-F5344CB8AC3E}">
        <p14:creationId xmlns:p14="http://schemas.microsoft.com/office/powerpoint/2010/main" val="35377292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1096993"/>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50000"/>
              </a:lnSpc>
              <a:spcBef>
                <a:spcPts val="0"/>
              </a:spcBef>
              <a:spcAft>
                <a:spcPts val="0"/>
              </a:spcAft>
              <a:buClrTx/>
              <a:buSzTx/>
              <a:buNone/>
              <a:tabLst/>
              <a:defRPr/>
            </a:pPr>
            <a:r>
              <a:rPr kumimoji="0" lang="en-US" altLang="zh-CN" sz="28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2.3 Check </a:t>
            </a:r>
            <a:r>
              <a:rPr lang="en-US" altLang="zh-CN" sz="2800" b="1" dirty="0" smtClean="0">
                <a:solidFill>
                  <a:srgbClr val="FF0000"/>
                </a:solidFill>
                <a:ea typeface="宋体" panose="02010600030101010101" pitchFamily="2" charset="-122"/>
              </a:rPr>
              <a:t>the Installation and Version</a:t>
            </a:r>
            <a:endParaRPr kumimoji="0" lang="en-US" altLang="zh-CN" sz="28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None/>
              <a:tabLst/>
              <a:defRPr/>
            </a:pPr>
            <a:endParaRPr kumimoji="0" lang="en-US" altLang="zh-CN" sz="28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13" y="1867958"/>
            <a:ext cx="11815705" cy="3977030"/>
          </a:xfrm>
          <a:prstGeom prst="rect">
            <a:avLst/>
          </a:prstGeom>
        </p:spPr>
      </p:pic>
    </p:spTree>
    <p:extLst>
      <p:ext uri="{BB962C8B-B14F-4D97-AF65-F5344CB8AC3E}">
        <p14:creationId xmlns:p14="http://schemas.microsoft.com/office/powerpoint/2010/main" val="23970362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1096993"/>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a:solidFill>
                  <a:srgbClr val="FF0000"/>
                </a:solidFill>
                <a:ea typeface="宋体" panose="02010600030101010101" pitchFamily="2" charset="-122"/>
              </a:rPr>
              <a:t>2.4 MPI </a:t>
            </a:r>
            <a:r>
              <a:rPr lang="en-US" altLang="zh-CN" sz="2800" b="1" dirty="0" smtClean="0">
                <a:solidFill>
                  <a:srgbClr val="FF0000"/>
                </a:solidFill>
                <a:ea typeface="宋体" panose="02010600030101010101" pitchFamily="2" charset="-122"/>
              </a:rPr>
              <a:t>Programs</a:t>
            </a:r>
            <a:r>
              <a:rPr lang="en-US" altLang="zh-CN" sz="2800" b="1" dirty="0">
                <a:solidFill>
                  <a:srgbClr val="FF0000"/>
                </a:solidFill>
                <a:ea typeface="宋体" panose="02010600030101010101" pitchFamily="2" charset="-122"/>
              </a:rPr>
              <a:t>’ </a:t>
            </a:r>
            <a:r>
              <a:rPr lang="en-US" altLang="zh-CN" sz="2800" b="1" dirty="0" smtClean="0">
                <a:solidFill>
                  <a:srgbClr val="FF0000"/>
                </a:solidFill>
                <a:ea typeface="宋体" panose="02010600030101010101" pitchFamily="2" charset="-122"/>
              </a:rPr>
              <a:t>Structure</a:t>
            </a:r>
            <a:endParaRPr lang="en-US" altLang="zh-CN" sz="2800" b="1" dirty="0">
              <a:solidFill>
                <a:srgbClr val="FF0000"/>
              </a:solidFill>
              <a:ea typeface="宋体" panose="02010600030101010101" pitchFamily="2" charset="-122"/>
            </a:endParaRPr>
          </a:p>
        </p:txBody>
      </p:sp>
      <p:pic>
        <p:nvPicPr>
          <p:cNvPr id="6" name="图片 5"/>
          <p:cNvPicPr>
            <a:picLocks noChangeAspect="1"/>
          </p:cNvPicPr>
          <p:nvPr/>
        </p:nvPicPr>
        <p:blipFill>
          <a:blip r:embed="rId3"/>
          <a:stretch>
            <a:fillRect/>
          </a:stretch>
        </p:blipFill>
        <p:spPr>
          <a:xfrm>
            <a:off x="7283606" y="2314183"/>
            <a:ext cx="3581400" cy="2886075"/>
          </a:xfrm>
          <a:prstGeom prst="rect">
            <a:avLst/>
          </a:prstGeom>
        </p:spPr>
      </p:pic>
      <p:sp>
        <p:nvSpPr>
          <p:cNvPr id="8" name="矩形 7"/>
          <p:cNvSpPr/>
          <p:nvPr/>
        </p:nvSpPr>
        <p:spPr>
          <a:xfrm>
            <a:off x="694764" y="1953272"/>
            <a:ext cx="5279505" cy="4413516"/>
          </a:xfrm>
          <a:prstGeom prst="rect">
            <a:avLst/>
          </a:prstGeom>
          <a:solidFill>
            <a:schemeClr val="bg1"/>
          </a:solidFill>
        </p:spPr>
        <p:txBody>
          <a:bodyPr wrap="square">
            <a:spAutoFit/>
          </a:bodyPr>
          <a:lstStyle/>
          <a:p>
            <a:pPr algn="l">
              <a:lnSpc>
                <a:spcPct val="130000"/>
              </a:lnSpc>
            </a:pPr>
            <a:r>
              <a:rPr lang="en-US" altLang="zh-CN" sz="2400" dirty="0" smtClean="0">
                <a:solidFill>
                  <a:srgbClr val="0000CC"/>
                </a:solidFill>
                <a:latin typeface="Times New Roman" panose="02020603050405020304" pitchFamily="18" charset="0"/>
                <a:cs typeface="Times New Roman" panose="02020603050405020304" pitchFamily="18" charset="0"/>
              </a:rPr>
              <a:t># </a:t>
            </a:r>
            <a:r>
              <a:rPr lang="en-US" altLang="zh-CN" sz="2400" dirty="0">
                <a:solidFill>
                  <a:srgbClr val="0000CC"/>
                </a:solidFill>
                <a:latin typeface="Times New Roman" panose="02020603050405020304" pitchFamily="18" charset="0"/>
                <a:cs typeface="Times New Roman" panose="02020603050405020304" pitchFamily="18" charset="0"/>
              </a:rPr>
              <a:t>include "</a:t>
            </a:r>
            <a:r>
              <a:rPr lang="en-US" altLang="zh-CN" sz="2400" dirty="0" err="1">
                <a:solidFill>
                  <a:srgbClr val="0000CC"/>
                </a:solidFill>
                <a:latin typeface="Times New Roman" panose="02020603050405020304" pitchFamily="18" charset="0"/>
                <a:cs typeface="Times New Roman" panose="02020603050405020304" pitchFamily="18" charset="0"/>
              </a:rPr>
              <a:t>mpi.h</a:t>
            </a:r>
            <a:r>
              <a:rPr lang="en-US" altLang="zh-CN" sz="2400" dirty="0">
                <a:solidFill>
                  <a:srgbClr val="0000CC"/>
                </a:solidFill>
                <a:latin typeface="Times New Roman" panose="02020603050405020304" pitchFamily="18" charset="0"/>
                <a:cs typeface="Times New Roman" panose="02020603050405020304" pitchFamily="18" charset="0"/>
              </a:rPr>
              <a:t>"</a:t>
            </a:r>
          </a:p>
          <a:p>
            <a:pPr algn="l">
              <a:lnSpc>
                <a:spcPct val="130000"/>
              </a:lnSpc>
            </a:pPr>
            <a:r>
              <a:rPr lang="en-US" altLang="zh-CN" sz="2400" dirty="0" err="1">
                <a:solidFill>
                  <a:srgbClr val="0000CC"/>
                </a:solidFill>
                <a:latin typeface="Times New Roman" panose="02020603050405020304" pitchFamily="18" charset="0"/>
                <a:cs typeface="Times New Roman" panose="02020603050405020304" pitchFamily="18" charset="0"/>
              </a:rPr>
              <a:t>int</a:t>
            </a:r>
            <a:r>
              <a:rPr lang="en-US" altLang="zh-CN" sz="2400" dirty="0">
                <a:solidFill>
                  <a:srgbClr val="0000CC"/>
                </a:solidFill>
                <a:latin typeface="Times New Roman" panose="02020603050405020304" pitchFamily="18" charset="0"/>
                <a:cs typeface="Times New Roman" panose="02020603050405020304" pitchFamily="18" charset="0"/>
              </a:rPr>
              <a:t> main (</a:t>
            </a:r>
            <a:r>
              <a:rPr lang="en-US" altLang="zh-CN" sz="2400" dirty="0" err="1">
                <a:solidFill>
                  <a:srgbClr val="0000CC"/>
                </a:solidFill>
                <a:latin typeface="Times New Roman" panose="02020603050405020304" pitchFamily="18" charset="0"/>
                <a:cs typeface="Times New Roman" panose="02020603050405020304" pitchFamily="18" charset="0"/>
              </a:rPr>
              <a:t>int</a:t>
            </a:r>
            <a:r>
              <a:rPr lang="en-US" altLang="zh-CN" sz="2400" dirty="0">
                <a:solidFill>
                  <a:srgbClr val="0000CC"/>
                </a:solidFill>
                <a:latin typeface="Times New Roman" panose="02020603050405020304" pitchFamily="18" charset="0"/>
                <a:cs typeface="Times New Roman" panose="02020603050405020304" pitchFamily="18" charset="0"/>
              </a:rPr>
              <a:t> </a:t>
            </a:r>
            <a:r>
              <a:rPr lang="en-US" altLang="zh-CN" sz="2400" dirty="0" err="1">
                <a:solidFill>
                  <a:srgbClr val="0000CC"/>
                </a:solidFill>
                <a:latin typeface="Times New Roman" panose="02020603050405020304" pitchFamily="18" charset="0"/>
                <a:cs typeface="Times New Roman" panose="02020603050405020304" pitchFamily="18" charset="0"/>
              </a:rPr>
              <a:t>argc</a:t>
            </a:r>
            <a:r>
              <a:rPr lang="en-US" altLang="zh-CN" sz="2400" dirty="0">
                <a:solidFill>
                  <a:srgbClr val="0000CC"/>
                </a:solidFill>
                <a:latin typeface="Times New Roman" panose="02020603050405020304" pitchFamily="18" charset="0"/>
                <a:cs typeface="Times New Roman" panose="02020603050405020304" pitchFamily="18" charset="0"/>
              </a:rPr>
              <a:t>, char *</a:t>
            </a:r>
            <a:r>
              <a:rPr lang="en-US" altLang="zh-CN" sz="2400" dirty="0" err="1">
                <a:solidFill>
                  <a:srgbClr val="0000CC"/>
                </a:solidFill>
                <a:latin typeface="Times New Roman" panose="02020603050405020304" pitchFamily="18" charset="0"/>
                <a:cs typeface="Times New Roman" panose="02020603050405020304" pitchFamily="18" charset="0"/>
              </a:rPr>
              <a:t>argv</a:t>
            </a:r>
            <a:r>
              <a:rPr lang="en-US" altLang="zh-CN" sz="2400" dirty="0">
                <a:solidFill>
                  <a:srgbClr val="0000CC"/>
                </a:solidFill>
                <a:latin typeface="Times New Roman" panose="02020603050405020304" pitchFamily="18" charset="0"/>
                <a:cs typeface="Times New Roman" panose="02020603050405020304" pitchFamily="18" charset="0"/>
              </a:rPr>
              <a:t>[]){</a:t>
            </a:r>
          </a:p>
          <a:p>
            <a:pPr algn="l">
              <a:lnSpc>
                <a:spcPct val="130000"/>
              </a:lnSpc>
            </a:pPr>
            <a:r>
              <a:rPr lang="en-US" altLang="zh-CN" sz="2400" dirty="0" smtClean="0">
                <a:solidFill>
                  <a:srgbClr val="0000CC"/>
                </a:solidFill>
                <a:latin typeface="Times New Roman" panose="02020603050405020304" pitchFamily="18" charset="0"/>
                <a:cs typeface="Times New Roman" panose="02020603050405020304" pitchFamily="18" charset="0"/>
              </a:rPr>
              <a:t>    </a:t>
            </a:r>
            <a:r>
              <a:rPr lang="en-US" altLang="zh-CN" sz="2400" dirty="0" err="1" smtClean="0">
                <a:solidFill>
                  <a:srgbClr val="0000CC"/>
                </a:solidFill>
                <a:latin typeface="Times New Roman" panose="02020603050405020304" pitchFamily="18" charset="0"/>
                <a:cs typeface="Times New Roman" panose="02020603050405020304" pitchFamily="18" charset="0"/>
              </a:rPr>
              <a:t>MPI_Init</a:t>
            </a:r>
            <a:r>
              <a:rPr lang="en-US" altLang="zh-CN" sz="2400" dirty="0" smtClean="0">
                <a:solidFill>
                  <a:srgbClr val="0000CC"/>
                </a:solidFill>
                <a:latin typeface="Times New Roman" panose="02020603050405020304" pitchFamily="18" charset="0"/>
                <a:cs typeface="Times New Roman" panose="02020603050405020304" pitchFamily="18" charset="0"/>
              </a:rPr>
              <a:t> (&amp;</a:t>
            </a:r>
            <a:r>
              <a:rPr lang="en-US" altLang="zh-CN" sz="2400" dirty="0" err="1">
                <a:solidFill>
                  <a:srgbClr val="0000CC"/>
                </a:solidFill>
                <a:latin typeface="Times New Roman" panose="02020603050405020304" pitchFamily="18" charset="0"/>
                <a:cs typeface="Times New Roman" panose="02020603050405020304" pitchFamily="18" charset="0"/>
              </a:rPr>
              <a:t>argc</a:t>
            </a:r>
            <a:r>
              <a:rPr lang="en-US" altLang="zh-CN" sz="2400" dirty="0">
                <a:solidFill>
                  <a:srgbClr val="0000CC"/>
                </a:solidFill>
                <a:latin typeface="Times New Roman" panose="02020603050405020304" pitchFamily="18" charset="0"/>
                <a:cs typeface="Times New Roman" panose="02020603050405020304" pitchFamily="18" charset="0"/>
              </a:rPr>
              <a:t>, &amp;</a:t>
            </a:r>
            <a:r>
              <a:rPr lang="en-US" altLang="zh-CN" sz="2400" dirty="0" err="1" smtClean="0">
                <a:solidFill>
                  <a:srgbClr val="0000CC"/>
                </a:solidFill>
                <a:latin typeface="Times New Roman" panose="02020603050405020304" pitchFamily="18" charset="0"/>
                <a:cs typeface="Times New Roman" panose="02020603050405020304" pitchFamily="18" charset="0"/>
              </a:rPr>
              <a:t>argv</a:t>
            </a:r>
            <a:r>
              <a:rPr lang="en-US" altLang="zh-CN" sz="2400" dirty="0" smtClean="0">
                <a:solidFill>
                  <a:srgbClr val="0000CC"/>
                </a:solidFill>
                <a:latin typeface="Times New Roman" panose="02020603050405020304" pitchFamily="18" charset="0"/>
                <a:cs typeface="Times New Roman" panose="02020603050405020304" pitchFamily="18" charset="0"/>
              </a:rPr>
              <a:t>);</a:t>
            </a:r>
            <a:endParaRPr lang="en-US" altLang="zh-CN" sz="2400" dirty="0">
              <a:solidFill>
                <a:srgbClr val="0000CC"/>
              </a:solidFill>
              <a:latin typeface="Times New Roman" panose="02020603050405020304" pitchFamily="18" charset="0"/>
              <a:cs typeface="Times New Roman" panose="02020603050405020304" pitchFamily="18" charset="0"/>
            </a:endParaRPr>
          </a:p>
          <a:p>
            <a:pPr algn="l">
              <a:lnSpc>
                <a:spcPct val="130000"/>
              </a:lnSpc>
            </a:pPr>
            <a:r>
              <a:rPr lang="en-US" altLang="zh-CN" sz="2400" dirty="0">
                <a:solidFill>
                  <a:srgbClr val="0000CC"/>
                </a:solidFill>
                <a:latin typeface="Times New Roman" panose="02020603050405020304" pitchFamily="18" charset="0"/>
                <a:cs typeface="Times New Roman" panose="02020603050405020304" pitchFamily="18" charset="0"/>
              </a:rPr>
              <a:t> </a:t>
            </a:r>
            <a:r>
              <a:rPr lang="en-US" altLang="zh-CN" sz="2400" dirty="0" smtClean="0">
                <a:solidFill>
                  <a:srgbClr val="0000CC"/>
                </a:solidFill>
                <a:latin typeface="Times New Roman" panose="02020603050405020304" pitchFamily="18" charset="0"/>
                <a:cs typeface="Times New Roman" panose="02020603050405020304" pitchFamily="18" charset="0"/>
              </a:rPr>
              <a:t>   </a:t>
            </a:r>
            <a:r>
              <a:rPr lang="en-US" altLang="zh-CN" sz="2400" dirty="0" err="1" smtClean="0">
                <a:solidFill>
                  <a:srgbClr val="0000CC"/>
                </a:solidFill>
                <a:latin typeface="Times New Roman" panose="02020603050405020304" pitchFamily="18" charset="0"/>
                <a:cs typeface="Times New Roman" panose="02020603050405020304" pitchFamily="18" charset="0"/>
              </a:rPr>
              <a:t>MPI_Comm_size</a:t>
            </a:r>
            <a:r>
              <a:rPr lang="en-US" altLang="zh-CN" sz="2400" dirty="0" smtClean="0">
                <a:solidFill>
                  <a:srgbClr val="0000CC"/>
                </a:solidFill>
                <a:latin typeface="Times New Roman" panose="02020603050405020304" pitchFamily="18" charset="0"/>
                <a:cs typeface="Times New Roman" panose="02020603050405020304" pitchFamily="18" charset="0"/>
              </a:rPr>
              <a:t> (COMM, </a:t>
            </a:r>
            <a:r>
              <a:rPr lang="en-US" altLang="zh-CN" sz="2400" dirty="0">
                <a:solidFill>
                  <a:srgbClr val="0000CC"/>
                </a:solidFill>
                <a:latin typeface="Times New Roman" panose="02020603050405020304" pitchFamily="18" charset="0"/>
                <a:cs typeface="Times New Roman" panose="02020603050405020304" pitchFamily="18" charset="0"/>
              </a:rPr>
              <a:t>&amp;</a:t>
            </a:r>
            <a:r>
              <a:rPr lang="en-US" altLang="zh-CN" sz="2400" dirty="0" smtClean="0">
                <a:solidFill>
                  <a:srgbClr val="0000CC"/>
                </a:solidFill>
                <a:latin typeface="Times New Roman" panose="02020603050405020304" pitchFamily="18" charset="0"/>
                <a:cs typeface="Times New Roman" panose="02020603050405020304" pitchFamily="18" charset="0"/>
              </a:rPr>
              <a:t>p);</a:t>
            </a:r>
            <a:endParaRPr lang="en-US" altLang="zh-CN" sz="2400" dirty="0">
              <a:solidFill>
                <a:srgbClr val="0000CC"/>
              </a:solidFill>
              <a:latin typeface="Times New Roman" panose="02020603050405020304" pitchFamily="18" charset="0"/>
              <a:cs typeface="Times New Roman" panose="02020603050405020304" pitchFamily="18" charset="0"/>
            </a:endParaRPr>
          </a:p>
          <a:p>
            <a:pPr algn="l">
              <a:lnSpc>
                <a:spcPct val="130000"/>
              </a:lnSpc>
            </a:pPr>
            <a:r>
              <a:rPr lang="en-US" altLang="zh-CN" sz="2400" dirty="0">
                <a:solidFill>
                  <a:srgbClr val="0000CC"/>
                </a:solidFill>
                <a:latin typeface="Times New Roman" panose="02020603050405020304" pitchFamily="18" charset="0"/>
                <a:cs typeface="Times New Roman" panose="02020603050405020304" pitchFamily="18" charset="0"/>
              </a:rPr>
              <a:t> </a:t>
            </a:r>
            <a:r>
              <a:rPr lang="en-US" altLang="zh-CN" sz="2400" dirty="0" smtClean="0">
                <a:solidFill>
                  <a:srgbClr val="0000CC"/>
                </a:solidFill>
                <a:latin typeface="Times New Roman" panose="02020603050405020304" pitchFamily="18" charset="0"/>
                <a:cs typeface="Times New Roman" panose="02020603050405020304" pitchFamily="18" charset="0"/>
              </a:rPr>
              <a:t>   </a:t>
            </a:r>
            <a:r>
              <a:rPr lang="en-US" altLang="zh-CN" sz="2400" dirty="0" err="1" smtClean="0">
                <a:solidFill>
                  <a:srgbClr val="0000CC"/>
                </a:solidFill>
                <a:latin typeface="Times New Roman" panose="02020603050405020304" pitchFamily="18" charset="0"/>
                <a:cs typeface="Times New Roman" panose="02020603050405020304" pitchFamily="18" charset="0"/>
              </a:rPr>
              <a:t>MPI_Comm_rank</a:t>
            </a:r>
            <a:r>
              <a:rPr lang="en-US" altLang="zh-CN" sz="2400" dirty="0" smtClean="0">
                <a:solidFill>
                  <a:srgbClr val="0000CC"/>
                </a:solidFill>
                <a:latin typeface="Times New Roman" panose="02020603050405020304" pitchFamily="18" charset="0"/>
                <a:cs typeface="Times New Roman" panose="02020603050405020304" pitchFamily="18" charset="0"/>
              </a:rPr>
              <a:t> (COMM, </a:t>
            </a:r>
            <a:r>
              <a:rPr lang="en-US" altLang="zh-CN" sz="2400" dirty="0">
                <a:solidFill>
                  <a:srgbClr val="0000CC"/>
                </a:solidFill>
                <a:latin typeface="Times New Roman" panose="02020603050405020304" pitchFamily="18" charset="0"/>
                <a:cs typeface="Times New Roman" panose="02020603050405020304" pitchFamily="18" charset="0"/>
              </a:rPr>
              <a:t>&amp;</a:t>
            </a:r>
            <a:r>
              <a:rPr lang="en-US" altLang="zh-CN" sz="2400" dirty="0" smtClean="0">
                <a:solidFill>
                  <a:srgbClr val="0000CC"/>
                </a:solidFill>
                <a:latin typeface="Times New Roman" panose="02020603050405020304" pitchFamily="18" charset="0"/>
                <a:cs typeface="Times New Roman" panose="02020603050405020304" pitchFamily="18" charset="0"/>
              </a:rPr>
              <a:t>id);</a:t>
            </a:r>
            <a:endParaRPr lang="en-US" altLang="zh-CN" sz="2400" dirty="0">
              <a:solidFill>
                <a:srgbClr val="0000CC"/>
              </a:solidFill>
              <a:latin typeface="Times New Roman" panose="02020603050405020304" pitchFamily="18" charset="0"/>
              <a:cs typeface="Times New Roman" panose="02020603050405020304" pitchFamily="18" charset="0"/>
            </a:endParaRPr>
          </a:p>
          <a:p>
            <a:pPr algn="l">
              <a:lnSpc>
                <a:spcPct val="130000"/>
              </a:lnSpc>
            </a:pPr>
            <a:r>
              <a:rPr lang="en-US" altLang="zh-CN" sz="2400" dirty="0">
                <a:solidFill>
                  <a:srgbClr val="0000CC"/>
                </a:solidFill>
                <a:latin typeface="Times New Roman" panose="02020603050405020304" pitchFamily="18" charset="0"/>
                <a:cs typeface="Times New Roman" panose="02020603050405020304" pitchFamily="18" charset="0"/>
              </a:rPr>
              <a:t>  </a:t>
            </a:r>
            <a:r>
              <a:rPr lang="en-US" altLang="zh-CN" sz="2400" dirty="0" smtClean="0">
                <a:solidFill>
                  <a:srgbClr val="0000CC"/>
                </a:solidFill>
                <a:latin typeface="Times New Roman" panose="02020603050405020304" pitchFamily="18" charset="0"/>
                <a:cs typeface="Times New Roman" panose="02020603050405020304" pitchFamily="18" charset="0"/>
              </a:rPr>
              <a:t>  Communicate </a:t>
            </a:r>
            <a:r>
              <a:rPr lang="en-US" altLang="zh-CN" sz="2400" dirty="0">
                <a:solidFill>
                  <a:srgbClr val="0000CC"/>
                </a:solidFill>
                <a:latin typeface="Times New Roman" panose="02020603050405020304" pitchFamily="18" charset="0"/>
                <a:cs typeface="Times New Roman" panose="02020603050405020304" pitchFamily="18" charset="0"/>
              </a:rPr>
              <a:t>&amp; Compute;</a:t>
            </a:r>
          </a:p>
          <a:p>
            <a:pPr algn="l">
              <a:lnSpc>
                <a:spcPct val="130000"/>
              </a:lnSpc>
            </a:pPr>
            <a:r>
              <a:rPr lang="en-US" altLang="zh-CN" sz="2400" dirty="0">
                <a:solidFill>
                  <a:srgbClr val="0000CC"/>
                </a:solidFill>
                <a:latin typeface="Times New Roman" panose="02020603050405020304" pitchFamily="18" charset="0"/>
                <a:cs typeface="Times New Roman" panose="02020603050405020304" pitchFamily="18" charset="0"/>
              </a:rPr>
              <a:t> </a:t>
            </a:r>
            <a:r>
              <a:rPr lang="en-US" altLang="zh-CN" sz="2400" dirty="0" smtClean="0">
                <a:solidFill>
                  <a:srgbClr val="0000CC"/>
                </a:solidFill>
                <a:latin typeface="Times New Roman" panose="02020603050405020304" pitchFamily="18" charset="0"/>
                <a:cs typeface="Times New Roman" panose="02020603050405020304" pitchFamily="18" charset="0"/>
              </a:rPr>
              <a:t>   </a:t>
            </a:r>
            <a:r>
              <a:rPr lang="en-US" altLang="zh-CN" sz="2400" dirty="0" err="1" smtClean="0">
                <a:solidFill>
                  <a:srgbClr val="0000CC"/>
                </a:solidFill>
                <a:latin typeface="Times New Roman" panose="02020603050405020304" pitchFamily="18" charset="0"/>
                <a:cs typeface="Times New Roman" panose="02020603050405020304" pitchFamily="18" charset="0"/>
              </a:rPr>
              <a:t>MPI_Finalize</a:t>
            </a:r>
            <a:r>
              <a:rPr lang="en-US" altLang="zh-CN" sz="2400" dirty="0" smtClean="0">
                <a:solidFill>
                  <a:srgbClr val="0000CC"/>
                </a:solidFill>
                <a:latin typeface="Times New Roman" panose="02020603050405020304" pitchFamily="18" charset="0"/>
                <a:cs typeface="Times New Roman" panose="02020603050405020304" pitchFamily="18" charset="0"/>
              </a:rPr>
              <a:t>( </a:t>
            </a:r>
            <a:r>
              <a:rPr lang="en-US" altLang="zh-CN" sz="2400" dirty="0">
                <a:solidFill>
                  <a:srgbClr val="0000CC"/>
                </a:solidFill>
                <a:latin typeface="Times New Roman" panose="02020603050405020304" pitchFamily="18" charset="0"/>
                <a:cs typeface="Times New Roman" panose="02020603050405020304" pitchFamily="18" charset="0"/>
              </a:rPr>
              <a:t>);</a:t>
            </a:r>
          </a:p>
          <a:p>
            <a:pPr algn="l">
              <a:lnSpc>
                <a:spcPct val="130000"/>
              </a:lnSpc>
            </a:pPr>
            <a:r>
              <a:rPr lang="en-US" altLang="zh-CN" sz="2400" dirty="0">
                <a:solidFill>
                  <a:srgbClr val="0000CC"/>
                </a:solidFill>
                <a:latin typeface="Times New Roman" panose="02020603050405020304" pitchFamily="18" charset="0"/>
                <a:cs typeface="Times New Roman" panose="02020603050405020304" pitchFamily="18" charset="0"/>
              </a:rPr>
              <a:t>  </a:t>
            </a:r>
            <a:r>
              <a:rPr lang="en-US" altLang="zh-CN" sz="2400" dirty="0" smtClean="0">
                <a:solidFill>
                  <a:srgbClr val="0000CC"/>
                </a:solidFill>
                <a:latin typeface="Times New Roman" panose="02020603050405020304" pitchFamily="18" charset="0"/>
                <a:cs typeface="Times New Roman" panose="02020603050405020304" pitchFamily="18" charset="0"/>
              </a:rPr>
              <a:t>   return </a:t>
            </a:r>
            <a:r>
              <a:rPr lang="en-US" altLang="zh-CN" sz="2400" dirty="0">
                <a:solidFill>
                  <a:srgbClr val="0000CC"/>
                </a:solidFill>
                <a:latin typeface="Times New Roman" panose="02020603050405020304" pitchFamily="18" charset="0"/>
                <a:cs typeface="Times New Roman" panose="02020603050405020304" pitchFamily="18" charset="0"/>
              </a:rPr>
              <a:t>0;</a:t>
            </a:r>
          </a:p>
          <a:p>
            <a:pPr algn="l">
              <a:lnSpc>
                <a:spcPct val="130000"/>
              </a:lnSpc>
            </a:pPr>
            <a:r>
              <a:rPr lang="en-US" altLang="zh-CN" sz="2400" dirty="0">
                <a:solidFill>
                  <a:srgbClr val="0000CC"/>
                </a:solidFill>
                <a:latin typeface="Times New Roman" panose="02020603050405020304" pitchFamily="18" charset="0"/>
                <a:cs typeface="Times New Roman" panose="02020603050405020304" pitchFamily="18" charset="0"/>
              </a:rPr>
              <a:t>}</a:t>
            </a:r>
            <a:endParaRPr lang="zh-CN" altLang="en-US" sz="2400" dirty="0">
              <a:solidFill>
                <a:srgbClr val="0000CC"/>
              </a:solidFill>
              <a:latin typeface="Times New Roman" panose="02020603050405020304" pitchFamily="18" charset="0"/>
              <a:cs typeface="Times New Roman" panose="02020603050405020304" pitchFamily="18" charset="0"/>
            </a:endParaRPr>
          </a:p>
        </p:txBody>
      </p:sp>
      <p:cxnSp>
        <p:nvCxnSpPr>
          <p:cNvPr id="4" name="直接箭头连接符 3"/>
          <p:cNvCxnSpPr/>
          <p:nvPr/>
        </p:nvCxnSpPr>
        <p:spPr>
          <a:xfrm>
            <a:off x="3137647" y="2250141"/>
            <a:ext cx="4294094" cy="4930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4481891" y="3859670"/>
            <a:ext cx="3102250" cy="74818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5284694" y="3845859"/>
            <a:ext cx="2299447" cy="3265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284694" y="3693460"/>
            <a:ext cx="2299447" cy="1523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3227294" y="4849906"/>
            <a:ext cx="4356847" cy="27790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4347882" y="3159416"/>
            <a:ext cx="3164542" cy="713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8764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1096993"/>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smtClean="0">
                <a:solidFill>
                  <a:srgbClr val="FF0000"/>
                </a:solidFill>
                <a:ea typeface="宋体" panose="02010600030101010101" pitchFamily="2" charset="-122"/>
              </a:rPr>
              <a:t>2.5 </a:t>
            </a:r>
            <a:r>
              <a:rPr lang="en-US" altLang="zh-CN" sz="2800" b="1" dirty="0">
                <a:solidFill>
                  <a:srgbClr val="FF0000"/>
                </a:solidFill>
                <a:ea typeface="宋体" panose="02010600030101010101" pitchFamily="2" charset="-122"/>
              </a:rPr>
              <a:t>MPI </a:t>
            </a:r>
            <a:r>
              <a:rPr lang="en-US" altLang="zh-CN" sz="2800" b="1" dirty="0" smtClean="0">
                <a:solidFill>
                  <a:srgbClr val="FF0000"/>
                </a:solidFill>
                <a:ea typeface="宋体" panose="02010600030101010101" pitchFamily="2" charset="-122"/>
              </a:rPr>
              <a:t>Basic Functions</a:t>
            </a:r>
            <a:endParaRPr lang="en-US" altLang="zh-CN" sz="2800" b="1" dirty="0">
              <a:solidFill>
                <a:srgbClr val="FF0000"/>
              </a:solidFill>
              <a:ea typeface="宋体" panose="02010600030101010101" pitchFamily="2" charset="-122"/>
            </a:endParaRPr>
          </a:p>
        </p:txBody>
      </p:sp>
      <p:sp>
        <p:nvSpPr>
          <p:cNvPr id="15" name="内容占位符 6"/>
          <p:cNvSpPr txBox="1">
            <a:spLocks/>
          </p:cNvSpPr>
          <p:nvPr/>
        </p:nvSpPr>
        <p:spPr>
          <a:xfrm>
            <a:off x="627086" y="1563157"/>
            <a:ext cx="11358726" cy="5150907"/>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en-US" altLang="zh-CN" sz="2800" b="0"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Communicators</a:t>
            </a:r>
          </a:p>
          <a:p>
            <a:pPr marL="685800" marR="0" lvl="1" indent="-228600" algn="just"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26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Encapsulate</a:t>
            </a:r>
            <a:r>
              <a:rPr kumimoji="0" lang="en-US" altLang="zh-CN" sz="26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6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all</a:t>
            </a:r>
            <a:r>
              <a:rPr kumimoji="0" lang="en-US" altLang="zh-CN" sz="26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of these ideas in order to provide the appropriate scope for all communication operations.</a:t>
            </a:r>
          </a:p>
          <a:p>
            <a:pPr marL="685800" marR="0" lvl="1" indent="-228600" algn="just"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26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Can be regarded as an </a:t>
            </a:r>
            <a:r>
              <a:rPr kumimoji="0" lang="en-US" altLang="zh-CN" sz="26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ordered</a:t>
            </a:r>
            <a:r>
              <a:rPr kumimoji="0" lang="en-US" altLang="zh-CN" sz="26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6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list</a:t>
            </a:r>
            <a:r>
              <a:rPr kumimoji="0" lang="en-US" altLang="zh-CN" sz="26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6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of</a:t>
            </a:r>
            <a:r>
              <a:rPr kumimoji="0" lang="en-US" altLang="zh-CN" sz="26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6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processes</a:t>
            </a:r>
            <a:r>
              <a:rPr kumimoji="0" lang="en-US" altLang="zh-CN" sz="26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685800" marR="0" lvl="1" indent="-228600" algn="just"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26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Each process has a </a:t>
            </a:r>
            <a:r>
              <a:rPr kumimoji="0" lang="en-US" altLang="zh-CN" sz="26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unique</a:t>
            </a:r>
            <a:r>
              <a:rPr kumimoji="0" lang="en-US" altLang="zh-CN" sz="26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6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rank</a:t>
            </a:r>
            <a:r>
              <a:rPr kumimoji="0" lang="en-US" altLang="zh-CN" sz="26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which starts from </a:t>
            </a:r>
            <a:r>
              <a:rPr kumimoji="0" lang="en-US" altLang="zh-CN" sz="26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0" lang="en-US" altLang="zh-CN" sz="26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(root).</a:t>
            </a:r>
          </a:p>
          <a:p>
            <a:pPr marL="685800" marR="0" lvl="1" indent="-228600" algn="just"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26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It is the </a:t>
            </a:r>
            <a:r>
              <a:rPr kumimoji="0" lang="en-US" altLang="zh-CN" sz="26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context</a:t>
            </a:r>
            <a:r>
              <a:rPr kumimoji="0" lang="en-US" altLang="zh-CN" sz="26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of MPI communicators and operations.</a:t>
            </a:r>
          </a:p>
          <a:p>
            <a:pPr marL="685800" marR="0" lvl="1" indent="-228600" algn="just"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26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When a function is called to send data to </a:t>
            </a:r>
            <a:r>
              <a:rPr kumimoji="0" lang="en-US" altLang="zh-CN" sz="26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all</a:t>
            </a:r>
            <a:r>
              <a:rPr kumimoji="0" lang="en-US" altLang="zh-CN" sz="26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processes, MPI needs to </a:t>
            </a:r>
            <a:r>
              <a:rPr kumimoji="0" lang="en-US" altLang="zh-CN" sz="26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understand</a:t>
            </a:r>
            <a:r>
              <a:rPr kumimoji="0" lang="en-US" altLang="zh-CN" sz="26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what “all” means.</a:t>
            </a:r>
          </a:p>
        </p:txBody>
      </p:sp>
    </p:spTree>
    <p:extLst>
      <p:ext uri="{BB962C8B-B14F-4D97-AF65-F5344CB8AC3E}">
        <p14:creationId xmlns:p14="http://schemas.microsoft.com/office/powerpoint/2010/main" val="34666276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1096993"/>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a:solidFill>
                  <a:srgbClr val="FF0000"/>
                </a:solidFill>
                <a:ea typeface="宋体" panose="02010600030101010101" pitchFamily="2" charset="-122"/>
              </a:rPr>
              <a:t>2.5 MPI Basic Functions</a:t>
            </a:r>
          </a:p>
        </p:txBody>
      </p:sp>
      <p:sp>
        <p:nvSpPr>
          <p:cNvPr id="6" name="内容占位符 6"/>
          <p:cNvSpPr txBox="1">
            <a:spLocks/>
          </p:cNvSpPr>
          <p:nvPr/>
        </p:nvSpPr>
        <p:spPr>
          <a:xfrm>
            <a:off x="542363" y="1707093"/>
            <a:ext cx="11138648" cy="4362013"/>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en-US" altLang="zh-CN" sz="2800" b="0"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Communicators</a:t>
            </a:r>
          </a:p>
          <a:p>
            <a:pPr marL="685800" marR="0" lvl="1" indent="-228600" algn="just" defTabSz="914400" rtl="0" eaLnBrk="1" fontAlgn="auto" latinLnBrk="0" hangingPunct="1">
              <a:lnSpc>
                <a:spcPct val="130000"/>
              </a:lnSpc>
              <a:spcBef>
                <a:spcPts val="0"/>
              </a:spcBef>
              <a:spcAft>
                <a:spcPts val="0"/>
              </a:spcAft>
              <a:buClrTx/>
              <a:buSzTx/>
              <a:buFont typeface="Wingdings" panose="05000000000000000000" pitchFamily="2" charset="2"/>
              <a:buChar char="l"/>
              <a:tabLst/>
              <a:defRPr/>
            </a:pP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MPI_COMM_WORLD</a:t>
            </a: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the </a:t>
            </a: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default</a:t>
            </a: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communicator that </a:t>
            </a: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contains</a:t>
            </a: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all</a:t>
            </a: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processes</a:t>
            </a: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running the MPI program</a:t>
            </a:r>
          </a:p>
          <a:p>
            <a:pPr marL="685800" marR="0" lvl="1" indent="-228600" algn="just" defTabSz="914400" rtl="0" eaLnBrk="1" fontAlgn="auto" latinLnBrk="0" hangingPunct="1">
              <a:lnSpc>
                <a:spcPct val="130000"/>
              </a:lnSpc>
              <a:spcBef>
                <a:spcPts val="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Communicators are divided into two kinds: </a:t>
            </a:r>
          </a:p>
          <a:p>
            <a:pPr marL="1143000" marR="0" lvl="2" indent="-228600" algn="just"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intra-communicators</a:t>
            </a: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for operations within a </a:t>
            </a: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single</a:t>
            </a: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group of processes.</a:t>
            </a:r>
          </a:p>
          <a:p>
            <a:pPr marL="1143000" marR="0" lvl="2" indent="-228600" algn="just"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inter-communicators</a:t>
            </a: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for operations between </a:t>
            </a: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two</a:t>
            </a: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groups of processes.</a:t>
            </a:r>
          </a:p>
          <a:p>
            <a:pPr marL="685800" marR="0" lvl="1" indent="-228600" algn="just" defTabSz="914400" rtl="0" eaLnBrk="1" fontAlgn="auto" latinLnBrk="0" hangingPunct="1">
              <a:lnSpc>
                <a:spcPct val="130000"/>
              </a:lnSpc>
              <a:spcBef>
                <a:spcPts val="0"/>
              </a:spcBef>
              <a:spcAft>
                <a:spcPts val="0"/>
              </a:spcAft>
              <a:buClrTx/>
              <a:buSzTx/>
              <a:buFont typeface="Wingdings" panose="05000000000000000000" pitchFamily="2" charset="2"/>
              <a:buChar char="l"/>
              <a:tabLst/>
              <a:defRPr/>
            </a:pP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A process </a:t>
            </a: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can belong to </a:t>
            </a: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multiple</a:t>
            </a: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communicators.</a:t>
            </a:r>
          </a:p>
          <a:p>
            <a:pPr marL="685800" marR="0" lvl="1" indent="-228600" algn="just" defTabSz="914400" rtl="0" eaLnBrk="1" fontAlgn="auto" latinLnBrk="0" hangingPunct="1">
              <a:lnSpc>
                <a:spcPct val="130000"/>
              </a:lnSpc>
              <a:spcBef>
                <a:spcPts val="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The </a:t>
            </a: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rank</a:t>
            </a: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is </a:t>
            </a: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usually</a:t>
            </a:r>
            <a:r>
              <a:rPr kumimoji="0" lang="en-US" altLang="zh-CN" sz="24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1"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different.</a:t>
            </a:r>
            <a:endParaRPr kumimoji="0" lang="en-US" altLang="zh-CN" sz="2400" b="0" i="1"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45010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1096993"/>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a:solidFill>
                  <a:srgbClr val="FF0000"/>
                </a:solidFill>
                <a:ea typeface="宋体" panose="02010600030101010101" pitchFamily="2" charset="-122"/>
              </a:rPr>
              <a:t>2.5 MPI Basic Functions</a:t>
            </a:r>
          </a:p>
        </p:txBody>
      </p:sp>
      <p:sp>
        <p:nvSpPr>
          <p:cNvPr id="8" name="内容占位符 6"/>
          <p:cNvSpPr txBox="1">
            <a:spLocks/>
          </p:cNvSpPr>
          <p:nvPr/>
        </p:nvSpPr>
        <p:spPr>
          <a:xfrm>
            <a:off x="627086" y="1739153"/>
            <a:ext cx="10991173" cy="3824631"/>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en-US" altLang="zh-CN" sz="2800" b="0"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Getting Communicator Information</a:t>
            </a:r>
          </a:p>
          <a:p>
            <a:pPr marL="685800" marR="0" lvl="1" indent="-228600" algn="just"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28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Get the rank of the calling process in group</a:t>
            </a:r>
          </a:p>
          <a:p>
            <a:pPr marL="1143000" marR="0" lvl="2" indent="-22860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2800" b="1" i="0" u="none" strike="noStrike" kern="1200" cap="none" spc="0" normalizeH="0" baseline="0" noProof="0" dirty="0" err="1"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800" b="1" i="0"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1200" cap="none" spc="0" normalizeH="0" baseline="0" noProof="0" dirty="0" err="1"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MPI_Comm_rank</a:t>
            </a:r>
            <a:r>
              <a:rPr kumimoji="0" lang="en-US" altLang="zh-CN" sz="2800" b="1" i="0"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0" u="none" strike="noStrike" kern="1200" cap="none" spc="0" normalizeH="0" baseline="0" noProof="0" dirty="0" err="1"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MPI_Comm</a:t>
            </a:r>
            <a:r>
              <a:rPr kumimoji="0" lang="en-US" altLang="zh-CN" sz="2800" b="1" i="0"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1200" cap="none" spc="0" normalizeH="0" baseline="0" noProof="0" dirty="0" err="1"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comm</a:t>
            </a:r>
            <a:r>
              <a:rPr kumimoji="0" lang="en-US" altLang="zh-CN" sz="2800" b="1" i="0"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1200" cap="none" spc="0" normalizeH="0" baseline="0" noProof="0" dirty="0" err="1"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800" b="1" i="0"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 *rank);</a:t>
            </a:r>
          </a:p>
          <a:p>
            <a:pPr marL="685800" marR="0" lvl="1" indent="-228600" algn="just"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28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Get the size in a communicator</a:t>
            </a:r>
          </a:p>
          <a:p>
            <a:pPr marL="1143000" marR="0" lvl="2" indent="-22860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2800" b="1" i="0" u="none" strike="noStrike" kern="1200" cap="none" spc="0" normalizeH="0" baseline="0" noProof="0" dirty="0" err="1"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800" b="1" i="0"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1200" cap="none" spc="0" normalizeH="0" baseline="0" noProof="0" dirty="0" err="1"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MPI_Comm_size</a:t>
            </a:r>
            <a:r>
              <a:rPr kumimoji="0" lang="en-US" altLang="zh-CN" sz="2800" b="1" i="0"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0" u="none" strike="noStrike" kern="1200" cap="none" spc="0" normalizeH="0" baseline="0" noProof="0" dirty="0" err="1"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MPI_Comm</a:t>
            </a:r>
            <a:r>
              <a:rPr kumimoji="0" lang="en-US" altLang="zh-CN" sz="2800" b="1" i="0"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1200" cap="none" spc="0" normalizeH="0" baseline="0" noProof="0" dirty="0" err="1"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comm</a:t>
            </a:r>
            <a:r>
              <a:rPr kumimoji="0" lang="en-US" altLang="zh-CN" sz="2800" b="1" i="0"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1200" cap="none" spc="0" normalizeH="0" baseline="0" noProof="0" dirty="0" err="1"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800" b="1" i="0" u="none" strike="noStrike" kern="120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 *size);</a:t>
            </a:r>
          </a:p>
        </p:txBody>
      </p:sp>
    </p:spTree>
    <p:extLst>
      <p:ext uri="{BB962C8B-B14F-4D97-AF65-F5344CB8AC3E}">
        <p14:creationId xmlns:p14="http://schemas.microsoft.com/office/powerpoint/2010/main" val="15392464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2"/>
            <a:ext cx="10820843" cy="645458"/>
          </a:xfrm>
          <a:prstGeom prst="rect">
            <a:avLst/>
          </a:prstGeom>
          <a:noFill/>
        </p:spPr>
        <p:txBody>
          <a:bodyPr wrap="square" rtlCol="0" anchor="t" anchorCtr="0">
            <a:noAutofit/>
          </a:bodyPr>
          <a:lstStyle/>
          <a:p>
            <a:pPr algn="just">
              <a:lnSpc>
                <a:spcPct val="150000"/>
              </a:lnSpc>
            </a:pPr>
            <a:r>
              <a:rPr lang="en-US" altLang="zh-CN" sz="2400" b="1" dirty="0">
                <a:latin typeface="Microsoft YaHei" panose="020B0503020204020204" pitchFamily="34" charset="-122"/>
                <a:ea typeface="Microsoft YaHei" panose="020B0503020204020204" pitchFamily="34" charset="-122"/>
              </a:rPr>
              <a:t>1.1 </a:t>
            </a:r>
            <a:r>
              <a:rPr lang="en-US" altLang="zh-CN" sz="2400" b="1" dirty="0" err="1" smtClean="0">
                <a:latin typeface="Microsoft YaHei" panose="020B0503020204020204" pitchFamily="34" charset="-122"/>
                <a:ea typeface="Microsoft YaHei" panose="020B0503020204020204" pitchFamily="34" charset="-122"/>
              </a:rPr>
              <a:t>OpenMP</a:t>
            </a:r>
            <a:r>
              <a:rPr lang="zh-CN" altLang="en-US" sz="2400" b="1" dirty="0" smtClean="0">
                <a:latin typeface="Microsoft YaHei" panose="020B0503020204020204" pitchFamily="34" charset="-122"/>
                <a:ea typeface="Microsoft YaHei" panose="020B0503020204020204" pitchFamily="34" charset="-122"/>
              </a:rPr>
              <a:t>的优势</a:t>
            </a:r>
            <a:endParaRPr lang="en-US" altLang="zh-CN" sz="2400" b="1" dirty="0" smtClean="0">
              <a:latin typeface="Microsoft YaHei" panose="020B0503020204020204" pitchFamily="34" charset="-122"/>
              <a:ea typeface="Microsoft YaHei" panose="020B0503020204020204" pitchFamily="34" charset="-122"/>
            </a:endParaRPr>
          </a:p>
          <a:p>
            <a:pPr algn="just">
              <a:lnSpc>
                <a:spcPct val="150000"/>
              </a:lnSpc>
            </a:pPr>
            <a:r>
              <a:rPr lang="zh-CN" altLang="en-US" sz="2000" dirty="0" smtClean="0">
                <a:latin typeface="Microsoft YaHei" panose="020B0503020204020204" pitchFamily="34" charset="-122"/>
                <a:ea typeface="Microsoft YaHei" panose="020B0503020204020204" pitchFamily="34" charset="-122"/>
              </a:rPr>
              <a:t>        </a:t>
            </a:r>
            <a:endParaRPr lang="zh-CN" altLang="en-US" sz="2000" dirty="0">
              <a:latin typeface="Microsoft YaHei" panose="020B0503020204020204" pitchFamily="34" charset="-122"/>
              <a:ea typeface="Microsoft YaHei" panose="020B0503020204020204" pitchFamily="34" charset="-122"/>
            </a:endParaRPr>
          </a:p>
        </p:txBody>
      </p:sp>
      <p:pic>
        <p:nvPicPr>
          <p:cNvPr id="4" name="图片 3"/>
          <p:cNvPicPr>
            <a:picLocks noChangeAspect="1"/>
          </p:cNvPicPr>
          <p:nvPr/>
        </p:nvPicPr>
        <p:blipFill>
          <a:blip r:embed="rId3"/>
          <a:stretch>
            <a:fillRect/>
          </a:stretch>
        </p:blipFill>
        <p:spPr>
          <a:xfrm>
            <a:off x="627086" y="1968243"/>
            <a:ext cx="11036193" cy="3921569"/>
          </a:xfrm>
          <a:prstGeom prst="rect">
            <a:avLst/>
          </a:prstGeom>
        </p:spPr>
      </p:pic>
    </p:spTree>
    <p:extLst>
      <p:ext uri="{BB962C8B-B14F-4D97-AF65-F5344CB8AC3E}">
        <p14:creationId xmlns:p14="http://schemas.microsoft.com/office/powerpoint/2010/main" val="29800333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1096993"/>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a:solidFill>
                  <a:srgbClr val="FF0000"/>
                </a:solidFill>
                <a:ea typeface="宋体" panose="02010600030101010101" pitchFamily="2" charset="-122"/>
              </a:rPr>
              <a:t>2.5 MPI Basic Functions</a:t>
            </a:r>
          </a:p>
        </p:txBody>
      </p:sp>
      <p:sp>
        <p:nvSpPr>
          <p:cNvPr id="6" name="内容占位符 6"/>
          <p:cNvSpPr txBox="1">
            <a:spLocks/>
          </p:cNvSpPr>
          <p:nvPr/>
        </p:nvSpPr>
        <p:spPr>
          <a:xfrm>
            <a:off x="703728" y="1739153"/>
            <a:ext cx="8746067" cy="6500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buFont typeface="Wingdings" panose="05000000000000000000" pitchFamily="2" charset="2"/>
              <a:buChar char="n"/>
            </a:pPr>
            <a:r>
              <a:rPr lang="en-US" altLang="zh-CN" smtClean="0">
                <a:solidFill>
                  <a:srgbClr val="FF0000"/>
                </a:solidFill>
              </a:rPr>
              <a:t>An example</a:t>
            </a:r>
            <a:endParaRPr lang="en-US" altLang="zh-CN" dirty="0" smtClean="0"/>
          </a:p>
        </p:txBody>
      </p:sp>
      <p:sp>
        <p:nvSpPr>
          <p:cNvPr id="9" name="矩形 8"/>
          <p:cNvSpPr/>
          <p:nvPr/>
        </p:nvSpPr>
        <p:spPr>
          <a:xfrm>
            <a:off x="703728" y="2254087"/>
            <a:ext cx="7098960" cy="3933384"/>
          </a:xfrm>
          <a:prstGeom prst="rect">
            <a:avLst/>
          </a:prstGeom>
        </p:spPr>
        <p:txBody>
          <a:bodyPr wrap="square">
            <a:spAutoFit/>
          </a:bodyPr>
          <a:lstStyle/>
          <a:p>
            <a:pPr algn="l">
              <a:lnSpc>
                <a:spcPct val="130000"/>
              </a:lnSpc>
            </a:pPr>
            <a:r>
              <a:rPr lang="en-US" altLang="zh-CN" sz="2400" b="1" dirty="0">
                <a:solidFill>
                  <a:schemeClr val="tx1"/>
                </a:solidFill>
                <a:latin typeface="Courier New" panose="02070309020205020404" pitchFamily="49" charset="0"/>
                <a:cs typeface="Courier New" panose="02070309020205020404" pitchFamily="49" charset="0"/>
              </a:rPr>
              <a:t>#include &lt;</a:t>
            </a:r>
            <a:r>
              <a:rPr lang="en-US" altLang="zh-CN" sz="2400" b="1" dirty="0" err="1">
                <a:solidFill>
                  <a:schemeClr val="tx1"/>
                </a:solidFill>
                <a:latin typeface="Courier New" panose="02070309020205020404" pitchFamily="49" charset="0"/>
                <a:cs typeface="Courier New" panose="02070309020205020404" pitchFamily="49" charset="0"/>
              </a:rPr>
              <a:t>stdio.h</a:t>
            </a:r>
            <a:r>
              <a:rPr lang="en-US" altLang="zh-CN" sz="2400" b="1" dirty="0">
                <a:solidFill>
                  <a:schemeClr val="tx1"/>
                </a:solidFill>
                <a:latin typeface="Courier New" panose="02070309020205020404" pitchFamily="49" charset="0"/>
                <a:cs typeface="Courier New" panose="02070309020205020404" pitchFamily="49" charset="0"/>
              </a:rPr>
              <a:t>&gt;</a:t>
            </a:r>
          </a:p>
          <a:p>
            <a:pPr algn="l">
              <a:lnSpc>
                <a:spcPct val="130000"/>
              </a:lnSpc>
            </a:pPr>
            <a:r>
              <a:rPr lang="en-US" altLang="zh-CN" sz="2400" b="1" dirty="0">
                <a:solidFill>
                  <a:schemeClr val="tx1"/>
                </a:solidFill>
                <a:latin typeface="Courier New" panose="02070309020205020404" pitchFamily="49" charset="0"/>
                <a:cs typeface="Courier New" panose="02070309020205020404" pitchFamily="49" charset="0"/>
              </a:rPr>
              <a:t>#include "</a:t>
            </a:r>
            <a:r>
              <a:rPr lang="en-US" altLang="zh-CN" sz="2400" b="1" dirty="0" err="1">
                <a:solidFill>
                  <a:schemeClr val="tx1"/>
                </a:solidFill>
                <a:latin typeface="Courier New" panose="02070309020205020404" pitchFamily="49" charset="0"/>
                <a:cs typeface="Courier New" panose="02070309020205020404" pitchFamily="49" charset="0"/>
              </a:rPr>
              <a:t>mpi.h</a:t>
            </a:r>
            <a:r>
              <a:rPr lang="en-US" altLang="zh-CN" sz="2400" b="1" dirty="0">
                <a:solidFill>
                  <a:schemeClr val="tx1"/>
                </a:solidFill>
                <a:latin typeface="Courier New" panose="02070309020205020404" pitchFamily="49" charset="0"/>
                <a:cs typeface="Courier New" panose="02070309020205020404" pitchFamily="49" charset="0"/>
              </a:rPr>
              <a:t>"</a:t>
            </a:r>
          </a:p>
          <a:p>
            <a:pPr algn="l">
              <a:lnSpc>
                <a:spcPct val="130000"/>
              </a:lnSpc>
            </a:pPr>
            <a:r>
              <a:rPr lang="en-US" altLang="zh-CN" sz="2400" b="1" dirty="0" err="1">
                <a:solidFill>
                  <a:schemeClr val="tx1"/>
                </a:solidFill>
                <a:latin typeface="Courier New" panose="02070309020205020404" pitchFamily="49" charset="0"/>
                <a:cs typeface="Courier New" panose="02070309020205020404" pitchFamily="49" charset="0"/>
              </a:rPr>
              <a:t>int</a:t>
            </a:r>
            <a:r>
              <a:rPr lang="en-US" altLang="zh-CN" sz="2400" b="1" dirty="0">
                <a:solidFill>
                  <a:schemeClr val="tx1"/>
                </a:solidFill>
                <a:latin typeface="Courier New" panose="02070309020205020404" pitchFamily="49" charset="0"/>
                <a:cs typeface="Courier New" panose="02070309020205020404" pitchFamily="49" charset="0"/>
              </a:rPr>
              <a:t> main(</a:t>
            </a:r>
            <a:r>
              <a:rPr lang="en-US" altLang="zh-CN" sz="2400" b="1" dirty="0" err="1">
                <a:solidFill>
                  <a:schemeClr val="tx1"/>
                </a:solidFill>
                <a:latin typeface="Courier New" panose="02070309020205020404" pitchFamily="49" charset="0"/>
                <a:cs typeface="Courier New" panose="02070309020205020404" pitchFamily="49" charset="0"/>
              </a:rPr>
              <a:t>int</a:t>
            </a:r>
            <a:r>
              <a:rPr lang="en-US" altLang="zh-CN" sz="2400" b="1" dirty="0">
                <a:solidFill>
                  <a:schemeClr val="tx1"/>
                </a:solidFill>
                <a:latin typeface="Courier New" panose="02070309020205020404" pitchFamily="49" charset="0"/>
                <a:cs typeface="Courier New" panose="02070309020205020404" pitchFamily="49" charset="0"/>
              </a:rPr>
              <a:t> </a:t>
            </a:r>
            <a:r>
              <a:rPr lang="en-US" altLang="zh-CN" sz="2400" b="1" dirty="0" err="1">
                <a:solidFill>
                  <a:schemeClr val="tx1"/>
                </a:solidFill>
                <a:latin typeface="Courier New" panose="02070309020205020404" pitchFamily="49" charset="0"/>
                <a:cs typeface="Courier New" panose="02070309020205020404" pitchFamily="49" charset="0"/>
              </a:rPr>
              <a:t>argc</a:t>
            </a:r>
            <a:r>
              <a:rPr lang="en-US" altLang="zh-CN" sz="2400" b="1" dirty="0">
                <a:solidFill>
                  <a:schemeClr val="tx1"/>
                </a:solidFill>
                <a:latin typeface="Courier New" panose="02070309020205020404" pitchFamily="49" charset="0"/>
                <a:cs typeface="Courier New" panose="02070309020205020404" pitchFamily="49" charset="0"/>
              </a:rPr>
              <a:t>, char**</a:t>
            </a:r>
            <a:r>
              <a:rPr lang="en-US" altLang="zh-CN" sz="2400" b="1" dirty="0" err="1">
                <a:solidFill>
                  <a:schemeClr val="tx1"/>
                </a:solidFill>
                <a:latin typeface="Courier New" panose="02070309020205020404" pitchFamily="49" charset="0"/>
                <a:cs typeface="Courier New" panose="02070309020205020404" pitchFamily="49" charset="0"/>
              </a:rPr>
              <a:t>argv</a:t>
            </a:r>
            <a:r>
              <a:rPr lang="en-US" altLang="zh-CN" sz="2400" b="1" dirty="0">
                <a:solidFill>
                  <a:schemeClr val="tx1"/>
                </a:solidFill>
                <a:latin typeface="Courier New" panose="02070309020205020404" pitchFamily="49" charset="0"/>
                <a:cs typeface="Courier New" panose="02070309020205020404" pitchFamily="49" charset="0"/>
              </a:rPr>
              <a:t>){</a:t>
            </a:r>
          </a:p>
          <a:p>
            <a:pPr algn="l">
              <a:lnSpc>
                <a:spcPct val="130000"/>
              </a:lnSpc>
            </a:pPr>
            <a:r>
              <a:rPr lang="en-US" altLang="zh-CN" sz="2400" b="1" dirty="0">
                <a:solidFill>
                  <a:schemeClr val="tx1"/>
                </a:solidFill>
                <a:latin typeface="Courier New" panose="02070309020205020404" pitchFamily="49" charset="0"/>
                <a:cs typeface="Courier New" panose="02070309020205020404" pitchFamily="49" charset="0"/>
              </a:rPr>
              <a:t>  </a:t>
            </a:r>
            <a:r>
              <a:rPr lang="en-US" altLang="zh-CN" sz="2400" b="1" dirty="0" err="1" smtClean="0">
                <a:solidFill>
                  <a:schemeClr val="tx1"/>
                </a:solidFill>
                <a:latin typeface="Courier New" panose="02070309020205020404" pitchFamily="49" charset="0"/>
                <a:cs typeface="Courier New" panose="02070309020205020404" pitchFamily="49" charset="0"/>
              </a:rPr>
              <a:t>MPI_Init</a:t>
            </a:r>
            <a:r>
              <a:rPr lang="en-US" altLang="zh-CN" sz="2400" b="1" dirty="0">
                <a:solidFill>
                  <a:schemeClr val="tx1"/>
                </a:solidFill>
                <a:latin typeface="Courier New" panose="02070309020205020404" pitchFamily="49" charset="0"/>
                <a:cs typeface="Courier New" panose="02070309020205020404" pitchFamily="49" charset="0"/>
              </a:rPr>
              <a:t>(&amp;</a:t>
            </a:r>
            <a:r>
              <a:rPr lang="en-US" altLang="zh-CN" sz="2400" b="1" dirty="0" err="1">
                <a:solidFill>
                  <a:schemeClr val="tx1"/>
                </a:solidFill>
                <a:latin typeface="Courier New" panose="02070309020205020404" pitchFamily="49" charset="0"/>
                <a:cs typeface="Courier New" panose="02070309020205020404" pitchFamily="49" charset="0"/>
              </a:rPr>
              <a:t>argc</a:t>
            </a:r>
            <a:r>
              <a:rPr lang="en-US" altLang="zh-CN" sz="2400" b="1" dirty="0">
                <a:solidFill>
                  <a:schemeClr val="tx1"/>
                </a:solidFill>
                <a:latin typeface="Courier New" panose="02070309020205020404" pitchFamily="49" charset="0"/>
                <a:cs typeface="Courier New" panose="02070309020205020404" pitchFamily="49" charset="0"/>
              </a:rPr>
              <a:t>, &amp;</a:t>
            </a:r>
            <a:r>
              <a:rPr lang="en-US" altLang="zh-CN" sz="2400" b="1" dirty="0" err="1">
                <a:solidFill>
                  <a:schemeClr val="tx1"/>
                </a:solidFill>
                <a:latin typeface="Courier New" panose="02070309020205020404" pitchFamily="49" charset="0"/>
                <a:cs typeface="Courier New" panose="02070309020205020404" pitchFamily="49" charset="0"/>
              </a:rPr>
              <a:t>argv</a:t>
            </a:r>
            <a:r>
              <a:rPr lang="en-US" altLang="zh-CN" sz="2400" b="1" dirty="0">
                <a:solidFill>
                  <a:schemeClr val="tx1"/>
                </a:solidFill>
                <a:latin typeface="Courier New" panose="02070309020205020404" pitchFamily="49" charset="0"/>
                <a:cs typeface="Courier New" panose="02070309020205020404" pitchFamily="49" charset="0"/>
              </a:rPr>
              <a:t>);</a:t>
            </a:r>
          </a:p>
          <a:p>
            <a:pPr algn="l">
              <a:lnSpc>
                <a:spcPct val="130000"/>
              </a:lnSpc>
            </a:pPr>
            <a:r>
              <a:rPr lang="en-US" altLang="zh-CN" sz="2400" b="1" dirty="0">
                <a:solidFill>
                  <a:schemeClr val="tx1"/>
                </a:solidFill>
                <a:latin typeface="Courier New" panose="02070309020205020404" pitchFamily="49" charset="0"/>
                <a:cs typeface="Courier New" panose="02070309020205020404" pitchFamily="49" charset="0"/>
              </a:rPr>
              <a:t>  </a:t>
            </a:r>
            <a:r>
              <a:rPr lang="en-US" altLang="zh-CN" sz="2400" b="1" dirty="0" err="1">
                <a:solidFill>
                  <a:schemeClr val="tx1"/>
                </a:solidFill>
                <a:latin typeface="Courier New" panose="02070309020205020404" pitchFamily="49" charset="0"/>
                <a:cs typeface="Courier New" panose="02070309020205020404" pitchFamily="49" charset="0"/>
              </a:rPr>
              <a:t>printf</a:t>
            </a:r>
            <a:r>
              <a:rPr lang="en-US" altLang="zh-CN" sz="2400" b="1" dirty="0">
                <a:solidFill>
                  <a:schemeClr val="tx1"/>
                </a:solidFill>
                <a:latin typeface="Courier New" panose="02070309020205020404" pitchFamily="49" charset="0"/>
                <a:cs typeface="Courier New" panose="02070309020205020404" pitchFamily="49" charset="0"/>
              </a:rPr>
              <a:t>("Hello world.\n");</a:t>
            </a:r>
          </a:p>
          <a:p>
            <a:pPr algn="l">
              <a:lnSpc>
                <a:spcPct val="130000"/>
              </a:lnSpc>
            </a:pPr>
            <a:r>
              <a:rPr lang="en-US" altLang="zh-CN" sz="2400" b="1" dirty="0">
                <a:solidFill>
                  <a:schemeClr val="tx1"/>
                </a:solidFill>
                <a:latin typeface="Courier New" panose="02070309020205020404" pitchFamily="49" charset="0"/>
                <a:cs typeface="Courier New" panose="02070309020205020404" pitchFamily="49" charset="0"/>
              </a:rPr>
              <a:t>  </a:t>
            </a:r>
            <a:r>
              <a:rPr lang="en-US" altLang="zh-CN" sz="2400" b="1" dirty="0" err="1">
                <a:solidFill>
                  <a:schemeClr val="tx1"/>
                </a:solidFill>
                <a:latin typeface="Courier New" panose="02070309020205020404" pitchFamily="49" charset="0"/>
                <a:cs typeface="Courier New" panose="02070309020205020404" pitchFamily="49" charset="0"/>
              </a:rPr>
              <a:t>MPI_Finalize</a:t>
            </a:r>
            <a:r>
              <a:rPr lang="en-US" altLang="zh-CN" sz="2400" b="1" dirty="0">
                <a:solidFill>
                  <a:schemeClr val="tx1"/>
                </a:solidFill>
                <a:latin typeface="Courier New" panose="02070309020205020404" pitchFamily="49" charset="0"/>
                <a:cs typeface="Courier New" panose="02070309020205020404" pitchFamily="49" charset="0"/>
              </a:rPr>
              <a:t>();</a:t>
            </a:r>
          </a:p>
          <a:p>
            <a:pPr algn="l">
              <a:lnSpc>
                <a:spcPct val="130000"/>
              </a:lnSpc>
            </a:pPr>
            <a:r>
              <a:rPr lang="en-US" altLang="zh-CN" sz="2400" b="1" dirty="0">
                <a:solidFill>
                  <a:schemeClr val="tx1"/>
                </a:solidFill>
                <a:latin typeface="Courier New" panose="02070309020205020404" pitchFamily="49" charset="0"/>
                <a:cs typeface="Courier New" panose="02070309020205020404" pitchFamily="49" charset="0"/>
              </a:rPr>
              <a:t>  return 0;</a:t>
            </a:r>
          </a:p>
          <a:p>
            <a:pPr algn="l">
              <a:lnSpc>
                <a:spcPct val="130000"/>
              </a:lnSpc>
            </a:pPr>
            <a:r>
              <a:rPr lang="en-US" altLang="zh-CN" sz="2400" b="1"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232841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1096993"/>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a:solidFill>
                  <a:srgbClr val="FF0000"/>
                </a:solidFill>
                <a:ea typeface="宋体" panose="02010600030101010101" pitchFamily="2" charset="-122"/>
              </a:rPr>
              <a:t>2.5 MPI Basic Functions</a:t>
            </a:r>
          </a:p>
        </p:txBody>
      </p:sp>
      <p:sp>
        <p:nvSpPr>
          <p:cNvPr id="6" name="内容占位符 6"/>
          <p:cNvSpPr txBox="1">
            <a:spLocks/>
          </p:cNvSpPr>
          <p:nvPr/>
        </p:nvSpPr>
        <p:spPr>
          <a:xfrm>
            <a:off x="703728" y="1739153"/>
            <a:ext cx="8746067" cy="6500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buFont typeface="Wingdings" panose="05000000000000000000" pitchFamily="2" charset="2"/>
              <a:buChar char="n"/>
            </a:pPr>
            <a:r>
              <a:rPr lang="en-US" altLang="zh-CN" smtClean="0">
                <a:solidFill>
                  <a:srgbClr val="FF0000"/>
                </a:solidFill>
              </a:rPr>
              <a:t>An example</a:t>
            </a:r>
            <a:endParaRPr lang="en-US" altLang="zh-CN" dirty="0" smtClean="0"/>
          </a:p>
        </p:txBody>
      </p:sp>
      <p:sp>
        <p:nvSpPr>
          <p:cNvPr id="8" name="矩形 7"/>
          <p:cNvSpPr/>
          <p:nvPr/>
        </p:nvSpPr>
        <p:spPr>
          <a:xfrm>
            <a:off x="3303494" y="1709607"/>
            <a:ext cx="8746066" cy="4958280"/>
          </a:xfrm>
          <a:prstGeom prst="rect">
            <a:avLst/>
          </a:prstGeom>
          <a:solidFill>
            <a:srgbClr val="FFFFCC"/>
          </a:solidFill>
        </p:spPr>
        <p:txBody>
          <a:bodyPr wrap="square">
            <a:spAutoFit/>
          </a:bodyPr>
          <a:lstStyle/>
          <a:p>
            <a:pPr fontAlgn="base" latinLnBrk="1">
              <a:lnSpc>
                <a:spcPct val="110000"/>
              </a:lnSpc>
              <a:spcBef>
                <a:spcPct val="0"/>
              </a:spcBef>
              <a:spcAft>
                <a:spcPct val="0"/>
              </a:spcAft>
            </a:pP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#include &lt;</a:t>
            </a:r>
            <a:r>
              <a:rPr kumimoji="1" lang="en-US" altLang="zh-CN" sz="2400" b="1" dirty="0" err="1">
                <a:solidFill>
                  <a:prstClr val="black"/>
                </a:solidFill>
                <a:latin typeface="Courier New" panose="02070309020205020404" pitchFamily="49" charset="0"/>
                <a:ea typeface="黑体" panose="02010609060101010101" pitchFamily="49" charset="-122"/>
                <a:cs typeface="Courier New" panose="02070309020205020404" pitchFamily="49" charset="0"/>
              </a:rPr>
              <a:t>stdio.h</a:t>
            </a: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&gt;</a:t>
            </a:r>
          </a:p>
          <a:p>
            <a:pPr fontAlgn="base" latinLnBrk="1">
              <a:lnSpc>
                <a:spcPct val="110000"/>
              </a:lnSpc>
              <a:spcBef>
                <a:spcPct val="0"/>
              </a:spcBef>
              <a:spcAft>
                <a:spcPct val="0"/>
              </a:spcAft>
            </a:pP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#include "</a:t>
            </a:r>
            <a:r>
              <a:rPr kumimoji="1" lang="en-US" altLang="zh-CN" sz="2400" b="1" dirty="0" err="1">
                <a:solidFill>
                  <a:prstClr val="black"/>
                </a:solidFill>
                <a:latin typeface="Courier New" panose="02070309020205020404" pitchFamily="49" charset="0"/>
                <a:ea typeface="黑体" panose="02010609060101010101" pitchFamily="49" charset="-122"/>
                <a:cs typeface="Courier New" panose="02070309020205020404" pitchFamily="49" charset="0"/>
              </a:rPr>
              <a:t>mpi.h</a:t>
            </a: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a:t>
            </a:r>
          </a:p>
          <a:p>
            <a:pPr fontAlgn="base" latinLnBrk="1">
              <a:lnSpc>
                <a:spcPct val="110000"/>
              </a:lnSpc>
              <a:spcBef>
                <a:spcPct val="0"/>
              </a:spcBef>
              <a:spcAft>
                <a:spcPct val="0"/>
              </a:spcAft>
            </a:pPr>
            <a:r>
              <a:rPr kumimoji="1" lang="en-US" altLang="zh-CN" sz="2400" b="1" dirty="0" err="1">
                <a:solidFill>
                  <a:prstClr val="black"/>
                </a:solidFill>
                <a:latin typeface="Courier New" panose="02070309020205020404" pitchFamily="49" charset="0"/>
                <a:ea typeface="黑体" panose="02010609060101010101" pitchFamily="49" charset="-122"/>
                <a:cs typeface="Courier New" panose="02070309020205020404" pitchFamily="49" charset="0"/>
              </a:rPr>
              <a:t>int</a:t>
            </a: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 main(</a:t>
            </a:r>
            <a:r>
              <a:rPr kumimoji="1" lang="en-US" altLang="zh-CN" sz="2400" b="1" dirty="0" err="1">
                <a:solidFill>
                  <a:prstClr val="black"/>
                </a:solidFill>
                <a:latin typeface="Courier New" panose="02070309020205020404" pitchFamily="49" charset="0"/>
                <a:ea typeface="黑体" panose="02010609060101010101" pitchFamily="49" charset="-122"/>
                <a:cs typeface="Courier New" panose="02070309020205020404" pitchFamily="49" charset="0"/>
              </a:rPr>
              <a:t>int</a:t>
            </a: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 </a:t>
            </a:r>
            <a:r>
              <a:rPr kumimoji="1" lang="en-US" altLang="zh-CN" sz="2400" b="1" dirty="0" err="1">
                <a:solidFill>
                  <a:prstClr val="black"/>
                </a:solidFill>
                <a:latin typeface="Courier New" panose="02070309020205020404" pitchFamily="49" charset="0"/>
                <a:ea typeface="黑体" panose="02010609060101010101" pitchFamily="49" charset="-122"/>
                <a:cs typeface="Courier New" panose="02070309020205020404" pitchFamily="49" charset="0"/>
              </a:rPr>
              <a:t>argc</a:t>
            </a: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 char **</a:t>
            </a:r>
            <a:r>
              <a:rPr kumimoji="1" lang="en-US" altLang="zh-CN" sz="2400" b="1" dirty="0" err="1">
                <a:solidFill>
                  <a:prstClr val="black"/>
                </a:solidFill>
                <a:latin typeface="Courier New" panose="02070309020205020404" pitchFamily="49" charset="0"/>
                <a:ea typeface="黑体" panose="02010609060101010101" pitchFamily="49" charset="-122"/>
                <a:cs typeface="Courier New" panose="02070309020205020404" pitchFamily="49" charset="0"/>
              </a:rPr>
              <a:t>argv</a:t>
            </a:r>
            <a:r>
              <a:rPr kumimoji="1" lang="en-US" altLang="zh-CN" sz="2400" b="1" dirty="0" smtClean="0">
                <a:solidFill>
                  <a:prstClr val="black"/>
                </a:solidFill>
                <a:latin typeface="Courier New" panose="02070309020205020404" pitchFamily="49" charset="0"/>
                <a:ea typeface="黑体" panose="02010609060101010101" pitchFamily="49" charset="-122"/>
                <a:cs typeface="Courier New" panose="02070309020205020404" pitchFamily="49" charset="0"/>
              </a:rPr>
              <a:t>){</a:t>
            </a:r>
            <a:endPar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endParaRPr>
          </a:p>
          <a:p>
            <a:pPr fontAlgn="base" latinLnBrk="1">
              <a:lnSpc>
                <a:spcPct val="110000"/>
              </a:lnSpc>
              <a:spcBef>
                <a:spcPct val="0"/>
              </a:spcBef>
              <a:spcAft>
                <a:spcPct val="0"/>
              </a:spcAft>
            </a:pP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  </a:t>
            </a:r>
            <a:r>
              <a:rPr kumimoji="1" lang="en-US" altLang="zh-CN" sz="2400" b="1" dirty="0" err="1">
                <a:solidFill>
                  <a:prstClr val="black"/>
                </a:solidFill>
                <a:latin typeface="Courier New" panose="02070309020205020404" pitchFamily="49" charset="0"/>
                <a:ea typeface="黑体" panose="02010609060101010101" pitchFamily="49" charset="-122"/>
                <a:cs typeface="Courier New" panose="02070309020205020404" pitchFamily="49" charset="0"/>
              </a:rPr>
              <a:t>MPI_Comm</a:t>
            </a: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 </a:t>
            </a:r>
            <a:r>
              <a:rPr kumimoji="1" lang="en-US" altLang="zh-CN" sz="2400" b="1" dirty="0" err="1">
                <a:solidFill>
                  <a:prstClr val="black"/>
                </a:solidFill>
                <a:latin typeface="Courier New" panose="02070309020205020404" pitchFamily="49" charset="0"/>
                <a:ea typeface="黑体" panose="02010609060101010101" pitchFamily="49" charset="-122"/>
                <a:cs typeface="Courier New" panose="02070309020205020404" pitchFamily="49" charset="0"/>
              </a:rPr>
              <a:t>comm</a:t>
            </a: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 = MPI_COMM_WORLD;</a:t>
            </a:r>
          </a:p>
          <a:p>
            <a:pPr fontAlgn="base" latinLnBrk="1">
              <a:lnSpc>
                <a:spcPct val="110000"/>
              </a:lnSpc>
              <a:spcBef>
                <a:spcPct val="0"/>
              </a:spcBef>
              <a:spcAft>
                <a:spcPct val="0"/>
              </a:spcAft>
            </a:pP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  </a:t>
            </a:r>
            <a:r>
              <a:rPr kumimoji="1" lang="en-US" altLang="zh-CN" sz="2400" b="1" dirty="0" err="1">
                <a:solidFill>
                  <a:prstClr val="black"/>
                </a:solidFill>
                <a:latin typeface="Courier New" panose="02070309020205020404" pitchFamily="49" charset="0"/>
                <a:ea typeface="黑体" panose="02010609060101010101" pitchFamily="49" charset="-122"/>
                <a:cs typeface="Courier New" panose="02070309020205020404" pitchFamily="49" charset="0"/>
              </a:rPr>
              <a:t>int</a:t>
            </a: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 size, rank;</a:t>
            </a:r>
          </a:p>
          <a:p>
            <a:pPr fontAlgn="base" latinLnBrk="1">
              <a:lnSpc>
                <a:spcPct val="110000"/>
              </a:lnSpc>
              <a:spcBef>
                <a:spcPct val="0"/>
              </a:spcBef>
              <a:spcAft>
                <a:spcPct val="0"/>
              </a:spcAft>
            </a:pP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  </a:t>
            </a:r>
            <a:r>
              <a:rPr kumimoji="1" lang="en-US" altLang="zh-CN" sz="2400" b="1" dirty="0" err="1">
                <a:solidFill>
                  <a:prstClr val="black"/>
                </a:solidFill>
                <a:latin typeface="Courier New" panose="02070309020205020404" pitchFamily="49" charset="0"/>
                <a:ea typeface="黑体" panose="02010609060101010101" pitchFamily="49" charset="-122"/>
                <a:cs typeface="Courier New" panose="02070309020205020404" pitchFamily="49" charset="0"/>
              </a:rPr>
              <a:t>MPI_Init</a:t>
            </a: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(&amp;</a:t>
            </a:r>
            <a:r>
              <a:rPr kumimoji="1" lang="en-US" altLang="zh-CN" sz="2400" b="1" dirty="0" err="1">
                <a:solidFill>
                  <a:prstClr val="black"/>
                </a:solidFill>
                <a:latin typeface="Courier New" panose="02070309020205020404" pitchFamily="49" charset="0"/>
                <a:ea typeface="黑体" panose="02010609060101010101" pitchFamily="49" charset="-122"/>
                <a:cs typeface="Courier New" panose="02070309020205020404" pitchFamily="49" charset="0"/>
              </a:rPr>
              <a:t>argc</a:t>
            </a: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 &amp;</a:t>
            </a:r>
            <a:r>
              <a:rPr kumimoji="1" lang="en-US" altLang="zh-CN" sz="2400" b="1" dirty="0" err="1">
                <a:solidFill>
                  <a:prstClr val="black"/>
                </a:solidFill>
                <a:latin typeface="Courier New" panose="02070309020205020404" pitchFamily="49" charset="0"/>
                <a:ea typeface="黑体" panose="02010609060101010101" pitchFamily="49" charset="-122"/>
                <a:cs typeface="Courier New" panose="02070309020205020404" pitchFamily="49" charset="0"/>
              </a:rPr>
              <a:t>argv</a:t>
            </a: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a:t>
            </a:r>
          </a:p>
          <a:p>
            <a:pPr fontAlgn="base" latinLnBrk="1">
              <a:lnSpc>
                <a:spcPct val="110000"/>
              </a:lnSpc>
              <a:spcBef>
                <a:spcPct val="0"/>
              </a:spcBef>
              <a:spcAft>
                <a:spcPct val="0"/>
              </a:spcAft>
            </a:pP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  </a:t>
            </a:r>
            <a:r>
              <a:rPr kumimoji="1" lang="en-US" altLang="zh-CN" sz="2400" b="1" dirty="0" err="1">
                <a:solidFill>
                  <a:prstClr val="black"/>
                </a:solidFill>
                <a:latin typeface="Courier New" panose="02070309020205020404" pitchFamily="49" charset="0"/>
                <a:ea typeface="黑体" panose="02010609060101010101" pitchFamily="49" charset="-122"/>
                <a:cs typeface="Courier New" panose="02070309020205020404" pitchFamily="49" charset="0"/>
              </a:rPr>
              <a:t>MPI_Comm_size</a:t>
            </a: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a:t>
            </a:r>
            <a:r>
              <a:rPr kumimoji="1" lang="en-US" altLang="zh-CN" sz="2400" b="1" dirty="0" err="1">
                <a:solidFill>
                  <a:prstClr val="black"/>
                </a:solidFill>
                <a:latin typeface="Courier New" panose="02070309020205020404" pitchFamily="49" charset="0"/>
                <a:ea typeface="黑体" panose="02010609060101010101" pitchFamily="49" charset="-122"/>
                <a:cs typeface="Courier New" panose="02070309020205020404" pitchFamily="49" charset="0"/>
              </a:rPr>
              <a:t>comm</a:t>
            </a: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 &amp;size);</a:t>
            </a:r>
          </a:p>
          <a:p>
            <a:pPr fontAlgn="base" latinLnBrk="1">
              <a:lnSpc>
                <a:spcPct val="110000"/>
              </a:lnSpc>
              <a:spcBef>
                <a:spcPct val="0"/>
              </a:spcBef>
              <a:spcAft>
                <a:spcPct val="0"/>
              </a:spcAft>
            </a:pP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  </a:t>
            </a:r>
            <a:r>
              <a:rPr kumimoji="1" lang="en-US" altLang="zh-CN" sz="2400" b="1" dirty="0" err="1">
                <a:solidFill>
                  <a:prstClr val="black"/>
                </a:solidFill>
                <a:latin typeface="Courier New" panose="02070309020205020404" pitchFamily="49" charset="0"/>
                <a:ea typeface="黑体" panose="02010609060101010101" pitchFamily="49" charset="-122"/>
                <a:cs typeface="Courier New" panose="02070309020205020404" pitchFamily="49" charset="0"/>
              </a:rPr>
              <a:t>MPI_Comm_rank</a:t>
            </a: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a:t>
            </a:r>
            <a:r>
              <a:rPr kumimoji="1" lang="en-US" altLang="zh-CN" sz="2400" b="1" dirty="0" err="1">
                <a:solidFill>
                  <a:prstClr val="black"/>
                </a:solidFill>
                <a:latin typeface="Courier New" panose="02070309020205020404" pitchFamily="49" charset="0"/>
                <a:ea typeface="黑体" panose="02010609060101010101" pitchFamily="49" charset="-122"/>
                <a:cs typeface="Courier New" panose="02070309020205020404" pitchFamily="49" charset="0"/>
              </a:rPr>
              <a:t>comm</a:t>
            </a: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 &amp;rank);</a:t>
            </a:r>
          </a:p>
          <a:p>
            <a:pPr fontAlgn="base" latinLnBrk="1">
              <a:lnSpc>
                <a:spcPct val="110000"/>
              </a:lnSpc>
              <a:spcBef>
                <a:spcPct val="0"/>
              </a:spcBef>
              <a:spcAft>
                <a:spcPct val="0"/>
              </a:spcAft>
            </a:pP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  </a:t>
            </a:r>
            <a:r>
              <a:rPr kumimoji="1" lang="en-US" altLang="zh-CN" b="1" dirty="0" err="1">
                <a:solidFill>
                  <a:prstClr val="black"/>
                </a:solidFill>
                <a:latin typeface="Courier New" panose="02070309020205020404" pitchFamily="49" charset="0"/>
                <a:ea typeface="黑体" panose="02010609060101010101" pitchFamily="49" charset="-122"/>
                <a:cs typeface="Courier New" panose="02070309020205020404" pitchFamily="49" charset="0"/>
              </a:rPr>
              <a:t>printf</a:t>
            </a:r>
            <a:r>
              <a:rPr kumimoji="1" lang="en-US" altLang="zh-CN"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("This is process %d of %d processes.\n", rank, size);</a:t>
            </a:r>
          </a:p>
          <a:p>
            <a:pPr fontAlgn="base" latinLnBrk="1">
              <a:lnSpc>
                <a:spcPct val="110000"/>
              </a:lnSpc>
              <a:spcBef>
                <a:spcPct val="0"/>
              </a:spcBef>
              <a:spcAft>
                <a:spcPct val="0"/>
              </a:spcAft>
            </a:pP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  </a:t>
            </a:r>
            <a:r>
              <a:rPr kumimoji="1" lang="en-US" altLang="zh-CN" sz="2400" b="1" dirty="0" err="1">
                <a:solidFill>
                  <a:prstClr val="black"/>
                </a:solidFill>
                <a:latin typeface="Courier New" panose="02070309020205020404" pitchFamily="49" charset="0"/>
                <a:ea typeface="黑体" panose="02010609060101010101" pitchFamily="49" charset="-122"/>
                <a:cs typeface="Courier New" panose="02070309020205020404" pitchFamily="49" charset="0"/>
              </a:rPr>
              <a:t>MPI_Finalize</a:t>
            </a: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a:t>
            </a:r>
          </a:p>
          <a:p>
            <a:pPr fontAlgn="base" latinLnBrk="1">
              <a:lnSpc>
                <a:spcPct val="110000"/>
              </a:lnSpc>
              <a:spcBef>
                <a:spcPct val="0"/>
              </a:spcBef>
              <a:spcAft>
                <a:spcPct val="0"/>
              </a:spcAft>
            </a:pP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  return 0;</a:t>
            </a:r>
          </a:p>
          <a:p>
            <a:pPr fontAlgn="base" latinLnBrk="1">
              <a:lnSpc>
                <a:spcPct val="110000"/>
              </a:lnSpc>
              <a:spcBef>
                <a:spcPct val="0"/>
              </a:spcBef>
              <a:spcAft>
                <a:spcPct val="0"/>
              </a:spcAft>
            </a:pPr>
            <a:r>
              <a:rPr kumimoji="1" lang="en-US" altLang="zh-CN" sz="2400" b="1" dirty="0">
                <a:solidFill>
                  <a:prstClr val="black"/>
                </a:solidFill>
                <a:latin typeface="Courier New" panose="02070309020205020404" pitchFamily="49" charset="0"/>
                <a:ea typeface="黑体" panose="02010609060101010101" pitchFamily="49" charset="-122"/>
                <a:cs typeface="Courier New" panose="02070309020205020404" pitchFamily="49" charset="0"/>
              </a:rPr>
              <a:t>}</a:t>
            </a:r>
          </a:p>
        </p:txBody>
      </p:sp>
      <p:pic>
        <p:nvPicPr>
          <p:cNvPr id="3" name="图片 2"/>
          <p:cNvPicPr>
            <a:picLocks noChangeAspect="1"/>
          </p:cNvPicPr>
          <p:nvPr/>
        </p:nvPicPr>
        <p:blipFill>
          <a:blip r:embed="rId3"/>
          <a:stretch>
            <a:fillRect/>
          </a:stretch>
        </p:blipFill>
        <p:spPr>
          <a:xfrm>
            <a:off x="5985097" y="220382"/>
            <a:ext cx="6064463" cy="1518771"/>
          </a:xfrm>
          <a:prstGeom prst="rect">
            <a:avLst/>
          </a:prstGeom>
        </p:spPr>
      </p:pic>
    </p:spTree>
    <p:extLst>
      <p:ext uri="{BB962C8B-B14F-4D97-AF65-F5344CB8AC3E}">
        <p14:creationId xmlns:p14="http://schemas.microsoft.com/office/powerpoint/2010/main" val="35038611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1096993"/>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a:solidFill>
                  <a:srgbClr val="FF0000"/>
                </a:solidFill>
                <a:ea typeface="宋体" panose="02010600030101010101" pitchFamily="2" charset="-122"/>
              </a:rPr>
              <a:t>2.6 Point-to-point communication</a:t>
            </a:r>
          </a:p>
        </p:txBody>
      </p:sp>
      <p:sp>
        <p:nvSpPr>
          <p:cNvPr id="9" name="Rectangle 3"/>
          <p:cNvSpPr txBox="1">
            <a:spLocks noChangeArrowheads="1"/>
          </p:cNvSpPr>
          <p:nvPr/>
        </p:nvSpPr>
        <p:spPr>
          <a:xfrm>
            <a:off x="627086" y="1665272"/>
            <a:ext cx="8458200" cy="243840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Wingdings" panose="05000000000000000000" pitchFamily="2" charset="2"/>
              <a:buChar char="n"/>
            </a:pPr>
            <a:r>
              <a:rPr lang="en-US" altLang="zh-CN" smtClean="0">
                <a:ea typeface="宋体" panose="02010600030101010101" pitchFamily="2" charset="-122"/>
              </a:rPr>
              <a:t>Communication between </a:t>
            </a:r>
            <a:r>
              <a:rPr lang="en-US" altLang="zh-CN" i="1" smtClean="0">
                <a:solidFill>
                  <a:srgbClr val="0000CC"/>
                </a:solidFill>
                <a:ea typeface="宋体" panose="02010600030101010101" pitchFamily="2" charset="-122"/>
              </a:rPr>
              <a:t>two</a:t>
            </a:r>
            <a:r>
              <a:rPr lang="en-US" altLang="zh-CN" smtClean="0">
                <a:ea typeface="宋体" panose="02010600030101010101" pitchFamily="2" charset="-122"/>
              </a:rPr>
              <a:t> processes</a:t>
            </a:r>
          </a:p>
          <a:p>
            <a:pPr>
              <a:spcBef>
                <a:spcPts val="0"/>
              </a:spcBef>
              <a:buFont typeface="Wingdings" panose="05000000000000000000" pitchFamily="2" charset="2"/>
              <a:buChar char="n"/>
            </a:pPr>
            <a:r>
              <a:rPr lang="en-US" altLang="zh-CN" i="1" smtClean="0">
                <a:solidFill>
                  <a:srgbClr val="0000CC"/>
                </a:solidFill>
                <a:ea typeface="宋体" panose="02010600030101010101" pitchFamily="2" charset="-122"/>
              </a:rPr>
              <a:t>Source</a:t>
            </a:r>
            <a:r>
              <a:rPr lang="en-US" altLang="zh-CN" smtClean="0">
                <a:ea typeface="宋体" panose="02010600030101010101" pitchFamily="2" charset="-122"/>
              </a:rPr>
              <a:t> process sends message to </a:t>
            </a:r>
            <a:r>
              <a:rPr lang="en-US" altLang="zh-CN" i="1" smtClean="0">
                <a:solidFill>
                  <a:srgbClr val="0000CC"/>
                </a:solidFill>
                <a:ea typeface="宋体" panose="02010600030101010101" pitchFamily="2" charset="-122"/>
              </a:rPr>
              <a:t>destination</a:t>
            </a:r>
            <a:r>
              <a:rPr lang="en-US" altLang="zh-CN" smtClean="0">
                <a:ea typeface="宋体" panose="02010600030101010101" pitchFamily="2" charset="-122"/>
              </a:rPr>
              <a:t> process</a:t>
            </a:r>
          </a:p>
          <a:p>
            <a:pPr>
              <a:spcBef>
                <a:spcPts val="0"/>
              </a:spcBef>
              <a:buFont typeface="Wingdings" panose="05000000000000000000" pitchFamily="2" charset="2"/>
              <a:buChar char="n"/>
            </a:pPr>
            <a:r>
              <a:rPr lang="en-US" altLang="zh-CN" smtClean="0">
                <a:ea typeface="宋体" panose="02010600030101010101" pitchFamily="2" charset="-122"/>
              </a:rPr>
              <a:t>Communication takes place </a:t>
            </a:r>
            <a:r>
              <a:rPr lang="en-US" altLang="zh-CN" i="1" smtClean="0">
                <a:solidFill>
                  <a:srgbClr val="0000CC"/>
                </a:solidFill>
                <a:ea typeface="宋体" panose="02010600030101010101" pitchFamily="2" charset="-122"/>
              </a:rPr>
              <a:t>within</a:t>
            </a:r>
            <a:r>
              <a:rPr lang="en-US" altLang="zh-CN" smtClean="0">
                <a:ea typeface="宋体" panose="02010600030101010101" pitchFamily="2" charset="-122"/>
              </a:rPr>
              <a:t> </a:t>
            </a:r>
            <a:r>
              <a:rPr lang="en-US" altLang="zh-CN" i="1" smtClean="0">
                <a:solidFill>
                  <a:srgbClr val="0000CC"/>
                </a:solidFill>
                <a:ea typeface="宋体" panose="02010600030101010101" pitchFamily="2" charset="-122"/>
              </a:rPr>
              <a:t>a communicator</a:t>
            </a:r>
          </a:p>
          <a:p>
            <a:pPr>
              <a:spcBef>
                <a:spcPts val="0"/>
              </a:spcBef>
              <a:buFont typeface="Wingdings" panose="05000000000000000000" pitchFamily="2" charset="2"/>
              <a:buChar char="n"/>
            </a:pPr>
            <a:r>
              <a:rPr lang="en-US" altLang="zh-CN" smtClean="0">
                <a:ea typeface="宋体" panose="02010600030101010101" pitchFamily="2" charset="-122"/>
              </a:rPr>
              <a:t>Destination process is identified by </a:t>
            </a:r>
            <a:r>
              <a:rPr lang="en-US" altLang="zh-CN" i="1" smtClean="0">
                <a:solidFill>
                  <a:srgbClr val="0000CC"/>
                </a:solidFill>
                <a:ea typeface="宋体" panose="02010600030101010101" pitchFamily="2" charset="-122"/>
              </a:rPr>
              <a:t>its</a:t>
            </a:r>
            <a:r>
              <a:rPr lang="en-US" altLang="zh-CN" smtClean="0">
                <a:ea typeface="宋体" panose="02010600030101010101" pitchFamily="2" charset="-122"/>
              </a:rPr>
              <a:t> </a:t>
            </a:r>
            <a:r>
              <a:rPr lang="en-US" altLang="zh-CN" i="1" smtClean="0">
                <a:solidFill>
                  <a:srgbClr val="0000CC"/>
                </a:solidFill>
                <a:ea typeface="宋体" panose="02010600030101010101" pitchFamily="2" charset="-122"/>
              </a:rPr>
              <a:t>rank</a:t>
            </a:r>
            <a:r>
              <a:rPr lang="en-US" altLang="zh-CN" smtClean="0">
                <a:ea typeface="宋体" panose="02010600030101010101" pitchFamily="2" charset="-122"/>
              </a:rPr>
              <a:t> in the communicator</a:t>
            </a:r>
            <a:endParaRPr lang="en-US" altLang="zh-CN" dirty="0">
              <a:ea typeface="宋体" panose="02010600030101010101" pitchFamily="2" charset="-122"/>
            </a:endParaRPr>
          </a:p>
        </p:txBody>
      </p:sp>
      <p:grpSp>
        <p:nvGrpSpPr>
          <p:cNvPr id="10" name="组合 9"/>
          <p:cNvGrpSpPr/>
          <p:nvPr/>
        </p:nvGrpSpPr>
        <p:grpSpPr>
          <a:xfrm>
            <a:off x="3951692" y="4103672"/>
            <a:ext cx="4724400" cy="2362200"/>
            <a:chOff x="990600" y="4114800"/>
            <a:chExt cx="4724400" cy="2362200"/>
          </a:xfrm>
        </p:grpSpPr>
        <p:sp>
          <p:nvSpPr>
            <p:cNvPr id="11" name="Oval 4"/>
            <p:cNvSpPr>
              <a:spLocks noChangeArrowheads="1"/>
            </p:cNvSpPr>
            <p:nvPr/>
          </p:nvSpPr>
          <p:spPr bwMode="auto">
            <a:xfrm>
              <a:off x="3048000" y="4343400"/>
              <a:ext cx="533400" cy="457200"/>
            </a:xfrm>
            <a:prstGeom prst="ellipse">
              <a:avLst/>
            </a:prstGeom>
            <a:solidFill>
              <a:srgbClr val="FFFF00"/>
            </a:solidFill>
            <a:ln w="9525">
              <a:solidFill>
                <a:schemeClr val="tx1"/>
              </a:solidFill>
              <a:round/>
              <a:headEnd/>
              <a:tailEnd/>
            </a:ln>
            <a:effectLst/>
          </p:spPr>
          <p:txBody>
            <a:bodyPr wrap="none" anchor="ctr"/>
            <a:lstStyle/>
            <a:p>
              <a:pPr algn="ctr"/>
              <a:r>
                <a:rPr lang="en-US" altLang="zh-CN" sz="2400">
                  <a:solidFill>
                    <a:schemeClr val="tx1"/>
                  </a:solidFill>
                  <a:latin typeface="Times New Roman" panose="02020603050405020304" pitchFamily="18" charset="0"/>
                  <a:ea typeface="+mn-ea"/>
                  <a:cs typeface="Times New Roman" panose="02020603050405020304" pitchFamily="18" charset="0"/>
                </a:rPr>
                <a:t>1</a:t>
              </a:r>
            </a:p>
          </p:txBody>
        </p:sp>
        <p:sp>
          <p:nvSpPr>
            <p:cNvPr id="12" name="Oval 5"/>
            <p:cNvSpPr>
              <a:spLocks noChangeArrowheads="1"/>
            </p:cNvSpPr>
            <p:nvPr/>
          </p:nvSpPr>
          <p:spPr bwMode="auto">
            <a:xfrm>
              <a:off x="3124200" y="5791200"/>
              <a:ext cx="533400" cy="457200"/>
            </a:xfrm>
            <a:prstGeom prst="ellipse">
              <a:avLst/>
            </a:prstGeom>
            <a:solidFill>
              <a:srgbClr val="FFFF00"/>
            </a:solidFill>
            <a:ln w="9525">
              <a:solidFill>
                <a:schemeClr val="tx1"/>
              </a:solidFill>
              <a:round/>
              <a:headEnd/>
              <a:tailEnd/>
            </a:ln>
            <a:effectLst/>
          </p:spPr>
          <p:txBody>
            <a:bodyPr wrap="none" anchor="ctr"/>
            <a:lstStyle/>
            <a:p>
              <a:pPr algn="ctr"/>
              <a:r>
                <a:rPr lang="en-US" altLang="zh-CN" sz="2400">
                  <a:solidFill>
                    <a:schemeClr val="tx1"/>
                  </a:solidFill>
                  <a:latin typeface="Times New Roman" panose="02020603050405020304" pitchFamily="18" charset="0"/>
                  <a:ea typeface="+mn-ea"/>
                  <a:cs typeface="Times New Roman" panose="02020603050405020304" pitchFamily="18" charset="0"/>
                </a:rPr>
                <a:t>0</a:t>
              </a:r>
            </a:p>
          </p:txBody>
        </p:sp>
        <p:sp>
          <p:nvSpPr>
            <p:cNvPr id="13" name="Oval 7"/>
            <p:cNvSpPr>
              <a:spLocks noChangeArrowheads="1"/>
            </p:cNvSpPr>
            <p:nvPr/>
          </p:nvSpPr>
          <p:spPr bwMode="auto">
            <a:xfrm>
              <a:off x="4114800" y="5562600"/>
              <a:ext cx="533400" cy="457200"/>
            </a:xfrm>
            <a:prstGeom prst="ellipse">
              <a:avLst/>
            </a:prstGeom>
            <a:solidFill>
              <a:srgbClr val="FFFF00"/>
            </a:solidFill>
            <a:ln w="9525">
              <a:solidFill>
                <a:schemeClr val="tx1"/>
              </a:solidFill>
              <a:round/>
              <a:headEnd/>
              <a:tailEnd/>
            </a:ln>
            <a:effectLst/>
          </p:spPr>
          <p:txBody>
            <a:bodyPr wrap="none" anchor="ctr"/>
            <a:lstStyle/>
            <a:p>
              <a:pPr algn="ctr"/>
              <a:r>
                <a:rPr lang="en-US" altLang="zh-CN" sz="2400">
                  <a:solidFill>
                    <a:schemeClr val="tx1"/>
                  </a:solidFill>
                  <a:latin typeface="Times New Roman" panose="02020603050405020304" pitchFamily="18" charset="0"/>
                  <a:ea typeface="+mn-ea"/>
                  <a:cs typeface="Times New Roman" panose="02020603050405020304" pitchFamily="18" charset="0"/>
                </a:rPr>
                <a:t>2</a:t>
              </a:r>
            </a:p>
          </p:txBody>
        </p:sp>
        <p:sp>
          <p:nvSpPr>
            <p:cNvPr id="14" name="Oval 8"/>
            <p:cNvSpPr>
              <a:spLocks noChangeArrowheads="1"/>
            </p:cNvSpPr>
            <p:nvPr/>
          </p:nvSpPr>
          <p:spPr bwMode="auto">
            <a:xfrm>
              <a:off x="1600200" y="5334000"/>
              <a:ext cx="533400" cy="457200"/>
            </a:xfrm>
            <a:prstGeom prst="ellipse">
              <a:avLst/>
            </a:prstGeom>
            <a:solidFill>
              <a:srgbClr val="FFFF00"/>
            </a:solidFill>
            <a:ln w="9525">
              <a:solidFill>
                <a:schemeClr val="tx1"/>
              </a:solidFill>
              <a:round/>
              <a:headEnd/>
              <a:tailEnd/>
            </a:ln>
            <a:effectLst/>
          </p:spPr>
          <p:txBody>
            <a:bodyPr wrap="none" anchor="ctr"/>
            <a:lstStyle/>
            <a:p>
              <a:pPr algn="ctr"/>
              <a:r>
                <a:rPr lang="en-US" altLang="zh-CN" sz="2400">
                  <a:solidFill>
                    <a:schemeClr val="tx1"/>
                  </a:solidFill>
                  <a:latin typeface="Times New Roman" panose="02020603050405020304" pitchFamily="18" charset="0"/>
                  <a:ea typeface="+mn-ea"/>
                  <a:cs typeface="Times New Roman" panose="02020603050405020304" pitchFamily="18" charset="0"/>
                </a:rPr>
                <a:t>3</a:t>
              </a:r>
            </a:p>
          </p:txBody>
        </p:sp>
        <p:sp>
          <p:nvSpPr>
            <p:cNvPr id="15" name="Oval 9"/>
            <p:cNvSpPr>
              <a:spLocks noChangeArrowheads="1"/>
            </p:cNvSpPr>
            <p:nvPr/>
          </p:nvSpPr>
          <p:spPr bwMode="auto">
            <a:xfrm>
              <a:off x="4267200" y="4724400"/>
              <a:ext cx="533400" cy="457200"/>
            </a:xfrm>
            <a:prstGeom prst="ellipse">
              <a:avLst/>
            </a:prstGeom>
            <a:solidFill>
              <a:srgbClr val="FFFF00"/>
            </a:solidFill>
            <a:ln w="9525">
              <a:solidFill>
                <a:schemeClr val="tx1"/>
              </a:solidFill>
              <a:round/>
              <a:headEnd/>
              <a:tailEnd/>
            </a:ln>
            <a:effectLst/>
          </p:spPr>
          <p:txBody>
            <a:bodyPr wrap="none" anchor="ctr"/>
            <a:lstStyle/>
            <a:p>
              <a:pPr algn="ctr"/>
              <a:r>
                <a:rPr lang="en-US" altLang="zh-CN" sz="2400">
                  <a:solidFill>
                    <a:schemeClr val="tx1"/>
                  </a:solidFill>
                  <a:latin typeface="Times New Roman" panose="02020603050405020304" pitchFamily="18" charset="0"/>
                  <a:ea typeface="+mn-ea"/>
                  <a:cs typeface="Times New Roman" panose="02020603050405020304" pitchFamily="18" charset="0"/>
                </a:rPr>
                <a:t>4</a:t>
              </a:r>
            </a:p>
          </p:txBody>
        </p:sp>
        <p:sp>
          <p:nvSpPr>
            <p:cNvPr id="16" name="Line 11"/>
            <p:cNvSpPr>
              <a:spLocks noChangeShapeType="1"/>
            </p:cNvSpPr>
            <p:nvPr/>
          </p:nvSpPr>
          <p:spPr bwMode="auto">
            <a:xfrm flipV="1">
              <a:off x="3581400" y="5105400"/>
              <a:ext cx="762000" cy="685800"/>
            </a:xfrm>
            <a:prstGeom prst="line">
              <a:avLst/>
            </a:prstGeom>
            <a:noFill/>
            <a:ln w="38100">
              <a:solidFill>
                <a:srgbClr val="E50914"/>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Times New Roman" panose="02020603050405020304" pitchFamily="18" charset="0"/>
                <a:ea typeface="+mn-ea"/>
                <a:cs typeface="Times New Roman" panose="02020603050405020304" pitchFamily="18" charset="0"/>
              </a:endParaRPr>
            </a:p>
          </p:txBody>
        </p:sp>
        <p:sp>
          <p:nvSpPr>
            <p:cNvPr id="17" name="Text Box 12"/>
            <p:cNvSpPr txBox="1">
              <a:spLocks noChangeArrowheads="1"/>
            </p:cNvSpPr>
            <p:nvPr/>
          </p:nvSpPr>
          <p:spPr bwMode="auto">
            <a:xfrm>
              <a:off x="2267744" y="5943600"/>
              <a:ext cx="98777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chemeClr val="tx1"/>
                  </a:solidFill>
                  <a:latin typeface="Times New Roman" panose="02020603050405020304" pitchFamily="18" charset="0"/>
                  <a:ea typeface="+mn-ea"/>
                  <a:cs typeface="Times New Roman" panose="02020603050405020304" pitchFamily="18" charset="0"/>
                </a:rPr>
                <a:t>source</a:t>
              </a:r>
            </a:p>
          </p:txBody>
        </p:sp>
        <p:sp>
          <p:nvSpPr>
            <p:cNvPr id="18" name="Text Box 13"/>
            <p:cNvSpPr txBox="1">
              <a:spLocks noChangeArrowheads="1"/>
            </p:cNvSpPr>
            <p:nvPr/>
          </p:nvSpPr>
          <p:spPr bwMode="auto">
            <a:xfrm>
              <a:off x="4644008" y="4953000"/>
              <a:ext cx="679993"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err="1">
                  <a:solidFill>
                    <a:schemeClr val="tx1"/>
                  </a:solidFill>
                  <a:latin typeface="Times New Roman" panose="02020603050405020304" pitchFamily="18" charset="0"/>
                  <a:ea typeface="+mn-ea"/>
                  <a:cs typeface="Times New Roman" panose="02020603050405020304" pitchFamily="18" charset="0"/>
                </a:rPr>
                <a:t>dest</a:t>
              </a:r>
              <a:endParaRPr lang="en-US" altLang="zh-CN" sz="2400" dirty="0">
                <a:solidFill>
                  <a:schemeClr val="tx1"/>
                </a:solidFill>
                <a:latin typeface="Times New Roman" panose="02020603050405020304" pitchFamily="18" charset="0"/>
                <a:ea typeface="+mn-ea"/>
                <a:cs typeface="Times New Roman" panose="02020603050405020304" pitchFamily="18" charset="0"/>
              </a:endParaRPr>
            </a:p>
          </p:txBody>
        </p:sp>
        <p:sp>
          <p:nvSpPr>
            <p:cNvPr id="19" name="Oval 14"/>
            <p:cNvSpPr>
              <a:spLocks noChangeArrowheads="1"/>
            </p:cNvSpPr>
            <p:nvPr/>
          </p:nvSpPr>
          <p:spPr bwMode="auto">
            <a:xfrm>
              <a:off x="990600" y="4114800"/>
              <a:ext cx="4724400" cy="2362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1"/>
                </a:solidFill>
                <a:latin typeface="Times New Roman" panose="02020603050405020304" pitchFamily="18" charset="0"/>
                <a:ea typeface="+mn-ea"/>
                <a:cs typeface="Times New Roman" panose="02020603050405020304" pitchFamily="18" charset="0"/>
              </a:endParaRPr>
            </a:p>
          </p:txBody>
        </p:sp>
        <p:sp>
          <p:nvSpPr>
            <p:cNvPr id="20" name="Text Box 15"/>
            <p:cNvSpPr txBox="1">
              <a:spLocks noChangeArrowheads="1"/>
            </p:cNvSpPr>
            <p:nvPr/>
          </p:nvSpPr>
          <p:spPr bwMode="auto">
            <a:xfrm>
              <a:off x="1461657" y="4849302"/>
              <a:ext cx="2705229"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FF0000"/>
                  </a:solidFill>
                  <a:latin typeface="Broadway" panose="04040905080B02020502" pitchFamily="82" charset="0"/>
                  <a:ea typeface="+mn-ea"/>
                  <a:cs typeface="Times New Roman" panose="02020603050405020304" pitchFamily="18" charset="0"/>
                </a:rPr>
                <a:t>communicator</a:t>
              </a:r>
            </a:p>
          </p:txBody>
        </p:sp>
      </p:grpSp>
    </p:spTree>
    <p:extLst>
      <p:ext uri="{BB962C8B-B14F-4D97-AF65-F5344CB8AC3E}">
        <p14:creationId xmlns:p14="http://schemas.microsoft.com/office/powerpoint/2010/main" val="15588206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1096993"/>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a:solidFill>
                  <a:srgbClr val="FF0000"/>
                </a:solidFill>
                <a:ea typeface="宋体" panose="02010600030101010101" pitchFamily="2" charset="-122"/>
              </a:rPr>
              <a:t>2.6 Point-to-point communication</a:t>
            </a:r>
          </a:p>
        </p:txBody>
      </p:sp>
      <p:sp>
        <p:nvSpPr>
          <p:cNvPr id="21" name="矩形 20"/>
          <p:cNvSpPr/>
          <p:nvPr/>
        </p:nvSpPr>
        <p:spPr>
          <a:xfrm>
            <a:off x="726358" y="1739153"/>
            <a:ext cx="11008441" cy="4431983"/>
          </a:xfrm>
          <a:prstGeom prst="rect">
            <a:avLst/>
          </a:prstGeom>
          <a:solidFill>
            <a:srgbClr val="FFFFCC"/>
          </a:solidFill>
          <a:ln>
            <a:solidFill>
              <a:srgbClr val="E50914"/>
            </a:solidFill>
          </a:ln>
        </p:spPr>
        <p:txBody>
          <a:bodyPr wrap="square">
            <a:spAutoFit/>
          </a:bodyPr>
          <a:lstStyle/>
          <a:p>
            <a:pPr fontAlgn="base" latinLnBrk="1">
              <a:lnSpc>
                <a:spcPct val="150000"/>
              </a:lnSpc>
              <a:spcBef>
                <a:spcPts val="600"/>
              </a:spcBef>
              <a:spcAft>
                <a:spcPct val="0"/>
              </a:spcAft>
            </a:pPr>
            <a:r>
              <a:rPr kumimoji="1" lang="en-US" altLang="zh-CN" sz="2400" b="1"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MPI_Send</a:t>
            </a:r>
            <a:r>
              <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lnSpc>
                <a:spcPct val="150000"/>
              </a:lnSpc>
              <a:spcBef>
                <a:spcPts val="600"/>
              </a:spcBef>
              <a:spcAft>
                <a:spcPct val="0"/>
              </a:spcAft>
            </a:pPr>
            <a:r>
              <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void* data,</a:t>
            </a:r>
          </a:p>
          <a:p>
            <a:pPr fontAlgn="base" latinLnBrk="1">
              <a:lnSpc>
                <a:spcPct val="150000"/>
              </a:lnSpc>
              <a:spcBef>
                <a:spcPts val="600"/>
              </a:spcBef>
              <a:spcAft>
                <a:spcPct val="0"/>
              </a:spcAft>
            </a:pPr>
            <a:r>
              <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count,</a:t>
            </a:r>
          </a:p>
          <a:p>
            <a:pPr fontAlgn="base" latinLnBrk="1">
              <a:lnSpc>
                <a:spcPct val="150000"/>
              </a:lnSpc>
              <a:spcBef>
                <a:spcPts val="600"/>
              </a:spcBef>
              <a:spcAft>
                <a:spcPct val="0"/>
              </a:spcAft>
            </a:pPr>
            <a:r>
              <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MPI_Datatype</a:t>
            </a:r>
            <a:r>
              <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datatype,</a:t>
            </a:r>
          </a:p>
          <a:p>
            <a:pPr fontAlgn="base" latinLnBrk="1">
              <a:lnSpc>
                <a:spcPct val="150000"/>
              </a:lnSpc>
              <a:spcBef>
                <a:spcPts val="600"/>
              </a:spcBef>
              <a:spcAft>
                <a:spcPct val="0"/>
              </a:spcAft>
            </a:pPr>
            <a:r>
              <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destination,</a:t>
            </a:r>
          </a:p>
          <a:p>
            <a:pPr fontAlgn="base" latinLnBrk="1">
              <a:lnSpc>
                <a:spcPct val="150000"/>
              </a:lnSpc>
              <a:spcBef>
                <a:spcPts val="600"/>
              </a:spcBef>
              <a:spcAft>
                <a:spcPct val="0"/>
              </a:spcAft>
            </a:pPr>
            <a:r>
              <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tag,</a:t>
            </a:r>
          </a:p>
          <a:p>
            <a:pPr fontAlgn="base" latinLnBrk="1">
              <a:lnSpc>
                <a:spcPct val="150000"/>
              </a:lnSpc>
              <a:spcBef>
                <a:spcPts val="600"/>
              </a:spcBef>
              <a:spcAft>
                <a:spcPct val="0"/>
              </a:spcAft>
            </a:pPr>
            <a:r>
              <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MPI_Comm</a:t>
            </a:r>
            <a:r>
              <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dirty="0" err="1"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comm</a:t>
            </a:r>
            <a:r>
              <a:rPr kumimoji="1" lang="en-US" altLang="zh-CN" sz="2400" b="1"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矩形 21"/>
          <p:cNvSpPr/>
          <p:nvPr/>
        </p:nvSpPr>
        <p:spPr>
          <a:xfrm>
            <a:off x="2760470" y="2492795"/>
            <a:ext cx="4726931" cy="461665"/>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1" indent="0" algn="just"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rgbClr val="AD157A"/>
                </a:solidFill>
                <a:effectLst/>
                <a:uLnTx/>
                <a:uFillTx/>
                <a:latin typeface="Times New Roman" panose="02020603050405020304" pitchFamily="18" charset="0"/>
                <a:ea typeface="宋体" panose="02010600030101010101" pitchFamily="2" charset="-122"/>
                <a:cs typeface="Times New Roman" panose="02020603050405020304" pitchFamily="18" charset="0"/>
              </a:rPr>
              <a:t>starting address of the data to be sent</a:t>
            </a:r>
          </a:p>
        </p:txBody>
      </p:sp>
      <p:sp>
        <p:nvSpPr>
          <p:cNvPr id="23" name="矩形 22"/>
          <p:cNvSpPr/>
          <p:nvPr/>
        </p:nvSpPr>
        <p:spPr>
          <a:xfrm>
            <a:off x="2747331" y="3159859"/>
            <a:ext cx="5544616" cy="424732"/>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0" indent="0" algn="ctr" defTabSz="914400" eaLnBrk="1" fontAlgn="base" latinLnBrk="1" hangingPunct="1">
              <a:lnSpc>
                <a:spcPct val="90000"/>
              </a:lnSpc>
              <a:spcBef>
                <a:spcPct val="0"/>
              </a:spcBef>
              <a:spcAft>
                <a:spcPct val="0"/>
              </a:spcAft>
              <a:buClrTx/>
              <a:buSzTx/>
              <a:buFontTx/>
              <a:buNone/>
              <a:tabLst/>
              <a:defRPr/>
            </a:pPr>
            <a:r>
              <a:rPr kumimoji="0" lang="en-US" altLang="zh-CN" sz="2400" b="0" i="0" u="none" strike="noStrike" kern="0" cap="none" spc="0" normalizeH="0" baseline="0" noProof="0" dirty="0" smtClean="0">
                <a:ln>
                  <a:noFill/>
                </a:ln>
                <a:solidFill>
                  <a:srgbClr val="AD157A"/>
                </a:solidFill>
                <a:effectLst/>
                <a:uLnTx/>
                <a:uFillTx/>
                <a:latin typeface="Times New Roman" panose="02020603050405020304" pitchFamily="18" charset="0"/>
                <a:ea typeface="宋体" panose="02010600030101010101" pitchFamily="2" charset="-122"/>
                <a:cs typeface="Times New Roman" panose="02020603050405020304" pitchFamily="18" charset="0"/>
              </a:rPr>
              <a:t>number of elements to be sent (not bytes)</a:t>
            </a:r>
            <a:endParaRPr kumimoji="0" lang="zh-CN" altLang="en-US" sz="2400" b="0" i="0" u="none" strike="noStrike" kern="0" cap="none" spc="0" normalizeH="0" baseline="0" noProof="0" dirty="0" smtClean="0">
              <a:ln>
                <a:noFill/>
              </a:ln>
              <a:solidFill>
                <a:srgbClr val="AD157A"/>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矩形 24"/>
          <p:cNvSpPr/>
          <p:nvPr/>
        </p:nvSpPr>
        <p:spPr>
          <a:xfrm>
            <a:off x="4470775" y="3720494"/>
            <a:ext cx="3871573" cy="461665"/>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1" indent="0" algn="just"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rgbClr val="AD157A"/>
                </a:solidFill>
                <a:effectLst/>
                <a:uLnTx/>
                <a:uFillTx/>
                <a:latin typeface="Times New Roman" panose="02020603050405020304" pitchFamily="18" charset="0"/>
                <a:ea typeface="宋体" panose="02010600030101010101" pitchFamily="2" charset="-122"/>
                <a:cs typeface="Times New Roman" panose="02020603050405020304" pitchFamily="18" charset="0"/>
              </a:rPr>
              <a:t>MPI datatype of each element</a:t>
            </a:r>
          </a:p>
        </p:txBody>
      </p:sp>
      <p:sp>
        <p:nvSpPr>
          <p:cNvPr id="27" name="矩形 26"/>
          <p:cNvSpPr/>
          <p:nvPr/>
        </p:nvSpPr>
        <p:spPr>
          <a:xfrm>
            <a:off x="3246639" y="4296558"/>
            <a:ext cx="3490058" cy="461665"/>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1" indent="0" algn="just"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rgbClr val="AD157A"/>
                </a:solidFill>
                <a:effectLst/>
                <a:uLnTx/>
                <a:uFillTx/>
                <a:latin typeface="Times New Roman" panose="02020603050405020304" pitchFamily="18" charset="0"/>
                <a:ea typeface="宋体" panose="02010600030101010101" pitchFamily="2" charset="-122"/>
                <a:cs typeface="Times New Roman" panose="02020603050405020304" pitchFamily="18" charset="0"/>
              </a:rPr>
              <a:t>rank of destination process</a:t>
            </a:r>
          </a:p>
        </p:txBody>
      </p:sp>
      <p:sp>
        <p:nvSpPr>
          <p:cNvPr id="28" name="矩形 27"/>
          <p:cNvSpPr/>
          <p:nvPr/>
        </p:nvSpPr>
        <p:spPr>
          <a:xfrm>
            <a:off x="2260628" y="5005296"/>
            <a:ext cx="4086384" cy="461665"/>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1" indent="0" algn="just"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rgbClr val="AD157A"/>
                </a:solidFill>
                <a:effectLst/>
                <a:uLnTx/>
                <a:uFillTx/>
                <a:latin typeface="Times New Roman" panose="02020603050405020304" pitchFamily="18" charset="0"/>
                <a:ea typeface="宋体" panose="02010600030101010101" pitchFamily="2" charset="-122"/>
                <a:cs typeface="Times New Roman" panose="02020603050405020304" pitchFamily="18" charset="0"/>
              </a:rPr>
              <a:t>message identifier (set by user)</a:t>
            </a:r>
          </a:p>
        </p:txBody>
      </p:sp>
      <p:sp>
        <p:nvSpPr>
          <p:cNvPr id="29" name="矩形 28"/>
          <p:cNvSpPr/>
          <p:nvPr/>
        </p:nvSpPr>
        <p:spPr>
          <a:xfrm>
            <a:off x="3829763" y="5615081"/>
            <a:ext cx="5465548" cy="461665"/>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1" indent="0" algn="just"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rgbClr val="AD157A"/>
                </a:solidFill>
                <a:effectLst/>
                <a:uLnTx/>
                <a:uFillTx/>
                <a:latin typeface="Times New Roman" panose="02020603050405020304" pitchFamily="18" charset="0"/>
                <a:ea typeface="宋体" panose="02010600030101010101" pitchFamily="2" charset="-122"/>
                <a:cs typeface="Times New Roman" panose="02020603050405020304" pitchFamily="18" charset="0"/>
              </a:rPr>
              <a:t>MPI communicator of processors involved</a:t>
            </a:r>
          </a:p>
        </p:txBody>
      </p:sp>
      <p:sp>
        <p:nvSpPr>
          <p:cNvPr id="3" name="矩形 2"/>
          <p:cNvSpPr/>
          <p:nvPr/>
        </p:nvSpPr>
        <p:spPr>
          <a:xfrm>
            <a:off x="4303820" y="1815739"/>
            <a:ext cx="2558714"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Send a message</a:t>
            </a:r>
            <a:endParaRPr kumimoji="0" lang="zh-CN" altLang="en-US" sz="1800" b="0" i="0" u="none" strike="noStrike" kern="0" cap="none" spc="0" normalizeH="0" baseline="0" noProof="0" dirty="0" smtClean="0">
              <a:ln>
                <a:noFill/>
              </a:ln>
              <a:solidFill>
                <a:srgbClr val="0000CC"/>
              </a:solidFill>
              <a:effectLst/>
              <a:uLnTx/>
              <a:uFillTx/>
            </a:endParaRPr>
          </a:p>
        </p:txBody>
      </p:sp>
    </p:spTree>
    <p:extLst>
      <p:ext uri="{BB962C8B-B14F-4D97-AF65-F5344CB8AC3E}">
        <p14:creationId xmlns:p14="http://schemas.microsoft.com/office/powerpoint/2010/main" val="32262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726939" y="1815739"/>
            <a:ext cx="10712025" cy="4524315"/>
          </a:xfrm>
          <a:prstGeom prst="rect">
            <a:avLst/>
          </a:prstGeom>
          <a:solidFill>
            <a:srgbClr val="70AD47">
              <a:lumMod val="40000"/>
              <a:lumOff val="60000"/>
            </a:srgbClr>
          </a:solidFill>
          <a:ln>
            <a:solidFill>
              <a:srgbClr val="E50914"/>
            </a:solidFill>
          </a:ln>
        </p:spPr>
        <p:txBody>
          <a:bodyPr wrap="square">
            <a:spAutoFit/>
          </a:bodyPr>
          <a:lstStyle/>
          <a:p>
            <a:pPr marL="0" marR="0" lvl="0" indent="0" defTabSz="914400" eaLnBrk="1" fontAlgn="base" latinLnBrk="1" hangingPunct="1">
              <a:lnSpc>
                <a:spcPct val="150000"/>
              </a:lnSpc>
              <a:spcBef>
                <a:spcPct val="0"/>
              </a:spcBef>
              <a:spcAft>
                <a:spcPct val="0"/>
              </a:spcAft>
              <a:buClrTx/>
              <a:buSzTx/>
              <a:buFontTx/>
              <a:buNone/>
              <a:tabLst/>
              <a:defRPr/>
            </a:pPr>
            <a:r>
              <a:rPr kumimoji="1" lang="en-US" altLang="zh-CN" sz="2400" b="1" i="0" u="none" strike="noStrike" kern="0" cap="none" spc="0" normalizeH="0" baseline="0" noProof="0" dirty="0" err="1" smtClean="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MPI_Recv</a:t>
            </a:r>
            <a:r>
              <a:rPr kumimoji="1" lang="en-US" altLang="zh-CN" sz="2400" b="1" i="0" u="none" strike="noStrike" kern="0" cap="none" spc="0" normalizeH="0" baseline="0" noProof="0" dirty="0" smtClean="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a:p>
            <a:pPr marL="0" marR="0" lvl="0" indent="0" defTabSz="914400" eaLnBrk="1" fontAlgn="base" latinLnBrk="1" hangingPunct="1">
              <a:lnSpc>
                <a:spcPct val="15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    void* data,</a:t>
            </a:r>
          </a:p>
          <a:p>
            <a:pPr marL="0" marR="0" lvl="0" indent="0" defTabSz="914400" eaLnBrk="1" fontAlgn="base" latinLnBrk="1" hangingPunct="1">
              <a:lnSpc>
                <a:spcPct val="15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i="0" u="none" strike="noStrike" kern="0" cap="none" spc="0" normalizeH="0" baseline="0" noProof="0" dirty="0" err="1" smtClean="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sz="2400" b="1" i="0" u="none" strike="noStrike" kern="0" cap="none" spc="0" normalizeH="0" baseline="0" noProof="0" dirty="0" smtClean="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 count,</a:t>
            </a:r>
          </a:p>
          <a:p>
            <a:pPr marL="0" marR="0" lvl="0" indent="0" defTabSz="914400" eaLnBrk="1" fontAlgn="base" latinLnBrk="1" hangingPunct="1">
              <a:lnSpc>
                <a:spcPct val="15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i="0" u="none" strike="noStrike" kern="0" cap="none" spc="0" normalizeH="0" baseline="0" noProof="0" dirty="0" err="1" smtClean="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MPI_Datatype</a:t>
            </a:r>
            <a:r>
              <a:rPr kumimoji="1" lang="en-US" altLang="zh-CN" sz="2400" b="1" i="0" u="none" strike="noStrike" kern="0" cap="none" spc="0" normalizeH="0" baseline="0" noProof="0" dirty="0" smtClean="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 datatype,</a:t>
            </a:r>
          </a:p>
          <a:p>
            <a:pPr marL="0" marR="0" lvl="0" indent="0" defTabSz="914400" eaLnBrk="1" fontAlgn="base" latinLnBrk="1" hangingPunct="1">
              <a:lnSpc>
                <a:spcPct val="15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i="0" u="none" strike="noStrike" kern="0" cap="none" spc="0" normalizeH="0" baseline="0" noProof="0" dirty="0" err="1" smtClean="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sz="2400" b="1" i="0" u="none" strike="noStrike" kern="0" cap="none" spc="0" normalizeH="0" baseline="0" noProof="0" dirty="0" smtClean="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 source,</a:t>
            </a:r>
          </a:p>
          <a:p>
            <a:pPr marL="0" marR="0" lvl="0" indent="0" defTabSz="914400" eaLnBrk="1" fontAlgn="base" latinLnBrk="1" hangingPunct="1">
              <a:lnSpc>
                <a:spcPct val="15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i="0" u="none" strike="noStrike" kern="0" cap="none" spc="0" normalizeH="0" baseline="0" noProof="0" dirty="0" err="1" smtClean="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sz="2400" b="1" i="0" u="none" strike="noStrike" kern="0" cap="none" spc="0" normalizeH="0" baseline="0" noProof="0" dirty="0" smtClean="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 tag,</a:t>
            </a:r>
          </a:p>
          <a:p>
            <a:pPr marL="0" marR="0" lvl="0" indent="0" defTabSz="914400" eaLnBrk="1" fontAlgn="base" latinLnBrk="1" hangingPunct="1">
              <a:lnSpc>
                <a:spcPct val="15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i="0" u="none" strike="noStrike" kern="0" cap="none" spc="0" normalizeH="0" baseline="0" noProof="0" dirty="0" err="1" smtClean="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MPI_Comm</a:t>
            </a:r>
            <a:r>
              <a:rPr kumimoji="1" lang="en-US" altLang="zh-CN" sz="2400" b="1" i="0" u="none" strike="noStrike" kern="0" cap="none" spc="0" normalizeH="0" baseline="0" noProof="0" dirty="0" smtClean="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i="0" u="none" strike="noStrike" kern="0" cap="none" spc="0" normalizeH="0" baseline="0" noProof="0" dirty="0" err="1" smtClean="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comm</a:t>
            </a:r>
            <a:r>
              <a:rPr kumimoji="1" lang="en-US" altLang="zh-CN" sz="2400" b="1" i="0" u="none" strike="noStrike" kern="0" cap="none" spc="0" normalizeH="0" baseline="0" noProof="0" dirty="0" smtClean="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a:p>
            <a:pPr marL="0" marR="0" lvl="0" indent="0" defTabSz="914400" eaLnBrk="1" fontAlgn="base" latinLnBrk="1" hangingPunct="1">
              <a:lnSpc>
                <a:spcPct val="15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i="0" u="none" strike="noStrike" kern="0" cap="none" spc="0" normalizeH="0" baseline="0" noProof="0" dirty="0" err="1" smtClean="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MPI_Status</a:t>
            </a:r>
            <a:r>
              <a:rPr kumimoji="1" lang="en-US" altLang="zh-CN" sz="2400" b="1" i="0" u="none" strike="noStrike" kern="0" cap="none" spc="0" normalizeH="0" baseline="0" noProof="0" dirty="0" smtClean="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 status)</a:t>
            </a:r>
          </a:p>
        </p:txBody>
      </p:sp>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1096993"/>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a:solidFill>
                  <a:srgbClr val="FF0000"/>
                </a:solidFill>
                <a:ea typeface="宋体" panose="02010600030101010101" pitchFamily="2" charset="-122"/>
              </a:rPr>
              <a:t>2.6 Point-to-point communication</a:t>
            </a:r>
          </a:p>
        </p:txBody>
      </p:sp>
      <p:sp>
        <p:nvSpPr>
          <p:cNvPr id="3" name="矩形 2"/>
          <p:cNvSpPr/>
          <p:nvPr/>
        </p:nvSpPr>
        <p:spPr>
          <a:xfrm>
            <a:off x="4303820" y="1815739"/>
            <a:ext cx="2972289" cy="523220"/>
          </a:xfrm>
          <a:prstGeom prst="rect">
            <a:avLst/>
          </a:prstGeom>
        </p:spPr>
        <p:txBody>
          <a:bodyPr wrap="none">
            <a:spAutoFit/>
          </a:bodyPr>
          <a:lstStyle/>
          <a:p>
            <a:pPr lvl="0"/>
            <a:r>
              <a:rPr lang="en-US" altLang="zh-CN" sz="2800"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Receive a message</a:t>
            </a:r>
            <a:endParaRPr kumimoji="0" lang="zh-CN" altLang="en-US" sz="1800" b="0" i="0" u="none" strike="noStrike" kern="0" cap="none" spc="0" normalizeH="0" baseline="0" noProof="0" dirty="0" smtClean="0">
              <a:ln>
                <a:noFill/>
              </a:ln>
              <a:solidFill>
                <a:srgbClr val="0000CC"/>
              </a:solidFill>
              <a:effectLst/>
              <a:uLnTx/>
              <a:uFillTx/>
            </a:endParaRPr>
          </a:p>
        </p:txBody>
      </p:sp>
      <p:sp>
        <p:nvSpPr>
          <p:cNvPr id="14" name="矩形 13"/>
          <p:cNvSpPr/>
          <p:nvPr/>
        </p:nvSpPr>
        <p:spPr>
          <a:xfrm>
            <a:off x="3823284" y="5818570"/>
            <a:ext cx="5554794" cy="461665"/>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1" indent="0" algn="just"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rgbClr val="AD157A"/>
                </a:solidFill>
                <a:effectLst/>
                <a:uLnTx/>
                <a:uFillTx/>
                <a:latin typeface="Times New Roman" panose="02020603050405020304" pitchFamily="18" charset="0"/>
                <a:ea typeface="宋体" panose="02010600030101010101" pitchFamily="2" charset="-122"/>
                <a:cs typeface="Times New Roman" panose="02020603050405020304" pitchFamily="18" charset="0"/>
              </a:rPr>
              <a:t>structure of information about the message</a:t>
            </a:r>
          </a:p>
        </p:txBody>
      </p:sp>
      <p:sp>
        <p:nvSpPr>
          <p:cNvPr id="15" name="矩形 14"/>
          <p:cNvSpPr/>
          <p:nvPr/>
        </p:nvSpPr>
        <p:spPr>
          <a:xfrm>
            <a:off x="2631294" y="2522794"/>
            <a:ext cx="6592590" cy="461665"/>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1" indent="0" algn="just"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rgbClr val="AD157A"/>
                </a:solidFill>
                <a:effectLst/>
                <a:uLnTx/>
                <a:uFillTx/>
                <a:latin typeface="Times New Roman" panose="02020603050405020304" pitchFamily="18" charset="0"/>
                <a:ea typeface="宋体" panose="02010600030101010101" pitchFamily="2" charset="-122"/>
                <a:cs typeface="Times New Roman" panose="02020603050405020304" pitchFamily="18" charset="0"/>
              </a:rPr>
              <a:t>starting address of buffer to store message</a:t>
            </a:r>
          </a:p>
        </p:txBody>
      </p:sp>
      <p:sp>
        <p:nvSpPr>
          <p:cNvPr id="16" name="矩形 15"/>
          <p:cNvSpPr/>
          <p:nvPr/>
        </p:nvSpPr>
        <p:spPr>
          <a:xfrm>
            <a:off x="2527140" y="3100876"/>
            <a:ext cx="5904656" cy="461665"/>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1" indent="0" algn="just"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rgbClr val="AD157A"/>
                </a:solidFill>
                <a:effectLst/>
                <a:uLnTx/>
                <a:uFillTx/>
                <a:latin typeface="Times New Roman" panose="02020603050405020304" pitchFamily="18" charset="0"/>
                <a:ea typeface="宋体" panose="02010600030101010101" pitchFamily="2" charset="-122"/>
                <a:cs typeface="Times New Roman" panose="02020603050405020304" pitchFamily="18" charset="0"/>
              </a:rPr>
              <a:t>number of elements to be received (not bytes)</a:t>
            </a:r>
          </a:p>
        </p:txBody>
      </p:sp>
      <p:sp>
        <p:nvSpPr>
          <p:cNvPr id="17" name="矩形 16"/>
          <p:cNvSpPr/>
          <p:nvPr/>
        </p:nvSpPr>
        <p:spPr>
          <a:xfrm>
            <a:off x="4432598" y="3608455"/>
            <a:ext cx="3871573" cy="461665"/>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1" indent="0" algn="just"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rgbClr val="AD157A"/>
                </a:solidFill>
                <a:effectLst/>
                <a:uLnTx/>
                <a:uFillTx/>
                <a:latin typeface="Times New Roman" panose="02020603050405020304" pitchFamily="18" charset="0"/>
                <a:ea typeface="宋体" panose="02010600030101010101" pitchFamily="2" charset="-122"/>
                <a:cs typeface="Times New Roman" panose="02020603050405020304" pitchFamily="18" charset="0"/>
              </a:rPr>
              <a:t>MPI datatype of each element</a:t>
            </a:r>
          </a:p>
        </p:txBody>
      </p:sp>
      <p:sp>
        <p:nvSpPr>
          <p:cNvPr id="18" name="矩形 17"/>
          <p:cNvSpPr/>
          <p:nvPr/>
        </p:nvSpPr>
        <p:spPr>
          <a:xfrm>
            <a:off x="2534431" y="4120887"/>
            <a:ext cx="2945037" cy="461665"/>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1" indent="0" algn="just"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rgbClr val="AD157A"/>
                </a:solidFill>
                <a:effectLst/>
                <a:uLnTx/>
                <a:uFillTx/>
                <a:latin typeface="Times New Roman" panose="02020603050405020304" pitchFamily="18" charset="0"/>
                <a:ea typeface="宋体" panose="02010600030101010101" pitchFamily="2" charset="-122"/>
                <a:cs typeface="Times New Roman" panose="02020603050405020304" pitchFamily="18" charset="0"/>
              </a:rPr>
              <a:t>rank of source process</a:t>
            </a:r>
          </a:p>
        </p:txBody>
      </p:sp>
      <p:sp>
        <p:nvSpPr>
          <p:cNvPr id="19" name="矩形 18"/>
          <p:cNvSpPr/>
          <p:nvPr/>
        </p:nvSpPr>
        <p:spPr>
          <a:xfrm>
            <a:off x="2317424" y="4686265"/>
            <a:ext cx="4027064" cy="461665"/>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1" indent="0" algn="just"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rgbClr val="AD157A"/>
                </a:solidFill>
                <a:effectLst/>
                <a:uLnTx/>
                <a:uFillTx/>
                <a:latin typeface="Times New Roman" panose="02020603050405020304" pitchFamily="18" charset="0"/>
                <a:ea typeface="宋体" panose="02010600030101010101" pitchFamily="2" charset="-122"/>
                <a:cs typeface="Times New Roman" panose="02020603050405020304" pitchFamily="18" charset="0"/>
              </a:rPr>
              <a:t>message identifier (set by user)</a:t>
            </a:r>
          </a:p>
        </p:txBody>
      </p:sp>
      <p:sp>
        <p:nvSpPr>
          <p:cNvPr id="20" name="矩形 19"/>
          <p:cNvSpPr/>
          <p:nvPr/>
        </p:nvSpPr>
        <p:spPr>
          <a:xfrm>
            <a:off x="3846121" y="5218433"/>
            <a:ext cx="5531957" cy="461665"/>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1" indent="0" algn="just"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rgbClr val="AD157A"/>
                </a:solidFill>
                <a:effectLst/>
                <a:uLnTx/>
                <a:uFillTx/>
                <a:latin typeface="Times New Roman" panose="02020603050405020304" pitchFamily="18" charset="0"/>
                <a:ea typeface="宋体" panose="02010600030101010101" pitchFamily="2" charset="-122"/>
                <a:cs typeface="Times New Roman" panose="02020603050405020304" pitchFamily="18" charset="0"/>
              </a:rPr>
              <a:t>MPI communicator of processors involved</a:t>
            </a:r>
          </a:p>
        </p:txBody>
      </p:sp>
    </p:spTree>
    <p:extLst>
      <p:ext uri="{BB962C8B-B14F-4D97-AF65-F5344CB8AC3E}">
        <p14:creationId xmlns:p14="http://schemas.microsoft.com/office/powerpoint/2010/main" val="13368891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817997"/>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a:solidFill>
                  <a:srgbClr val="FF0000"/>
                </a:solidFill>
                <a:ea typeface="宋体" panose="02010600030101010101" pitchFamily="2" charset="-122"/>
              </a:rPr>
              <a:t>2.6 Point-to-point communication</a:t>
            </a:r>
          </a:p>
        </p:txBody>
      </p:sp>
      <p:sp>
        <p:nvSpPr>
          <p:cNvPr id="21" name="矩形 20"/>
          <p:cNvSpPr/>
          <p:nvPr/>
        </p:nvSpPr>
        <p:spPr>
          <a:xfrm>
            <a:off x="683337" y="1460157"/>
            <a:ext cx="11111752" cy="5324535"/>
          </a:xfrm>
          <a:prstGeom prst="rect">
            <a:avLst/>
          </a:prstGeom>
          <a:solidFill>
            <a:srgbClr val="FFFFCC"/>
          </a:solidFill>
          <a:ln>
            <a:solidFill>
              <a:srgbClr val="E50914"/>
            </a:solidFill>
          </a:ln>
        </p:spPr>
        <p:txBody>
          <a:bodyPr wrap="square">
            <a:spAutoFit/>
          </a:bodyPr>
          <a:lstStyle/>
          <a:p>
            <a:pPr fontAlgn="base" latinLnBrk="1">
              <a:spcBef>
                <a:spcPct val="0"/>
              </a:spcBef>
              <a:spcAft>
                <a:spcPct val="0"/>
              </a:spcAft>
            </a:pPr>
            <a:r>
              <a:rPr kumimoji="1" lang="en-US" altLang="zh-CN" sz="2000" dirty="0" err="1"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sz="20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main(</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argc</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char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argv</a:t>
            </a:r>
            <a:r>
              <a:rPr kumimoji="1" lang="en-US" altLang="zh-CN" sz="20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MPI_Comm</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comm</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 MPI_COMM_WORLD;</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MPI_Status</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status</a:t>
            </a:r>
            <a:r>
              <a:rPr kumimoji="1" lang="en-US" altLang="zh-CN" sz="20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size, rank</a:t>
            </a:r>
            <a:r>
              <a:rPr kumimoji="1" lang="en-US" altLang="zh-CN" sz="20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char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str</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[100];</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MPI_Init</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(&amp;</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argc</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&amp;</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argv</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MPI_Comm_size</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comm</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&amp;size</a:t>
            </a:r>
            <a:r>
              <a:rPr kumimoji="1" lang="en-US" altLang="zh-CN" sz="20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MPI_Comm_rank</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comm</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&amp;rank);</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if (rank == 0</a:t>
            </a:r>
            <a:r>
              <a:rPr kumimoji="1" lang="en-US" altLang="zh-CN" sz="20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strcpy</a:t>
            </a:r>
            <a:r>
              <a:rPr kumimoji="1" lang="en-US" altLang="zh-CN" sz="20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dirty="0" err="1"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str</a:t>
            </a:r>
            <a:r>
              <a:rPr kumimoji="1" lang="en-US" altLang="zh-CN" sz="20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"hello world");</a:t>
            </a:r>
          </a:p>
          <a:p>
            <a:pPr fontAlgn="base" latinLnBrk="1">
              <a:spcBef>
                <a:spcPct val="0"/>
              </a:spcBef>
              <a:spcAft>
                <a:spcPct val="0"/>
              </a:spcAft>
            </a:pPr>
            <a:r>
              <a:rPr kumimoji="1" lang="en-US" altLang="zh-CN" sz="20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printf</a:t>
            </a:r>
            <a:r>
              <a:rPr kumimoji="1" lang="en-US" altLang="zh-CN" sz="20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("Process 0 send 1 to process %s.\n", </a:t>
            </a:r>
            <a:r>
              <a:rPr kumimoji="1" lang="en-US" altLang="zh-CN" sz="2000" dirty="0" err="1"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str</a:t>
            </a:r>
            <a:r>
              <a:rPr kumimoji="1" lang="en-US" altLang="zh-CN" sz="20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spcBef>
                <a:spcPct val="0"/>
              </a:spcBef>
              <a:spcAft>
                <a:spcPct val="0"/>
              </a:spcAft>
            </a:pPr>
            <a:r>
              <a:rPr kumimoji="1" lang="en-US" altLang="zh-CN" sz="2000" i="1"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MPI_Send(</a:t>
            </a:r>
            <a:r>
              <a:rPr kumimoji="1" lang="en-US" altLang="zh-CN" sz="2000" i="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str</a:t>
            </a:r>
            <a:r>
              <a:rPr kumimoji="1" lang="en-US" altLang="zh-CN" sz="20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i="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strlen</a:t>
            </a:r>
            <a:r>
              <a:rPr kumimoji="1" lang="en-US" altLang="zh-CN" sz="20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i="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str</a:t>
            </a:r>
            <a:r>
              <a:rPr kumimoji="1" lang="en-US" altLang="zh-CN" sz="20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+ 1, MPI_CHAR, 1, 99, </a:t>
            </a:r>
            <a:r>
              <a:rPr kumimoji="1" lang="en-US" altLang="zh-CN" sz="2000" i="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comm</a:t>
            </a:r>
            <a:r>
              <a:rPr kumimoji="1" lang="en-US" altLang="zh-CN" sz="20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else if (rank == 1</a:t>
            </a:r>
            <a:r>
              <a:rPr kumimoji="1" lang="en-US" altLang="zh-CN" sz="20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i="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MPI_Recv</a:t>
            </a:r>
            <a:r>
              <a:rPr kumimoji="1" lang="en-US" altLang="zh-CN" sz="20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i="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str</a:t>
            </a:r>
            <a:r>
              <a:rPr kumimoji="1" lang="en-US" altLang="zh-CN" sz="20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100, MPI_CHAR, 0, 99, </a:t>
            </a:r>
            <a:r>
              <a:rPr kumimoji="1" lang="en-US" altLang="zh-CN" sz="2000" i="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comm</a:t>
            </a:r>
            <a:r>
              <a:rPr kumimoji="1" lang="en-US" altLang="zh-CN" sz="20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&amp;status);</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printf</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("Process 1 receives messages %s.\n",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str</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MPI_Finalize</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return 0;</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p:txBody>
      </p:sp>
      <p:pic>
        <p:nvPicPr>
          <p:cNvPr id="22" name="图片 2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293889" y="5567941"/>
            <a:ext cx="6501200" cy="936104"/>
          </a:xfrm>
          <a:prstGeom prst="rect">
            <a:avLst/>
          </a:prstGeom>
        </p:spPr>
      </p:pic>
    </p:spTree>
    <p:extLst>
      <p:ext uri="{BB962C8B-B14F-4D97-AF65-F5344CB8AC3E}">
        <p14:creationId xmlns:p14="http://schemas.microsoft.com/office/powerpoint/2010/main" val="27348006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817997"/>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a:solidFill>
                  <a:srgbClr val="FF0000"/>
                </a:solidFill>
                <a:ea typeface="宋体" panose="02010600030101010101" pitchFamily="2" charset="-122"/>
              </a:rPr>
              <a:t>2.7 Elementary MPI </a:t>
            </a:r>
            <a:r>
              <a:rPr lang="en-US" altLang="zh-CN" sz="2800" b="1" dirty="0" smtClean="0">
                <a:solidFill>
                  <a:srgbClr val="FF0000"/>
                </a:solidFill>
                <a:ea typeface="宋体" panose="02010600030101010101" pitchFamily="2" charset="-122"/>
              </a:rPr>
              <a:t>datatypes</a:t>
            </a:r>
            <a:endParaRPr lang="en-US" altLang="zh-CN" sz="2800" b="1" dirty="0">
              <a:solidFill>
                <a:srgbClr val="FF0000"/>
              </a:solidFill>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862031836"/>
              </p:ext>
            </p:extLst>
          </p:nvPr>
        </p:nvGraphicFramePr>
        <p:xfrm>
          <a:off x="713958" y="1460157"/>
          <a:ext cx="11200136" cy="5094208"/>
        </p:xfrm>
        <a:graphic>
          <a:graphicData uri="http://schemas.openxmlformats.org/drawingml/2006/table">
            <a:tbl>
              <a:tblPr/>
              <a:tblGrid>
                <a:gridCol w="5600068">
                  <a:extLst>
                    <a:ext uri="{9D8B030D-6E8A-4147-A177-3AD203B41FA5}">
                      <a16:colId xmlns:a16="http://schemas.microsoft.com/office/drawing/2014/main" val="20000"/>
                    </a:ext>
                  </a:extLst>
                </a:gridCol>
                <a:gridCol w="5600068">
                  <a:extLst>
                    <a:ext uri="{9D8B030D-6E8A-4147-A177-3AD203B41FA5}">
                      <a16:colId xmlns:a16="http://schemas.microsoft.com/office/drawing/2014/main" val="20001"/>
                    </a:ext>
                  </a:extLst>
                </a:gridCol>
              </a:tblGrid>
              <a:tr h="3554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pPr algn="ctr"/>
                      <a:r>
                        <a:rPr lang="en-US" sz="1800" b="1" dirty="0">
                          <a:solidFill>
                            <a:srgbClr val="0000CC"/>
                          </a:solidFill>
                          <a:latin typeface="Times New Roman" panose="02020603050405020304" pitchFamily="18" charset="0"/>
                          <a:cs typeface="Times New Roman" panose="02020603050405020304" pitchFamily="18" charset="0"/>
                        </a:rPr>
                        <a:t>MPI datatype</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pPr algn="ctr"/>
                      <a:r>
                        <a:rPr lang="en-US" sz="1800" b="1" dirty="0">
                          <a:solidFill>
                            <a:srgbClr val="0000CC"/>
                          </a:solidFill>
                          <a:latin typeface="Times New Roman" panose="02020603050405020304" pitchFamily="18" charset="0"/>
                          <a:cs typeface="Times New Roman" panose="02020603050405020304" pitchFamily="18" charset="0"/>
                        </a:rPr>
                        <a:t>C equivalent</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554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a:latin typeface="Times New Roman" panose="02020603050405020304" pitchFamily="18" charset="0"/>
                          <a:cs typeface="Times New Roman" panose="02020603050405020304" pitchFamily="18" charset="0"/>
                        </a:rPr>
                        <a:t>MPI_SHORT</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a:latin typeface="Times New Roman" panose="02020603050405020304" pitchFamily="18" charset="0"/>
                          <a:cs typeface="Times New Roman" panose="02020603050405020304" pitchFamily="18" charset="0"/>
                        </a:rPr>
                        <a:t>short int</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54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a:latin typeface="Times New Roman" panose="02020603050405020304" pitchFamily="18" charset="0"/>
                          <a:cs typeface="Times New Roman" panose="02020603050405020304" pitchFamily="18" charset="0"/>
                        </a:rPr>
                        <a:t>MPI_INT</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dirty="0" err="1">
                          <a:latin typeface="Times New Roman" panose="02020603050405020304" pitchFamily="18" charset="0"/>
                          <a:cs typeface="Times New Roman" panose="02020603050405020304" pitchFamily="18" charset="0"/>
                        </a:rPr>
                        <a:t>int</a:t>
                      </a:r>
                      <a:endParaRPr lang="en-US" sz="1800" dirty="0">
                        <a:latin typeface="Times New Roman" panose="02020603050405020304" pitchFamily="18" charset="0"/>
                        <a:cs typeface="Times New Roman" panose="02020603050405020304" pitchFamily="18" charset="0"/>
                      </a:endParaRP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554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dirty="0">
                          <a:latin typeface="Times New Roman" panose="02020603050405020304" pitchFamily="18" charset="0"/>
                          <a:cs typeface="Times New Roman" panose="02020603050405020304" pitchFamily="18" charset="0"/>
                        </a:rPr>
                        <a:t>MPI_LONG</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dirty="0">
                          <a:latin typeface="Times New Roman" panose="02020603050405020304" pitchFamily="18" charset="0"/>
                          <a:cs typeface="Times New Roman" panose="02020603050405020304" pitchFamily="18" charset="0"/>
                        </a:rPr>
                        <a:t>long </a:t>
                      </a:r>
                      <a:r>
                        <a:rPr lang="en-US" sz="1800" dirty="0" err="1">
                          <a:latin typeface="Times New Roman" panose="02020603050405020304" pitchFamily="18" charset="0"/>
                          <a:cs typeface="Times New Roman" panose="02020603050405020304" pitchFamily="18" charset="0"/>
                        </a:rPr>
                        <a:t>int</a:t>
                      </a:r>
                      <a:endParaRPr lang="en-US" sz="1800" dirty="0">
                        <a:latin typeface="Times New Roman" panose="02020603050405020304" pitchFamily="18" charset="0"/>
                        <a:cs typeface="Times New Roman" panose="02020603050405020304" pitchFamily="18" charset="0"/>
                      </a:endParaRP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54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a:latin typeface="Times New Roman" panose="02020603050405020304" pitchFamily="18" charset="0"/>
                          <a:cs typeface="Times New Roman" panose="02020603050405020304" pitchFamily="18" charset="0"/>
                        </a:rPr>
                        <a:t>MPI_LONG_LONG</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a:latin typeface="Times New Roman" panose="02020603050405020304" pitchFamily="18" charset="0"/>
                          <a:cs typeface="Times New Roman" panose="02020603050405020304" pitchFamily="18" charset="0"/>
                        </a:rPr>
                        <a:t>long long int</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554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a:latin typeface="Times New Roman" panose="02020603050405020304" pitchFamily="18" charset="0"/>
                          <a:cs typeface="Times New Roman" panose="02020603050405020304" pitchFamily="18" charset="0"/>
                        </a:rPr>
                        <a:t>MPI_UNSIGNED_CHAR</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a:latin typeface="Times New Roman" panose="02020603050405020304" pitchFamily="18" charset="0"/>
                          <a:cs typeface="Times New Roman" panose="02020603050405020304" pitchFamily="18" charset="0"/>
                        </a:rPr>
                        <a:t>unsigned char</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554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a:latin typeface="Times New Roman" panose="02020603050405020304" pitchFamily="18" charset="0"/>
                          <a:cs typeface="Times New Roman" panose="02020603050405020304" pitchFamily="18" charset="0"/>
                        </a:rPr>
                        <a:t>MPI_UNSIGNED_SHORT</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a:latin typeface="Times New Roman" panose="02020603050405020304" pitchFamily="18" charset="0"/>
                          <a:cs typeface="Times New Roman" panose="02020603050405020304" pitchFamily="18" charset="0"/>
                        </a:rPr>
                        <a:t>unsigned short int</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554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a:latin typeface="Times New Roman" panose="02020603050405020304" pitchFamily="18" charset="0"/>
                          <a:cs typeface="Times New Roman" panose="02020603050405020304" pitchFamily="18" charset="0"/>
                        </a:rPr>
                        <a:t>MPI_UNSIGNED</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a:latin typeface="Times New Roman" panose="02020603050405020304" pitchFamily="18" charset="0"/>
                          <a:cs typeface="Times New Roman" panose="02020603050405020304" pitchFamily="18" charset="0"/>
                        </a:rPr>
                        <a:t>unsigned int</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554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a:latin typeface="Times New Roman" panose="02020603050405020304" pitchFamily="18" charset="0"/>
                          <a:cs typeface="Times New Roman" panose="02020603050405020304" pitchFamily="18" charset="0"/>
                        </a:rPr>
                        <a:t>MPI_UNSIGNED_LONG</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a:latin typeface="Times New Roman" panose="02020603050405020304" pitchFamily="18" charset="0"/>
                          <a:cs typeface="Times New Roman" panose="02020603050405020304" pitchFamily="18" charset="0"/>
                        </a:rPr>
                        <a:t>unsigned long int</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554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a:latin typeface="Times New Roman" panose="02020603050405020304" pitchFamily="18" charset="0"/>
                          <a:cs typeface="Times New Roman" panose="02020603050405020304" pitchFamily="18" charset="0"/>
                        </a:rPr>
                        <a:t>MPI_UNSIGNED_LONG_LONG</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a:latin typeface="Times New Roman" panose="02020603050405020304" pitchFamily="18" charset="0"/>
                          <a:cs typeface="Times New Roman" panose="02020603050405020304" pitchFamily="18" charset="0"/>
                        </a:rPr>
                        <a:t>unsigned long long int</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554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a:latin typeface="Times New Roman" panose="02020603050405020304" pitchFamily="18" charset="0"/>
                          <a:cs typeface="Times New Roman" panose="02020603050405020304" pitchFamily="18" charset="0"/>
                        </a:rPr>
                        <a:t>MPI_FLOAT</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a:latin typeface="Times New Roman" panose="02020603050405020304" pitchFamily="18" charset="0"/>
                          <a:cs typeface="Times New Roman" panose="02020603050405020304" pitchFamily="18" charset="0"/>
                        </a:rPr>
                        <a:t>float</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554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a:latin typeface="Times New Roman" panose="02020603050405020304" pitchFamily="18" charset="0"/>
                          <a:cs typeface="Times New Roman" panose="02020603050405020304" pitchFamily="18" charset="0"/>
                        </a:rPr>
                        <a:t>MPI_DOUBLE</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a:latin typeface="Times New Roman" panose="02020603050405020304" pitchFamily="18" charset="0"/>
                          <a:cs typeface="Times New Roman" panose="02020603050405020304" pitchFamily="18" charset="0"/>
                        </a:rPr>
                        <a:t>double</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3554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a:latin typeface="Times New Roman" panose="02020603050405020304" pitchFamily="18" charset="0"/>
                          <a:cs typeface="Times New Roman" panose="02020603050405020304" pitchFamily="18" charset="0"/>
                        </a:rPr>
                        <a:t>MPI_LONG_DOUBLE</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a:latin typeface="Times New Roman" panose="02020603050405020304" pitchFamily="18" charset="0"/>
                          <a:cs typeface="Times New Roman" panose="02020603050405020304" pitchFamily="18" charset="0"/>
                        </a:rPr>
                        <a:t>long double</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3554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a:latin typeface="Times New Roman" panose="02020603050405020304" pitchFamily="18" charset="0"/>
                          <a:cs typeface="Times New Roman" panose="02020603050405020304" pitchFamily="18" charset="0"/>
                        </a:rPr>
                        <a:t>MPI_BYTE</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0965" algn="l" defTabSz="914400" rtl="0" eaLnBrk="1" latinLnBrk="0" hangingPunct="1">
                        <a:defRPr sz="1800" kern="1200">
                          <a:solidFill>
                            <a:schemeClr val="tx1"/>
                          </a:solidFill>
                          <a:latin typeface="Calibri"/>
                        </a:defRPr>
                      </a:lvl4pPr>
                      <a:lvl5pPr marL="1828165" algn="l" defTabSz="914400" rtl="0" eaLnBrk="1" latinLnBrk="0" hangingPunct="1">
                        <a:defRPr sz="1800" kern="1200">
                          <a:solidFill>
                            <a:schemeClr val="tx1"/>
                          </a:solidFill>
                          <a:latin typeface="Calibri"/>
                        </a:defRPr>
                      </a:lvl5pPr>
                      <a:lvl6pPr marL="2285365" algn="l" defTabSz="914400" rtl="0" eaLnBrk="1" latinLnBrk="0" hangingPunct="1">
                        <a:defRPr sz="1800" kern="1200">
                          <a:solidFill>
                            <a:schemeClr val="tx1"/>
                          </a:solidFill>
                          <a:latin typeface="Calibri"/>
                        </a:defRPr>
                      </a:lvl6pPr>
                      <a:lvl7pPr marL="2742565" algn="l" defTabSz="914400" rtl="0" eaLnBrk="1" latinLnBrk="0" hangingPunct="1">
                        <a:defRPr sz="1800" kern="1200">
                          <a:solidFill>
                            <a:schemeClr val="tx1"/>
                          </a:solidFill>
                          <a:latin typeface="Calibri"/>
                        </a:defRPr>
                      </a:lvl7pPr>
                      <a:lvl8pPr marL="3199130" algn="l" defTabSz="914400" rtl="0" eaLnBrk="1" latinLnBrk="0" hangingPunct="1">
                        <a:defRPr sz="1800" kern="1200">
                          <a:solidFill>
                            <a:schemeClr val="tx1"/>
                          </a:solidFill>
                          <a:latin typeface="Calibri"/>
                        </a:defRPr>
                      </a:lvl8pPr>
                      <a:lvl9pPr marL="3656330" algn="l" defTabSz="914400" rtl="0" eaLnBrk="1" latinLnBrk="0" hangingPunct="1">
                        <a:defRPr sz="1800" kern="1200">
                          <a:solidFill>
                            <a:schemeClr val="tx1"/>
                          </a:solidFill>
                          <a:latin typeface="Calibri"/>
                        </a:defRPr>
                      </a:lvl9pPr>
                    </a:lstStyle>
                    <a:p>
                      <a:r>
                        <a:rPr lang="en-US" sz="1800" dirty="0">
                          <a:latin typeface="Times New Roman" panose="02020603050405020304" pitchFamily="18" charset="0"/>
                          <a:cs typeface="Times New Roman" panose="02020603050405020304" pitchFamily="18" charset="0"/>
                        </a:rPr>
                        <a:t>char</a:t>
                      </a:r>
                    </a:p>
                  </a:txBody>
                  <a:tcPr marL="89552" marR="89552" marT="44776" marB="44776"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4448025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817997"/>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smtClean="0">
                <a:solidFill>
                  <a:srgbClr val="FF0000"/>
                </a:solidFill>
                <a:ea typeface="宋体" panose="02010600030101010101" pitchFamily="2" charset="-122"/>
              </a:rPr>
              <a:t>2.8 Collective Communication</a:t>
            </a:r>
            <a:endParaRPr lang="en-US" altLang="zh-CN" sz="2800" b="1" dirty="0">
              <a:solidFill>
                <a:srgbClr val="FF0000"/>
              </a:solidFill>
              <a:ea typeface="宋体" panose="02010600030101010101" pitchFamily="2" charset="-122"/>
            </a:endParaRPr>
          </a:p>
        </p:txBody>
      </p:sp>
      <p:sp>
        <p:nvSpPr>
          <p:cNvPr id="6" name="内容占位符 1"/>
          <p:cNvSpPr txBox="1">
            <a:spLocks/>
          </p:cNvSpPr>
          <p:nvPr/>
        </p:nvSpPr>
        <p:spPr>
          <a:xfrm>
            <a:off x="748552" y="1339967"/>
            <a:ext cx="11183472" cy="5015442"/>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en-US" altLang="zh-CN" sz="32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Collective </a:t>
            </a:r>
            <a:r>
              <a:rPr kumimoji="0" lang="en-US" altLang="zh-CN" sz="3200" b="1" i="1"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vs</a:t>
            </a:r>
            <a:r>
              <a:rPr kumimoji="0" lang="en-US" altLang="zh-CN" sz="32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Point-to-point</a:t>
            </a:r>
          </a:p>
          <a:p>
            <a:pPr marL="685800" marR="0" lvl="1" indent="-228600" algn="just"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en-US" altLang="zh-CN" sz="2600" b="0" i="0" u="none" strike="noStrike" kern="1200" cap="none" spc="0" normalizeH="0" baseline="0" noProof="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More </a:t>
            </a:r>
            <a:r>
              <a:rPr kumimoji="0" lang="en-US" altLang="zh-CN" sz="2600" b="0" i="1" u="none" strike="noStrike" kern="1200" cap="none" spc="0" normalizeH="0" baseline="0" noProof="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concise</a:t>
            </a:r>
            <a:r>
              <a:rPr kumimoji="0" lang="en-US" altLang="zh-CN" sz="2600" b="0" i="0" u="none" strike="noStrike" kern="1200" cap="none" spc="0" normalizeH="0" baseline="0" noProof="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program : </a:t>
            </a:r>
            <a:r>
              <a:rPr kumimoji="0" lang="en-US" altLang="zh-CN" sz="2600" b="0" i="1" u="none" strike="noStrike" kern="1200" cap="none" spc="0" normalizeH="0" baseline="0" noProof="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One</a:t>
            </a:r>
            <a:r>
              <a:rPr kumimoji="0" lang="en-US" altLang="zh-CN" sz="2600" b="0" i="0" u="none" strike="noStrike" kern="1200" cap="none" spc="0" normalizeH="0" baseline="0" noProof="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600" b="0" i="1" u="none" strike="noStrike" kern="1200" cap="none" spc="0" normalizeH="0" baseline="0" noProof="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collective</a:t>
            </a:r>
            <a:r>
              <a:rPr kumimoji="0" lang="en-US" altLang="zh-CN" sz="2600" b="0" i="0" u="none" strike="noStrike" kern="1200" cap="none" spc="0" normalizeH="0" baseline="0" noProof="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operation can </a:t>
            </a:r>
            <a:r>
              <a:rPr kumimoji="0" lang="en-US" altLang="zh-CN" sz="2600" b="0" i="1" u="none" strike="noStrike" kern="1200" cap="none" spc="0" normalizeH="0" baseline="0" noProof="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replace</a:t>
            </a:r>
            <a:r>
              <a:rPr kumimoji="0" lang="en-US" altLang="zh-CN" sz="2600" b="0" i="0" u="none" strike="noStrike" kern="1200" cap="none" spc="0" normalizeH="0" baseline="0" noProof="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600" b="0" i="1" u="none" strike="noStrike" kern="1200" cap="none" spc="0" normalizeH="0" baseline="0" noProof="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multiple</a:t>
            </a:r>
            <a:r>
              <a:rPr kumimoji="0" lang="en-US" altLang="zh-CN" sz="2600" b="0" i="0" u="none" strike="noStrike" kern="1200" cap="none" spc="0" normalizeH="0" baseline="0" noProof="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600" b="0" i="1" u="none" strike="noStrike" kern="1200" cap="none" spc="0" normalizeH="0" baseline="0" noProof="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point-to-point</a:t>
            </a:r>
            <a:r>
              <a:rPr kumimoji="0" lang="en-US" altLang="zh-CN" sz="2600" b="0" i="0" u="none" strike="noStrike" kern="1200" cap="none" spc="0" normalizeH="0" baseline="0" noProof="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operations</a:t>
            </a:r>
          </a:p>
          <a:p>
            <a:pPr marL="685800" marR="0" lvl="1" indent="-228600" algn="just"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en-US" altLang="zh-CN" sz="2600" b="0" i="1" u="none" strike="noStrike" kern="1200" cap="none" spc="0" normalizeH="0" baseline="0" noProof="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Optimized</a:t>
            </a:r>
            <a:r>
              <a:rPr kumimoji="0" lang="en-US" altLang="zh-CN" sz="2600" b="0" i="0" u="none" strike="noStrike" kern="1200" cap="none" spc="0" normalizeH="0" baseline="0" noProof="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600" b="0" i="1" u="none" strike="noStrike" kern="1200" cap="none" spc="0" normalizeH="0" baseline="0" noProof="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collective</a:t>
            </a:r>
            <a:r>
              <a:rPr kumimoji="0" lang="en-US" altLang="zh-CN" sz="2600" b="0" i="0" u="none" strike="noStrike" kern="1200" cap="none" spc="0" normalizeH="0" baseline="0" noProof="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communications usually are </a:t>
            </a:r>
            <a:r>
              <a:rPr kumimoji="0" lang="en-US" altLang="zh-CN" sz="2600" b="0" i="1" u="none" strike="noStrike" kern="1200" cap="none" spc="0" normalizeH="0" baseline="0" noProof="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faster</a:t>
            </a:r>
            <a:r>
              <a:rPr kumimoji="0" lang="en-US" altLang="zh-CN" sz="2600" b="0" i="0" u="none" strike="noStrike" kern="1200" cap="none" spc="0" normalizeH="0" baseline="0" noProof="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600" b="0" i="1" u="none" strike="noStrike" kern="1200" cap="none" spc="0" normalizeH="0" baseline="0" noProof="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than</a:t>
            </a:r>
            <a:r>
              <a:rPr kumimoji="0" lang="en-US" altLang="zh-CN" sz="2600" b="0" i="0" u="none" strike="noStrike" kern="1200" cap="none" spc="0" normalizeH="0" baseline="0" noProof="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the corresponding </a:t>
            </a:r>
            <a:r>
              <a:rPr kumimoji="0" lang="en-US" altLang="zh-CN" sz="2600" b="0" i="1" u="none" strike="noStrike" kern="1200" cap="none" spc="0" normalizeH="0" baseline="0" noProof="0" smtClean="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point-to-point</a:t>
            </a:r>
            <a:r>
              <a:rPr kumimoji="0" lang="en-US" altLang="zh-CN" sz="2600" b="0" i="0" u="none" strike="noStrike" kern="1200" cap="none" spc="0" normalizeH="0" baseline="0" noProof="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communications</a:t>
            </a:r>
            <a:endParaRPr kumimoji="0" lang="en-US" altLang="zh-CN" sz="26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121270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817997"/>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smtClean="0">
                <a:solidFill>
                  <a:srgbClr val="FF0000"/>
                </a:solidFill>
                <a:ea typeface="宋体" panose="02010600030101010101" pitchFamily="2" charset="-122"/>
              </a:rPr>
              <a:t>2.8 Collective Communication</a:t>
            </a:r>
            <a:endParaRPr lang="en-US" altLang="zh-CN" sz="2800" b="1" dirty="0">
              <a:solidFill>
                <a:srgbClr val="FF0000"/>
              </a:solidFill>
              <a:ea typeface="宋体" panose="02010600030101010101" pitchFamily="2" charset="-122"/>
            </a:endParaRPr>
          </a:p>
        </p:txBody>
      </p:sp>
      <p:sp>
        <p:nvSpPr>
          <p:cNvPr id="8" name="内容占位符 1"/>
          <p:cNvSpPr txBox="1">
            <a:spLocks/>
          </p:cNvSpPr>
          <p:nvPr/>
        </p:nvSpPr>
        <p:spPr>
          <a:xfrm>
            <a:off x="627086" y="1339967"/>
            <a:ext cx="8746067" cy="794106"/>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en-US" altLang="zh-CN" sz="32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Data Movement: Broadcast</a:t>
            </a:r>
            <a:endParaRPr kumimoji="0" lang="en-US" altLang="zh-CN" sz="32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图片 8"/>
          <p:cNvPicPr>
            <a:picLocks noChangeAspect="1"/>
          </p:cNvPicPr>
          <p:nvPr/>
        </p:nvPicPr>
        <p:blipFill>
          <a:blip r:embed="rId3"/>
          <a:stretch>
            <a:fillRect/>
          </a:stretch>
        </p:blipFill>
        <p:spPr>
          <a:xfrm>
            <a:off x="1768126" y="2134073"/>
            <a:ext cx="8448675" cy="2562225"/>
          </a:xfrm>
          <a:prstGeom prst="rect">
            <a:avLst/>
          </a:prstGeom>
        </p:spPr>
      </p:pic>
      <p:sp>
        <p:nvSpPr>
          <p:cNvPr id="10" name="矩形 9"/>
          <p:cNvSpPr/>
          <p:nvPr/>
        </p:nvSpPr>
        <p:spPr>
          <a:xfrm>
            <a:off x="627086" y="4711338"/>
            <a:ext cx="11135091" cy="1384995"/>
          </a:xfrm>
          <a:prstGeom prst="rect">
            <a:avLst/>
          </a:prstGeom>
        </p:spPr>
        <p:txBody>
          <a:bodyPr wrap="square">
            <a:spAutoFit/>
          </a:bodyPr>
          <a:lstStyle/>
          <a:p>
            <a:pPr marL="342900" indent="-342900" algn="just" fontAlgn="base">
              <a:lnSpc>
                <a:spcPct val="150000"/>
              </a:lnSpc>
              <a:spcBef>
                <a:spcPct val="0"/>
              </a:spcBef>
              <a:spcAft>
                <a:spcPct val="0"/>
              </a:spcAft>
              <a:buFont typeface="Wingdings" panose="05000000000000000000" pitchFamily="2" charset="2"/>
              <a:buChar char="n"/>
            </a:pPr>
            <a:r>
              <a:rPr kumimoji="1" lang="en-US" altLang="zh-CN" sz="2800" i="1"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Broadcast</a:t>
            </a:r>
            <a:r>
              <a:rPr kumimoji="1" lang="en-US" altLang="zh-CN" sz="28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copies</a:t>
            </a:r>
            <a:r>
              <a:rPr kumimoji="1" lang="en-US" altLang="zh-CN" sz="2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data from the memory of </a:t>
            </a:r>
            <a:r>
              <a:rPr kumimoji="1" lang="en-US" altLang="zh-CN" sz="28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one</a:t>
            </a:r>
            <a:r>
              <a:rPr kumimoji="1" lang="en-US" altLang="zh-CN" sz="2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processor to that of </a:t>
            </a:r>
            <a:r>
              <a:rPr kumimoji="1" lang="en-US" altLang="zh-CN" sz="28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other</a:t>
            </a:r>
            <a:r>
              <a:rPr kumimoji="1" lang="en-US" altLang="zh-CN" sz="2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processors </a:t>
            </a:r>
            <a:r>
              <a:rPr kumimoji="1" lang="en-US" altLang="zh-CN" sz="28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i="1"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One</a:t>
            </a:r>
            <a:r>
              <a:rPr kumimoji="1" lang="en-US" altLang="zh-CN" sz="28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to</a:t>
            </a:r>
            <a:r>
              <a:rPr kumimoji="1" lang="en-US" altLang="zh-CN" sz="2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all</a:t>
            </a:r>
            <a:r>
              <a:rPr kumimoji="1" lang="en-US" altLang="zh-CN" sz="2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operation </a:t>
            </a:r>
            <a:endParaRPr kumimoji="1" lang="zh-CN" altLang="en-US" sz="2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902136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817997"/>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smtClean="0">
                <a:solidFill>
                  <a:srgbClr val="FF0000"/>
                </a:solidFill>
                <a:ea typeface="宋体" panose="02010600030101010101" pitchFamily="2" charset="-122"/>
              </a:rPr>
              <a:t>2.8 Collective Communication</a:t>
            </a:r>
            <a:endParaRPr lang="en-US" altLang="zh-CN" sz="2800" b="1" dirty="0">
              <a:solidFill>
                <a:srgbClr val="FF0000"/>
              </a:solidFill>
              <a:ea typeface="宋体" panose="02010600030101010101" pitchFamily="2" charset="-122"/>
            </a:endParaRPr>
          </a:p>
        </p:txBody>
      </p:sp>
      <p:sp>
        <p:nvSpPr>
          <p:cNvPr id="8" name="内容占位符 1"/>
          <p:cNvSpPr txBox="1">
            <a:spLocks/>
          </p:cNvSpPr>
          <p:nvPr/>
        </p:nvSpPr>
        <p:spPr>
          <a:xfrm>
            <a:off x="627086" y="1339967"/>
            <a:ext cx="8746067" cy="794106"/>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en-US" altLang="zh-CN" sz="32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Data Movement: Broadcast</a:t>
            </a:r>
            <a:endParaRPr kumimoji="0" lang="en-US" altLang="zh-CN" sz="32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矩形 10"/>
          <p:cNvSpPr/>
          <p:nvPr/>
        </p:nvSpPr>
        <p:spPr>
          <a:xfrm>
            <a:off x="735098" y="1982127"/>
            <a:ext cx="8686801" cy="4796506"/>
          </a:xfrm>
          <a:prstGeom prst="rect">
            <a:avLst/>
          </a:prstGeom>
          <a:solidFill>
            <a:srgbClr val="FFFFCC"/>
          </a:solidFill>
          <a:ln>
            <a:solidFill>
              <a:srgbClr val="E50914"/>
            </a:solidFill>
          </a:ln>
        </p:spPr>
        <p:txBody>
          <a:bodyPr wrap="square">
            <a:spAutoFit/>
          </a:bodyPr>
          <a:lstStyle/>
          <a:p>
            <a:pPr fontAlgn="base" latinLnBrk="1">
              <a:lnSpc>
                <a:spcPct val="200000"/>
              </a:lnSpc>
              <a:spcBef>
                <a:spcPts val="600"/>
              </a:spcBef>
              <a:spcAft>
                <a:spcPct val="0"/>
              </a:spcAft>
            </a:pPr>
            <a:r>
              <a:rPr kumimoji="1" lang="en-US" altLang="zh-CN" sz="2400" b="1"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MPI_Bcast</a:t>
            </a:r>
            <a:r>
              <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lnSpc>
                <a:spcPct val="200000"/>
              </a:lnSpc>
              <a:spcBef>
                <a:spcPts val="600"/>
              </a:spcBef>
              <a:spcAft>
                <a:spcPct val="0"/>
              </a:spcAft>
            </a:pPr>
            <a:r>
              <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void* buffer,</a:t>
            </a:r>
          </a:p>
          <a:p>
            <a:pPr fontAlgn="base" latinLnBrk="1">
              <a:lnSpc>
                <a:spcPct val="200000"/>
              </a:lnSpc>
              <a:spcBef>
                <a:spcPts val="600"/>
              </a:spcBef>
              <a:spcAft>
                <a:spcPct val="0"/>
              </a:spcAft>
            </a:pPr>
            <a:r>
              <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count,</a:t>
            </a:r>
          </a:p>
          <a:p>
            <a:pPr fontAlgn="base" latinLnBrk="1">
              <a:lnSpc>
                <a:spcPct val="200000"/>
              </a:lnSpc>
              <a:spcBef>
                <a:spcPts val="600"/>
              </a:spcBef>
              <a:spcAft>
                <a:spcPct val="0"/>
              </a:spcAft>
            </a:pPr>
            <a:r>
              <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MPI_Datatype</a:t>
            </a:r>
            <a:r>
              <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datatype,</a:t>
            </a:r>
          </a:p>
          <a:p>
            <a:pPr fontAlgn="base" latinLnBrk="1">
              <a:lnSpc>
                <a:spcPct val="200000"/>
              </a:lnSpc>
              <a:spcBef>
                <a:spcPts val="600"/>
              </a:spcBef>
              <a:spcAft>
                <a:spcPct val="0"/>
              </a:spcAft>
            </a:pPr>
            <a:r>
              <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root,</a:t>
            </a:r>
          </a:p>
          <a:p>
            <a:pPr fontAlgn="base" latinLnBrk="1">
              <a:lnSpc>
                <a:spcPct val="200000"/>
              </a:lnSpc>
              <a:spcBef>
                <a:spcPts val="600"/>
              </a:spcBef>
              <a:spcAft>
                <a:spcPct val="0"/>
              </a:spcAft>
            </a:pPr>
            <a:r>
              <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MPI_Comm</a:t>
            </a:r>
            <a:r>
              <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comm</a:t>
            </a:r>
            <a:r>
              <a:rPr kumimoji="1"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2" name="矩形 11"/>
          <p:cNvSpPr/>
          <p:nvPr/>
        </p:nvSpPr>
        <p:spPr>
          <a:xfrm>
            <a:off x="2702670" y="2899125"/>
            <a:ext cx="3798168" cy="480131"/>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0" indent="0" algn="ctr" defTabSz="914400" eaLnBrk="1" fontAlgn="base" latinLnBrk="1" hangingPunct="1">
              <a:lnSpc>
                <a:spcPct val="90000"/>
              </a:lnSpc>
              <a:spcBef>
                <a:spcPct val="0"/>
              </a:spcBef>
              <a:spcAft>
                <a:spcPct val="0"/>
              </a:spcAft>
              <a:buClrTx/>
              <a:buSzTx/>
              <a:buFontTx/>
              <a:buNone/>
              <a:tabLst/>
              <a:defRPr/>
            </a:pPr>
            <a:r>
              <a:rPr kumimoji="1" lang="en-US" altLang="zh-CN" sz="28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rPr>
              <a:t>starting address of buffer</a:t>
            </a:r>
            <a:endParaRPr kumimoji="1" lang="zh-CN" altLang="en-US" sz="28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矩形 12"/>
          <p:cNvSpPr/>
          <p:nvPr/>
        </p:nvSpPr>
        <p:spPr>
          <a:xfrm>
            <a:off x="2702670" y="3802132"/>
            <a:ext cx="4302224" cy="480131"/>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0" indent="0" algn="ctr" defTabSz="914400" eaLnBrk="1" fontAlgn="base" latinLnBrk="1" hangingPunct="1">
              <a:lnSpc>
                <a:spcPct val="90000"/>
              </a:lnSpc>
              <a:spcBef>
                <a:spcPct val="0"/>
              </a:spcBef>
              <a:spcAft>
                <a:spcPct val="0"/>
              </a:spcAft>
              <a:buClrTx/>
              <a:buSzTx/>
              <a:buFontTx/>
              <a:buNone/>
              <a:tabLst/>
              <a:defRPr/>
            </a:pPr>
            <a:r>
              <a:rPr kumimoji="1" lang="en-US" altLang="zh-CN" sz="28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rPr>
              <a:t>number of entries in buffer</a:t>
            </a:r>
            <a:endParaRPr kumimoji="1" lang="zh-CN" altLang="en-US" sz="28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矩形 13"/>
          <p:cNvSpPr/>
          <p:nvPr/>
        </p:nvSpPr>
        <p:spPr>
          <a:xfrm>
            <a:off x="4350262" y="4582854"/>
            <a:ext cx="2978559" cy="480131"/>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0" indent="0" algn="ctr" defTabSz="914400" eaLnBrk="1" fontAlgn="base" latinLnBrk="1" hangingPunct="1">
              <a:lnSpc>
                <a:spcPct val="90000"/>
              </a:lnSpc>
              <a:spcBef>
                <a:spcPct val="0"/>
              </a:spcBef>
              <a:spcAft>
                <a:spcPct val="0"/>
              </a:spcAft>
              <a:buClrTx/>
              <a:buSzTx/>
              <a:buFontTx/>
              <a:buNone/>
              <a:tabLst/>
              <a:defRPr/>
            </a:pPr>
            <a:r>
              <a:rPr kumimoji="1" lang="en-US" altLang="zh-CN" sz="28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rPr>
              <a:t>data type of buffer</a:t>
            </a:r>
            <a:endParaRPr kumimoji="1" lang="zh-CN" altLang="en-US" sz="28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矩形 14"/>
          <p:cNvSpPr/>
          <p:nvPr/>
        </p:nvSpPr>
        <p:spPr>
          <a:xfrm>
            <a:off x="2455165" y="5422487"/>
            <a:ext cx="3384376" cy="480131"/>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0" indent="0" algn="ctr" defTabSz="914400" eaLnBrk="1" fontAlgn="base" latinLnBrk="1" hangingPunct="1">
              <a:lnSpc>
                <a:spcPct val="90000"/>
              </a:lnSpc>
              <a:spcBef>
                <a:spcPct val="0"/>
              </a:spcBef>
              <a:spcAft>
                <a:spcPct val="0"/>
              </a:spcAft>
              <a:buClrTx/>
              <a:buSzTx/>
              <a:buFontTx/>
              <a:buNone/>
              <a:tabLst/>
              <a:defRPr/>
            </a:pPr>
            <a:r>
              <a:rPr kumimoji="1" lang="en-US" altLang="zh-CN" sz="28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rPr>
              <a:t>rank of broadcast root</a:t>
            </a:r>
            <a:endParaRPr kumimoji="1" lang="zh-CN" altLang="en-US" sz="28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矩形 15"/>
          <p:cNvSpPr/>
          <p:nvPr/>
        </p:nvSpPr>
        <p:spPr>
          <a:xfrm>
            <a:off x="3862949" y="6238188"/>
            <a:ext cx="2376264" cy="480131"/>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0" indent="0" algn="ctr" defTabSz="914400" eaLnBrk="1" fontAlgn="base" latinLnBrk="1" hangingPunct="1">
              <a:lnSpc>
                <a:spcPct val="90000"/>
              </a:lnSpc>
              <a:spcBef>
                <a:spcPct val="0"/>
              </a:spcBef>
              <a:spcAft>
                <a:spcPct val="0"/>
              </a:spcAft>
              <a:buClrTx/>
              <a:buSzTx/>
              <a:buFontTx/>
              <a:buNone/>
              <a:tabLst/>
              <a:defRPr/>
            </a:pPr>
            <a:r>
              <a:rPr kumimoji="1" lang="en-US" altLang="zh-CN" sz="28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rPr>
              <a:t>communicator</a:t>
            </a:r>
            <a:endParaRPr kumimoji="1" lang="zh-CN" altLang="en-US" sz="28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724512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2"/>
            <a:ext cx="11206325" cy="2261956"/>
          </a:xfrm>
          <a:prstGeom prst="rect">
            <a:avLst/>
          </a:prstGeom>
          <a:noFill/>
        </p:spPr>
        <p:txBody>
          <a:bodyPr wrap="square" rtlCol="0" anchor="t" anchorCtr="0">
            <a:noAutofit/>
          </a:bodyPr>
          <a:lstStyle/>
          <a:p>
            <a:pPr algn="just">
              <a:lnSpc>
                <a:spcPct val="150000"/>
              </a:lnSpc>
            </a:pPr>
            <a:r>
              <a:rPr lang="en-US" altLang="zh-CN" sz="2400" b="1" dirty="0" smtClean="0">
                <a:latin typeface="Microsoft YaHei" panose="020B0503020204020204" pitchFamily="34" charset="-122"/>
                <a:ea typeface="Microsoft YaHei" panose="020B0503020204020204" pitchFamily="34" charset="-122"/>
              </a:rPr>
              <a:t>1.2 </a:t>
            </a:r>
            <a:r>
              <a:rPr lang="en-US" altLang="zh-CN" sz="2400" b="1" dirty="0" err="1" smtClean="0">
                <a:latin typeface="Microsoft YaHei" panose="020B0503020204020204" pitchFamily="34" charset="-122"/>
                <a:ea typeface="Microsoft YaHei" panose="020B0503020204020204" pitchFamily="34" charset="-122"/>
              </a:rPr>
              <a:t>OpenMP</a:t>
            </a:r>
            <a:r>
              <a:rPr lang="zh-CN" altLang="en-US" sz="2400" b="1" dirty="0" smtClean="0">
                <a:latin typeface="Microsoft YaHei" panose="020B0503020204020204" pitchFamily="34" charset="-122"/>
                <a:ea typeface="Microsoft YaHei" panose="020B0503020204020204" pitchFamily="34" charset="-122"/>
              </a:rPr>
              <a:t>的</a:t>
            </a:r>
            <a:r>
              <a:rPr lang="en-US" altLang="zh-CN" sz="2400" b="1" dirty="0">
                <a:latin typeface="Microsoft YaHei" panose="020B0503020204020204" pitchFamily="34" charset="-122"/>
                <a:ea typeface="Microsoft YaHei" panose="020B0503020204020204" pitchFamily="34" charset="-122"/>
              </a:rPr>
              <a:t>Fork-Join</a:t>
            </a:r>
            <a:r>
              <a:rPr lang="zh-CN" altLang="en-US" sz="2400" b="1" dirty="0">
                <a:latin typeface="Microsoft YaHei" panose="020B0503020204020204" pitchFamily="34" charset="-122"/>
                <a:ea typeface="Microsoft YaHei" panose="020B0503020204020204" pitchFamily="34" charset="-122"/>
              </a:rPr>
              <a:t>并行执行</a:t>
            </a:r>
            <a:r>
              <a:rPr lang="zh-CN" altLang="en-US" sz="2400" b="1" dirty="0" smtClean="0">
                <a:latin typeface="Microsoft YaHei" panose="020B0503020204020204" pitchFamily="34" charset="-122"/>
                <a:ea typeface="Microsoft YaHei" panose="020B0503020204020204" pitchFamily="34" charset="-122"/>
              </a:rPr>
              <a:t>模型</a:t>
            </a:r>
            <a:endParaRPr lang="en-US" altLang="zh-CN" sz="2400" b="1" dirty="0" smtClean="0">
              <a:latin typeface="Microsoft YaHei" panose="020B0503020204020204" pitchFamily="34" charset="-122"/>
              <a:ea typeface="Microsoft YaHei" panose="020B0503020204020204" pitchFamily="34" charset="-122"/>
            </a:endParaRPr>
          </a:p>
          <a:p>
            <a:pPr algn="just">
              <a:lnSpc>
                <a:spcPct val="150000"/>
              </a:lnSpc>
            </a:pPr>
            <a:r>
              <a:rPr lang="zh-CN" altLang="en-US" sz="2400" dirty="0" smtClean="0">
                <a:latin typeface="Microsoft YaHei" panose="020B0503020204020204" pitchFamily="34" charset="-122"/>
                <a:ea typeface="Microsoft YaHei" panose="020B0503020204020204" pitchFamily="34" charset="-122"/>
              </a:rPr>
              <a:t>       起始</a:t>
            </a:r>
            <a:r>
              <a:rPr lang="zh-CN" altLang="en-US" sz="2400" dirty="0">
                <a:latin typeface="Microsoft YaHei" panose="020B0503020204020204" pitchFamily="34" charset="-122"/>
                <a:ea typeface="Microsoft YaHei" panose="020B0503020204020204" pitchFamily="34" charset="-122"/>
              </a:rPr>
              <a:t>时只有一个主线程，当遇到</a:t>
            </a:r>
            <a:r>
              <a:rPr lang="en-US" altLang="zh-CN" sz="2400" b="1" dirty="0">
                <a:solidFill>
                  <a:srgbClr val="FF0000"/>
                </a:solidFill>
                <a:latin typeface="Microsoft YaHei" panose="020B0503020204020204" pitchFamily="34" charset="-122"/>
                <a:ea typeface="Microsoft YaHei" panose="020B0503020204020204" pitchFamily="34" charset="-122"/>
              </a:rPr>
              <a:t>Fork</a:t>
            </a:r>
            <a:r>
              <a:rPr lang="zh-CN" altLang="en-US" sz="2400" dirty="0">
                <a:latin typeface="Microsoft YaHei" panose="020B0503020204020204" pitchFamily="34" charset="-122"/>
                <a:ea typeface="Microsoft YaHei" panose="020B0503020204020204" pitchFamily="34" charset="-122"/>
              </a:rPr>
              <a:t>操作时，创建或唤醒多个子线程进入并行任务执行，并行执行结束后，实现隐式的同步，汇合到主线程中，即</a:t>
            </a:r>
            <a:r>
              <a:rPr lang="en-US" altLang="zh-CN" sz="2400" b="1" dirty="0">
                <a:solidFill>
                  <a:srgbClr val="FF0000"/>
                </a:solidFill>
                <a:latin typeface="Microsoft YaHei" panose="020B0503020204020204" pitchFamily="34" charset="-122"/>
                <a:ea typeface="Microsoft YaHei" panose="020B0503020204020204" pitchFamily="34" charset="-122"/>
              </a:rPr>
              <a:t>Join</a:t>
            </a:r>
            <a:r>
              <a:rPr lang="zh-CN" altLang="en-US" sz="2400" dirty="0">
                <a:latin typeface="Microsoft YaHei" panose="020B0503020204020204" pitchFamily="34" charset="-122"/>
                <a:ea typeface="Microsoft YaHei" panose="020B0503020204020204" pitchFamily="34" charset="-122"/>
              </a:rPr>
              <a:t>。相邻的</a:t>
            </a:r>
            <a:r>
              <a:rPr lang="en-US" altLang="zh-CN" sz="2400" dirty="0">
                <a:latin typeface="Microsoft YaHei" panose="020B0503020204020204" pitchFamily="34" charset="-122"/>
                <a:ea typeface="Microsoft YaHei" panose="020B0503020204020204" pitchFamily="34" charset="-122"/>
              </a:rPr>
              <a:t>Fork</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Join</a:t>
            </a:r>
            <a:r>
              <a:rPr lang="zh-CN" altLang="en-US" sz="2400" dirty="0">
                <a:latin typeface="Microsoft YaHei" panose="020B0503020204020204" pitchFamily="34" charset="-122"/>
                <a:ea typeface="Microsoft YaHei" panose="020B0503020204020204" pitchFamily="34" charset="-122"/>
              </a:rPr>
              <a:t>操作之间称为一个</a:t>
            </a:r>
            <a:r>
              <a:rPr lang="zh-CN" altLang="en-US" sz="2400" b="1" dirty="0">
                <a:solidFill>
                  <a:srgbClr val="FF0000"/>
                </a:solidFill>
                <a:latin typeface="Microsoft YaHei" panose="020B0503020204020204" pitchFamily="34" charset="-122"/>
                <a:ea typeface="Microsoft YaHei" panose="020B0503020204020204" pitchFamily="34" charset="-122"/>
              </a:rPr>
              <a:t>并行域</a:t>
            </a:r>
            <a:r>
              <a:rPr lang="zh-CN" altLang="en-US" sz="2400" dirty="0">
                <a:latin typeface="Microsoft YaHei" panose="020B0503020204020204" pitchFamily="34" charset="-122"/>
                <a:ea typeface="Microsoft YaHei" panose="020B0503020204020204" pitchFamily="34" charset="-122"/>
              </a:rPr>
              <a:t>，</a:t>
            </a:r>
            <a:r>
              <a:rPr lang="zh-CN" altLang="en-US" sz="2400" b="1" dirty="0">
                <a:solidFill>
                  <a:srgbClr val="FF0000"/>
                </a:solidFill>
                <a:latin typeface="Microsoft YaHei" panose="020B0503020204020204" pitchFamily="34" charset="-122"/>
                <a:ea typeface="Microsoft YaHei" panose="020B0503020204020204" pitchFamily="34" charset="-122"/>
              </a:rPr>
              <a:t>并行域可以嵌套</a:t>
            </a:r>
            <a:r>
              <a:rPr lang="zh-CN" altLang="en-US" sz="2400" dirty="0">
                <a:latin typeface="Microsoft YaHei" panose="020B0503020204020204" pitchFamily="34" charset="-122"/>
                <a:ea typeface="Microsoft YaHei" panose="020B0503020204020204" pitchFamily="34" charset="-122"/>
              </a:rPr>
              <a:t>。</a:t>
            </a:r>
          </a:p>
        </p:txBody>
      </p:sp>
      <p:pic>
        <p:nvPicPr>
          <p:cNvPr id="5" name="图片 4"/>
          <p:cNvPicPr>
            <a:picLocks noChangeAspect="1"/>
          </p:cNvPicPr>
          <p:nvPr/>
        </p:nvPicPr>
        <p:blipFill>
          <a:blip r:embed="rId3"/>
          <a:stretch>
            <a:fillRect/>
          </a:stretch>
        </p:blipFill>
        <p:spPr>
          <a:xfrm>
            <a:off x="875047" y="3272118"/>
            <a:ext cx="9991449" cy="3224332"/>
          </a:xfrm>
          <a:prstGeom prst="rect">
            <a:avLst/>
          </a:prstGeom>
        </p:spPr>
      </p:pic>
    </p:spTree>
    <p:extLst>
      <p:ext uri="{BB962C8B-B14F-4D97-AF65-F5344CB8AC3E}">
        <p14:creationId xmlns:p14="http://schemas.microsoft.com/office/powerpoint/2010/main" val="14423208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817997"/>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smtClean="0">
                <a:solidFill>
                  <a:srgbClr val="FF0000"/>
                </a:solidFill>
                <a:ea typeface="宋体" panose="02010600030101010101" pitchFamily="2" charset="-122"/>
              </a:rPr>
              <a:t>2.8 Collective Communication</a:t>
            </a:r>
            <a:endParaRPr lang="en-US" altLang="zh-CN" sz="2800" b="1" dirty="0">
              <a:solidFill>
                <a:srgbClr val="FF0000"/>
              </a:solidFill>
              <a:ea typeface="宋体" panose="02010600030101010101" pitchFamily="2" charset="-122"/>
            </a:endParaRPr>
          </a:p>
        </p:txBody>
      </p:sp>
      <p:sp>
        <p:nvSpPr>
          <p:cNvPr id="8" name="内容占位符 1"/>
          <p:cNvSpPr txBox="1">
            <a:spLocks/>
          </p:cNvSpPr>
          <p:nvPr/>
        </p:nvSpPr>
        <p:spPr>
          <a:xfrm>
            <a:off x="627086" y="1339967"/>
            <a:ext cx="8746067" cy="794106"/>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en-US" altLang="zh-CN" sz="32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Data Movement: Broadcast</a:t>
            </a:r>
            <a:endParaRPr kumimoji="0" lang="en-US" altLang="zh-CN" sz="32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矩形 16"/>
          <p:cNvSpPr/>
          <p:nvPr/>
        </p:nvSpPr>
        <p:spPr>
          <a:xfrm>
            <a:off x="712694" y="1841242"/>
            <a:ext cx="11282082" cy="5016758"/>
          </a:xfrm>
          <a:prstGeom prst="rect">
            <a:avLst/>
          </a:prstGeom>
          <a:solidFill>
            <a:srgbClr val="FFFFCC"/>
          </a:solidFill>
          <a:ln>
            <a:solidFill>
              <a:srgbClr val="E50914"/>
            </a:solidFill>
          </a:ln>
        </p:spPr>
        <p:txBody>
          <a:bodyPr wrap="square">
            <a:spAutoFit/>
          </a:bodyPr>
          <a:lstStyle/>
          <a:p>
            <a:pPr fontAlgn="base" latinLnBrk="1">
              <a:spcBef>
                <a:spcPct val="0"/>
              </a:spcBef>
              <a:spcAft>
                <a:spcPct val="0"/>
              </a:spcAft>
            </a:pPr>
            <a:r>
              <a:rPr kumimoji="1" lang="en-US" altLang="zh-CN" sz="2000" dirty="0" err="1"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sz="20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main(</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argc</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char**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argv</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arr</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[3],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rank;</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MPI_Init</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(&amp;</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argc</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&amp;</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argv</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MPI_Comm_rank</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(MPI_COMM_WORLD, &amp;rank);</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if (rank == 0){</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for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 0;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&lt; 3;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arr</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+ 1;</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MPI_Bcast</a:t>
            </a:r>
            <a:r>
              <a:rPr kumimoji="1"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arr</a:t>
            </a:r>
            <a:r>
              <a:rPr kumimoji="1"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3, MPI_INT, 0, MPI_COMM_WORLD);</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printf</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("Process %d receives:", rank);</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for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 0;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&lt; 3;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printf</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("%d ",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arr</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putchar</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('\n');</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MPI_Finalize</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return 0;</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p:txBody>
      </p:sp>
      <p:pic>
        <p:nvPicPr>
          <p:cNvPr id="18" name="图片 17"/>
          <p:cNvPicPr>
            <a:picLocks noChangeAspect="1"/>
          </p:cNvPicPr>
          <p:nvPr/>
        </p:nvPicPr>
        <p:blipFill>
          <a:blip r:embed="rId3"/>
          <a:stretch>
            <a:fillRect/>
          </a:stretch>
        </p:blipFill>
        <p:spPr>
          <a:xfrm>
            <a:off x="4768061" y="5118503"/>
            <a:ext cx="5999339" cy="1584176"/>
          </a:xfrm>
          <a:prstGeom prst="rect">
            <a:avLst/>
          </a:prstGeom>
        </p:spPr>
      </p:pic>
    </p:spTree>
    <p:extLst>
      <p:ext uri="{BB962C8B-B14F-4D97-AF65-F5344CB8AC3E}">
        <p14:creationId xmlns:p14="http://schemas.microsoft.com/office/powerpoint/2010/main" val="1584865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817997"/>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smtClean="0">
                <a:solidFill>
                  <a:srgbClr val="FF0000"/>
                </a:solidFill>
                <a:ea typeface="宋体" panose="02010600030101010101" pitchFamily="2" charset="-122"/>
              </a:rPr>
              <a:t>2.8 Collective Communication</a:t>
            </a:r>
            <a:endParaRPr lang="en-US" altLang="zh-CN" sz="2800" b="1" dirty="0">
              <a:solidFill>
                <a:srgbClr val="FF0000"/>
              </a:solidFill>
              <a:ea typeface="宋体" panose="02010600030101010101" pitchFamily="2" charset="-122"/>
            </a:endParaRPr>
          </a:p>
        </p:txBody>
      </p:sp>
      <p:sp>
        <p:nvSpPr>
          <p:cNvPr id="8" name="内容占位符 1"/>
          <p:cNvSpPr txBox="1">
            <a:spLocks/>
          </p:cNvSpPr>
          <p:nvPr/>
        </p:nvSpPr>
        <p:spPr>
          <a:xfrm>
            <a:off x="627086" y="1339967"/>
            <a:ext cx="8746067" cy="794106"/>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en-US" altLang="zh-CN" sz="32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Data Movement: Gather</a:t>
            </a:r>
          </a:p>
        </p:txBody>
      </p:sp>
      <p:sp>
        <p:nvSpPr>
          <p:cNvPr id="11" name="矩形 10"/>
          <p:cNvSpPr/>
          <p:nvPr/>
        </p:nvSpPr>
        <p:spPr>
          <a:xfrm>
            <a:off x="317762" y="4479057"/>
            <a:ext cx="11641155" cy="1384995"/>
          </a:xfrm>
          <a:prstGeom prst="rect">
            <a:avLst/>
          </a:prstGeom>
        </p:spPr>
        <p:txBody>
          <a:bodyPr wrap="square">
            <a:spAutoFit/>
          </a:bodyPr>
          <a:lstStyle/>
          <a:p>
            <a:pPr marL="342900" indent="-342900" algn="just" fontAlgn="base">
              <a:lnSpc>
                <a:spcPct val="150000"/>
              </a:lnSpc>
              <a:spcBef>
                <a:spcPct val="0"/>
              </a:spcBef>
              <a:spcAft>
                <a:spcPct val="0"/>
              </a:spcAft>
              <a:buFont typeface="Wingdings" panose="05000000000000000000" pitchFamily="2" charset="2"/>
              <a:buChar char="n"/>
            </a:pPr>
            <a:r>
              <a:rPr kumimoji="1" lang="en-US" altLang="zh-CN" sz="28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Gather</a:t>
            </a:r>
            <a:r>
              <a:rPr kumimoji="1" lang="en-US" altLang="zh-CN" sz="2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copies</a:t>
            </a:r>
            <a:r>
              <a:rPr kumimoji="1" lang="en-US" altLang="zh-CN" sz="2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data from </a:t>
            </a:r>
            <a:r>
              <a:rPr kumimoji="1" lang="en-US" altLang="zh-CN" sz="28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each</a:t>
            </a:r>
            <a:r>
              <a:rPr kumimoji="1" lang="en-US" altLang="zh-CN" sz="2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process</a:t>
            </a:r>
            <a:r>
              <a:rPr kumimoji="1" lang="en-US" altLang="zh-CN" sz="2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to </a:t>
            </a:r>
            <a:r>
              <a:rPr kumimoji="1" lang="en-US" altLang="zh-CN" sz="28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one</a:t>
            </a:r>
            <a:r>
              <a:rPr kumimoji="1" lang="en-US" altLang="zh-CN" sz="2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process, where it is </a:t>
            </a:r>
            <a:r>
              <a:rPr kumimoji="1" lang="en-US" altLang="zh-CN" sz="28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stored</a:t>
            </a:r>
            <a:r>
              <a:rPr kumimoji="1" lang="en-US" altLang="zh-CN" sz="2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in</a:t>
            </a:r>
            <a:r>
              <a:rPr kumimoji="1" lang="en-US" altLang="zh-CN" sz="2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rank</a:t>
            </a:r>
            <a:r>
              <a:rPr kumimoji="1" lang="en-US" altLang="zh-CN" sz="2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order</a:t>
            </a:r>
            <a:r>
              <a:rPr kumimoji="1" lang="en-US" altLang="zh-CN" sz="28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i="1"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One</a:t>
            </a:r>
            <a:r>
              <a:rPr kumimoji="1" lang="en-US" altLang="zh-CN" sz="28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to</a:t>
            </a:r>
            <a:r>
              <a:rPr kumimoji="1" lang="en-US" altLang="zh-CN" sz="2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all</a:t>
            </a:r>
            <a:r>
              <a:rPr kumimoji="1" lang="en-US" altLang="zh-CN" sz="2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operation </a:t>
            </a:r>
            <a:endParaRPr kumimoji="1" lang="zh-CN" altLang="en-US" sz="2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2" name="图片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61780" y="1848983"/>
            <a:ext cx="8553117" cy="2628958"/>
          </a:xfrm>
          <a:prstGeom prst="rect">
            <a:avLst/>
          </a:prstGeom>
        </p:spPr>
      </p:pic>
    </p:spTree>
    <p:extLst>
      <p:ext uri="{BB962C8B-B14F-4D97-AF65-F5344CB8AC3E}">
        <p14:creationId xmlns:p14="http://schemas.microsoft.com/office/powerpoint/2010/main" val="34979810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817997"/>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smtClean="0">
                <a:solidFill>
                  <a:srgbClr val="FF0000"/>
                </a:solidFill>
                <a:ea typeface="宋体" panose="02010600030101010101" pitchFamily="2" charset="-122"/>
              </a:rPr>
              <a:t>2.8 Collective Communication</a:t>
            </a:r>
            <a:endParaRPr lang="en-US" altLang="zh-CN" sz="2800" b="1" dirty="0">
              <a:solidFill>
                <a:srgbClr val="FF0000"/>
              </a:solidFill>
              <a:ea typeface="宋体" panose="02010600030101010101" pitchFamily="2" charset="-122"/>
            </a:endParaRPr>
          </a:p>
        </p:txBody>
      </p:sp>
      <p:sp>
        <p:nvSpPr>
          <p:cNvPr id="8" name="内容占位符 1"/>
          <p:cNvSpPr txBox="1">
            <a:spLocks/>
          </p:cNvSpPr>
          <p:nvPr/>
        </p:nvSpPr>
        <p:spPr>
          <a:xfrm>
            <a:off x="627086" y="1339967"/>
            <a:ext cx="8746067" cy="545533"/>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en-US" altLang="zh-CN" sz="32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Data Movement: Gather</a:t>
            </a:r>
          </a:p>
        </p:txBody>
      </p:sp>
      <p:sp>
        <p:nvSpPr>
          <p:cNvPr id="17" name="矩形 16"/>
          <p:cNvSpPr/>
          <p:nvPr/>
        </p:nvSpPr>
        <p:spPr>
          <a:xfrm>
            <a:off x="802340" y="1845873"/>
            <a:ext cx="11049001" cy="4773614"/>
          </a:xfrm>
          <a:prstGeom prst="rect">
            <a:avLst/>
          </a:prstGeom>
          <a:solidFill>
            <a:srgbClr val="FFFFB5"/>
          </a:solidFill>
          <a:ln>
            <a:solidFill>
              <a:srgbClr val="FF0000"/>
            </a:solidFill>
          </a:ln>
        </p:spPr>
        <p:txBody>
          <a:bodyPr wrap="square">
            <a:spAutoFit/>
          </a:bodyPr>
          <a:lstStyle/>
          <a:p>
            <a:pPr algn="just" fontAlgn="base">
              <a:lnSpc>
                <a:spcPct val="130000"/>
              </a:lnSpc>
              <a:spcBef>
                <a:spcPct val="0"/>
              </a:spcBef>
              <a:spcAft>
                <a:spcPct val="0"/>
              </a:spcAft>
            </a:pPr>
            <a:r>
              <a:rPr kumimoji="1" lang="en-US" altLang="zh-CN" sz="26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sz="26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MPI_Gather</a:t>
            </a:r>
            <a:r>
              <a:rPr kumimoji="1" lang="en-US" altLang="zh-CN" sz="26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algn="just" fontAlgn="base">
              <a:lnSpc>
                <a:spcPct val="130000"/>
              </a:lnSpc>
              <a:spcBef>
                <a:spcPct val="0"/>
              </a:spcBef>
              <a:spcAft>
                <a:spcPct val="0"/>
              </a:spcAft>
            </a:pPr>
            <a:r>
              <a:rPr kumimoji="1" lang="en-US" altLang="zh-CN" sz="26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dirty="0" err="1"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const</a:t>
            </a:r>
            <a:r>
              <a:rPr kumimoji="1" lang="en-US" altLang="zh-CN" sz="26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void* </a:t>
            </a:r>
            <a:r>
              <a:rPr kumimoji="1" lang="en-US" altLang="zh-CN" sz="26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sendbuf</a:t>
            </a:r>
            <a:r>
              <a:rPr kumimoji="1" lang="en-US" altLang="zh-CN" sz="26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algn="just" fontAlgn="base">
              <a:lnSpc>
                <a:spcPct val="130000"/>
              </a:lnSpc>
              <a:spcBef>
                <a:spcPct val="0"/>
              </a:spcBef>
              <a:spcAft>
                <a:spcPct val="0"/>
              </a:spcAft>
            </a:pPr>
            <a:r>
              <a:rPr kumimoji="1" lang="en-US" altLang="zh-CN" sz="26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sz="26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sendcount</a:t>
            </a:r>
            <a:r>
              <a:rPr kumimoji="1" lang="en-US" altLang="zh-CN" sz="26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algn="just" fontAlgn="base">
              <a:lnSpc>
                <a:spcPct val="130000"/>
              </a:lnSpc>
              <a:spcBef>
                <a:spcPct val="0"/>
              </a:spcBef>
              <a:spcAft>
                <a:spcPct val="0"/>
              </a:spcAft>
            </a:pPr>
            <a:r>
              <a:rPr kumimoji="1" lang="en-US" altLang="zh-CN" sz="26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dirty="0" err="1"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MPI_Datatype</a:t>
            </a:r>
            <a:r>
              <a:rPr kumimoji="1" lang="en-US" altLang="zh-CN" sz="26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sendtype</a:t>
            </a:r>
            <a:r>
              <a:rPr kumimoji="1" lang="en-US" altLang="zh-CN" sz="26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algn="just" fontAlgn="base">
              <a:lnSpc>
                <a:spcPct val="130000"/>
              </a:lnSpc>
              <a:spcBef>
                <a:spcPct val="0"/>
              </a:spcBef>
              <a:spcAft>
                <a:spcPct val="0"/>
              </a:spcAft>
            </a:pPr>
            <a:r>
              <a:rPr kumimoji="1" lang="en-US" altLang="zh-CN" sz="26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void</a:t>
            </a:r>
            <a:r>
              <a:rPr kumimoji="1" lang="en-US" altLang="zh-CN" sz="26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recvbuf</a:t>
            </a:r>
            <a:r>
              <a:rPr kumimoji="1" lang="en-US" altLang="zh-CN" sz="26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endParaRPr kumimoji="1" lang="en-US" altLang="zh-CN" sz="26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a:p>
            <a:pPr algn="just" fontAlgn="base">
              <a:lnSpc>
                <a:spcPct val="130000"/>
              </a:lnSpc>
              <a:spcBef>
                <a:spcPct val="0"/>
              </a:spcBef>
              <a:spcAft>
                <a:spcPct val="0"/>
              </a:spcAft>
            </a:pPr>
            <a:r>
              <a:rPr kumimoji="1" lang="en-US" altLang="zh-CN" sz="26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dirty="0" err="1"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sz="26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recvcount</a:t>
            </a:r>
            <a:r>
              <a:rPr kumimoji="1" lang="en-US" altLang="zh-CN" sz="26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algn="just" fontAlgn="base">
              <a:lnSpc>
                <a:spcPct val="130000"/>
              </a:lnSpc>
              <a:spcBef>
                <a:spcPct val="0"/>
              </a:spcBef>
              <a:spcAft>
                <a:spcPct val="0"/>
              </a:spcAft>
            </a:pPr>
            <a:r>
              <a:rPr kumimoji="1" lang="en-US" altLang="zh-CN" sz="26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dirty="0" err="1"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MPI_Datatype</a:t>
            </a:r>
            <a:r>
              <a:rPr kumimoji="1" lang="en-US" altLang="zh-CN" sz="26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recvtype</a:t>
            </a:r>
            <a:r>
              <a:rPr kumimoji="1" lang="en-US" altLang="zh-CN" sz="26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endParaRPr kumimoji="1" lang="en-US" altLang="zh-CN" sz="26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a:p>
            <a:pPr algn="just" fontAlgn="base">
              <a:lnSpc>
                <a:spcPct val="130000"/>
              </a:lnSpc>
              <a:spcBef>
                <a:spcPct val="0"/>
              </a:spcBef>
              <a:spcAft>
                <a:spcPct val="0"/>
              </a:spcAft>
            </a:pPr>
            <a:r>
              <a:rPr kumimoji="1" lang="en-US" altLang="zh-CN" sz="26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dirty="0" err="1"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sz="26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root,</a:t>
            </a:r>
          </a:p>
          <a:p>
            <a:pPr algn="just" fontAlgn="base">
              <a:lnSpc>
                <a:spcPct val="130000"/>
              </a:lnSpc>
              <a:spcBef>
                <a:spcPct val="0"/>
              </a:spcBef>
              <a:spcAft>
                <a:spcPct val="0"/>
              </a:spcAft>
            </a:pPr>
            <a:r>
              <a:rPr kumimoji="1" lang="en-US" altLang="zh-CN" sz="26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dirty="0" err="1"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MPI_Comm</a:t>
            </a:r>
            <a:r>
              <a:rPr kumimoji="1" lang="en-US" altLang="zh-CN" sz="26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comm</a:t>
            </a:r>
            <a:r>
              <a:rPr kumimoji="1" lang="en-US" altLang="zh-CN" sz="26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8" name="矩形 17"/>
          <p:cNvSpPr/>
          <p:nvPr/>
        </p:nvSpPr>
        <p:spPr>
          <a:xfrm>
            <a:off x="3839422" y="2478734"/>
            <a:ext cx="4608512" cy="480131"/>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0" indent="0" algn="ctr" defTabSz="914400" eaLnBrk="1" fontAlgn="base" latinLnBrk="1" hangingPunct="1">
              <a:lnSpc>
                <a:spcPct val="90000"/>
              </a:lnSpc>
              <a:spcBef>
                <a:spcPct val="0"/>
              </a:spcBef>
              <a:spcAft>
                <a:spcPct val="0"/>
              </a:spcAft>
              <a:buClrTx/>
              <a:buSzTx/>
              <a:buFontTx/>
              <a:buNone/>
              <a:tabLst/>
              <a:defRPr/>
            </a:pPr>
            <a:r>
              <a:rPr kumimoji="1" lang="en-US" altLang="zh-CN" sz="28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rPr>
              <a:t>starting address of send buffer</a:t>
            </a:r>
            <a:endParaRPr kumimoji="1" lang="zh-CN" altLang="en-US" sz="28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矩形 18"/>
          <p:cNvSpPr/>
          <p:nvPr/>
        </p:nvSpPr>
        <p:spPr>
          <a:xfrm>
            <a:off x="3059665" y="3045224"/>
            <a:ext cx="5410049" cy="480131"/>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0" indent="0" algn="ctr" defTabSz="914400" eaLnBrk="1" fontAlgn="base" latinLnBrk="1" hangingPunct="1">
              <a:lnSpc>
                <a:spcPct val="90000"/>
              </a:lnSpc>
              <a:spcBef>
                <a:spcPct val="0"/>
              </a:spcBef>
              <a:spcAft>
                <a:spcPct val="0"/>
              </a:spcAft>
              <a:buClrTx/>
              <a:buSzTx/>
              <a:buFontTx/>
              <a:buNone/>
              <a:tabLst/>
              <a:defRPr/>
            </a:pPr>
            <a:r>
              <a:rPr kumimoji="1" lang="en-US" altLang="zh-CN" sz="28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rPr>
              <a:t>number of elements in send buffer</a:t>
            </a:r>
            <a:endParaRPr kumimoji="1" lang="zh-CN" altLang="en-US" sz="28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矩形 19"/>
          <p:cNvSpPr/>
          <p:nvPr/>
        </p:nvSpPr>
        <p:spPr>
          <a:xfrm>
            <a:off x="4377100" y="3595109"/>
            <a:ext cx="5171307" cy="480131"/>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0" indent="0" algn="ctr" defTabSz="914400" eaLnBrk="1" fontAlgn="base" latinLnBrk="1" hangingPunct="1">
              <a:lnSpc>
                <a:spcPct val="90000"/>
              </a:lnSpc>
              <a:spcBef>
                <a:spcPct val="0"/>
              </a:spcBef>
              <a:spcAft>
                <a:spcPct val="0"/>
              </a:spcAft>
              <a:buClrTx/>
              <a:buSzTx/>
              <a:buFontTx/>
              <a:buNone/>
              <a:tabLst/>
              <a:defRPr/>
            </a:pPr>
            <a:r>
              <a:rPr kumimoji="1" lang="en-US" altLang="zh-CN" sz="28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rPr>
              <a:t>data type of send buffer elements</a:t>
            </a:r>
            <a:endParaRPr kumimoji="1" lang="zh-CN" altLang="en-US" sz="28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矩形 20"/>
          <p:cNvSpPr/>
          <p:nvPr/>
        </p:nvSpPr>
        <p:spPr>
          <a:xfrm>
            <a:off x="3059665" y="4079251"/>
            <a:ext cx="6265343" cy="424732"/>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0" indent="0" algn="ctr" defTabSz="914400" eaLnBrk="1" fontAlgn="base" latinLnBrk="1" hangingPunct="1">
              <a:lnSpc>
                <a:spcPct val="90000"/>
              </a:lnSpc>
              <a:spcBef>
                <a:spcPct val="0"/>
              </a:spcBef>
              <a:spcAft>
                <a:spcPct val="0"/>
              </a:spcAft>
              <a:buClrTx/>
              <a:buSzTx/>
              <a:buFontTx/>
              <a:buNone/>
              <a:tabLst/>
              <a:defRPr/>
            </a:pPr>
            <a:r>
              <a:rPr kumimoji="1" lang="en-US" altLang="zh-CN" sz="24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rPr>
              <a:t>address of receive buffer (significant only at root)</a:t>
            </a:r>
            <a:endParaRPr kumimoji="1" lang="zh-CN" altLang="en-US" sz="24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矩形 21"/>
          <p:cNvSpPr/>
          <p:nvPr/>
        </p:nvSpPr>
        <p:spPr>
          <a:xfrm>
            <a:off x="3067806" y="4642909"/>
            <a:ext cx="6300172" cy="341632"/>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0" indent="0" algn="ctr" defTabSz="914400" eaLnBrk="1" fontAlgn="base" latinLnBrk="1" hangingPunct="1">
              <a:lnSpc>
                <a:spcPct val="900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rPr>
              <a:t>number of elements for any single receive (significant only at root)</a:t>
            </a:r>
            <a:endParaRPr kumimoji="1" lang="zh-CN" altLang="en-US" sz="18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 name="矩形 22"/>
          <p:cNvSpPr/>
          <p:nvPr/>
        </p:nvSpPr>
        <p:spPr>
          <a:xfrm>
            <a:off x="2409437" y="5577775"/>
            <a:ext cx="3469161" cy="424732"/>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0" indent="0" algn="ctr" defTabSz="914400" eaLnBrk="1" fontAlgn="base" latinLnBrk="1" hangingPunct="1">
              <a:lnSpc>
                <a:spcPct val="90000"/>
              </a:lnSpc>
              <a:spcBef>
                <a:spcPct val="0"/>
              </a:spcBef>
              <a:spcAft>
                <a:spcPct val="0"/>
              </a:spcAft>
              <a:buClrTx/>
              <a:buSzTx/>
              <a:buFontTx/>
              <a:buNone/>
              <a:tabLst/>
              <a:defRPr/>
            </a:pPr>
            <a:r>
              <a:rPr kumimoji="1" lang="en-US" altLang="zh-CN" sz="24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rPr>
              <a:t>rank of receiving process</a:t>
            </a:r>
            <a:endParaRPr kumimoji="1" lang="zh-CN" altLang="en-US" sz="24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 name="矩形 24"/>
          <p:cNvSpPr/>
          <p:nvPr/>
        </p:nvSpPr>
        <p:spPr>
          <a:xfrm>
            <a:off x="4411198" y="5123467"/>
            <a:ext cx="5137209" cy="313932"/>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0" indent="0" algn="ctr" defTabSz="914400" eaLnBrk="1" fontAlgn="base" latinLnBrk="1" hangingPunct="1">
              <a:lnSpc>
                <a:spcPct val="90000"/>
              </a:lnSpc>
              <a:spcBef>
                <a:spcPct val="0"/>
              </a:spcBef>
              <a:spcAft>
                <a:spcPct val="0"/>
              </a:spcAft>
              <a:buClrTx/>
              <a:buSzTx/>
              <a:buFontTx/>
              <a:buNone/>
              <a:tabLst/>
              <a:defRPr/>
            </a:pPr>
            <a:r>
              <a:rPr kumimoji="1" lang="en-US" altLang="zh-CN" sz="16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rPr>
              <a:t>data type of </a:t>
            </a:r>
            <a:r>
              <a:rPr kumimoji="1" lang="en-US" altLang="zh-CN" sz="1600" b="0" i="0" u="none" strike="noStrike" kern="0" cap="none" spc="0" normalizeH="0" baseline="0" noProof="0" dirty="0" err="1"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rPr>
              <a:t>recv</a:t>
            </a:r>
            <a:r>
              <a:rPr kumimoji="1" lang="en-US" altLang="zh-CN" sz="16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rPr>
              <a:t> buffer elements(significant only at root)</a:t>
            </a:r>
            <a:endParaRPr kumimoji="1" lang="zh-CN" altLang="en-US" sz="16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矩形 26"/>
          <p:cNvSpPr/>
          <p:nvPr/>
        </p:nvSpPr>
        <p:spPr>
          <a:xfrm>
            <a:off x="4065621" y="6055343"/>
            <a:ext cx="2376264" cy="480131"/>
          </a:xfrm>
          <a:prstGeom prst="rect">
            <a:avLst/>
          </a:prstGeom>
          <a:solidFill>
            <a:sysClr val="window" lastClr="FFFF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marR="0" lvl="0" indent="0" algn="ctr" defTabSz="914400" eaLnBrk="1" fontAlgn="base" latinLnBrk="1" hangingPunct="1">
              <a:lnSpc>
                <a:spcPct val="90000"/>
              </a:lnSpc>
              <a:spcBef>
                <a:spcPct val="0"/>
              </a:spcBef>
              <a:spcAft>
                <a:spcPct val="0"/>
              </a:spcAft>
              <a:buClrTx/>
              <a:buSzTx/>
              <a:buFontTx/>
              <a:buNone/>
              <a:tabLst/>
              <a:defRPr/>
            </a:pPr>
            <a:r>
              <a:rPr kumimoji="1" lang="en-US" altLang="zh-CN" sz="28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rPr>
              <a:t>communicator</a:t>
            </a:r>
            <a:endParaRPr kumimoji="1" lang="zh-CN" altLang="en-US" sz="2800" b="0" i="0" u="none" strike="noStrike" kern="0" cap="none" spc="0" normalizeH="0" baseline="0" noProof="0" dirty="0" smtClean="0">
              <a:ln>
                <a:noFill/>
              </a:ln>
              <a:solidFill>
                <a:srgbClr val="AD157A"/>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0095980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817997"/>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smtClean="0">
                <a:solidFill>
                  <a:srgbClr val="FF0000"/>
                </a:solidFill>
                <a:ea typeface="宋体" panose="02010600030101010101" pitchFamily="2" charset="-122"/>
              </a:rPr>
              <a:t>2.8 Collective Communication</a:t>
            </a:r>
            <a:endParaRPr lang="en-US" altLang="zh-CN" sz="2800" b="1" dirty="0">
              <a:solidFill>
                <a:srgbClr val="FF0000"/>
              </a:solidFill>
              <a:ea typeface="宋体" panose="02010600030101010101" pitchFamily="2" charset="-122"/>
            </a:endParaRPr>
          </a:p>
        </p:txBody>
      </p:sp>
      <p:sp>
        <p:nvSpPr>
          <p:cNvPr id="8" name="内容占位符 1"/>
          <p:cNvSpPr txBox="1">
            <a:spLocks/>
          </p:cNvSpPr>
          <p:nvPr/>
        </p:nvSpPr>
        <p:spPr>
          <a:xfrm>
            <a:off x="627086" y="1339967"/>
            <a:ext cx="8746067" cy="794106"/>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en-US" altLang="zh-CN" sz="32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Data Movement: Gather</a:t>
            </a:r>
          </a:p>
        </p:txBody>
      </p:sp>
      <p:sp>
        <p:nvSpPr>
          <p:cNvPr id="9" name="矩形 8"/>
          <p:cNvSpPr/>
          <p:nvPr/>
        </p:nvSpPr>
        <p:spPr>
          <a:xfrm>
            <a:off x="748552" y="1845873"/>
            <a:ext cx="10986247" cy="4801314"/>
          </a:xfrm>
          <a:prstGeom prst="rect">
            <a:avLst/>
          </a:prstGeom>
          <a:solidFill>
            <a:srgbClr val="FFFFCC"/>
          </a:solidFill>
          <a:ln>
            <a:solidFill>
              <a:srgbClr val="E50914"/>
            </a:solidFill>
          </a:ln>
        </p:spPr>
        <p:txBody>
          <a:bodyPr wrap="square">
            <a:spAutoFit/>
          </a:bodyPr>
          <a:lstStyle/>
          <a:p>
            <a:pPr algn="l">
              <a:lnSpc>
                <a:spcPct val="100000"/>
              </a:lnSpc>
            </a:pPr>
            <a:r>
              <a:rPr lang="en-US" altLang="zh-CN" sz="1800" dirty="0" err="1" smtClean="0">
                <a:solidFill>
                  <a:schemeClr val="tx1"/>
                </a:solidFill>
                <a:latin typeface="Times New Roman" panose="02020603050405020304" pitchFamily="18" charset="0"/>
                <a:cs typeface="Times New Roman" panose="02020603050405020304" pitchFamily="18" charset="0"/>
              </a:rPr>
              <a:t>int</a:t>
            </a:r>
            <a:r>
              <a:rPr lang="en-US" altLang="zh-CN" sz="1800" dirty="0" smtClean="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main(</a:t>
            </a:r>
            <a:r>
              <a:rPr lang="en-US" altLang="zh-CN" sz="1800" dirty="0" err="1">
                <a:solidFill>
                  <a:schemeClr val="tx1"/>
                </a:solidFill>
                <a:latin typeface="Times New Roman" panose="02020603050405020304" pitchFamily="18" charset="0"/>
                <a:cs typeface="Times New Roman" panose="02020603050405020304" pitchFamily="18" charset="0"/>
              </a:rPr>
              <a:t>int</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err="1">
                <a:solidFill>
                  <a:schemeClr val="tx1"/>
                </a:solidFill>
                <a:latin typeface="Times New Roman" panose="02020603050405020304" pitchFamily="18" charset="0"/>
                <a:cs typeface="Times New Roman" panose="02020603050405020304" pitchFamily="18" charset="0"/>
              </a:rPr>
              <a:t>argc</a:t>
            </a:r>
            <a:r>
              <a:rPr lang="en-US" altLang="zh-CN" sz="1800" dirty="0">
                <a:solidFill>
                  <a:schemeClr val="tx1"/>
                </a:solidFill>
                <a:latin typeface="Times New Roman" panose="02020603050405020304" pitchFamily="18" charset="0"/>
                <a:cs typeface="Times New Roman" panose="02020603050405020304" pitchFamily="18" charset="0"/>
              </a:rPr>
              <a:t>, char **</a:t>
            </a:r>
            <a:r>
              <a:rPr lang="en-US" altLang="zh-CN" sz="1800" dirty="0" err="1">
                <a:solidFill>
                  <a:schemeClr val="tx1"/>
                </a:solidFill>
                <a:latin typeface="Times New Roman" panose="02020603050405020304" pitchFamily="18" charset="0"/>
                <a:cs typeface="Times New Roman" panose="02020603050405020304" pitchFamily="18" charset="0"/>
              </a:rPr>
              <a:t>argv</a:t>
            </a:r>
            <a:r>
              <a:rPr lang="en-US" altLang="zh-CN" sz="1800" dirty="0">
                <a:solidFill>
                  <a:schemeClr val="tx1"/>
                </a:solidFill>
                <a:latin typeface="Times New Roman" panose="02020603050405020304" pitchFamily="18" charset="0"/>
                <a:cs typeface="Times New Roman" panose="02020603050405020304" pitchFamily="18" charset="0"/>
              </a:rPr>
              <a:t>){</a:t>
            </a:r>
          </a:p>
          <a:p>
            <a:pPr algn="l">
              <a:lnSpc>
                <a:spcPct val="100000"/>
              </a:lnSpc>
            </a:pP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err="1">
                <a:solidFill>
                  <a:schemeClr val="tx1"/>
                </a:solidFill>
                <a:latin typeface="Times New Roman" panose="02020603050405020304" pitchFamily="18" charset="0"/>
                <a:cs typeface="Times New Roman" panose="02020603050405020304" pitchFamily="18" charset="0"/>
              </a:rPr>
              <a:t>int</a:t>
            </a:r>
            <a:r>
              <a:rPr lang="en-US" altLang="zh-CN" sz="1800" dirty="0">
                <a:solidFill>
                  <a:schemeClr val="tx1"/>
                </a:solidFill>
                <a:latin typeface="Times New Roman" panose="02020603050405020304" pitchFamily="18" charset="0"/>
                <a:cs typeface="Times New Roman" panose="02020603050405020304" pitchFamily="18" charset="0"/>
              </a:rPr>
              <a:t> rank, size, </a:t>
            </a:r>
            <a:r>
              <a:rPr lang="en-US" altLang="zh-CN" sz="1800" dirty="0" err="1">
                <a:solidFill>
                  <a:schemeClr val="tx1"/>
                </a:solidFill>
                <a:latin typeface="Times New Roman" panose="02020603050405020304" pitchFamily="18" charset="0"/>
                <a:cs typeface="Times New Roman" panose="02020603050405020304" pitchFamily="18" charset="0"/>
              </a:rPr>
              <a:t>sbuf</a:t>
            </a:r>
            <a:r>
              <a:rPr lang="en-US" altLang="zh-CN" sz="1800" dirty="0">
                <a:solidFill>
                  <a:schemeClr val="tx1"/>
                </a:solidFill>
                <a:latin typeface="Times New Roman" panose="02020603050405020304" pitchFamily="18" charset="0"/>
                <a:cs typeface="Times New Roman" panose="02020603050405020304" pitchFamily="18" charset="0"/>
              </a:rPr>
              <a:t>[3], *</a:t>
            </a:r>
            <a:r>
              <a:rPr lang="en-US" altLang="zh-CN" sz="1800" dirty="0" err="1">
                <a:solidFill>
                  <a:schemeClr val="tx1"/>
                </a:solidFill>
                <a:latin typeface="Times New Roman" panose="02020603050405020304" pitchFamily="18" charset="0"/>
                <a:cs typeface="Times New Roman" panose="02020603050405020304" pitchFamily="18" charset="0"/>
              </a:rPr>
              <a:t>rbuf</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err="1">
                <a:solidFill>
                  <a:schemeClr val="tx1"/>
                </a:solidFill>
                <a:latin typeface="Times New Roman" panose="02020603050405020304" pitchFamily="18" charset="0"/>
                <a:cs typeface="Times New Roman" panose="02020603050405020304" pitchFamily="18" charset="0"/>
              </a:rPr>
              <a:t>i</a:t>
            </a:r>
            <a:r>
              <a:rPr lang="en-US" altLang="zh-CN" sz="1800" dirty="0">
                <a:solidFill>
                  <a:schemeClr val="tx1"/>
                </a:solidFill>
                <a:latin typeface="Times New Roman" panose="02020603050405020304" pitchFamily="18" charset="0"/>
                <a:cs typeface="Times New Roman" panose="02020603050405020304" pitchFamily="18" charset="0"/>
              </a:rPr>
              <a:t>;</a:t>
            </a:r>
          </a:p>
          <a:p>
            <a:pPr algn="l">
              <a:lnSpc>
                <a:spcPct val="100000"/>
              </a:lnSpc>
            </a:pP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err="1">
                <a:solidFill>
                  <a:schemeClr val="tx1"/>
                </a:solidFill>
                <a:latin typeface="Times New Roman" panose="02020603050405020304" pitchFamily="18" charset="0"/>
                <a:cs typeface="Times New Roman" panose="02020603050405020304" pitchFamily="18" charset="0"/>
              </a:rPr>
              <a:t>MPI_Init</a:t>
            </a:r>
            <a:r>
              <a:rPr lang="en-US" altLang="zh-CN" sz="1800" dirty="0">
                <a:solidFill>
                  <a:schemeClr val="tx1"/>
                </a:solidFill>
                <a:latin typeface="Times New Roman" panose="02020603050405020304" pitchFamily="18" charset="0"/>
                <a:cs typeface="Times New Roman" panose="02020603050405020304" pitchFamily="18" charset="0"/>
              </a:rPr>
              <a:t>(&amp;</a:t>
            </a:r>
            <a:r>
              <a:rPr lang="en-US" altLang="zh-CN" sz="1800" dirty="0" err="1">
                <a:solidFill>
                  <a:schemeClr val="tx1"/>
                </a:solidFill>
                <a:latin typeface="Times New Roman" panose="02020603050405020304" pitchFamily="18" charset="0"/>
                <a:cs typeface="Times New Roman" panose="02020603050405020304" pitchFamily="18" charset="0"/>
              </a:rPr>
              <a:t>argc</a:t>
            </a:r>
            <a:r>
              <a:rPr lang="en-US" altLang="zh-CN" sz="1800" dirty="0">
                <a:solidFill>
                  <a:schemeClr val="tx1"/>
                </a:solidFill>
                <a:latin typeface="Times New Roman" panose="02020603050405020304" pitchFamily="18" charset="0"/>
                <a:cs typeface="Times New Roman" panose="02020603050405020304" pitchFamily="18" charset="0"/>
              </a:rPr>
              <a:t>, &amp;</a:t>
            </a:r>
            <a:r>
              <a:rPr lang="en-US" altLang="zh-CN" sz="1800" dirty="0" err="1">
                <a:solidFill>
                  <a:schemeClr val="tx1"/>
                </a:solidFill>
                <a:latin typeface="Times New Roman" panose="02020603050405020304" pitchFamily="18" charset="0"/>
                <a:cs typeface="Times New Roman" panose="02020603050405020304" pitchFamily="18" charset="0"/>
              </a:rPr>
              <a:t>argv</a:t>
            </a:r>
            <a:r>
              <a:rPr lang="en-US" altLang="zh-CN" sz="1800" dirty="0">
                <a:solidFill>
                  <a:schemeClr val="tx1"/>
                </a:solidFill>
                <a:latin typeface="Times New Roman" panose="02020603050405020304" pitchFamily="18" charset="0"/>
                <a:cs typeface="Times New Roman" panose="02020603050405020304" pitchFamily="18" charset="0"/>
              </a:rPr>
              <a:t>);</a:t>
            </a:r>
          </a:p>
          <a:p>
            <a:pPr algn="l">
              <a:lnSpc>
                <a:spcPct val="100000"/>
              </a:lnSpc>
            </a:pP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err="1">
                <a:solidFill>
                  <a:schemeClr val="tx1"/>
                </a:solidFill>
                <a:latin typeface="Times New Roman" panose="02020603050405020304" pitchFamily="18" charset="0"/>
                <a:cs typeface="Times New Roman" panose="02020603050405020304" pitchFamily="18" charset="0"/>
              </a:rPr>
              <a:t>MPI_Comm_size</a:t>
            </a:r>
            <a:r>
              <a:rPr lang="en-US" altLang="zh-CN" sz="1800" dirty="0">
                <a:solidFill>
                  <a:schemeClr val="tx1"/>
                </a:solidFill>
                <a:latin typeface="Times New Roman" panose="02020603050405020304" pitchFamily="18" charset="0"/>
                <a:cs typeface="Times New Roman" panose="02020603050405020304" pitchFamily="18" charset="0"/>
              </a:rPr>
              <a:t>(MPI_COMM_WORLD, &amp;size);</a:t>
            </a:r>
          </a:p>
          <a:p>
            <a:pPr algn="l">
              <a:lnSpc>
                <a:spcPct val="100000"/>
              </a:lnSpc>
            </a:pP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err="1">
                <a:solidFill>
                  <a:schemeClr val="tx1"/>
                </a:solidFill>
                <a:latin typeface="Times New Roman" panose="02020603050405020304" pitchFamily="18" charset="0"/>
                <a:cs typeface="Times New Roman" panose="02020603050405020304" pitchFamily="18" charset="0"/>
              </a:rPr>
              <a:t>MPI_Comm_rank</a:t>
            </a:r>
            <a:r>
              <a:rPr lang="en-US" altLang="zh-CN" sz="1800" dirty="0">
                <a:solidFill>
                  <a:schemeClr val="tx1"/>
                </a:solidFill>
                <a:latin typeface="Times New Roman" panose="02020603050405020304" pitchFamily="18" charset="0"/>
                <a:cs typeface="Times New Roman" panose="02020603050405020304" pitchFamily="18" charset="0"/>
              </a:rPr>
              <a:t>(MPI_COMM_WORLD, &amp;rank);</a:t>
            </a:r>
          </a:p>
          <a:p>
            <a:pPr algn="l">
              <a:lnSpc>
                <a:spcPct val="100000"/>
              </a:lnSpc>
            </a:pPr>
            <a:r>
              <a:rPr lang="en-US" altLang="zh-CN" sz="1800" dirty="0">
                <a:solidFill>
                  <a:schemeClr val="tx1"/>
                </a:solidFill>
                <a:latin typeface="Times New Roman" panose="02020603050405020304" pitchFamily="18" charset="0"/>
                <a:cs typeface="Times New Roman" panose="02020603050405020304" pitchFamily="18" charset="0"/>
              </a:rPr>
              <a:t>   for (</a:t>
            </a:r>
            <a:r>
              <a:rPr lang="en-US" altLang="zh-CN" sz="1800" dirty="0" err="1">
                <a:solidFill>
                  <a:schemeClr val="tx1"/>
                </a:solidFill>
                <a:latin typeface="Times New Roman" panose="02020603050405020304" pitchFamily="18" charset="0"/>
                <a:cs typeface="Times New Roman" panose="02020603050405020304" pitchFamily="18" charset="0"/>
              </a:rPr>
              <a:t>i</a:t>
            </a:r>
            <a:r>
              <a:rPr lang="en-US" altLang="zh-CN" sz="1800" dirty="0">
                <a:solidFill>
                  <a:schemeClr val="tx1"/>
                </a:solidFill>
                <a:latin typeface="Times New Roman" panose="02020603050405020304" pitchFamily="18" charset="0"/>
                <a:cs typeface="Times New Roman" panose="02020603050405020304" pitchFamily="18" charset="0"/>
              </a:rPr>
              <a:t> = 0; </a:t>
            </a:r>
            <a:r>
              <a:rPr lang="en-US" altLang="zh-CN" sz="1800" dirty="0" err="1">
                <a:solidFill>
                  <a:schemeClr val="tx1"/>
                </a:solidFill>
                <a:latin typeface="Times New Roman" panose="02020603050405020304" pitchFamily="18" charset="0"/>
                <a:cs typeface="Times New Roman" panose="02020603050405020304" pitchFamily="18" charset="0"/>
              </a:rPr>
              <a:t>i</a:t>
            </a:r>
            <a:r>
              <a:rPr lang="en-US" altLang="zh-CN" sz="1800" dirty="0">
                <a:solidFill>
                  <a:schemeClr val="tx1"/>
                </a:solidFill>
                <a:latin typeface="Times New Roman" panose="02020603050405020304" pitchFamily="18" charset="0"/>
                <a:cs typeface="Times New Roman" panose="02020603050405020304" pitchFamily="18" charset="0"/>
              </a:rPr>
              <a:t> &lt; 3; </a:t>
            </a:r>
            <a:r>
              <a:rPr lang="en-US" altLang="zh-CN" sz="1800" dirty="0" err="1">
                <a:solidFill>
                  <a:schemeClr val="tx1"/>
                </a:solidFill>
                <a:latin typeface="Times New Roman" panose="02020603050405020304" pitchFamily="18" charset="0"/>
                <a:cs typeface="Times New Roman" panose="02020603050405020304" pitchFamily="18" charset="0"/>
              </a:rPr>
              <a:t>i</a:t>
            </a:r>
            <a:r>
              <a:rPr lang="en-US" altLang="zh-CN" sz="1800" dirty="0" smtClean="0">
                <a:solidFill>
                  <a:schemeClr val="tx1"/>
                </a:solidFill>
                <a:latin typeface="Times New Roman" panose="02020603050405020304" pitchFamily="18" charset="0"/>
                <a:cs typeface="Times New Roman" panose="02020603050405020304" pitchFamily="18" charset="0"/>
              </a:rPr>
              <a:t>++)      </a:t>
            </a:r>
            <a:r>
              <a:rPr lang="en-US" altLang="zh-CN" sz="1800" dirty="0" err="1">
                <a:solidFill>
                  <a:schemeClr val="tx1"/>
                </a:solidFill>
                <a:latin typeface="Times New Roman" panose="02020603050405020304" pitchFamily="18" charset="0"/>
                <a:cs typeface="Times New Roman" panose="02020603050405020304" pitchFamily="18" charset="0"/>
              </a:rPr>
              <a:t>sbuf</a:t>
            </a:r>
            <a:r>
              <a:rPr lang="en-US" altLang="zh-CN" sz="1800" dirty="0">
                <a:solidFill>
                  <a:schemeClr val="tx1"/>
                </a:solidFill>
                <a:latin typeface="Times New Roman" panose="02020603050405020304" pitchFamily="18" charset="0"/>
                <a:cs typeface="Times New Roman" panose="02020603050405020304" pitchFamily="18" charset="0"/>
              </a:rPr>
              <a:t>[</a:t>
            </a:r>
            <a:r>
              <a:rPr lang="en-US" altLang="zh-CN" sz="1800" dirty="0" err="1">
                <a:solidFill>
                  <a:schemeClr val="tx1"/>
                </a:solidFill>
                <a:latin typeface="Times New Roman" panose="02020603050405020304" pitchFamily="18" charset="0"/>
                <a:cs typeface="Times New Roman" panose="02020603050405020304" pitchFamily="18" charset="0"/>
              </a:rPr>
              <a:t>i</a:t>
            </a:r>
            <a:r>
              <a:rPr lang="en-US" altLang="zh-CN" sz="1800" dirty="0">
                <a:solidFill>
                  <a:schemeClr val="tx1"/>
                </a:solidFill>
                <a:latin typeface="Times New Roman" panose="02020603050405020304" pitchFamily="18" charset="0"/>
                <a:cs typeface="Times New Roman" panose="02020603050405020304" pitchFamily="18" charset="0"/>
              </a:rPr>
              <a:t>] = rank * 10 + </a:t>
            </a:r>
            <a:r>
              <a:rPr lang="en-US" altLang="zh-CN" sz="1800" dirty="0" err="1">
                <a:solidFill>
                  <a:schemeClr val="tx1"/>
                </a:solidFill>
                <a:latin typeface="Times New Roman" panose="02020603050405020304" pitchFamily="18" charset="0"/>
                <a:cs typeface="Times New Roman" panose="02020603050405020304" pitchFamily="18" charset="0"/>
              </a:rPr>
              <a:t>i</a:t>
            </a:r>
            <a:r>
              <a:rPr lang="en-US" altLang="zh-CN" sz="1800" dirty="0">
                <a:solidFill>
                  <a:schemeClr val="tx1"/>
                </a:solidFill>
                <a:latin typeface="Times New Roman" panose="02020603050405020304" pitchFamily="18" charset="0"/>
                <a:cs typeface="Times New Roman" panose="02020603050405020304" pitchFamily="18" charset="0"/>
              </a:rPr>
              <a:t>;</a:t>
            </a:r>
          </a:p>
          <a:p>
            <a:pPr algn="l">
              <a:lnSpc>
                <a:spcPct val="100000"/>
              </a:lnSpc>
            </a:pPr>
            <a:r>
              <a:rPr lang="en-US" altLang="zh-CN" sz="1800" dirty="0">
                <a:solidFill>
                  <a:schemeClr val="tx1"/>
                </a:solidFill>
                <a:latin typeface="Times New Roman" panose="02020603050405020304" pitchFamily="18" charset="0"/>
                <a:cs typeface="Times New Roman" panose="02020603050405020304" pitchFamily="18" charset="0"/>
              </a:rPr>
              <a:t>   if (rank == 0</a:t>
            </a:r>
            <a:r>
              <a:rPr lang="en-US" altLang="zh-CN" sz="1800" dirty="0" smtClean="0">
                <a:solidFill>
                  <a:schemeClr val="tx1"/>
                </a:solidFill>
                <a:latin typeface="Times New Roman" panose="02020603050405020304" pitchFamily="18" charset="0"/>
                <a:cs typeface="Times New Roman" panose="02020603050405020304" pitchFamily="18" charset="0"/>
              </a:rPr>
              <a:t>)     </a:t>
            </a:r>
            <a:r>
              <a:rPr lang="en-US" altLang="zh-CN" sz="1800" dirty="0" err="1">
                <a:solidFill>
                  <a:schemeClr val="tx1"/>
                </a:solidFill>
                <a:latin typeface="Times New Roman" panose="02020603050405020304" pitchFamily="18" charset="0"/>
                <a:cs typeface="Times New Roman" panose="02020603050405020304" pitchFamily="18" charset="0"/>
              </a:rPr>
              <a:t>rbuf</a:t>
            </a:r>
            <a:r>
              <a:rPr lang="en-US" altLang="zh-CN" sz="1800" dirty="0">
                <a:solidFill>
                  <a:schemeClr val="tx1"/>
                </a:solidFill>
                <a:latin typeface="Times New Roman" panose="02020603050405020304" pitchFamily="18" charset="0"/>
                <a:cs typeface="Times New Roman" panose="02020603050405020304" pitchFamily="18" charset="0"/>
              </a:rPr>
              <a:t> = (</a:t>
            </a:r>
            <a:r>
              <a:rPr lang="en-US" altLang="zh-CN" sz="1800" dirty="0" err="1">
                <a:solidFill>
                  <a:schemeClr val="tx1"/>
                </a:solidFill>
                <a:latin typeface="Times New Roman" panose="02020603050405020304" pitchFamily="18" charset="0"/>
                <a:cs typeface="Times New Roman" panose="02020603050405020304" pitchFamily="18" charset="0"/>
              </a:rPr>
              <a:t>int</a:t>
            </a:r>
            <a:r>
              <a:rPr lang="en-US" altLang="zh-CN" sz="1800" dirty="0">
                <a:solidFill>
                  <a:schemeClr val="tx1"/>
                </a:solidFill>
                <a:latin typeface="Times New Roman" panose="02020603050405020304" pitchFamily="18" charset="0"/>
                <a:cs typeface="Times New Roman" panose="02020603050405020304" pitchFamily="18" charset="0"/>
              </a:rPr>
              <a:t>*)</a:t>
            </a:r>
            <a:r>
              <a:rPr lang="en-US" altLang="zh-CN" sz="1800" dirty="0" err="1">
                <a:solidFill>
                  <a:schemeClr val="tx1"/>
                </a:solidFill>
                <a:latin typeface="Times New Roman" panose="02020603050405020304" pitchFamily="18" charset="0"/>
                <a:cs typeface="Times New Roman" panose="02020603050405020304" pitchFamily="18" charset="0"/>
              </a:rPr>
              <a:t>malloc</a:t>
            </a:r>
            <a:r>
              <a:rPr lang="en-US" altLang="zh-CN" sz="1800" dirty="0">
                <a:solidFill>
                  <a:schemeClr val="tx1"/>
                </a:solidFill>
                <a:latin typeface="Times New Roman" panose="02020603050405020304" pitchFamily="18" charset="0"/>
                <a:cs typeface="Times New Roman" panose="02020603050405020304" pitchFamily="18" charset="0"/>
              </a:rPr>
              <a:t>(</a:t>
            </a:r>
            <a:r>
              <a:rPr lang="en-US" altLang="zh-CN" sz="1800" dirty="0" err="1">
                <a:solidFill>
                  <a:schemeClr val="tx1"/>
                </a:solidFill>
                <a:latin typeface="Times New Roman" panose="02020603050405020304" pitchFamily="18" charset="0"/>
                <a:cs typeface="Times New Roman" panose="02020603050405020304" pitchFamily="18" charset="0"/>
              </a:rPr>
              <a:t>sizeof</a:t>
            </a:r>
            <a:r>
              <a:rPr lang="en-US" altLang="zh-CN" sz="1800" dirty="0">
                <a:solidFill>
                  <a:schemeClr val="tx1"/>
                </a:solidFill>
                <a:latin typeface="Times New Roman" panose="02020603050405020304" pitchFamily="18" charset="0"/>
                <a:cs typeface="Times New Roman" panose="02020603050405020304" pitchFamily="18" charset="0"/>
              </a:rPr>
              <a:t>(</a:t>
            </a:r>
            <a:r>
              <a:rPr lang="en-US" altLang="zh-CN" sz="1800" dirty="0" err="1">
                <a:solidFill>
                  <a:schemeClr val="tx1"/>
                </a:solidFill>
                <a:latin typeface="Times New Roman" panose="02020603050405020304" pitchFamily="18" charset="0"/>
                <a:cs typeface="Times New Roman" panose="02020603050405020304" pitchFamily="18" charset="0"/>
              </a:rPr>
              <a:t>int</a:t>
            </a:r>
            <a:r>
              <a:rPr lang="en-US" altLang="zh-CN" sz="1800" dirty="0">
                <a:solidFill>
                  <a:schemeClr val="tx1"/>
                </a:solidFill>
                <a:latin typeface="Times New Roman" panose="02020603050405020304" pitchFamily="18" charset="0"/>
                <a:cs typeface="Times New Roman" panose="02020603050405020304" pitchFamily="18" charset="0"/>
              </a:rPr>
              <a:t>) * 3 * size);</a:t>
            </a:r>
          </a:p>
          <a:p>
            <a:pPr algn="l">
              <a:lnSpc>
                <a:spcPct val="100000"/>
              </a:lnSpc>
            </a:pP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b="1" dirty="0" err="1">
                <a:solidFill>
                  <a:srgbClr val="FF0000"/>
                </a:solidFill>
                <a:latin typeface="Times New Roman" panose="02020603050405020304" pitchFamily="18" charset="0"/>
                <a:cs typeface="Times New Roman" panose="02020603050405020304" pitchFamily="18" charset="0"/>
              </a:rPr>
              <a:t>MPI_Gather</a:t>
            </a:r>
            <a:r>
              <a:rPr lang="en-US" altLang="zh-CN" sz="1800" b="1" dirty="0">
                <a:solidFill>
                  <a:srgbClr val="FF0000"/>
                </a:solidFill>
                <a:latin typeface="Times New Roman" panose="02020603050405020304" pitchFamily="18" charset="0"/>
                <a:cs typeface="Times New Roman" panose="02020603050405020304" pitchFamily="18" charset="0"/>
              </a:rPr>
              <a:t>(</a:t>
            </a:r>
            <a:r>
              <a:rPr lang="en-US" altLang="zh-CN" sz="1800" b="1" dirty="0" err="1">
                <a:solidFill>
                  <a:srgbClr val="FF0000"/>
                </a:solidFill>
                <a:latin typeface="Times New Roman" panose="02020603050405020304" pitchFamily="18" charset="0"/>
                <a:cs typeface="Times New Roman" panose="02020603050405020304" pitchFamily="18" charset="0"/>
              </a:rPr>
              <a:t>sbuf</a:t>
            </a:r>
            <a:r>
              <a:rPr lang="en-US" altLang="zh-CN" sz="1800" b="1" dirty="0">
                <a:solidFill>
                  <a:srgbClr val="FF0000"/>
                </a:solidFill>
                <a:latin typeface="Times New Roman" panose="02020603050405020304" pitchFamily="18" charset="0"/>
                <a:cs typeface="Times New Roman" panose="02020603050405020304" pitchFamily="18" charset="0"/>
              </a:rPr>
              <a:t>, 3, MPI_INT, </a:t>
            </a:r>
            <a:r>
              <a:rPr lang="en-US" altLang="zh-CN" sz="1800" b="1" dirty="0" err="1">
                <a:solidFill>
                  <a:srgbClr val="FF0000"/>
                </a:solidFill>
                <a:latin typeface="Times New Roman" panose="02020603050405020304" pitchFamily="18" charset="0"/>
                <a:cs typeface="Times New Roman" panose="02020603050405020304" pitchFamily="18" charset="0"/>
              </a:rPr>
              <a:t>rbuf</a:t>
            </a:r>
            <a:r>
              <a:rPr lang="en-US" altLang="zh-CN" sz="1800" b="1" dirty="0">
                <a:solidFill>
                  <a:srgbClr val="FF0000"/>
                </a:solidFill>
                <a:latin typeface="Times New Roman" panose="02020603050405020304" pitchFamily="18" charset="0"/>
                <a:cs typeface="Times New Roman" panose="02020603050405020304" pitchFamily="18" charset="0"/>
              </a:rPr>
              <a:t>, 3, MPI_INT, 0, MPI_COMM_WORLD);</a:t>
            </a:r>
          </a:p>
          <a:p>
            <a:pPr algn="l">
              <a:lnSpc>
                <a:spcPct val="100000"/>
              </a:lnSpc>
            </a:pPr>
            <a:r>
              <a:rPr lang="en-US" altLang="zh-CN" sz="1800" dirty="0">
                <a:solidFill>
                  <a:schemeClr val="tx1"/>
                </a:solidFill>
                <a:latin typeface="Times New Roman" panose="02020603050405020304" pitchFamily="18" charset="0"/>
                <a:cs typeface="Times New Roman" panose="02020603050405020304" pitchFamily="18" charset="0"/>
              </a:rPr>
              <a:t>   if (rank == 0){</a:t>
            </a:r>
          </a:p>
          <a:p>
            <a:pPr algn="l">
              <a:lnSpc>
                <a:spcPct val="100000"/>
              </a:lnSpc>
            </a:pP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err="1">
                <a:solidFill>
                  <a:schemeClr val="tx1"/>
                </a:solidFill>
                <a:latin typeface="Times New Roman" panose="02020603050405020304" pitchFamily="18" charset="0"/>
                <a:cs typeface="Times New Roman" panose="02020603050405020304" pitchFamily="18" charset="0"/>
              </a:rPr>
              <a:t>printf</a:t>
            </a:r>
            <a:r>
              <a:rPr lang="en-US" altLang="zh-CN" sz="1800" dirty="0">
                <a:solidFill>
                  <a:schemeClr val="tx1"/>
                </a:solidFill>
                <a:latin typeface="Times New Roman" panose="02020603050405020304" pitchFamily="18" charset="0"/>
                <a:cs typeface="Times New Roman" panose="02020603050405020304" pitchFamily="18" charset="0"/>
              </a:rPr>
              <a:t>("Process 0 receives:");</a:t>
            </a:r>
          </a:p>
          <a:p>
            <a:pPr algn="l">
              <a:lnSpc>
                <a:spcPct val="100000"/>
              </a:lnSpc>
            </a:pPr>
            <a:r>
              <a:rPr lang="en-US" altLang="zh-CN" sz="1800" dirty="0">
                <a:solidFill>
                  <a:schemeClr val="tx1"/>
                </a:solidFill>
                <a:latin typeface="Times New Roman" panose="02020603050405020304" pitchFamily="18" charset="0"/>
                <a:cs typeface="Times New Roman" panose="02020603050405020304" pitchFamily="18" charset="0"/>
              </a:rPr>
              <a:t>      for (</a:t>
            </a:r>
            <a:r>
              <a:rPr lang="en-US" altLang="zh-CN" sz="1800" dirty="0" err="1">
                <a:solidFill>
                  <a:schemeClr val="tx1"/>
                </a:solidFill>
                <a:latin typeface="Times New Roman" panose="02020603050405020304" pitchFamily="18" charset="0"/>
                <a:cs typeface="Times New Roman" panose="02020603050405020304" pitchFamily="18" charset="0"/>
              </a:rPr>
              <a:t>i</a:t>
            </a:r>
            <a:r>
              <a:rPr lang="en-US" altLang="zh-CN" sz="1800" dirty="0">
                <a:solidFill>
                  <a:schemeClr val="tx1"/>
                </a:solidFill>
                <a:latin typeface="Times New Roman" panose="02020603050405020304" pitchFamily="18" charset="0"/>
                <a:cs typeface="Times New Roman" panose="02020603050405020304" pitchFamily="18" charset="0"/>
              </a:rPr>
              <a:t> = 0; </a:t>
            </a:r>
            <a:r>
              <a:rPr lang="en-US" altLang="zh-CN" sz="1800" dirty="0" err="1">
                <a:solidFill>
                  <a:schemeClr val="tx1"/>
                </a:solidFill>
                <a:latin typeface="Times New Roman" panose="02020603050405020304" pitchFamily="18" charset="0"/>
                <a:cs typeface="Times New Roman" panose="02020603050405020304" pitchFamily="18" charset="0"/>
              </a:rPr>
              <a:t>i</a:t>
            </a:r>
            <a:r>
              <a:rPr lang="en-US" altLang="zh-CN" sz="1800" dirty="0">
                <a:solidFill>
                  <a:schemeClr val="tx1"/>
                </a:solidFill>
                <a:latin typeface="Times New Roman" panose="02020603050405020304" pitchFamily="18" charset="0"/>
                <a:cs typeface="Times New Roman" panose="02020603050405020304" pitchFamily="18" charset="0"/>
              </a:rPr>
              <a:t> &lt; size * 3; </a:t>
            </a:r>
            <a:r>
              <a:rPr lang="en-US" altLang="zh-CN" sz="1800" dirty="0" err="1">
                <a:solidFill>
                  <a:schemeClr val="tx1"/>
                </a:solidFill>
                <a:latin typeface="Times New Roman" panose="02020603050405020304" pitchFamily="18" charset="0"/>
                <a:cs typeface="Times New Roman" panose="02020603050405020304" pitchFamily="18" charset="0"/>
              </a:rPr>
              <a:t>i</a:t>
            </a:r>
            <a:r>
              <a:rPr lang="en-US" altLang="zh-CN" sz="1800" dirty="0">
                <a:solidFill>
                  <a:schemeClr val="tx1"/>
                </a:solidFill>
                <a:latin typeface="Times New Roman" panose="02020603050405020304" pitchFamily="18" charset="0"/>
                <a:cs typeface="Times New Roman" panose="02020603050405020304" pitchFamily="18" charset="0"/>
              </a:rPr>
              <a:t>++)</a:t>
            </a:r>
          </a:p>
          <a:p>
            <a:pPr algn="l">
              <a:lnSpc>
                <a:spcPct val="100000"/>
              </a:lnSpc>
            </a:pP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err="1">
                <a:solidFill>
                  <a:schemeClr val="tx1"/>
                </a:solidFill>
                <a:latin typeface="Times New Roman" panose="02020603050405020304" pitchFamily="18" charset="0"/>
                <a:cs typeface="Times New Roman" panose="02020603050405020304" pitchFamily="18" charset="0"/>
              </a:rPr>
              <a:t>printf</a:t>
            </a:r>
            <a:r>
              <a:rPr lang="en-US" altLang="zh-CN" sz="1800" dirty="0">
                <a:solidFill>
                  <a:schemeClr val="tx1"/>
                </a:solidFill>
                <a:latin typeface="Times New Roman" panose="02020603050405020304" pitchFamily="18" charset="0"/>
                <a:cs typeface="Times New Roman" panose="02020603050405020304" pitchFamily="18" charset="0"/>
              </a:rPr>
              <a:t>("%d ", </a:t>
            </a:r>
            <a:r>
              <a:rPr lang="en-US" altLang="zh-CN" sz="1800" dirty="0" err="1">
                <a:solidFill>
                  <a:schemeClr val="tx1"/>
                </a:solidFill>
                <a:latin typeface="Times New Roman" panose="02020603050405020304" pitchFamily="18" charset="0"/>
                <a:cs typeface="Times New Roman" panose="02020603050405020304" pitchFamily="18" charset="0"/>
              </a:rPr>
              <a:t>rbuf</a:t>
            </a:r>
            <a:r>
              <a:rPr lang="en-US" altLang="zh-CN" sz="1800" dirty="0">
                <a:solidFill>
                  <a:schemeClr val="tx1"/>
                </a:solidFill>
                <a:latin typeface="Times New Roman" panose="02020603050405020304" pitchFamily="18" charset="0"/>
                <a:cs typeface="Times New Roman" panose="02020603050405020304" pitchFamily="18" charset="0"/>
              </a:rPr>
              <a:t>[</a:t>
            </a:r>
            <a:r>
              <a:rPr lang="en-US" altLang="zh-CN" sz="1800" dirty="0" err="1">
                <a:solidFill>
                  <a:schemeClr val="tx1"/>
                </a:solidFill>
                <a:latin typeface="Times New Roman" panose="02020603050405020304" pitchFamily="18" charset="0"/>
                <a:cs typeface="Times New Roman" panose="02020603050405020304" pitchFamily="18" charset="0"/>
              </a:rPr>
              <a:t>i</a:t>
            </a:r>
            <a:r>
              <a:rPr lang="en-US" altLang="zh-CN" sz="1800" dirty="0">
                <a:solidFill>
                  <a:schemeClr val="tx1"/>
                </a:solidFill>
                <a:latin typeface="Times New Roman" panose="02020603050405020304" pitchFamily="18" charset="0"/>
                <a:cs typeface="Times New Roman" panose="02020603050405020304" pitchFamily="18" charset="0"/>
              </a:rPr>
              <a:t>]);</a:t>
            </a:r>
          </a:p>
          <a:p>
            <a:pPr algn="l">
              <a:lnSpc>
                <a:spcPct val="100000"/>
              </a:lnSpc>
            </a:pP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err="1">
                <a:solidFill>
                  <a:schemeClr val="tx1"/>
                </a:solidFill>
                <a:latin typeface="Times New Roman" panose="02020603050405020304" pitchFamily="18" charset="0"/>
                <a:cs typeface="Times New Roman" panose="02020603050405020304" pitchFamily="18" charset="0"/>
              </a:rPr>
              <a:t>putchar</a:t>
            </a:r>
            <a:r>
              <a:rPr lang="en-US" altLang="zh-CN" sz="1800" dirty="0">
                <a:solidFill>
                  <a:schemeClr val="tx1"/>
                </a:solidFill>
                <a:latin typeface="Times New Roman" panose="02020603050405020304" pitchFamily="18" charset="0"/>
                <a:cs typeface="Times New Roman" panose="02020603050405020304" pitchFamily="18" charset="0"/>
              </a:rPr>
              <a:t>('\n');</a:t>
            </a:r>
          </a:p>
          <a:p>
            <a:pPr algn="l">
              <a:lnSpc>
                <a:spcPct val="100000"/>
              </a:lnSpc>
            </a:pPr>
            <a:r>
              <a:rPr lang="en-US" altLang="zh-CN" sz="1800" dirty="0">
                <a:solidFill>
                  <a:schemeClr val="tx1"/>
                </a:solidFill>
                <a:latin typeface="Times New Roman" panose="02020603050405020304" pitchFamily="18" charset="0"/>
                <a:cs typeface="Times New Roman" panose="02020603050405020304" pitchFamily="18" charset="0"/>
              </a:rPr>
              <a:t>   }</a:t>
            </a:r>
          </a:p>
          <a:p>
            <a:pPr algn="l">
              <a:lnSpc>
                <a:spcPct val="100000"/>
              </a:lnSpc>
            </a:pP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err="1">
                <a:solidFill>
                  <a:schemeClr val="tx1"/>
                </a:solidFill>
                <a:latin typeface="Times New Roman" panose="02020603050405020304" pitchFamily="18" charset="0"/>
                <a:cs typeface="Times New Roman" panose="02020603050405020304" pitchFamily="18" charset="0"/>
              </a:rPr>
              <a:t>MPI_Finalize</a:t>
            </a:r>
            <a:r>
              <a:rPr lang="en-US" altLang="zh-CN" sz="1800" dirty="0">
                <a:solidFill>
                  <a:schemeClr val="tx1"/>
                </a:solidFill>
                <a:latin typeface="Times New Roman" panose="02020603050405020304" pitchFamily="18" charset="0"/>
                <a:cs typeface="Times New Roman" panose="02020603050405020304" pitchFamily="18" charset="0"/>
              </a:rPr>
              <a:t>();</a:t>
            </a:r>
          </a:p>
          <a:p>
            <a:pPr algn="l">
              <a:lnSpc>
                <a:spcPct val="100000"/>
              </a:lnSpc>
            </a:pPr>
            <a:r>
              <a:rPr lang="en-US" altLang="zh-CN" sz="1800" dirty="0">
                <a:solidFill>
                  <a:schemeClr val="tx1"/>
                </a:solidFill>
                <a:latin typeface="Times New Roman" panose="02020603050405020304" pitchFamily="18" charset="0"/>
                <a:cs typeface="Times New Roman" panose="02020603050405020304" pitchFamily="18" charset="0"/>
              </a:rPr>
              <a:t>   return 0;</a:t>
            </a:r>
          </a:p>
          <a:p>
            <a:pPr algn="l">
              <a:lnSpc>
                <a:spcPct val="100000"/>
              </a:lnSpc>
            </a:pPr>
            <a:r>
              <a:rPr lang="en-US" altLang="zh-CN" sz="1800" dirty="0">
                <a:solidFill>
                  <a:schemeClr val="tx1"/>
                </a:solidFill>
                <a:latin typeface="Times New Roman" panose="02020603050405020304" pitchFamily="18" charset="0"/>
                <a:cs typeface="Times New Roman" panose="02020603050405020304" pitchFamily="18" charset="0"/>
              </a:rPr>
              <a:t>}</a:t>
            </a:r>
            <a:endParaRPr lang="en-US" altLang="zh-CN" sz="1800" dirty="0" smtClean="0">
              <a:solidFill>
                <a:schemeClr val="tx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3"/>
          <a:stretch>
            <a:fillRect/>
          </a:stretch>
        </p:blipFill>
        <p:spPr>
          <a:xfrm>
            <a:off x="2919843" y="5549153"/>
            <a:ext cx="8635445" cy="618242"/>
          </a:xfrm>
          <a:prstGeom prst="rect">
            <a:avLst/>
          </a:prstGeom>
        </p:spPr>
      </p:pic>
    </p:spTree>
    <p:extLst>
      <p:ext uri="{BB962C8B-B14F-4D97-AF65-F5344CB8AC3E}">
        <p14:creationId xmlns:p14="http://schemas.microsoft.com/office/powerpoint/2010/main" val="19368659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817997"/>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smtClean="0">
                <a:solidFill>
                  <a:srgbClr val="FF0000"/>
                </a:solidFill>
                <a:ea typeface="宋体" panose="02010600030101010101" pitchFamily="2" charset="-122"/>
              </a:rPr>
              <a:t>2.8 Collective Communication</a:t>
            </a:r>
            <a:endParaRPr lang="en-US" altLang="zh-CN" sz="2800" b="1" dirty="0">
              <a:solidFill>
                <a:srgbClr val="FF0000"/>
              </a:solidFill>
              <a:ea typeface="宋体" panose="02010600030101010101" pitchFamily="2" charset="-122"/>
            </a:endParaRPr>
          </a:p>
        </p:txBody>
      </p:sp>
      <p:sp>
        <p:nvSpPr>
          <p:cNvPr id="8" name="内容占位符 1"/>
          <p:cNvSpPr txBox="1">
            <a:spLocks/>
          </p:cNvSpPr>
          <p:nvPr/>
        </p:nvSpPr>
        <p:spPr>
          <a:xfrm>
            <a:off x="627086" y="1339967"/>
            <a:ext cx="8746067" cy="794106"/>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lnSpc>
                <a:spcPct val="100000"/>
              </a:lnSpc>
              <a:spcBef>
                <a:spcPts val="0"/>
              </a:spcBef>
              <a:buFont typeface="Wingdings" panose="05000000000000000000" pitchFamily="2" charset="2"/>
              <a:buChar char="n"/>
            </a:pPr>
            <a:r>
              <a:rPr kumimoji="0" lang="en-US" altLang="zh-CN" sz="32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Data Movement: </a:t>
            </a:r>
            <a:r>
              <a:rPr lang="en-US" altLang="zh-CN" sz="3200" b="1" dirty="0">
                <a:solidFill>
                  <a:srgbClr val="FF0000"/>
                </a:solidFill>
              </a:rPr>
              <a:t>Scatter</a:t>
            </a:r>
            <a:endParaRPr kumimoji="0" lang="en-US" altLang="zh-CN" sz="32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矩形 8"/>
          <p:cNvSpPr/>
          <p:nvPr/>
        </p:nvSpPr>
        <p:spPr>
          <a:xfrm>
            <a:off x="317762" y="4479057"/>
            <a:ext cx="11623225" cy="1384995"/>
          </a:xfrm>
          <a:prstGeom prst="rect">
            <a:avLst/>
          </a:prstGeom>
        </p:spPr>
        <p:txBody>
          <a:bodyPr wrap="square">
            <a:spAutoFit/>
          </a:bodyPr>
          <a:lstStyle/>
          <a:p>
            <a:pPr marL="342900" indent="-342900" algn="just" fontAlgn="base">
              <a:lnSpc>
                <a:spcPct val="150000"/>
              </a:lnSpc>
              <a:spcBef>
                <a:spcPct val="0"/>
              </a:spcBef>
              <a:spcAft>
                <a:spcPct val="0"/>
              </a:spcAft>
              <a:buFont typeface="Wingdings" panose="05000000000000000000" pitchFamily="2" charset="2"/>
              <a:buChar char="n"/>
            </a:pPr>
            <a:r>
              <a:rPr kumimoji="1" lang="en-US" altLang="zh-CN" sz="2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Typically data is in an </a:t>
            </a:r>
            <a:r>
              <a:rPr kumimoji="1" lang="en-US" altLang="zh-CN" sz="28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array on </a:t>
            </a:r>
            <a:r>
              <a:rPr kumimoji="1" lang="en-US" altLang="zh-CN" sz="2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the root process and we want to send a </a:t>
            </a:r>
            <a:r>
              <a:rPr kumimoji="1" lang="en-US" altLang="zh-CN" sz="2800" i="1"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different </a:t>
            </a:r>
            <a:r>
              <a:rPr kumimoji="1" lang="en-US" altLang="zh-CN" sz="28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portion </a:t>
            </a:r>
            <a:r>
              <a:rPr kumimoji="1" lang="en-US" altLang="zh-CN" sz="2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of </a:t>
            </a:r>
            <a:r>
              <a:rPr kumimoji="1" lang="en-US" altLang="zh-CN" sz="28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the array to </a:t>
            </a:r>
            <a:r>
              <a:rPr kumimoji="1" lang="en-US" altLang="zh-CN" sz="2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each worker process (often including the root).</a:t>
            </a:r>
            <a:endParaRPr kumimoji="1" lang="zh-CN" altLang="en-US" sz="2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0" name="图片 9"/>
          <p:cNvPicPr>
            <a:picLocks noChangeAspect="1"/>
          </p:cNvPicPr>
          <p:nvPr/>
        </p:nvPicPr>
        <p:blipFill>
          <a:blip r:embed="rId3"/>
          <a:stretch>
            <a:fillRect/>
          </a:stretch>
        </p:blipFill>
        <p:spPr>
          <a:xfrm>
            <a:off x="1375598" y="1982127"/>
            <a:ext cx="3894197" cy="2339223"/>
          </a:xfrm>
          <a:prstGeom prst="rect">
            <a:avLst/>
          </a:prstGeom>
        </p:spPr>
      </p:pic>
      <p:pic>
        <p:nvPicPr>
          <p:cNvPr id="13" name="图片 12"/>
          <p:cNvPicPr>
            <a:picLocks noChangeAspect="1"/>
          </p:cNvPicPr>
          <p:nvPr/>
        </p:nvPicPr>
        <p:blipFill>
          <a:blip r:embed="rId4"/>
          <a:stretch>
            <a:fillRect/>
          </a:stretch>
        </p:blipFill>
        <p:spPr>
          <a:xfrm>
            <a:off x="6785701" y="1982126"/>
            <a:ext cx="4327562" cy="2339223"/>
          </a:xfrm>
          <a:prstGeom prst="rect">
            <a:avLst/>
          </a:prstGeom>
        </p:spPr>
      </p:pic>
    </p:spTree>
    <p:extLst>
      <p:ext uri="{BB962C8B-B14F-4D97-AF65-F5344CB8AC3E}">
        <p14:creationId xmlns:p14="http://schemas.microsoft.com/office/powerpoint/2010/main" val="6430003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817997"/>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smtClean="0">
                <a:solidFill>
                  <a:srgbClr val="FF0000"/>
                </a:solidFill>
                <a:ea typeface="宋体" panose="02010600030101010101" pitchFamily="2" charset="-122"/>
              </a:rPr>
              <a:t>2.8 Collective Communication</a:t>
            </a:r>
            <a:endParaRPr lang="en-US" altLang="zh-CN" sz="2800" b="1" dirty="0">
              <a:solidFill>
                <a:srgbClr val="FF0000"/>
              </a:solidFill>
              <a:ea typeface="宋体" panose="02010600030101010101" pitchFamily="2" charset="-122"/>
            </a:endParaRPr>
          </a:p>
        </p:txBody>
      </p:sp>
      <p:sp>
        <p:nvSpPr>
          <p:cNvPr id="8" name="内容占位符 1"/>
          <p:cNvSpPr txBox="1">
            <a:spLocks/>
          </p:cNvSpPr>
          <p:nvPr/>
        </p:nvSpPr>
        <p:spPr>
          <a:xfrm>
            <a:off x="627086" y="1339967"/>
            <a:ext cx="8746067" cy="545533"/>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en-US" altLang="zh-CN" sz="32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Data Movement: Scatter</a:t>
            </a:r>
          </a:p>
        </p:txBody>
      </p:sp>
      <p:sp>
        <p:nvSpPr>
          <p:cNvPr id="15" name="矩形 14"/>
          <p:cNvSpPr/>
          <p:nvPr/>
        </p:nvSpPr>
        <p:spPr>
          <a:xfrm>
            <a:off x="686352" y="1845873"/>
            <a:ext cx="10869154" cy="4773614"/>
          </a:xfrm>
          <a:prstGeom prst="rect">
            <a:avLst/>
          </a:prstGeom>
          <a:solidFill>
            <a:srgbClr val="FFFFB5"/>
          </a:solidFill>
          <a:ln>
            <a:solidFill>
              <a:srgbClr val="FF0000"/>
            </a:solidFill>
          </a:ln>
        </p:spPr>
        <p:txBody>
          <a:bodyPr wrap="square">
            <a:spAutoFit/>
          </a:bodyPr>
          <a:lstStyle/>
          <a:p>
            <a:pPr marR="0" algn="just" latinLnBrk="0">
              <a:lnSpc>
                <a:spcPct val="130000"/>
              </a:lnSpc>
            </a:pPr>
            <a:r>
              <a:rPr lang="en-US" altLang="zh-CN" sz="2600" dirty="0" err="1">
                <a:solidFill>
                  <a:schemeClr val="tx1"/>
                </a:solidFill>
                <a:latin typeface="Times New Roman" panose="02020603050405020304" pitchFamily="18" charset="0"/>
                <a:cs typeface="Times New Roman" panose="02020603050405020304" pitchFamily="18" charset="0"/>
              </a:rPr>
              <a:t>int</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err="1">
                <a:solidFill>
                  <a:schemeClr val="tx1"/>
                </a:solidFill>
                <a:latin typeface="Times New Roman" panose="02020603050405020304" pitchFamily="18" charset="0"/>
                <a:cs typeface="Times New Roman" panose="02020603050405020304" pitchFamily="18" charset="0"/>
              </a:rPr>
              <a:t>MPI_Scatter</a:t>
            </a:r>
            <a:r>
              <a:rPr lang="en-US" altLang="zh-CN" sz="2600" dirty="0">
                <a:solidFill>
                  <a:schemeClr val="tx1"/>
                </a:solidFill>
                <a:latin typeface="Times New Roman" panose="02020603050405020304" pitchFamily="18" charset="0"/>
                <a:cs typeface="Times New Roman" panose="02020603050405020304" pitchFamily="18" charset="0"/>
              </a:rPr>
              <a:t> (</a:t>
            </a:r>
          </a:p>
          <a:p>
            <a:pPr marR="0" algn="just" latinLnBrk="0">
              <a:lnSpc>
                <a:spcPct val="130000"/>
              </a:lnSpc>
            </a:pPr>
            <a:r>
              <a:rPr lang="en-US" altLang="zh-CN" sz="2600" dirty="0">
                <a:solidFill>
                  <a:schemeClr val="tx1"/>
                </a:solidFill>
                <a:latin typeface="Times New Roman" panose="02020603050405020304" pitchFamily="18" charset="0"/>
                <a:cs typeface="Times New Roman" panose="02020603050405020304" pitchFamily="18" charset="0"/>
              </a:rPr>
              <a:t>void * </a:t>
            </a:r>
            <a:r>
              <a:rPr lang="en-US" altLang="zh-CN" sz="2600" dirty="0" err="1">
                <a:solidFill>
                  <a:schemeClr val="tx1"/>
                </a:solidFill>
                <a:latin typeface="Times New Roman" panose="02020603050405020304" pitchFamily="18" charset="0"/>
                <a:cs typeface="Times New Roman" panose="02020603050405020304" pitchFamily="18" charset="0"/>
              </a:rPr>
              <a:t>sendbuf</a:t>
            </a:r>
            <a:r>
              <a:rPr lang="en-US" altLang="zh-CN" sz="2600" dirty="0">
                <a:solidFill>
                  <a:schemeClr val="tx1"/>
                </a:solidFill>
                <a:latin typeface="Times New Roman" panose="02020603050405020304" pitchFamily="18" charset="0"/>
                <a:cs typeface="Times New Roman" panose="02020603050405020304" pitchFamily="18" charset="0"/>
              </a:rPr>
              <a:t> , </a:t>
            </a:r>
            <a:r>
              <a:rPr lang="en-US" altLang="zh-CN" sz="2600" dirty="0">
                <a:solidFill>
                  <a:srgbClr val="AD157A"/>
                </a:solidFill>
                <a:latin typeface="Times New Roman" panose="02020603050405020304" pitchFamily="18" charset="0"/>
                <a:cs typeface="Times New Roman" panose="02020603050405020304" pitchFamily="18" charset="0"/>
              </a:rPr>
              <a:t>// pointer to send buffer</a:t>
            </a:r>
          </a:p>
          <a:p>
            <a:pPr marR="0" algn="just" latinLnBrk="0">
              <a:lnSpc>
                <a:spcPct val="130000"/>
              </a:lnSpc>
            </a:pPr>
            <a:r>
              <a:rPr lang="en-US" altLang="zh-CN" sz="2600" dirty="0" err="1">
                <a:solidFill>
                  <a:schemeClr val="tx1"/>
                </a:solidFill>
                <a:latin typeface="Times New Roman" panose="02020603050405020304" pitchFamily="18" charset="0"/>
                <a:cs typeface="Times New Roman" panose="02020603050405020304" pitchFamily="18" charset="0"/>
              </a:rPr>
              <a:t>int</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err="1">
                <a:solidFill>
                  <a:schemeClr val="tx1"/>
                </a:solidFill>
                <a:latin typeface="Times New Roman" panose="02020603050405020304" pitchFamily="18" charset="0"/>
                <a:cs typeface="Times New Roman" panose="02020603050405020304" pitchFamily="18" charset="0"/>
              </a:rPr>
              <a:t>sendcount</a:t>
            </a:r>
            <a:r>
              <a:rPr lang="en-US" altLang="zh-CN" sz="2600" dirty="0">
                <a:solidFill>
                  <a:schemeClr val="tx1"/>
                </a:solidFill>
                <a:latin typeface="Times New Roman" panose="02020603050405020304" pitchFamily="18" charset="0"/>
                <a:cs typeface="Times New Roman" panose="02020603050405020304" pitchFamily="18" charset="0"/>
              </a:rPr>
              <a:t> , </a:t>
            </a:r>
            <a:r>
              <a:rPr lang="en-US" altLang="zh-CN" sz="2600" dirty="0">
                <a:solidFill>
                  <a:srgbClr val="AD157A"/>
                </a:solidFill>
                <a:latin typeface="Times New Roman" panose="02020603050405020304" pitchFamily="18" charset="0"/>
                <a:cs typeface="Times New Roman" panose="02020603050405020304" pitchFamily="18" charset="0"/>
              </a:rPr>
              <a:t>// items to send per process</a:t>
            </a:r>
          </a:p>
          <a:p>
            <a:pPr marR="0" algn="just" latinLnBrk="0">
              <a:lnSpc>
                <a:spcPct val="130000"/>
              </a:lnSpc>
            </a:pPr>
            <a:r>
              <a:rPr lang="en-US" altLang="zh-CN" sz="2600" dirty="0" err="1">
                <a:solidFill>
                  <a:schemeClr val="tx1"/>
                </a:solidFill>
                <a:latin typeface="Times New Roman" panose="02020603050405020304" pitchFamily="18" charset="0"/>
                <a:cs typeface="Times New Roman" panose="02020603050405020304" pitchFamily="18" charset="0"/>
              </a:rPr>
              <a:t>MPI_Datatype</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err="1">
                <a:solidFill>
                  <a:schemeClr val="tx1"/>
                </a:solidFill>
                <a:latin typeface="Times New Roman" panose="02020603050405020304" pitchFamily="18" charset="0"/>
                <a:cs typeface="Times New Roman" panose="02020603050405020304" pitchFamily="18" charset="0"/>
              </a:rPr>
              <a:t>sendtype</a:t>
            </a:r>
            <a:r>
              <a:rPr lang="en-US" altLang="zh-CN" sz="2600" dirty="0">
                <a:solidFill>
                  <a:schemeClr val="tx1"/>
                </a:solidFill>
                <a:latin typeface="Times New Roman" panose="02020603050405020304" pitchFamily="18" charset="0"/>
                <a:cs typeface="Times New Roman" panose="02020603050405020304" pitchFamily="18" charset="0"/>
              </a:rPr>
              <a:t> , </a:t>
            </a:r>
            <a:r>
              <a:rPr lang="en-US" altLang="zh-CN" sz="2600" dirty="0">
                <a:solidFill>
                  <a:srgbClr val="AD157A"/>
                </a:solidFill>
                <a:latin typeface="Times New Roman" panose="02020603050405020304" pitchFamily="18" charset="0"/>
                <a:cs typeface="Times New Roman" panose="02020603050405020304" pitchFamily="18" charset="0"/>
              </a:rPr>
              <a:t>// type of send buffer data</a:t>
            </a:r>
          </a:p>
          <a:p>
            <a:pPr marR="0" algn="just" latinLnBrk="0">
              <a:lnSpc>
                <a:spcPct val="130000"/>
              </a:lnSpc>
            </a:pPr>
            <a:r>
              <a:rPr lang="en-US" altLang="zh-CN" sz="2600" dirty="0">
                <a:solidFill>
                  <a:schemeClr val="tx1"/>
                </a:solidFill>
                <a:latin typeface="Times New Roman" panose="02020603050405020304" pitchFamily="18" charset="0"/>
                <a:cs typeface="Times New Roman" panose="02020603050405020304" pitchFamily="18" charset="0"/>
              </a:rPr>
              <a:t>void * </a:t>
            </a:r>
            <a:r>
              <a:rPr lang="en-US" altLang="zh-CN" sz="2600" dirty="0" err="1">
                <a:solidFill>
                  <a:schemeClr val="tx1"/>
                </a:solidFill>
                <a:latin typeface="Times New Roman" panose="02020603050405020304" pitchFamily="18" charset="0"/>
                <a:cs typeface="Times New Roman" panose="02020603050405020304" pitchFamily="18" charset="0"/>
              </a:rPr>
              <a:t>recvbuf</a:t>
            </a:r>
            <a:r>
              <a:rPr lang="en-US" altLang="zh-CN" sz="2600" dirty="0">
                <a:solidFill>
                  <a:schemeClr val="tx1"/>
                </a:solidFill>
                <a:latin typeface="Times New Roman" panose="02020603050405020304" pitchFamily="18" charset="0"/>
                <a:cs typeface="Times New Roman" panose="02020603050405020304" pitchFamily="18" charset="0"/>
              </a:rPr>
              <a:t> , </a:t>
            </a:r>
            <a:r>
              <a:rPr lang="en-US" altLang="zh-CN" sz="2600" dirty="0">
                <a:solidFill>
                  <a:srgbClr val="AD157A"/>
                </a:solidFill>
                <a:latin typeface="Times New Roman" panose="02020603050405020304" pitchFamily="18" charset="0"/>
                <a:cs typeface="Times New Roman" panose="02020603050405020304" pitchFamily="18" charset="0"/>
              </a:rPr>
              <a:t>// pointer to receive buffer</a:t>
            </a:r>
          </a:p>
          <a:p>
            <a:pPr marR="0" algn="just" latinLnBrk="0">
              <a:lnSpc>
                <a:spcPct val="130000"/>
              </a:lnSpc>
            </a:pPr>
            <a:r>
              <a:rPr lang="en-US" altLang="zh-CN" sz="2600" dirty="0" err="1">
                <a:solidFill>
                  <a:schemeClr val="tx1"/>
                </a:solidFill>
                <a:latin typeface="Times New Roman" panose="02020603050405020304" pitchFamily="18" charset="0"/>
                <a:cs typeface="Times New Roman" panose="02020603050405020304" pitchFamily="18" charset="0"/>
              </a:rPr>
              <a:t>int</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err="1">
                <a:solidFill>
                  <a:schemeClr val="tx1"/>
                </a:solidFill>
                <a:latin typeface="Times New Roman" panose="02020603050405020304" pitchFamily="18" charset="0"/>
                <a:cs typeface="Times New Roman" panose="02020603050405020304" pitchFamily="18" charset="0"/>
              </a:rPr>
              <a:t>recvcount</a:t>
            </a:r>
            <a:r>
              <a:rPr lang="en-US" altLang="zh-CN" sz="2600" dirty="0">
                <a:solidFill>
                  <a:schemeClr val="tx1"/>
                </a:solidFill>
                <a:latin typeface="Times New Roman" panose="02020603050405020304" pitchFamily="18" charset="0"/>
                <a:cs typeface="Times New Roman" panose="02020603050405020304" pitchFamily="18" charset="0"/>
              </a:rPr>
              <a:t> , </a:t>
            </a:r>
            <a:r>
              <a:rPr lang="en-US" altLang="zh-CN" sz="2600" dirty="0">
                <a:solidFill>
                  <a:srgbClr val="AD157A"/>
                </a:solidFill>
                <a:latin typeface="Times New Roman" panose="02020603050405020304" pitchFamily="18" charset="0"/>
                <a:cs typeface="Times New Roman" panose="02020603050405020304" pitchFamily="18" charset="0"/>
              </a:rPr>
              <a:t>// number of items to receive</a:t>
            </a:r>
          </a:p>
          <a:p>
            <a:pPr marR="0" algn="just" latinLnBrk="0">
              <a:lnSpc>
                <a:spcPct val="130000"/>
              </a:lnSpc>
            </a:pPr>
            <a:r>
              <a:rPr lang="en-US" altLang="zh-CN" sz="2600" dirty="0" err="1">
                <a:solidFill>
                  <a:schemeClr val="tx1"/>
                </a:solidFill>
                <a:latin typeface="Times New Roman" panose="02020603050405020304" pitchFamily="18" charset="0"/>
                <a:cs typeface="Times New Roman" panose="02020603050405020304" pitchFamily="18" charset="0"/>
              </a:rPr>
              <a:t>MPI_Datatype</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err="1">
                <a:solidFill>
                  <a:schemeClr val="tx1"/>
                </a:solidFill>
                <a:latin typeface="Times New Roman" panose="02020603050405020304" pitchFamily="18" charset="0"/>
                <a:cs typeface="Times New Roman" panose="02020603050405020304" pitchFamily="18" charset="0"/>
              </a:rPr>
              <a:t>recvtype</a:t>
            </a:r>
            <a:r>
              <a:rPr lang="en-US" altLang="zh-CN" sz="2600" dirty="0">
                <a:solidFill>
                  <a:schemeClr val="tx1"/>
                </a:solidFill>
                <a:latin typeface="Times New Roman" panose="02020603050405020304" pitchFamily="18" charset="0"/>
                <a:cs typeface="Times New Roman" panose="02020603050405020304" pitchFamily="18" charset="0"/>
              </a:rPr>
              <a:t> , </a:t>
            </a:r>
            <a:r>
              <a:rPr lang="en-US" altLang="zh-CN" sz="2600" dirty="0">
                <a:solidFill>
                  <a:srgbClr val="AD157A"/>
                </a:solidFill>
                <a:latin typeface="Times New Roman" panose="02020603050405020304" pitchFamily="18" charset="0"/>
                <a:cs typeface="Times New Roman" panose="02020603050405020304" pitchFamily="18" charset="0"/>
              </a:rPr>
              <a:t>// type of receive buffer data</a:t>
            </a:r>
          </a:p>
          <a:p>
            <a:pPr marR="0" algn="just" latinLnBrk="0">
              <a:lnSpc>
                <a:spcPct val="130000"/>
              </a:lnSpc>
            </a:pPr>
            <a:r>
              <a:rPr lang="en-US" altLang="zh-CN" sz="2600" dirty="0" err="1">
                <a:solidFill>
                  <a:schemeClr val="tx1"/>
                </a:solidFill>
                <a:latin typeface="Times New Roman" panose="02020603050405020304" pitchFamily="18" charset="0"/>
                <a:cs typeface="Times New Roman" panose="02020603050405020304" pitchFamily="18" charset="0"/>
              </a:rPr>
              <a:t>int</a:t>
            </a:r>
            <a:r>
              <a:rPr lang="en-US" altLang="zh-CN" sz="2600" dirty="0">
                <a:solidFill>
                  <a:schemeClr val="tx1"/>
                </a:solidFill>
                <a:latin typeface="Times New Roman" panose="02020603050405020304" pitchFamily="18" charset="0"/>
                <a:cs typeface="Times New Roman" panose="02020603050405020304" pitchFamily="18" charset="0"/>
              </a:rPr>
              <a:t> root , </a:t>
            </a:r>
            <a:r>
              <a:rPr lang="en-US" altLang="zh-CN" sz="2600" dirty="0">
                <a:solidFill>
                  <a:srgbClr val="AD157A"/>
                </a:solidFill>
                <a:latin typeface="Times New Roman" panose="02020603050405020304" pitchFamily="18" charset="0"/>
                <a:cs typeface="Times New Roman" panose="02020603050405020304" pitchFamily="18" charset="0"/>
              </a:rPr>
              <a:t>// rank of sending process</a:t>
            </a:r>
          </a:p>
          <a:p>
            <a:pPr marR="0" algn="just" latinLnBrk="0">
              <a:lnSpc>
                <a:spcPct val="130000"/>
              </a:lnSpc>
            </a:pPr>
            <a:r>
              <a:rPr lang="en-US" altLang="zh-CN" sz="2600" dirty="0" err="1">
                <a:solidFill>
                  <a:schemeClr val="tx1"/>
                </a:solidFill>
                <a:latin typeface="Times New Roman" panose="02020603050405020304" pitchFamily="18" charset="0"/>
                <a:cs typeface="Times New Roman" panose="02020603050405020304" pitchFamily="18" charset="0"/>
              </a:rPr>
              <a:t>MPI_Comm</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err="1">
                <a:solidFill>
                  <a:schemeClr val="tx1"/>
                </a:solidFill>
                <a:latin typeface="Times New Roman" panose="02020603050405020304" pitchFamily="18" charset="0"/>
                <a:cs typeface="Times New Roman" panose="02020603050405020304" pitchFamily="18" charset="0"/>
              </a:rPr>
              <a:t>comm</a:t>
            </a:r>
            <a:r>
              <a:rPr lang="en-US" altLang="zh-CN" sz="2600" dirty="0">
                <a:solidFill>
                  <a:schemeClr val="tx1"/>
                </a:solidFill>
                <a:latin typeface="Times New Roman" panose="02020603050405020304" pitchFamily="18" charset="0"/>
                <a:cs typeface="Times New Roman" panose="02020603050405020304" pitchFamily="18" charset="0"/>
              </a:rPr>
              <a:t> ) </a:t>
            </a:r>
            <a:r>
              <a:rPr lang="en-US" altLang="zh-CN" sz="2600" dirty="0">
                <a:solidFill>
                  <a:srgbClr val="AD157A"/>
                </a:solidFill>
                <a:latin typeface="Times New Roman" panose="02020603050405020304" pitchFamily="18" charset="0"/>
                <a:cs typeface="Times New Roman" panose="02020603050405020304" pitchFamily="18" charset="0"/>
              </a:rPr>
              <a:t>// MPI communicator to use</a:t>
            </a:r>
          </a:p>
        </p:txBody>
      </p:sp>
    </p:spTree>
    <p:extLst>
      <p:ext uri="{BB962C8B-B14F-4D97-AF65-F5344CB8AC3E}">
        <p14:creationId xmlns:p14="http://schemas.microsoft.com/office/powerpoint/2010/main" val="39228882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817997"/>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smtClean="0">
                <a:solidFill>
                  <a:srgbClr val="FF0000"/>
                </a:solidFill>
                <a:ea typeface="宋体" panose="02010600030101010101" pitchFamily="2" charset="-122"/>
              </a:rPr>
              <a:t>2.8 Collective Communication</a:t>
            </a:r>
            <a:endParaRPr lang="en-US" altLang="zh-CN" sz="2800" b="1" dirty="0">
              <a:solidFill>
                <a:srgbClr val="FF0000"/>
              </a:solidFill>
              <a:ea typeface="宋体" panose="02010600030101010101" pitchFamily="2" charset="-122"/>
            </a:endParaRPr>
          </a:p>
        </p:txBody>
      </p:sp>
      <p:sp>
        <p:nvSpPr>
          <p:cNvPr id="8" name="内容占位符 1"/>
          <p:cNvSpPr txBox="1">
            <a:spLocks/>
          </p:cNvSpPr>
          <p:nvPr/>
        </p:nvSpPr>
        <p:spPr>
          <a:xfrm>
            <a:off x="627086" y="1339967"/>
            <a:ext cx="8746067" cy="794106"/>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en-US" altLang="zh-CN" sz="32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Data Movement: Gather</a:t>
            </a:r>
          </a:p>
        </p:txBody>
      </p:sp>
      <p:sp>
        <p:nvSpPr>
          <p:cNvPr id="11" name="矩形 10"/>
          <p:cNvSpPr/>
          <p:nvPr/>
        </p:nvSpPr>
        <p:spPr>
          <a:xfrm>
            <a:off x="721659" y="1845873"/>
            <a:ext cx="11129682" cy="5016758"/>
          </a:xfrm>
          <a:prstGeom prst="rect">
            <a:avLst/>
          </a:prstGeom>
          <a:solidFill>
            <a:srgbClr val="FFFFCC"/>
          </a:solidFill>
          <a:ln>
            <a:solidFill>
              <a:srgbClr val="E50914"/>
            </a:solidFill>
          </a:ln>
        </p:spPr>
        <p:txBody>
          <a:bodyPr wrap="square">
            <a:spAutoFit/>
          </a:bodyPr>
          <a:lstStyle/>
          <a:p>
            <a:pPr fontAlgn="base" latinLnBrk="1">
              <a:spcBef>
                <a:spcPct val="0"/>
              </a:spcBef>
              <a:spcAft>
                <a:spcPct val="0"/>
              </a:spcAft>
            </a:pP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main(</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argc</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char**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argv</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rank, size,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sbuf</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rbuf</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[3],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MPI_Init</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(&amp;</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argc</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&amp;</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argv</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MPI_Comm_size</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(MPI_COMM_WORLD, &amp;size);</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MPI_Comm_rank</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(MPI_COMM_WORLD, &amp;rank);</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if (rank == 0){</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sbuf</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malloc</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sizeof</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 3 * size);</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for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 0;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&lt; size * 3;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0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sbuf</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+ 1;</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MPI_Scatter</a:t>
            </a:r>
            <a:r>
              <a:rPr kumimoji="1" lang="en-US" altLang="zh-CN"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sbuf</a:t>
            </a:r>
            <a:r>
              <a:rPr kumimoji="1" lang="en-US" altLang="zh-CN"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3, MPI_INT, </a:t>
            </a:r>
            <a:r>
              <a:rPr kumimoji="1" lang="en-US" altLang="zh-CN" sz="2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rbuf</a:t>
            </a:r>
            <a:r>
              <a:rPr kumimoji="1" lang="en-US" altLang="zh-CN"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3, MPI_INT, 0, MPI_COMM_WORLD);</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printf</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("Process %d receives: ", rank);</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for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 0;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&lt; 3;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0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printf</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("%d ",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rbuf</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putchar</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('\n');</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MPI_Finalize</a:t>
            </a: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return 0;</a:t>
            </a:r>
          </a:p>
          <a:p>
            <a:pPr fontAlgn="base" latinLnBrk="1">
              <a:spcBef>
                <a:spcPct val="0"/>
              </a:spcBef>
              <a:spcAft>
                <a:spcPct val="0"/>
              </a:spcAft>
            </a:pPr>
            <a:r>
              <a:rPr kumimoji="1" lang="en-US" altLang="zh-CN" sz="2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p:txBody>
      </p:sp>
      <p:pic>
        <p:nvPicPr>
          <p:cNvPr id="12" name="图片 11"/>
          <p:cNvPicPr>
            <a:picLocks noChangeAspect="1"/>
          </p:cNvPicPr>
          <p:nvPr/>
        </p:nvPicPr>
        <p:blipFill>
          <a:blip r:embed="rId3"/>
          <a:stretch>
            <a:fillRect/>
          </a:stretch>
        </p:blipFill>
        <p:spPr>
          <a:xfrm>
            <a:off x="6286500" y="1982127"/>
            <a:ext cx="5564841" cy="1467828"/>
          </a:xfrm>
          <a:prstGeom prst="rect">
            <a:avLst/>
          </a:prstGeom>
        </p:spPr>
      </p:pic>
    </p:spTree>
    <p:extLst>
      <p:ext uri="{BB962C8B-B14F-4D97-AF65-F5344CB8AC3E}">
        <p14:creationId xmlns:p14="http://schemas.microsoft.com/office/powerpoint/2010/main" val="9114578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817997"/>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smtClean="0">
                <a:solidFill>
                  <a:srgbClr val="FF0000"/>
                </a:solidFill>
                <a:ea typeface="宋体" panose="02010600030101010101" pitchFamily="2" charset="-122"/>
              </a:rPr>
              <a:t>2.8 Collective Communication</a:t>
            </a:r>
            <a:endParaRPr lang="en-US" altLang="zh-CN" sz="2800" b="1" dirty="0">
              <a:solidFill>
                <a:srgbClr val="FF0000"/>
              </a:solidFill>
              <a:ea typeface="宋体" panose="02010600030101010101" pitchFamily="2" charset="-122"/>
            </a:endParaRPr>
          </a:p>
        </p:txBody>
      </p:sp>
      <p:sp>
        <p:nvSpPr>
          <p:cNvPr id="8" name="内容占位符 1"/>
          <p:cNvSpPr txBox="1">
            <a:spLocks/>
          </p:cNvSpPr>
          <p:nvPr/>
        </p:nvSpPr>
        <p:spPr>
          <a:xfrm>
            <a:off x="627086" y="1339967"/>
            <a:ext cx="8746067" cy="794106"/>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lnSpc>
                <a:spcPct val="100000"/>
              </a:lnSpc>
              <a:spcBef>
                <a:spcPts val="0"/>
              </a:spcBef>
              <a:buFont typeface="Wingdings" panose="05000000000000000000" pitchFamily="2" charset="2"/>
              <a:buChar char="n"/>
            </a:pPr>
            <a:r>
              <a:rPr kumimoji="0" lang="en-US" altLang="zh-CN" sz="32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Data Movement: </a:t>
            </a:r>
            <a:r>
              <a:rPr lang="en-US" altLang="zh-CN" sz="3200" b="1" noProof="0" dirty="0" smtClean="0">
                <a:solidFill>
                  <a:srgbClr val="FF0000"/>
                </a:solidFill>
              </a:rPr>
              <a:t>Reduce</a:t>
            </a:r>
            <a:endParaRPr kumimoji="0" lang="en-US" altLang="zh-CN" sz="32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1" name="图片 10"/>
          <p:cNvPicPr>
            <a:picLocks noChangeAspect="1"/>
          </p:cNvPicPr>
          <p:nvPr/>
        </p:nvPicPr>
        <p:blipFill>
          <a:blip r:embed="rId3"/>
          <a:stretch>
            <a:fillRect/>
          </a:stretch>
        </p:blipFill>
        <p:spPr>
          <a:xfrm>
            <a:off x="1319971" y="1845873"/>
            <a:ext cx="8653265" cy="3257279"/>
          </a:xfrm>
          <a:prstGeom prst="rect">
            <a:avLst/>
          </a:prstGeom>
        </p:spPr>
      </p:pic>
      <p:sp>
        <p:nvSpPr>
          <p:cNvPr id="12" name="矩形 11"/>
          <p:cNvSpPr/>
          <p:nvPr/>
        </p:nvSpPr>
        <p:spPr>
          <a:xfrm>
            <a:off x="413707" y="5244122"/>
            <a:ext cx="11509351" cy="1133965"/>
          </a:xfrm>
          <a:prstGeom prst="rect">
            <a:avLst/>
          </a:prstGeom>
        </p:spPr>
        <p:txBody>
          <a:bodyPr wrap="square">
            <a:spAutoFit/>
          </a:bodyPr>
          <a:lstStyle/>
          <a:p>
            <a:pPr marL="342900" indent="-342900" algn="just" fontAlgn="base">
              <a:lnSpc>
                <a:spcPct val="150000"/>
              </a:lnSpc>
              <a:spcBef>
                <a:spcPct val="0"/>
              </a:spcBef>
              <a:spcAft>
                <a:spcPct val="0"/>
              </a:spcAft>
              <a:buFont typeface="Wingdings" panose="05000000000000000000" pitchFamily="2" charset="2"/>
              <a:buChar char="n"/>
            </a:pPr>
            <a:r>
              <a:rPr kumimoji="1" lang="en-US" altLang="zh-CN" sz="24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MPI </a:t>
            </a:r>
            <a:r>
              <a:rPr kumimoji="1" lang="en-US" altLang="zh-CN" sz="24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reduction collects data from each process, reduces them to a single value, and store it in the memory of one </a:t>
            </a:r>
            <a:r>
              <a:rPr kumimoji="1" lang="en-US" altLang="zh-CN" sz="24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process.</a:t>
            </a:r>
            <a:endParaRPr kumimoji="1" lang="zh-CN" altLang="en-US" sz="24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667252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817997"/>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smtClean="0">
                <a:solidFill>
                  <a:srgbClr val="FF0000"/>
                </a:solidFill>
                <a:ea typeface="宋体" panose="02010600030101010101" pitchFamily="2" charset="-122"/>
              </a:rPr>
              <a:t>2.8 Collective Communication</a:t>
            </a:r>
            <a:endParaRPr lang="en-US" altLang="zh-CN" sz="2800" b="1" dirty="0">
              <a:solidFill>
                <a:srgbClr val="FF0000"/>
              </a:solidFill>
              <a:ea typeface="宋体" panose="02010600030101010101" pitchFamily="2" charset="-122"/>
            </a:endParaRPr>
          </a:p>
        </p:txBody>
      </p:sp>
      <p:sp>
        <p:nvSpPr>
          <p:cNvPr id="8" name="内容占位符 1"/>
          <p:cNvSpPr txBox="1">
            <a:spLocks/>
          </p:cNvSpPr>
          <p:nvPr/>
        </p:nvSpPr>
        <p:spPr>
          <a:xfrm>
            <a:off x="627086" y="1339967"/>
            <a:ext cx="8746067" cy="545533"/>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lnSpc>
                <a:spcPct val="100000"/>
              </a:lnSpc>
              <a:spcBef>
                <a:spcPts val="0"/>
              </a:spcBef>
              <a:buFont typeface="Wingdings" panose="05000000000000000000" pitchFamily="2" charset="2"/>
              <a:buChar char="n"/>
            </a:pPr>
            <a:r>
              <a:rPr kumimoji="0" lang="en-US" altLang="zh-CN" sz="32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Data Movement: </a:t>
            </a:r>
            <a:r>
              <a:rPr lang="en-US" altLang="zh-CN" sz="3200" b="1" dirty="0">
                <a:solidFill>
                  <a:srgbClr val="FF0000"/>
                </a:solidFill>
              </a:rPr>
              <a:t>Reduce</a:t>
            </a:r>
            <a:endParaRPr kumimoji="0" lang="en-US" altLang="zh-CN" sz="32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矩形 8"/>
          <p:cNvSpPr/>
          <p:nvPr/>
        </p:nvSpPr>
        <p:spPr>
          <a:xfrm>
            <a:off x="686352" y="1845873"/>
            <a:ext cx="10887083" cy="4893647"/>
          </a:xfrm>
          <a:prstGeom prst="rect">
            <a:avLst/>
          </a:prstGeom>
          <a:solidFill>
            <a:srgbClr val="FFFFB5"/>
          </a:solidFill>
        </p:spPr>
        <p:txBody>
          <a:bodyPr wrap="square">
            <a:spAutoFit/>
          </a:bodyPr>
          <a:lstStyle/>
          <a:p>
            <a:pPr marR="0" algn="just" latinLnBrk="0">
              <a:lnSpc>
                <a:spcPct val="150000"/>
              </a:lnSpc>
            </a:pPr>
            <a:r>
              <a:rPr lang="en-US" altLang="zh-CN" sz="2600" dirty="0" err="1">
                <a:solidFill>
                  <a:schemeClr val="tx1"/>
                </a:solidFill>
                <a:latin typeface="Times New Roman" panose="02020603050405020304" pitchFamily="18" charset="0"/>
                <a:cs typeface="Times New Roman" panose="02020603050405020304" pitchFamily="18" charset="0"/>
              </a:rPr>
              <a:t>MPI_Reduce</a:t>
            </a:r>
            <a:r>
              <a:rPr lang="en-US" altLang="zh-CN" sz="2600" dirty="0">
                <a:solidFill>
                  <a:schemeClr val="tx1"/>
                </a:solidFill>
                <a:latin typeface="Times New Roman" panose="02020603050405020304" pitchFamily="18" charset="0"/>
                <a:cs typeface="Times New Roman" panose="02020603050405020304" pitchFamily="18" charset="0"/>
              </a:rPr>
              <a:t>(</a:t>
            </a:r>
          </a:p>
          <a:p>
            <a:pPr marR="0" algn="just" latinLnBrk="0">
              <a:lnSpc>
                <a:spcPct val="150000"/>
              </a:lnSpc>
            </a:pPr>
            <a:r>
              <a:rPr lang="en-US" altLang="zh-CN" sz="2600" dirty="0">
                <a:solidFill>
                  <a:schemeClr val="tx1"/>
                </a:solidFill>
                <a:latin typeface="Times New Roman" panose="02020603050405020304" pitchFamily="18" charset="0"/>
                <a:cs typeface="Times New Roman" panose="02020603050405020304" pitchFamily="18" charset="0"/>
              </a:rPr>
              <a:t>    void* </a:t>
            </a:r>
            <a:r>
              <a:rPr lang="en-US" altLang="zh-CN" sz="2600" dirty="0" err="1">
                <a:solidFill>
                  <a:schemeClr val="tx1"/>
                </a:solidFill>
                <a:latin typeface="Times New Roman" panose="02020603050405020304" pitchFamily="18" charset="0"/>
                <a:cs typeface="Times New Roman" panose="02020603050405020304" pitchFamily="18" charset="0"/>
              </a:rPr>
              <a:t>send_data</a:t>
            </a:r>
            <a:r>
              <a:rPr lang="en-US" altLang="zh-CN" sz="2600" dirty="0">
                <a:solidFill>
                  <a:schemeClr val="tx1"/>
                </a:solidFill>
                <a:latin typeface="Times New Roman" panose="02020603050405020304" pitchFamily="18" charset="0"/>
                <a:cs typeface="Times New Roman" panose="02020603050405020304" pitchFamily="18" charset="0"/>
              </a:rPr>
              <a:t>,</a:t>
            </a:r>
          </a:p>
          <a:p>
            <a:pPr marR="0" algn="just" latinLnBrk="0">
              <a:lnSpc>
                <a:spcPct val="150000"/>
              </a:lnSpc>
            </a:pPr>
            <a:r>
              <a:rPr lang="en-US" altLang="zh-CN" sz="2600" dirty="0">
                <a:solidFill>
                  <a:schemeClr val="tx1"/>
                </a:solidFill>
                <a:latin typeface="Times New Roman" panose="02020603050405020304" pitchFamily="18" charset="0"/>
                <a:cs typeface="Times New Roman" panose="02020603050405020304" pitchFamily="18" charset="0"/>
              </a:rPr>
              <a:t>    void* </a:t>
            </a:r>
            <a:r>
              <a:rPr lang="en-US" altLang="zh-CN" sz="2600" dirty="0" err="1">
                <a:solidFill>
                  <a:schemeClr val="tx1"/>
                </a:solidFill>
                <a:latin typeface="Times New Roman" panose="02020603050405020304" pitchFamily="18" charset="0"/>
                <a:cs typeface="Times New Roman" panose="02020603050405020304" pitchFamily="18" charset="0"/>
              </a:rPr>
              <a:t>recv_data</a:t>
            </a:r>
            <a:r>
              <a:rPr lang="en-US" altLang="zh-CN" sz="2600" dirty="0">
                <a:solidFill>
                  <a:schemeClr val="tx1"/>
                </a:solidFill>
                <a:latin typeface="Times New Roman" panose="02020603050405020304" pitchFamily="18" charset="0"/>
                <a:cs typeface="Times New Roman" panose="02020603050405020304" pitchFamily="18" charset="0"/>
              </a:rPr>
              <a:t>,</a:t>
            </a:r>
          </a:p>
          <a:p>
            <a:pPr marR="0" algn="just" latinLnBrk="0">
              <a:lnSpc>
                <a:spcPct val="150000"/>
              </a:lnSpc>
            </a:pP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err="1">
                <a:solidFill>
                  <a:schemeClr val="tx1"/>
                </a:solidFill>
                <a:latin typeface="Times New Roman" panose="02020603050405020304" pitchFamily="18" charset="0"/>
                <a:cs typeface="Times New Roman" panose="02020603050405020304" pitchFamily="18" charset="0"/>
              </a:rPr>
              <a:t>int</a:t>
            </a:r>
            <a:r>
              <a:rPr lang="en-US" altLang="zh-CN" sz="2600" dirty="0">
                <a:solidFill>
                  <a:schemeClr val="tx1"/>
                </a:solidFill>
                <a:latin typeface="Times New Roman" panose="02020603050405020304" pitchFamily="18" charset="0"/>
                <a:cs typeface="Times New Roman" panose="02020603050405020304" pitchFamily="18" charset="0"/>
              </a:rPr>
              <a:t> count,</a:t>
            </a:r>
          </a:p>
          <a:p>
            <a:pPr marR="0" algn="just" latinLnBrk="0">
              <a:lnSpc>
                <a:spcPct val="150000"/>
              </a:lnSpc>
            </a:pP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err="1">
                <a:solidFill>
                  <a:schemeClr val="tx1"/>
                </a:solidFill>
                <a:latin typeface="Times New Roman" panose="02020603050405020304" pitchFamily="18" charset="0"/>
                <a:cs typeface="Times New Roman" panose="02020603050405020304" pitchFamily="18" charset="0"/>
              </a:rPr>
              <a:t>MPI_Datatype</a:t>
            </a:r>
            <a:r>
              <a:rPr lang="en-US" altLang="zh-CN" sz="2600" dirty="0">
                <a:solidFill>
                  <a:schemeClr val="tx1"/>
                </a:solidFill>
                <a:latin typeface="Times New Roman" panose="02020603050405020304" pitchFamily="18" charset="0"/>
                <a:cs typeface="Times New Roman" panose="02020603050405020304" pitchFamily="18" charset="0"/>
              </a:rPr>
              <a:t> datatype,</a:t>
            </a:r>
          </a:p>
          <a:p>
            <a:pPr marR="0" algn="just" latinLnBrk="0">
              <a:lnSpc>
                <a:spcPct val="150000"/>
              </a:lnSpc>
            </a:pP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err="1">
                <a:solidFill>
                  <a:schemeClr val="tx1"/>
                </a:solidFill>
                <a:latin typeface="Times New Roman" panose="02020603050405020304" pitchFamily="18" charset="0"/>
                <a:cs typeface="Times New Roman" panose="02020603050405020304" pitchFamily="18" charset="0"/>
              </a:rPr>
              <a:t>MPI_Op</a:t>
            </a:r>
            <a:r>
              <a:rPr lang="en-US" altLang="zh-CN" sz="2600" dirty="0">
                <a:solidFill>
                  <a:schemeClr val="tx1"/>
                </a:solidFill>
                <a:latin typeface="Times New Roman" panose="02020603050405020304" pitchFamily="18" charset="0"/>
                <a:cs typeface="Times New Roman" panose="02020603050405020304" pitchFamily="18" charset="0"/>
              </a:rPr>
              <a:t> op,</a:t>
            </a:r>
          </a:p>
          <a:p>
            <a:pPr marR="0" algn="just" latinLnBrk="0">
              <a:lnSpc>
                <a:spcPct val="150000"/>
              </a:lnSpc>
            </a:pP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err="1">
                <a:solidFill>
                  <a:schemeClr val="tx1"/>
                </a:solidFill>
                <a:latin typeface="Times New Roman" panose="02020603050405020304" pitchFamily="18" charset="0"/>
                <a:cs typeface="Times New Roman" panose="02020603050405020304" pitchFamily="18" charset="0"/>
              </a:rPr>
              <a:t>int</a:t>
            </a:r>
            <a:r>
              <a:rPr lang="en-US" altLang="zh-CN" sz="2600" dirty="0">
                <a:solidFill>
                  <a:schemeClr val="tx1"/>
                </a:solidFill>
                <a:latin typeface="Times New Roman" panose="02020603050405020304" pitchFamily="18" charset="0"/>
                <a:cs typeface="Times New Roman" panose="02020603050405020304" pitchFamily="18" charset="0"/>
              </a:rPr>
              <a:t> root,</a:t>
            </a:r>
          </a:p>
          <a:p>
            <a:pPr marR="0" algn="just" latinLnBrk="0">
              <a:lnSpc>
                <a:spcPct val="150000"/>
              </a:lnSpc>
            </a:pP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err="1">
                <a:solidFill>
                  <a:schemeClr val="tx1"/>
                </a:solidFill>
                <a:latin typeface="Times New Roman" panose="02020603050405020304" pitchFamily="18" charset="0"/>
                <a:cs typeface="Times New Roman" panose="02020603050405020304" pitchFamily="18" charset="0"/>
              </a:rPr>
              <a:t>MPI_Comm</a:t>
            </a:r>
            <a:r>
              <a:rPr lang="en-US" altLang="zh-CN" sz="2600" dirty="0">
                <a:solidFill>
                  <a:schemeClr val="tx1"/>
                </a:solidFill>
                <a:latin typeface="Times New Roman" panose="02020603050405020304" pitchFamily="18" charset="0"/>
                <a:cs typeface="Times New Roman" panose="02020603050405020304" pitchFamily="18" charset="0"/>
              </a:rPr>
              <a:t> communicator)</a:t>
            </a:r>
          </a:p>
        </p:txBody>
      </p:sp>
      <p:sp>
        <p:nvSpPr>
          <p:cNvPr id="10" name="矩形 9"/>
          <p:cNvSpPr/>
          <p:nvPr/>
        </p:nvSpPr>
        <p:spPr>
          <a:xfrm>
            <a:off x="4996073" y="6147203"/>
            <a:ext cx="2579546" cy="424732"/>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r>
              <a:rPr lang="en-US" altLang="zh-CN" sz="2400" b="1" dirty="0" smtClean="0">
                <a:solidFill>
                  <a:srgbClr val="C00000"/>
                </a:solidFill>
                <a:latin typeface="Times New Roman" panose="02020603050405020304" pitchFamily="18" charset="0"/>
                <a:cs typeface="Times New Roman" panose="02020603050405020304" pitchFamily="18" charset="0"/>
              </a:rPr>
              <a:t>communicator</a:t>
            </a:r>
            <a:endParaRPr lang="zh-CN" altLang="en-US" sz="2400" b="1" dirty="0">
              <a:solidFill>
                <a:srgbClr val="C00000"/>
              </a:solidFill>
              <a:latin typeface="Times New Roman" panose="02020603050405020304" pitchFamily="18" charset="0"/>
              <a:cs typeface="Times New Roman" panose="02020603050405020304" pitchFamily="18" charset="0"/>
            </a:endParaRPr>
          </a:p>
        </p:txBody>
      </p:sp>
      <p:sp>
        <p:nvSpPr>
          <p:cNvPr id="11" name="矩形 10"/>
          <p:cNvSpPr/>
          <p:nvPr/>
        </p:nvSpPr>
        <p:spPr>
          <a:xfrm>
            <a:off x="2598030" y="3841844"/>
            <a:ext cx="4807988" cy="424732"/>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r>
              <a:rPr lang="en-US" altLang="zh-CN" sz="2400" b="1" dirty="0">
                <a:solidFill>
                  <a:srgbClr val="C00000"/>
                </a:solidFill>
                <a:latin typeface="Times New Roman" panose="02020603050405020304" pitchFamily="18" charset="0"/>
                <a:cs typeface="Times New Roman" panose="02020603050405020304" pitchFamily="18" charset="0"/>
              </a:rPr>
              <a:t>number of elements in </a:t>
            </a:r>
            <a:r>
              <a:rPr lang="en-US" altLang="zh-CN" sz="2400" b="1" dirty="0" smtClean="0">
                <a:solidFill>
                  <a:srgbClr val="C00000"/>
                </a:solidFill>
                <a:latin typeface="Times New Roman" panose="02020603050405020304" pitchFamily="18" charset="0"/>
                <a:cs typeface="Times New Roman" panose="02020603050405020304" pitchFamily="18" charset="0"/>
              </a:rPr>
              <a:t>send buffer</a:t>
            </a:r>
            <a:endParaRPr lang="en-US" altLang="zh-CN" sz="2400" b="1" dirty="0">
              <a:solidFill>
                <a:srgbClr val="C00000"/>
              </a:solidFill>
              <a:latin typeface="Times New Roman" panose="02020603050405020304" pitchFamily="18" charset="0"/>
              <a:cs typeface="Times New Roman" panose="02020603050405020304" pitchFamily="18" charset="0"/>
            </a:endParaRPr>
          </a:p>
        </p:txBody>
      </p:sp>
      <p:sp>
        <p:nvSpPr>
          <p:cNvPr id="12" name="矩形 11"/>
          <p:cNvSpPr/>
          <p:nvPr/>
        </p:nvSpPr>
        <p:spPr>
          <a:xfrm>
            <a:off x="4453690" y="4468854"/>
            <a:ext cx="4978730" cy="424732"/>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r>
              <a:rPr lang="en-US" altLang="zh-CN" sz="2400" b="1" dirty="0" smtClean="0">
                <a:solidFill>
                  <a:srgbClr val="C00000"/>
                </a:solidFill>
                <a:latin typeface="Times New Roman" panose="02020603050405020304" pitchFamily="18" charset="0"/>
                <a:cs typeface="Times New Roman" panose="02020603050405020304" pitchFamily="18" charset="0"/>
              </a:rPr>
              <a:t>data </a:t>
            </a:r>
            <a:r>
              <a:rPr lang="en-US" altLang="zh-CN" sz="2400" b="1" dirty="0">
                <a:solidFill>
                  <a:srgbClr val="C00000"/>
                </a:solidFill>
                <a:latin typeface="Times New Roman" panose="02020603050405020304" pitchFamily="18" charset="0"/>
                <a:cs typeface="Times New Roman" panose="02020603050405020304" pitchFamily="18" charset="0"/>
              </a:rPr>
              <a:t>type of elements of </a:t>
            </a:r>
            <a:r>
              <a:rPr lang="en-US" altLang="zh-CN" sz="2400" b="1" dirty="0" smtClean="0">
                <a:solidFill>
                  <a:srgbClr val="C00000"/>
                </a:solidFill>
                <a:latin typeface="Times New Roman" panose="02020603050405020304" pitchFamily="18" charset="0"/>
                <a:cs typeface="Times New Roman" panose="02020603050405020304" pitchFamily="18" charset="0"/>
              </a:rPr>
              <a:t>send buffer</a:t>
            </a:r>
          </a:p>
        </p:txBody>
      </p:sp>
      <p:sp>
        <p:nvSpPr>
          <p:cNvPr id="13" name="矩形 12"/>
          <p:cNvSpPr/>
          <p:nvPr/>
        </p:nvSpPr>
        <p:spPr>
          <a:xfrm>
            <a:off x="2941521" y="5010619"/>
            <a:ext cx="2664296" cy="424732"/>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r>
              <a:rPr lang="en-US" altLang="zh-CN" sz="2400" b="1" dirty="0">
                <a:solidFill>
                  <a:srgbClr val="C00000"/>
                </a:solidFill>
                <a:latin typeface="Times New Roman" panose="02020603050405020304" pitchFamily="18" charset="0"/>
                <a:cs typeface="Times New Roman" panose="02020603050405020304" pitchFamily="18" charset="0"/>
              </a:rPr>
              <a:t>reduce operation</a:t>
            </a:r>
            <a:endParaRPr lang="en-US" altLang="zh-CN" sz="2400" b="1" dirty="0" smtClean="0">
              <a:solidFill>
                <a:srgbClr val="C00000"/>
              </a:solidFill>
              <a:latin typeface="Times New Roman" panose="02020603050405020304" pitchFamily="18" charset="0"/>
              <a:cs typeface="Times New Roman" panose="02020603050405020304" pitchFamily="18" charset="0"/>
            </a:endParaRPr>
          </a:p>
        </p:txBody>
      </p:sp>
      <p:sp>
        <p:nvSpPr>
          <p:cNvPr id="14" name="矩形 13"/>
          <p:cNvSpPr/>
          <p:nvPr/>
        </p:nvSpPr>
        <p:spPr>
          <a:xfrm>
            <a:off x="3602335" y="3225513"/>
            <a:ext cx="3637218" cy="424732"/>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r>
              <a:rPr lang="en-US" altLang="zh-CN" sz="2400" b="1" dirty="0">
                <a:solidFill>
                  <a:srgbClr val="C00000"/>
                </a:solidFill>
                <a:latin typeface="Times New Roman" panose="02020603050405020304" pitchFamily="18" charset="0"/>
                <a:cs typeface="Times New Roman" panose="02020603050405020304" pitchFamily="18" charset="0"/>
              </a:rPr>
              <a:t>address of </a:t>
            </a:r>
            <a:r>
              <a:rPr lang="en-US" altLang="zh-CN" sz="2400" b="1" dirty="0" smtClean="0">
                <a:solidFill>
                  <a:srgbClr val="C00000"/>
                </a:solidFill>
                <a:latin typeface="Times New Roman" panose="02020603050405020304" pitchFamily="18" charset="0"/>
                <a:cs typeface="Times New Roman" panose="02020603050405020304" pitchFamily="18" charset="0"/>
              </a:rPr>
              <a:t>receive buffer</a:t>
            </a:r>
          </a:p>
        </p:txBody>
      </p:sp>
      <p:sp>
        <p:nvSpPr>
          <p:cNvPr id="16" name="矩形 15"/>
          <p:cNvSpPr/>
          <p:nvPr/>
        </p:nvSpPr>
        <p:spPr>
          <a:xfrm>
            <a:off x="3570362" y="2614825"/>
            <a:ext cx="3187583" cy="424732"/>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r>
              <a:rPr lang="en-US" altLang="zh-CN" sz="2400" b="1" dirty="0">
                <a:solidFill>
                  <a:srgbClr val="C00000"/>
                </a:solidFill>
                <a:latin typeface="Times New Roman" panose="02020603050405020304" pitchFamily="18" charset="0"/>
                <a:cs typeface="Times New Roman" panose="02020603050405020304" pitchFamily="18" charset="0"/>
              </a:rPr>
              <a:t>address of send </a:t>
            </a:r>
            <a:r>
              <a:rPr lang="en-US" altLang="zh-CN" sz="2400" b="1" dirty="0" smtClean="0">
                <a:solidFill>
                  <a:srgbClr val="C00000"/>
                </a:solidFill>
                <a:latin typeface="Times New Roman" panose="02020603050405020304" pitchFamily="18" charset="0"/>
                <a:cs typeface="Times New Roman" panose="02020603050405020304" pitchFamily="18" charset="0"/>
              </a:rPr>
              <a:t>buffer</a:t>
            </a:r>
          </a:p>
        </p:txBody>
      </p:sp>
      <p:sp>
        <p:nvSpPr>
          <p:cNvPr id="17" name="矩形 16"/>
          <p:cNvSpPr/>
          <p:nvPr/>
        </p:nvSpPr>
        <p:spPr>
          <a:xfrm>
            <a:off x="2337728" y="5626764"/>
            <a:ext cx="3052066" cy="424732"/>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r>
              <a:rPr lang="en-US" altLang="zh-CN" sz="2400" b="1" dirty="0">
                <a:solidFill>
                  <a:srgbClr val="C00000"/>
                </a:solidFill>
                <a:latin typeface="Times New Roman" panose="02020603050405020304" pitchFamily="18" charset="0"/>
                <a:cs typeface="Times New Roman" panose="02020603050405020304" pitchFamily="18" charset="0"/>
              </a:rPr>
              <a:t>rank of root process</a:t>
            </a:r>
            <a:endParaRPr lang="en-US" altLang="zh-CN" sz="2400" b="1"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5554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817997"/>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smtClean="0">
                <a:solidFill>
                  <a:srgbClr val="FF0000"/>
                </a:solidFill>
                <a:ea typeface="宋体" panose="02010600030101010101" pitchFamily="2" charset="-122"/>
              </a:rPr>
              <a:t>2.8 Collective Communication</a:t>
            </a:r>
            <a:endParaRPr lang="en-US" altLang="zh-CN" sz="2800" b="1" dirty="0">
              <a:solidFill>
                <a:srgbClr val="FF0000"/>
              </a:solidFill>
              <a:ea typeface="宋体" panose="02010600030101010101" pitchFamily="2" charset="-122"/>
            </a:endParaRPr>
          </a:p>
        </p:txBody>
      </p:sp>
      <p:sp>
        <p:nvSpPr>
          <p:cNvPr id="8" name="内容占位符 1"/>
          <p:cNvSpPr txBox="1">
            <a:spLocks/>
          </p:cNvSpPr>
          <p:nvPr/>
        </p:nvSpPr>
        <p:spPr>
          <a:xfrm>
            <a:off x="627086" y="1339967"/>
            <a:ext cx="8746067" cy="545533"/>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lnSpc>
                <a:spcPct val="100000"/>
              </a:lnSpc>
              <a:spcBef>
                <a:spcPts val="0"/>
              </a:spcBef>
              <a:buFont typeface="Wingdings" panose="05000000000000000000" pitchFamily="2" charset="2"/>
              <a:buChar char="n"/>
            </a:pPr>
            <a:r>
              <a:rPr kumimoji="0" lang="en-US" altLang="zh-CN" sz="32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Data Movement: </a:t>
            </a:r>
            <a:r>
              <a:rPr lang="en-US" altLang="zh-CN" sz="3200" b="1" dirty="0">
                <a:solidFill>
                  <a:srgbClr val="FF0000"/>
                </a:solidFill>
              </a:rPr>
              <a:t>Reduce</a:t>
            </a:r>
            <a:endParaRPr kumimoji="0" lang="en-US" altLang="zh-CN" sz="32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5" name="图片 14"/>
          <p:cNvPicPr>
            <a:picLocks noChangeAspect="1"/>
          </p:cNvPicPr>
          <p:nvPr/>
        </p:nvPicPr>
        <p:blipFill>
          <a:blip r:embed="rId3"/>
          <a:stretch>
            <a:fillRect/>
          </a:stretch>
        </p:blipFill>
        <p:spPr>
          <a:xfrm>
            <a:off x="1954338" y="1982127"/>
            <a:ext cx="8192910" cy="4608512"/>
          </a:xfrm>
          <a:prstGeom prst="rect">
            <a:avLst/>
          </a:prstGeom>
        </p:spPr>
      </p:pic>
    </p:spTree>
    <p:extLst>
      <p:ext uri="{BB962C8B-B14F-4D97-AF65-F5344CB8AC3E}">
        <p14:creationId xmlns:p14="http://schemas.microsoft.com/office/powerpoint/2010/main" val="30584415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2"/>
            <a:ext cx="10820843" cy="645458"/>
          </a:xfrm>
          <a:prstGeom prst="rect">
            <a:avLst/>
          </a:prstGeom>
          <a:noFill/>
        </p:spPr>
        <p:txBody>
          <a:bodyPr wrap="square" rtlCol="0" anchor="t" anchorCtr="0">
            <a:noAutofit/>
          </a:bodyPr>
          <a:lstStyle/>
          <a:p>
            <a:pPr algn="just">
              <a:lnSpc>
                <a:spcPct val="150000"/>
              </a:lnSpc>
            </a:pPr>
            <a:r>
              <a:rPr lang="en-US" altLang="zh-CN" sz="2400" b="1" dirty="0" smtClean="0">
                <a:latin typeface="Microsoft YaHei" panose="020B0503020204020204" pitchFamily="34" charset="-122"/>
                <a:ea typeface="Microsoft YaHei" panose="020B0503020204020204" pitchFamily="34" charset="-122"/>
              </a:rPr>
              <a:t>1.3 </a:t>
            </a:r>
            <a:r>
              <a:rPr lang="en-US" altLang="zh-CN" sz="2400" b="1" dirty="0" err="1" smtClean="0">
                <a:latin typeface="Microsoft YaHei" panose="020B0503020204020204" pitchFamily="34" charset="-122"/>
                <a:ea typeface="Microsoft YaHei" panose="020B0503020204020204" pitchFamily="34" charset="-122"/>
              </a:rPr>
              <a:t>OpenMP</a:t>
            </a:r>
            <a:r>
              <a:rPr lang="zh-CN" altLang="en-US" sz="2400" b="1" dirty="0" smtClean="0">
                <a:latin typeface="Microsoft YaHei" panose="020B0503020204020204" pitchFamily="34" charset="-122"/>
                <a:ea typeface="Microsoft YaHei" panose="020B0503020204020204" pitchFamily="34" charset="-122"/>
              </a:rPr>
              <a:t>的版本</a:t>
            </a:r>
            <a:r>
              <a:rPr lang="zh-CN" altLang="en-US" sz="2000" dirty="0" smtClean="0">
                <a:latin typeface="Microsoft YaHei" panose="020B0503020204020204" pitchFamily="34" charset="-122"/>
                <a:ea typeface="Microsoft YaHei" panose="020B0503020204020204" pitchFamily="34" charset="-122"/>
              </a:rPr>
              <a:t>        </a:t>
            </a:r>
            <a:endParaRPr lang="zh-CN" altLang="en-US" sz="2000" dirty="0">
              <a:latin typeface="Microsoft YaHei" panose="020B0503020204020204" pitchFamily="34" charset="-122"/>
              <a:ea typeface="Microsoft YaHei"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011" y="1990658"/>
            <a:ext cx="11851342" cy="2451254"/>
          </a:xfrm>
          <a:prstGeom prst="rect">
            <a:avLst/>
          </a:prstGeom>
        </p:spPr>
      </p:pic>
      <p:sp>
        <p:nvSpPr>
          <p:cNvPr id="6" name="文本框 5"/>
          <p:cNvSpPr txBox="1"/>
          <p:nvPr/>
        </p:nvSpPr>
        <p:spPr>
          <a:xfrm>
            <a:off x="5010827" y="1449921"/>
            <a:ext cx="1418978" cy="523220"/>
          </a:xfrm>
          <a:prstGeom prst="rect">
            <a:avLst/>
          </a:prstGeom>
          <a:solidFill>
            <a:srgbClr val="FFFFB5"/>
          </a:solidFill>
          <a:ln>
            <a:solidFill>
              <a:srgbClr val="0000CC"/>
            </a:solidFill>
          </a:ln>
        </p:spPr>
        <p:txBody>
          <a:bodyPr wrap="square">
            <a:spAutoFit/>
          </a:bodyPr>
          <a:lstStyle>
            <a:defPPr>
              <a:defRPr lang="zh-CN"/>
            </a:defPPr>
            <a:lvl1pPr>
              <a:defRPr sz="2800">
                <a:solidFill>
                  <a:srgbClr val="FF0000"/>
                </a:solidFill>
                <a:latin typeface="华文中宋" panose="02010600040101010101" pitchFamily="2" charset="-122"/>
                <a:ea typeface="华文中宋" panose="02010600040101010101" pitchFamily="2" charset="-122"/>
              </a:defRPr>
            </a:lvl1pPr>
          </a:lstStyle>
          <a:p>
            <a:r>
              <a:rPr lang="en-US" altLang="zh-CN" dirty="0"/>
              <a:t>$</a:t>
            </a:r>
            <a:r>
              <a:rPr lang="en-US" altLang="zh-CN" dirty="0" err="1"/>
              <a:t>gcc</a:t>
            </a:r>
            <a:r>
              <a:rPr lang="en-US" altLang="zh-CN" dirty="0"/>
              <a:t> -v</a:t>
            </a:r>
            <a:endParaRPr lang="zh-CN" altLang="en-US" dirty="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011" y="5087288"/>
            <a:ext cx="11697816" cy="899832"/>
          </a:xfrm>
          <a:prstGeom prst="rect">
            <a:avLst/>
          </a:prstGeom>
        </p:spPr>
      </p:pic>
      <p:sp>
        <p:nvSpPr>
          <p:cNvPr id="11" name="文本框 10"/>
          <p:cNvSpPr txBox="1"/>
          <p:nvPr/>
        </p:nvSpPr>
        <p:spPr>
          <a:xfrm>
            <a:off x="251011" y="4502990"/>
            <a:ext cx="7755649" cy="523220"/>
          </a:xfrm>
          <a:prstGeom prst="rect">
            <a:avLst/>
          </a:prstGeom>
          <a:solidFill>
            <a:srgbClr val="FFFFB5"/>
          </a:solidFill>
          <a:ln>
            <a:solidFill>
              <a:srgbClr val="0000CC"/>
            </a:solidFill>
          </a:ln>
        </p:spPr>
        <p:txBody>
          <a:bodyPr wrap="square">
            <a:spAutoFit/>
          </a:bodyPr>
          <a:lstStyle>
            <a:defPPr>
              <a:defRPr lang="zh-CN"/>
            </a:defPPr>
            <a:lvl1pPr>
              <a:defRPr sz="2800">
                <a:solidFill>
                  <a:srgbClr val="FF0000"/>
                </a:solidFill>
                <a:latin typeface="华文中宋" panose="02010600040101010101" pitchFamily="2" charset="-122"/>
                <a:ea typeface="华文中宋" panose="02010600040101010101" pitchFamily="2" charset="-122"/>
              </a:defRPr>
            </a:lvl1pPr>
          </a:lstStyle>
          <a:p>
            <a:r>
              <a:rPr lang="en-US" altLang="zh-CN" dirty="0"/>
              <a:t>$echo |</a:t>
            </a:r>
            <a:r>
              <a:rPr lang="en-US" altLang="zh-CN" dirty="0" err="1"/>
              <a:t>cpp</a:t>
            </a:r>
            <a:r>
              <a:rPr lang="en-US" altLang="zh-CN" dirty="0"/>
              <a:t> -</a:t>
            </a:r>
            <a:r>
              <a:rPr lang="en-US" altLang="zh-CN" dirty="0" err="1"/>
              <a:t>fopenmp</a:t>
            </a:r>
            <a:r>
              <a:rPr lang="en-US" altLang="zh-CN" dirty="0"/>
              <a:t> -</a:t>
            </a:r>
            <a:r>
              <a:rPr lang="en-US" altLang="zh-CN" dirty="0" err="1"/>
              <a:t>dM</a:t>
            </a:r>
            <a:r>
              <a:rPr lang="en-US" altLang="zh-CN" dirty="0"/>
              <a:t> |</a:t>
            </a:r>
            <a:r>
              <a:rPr lang="en-US" altLang="zh-CN" dirty="0" err="1"/>
              <a:t>grep</a:t>
            </a:r>
            <a:r>
              <a:rPr lang="en-US" altLang="zh-CN" dirty="0"/>
              <a:t> -</a:t>
            </a:r>
            <a:r>
              <a:rPr lang="en-US" altLang="zh-CN" dirty="0" err="1"/>
              <a:t>i</a:t>
            </a:r>
            <a:r>
              <a:rPr lang="en-US" altLang="zh-CN" dirty="0"/>
              <a:t> </a:t>
            </a:r>
            <a:r>
              <a:rPr lang="en-US" altLang="zh-CN" dirty="0" err="1"/>
              <a:t>openmp</a:t>
            </a:r>
            <a:endParaRPr lang="zh-CN" altLang="en-US" dirty="0"/>
          </a:p>
        </p:txBody>
      </p:sp>
    </p:spTree>
    <p:extLst>
      <p:ext uri="{BB962C8B-B14F-4D97-AF65-F5344CB8AC3E}">
        <p14:creationId xmlns:p14="http://schemas.microsoft.com/office/powerpoint/2010/main" val="10906460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 name="内容占位符 6"/>
          <p:cNvSpPr txBox="1">
            <a:spLocks/>
          </p:cNvSpPr>
          <p:nvPr/>
        </p:nvSpPr>
        <p:spPr>
          <a:xfrm>
            <a:off x="627086" y="817997"/>
            <a:ext cx="11224255" cy="642160"/>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Bef>
                <a:spcPts val="0"/>
              </a:spcBef>
              <a:buNone/>
            </a:pPr>
            <a:r>
              <a:rPr lang="en-US" altLang="zh-CN" sz="2800" b="1" dirty="0" smtClean="0">
                <a:solidFill>
                  <a:srgbClr val="FF0000"/>
                </a:solidFill>
                <a:ea typeface="宋体" panose="02010600030101010101" pitchFamily="2" charset="-122"/>
              </a:rPr>
              <a:t>2.8 Collective Communication</a:t>
            </a:r>
            <a:endParaRPr lang="en-US" altLang="zh-CN" sz="2800" b="1" dirty="0">
              <a:solidFill>
                <a:srgbClr val="FF0000"/>
              </a:solidFill>
              <a:ea typeface="宋体" panose="02010600030101010101" pitchFamily="2" charset="-122"/>
            </a:endParaRPr>
          </a:p>
        </p:txBody>
      </p:sp>
      <p:sp>
        <p:nvSpPr>
          <p:cNvPr id="8" name="内容占位符 1"/>
          <p:cNvSpPr txBox="1">
            <a:spLocks/>
          </p:cNvSpPr>
          <p:nvPr/>
        </p:nvSpPr>
        <p:spPr>
          <a:xfrm>
            <a:off x="627086" y="1339967"/>
            <a:ext cx="8746067" cy="794106"/>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lnSpc>
                <a:spcPct val="100000"/>
              </a:lnSpc>
              <a:spcBef>
                <a:spcPts val="0"/>
              </a:spcBef>
              <a:buFont typeface="Wingdings" panose="05000000000000000000" pitchFamily="2" charset="2"/>
              <a:buChar char="n"/>
            </a:pPr>
            <a:r>
              <a:rPr kumimoji="0" lang="en-US" altLang="zh-CN" sz="32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Data Movement: </a:t>
            </a:r>
            <a:r>
              <a:rPr lang="en-US" altLang="zh-CN" sz="3200" b="1" dirty="0">
                <a:solidFill>
                  <a:srgbClr val="FF0000"/>
                </a:solidFill>
              </a:rPr>
              <a:t>Reduce</a:t>
            </a:r>
            <a:endParaRPr kumimoji="0" lang="en-US" altLang="zh-CN" sz="32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矩形 8"/>
          <p:cNvSpPr/>
          <p:nvPr/>
        </p:nvSpPr>
        <p:spPr>
          <a:xfrm>
            <a:off x="627087" y="1845873"/>
            <a:ext cx="11394584" cy="4801314"/>
          </a:xfrm>
          <a:prstGeom prst="rect">
            <a:avLst/>
          </a:prstGeom>
          <a:solidFill>
            <a:srgbClr val="FFFFCC"/>
          </a:solidFill>
          <a:ln>
            <a:solidFill>
              <a:srgbClr val="E50914"/>
            </a:solidFill>
          </a:ln>
        </p:spPr>
        <p:txBody>
          <a:bodyPr wrap="square">
            <a:spAutoFit/>
          </a:bodyPr>
          <a:lstStyle/>
          <a:p>
            <a:pPr fontAlgn="base" latinLnBrk="1">
              <a:spcBef>
                <a:spcPct val="0"/>
              </a:spcBef>
              <a:spcAft>
                <a:spcPct val="0"/>
              </a:spcAft>
            </a:pPr>
            <a:r>
              <a:rPr kumimoji="1" lang="en-US" altLang="zh-CN" dirty="0" err="1"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main(</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argc</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char**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argv</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p>
          <a:p>
            <a:pPr fontAlgn="base" latinLnBrk="1">
              <a:spcBef>
                <a:spcPct val="0"/>
              </a:spcBef>
              <a:spcAft>
                <a:spcPct val="0"/>
              </a:spcAft>
            </a:pP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size, rank,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sbuf</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[3],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rbuf</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[3],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spcBef>
                <a:spcPct val="0"/>
              </a:spcBef>
              <a:spcAft>
                <a:spcPct val="0"/>
              </a:spcAft>
            </a:pP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MPI_Init</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(&amp;</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argc</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&amp;</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argv</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spcBef>
                <a:spcPct val="0"/>
              </a:spcBef>
              <a:spcAft>
                <a:spcPct val="0"/>
              </a:spcAft>
            </a:pP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MPI_Comm_rank</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(MPI_COMM_WORLD, &amp;rank);</a:t>
            </a:r>
          </a:p>
          <a:p>
            <a:pPr fontAlgn="base" latinLnBrk="1">
              <a:spcBef>
                <a:spcPct val="0"/>
              </a:spcBef>
              <a:spcAft>
                <a:spcPct val="0"/>
              </a:spcAft>
            </a:pP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MPI_Comm_size</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(MPI_COMM_WORLD, &amp;size);</a:t>
            </a:r>
          </a:p>
          <a:p>
            <a:pPr fontAlgn="base" latinLnBrk="1">
              <a:spcBef>
                <a:spcPct val="0"/>
              </a:spcBef>
              <a:spcAft>
                <a:spcPct val="0"/>
              </a:spcAft>
            </a:pP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for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 0;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&lt; 3;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sbuf</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 rank * 10 +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a:p>
            <a:pPr fontAlgn="base" latinLnBrk="1">
              <a:spcBef>
                <a:spcPct val="0"/>
              </a:spcBef>
              <a:spcAft>
                <a:spcPct val="0"/>
              </a:spcAft>
            </a:pP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printf</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("Process %d has: ", rank);</a:t>
            </a:r>
          </a:p>
          <a:p>
            <a:pPr fontAlgn="base" latinLnBrk="1">
              <a:spcBef>
                <a:spcPct val="0"/>
              </a:spcBef>
              <a:spcAft>
                <a:spcPct val="0"/>
              </a:spcAft>
            </a:pP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for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 0;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&lt; 3;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printf</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("%d ",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sbuf</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spcBef>
                <a:spcPct val="0"/>
              </a:spcBef>
              <a:spcAft>
                <a:spcPct val="0"/>
              </a:spcAft>
            </a:pP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putchar</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('\n</a:t>
            </a:r>
            <a:r>
              <a:rPr kumimoji="1" lang="en-US" altLang="zh-CN"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a:p>
            <a:pPr fontAlgn="base" latinLnBrk="1">
              <a:spcBef>
                <a:spcPct val="0"/>
              </a:spcBef>
              <a:spcAft>
                <a:spcPct val="0"/>
              </a:spcAft>
            </a:pP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MPI_Reduce</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sbuf</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rbuf</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3, MPI_INT, MPI_SUM, 0,MPI_COMM_WORLD);</a:t>
            </a:r>
          </a:p>
          <a:p>
            <a:pPr fontAlgn="base" latinLnBrk="1">
              <a:spcBef>
                <a:spcPct val="0"/>
              </a:spcBef>
              <a:spcAft>
                <a:spcPct val="0"/>
              </a:spcAft>
            </a:pP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if (rank == 0) {</a:t>
            </a:r>
          </a:p>
          <a:p>
            <a:pPr fontAlgn="base" latinLnBrk="1">
              <a:spcBef>
                <a:spcPct val="0"/>
              </a:spcBef>
              <a:spcAft>
                <a:spcPct val="0"/>
              </a:spcAft>
            </a:pP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printf</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("Total sum = ");</a:t>
            </a:r>
          </a:p>
          <a:p>
            <a:pPr fontAlgn="base" latinLnBrk="1">
              <a:spcBef>
                <a:spcPct val="0"/>
              </a:spcBef>
              <a:spcAft>
                <a:spcPct val="0"/>
              </a:spcAft>
            </a:pP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for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 0;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&lt; 3;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printf</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("%d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rbuf</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spcBef>
                <a:spcPct val="0"/>
              </a:spcBef>
              <a:spcAft>
                <a:spcPct val="0"/>
              </a:spcAft>
            </a:pP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putchar</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('\n');</a:t>
            </a:r>
          </a:p>
          <a:p>
            <a:pPr fontAlgn="base" latinLnBrk="1">
              <a:spcBef>
                <a:spcPct val="0"/>
              </a:spcBef>
              <a:spcAft>
                <a:spcPct val="0"/>
              </a:spcAft>
            </a:pP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p>
          <a:p>
            <a:pPr fontAlgn="base" latinLnBrk="1">
              <a:spcBef>
                <a:spcPct val="0"/>
              </a:spcBef>
              <a:spcAft>
                <a:spcPct val="0"/>
              </a:spcAft>
            </a:pP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MPI_Finalize</a:t>
            </a: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a:p>
            <a:pPr fontAlgn="base" latinLnBrk="1">
              <a:spcBef>
                <a:spcPct val="0"/>
              </a:spcBef>
              <a:spcAft>
                <a:spcPct val="0"/>
              </a:spcAft>
            </a:pPr>
            <a:r>
              <a:rPr kumimoji="1"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p>
        </p:txBody>
      </p:sp>
      <p:pic>
        <p:nvPicPr>
          <p:cNvPr id="10" name="图片 9"/>
          <p:cNvPicPr>
            <a:picLocks noChangeAspect="1"/>
          </p:cNvPicPr>
          <p:nvPr/>
        </p:nvPicPr>
        <p:blipFill>
          <a:blip r:embed="rId3"/>
          <a:stretch>
            <a:fillRect/>
          </a:stretch>
        </p:blipFill>
        <p:spPr>
          <a:xfrm>
            <a:off x="7508079" y="5077729"/>
            <a:ext cx="4184694" cy="1296144"/>
          </a:xfrm>
          <a:prstGeom prst="rect">
            <a:avLst/>
          </a:prstGeom>
        </p:spPr>
      </p:pic>
    </p:spTree>
    <p:extLst>
      <p:ext uri="{BB962C8B-B14F-4D97-AF65-F5344CB8AC3E}">
        <p14:creationId xmlns:p14="http://schemas.microsoft.com/office/powerpoint/2010/main" val="7299549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6132008" cy="52322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3</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混合编程简介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214709" y="1395698"/>
            <a:ext cx="6688114" cy="4858063"/>
          </a:xfrm>
          <a:prstGeom prst="rect">
            <a:avLst/>
          </a:prstGeom>
        </p:spPr>
      </p:pic>
      <p:sp>
        <p:nvSpPr>
          <p:cNvPr id="3" name="矩形 2"/>
          <p:cNvSpPr/>
          <p:nvPr/>
        </p:nvSpPr>
        <p:spPr>
          <a:xfrm>
            <a:off x="7010400" y="1037110"/>
            <a:ext cx="5067544" cy="5596772"/>
          </a:xfrm>
          <a:prstGeom prst="rect">
            <a:avLst/>
          </a:prstGeom>
          <a:solidFill>
            <a:srgbClr val="FFFFCC"/>
          </a:solidFill>
          <a:ln>
            <a:solidFill>
              <a:srgbClr val="E50914"/>
            </a:solidFill>
          </a:ln>
        </p:spPr>
        <p:txBody>
          <a:bodyPr wrap="square">
            <a:noAutofit/>
          </a:bodyPr>
          <a:lstStyle/>
          <a:p>
            <a:pPr algn="just" fontAlgn="base">
              <a:lnSpc>
                <a:spcPct val="120000"/>
              </a:lnSpc>
              <a:spcBef>
                <a:spcPct val="0"/>
              </a:spcBef>
              <a:spcAft>
                <a:spcPct val="0"/>
              </a:spcAft>
            </a:pPr>
            <a:r>
              <a:rPr kumimoji="1"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 Common Execution </a:t>
            </a:r>
            <a:r>
              <a:rPr kumimoji="1"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Scenario</a:t>
            </a:r>
            <a:r>
              <a:rPr kumimoji="1"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fontAlgn="base">
              <a:lnSpc>
                <a:spcPct val="120000"/>
              </a:lnSpc>
              <a:spcBef>
                <a:spcPct val="0"/>
              </a:spcBef>
              <a:spcAft>
                <a:spcPct val="0"/>
              </a:spcAft>
              <a:buFont typeface="Wingdings" panose="05000000000000000000" pitchFamily="2" charset="2"/>
              <a:buChar char="n"/>
            </a:pPr>
            <a:r>
              <a:rPr kumimoji="1" lang="en-US" altLang="zh-CN" sz="24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 </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single MPI process is launched on each SMP node in the </a:t>
            </a:r>
            <a:r>
              <a:rPr kumimoji="1" lang="en-US" altLang="zh-CN" sz="24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cluster;</a:t>
            </a:r>
          </a:p>
          <a:p>
            <a:pPr marL="342900" indent="-342900" algn="just" fontAlgn="base">
              <a:lnSpc>
                <a:spcPct val="120000"/>
              </a:lnSpc>
              <a:spcBef>
                <a:spcPct val="0"/>
              </a:spcBef>
              <a:spcAft>
                <a:spcPct val="0"/>
              </a:spcAft>
              <a:buFont typeface="Wingdings" panose="05000000000000000000" pitchFamily="2" charset="2"/>
              <a:buChar char="n"/>
            </a:pPr>
            <a:r>
              <a:rPr kumimoji="1" lang="en-US" altLang="zh-CN" sz="24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Each </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process spawns N threads on each SMP </a:t>
            </a:r>
            <a:r>
              <a:rPr kumimoji="1" lang="en-US" altLang="zh-CN" sz="24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node;</a:t>
            </a:r>
          </a:p>
          <a:p>
            <a:pPr marL="342900" indent="-342900" algn="just" fontAlgn="base">
              <a:lnSpc>
                <a:spcPct val="120000"/>
              </a:lnSpc>
              <a:spcBef>
                <a:spcPct val="0"/>
              </a:spcBef>
              <a:spcAft>
                <a:spcPct val="0"/>
              </a:spcAft>
              <a:buFont typeface="Wingdings" panose="05000000000000000000" pitchFamily="2" charset="2"/>
              <a:buChar char="n"/>
            </a:pPr>
            <a:r>
              <a:rPr kumimoji="1" lang="en-US" altLang="zh-CN" sz="24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some global sync point, the master thread on MPI process 0 communicates with the master thread on all other </a:t>
            </a:r>
            <a:r>
              <a:rPr kumimoji="1" lang="en-US" altLang="zh-CN" sz="24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nodes;</a:t>
            </a:r>
          </a:p>
          <a:p>
            <a:pPr marL="342900" indent="-342900" algn="just" fontAlgn="base">
              <a:lnSpc>
                <a:spcPct val="120000"/>
              </a:lnSpc>
              <a:spcBef>
                <a:spcPct val="0"/>
              </a:spcBef>
              <a:spcAft>
                <a:spcPct val="0"/>
              </a:spcAft>
              <a:buFont typeface="Wingdings" panose="05000000000000000000" pitchFamily="2" charset="2"/>
              <a:buChar char="n"/>
            </a:pPr>
            <a:r>
              <a:rPr kumimoji="1" lang="en-US" altLang="zh-CN" sz="24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The </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threads belonging to each process continue until another sync point or completion;</a:t>
            </a:r>
            <a:endPar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630604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6132008" cy="523220"/>
          </a:xfrm>
          <a:prstGeom prst="rect">
            <a:avLst/>
          </a:prstGeom>
        </p:spPr>
        <p:txBody>
          <a:bodyPr wrap="square">
            <a:spAutoFit/>
          </a:bodyPr>
          <a:lstStyle/>
          <a:p>
            <a:pPr algn="l"/>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3</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MPI+OpenMP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混合编程简介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矩形 2"/>
          <p:cNvSpPr/>
          <p:nvPr/>
        </p:nvSpPr>
        <p:spPr>
          <a:xfrm>
            <a:off x="358588" y="1037110"/>
            <a:ext cx="11719356" cy="5820890"/>
          </a:xfrm>
          <a:prstGeom prst="rect">
            <a:avLst/>
          </a:prstGeom>
          <a:solidFill>
            <a:srgbClr val="FFFFCC"/>
          </a:solidFill>
          <a:ln>
            <a:solidFill>
              <a:srgbClr val="E50914"/>
            </a:solidFill>
          </a:ln>
        </p:spPr>
        <p:txBody>
          <a:bodyPr wrap="square">
            <a:noAutofit/>
          </a:bodyPr>
          <a:lstStyle/>
          <a:p>
            <a:pPr algn="just" fontAlgn="base">
              <a:spcBef>
                <a:spcPct val="0"/>
              </a:spcBef>
              <a:spcAft>
                <a:spcPct val="0"/>
              </a:spcAft>
            </a:pP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#include &lt;</a:t>
            </a:r>
            <a:r>
              <a:rPr kumimoji="1" lang="en-US" altLang="zh-CN" b="1" dirty="0" err="1">
                <a:latin typeface="Times New Roman" panose="02020603050405020304" pitchFamily="18" charset="0"/>
                <a:ea typeface="黑体" panose="02010609060101010101" pitchFamily="49" charset="-122"/>
                <a:cs typeface="Times New Roman" panose="02020603050405020304" pitchFamily="18" charset="0"/>
              </a:rPr>
              <a:t>omp.h</a:t>
            </a: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&gt;</a:t>
            </a:r>
          </a:p>
          <a:p>
            <a:pPr algn="just" fontAlgn="base">
              <a:spcBef>
                <a:spcPct val="0"/>
              </a:spcBef>
              <a:spcAft>
                <a:spcPct val="0"/>
              </a:spcAft>
            </a:pP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#include "</a:t>
            </a:r>
            <a:r>
              <a:rPr kumimoji="1" lang="en-US" altLang="zh-CN" b="1" dirty="0" err="1">
                <a:latin typeface="Times New Roman" panose="02020603050405020304" pitchFamily="18" charset="0"/>
                <a:ea typeface="黑体" panose="02010609060101010101" pitchFamily="49" charset="-122"/>
                <a:cs typeface="Times New Roman" panose="02020603050405020304" pitchFamily="18" charset="0"/>
              </a:rPr>
              <a:t>mpi.h</a:t>
            </a: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a:t>
            </a:r>
          </a:p>
          <a:p>
            <a:pPr algn="just" fontAlgn="base">
              <a:spcBef>
                <a:spcPct val="0"/>
              </a:spcBef>
              <a:spcAft>
                <a:spcPct val="0"/>
              </a:spcAft>
            </a:pP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#include &lt;</a:t>
            </a:r>
            <a:r>
              <a:rPr kumimoji="1" lang="en-US" altLang="zh-CN" b="1" dirty="0" err="1">
                <a:latin typeface="Times New Roman" panose="02020603050405020304" pitchFamily="18" charset="0"/>
                <a:ea typeface="黑体" panose="02010609060101010101" pitchFamily="49" charset="-122"/>
                <a:cs typeface="Times New Roman" panose="02020603050405020304" pitchFamily="18" charset="0"/>
              </a:rPr>
              <a:t>stdio.h</a:t>
            </a: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&gt;</a:t>
            </a:r>
          </a:p>
          <a:p>
            <a:pPr algn="just" fontAlgn="base">
              <a:spcBef>
                <a:spcPct val="0"/>
              </a:spcBef>
              <a:spcAft>
                <a:spcPct val="0"/>
              </a:spcAft>
            </a:pP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#define _NUM_THREADS 4</a:t>
            </a:r>
          </a:p>
          <a:p>
            <a:pPr algn="just" fontAlgn="base">
              <a:spcBef>
                <a:spcPct val="0"/>
              </a:spcBef>
              <a:spcAft>
                <a:spcPct val="0"/>
              </a:spcAft>
            </a:pPr>
            <a:r>
              <a:rPr kumimoji="1" lang="en-US" altLang="zh-CN" b="1" dirty="0" err="1" smtClean="0">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main(</a:t>
            </a:r>
            <a:r>
              <a:rPr kumimoji="1" lang="en-US" altLang="zh-CN" b="1" dirty="0" err="1">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b="1" dirty="0" err="1">
                <a:latin typeface="Times New Roman" panose="02020603050405020304" pitchFamily="18" charset="0"/>
                <a:ea typeface="黑体" panose="02010609060101010101" pitchFamily="49" charset="-122"/>
                <a:cs typeface="Times New Roman" panose="02020603050405020304" pitchFamily="18" charset="0"/>
              </a:rPr>
              <a:t>argc</a:t>
            </a: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 char *</a:t>
            </a:r>
            <a:r>
              <a:rPr kumimoji="1" lang="en-US" altLang="zh-CN" b="1" dirty="0" err="1">
                <a:latin typeface="Times New Roman" panose="02020603050405020304" pitchFamily="18" charset="0"/>
                <a:ea typeface="黑体" panose="02010609060101010101" pitchFamily="49" charset="-122"/>
                <a:cs typeface="Times New Roman" panose="02020603050405020304" pitchFamily="18" charset="0"/>
              </a:rPr>
              <a:t>argv</a:t>
            </a: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 {</a:t>
            </a:r>
          </a:p>
          <a:p>
            <a:pPr algn="just" fontAlgn="base">
              <a:spcBef>
                <a:spcPct val="0"/>
              </a:spcBef>
              <a:spcAft>
                <a:spcPct val="0"/>
              </a:spcAft>
            </a:pPr>
            <a:r>
              <a:rPr kumimoji="1"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b="1" dirty="0" err="1" smtClean="0">
                <a:latin typeface="Times New Roman" panose="02020603050405020304" pitchFamily="18" charset="0"/>
                <a:ea typeface="黑体" panose="02010609060101010101" pitchFamily="49" charset="-122"/>
                <a:cs typeface="Times New Roman" panose="02020603050405020304" pitchFamily="18" charset="0"/>
              </a:rPr>
              <a:t>int</a:t>
            </a:r>
            <a:r>
              <a:rPr kumimoji="1"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b="1" dirty="0" err="1">
                <a:latin typeface="Times New Roman" panose="02020603050405020304" pitchFamily="18" charset="0"/>
                <a:ea typeface="黑体" panose="02010609060101010101" pitchFamily="49" charset="-122"/>
                <a:cs typeface="Times New Roman" panose="02020603050405020304" pitchFamily="18" charset="0"/>
              </a:rPr>
              <a:t>numprocs,my_rank,c</a:t>
            </a: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b="1" dirty="0" err="1">
                <a:latin typeface="Times New Roman" panose="02020603050405020304" pitchFamily="18" charset="0"/>
                <a:ea typeface="黑体" panose="02010609060101010101" pitchFamily="49" charset="-122"/>
                <a:cs typeface="Times New Roman" panose="02020603050405020304" pitchFamily="18" charset="0"/>
              </a:rPr>
              <a:t>iam</a:t>
            </a: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 np;</a:t>
            </a:r>
          </a:p>
          <a:p>
            <a:pPr algn="just" fontAlgn="base">
              <a:spcBef>
                <a:spcPct val="0"/>
              </a:spcBef>
              <a:spcAft>
                <a:spcPct val="0"/>
              </a:spcAft>
            </a:pPr>
            <a:r>
              <a:rPr kumimoji="1"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b="1" dirty="0" err="1" smtClean="0">
                <a:latin typeface="Times New Roman" panose="02020603050405020304" pitchFamily="18" charset="0"/>
                <a:ea typeface="黑体" panose="02010609060101010101" pitchFamily="49" charset="-122"/>
                <a:cs typeface="Times New Roman" panose="02020603050405020304" pitchFamily="18" charset="0"/>
              </a:rPr>
              <a:t>omp_set_num_threads</a:t>
            </a: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(_NUM_THREADS);</a:t>
            </a:r>
          </a:p>
          <a:p>
            <a:pPr algn="just" fontAlgn="base">
              <a:spcBef>
                <a:spcPct val="0"/>
              </a:spcBef>
              <a:spcAft>
                <a:spcPct val="0"/>
              </a:spcAft>
            </a:pPr>
            <a:r>
              <a:rPr kumimoji="1"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b="1" dirty="0" err="1" smtClean="0">
                <a:latin typeface="Times New Roman" panose="02020603050405020304" pitchFamily="18" charset="0"/>
                <a:ea typeface="黑体" panose="02010609060101010101" pitchFamily="49" charset="-122"/>
                <a:cs typeface="Times New Roman" panose="02020603050405020304" pitchFamily="18" charset="0"/>
              </a:rPr>
              <a:t>MPI_Init</a:t>
            </a: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(&amp;</a:t>
            </a:r>
            <a:r>
              <a:rPr kumimoji="1" lang="en-US" altLang="zh-CN" b="1" dirty="0" err="1">
                <a:latin typeface="Times New Roman" panose="02020603050405020304" pitchFamily="18" charset="0"/>
                <a:ea typeface="黑体" panose="02010609060101010101" pitchFamily="49" charset="-122"/>
                <a:cs typeface="Times New Roman" panose="02020603050405020304" pitchFamily="18" charset="0"/>
              </a:rPr>
              <a:t>argc</a:t>
            </a: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 &amp;</a:t>
            </a:r>
            <a:r>
              <a:rPr kumimoji="1" lang="en-US" altLang="zh-CN" b="1" dirty="0" err="1">
                <a:latin typeface="Times New Roman" panose="02020603050405020304" pitchFamily="18" charset="0"/>
                <a:ea typeface="黑体" panose="02010609060101010101" pitchFamily="49" charset="-122"/>
                <a:cs typeface="Times New Roman" panose="02020603050405020304" pitchFamily="18" charset="0"/>
              </a:rPr>
              <a:t>argv</a:t>
            </a: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a:t>
            </a:r>
          </a:p>
          <a:p>
            <a:pPr algn="just" fontAlgn="base">
              <a:spcBef>
                <a:spcPct val="0"/>
              </a:spcBef>
              <a:spcAft>
                <a:spcPct val="0"/>
              </a:spcAft>
            </a:pPr>
            <a:r>
              <a:rPr kumimoji="1"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b="1" dirty="0" err="1" smtClean="0">
                <a:latin typeface="Times New Roman" panose="02020603050405020304" pitchFamily="18" charset="0"/>
                <a:ea typeface="黑体" panose="02010609060101010101" pitchFamily="49" charset="-122"/>
                <a:cs typeface="Times New Roman" panose="02020603050405020304" pitchFamily="18" charset="0"/>
              </a:rPr>
              <a:t>MPI_Comm_size</a:t>
            </a:r>
            <a:r>
              <a:rPr kumimoji="1" lang="en-US" altLang="zh-CN" b="1" dirty="0" smtClean="0">
                <a:latin typeface="Times New Roman" panose="02020603050405020304" pitchFamily="18" charset="0"/>
                <a:ea typeface="黑体" panose="02010609060101010101" pitchFamily="49" charset="-122"/>
                <a:cs typeface="Times New Roman" panose="02020603050405020304" pitchFamily="18" charset="0"/>
              </a:rPr>
              <a:t>(MPI_COMM_WORLD</a:t>
            </a: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,&amp;</a:t>
            </a:r>
            <a:r>
              <a:rPr kumimoji="1" lang="en-US" altLang="zh-CN" b="1" dirty="0" err="1">
                <a:latin typeface="Times New Roman" panose="02020603050405020304" pitchFamily="18" charset="0"/>
                <a:ea typeface="黑体" panose="02010609060101010101" pitchFamily="49" charset="-122"/>
                <a:cs typeface="Times New Roman" panose="02020603050405020304" pitchFamily="18" charset="0"/>
              </a:rPr>
              <a:t>numprocs</a:t>
            </a: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a:t>
            </a:r>
          </a:p>
          <a:p>
            <a:pPr algn="just" fontAlgn="base">
              <a:spcBef>
                <a:spcPct val="0"/>
              </a:spcBef>
              <a:spcAft>
                <a:spcPct val="0"/>
              </a:spcAft>
            </a:pPr>
            <a:r>
              <a:rPr kumimoji="1"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b="1" dirty="0" err="1" smtClean="0">
                <a:latin typeface="Times New Roman" panose="02020603050405020304" pitchFamily="18" charset="0"/>
                <a:ea typeface="黑体" panose="02010609060101010101" pitchFamily="49" charset="-122"/>
                <a:cs typeface="Times New Roman" panose="02020603050405020304" pitchFamily="18" charset="0"/>
              </a:rPr>
              <a:t>MPI_Comm_rank</a:t>
            </a:r>
            <a:r>
              <a:rPr kumimoji="1" lang="en-US" altLang="zh-CN" b="1" dirty="0" smtClean="0">
                <a:latin typeface="Times New Roman" panose="02020603050405020304" pitchFamily="18" charset="0"/>
                <a:ea typeface="黑体" panose="02010609060101010101" pitchFamily="49" charset="-122"/>
                <a:cs typeface="Times New Roman" panose="02020603050405020304" pitchFamily="18" charset="0"/>
              </a:rPr>
              <a:t>(MPI_COMM_WORLD</a:t>
            </a: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,&amp;</a:t>
            </a:r>
            <a:r>
              <a:rPr kumimoji="1" lang="en-US" altLang="zh-CN" b="1" dirty="0" err="1">
                <a:latin typeface="Times New Roman" panose="02020603050405020304" pitchFamily="18" charset="0"/>
                <a:ea typeface="黑体" panose="02010609060101010101" pitchFamily="49" charset="-122"/>
                <a:cs typeface="Times New Roman" panose="02020603050405020304" pitchFamily="18" charset="0"/>
              </a:rPr>
              <a:t>my_rank</a:t>
            </a: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a:t>
            </a:r>
          </a:p>
          <a:p>
            <a:pPr algn="just" fontAlgn="base">
              <a:spcBef>
                <a:spcPct val="0"/>
              </a:spcBef>
              <a:spcAft>
                <a:spcPct val="0"/>
              </a:spcAft>
            </a:pPr>
            <a:r>
              <a:rPr kumimoji="1"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b="1"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pragma </a:t>
            </a:r>
            <a:r>
              <a:rPr kumimoji="1" lang="en-US" altLang="zh-CN"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omp</a:t>
            </a:r>
            <a:r>
              <a:rPr kumimoji="1" lang="en-US" altLang="zh-CN"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parallel reduction(+:c) private(</a:t>
            </a:r>
            <a:r>
              <a:rPr kumimoji="1" lang="en-US" altLang="zh-CN"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iam</a:t>
            </a:r>
            <a:r>
              <a:rPr kumimoji="1" lang="en-US" altLang="zh-CN"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p>
          <a:p>
            <a:pPr algn="just" fontAlgn="base">
              <a:spcBef>
                <a:spcPct val="0"/>
              </a:spcBef>
              <a:spcAft>
                <a:spcPct val="0"/>
              </a:spcAft>
            </a:pPr>
            <a:r>
              <a:rPr kumimoji="1" lang="en-US" altLang="zh-CN" b="1"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endParaRPr kumimoji="1" lang="en-US" altLang="zh-CN"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pPr algn="just" fontAlgn="base">
              <a:spcBef>
                <a:spcPct val="0"/>
              </a:spcBef>
              <a:spcAft>
                <a:spcPct val="0"/>
              </a:spcAft>
            </a:pPr>
            <a:r>
              <a:rPr kumimoji="1" lang="en-US" altLang="zh-CN" b="1"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np </a:t>
            </a:r>
            <a:r>
              <a:rPr kumimoji="1" lang="en-US" altLang="zh-CN"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omp_get_num_threads</a:t>
            </a:r>
            <a:r>
              <a:rPr kumimoji="1" lang="en-US" altLang="zh-CN"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p>
          <a:p>
            <a:pPr algn="just" fontAlgn="base">
              <a:spcBef>
                <a:spcPct val="0"/>
              </a:spcBef>
              <a:spcAft>
                <a:spcPct val="0"/>
              </a:spcAft>
            </a:pPr>
            <a:r>
              <a:rPr kumimoji="1" lang="en-US" altLang="zh-CN" b="1"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b="1" dirty="0" err="1"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iam</a:t>
            </a:r>
            <a:r>
              <a:rPr kumimoji="1" lang="en-US" altLang="zh-CN" b="1"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omp_get_thread_num</a:t>
            </a:r>
            <a:r>
              <a:rPr kumimoji="1" lang="en-US" altLang="zh-CN"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p>
          <a:p>
            <a:pPr algn="just" fontAlgn="base">
              <a:spcBef>
                <a:spcPct val="0"/>
              </a:spcBef>
              <a:spcAft>
                <a:spcPct val="0"/>
              </a:spcAft>
            </a:pPr>
            <a:r>
              <a:rPr kumimoji="1" lang="en-US" altLang="zh-CN" b="1"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c </a:t>
            </a:r>
            <a:r>
              <a:rPr kumimoji="1" lang="en-US" altLang="zh-CN"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omp_get_num_threads</a:t>
            </a:r>
            <a:r>
              <a:rPr kumimoji="1" lang="en-US" altLang="zh-CN"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p>
          <a:p>
            <a:pPr algn="just" fontAlgn="base">
              <a:spcBef>
                <a:spcPct val="0"/>
              </a:spcBef>
              <a:spcAft>
                <a:spcPct val="0"/>
              </a:spcAft>
            </a:pPr>
            <a:r>
              <a:rPr kumimoji="1" lang="en-US" altLang="zh-CN" b="1"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b="1" dirty="0" err="1"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printf</a:t>
            </a:r>
            <a:r>
              <a:rPr kumimoji="1" lang="en-US" altLang="zh-CN"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("Thread %d out of %d, process %d out of %d.\n", </a:t>
            </a:r>
            <a:r>
              <a:rPr kumimoji="1" lang="en-US" altLang="zh-CN"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iam</a:t>
            </a:r>
            <a:r>
              <a:rPr kumimoji="1" lang="en-US" altLang="zh-CN"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np, </a:t>
            </a:r>
            <a:r>
              <a:rPr kumimoji="1" lang="en-US" altLang="zh-CN"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my_rank</a:t>
            </a:r>
            <a:r>
              <a:rPr kumimoji="1" lang="en-US" altLang="zh-CN"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numprocs</a:t>
            </a:r>
            <a:r>
              <a:rPr kumimoji="1" lang="en-US" altLang="zh-CN"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p>
          <a:p>
            <a:pPr algn="just" fontAlgn="base">
              <a:spcBef>
                <a:spcPct val="0"/>
              </a:spcBef>
              <a:spcAft>
                <a:spcPct val="0"/>
              </a:spcAft>
            </a:pPr>
            <a:r>
              <a:rPr kumimoji="1" lang="en-US" altLang="zh-CN" b="1"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endParaRPr kumimoji="1" lang="en-US" altLang="zh-CN"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pPr algn="just" fontAlgn="base">
              <a:spcBef>
                <a:spcPct val="0"/>
              </a:spcBef>
              <a:spcAft>
                <a:spcPct val="0"/>
              </a:spcAft>
            </a:pPr>
            <a:r>
              <a:rPr kumimoji="1"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b="1" dirty="0" err="1" smtClean="0">
                <a:latin typeface="Times New Roman" panose="02020603050405020304" pitchFamily="18" charset="0"/>
                <a:ea typeface="黑体" panose="02010609060101010101" pitchFamily="49" charset="-122"/>
                <a:cs typeface="Times New Roman" panose="02020603050405020304" pitchFamily="18" charset="0"/>
              </a:rPr>
              <a:t>printf</a:t>
            </a: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("Process %d: c = %d\n",</a:t>
            </a:r>
            <a:r>
              <a:rPr kumimoji="1" lang="en-US" altLang="zh-CN" b="1" dirty="0" err="1">
                <a:latin typeface="Times New Roman" panose="02020603050405020304" pitchFamily="18" charset="0"/>
                <a:ea typeface="黑体" panose="02010609060101010101" pitchFamily="49" charset="-122"/>
                <a:cs typeface="Times New Roman" panose="02020603050405020304" pitchFamily="18" charset="0"/>
              </a:rPr>
              <a:t>my_rank</a:t>
            </a: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 c);</a:t>
            </a:r>
          </a:p>
          <a:p>
            <a:pPr algn="just" fontAlgn="base">
              <a:spcBef>
                <a:spcPct val="0"/>
              </a:spcBef>
              <a:spcAft>
                <a:spcPct val="0"/>
              </a:spcAft>
            </a:pPr>
            <a:r>
              <a:rPr kumimoji="1"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b="1" dirty="0" err="1" smtClean="0">
                <a:latin typeface="Times New Roman" panose="02020603050405020304" pitchFamily="18" charset="0"/>
                <a:ea typeface="黑体" panose="02010609060101010101" pitchFamily="49" charset="-122"/>
                <a:cs typeface="Times New Roman" panose="02020603050405020304" pitchFamily="18" charset="0"/>
              </a:rPr>
              <a:t>MPI_Finalize</a:t>
            </a: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a:t>
            </a:r>
          </a:p>
          <a:p>
            <a:pPr algn="just" fontAlgn="base">
              <a:spcBef>
                <a:spcPct val="0"/>
              </a:spcBef>
              <a:spcAft>
                <a:spcPct val="0"/>
              </a:spcAft>
            </a:pPr>
            <a:r>
              <a:rPr kumimoji="1"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return </a:t>
            </a: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0;</a:t>
            </a:r>
          </a:p>
          <a:p>
            <a:pPr algn="just" fontAlgn="base">
              <a:spcBef>
                <a:spcPct val="0"/>
              </a:spcBef>
              <a:spcAft>
                <a:spcPct val="0"/>
              </a:spcAft>
            </a:pPr>
            <a:r>
              <a:rPr kumimoji="1" lang="en-US" altLang="zh-CN" b="1" dirty="0">
                <a:latin typeface="Times New Roman" panose="02020603050405020304" pitchFamily="18" charset="0"/>
                <a:ea typeface="黑体" panose="02010609060101010101" pitchFamily="49" charset="-122"/>
                <a:cs typeface="Times New Roman" panose="02020603050405020304" pitchFamily="18" charset="0"/>
              </a:rPr>
              <a:t>}</a:t>
            </a:r>
            <a:endParaRPr kumimoji="1"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494" y="1036976"/>
            <a:ext cx="6648450" cy="2933700"/>
          </a:xfrm>
          <a:prstGeom prst="rect">
            <a:avLst/>
          </a:prstGeom>
        </p:spPr>
      </p:pic>
    </p:spTree>
    <p:extLst>
      <p:ext uri="{BB962C8B-B14F-4D97-AF65-F5344CB8AC3E}">
        <p14:creationId xmlns:p14="http://schemas.microsoft.com/office/powerpoint/2010/main" val="40824353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7801928" cy="523220"/>
          </a:xfrm>
          <a:prstGeom prst="rect">
            <a:avLst/>
          </a:prstGeom>
        </p:spPr>
        <p:txBody>
          <a:bodyPr wrap="squar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4</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Design of Parallel Programs</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内容占位符 1"/>
          <p:cNvSpPr txBox="1">
            <a:spLocks/>
          </p:cNvSpPr>
          <p:nvPr/>
        </p:nvSpPr>
        <p:spPr>
          <a:xfrm>
            <a:off x="228599" y="1340768"/>
            <a:ext cx="8746067" cy="576064"/>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Methodical Design</a:t>
            </a:r>
            <a:endPar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p:cNvPicPr>
            <a:picLocks noChangeAspect="1"/>
          </p:cNvPicPr>
          <p:nvPr/>
        </p:nvPicPr>
        <p:blipFill rotWithShape="1">
          <a:blip r:embed="rId3"/>
          <a:srcRect t="1487"/>
          <a:stretch/>
        </p:blipFill>
        <p:spPr>
          <a:xfrm>
            <a:off x="7396753" y="1340768"/>
            <a:ext cx="4186642" cy="5305461"/>
          </a:xfrm>
          <a:prstGeom prst="rect">
            <a:avLst/>
          </a:prstGeom>
        </p:spPr>
      </p:pic>
      <p:sp>
        <p:nvSpPr>
          <p:cNvPr id="13" name="矩形 12"/>
          <p:cNvSpPr/>
          <p:nvPr/>
        </p:nvSpPr>
        <p:spPr>
          <a:xfrm>
            <a:off x="313049" y="1916209"/>
            <a:ext cx="6195327" cy="3903954"/>
          </a:xfrm>
          <a:prstGeom prst="rect">
            <a:avLst/>
          </a:prstGeom>
        </p:spPr>
        <p:txBody>
          <a:bodyPr wrap="square">
            <a:spAutoFit/>
          </a:bodyPr>
          <a:lstStyle/>
          <a:p>
            <a:pPr marL="173038" indent="-173038" algn="just" fontAlgn="base">
              <a:lnSpc>
                <a:spcPct val="150000"/>
              </a:lnSpc>
              <a:spcBef>
                <a:spcPct val="0"/>
              </a:spcBef>
              <a:spcAft>
                <a:spcPct val="0"/>
              </a:spcAft>
              <a:buFont typeface="+mj-lt"/>
              <a:buAutoNum type="arabicPeriod"/>
            </a:pPr>
            <a:r>
              <a:rPr kumimoji="1" lang="en-US" altLang="zh-CN" sz="24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Partitioning</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The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computation</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that is to be performed and the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data</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operated on by this computation are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decomposed</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into small tasks.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Practical</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issues</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such as the number of processors in the target computer are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ignored</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and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attention</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is focused on recognizing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opportunities</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for</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parallel</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execution</a:t>
            </a:r>
            <a:r>
              <a:rPr kumimoji="1" lang="en-US" altLang="zh-CN" sz="24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endPar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042100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7801928" cy="523220"/>
          </a:xfrm>
          <a:prstGeom prst="rect">
            <a:avLst/>
          </a:prstGeom>
        </p:spPr>
        <p:txBody>
          <a:bodyPr wrap="squar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4</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Design of Parallel Programs</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内容占位符 1"/>
          <p:cNvSpPr txBox="1">
            <a:spLocks/>
          </p:cNvSpPr>
          <p:nvPr/>
        </p:nvSpPr>
        <p:spPr>
          <a:xfrm>
            <a:off x="228599" y="1340768"/>
            <a:ext cx="8746067" cy="576064"/>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Methodical Design</a:t>
            </a:r>
            <a:endPar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p:cNvPicPr>
            <a:picLocks noChangeAspect="1"/>
          </p:cNvPicPr>
          <p:nvPr/>
        </p:nvPicPr>
        <p:blipFill rotWithShape="1">
          <a:blip r:embed="rId3"/>
          <a:srcRect t="1487"/>
          <a:stretch/>
        </p:blipFill>
        <p:spPr>
          <a:xfrm>
            <a:off x="7396753" y="1340768"/>
            <a:ext cx="4186642" cy="5305461"/>
          </a:xfrm>
          <a:prstGeom prst="rect">
            <a:avLst/>
          </a:prstGeom>
        </p:spPr>
      </p:pic>
      <p:sp>
        <p:nvSpPr>
          <p:cNvPr id="7" name="矩形 6"/>
          <p:cNvSpPr/>
          <p:nvPr/>
        </p:nvSpPr>
        <p:spPr>
          <a:xfrm>
            <a:off x="313049" y="1916209"/>
            <a:ext cx="6822857" cy="2492990"/>
          </a:xfrm>
          <a:prstGeom prst="rect">
            <a:avLst/>
          </a:prstGeom>
        </p:spPr>
        <p:txBody>
          <a:bodyPr wrap="square">
            <a:spAutoFit/>
          </a:bodyPr>
          <a:lstStyle/>
          <a:p>
            <a:pPr marL="173038" indent="-173038" algn="just" fontAlgn="base">
              <a:lnSpc>
                <a:spcPct val="150000"/>
              </a:lnSpc>
              <a:spcBef>
                <a:spcPct val="0"/>
              </a:spcBef>
              <a:spcAft>
                <a:spcPct val="0"/>
              </a:spcAft>
              <a:buFont typeface="+mj-lt"/>
              <a:buAutoNum type="arabicPeriod" startAt="2"/>
            </a:pPr>
            <a:r>
              <a:rPr kumimoji="1" lang="en-US" altLang="zh-CN" sz="26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Communication</a:t>
            </a:r>
            <a:r>
              <a:rPr kumimoji="1" lang="en-US" altLang="zh-CN" sz="26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The </a:t>
            </a:r>
            <a:r>
              <a:rPr kumimoji="1" lang="en-US" altLang="zh-CN" sz="26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communication</a:t>
            </a:r>
            <a:r>
              <a:rPr kumimoji="1" lang="en-US" altLang="zh-CN" sz="26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required to coordinate task execution is determined, and </a:t>
            </a:r>
            <a:r>
              <a:rPr kumimoji="1" lang="en-US" altLang="zh-CN" sz="26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appropriate</a:t>
            </a:r>
            <a:r>
              <a:rPr kumimoji="1" lang="en-US" altLang="zh-CN" sz="26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communication</a:t>
            </a:r>
            <a:r>
              <a:rPr kumimoji="1" lang="en-US" altLang="zh-CN" sz="26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structures and algorithms are defined</a:t>
            </a:r>
            <a:r>
              <a:rPr kumimoji="1" lang="en-US" altLang="zh-CN" sz="26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26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285849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7801928" cy="523220"/>
          </a:xfrm>
          <a:prstGeom prst="rect">
            <a:avLst/>
          </a:prstGeom>
        </p:spPr>
        <p:txBody>
          <a:bodyPr wrap="squar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4</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Design of Parallel Programs</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内容占位符 1"/>
          <p:cNvSpPr txBox="1">
            <a:spLocks/>
          </p:cNvSpPr>
          <p:nvPr/>
        </p:nvSpPr>
        <p:spPr>
          <a:xfrm>
            <a:off x="228599" y="1340768"/>
            <a:ext cx="8746067" cy="576064"/>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Methodical Design</a:t>
            </a:r>
            <a:endPar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p:cNvPicPr>
            <a:picLocks noChangeAspect="1"/>
          </p:cNvPicPr>
          <p:nvPr/>
        </p:nvPicPr>
        <p:blipFill rotWithShape="1">
          <a:blip r:embed="rId3"/>
          <a:srcRect t="1487"/>
          <a:stretch/>
        </p:blipFill>
        <p:spPr>
          <a:xfrm>
            <a:off x="7396753" y="1340768"/>
            <a:ext cx="4186642" cy="5305461"/>
          </a:xfrm>
          <a:prstGeom prst="rect">
            <a:avLst/>
          </a:prstGeom>
        </p:spPr>
      </p:pic>
      <p:sp>
        <p:nvSpPr>
          <p:cNvPr id="7" name="矩形 6"/>
          <p:cNvSpPr/>
          <p:nvPr/>
        </p:nvSpPr>
        <p:spPr>
          <a:xfrm>
            <a:off x="313049" y="1751602"/>
            <a:ext cx="6912504" cy="4411785"/>
          </a:xfrm>
          <a:prstGeom prst="rect">
            <a:avLst/>
          </a:prstGeom>
        </p:spPr>
        <p:txBody>
          <a:bodyPr wrap="square">
            <a:spAutoFit/>
          </a:bodyPr>
          <a:lstStyle/>
          <a:p>
            <a:pPr marL="173038" indent="-173038" algn="just" fontAlgn="base">
              <a:lnSpc>
                <a:spcPct val="200000"/>
              </a:lnSpc>
              <a:spcBef>
                <a:spcPct val="0"/>
              </a:spcBef>
              <a:spcAft>
                <a:spcPct val="0"/>
              </a:spcAft>
              <a:buFont typeface="+mj-lt"/>
              <a:buAutoNum type="arabicPeriod" startAt="3"/>
            </a:pPr>
            <a:r>
              <a:rPr kumimoji="1" lang="en-US" altLang="zh-CN" sz="24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Agglomeration</a:t>
            </a:r>
            <a:r>
              <a:rPr kumimoji="1" lang="en-US" altLang="zh-CN" sz="24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The task and communication structures defined in the first two stages of a design are evaluated with respect to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performance</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requirements</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and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implementation</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costs</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If necessary,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tasks</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are</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combined</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into larger tasks to improve performance or to reduce development costs</a:t>
            </a:r>
            <a:r>
              <a:rPr kumimoji="1" lang="en-US" altLang="zh-CN" sz="24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74198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7801928" cy="523220"/>
          </a:xfrm>
          <a:prstGeom prst="rect">
            <a:avLst/>
          </a:prstGeom>
        </p:spPr>
        <p:txBody>
          <a:bodyPr wrap="squar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4</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r>
              <a:rPr lang="en-US" altLang="zh-CN"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Design of Parallel Programs</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内容占位符 1"/>
          <p:cNvSpPr txBox="1">
            <a:spLocks/>
          </p:cNvSpPr>
          <p:nvPr/>
        </p:nvSpPr>
        <p:spPr>
          <a:xfrm>
            <a:off x="228599" y="1340768"/>
            <a:ext cx="8746067" cy="576064"/>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Methodical Design</a:t>
            </a:r>
            <a:endPar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p:cNvPicPr>
            <a:picLocks noChangeAspect="1"/>
          </p:cNvPicPr>
          <p:nvPr/>
        </p:nvPicPr>
        <p:blipFill rotWithShape="1">
          <a:blip r:embed="rId3"/>
          <a:srcRect t="1487"/>
          <a:stretch/>
        </p:blipFill>
        <p:spPr>
          <a:xfrm>
            <a:off x="7396753" y="1340768"/>
            <a:ext cx="4186642" cy="5305461"/>
          </a:xfrm>
          <a:prstGeom prst="rect">
            <a:avLst/>
          </a:prstGeom>
        </p:spPr>
      </p:pic>
      <p:sp>
        <p:nvSpPr>
          <p:cNvPr id="7" name="矩形 6"/>
          <p:cNvSpPr/>
          <p:nvPr/>
        </p:nvSpPr>
        <p:spPr>
          <a:xfrm>
            <a:off x="289982" y="1916832"/>
            <a:ext cx="7045388" cy="3349956"/>
          </a:xfrm>
          <a:prstGeom prst="rect">
            <a:avLst/>
          </a:prstGeom>
        </p:spPr>
        <p:txBody>
          <a:bodyPr wrap="square">
            <a:spAutoFit/>
          </a:bodyPr>
          <a:lstStyle/>
          <a:p>
            <a:pPr marL="173038" indent="-173038" algn="just" fontAlgn="base">
              <a:lnSpc>
                <a:spcPct val="150000"/>
              </a:lnSpc>
              <a:spcBef>
                <a:spcPct val="0"/>
              </a:spcBef>
              <a:spcAft>
                <a:spcPct val="0"/>
              </a:spcAft>
              <a:buFont typeface="+mj-lt"/>
              <a:buAutoNum type="arabicPeriod" startAt="4"/>
            </a:pPr>
            <a:r>
              <a:rPr kumimoji="1" lang="en-US" altLang="zh-CN" sz="24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Mapping</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Each</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task</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is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assigned</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to a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processor</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in a manner that attempts to satisfy the competing goals of maximizing processor utilization and minimizing communication costs.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Mapping</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can be specified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statically</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or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determined</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runtime</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by load-balancing algorithms. </a:t>
            </a:r>
            <a:endPar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61472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7801928" cy="523220"/>
          </a:xfrm>
          <a:prstGeom prst="rect">
            <a:avLst/>
          </a:prstGeom>
        </p:spPr>
        <p:txBody>
          <a:bodyPr wrap="squar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4 Design </a:t>
            </a:r>
            <a:r>
              <a:rPr lang="en-US" altLang="zh-CN"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of Parallel Programs</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内容占位符 1"/>
          <p:cNvSpPr txBox="1">
            <a:spLocks/>
          </p:cNvSpPr>
          <p:nvPr/>
        </p:nvSpPr>
        <p:spPr>
          <a:xfrm>
            <a:off x="228599" y="1340768"/>
            <a:ext cx="8746067" cy="576064"/>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lnSpc>
                <a:spcPct val="100000"/>
              </a:lnSpc>
              <a:spcBef>
                <a:spcPts val="0"/>
              </a:spcBef>
              <a:buFont typeface="Wingdings" panose="05000000000000000000" pitchFamily="2" charset="2"/>
              <a:buChar char="n"/>
            </a:pPr>
            <a:r>
              <a:rPr lang="en-US" altLang="zh-CN" sz="2800" b="1" dirty="0">
                <a:solidFill>
                  <a:srgbClr val="FF0000"/>
                </a:solidFill>
                <a:ea typeface="宋体" panose="02010600030101010101" pitchFamily="2" charset="-122"/>
              </a:rPr>
              <a:t>Example: Matrix multiplication</a:t>
            </a:r>
          </a:p>
        </p:txBody>
      </p:sp>
      <p:pic>
        <p:nvPicPr>
          <p:cNvPr id="8" name="图片 7"/>
          <p:cNvPicPr>
            <a:picLocks noChangeAspect="1"/>
          </p:cNvPicPr>
          <p:nvPr/>
        </p:nvPicPr>
        <p:blipFill>
          <a:blip r:embed="rId3"/>
          <a:stretch>
            <a:fillRect/>
          </a:stretch>
        </p:blipFill>
        <p:spPr>
          <a:xfrm>
            <a:off x="1831573" y="2030300"/>
            <a:ext cx="6597735" cy="2339363"/>
          </a:xfrm>
          <a:prstGeom prst="rect">
            <a:avLst/>
          </a:prstGeom>
        </p:spPr>
      </p:pic>
      <p:sp>
        <p:nvSpPr>
          <p:cNvPr id="9" name="圆角矩形 8"/>
          <p:cNvSpPr/>
          <p:nvPr/>
        </p:nvSpPr>
        <p:spPr>
          <a:xfrm>
            <a:off x="425822" y="4492874"/>
            <a:ext cx="11473828" cy="2176867"/>
          </a:xfrm>
          <a:prstGeom prst="roundRect">
            <a:avLst/>
          </a:prstGeom>
          <a:solidFill>
            <a:srgbClr val="FFFFB5"/>
          </a:solidFill>
          <a:ln w="12700" cap="flat" cmpd="sng" algn="ctr">
            <a:solidFill>
              <a:srgbClr val="5B9BD5">
                <a:shade val="50000"/>
              </a:srgbClr>
            </a:solidFill>
            <a:prstDash val="solid"/>
            <a:miter lim="800000"/>
          </a:ln>
          <a:effectLst/>
        </p:spPr>
        <p:txBody>
          <a:bodyPr rtlCol="0" anchor="t" anchorCtr="0"/>
          <a:lstStyle/>
          <a:p>
            <a:pPr marL="0" marR="0" lvl="0" indent="0" algn="just" defTabSz="914400" eaLnBrk="1" fontAlgn="base" latinLnBrk="0" hangingPunct="1">
              <a:lnSpc>
                <a:spcPct val="150000"/>
              </a:lnSpc>
              <a:spcBef>
                <a:spcPct val="0"/>
              </a:spcBef>
              <a:spcAft>
                <a:spcPct val="0"/>
              </a:spcAft>
              <a:buClrTx/>
              <a:buSzTx/>
              <a:buFontTx/>
              <a:buNone/>
              <a:tabLst/>
              <a:defRPr/>
            </a:pPr>
            <a:r>
              <a:rPr kumimoji="1" lang="en-US" altLang="zh-CN" sz="26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Each process requires all of matrix A, and has several columns of matrix B, to compute the corresponding columns of matrix C. Finally, a root process collects all results in one matrix.</a:t>
            </a:r>
            <a:endParaRPr kumimoji="1" lang="zh-CN" altLang="en-US" sz="2600" b="0" i="0" u="none" strike="noStrike" kern="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242747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7801928" cy="523220"/>
          </a:xfrm>
          <a:prstGeom prst="rect">
            <a:avLst/>
          </a:prstGeom>
        </p:spPr>
        <p:txBody>
          <a:bodyPr wrap="square">
            <a:spAutoFit/>
          </a:bodyPr>
          <a:lstStyle/>
          <a:p>
            <a:r>
              <a:rPr lang="en-US" altLang="zh-CN"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4 Design </a:t>
            </a:r>
            <a:r>
              <a:rPr lang="en-US" altLang="zh-CN"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of Parallel Programs</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内容占位符 1"/>
          <p:cNvSpPr txBox="1">
            <a:spLocks/>
          </p:cNvSpPr>
          <p:nvPr/>
        </p:nvSpPr>
        <p:spPr>
          <a:xfrm>
            <a:off x="228599" y="1340768"/>
            <a:ext cx="8746067" cy="576064"/>
          </a:xfrm>
          <a:prstGeom prst="rect">
            <a:avLst/>
          </a:prstGeom>
        </p:spPr>
        <p:txBody>
          <a:bodyPr vert="horz" lIns="91440" tIns="45720" rIns="91440" bIns="45720" rtlCol="0" anchor="t" anchorCtr="0"/>
          <a:lst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lang="zh-CN" altLang="en-US"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lang="en-US" altLang="en-US"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lnSpc>
                <a:spcPct val="100000"/>
              </a:lnSpc>
              <a:spcBef>
                <a:spcPts val="0"/>
              </a:spcBef>
              <a:buFont typeface="Wingdings" panose="05000000000000000000" pitchFamily="2" charset="2"/>
              <a:buChar char="n"/>
            </a:pPr>
            <a:r>
              <a:rPr lang="en-US" altLang="zh-CN" sz="2800" b="1" dirty="0">
                <a:solidFill>
                  <a:srgbClr val="FF0000"/>
                </a:solidFill>
                <a:ea typeface="宋体" panose="02010600030101010101" pitchFamily="2" charset="-122"/>
              </a:rPr>
              <a:t>Example: Matrix multiplication</a:t>
            </a:r>
          </a:p>
        </p:txBody>
      </p:sp>
      <p:sp>
        <p:nvSpPr>
          <p:cNvPr id="7" name="圆角矩形 6"/>
          <p:cNvSpPr/>
          <p:nvPr/>
        </p:nvSpPr>
        <p:spPr>
          <a:xfrm>
            <a:off x="228600" y="4802259"/>
            <a:ext cx="11685494" cy="1598541"/>
          </a:xfrm>
          <a:prstGeom prst="roundRect">
            <a:avLst/>
          </a:prstGeom>
          <a:solidFill>
            <a:srgbClr val="FFFFB5"/>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latinLnBrk="0">
              <a:lnSpc>
                <a:spcPct val="150000"/>
              </a:lnSpc>
            </a:pPr>
            <a:r>
              <a:rPr lang="en-US" altLang="zh-CN" sz="2800" dirty="0" smtClean="0">
                <a:solidFill>
                  <a:schemeClr val="tx1"/>
                </a:solidFill>
                <a:latin typeface="Times New Roman" panose="02020603050405020304" pitchFamily="18" charset="0"/>
                <a:cs typeface="Times New Roman" panose="02020603050405020304" pitchFamily="18" charset="0"/>
              </a:rPr>
              <a:t>Each </a:t>
            </a:r>
            <a:r>
              <a:rPr lang="en-US" altLang="zh-CN" sz="2800" dirty="0">
                <a:solidFill>
                  <a:schemeClr val="tx1"/>
                </a:solidFill>
                <a:latin typeface="Times New Roman" panose="02020603050405020304" pitchFamily="18" charset="0"/>
                <a:cs typeface="Times New Roman" panose="02020603050405020304" pitchFamily="18" charset="0"/>
              </a:rPr>
              <a:t>task requires </a:t>
            </a:r>
            <a:r>
              <a:rPr lang="en-US" altLang="zh-CN" sz="2800" dirty="0" smtClean="0">
                <a:solidFill>
                  <a:schemeClr val="tx1"/>
                </a:solidFill>
                <a:latin typeface="Times New Roman" panose="02020603050405020304" pitchFamily="18" charset="0"/>
                <a:cs typeface="Times New Roman" panose="02020603050405020304" pitchFamily="18" charset="0"/>
              </a:rPr>
              <a:t>several rows of matrix A, </a:t>
            </a:r>
            <a:r>
              <a:rPr lang="en-US" altLang="zh-CN" sz="2800" dirty="0">
                <a:solidFill>
                  <a:schemeClr val="tx1"/>
                </a:solidFill>
                <a:latin typeface="Times New Roman" panose="02020603050405020304" pitchFamily="18" charset="0"/>
                <a:cs typeface="Times New Roman" panose="02020603050405020304" pitchFamily="18" charset="0"/>
              </a:rPr>
              <a:t>and </a:t>
            </a:r>
            <a:r>
              <a:rPr lang="en-US" altLang="zh-CN" sz="2800" dirty="0" smtClean="0">
                <a:solidFill>
                  <a:schemeClr val="tx1"/>
                </a:solidFill>
                <a:latin typeface="Times New Roman" panose="02020603050405020304" pitchFamily="18" charset="0"/>
                <a:cs typeface="Times New Roman" panose="02020603050405020304" pitchFamily="18" charset="0"/>
              </a:rPr>
              <a:t>several columns of matrix B, to compute the corresponding sub-matrix of C.</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3"/>
          <a:stretch>
            <a:fillRect/>
          </a:stretch>
        </p:blipFill>
        <p:spPr>
          <a:xfrm>
            <a:off x="3004926" y="2141301"/>
            <a:ext cx="5969740" cy="2109853"/>
          </a:xfrm>
          <a:prstGeom prst="rect">
            <a:avLst/>
          </a:prstGeom>
        </p:spPr>
      </p:pic>
    </p:spTree>
    <p:extLst>
      <p:ext uri="{BB962C8B-B14F-4D97-AF65-F5344CB8AC3E}">
        <p14:creationId xmlns:p14="http://schemas.microsoft.com/office/powerpoint/2010/main" val="15632358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79" y="431165"/>
            <a:ext cx="4314675" cy="523220"/>
          </a:xfrm>
          <a:prstGeom prst="rect">
            <a:avLst/>
          </a:prstGeom>
        </p:spPr>
        <p:txBody>
          <a:bodyPr wrap="square">
            <a:spAutoFit/>
          </a:bodyPr>
          <a:lstStyle/>
          <a:p>
            <a:pPr>
              <a:defRPr/>
            </a:pPr>
            <a:r>
              <a:rPr lang="en-US" altLang="zh-CN" sz="2800" b="1" dirty="0" smtClean="0">
                <a:solidFill>
                  <a:srgbClr val="0070C0"/>
                </a:solidFill>
                <a:latin typeface="微软雅黑" panose="020B0503020204020204" pitchFamily="34" charset="-122"/>
                <a:ea typeface="微软雅黑" panose="020B0503020204020204" pitchFamily="34" charset="-122"/>
                <a:sym typeface="Arial" panose="020B0604020202020204" pitchFamily="34" charset="0"/>
              </a:rPr>
              <a:t>5</a:t>
            </a:r>
            <a:r>
              <a:rPr lang="zh-CN" altLang="en-US" sz="2800" b="1" dirty="0" smtClean="0">
                <a:solidFill>
                  <a:srgbClr val="0070C0"/>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800" b="1" dirty="0">
                <a:solidFill>
                  <a:srgbClr val="0070C0"/>
                </a:solidFill>
                <a:latin typeface="微软雅黑" panose="020B0503020204020204" pitchFamily="34" charset="-122"/>
                <a:ea typeface="微软雅黑" panose="020B0503020204020204" pitchFamily="34" charset="-122"/>
              </a:rPr>
              <a:t>作业、项目和成绩评定 </a:t>
            </a:r>
          </a:p>
        </p:txBody>
      </p:sp>
      <p:sp>
        <p:nvSpPr>
          <p:cNvPr id="56" name="任意多边形 55"/>
          <p:cNvSpPr/>
          <p:nvPr/>
        </p:nvSpPr>
        <p:spPr>
          <a:xfrm>
            <a:off x="4782820" y="149860"/>
            <a:ext cx="38735" cy="692150"/>
          </a:xfrm>
          <a:custGeom>
            <a:avLst/>
            <a:gdLst>
              <a:gd name="connisteX0" fmla="*/ 37323 w 38452"/>
              <a:gd name="connsiteY0" fmla="*/ 0 h 692150"/>
              <a:gd name="connisteX1" fmla="*/ 37323 w 38452"/>
              <a:gd name="connsiteY1" fmla="*/ 85090 h 692150"/>
              <a:gd name="connisteX2" fmla="*/ 37323 w 38452"/>
              <a:gd name="connsiteY2" fmla="*/ 170180 h 692150"/>
              <a:gd name="connisteX3" fmla="*/ 37323 w 38452"/>
              <a:gd name="connsiteY3" fmla="*/ 243205 h 692150"/>
              <a:gd name="connisteX4" fmla="*/ 37323 w 38452"/>
              <a:gd name="connsiteY4" fmla="*/ 315595 h 692150"/>
              <a:gd name="connisteX5" fmla="*/ 25258 w 38452"/>
              <a:gd name="connsiteY5" fmla="*/ 388620 h 692150"/>
              <a:gd name="connisteX6" fmla="*/ 25258 w 38452"/>
              <a:gd name="connsiteY6" fmla="*/ 473710 h 692150"/>
              <a:gd name="connisteX7" fmla="*/ 13193 w 38452"/>
              <a:gd name="connsiteY7" fmla="*/ 546735 h 692150"/>
              <a:gd name="connisteX8" fmla="*/ 1128 w 38452"/>
              <a:gd name="connsiteY8" fmla="*/ 619125 h 692150"/>
              <a:gd name="connisteX9" fmla="*/ 1128 w 38452"/>
              <a:gd name="connsiteY9" fmla="*/ 692150 h 69215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Lst>
            <a:rect l="l" t="t" r="r" b="b"/>
            <a:pathLst>
              <a:path w="38453" h="692150">
                <a:moveTo>
                  <a:pt x="37324" y="0"/>
                </a:moveTo>
                <a:cubicBezTo>
                  <a:pt x="37324" y="15240"/>
                  <a:pt x="37324" y="50800"/>
                  <a:pt x="37324" y="85090"/>
                </a:cubicBezTo>
                <a:cubicBezTo>
                  <a:pt x="37324" y="119380"/>
                  <a:pt x="37324" y="138430"/>
                  <a:pt x="37324" y="170180"/>
                </a:cubicBezTo>
                <a:cubicBezTo>
                  <a:pt x="37324" y="201930"/>
                  <a:pt x="37324" y="213995"/>
                  <a:pt x="37324" y="243205"/>
                </a:cubicBezTo>
                <a:cubicBezTo>
                  <a:pt x="37324" y="272415"/>
                  <a:pt x="39864" y="286385"/>
                  <a:pt x="37324" y="315595"/>
                </a:cubicBezTo>
                <a:cubicBezTo>
                  <a:pt x="34784" y="344805"/>
                  <a:pt x="27799" y="356870"/>
                  <a:pt x="25259" y="388620"/>
                </a:cubicBezTo>
                <a:cubicBezTo>
                  <a:pt x="22719" y="420370"/>
                  <a:pt x="27799" y="441960"/>
                  <a:pt x="25259" y="473710"/>
                </a:cubicBezTo>
                <a:cubicBezTo>
                  <a:pt x="22719" y="505460"/>
                  <a:pt x="18274" y="517525"/>
                  <a:pt x="13194" y="546735"/>
                </a:cubicBezTo>
                <a:cubicBezTo>
                  <a:pt x="8114" y="575945"/>
                  <a:pt x="3669" y="589915"/>
                  <a:pt x="1129" y="619125"/>
                </a:cubicBezTo>
                <a:cubicBezTo>
                  <a:pt x="-1411" y="648335"/>
                  <a:pt x="1129" y="678815"/>
                  <a:pt x="1129" y="69215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7A5EC4C1-D44E-A64F-9B99-30B6EE3C746D}"/>
              </a:ext>
            </a:extLst>
          </p:cNvPr>
          <p:cNvSpPr txBox="1"/>
          <p:nvPr/>
        </p:nvSpPr>
        <p:spPr>
          <a:xfrm>
            <a:off x="627086" y="1006758"/>
            <a:ext cx="11435212" cy="5367148"/>
          </a:xfrm>
          <a:prstGeom prst="rect">
            <a:avLst/>
          </a:prstGeom>
          <a:noFill/>
        </p:spPr>
        <p:txBody>
          <a:bodyPr wrap="square" rtlCol="0" anchor="t" anchorCtr="0">
            <a:noAutofit/>
          </a:bodyPr>
          <a:lstStyle/>
          <a:p>
            <a:pPr>
              <a:lnSpc>
                <a:spcPct val="150000"/>
              </a:lnSpc>
            </a:pPr>
            <a:r>
              <a:rPr kumimoji="1" lang="en-US" altLang="zh-CN" sz="2400" b="1" dirty="0" smtClean="0">
                <a:latin typeface="Microsoft YaHei" panose="020B0503020204020204" pitchFamily="34" charset="-122"/>
                <a:ea typeface="Microsoft YaHei" panose="020B0503020204020204" pitchFamily="34" charset="-122"/>
              </a:rPr>
              <a:t>5.1</a:t>
            </a:r>
            <a:r>
              <a:rPr kumimoji="1" lang="zh-CN" altLang="en-US" sz="2400" b="1" dirty="0" smtClean="0">
                <a:latin typeface="Microsoft YaHei" panose="020B0503020204020204" pitchFamily="34" charset="-122"/>
                <a:ea typeface="Microsoft YaHei" panose="020B0503020204020204" pitchFamily="34" charset="-122"/>
              </a:rPr>
              <a:t> </a:t>
            </a:r>
            <a:r>
              <a:rPr kumimoji="1" lang="zh-CN" altLang="en-US" sz="2400" b="1" dirty="0">
                <a:latin typeface="Microsoft YaHei" panose="020B0503020204020204" pitchFamily="34" charset="-122"/>
                <a:ea typeface="Microsoft YaHei" panose="020B0503020204020204" pitchFamily="34" charset="-122"/>
              </a:rPr>
              <a:t>作业</a:t>
            </a:r>
            <a:r>
              <a:rPr kumimoji="1" lang="zh-CN" altLang="en-US" sz="2400" b="1" dirty="0">
                <a:solidFill>
                  <a:srgbClr val="FF0000"/>
                </a:solidFill>
                <a:latin typeface="Microsoft YaHei" panose="020B0503020204020204" pitchFamily="34" charset="-122"/>
                <a:ea typeface="Microsoft YaHei" panose="020B0503020204020204" pitchFamily="34" charset="-122"/>
              </a:rPr>
              <a:t>（每个同学独立完成程序和实验报告</a:t>
            </a:r>
            <a:r>
              <a:rPr kumimoji="1" lang="zh-CN" altLang="en-US" sz="2400" b="1" dirty="0" smtClean="0">
                <a:solidFill>
                  <a:srgbClr val="FF0000"/>
                </a:solidFill>
                <a:latin typeface="Microsoft YaHei" panose="020B0503020204020204" pitchFamily="34" charset="-122"/>
                <a:ea typeface="Microsoft YaHei" panose="020B0503020204020204" pitchFamily="34" charset="-122"/>
              </a:rPr>
              <a:t>）</a:t>
            </a:r>
            <a:endParaRPr kumimoji="1" lang="en-US" altLang="zh-CN" sz="2400" b="1" dirty="0" smtClean="0">
              <a:solidFill>
                <a:srgbClr val="FF0000"/>
              </a:solidFill>
              <a:latin typeface="Microsoft YaHei" panose="020B0503020204020204" pitchFamily="34" charset="-122"/>
              <a:ea typeface="Microsoft YaHei" panose="020B0503020204020204" pitchFamily="34" charset="-122"/>
            </a:endParaRPr>
          </a:p>
          <a:p>
            <a:pPr algn="ctr">
              <a:lnSpc>
                <a:spcPct val="150000"/>
              </a:lnSpc>
            </a:pPr>
            <a:r>
              <a:rPr kumimoji="1" lang="zh-CN" altLang="en-US" sz="2800" b="1" dirty="0" smtClean="0">
                <a:solidFill>
                  <a:srgbClr val="0000FF"/>
                </a:solidFill>
                <a:latin typeface="Microsoft YaHei" panose="020B0503020204020204" pitchFamily="34" charset="-122"/>
                <a:ea typeface="Microsoft YaHei" panose="020B0503020204020204" pitchFamily="34" charset="-122"/>
              </a:rPr>
              <a:t>实现一种或多种并行排序算法。</a:t>
            </a:r>
            <a:endParaRPr kumimoji="1" lang="en-US" altLang="zh-CN" sz="2800" b="1" dirty="0" smtClean="0">
              <a:solidFill>
                <a:srgbClr val="0000FF"/>
              </a:solidFill>
              <a:latin typeface="Microsoft YaHei" panose="020B0503020204020204" pitchFamily="34" charset="-122"/>
              <a:ea typeface="Microsoft YaHei" panose="020B0503020204020204" pitchFamily="34" charset="-122"/>
            </a:endParaRPr>
          </a:p>
          <a:p>
            <a:pPr>
              <a:lnSpc>
                <a:spcPct val="150000"/>
              </a:lnSpc>
            </a:pPr>
            <a:r>
              <a:rPr kumimoji="1" lang="zh-CN" altLang="en-US" sz="2400" b="1" dirty="0" smtClean="0">
                <a:latin typeface="Microsoft YaHei" panose="020B0503020204020204" pitchFamily="34" charset="-122"/>
                <a:ea typeface="Microsoft YaHei" panose="020B0503020204020204" pitchFamily="34" charset="-122"/>
              </a:rPr>
              <a:t>（</a:t>
            </a:r>
            <a:r>
              <a:rPr kumimoji="1" lang="en-US" altLang="zh-CN" sz="2400" b="1" dirty="0" smtClean="0">
                <a:latin typeface="Microsoft YaHei" panose="020B0503020204020204" pitchFamily="34" charset="-122"/>
                <a:ea typeface="Microsoft YaHei" panose="020B0503020204020204" pitchFamily="34" charset="-122"/>
              </a:rPr>
              <a:t>1</a:t>
            </a:r>
            <a:r>
              <a:rPr kumimoji="1" lang="zh-CN" altLang="en-US" sz="2400" b="1" dirty="0" smtClean="0">
                <a:latin typeface="Microsoft YaHei" panose="020B0503020204020204" pitchFamily="34" charset="-122"/>
                <a:ea typeface="Microsoft YaHei" panose="020B0503020204020204" pitchFamily="34" charset="-122"/>
              </a:rPr>
              <a:t>）使用</a:t>
            </a:r>
            <a:r>
              <a:rPr kumimoji="1" lang="en-US" altLang="zh-CN" sz="2400" b="1" dirty="0" smtClean="0">
                <a:latin typeface="Microsoft YaHei" panose="020B0503020204020204" pitchFamily="34" charset="-122"/>
                <a:ea typeface="Microsoft YaHei" panose="020B0503020204020204" pitchFamily="34" charset="-122"/>
              </a:rPr>
              <a:t>MPI</a:t>
            </a:r>
            <a:r>
              <a:rPr kumimoji="1" lang="zh-CN" altLang="en-US" sz="2400" b="1" dirty="0" smtClean="0">
                <a:latin typeface="Microsoft YaHei" panose="020B0503020204020204" pitchFamily="34" charset="-122"/>
                <a:ea typeface="Microsoft YaHei" panose="020B0503020204020204" pitchFamily="34" charset="-122"/>
              </a:rPr>
              <a:t>、</a:t>
            </a:r>
            <a:r>
              <a:rPr kumimoji="1" lang="en-US" altLang="zh-CN" sz="2400" b="1" dirty="0" err="1" smtClean="0">
                <a:latin typeface="Microsoft YaHei" panose="020B0503020204020204" pitchFamily="34" charset="-122"/>
                <a:ea typeface="Microsoft YaHei" panose="020B0503020204020204" pitchFamily="34" charset="-122"/>
              </a:rPr>
              <a:t>OpenMP</a:t>
            </a:r>
            <a:r>
              <a:rPr kumimoji="1" lang="zh-CN" altLang="en-US" sz="2400" b="1" dirty="0" smtClean="0">
                <a:latin typeface="Microsoft YaHei" panose="020B0503020204020204" pitchFamily="34" charset="-122"/>
                <a:ea typeface="Microsoft YaHei" panose="020B0503020204020204" pitchFamily="34" charset="-122"/>
              </a:rPr>
              <a:t>、</a:t>
            </a:r>
            <a:r>
              <a:rPr kumimoji="1" lang="en-US" altLang="zh-CN" sz="2400" b="1" dirty="0" err="1" smtClean="0">
                <a:latin typeface="Microsoft YaHei" panose="020B0503020204020204" pitchFamily="34" charset="-122"/>
                <a:ea typeface="Microsoft YaHei" panose="020B0503020204020204" pitchFamily="34" charset="-122"/>
              </a:rPr>
              <a:t>MPI+OpenMP</a:t>
            </a:r>
            <a:r>
              <a:rPr kumimoji="1" lang="zh-CN" altLang="en-US" sz="2400" b="1" dirty="0" smtClean="0">
                <a:latin typeface="Microsoft YaHei" panose="020B0503020204020204" pitchFamily="34" charset="-122"/>
                <a:ea typeface="Microsoft YaHei" panose="020B0503020204020204" pitchFamily="34" charset="-122"/>
              </a:rPr>
              <a:t>编写</a:t>
            </a:r>
            <a:r>
              <a:rPr kumimoji="1" lang="zh-CN" altLang="en-US" sz="2400" b="1" dirty="0" smtClean="0">
                <a:latin typeface="Microsoft YaHei" panose="020B0503020204020204" pitchFamily="34" charset="-122"/>
                <a:ea typeface="Microsoft YaHei" panose="020B0503020204020204" pitchFamily="34" charset="-122"/>
              </a:rPr>
              <a:t>上述并行</a:t>
            </a:r>
            <a:r>
              <a:rPr kumimoji="1" lang="zh-CN" altLang="en-US" sz="2400" b="1" dirty="0" smtClean="0">
                <a:latin typeface="Microsoft YaHei" panose="020B0503020204020204" pitchFamily="34" charset="-122"/>
                <a:ea typeface="Microsoft YaHei" panose="020B0503020204020204" pitchFamily="34" charset="-122"/>
              </a:rPr>
              <a:t>程序。</a:t>
            </a:r>
            <a:endParaRPr kumimoji="1" lang="en-US" altLang="zh-CN" sz="2400" b="1" dirty="0" smtClean="0">
              <a:latin typeface="Microsoft YaHei" panose="020B0503020204020204" pitchFamily="34" charset="-122"/>
              <a:ea typeface="Microsoft YaHei" panose="020B0503020204020204" pitchFamily="34" charset="-122"/>
            </a:endParaRPr>
          </a:p>
          <a:p>
            <a:pPr>
              <a:lnSpc>
                <a:spcPct val="150000"/>
              </a:lnSpc>
            </a:pPr>
            <a:r>
              <a:rPr kumimoji="1" lang="zh-CN" altLang="en-US" sz="2400" b="1" dirty="0" smtClean="0">
                <a:latin typeface="Microsoft YaHei" panose="020B0503020204020204" pitchFamily="34" charset="-122"/>
                <a:ea typeface="Microsoft YaHei" panose="020B0503020204020204" pitchFamily="34" charset="-122"/>
              </a:rPr>
              <a:t>（</a:t>
            </a:r>
            <a:r>
              <a:rPr kumimoji="1" lang="en-US" altLang="zh-CN" sz="2400" b="1" dirty="0" smtClean="0">
                <a:latin typeface="Microsoft YaHei" panose="020B0503020204020204" pitchFamily="34" charset="-122"/>
                <a:ea typeface="Microsoft YaHei" panose="020B0503020204020204" pitchFamily="34" charset="-122"/>
              </a:rPr>
              <a:t>2</a:t>
            </a:r>
            <a:r>
              <a:rPr kumimoji="1" lang="zh-CN" altLang="en-US" sz="2400" b="1" dirty="0" smtClean="0">
                <a:latin typeface="Microsoft YaHei" panose="020B0503020204020204" pitchFamily="34" charset="-122"/>
                <a:ea typeface="Microsoft YaHei" panose="020B0503020204020204" pitchFamily="34" charset="-122"/>
              </a:rPr>
              <a:t>）使用</a:t>
            </a:r>
            <a:r>
              <a:rPr kumimoji="1" lang="en-US" altLang="zh-CN" sz="2400" b="1" dirty="0" err="1" smtClean="0">
                <a:latin typeface="Microsoft YaHei" panose="020B0503020204020204" pitchFamily="34" charset="-122"/>
                <a:ea typeface="Microsoft YaHei" panose="020B0503020204020204" pitchFamily="34" charset="-122"/>
              </a:rPr>
              <a:t>VTune</a:t>
            </a:r>
            <a:r>
              <a:rPr kumimoji="1" lang="zh-CN" altLang="en-US" sz="2400" b="1" dirty="0" smtClean="0">
                <a:latin typeface="Microsoft YaHei" panose="020B0503020204020204" pitchFamily="34" charset="-122"/>
                <a:ea typeface="Microsoft YaHei" panose="020B0503020204020204" pitchFamily="34" charset="-122"/>
              </a:rPr>
              <a:t>等工具对程序进行瓶颈分析和优化。</a:t>
            </a:r>
            <a:endParaRPr kumimoji="1" lang="en-US" altLang="zh-CN" sz="2400" b="1" dirty="0" smtClean="0">
              <a:latin typeface="Microsoft YaHei" panose="020B0503020204020204" pitchFamily="34" charset="-122"/>
              <a:ea typeface="Microsoft YaHei" panose="020B0503020204020204" pitchFamily="34" charset="-122"/>
            </a:endParaRPr>
          </a:p>
          <a:p>
            <a:pPr>
              <a:lnSpc>
                <a:spcPct val="150000"/>
              </a:lnSpc>
            </a:pPr>
            <a:r>
              <a:rPr kumimoji="1" lang="zh-CN" altLang="en-US" sz="2400" b="1" dirty="0" smtClean="0">
                <a:latin typeface="Microsoft YaHei" panose="020B0503020204020204" pitchFamily="34" charset="-122"/>
                <a:ea typeface="Microsoft YaHei" panose="020B0503020204020204" pitchFamily="34" charset="-122"/>
              </a:rPr>
              <a:t>（</a:t>
            </a:r>
            <a:r>
              <a:rPr kumimoji="1" lang="en-US" altLang="zh-CN" sz="2400" b="1" dirty="0" smtClean="0">
                <a:latin typeface="Microsoft YaHei" panose="020B0503020204020204" pitchFamily="34" charset="-122"/>
                <a:ea typeface="Microsoft YaHei" panose="020B0503020204020204" pitchFamily="34" charset="-122"/>
              </a:rPr>
              <a:t>3</a:t>
            </a:r>
            <a:r>
              <a:rPr kumimoji="1" lang="zh-CN" altLang="en-US" sz="2400" b="1" dirty="0" smtClean="0">
                <a:latin typeface="Microsoft YaHei" panose="020B0503020204020204" pitchFamily="34" charset="-122"/>
                <a:ea typeface="Microsoft YaHei" panose="020B0503020204020204" pitchFamily="34" charset="-122"/>
              </a:rPr>
              <a:t>）提交程序</a:t>
            </a:r>
            <a:r>
              <a:rPr kumimoji="1" lang="zh-CN" altLang="en-US" sz="2400" b="1" dirty="0">
                <a:latin typeface="Microsoft YaHei" panose="020B0503020204020204" pitchFamily="34" charset="-122"/>
                <a:ea typeface="Microsoft YaHei" panose="020B0503020204020204" pitchFamily="34" charset="-122"/>
              </a:rPr>
              <a:t>源代码、变量和语句的详细</a:t>
            </a:r>
            <a:r>
              <a:rPr kumimoji="1" lang="zh-CN" altLang="en-US" sz="2400" b="1" dirty="0" smtClean="0">
                <a:latin typeface="Microsoft YaHei" panose="020B0503020204020204" pitchFamily="34" charset="-122"/>
                <a:ea typeface="Microsoft YaHei" panose="020B0503020204020204" pitchFamily="34" charset="-122"/>
              </a:rPr>
              <a:t>说明。</a:t>
            </a:r>
            <a:endParaRPr kumimoji="1" lang="zh-CN" altLang="en-US" sz="2400" b="1" dirty="0">
              <a:latin typeface="Microsoft YaHei" panose="020B0503020204020204" pitchFamily="34" charset="-122"/>
              <a:ea typeface="Microsoft YaHei" panose="020B0503020204020204" pitchFamily="34" charset="-122"/>
            </a:endParaRPr>
          </a:p>
          <a:p>
            <a:pPr>
              <a:lnSpc>
                <a:spcPct val="150000"/>
              </a:lnSpc>
            </a:pPr>
            <a:r>
              <a:rPr kumimoji="1" lang="zh-CN" altLang="en-US" sz="2400" b="1" dirty="0" smtClean="0">
                <a:latin typeface="Microsoft YaHei" panose="020B0503020204020204" pitchFamily="34" charset="-122"/>
                <a:ea typeface="Microsoft YaHei" panose="020B0503020204020204" pitchFamily="34" charset="-122"/>
              </a:rPr>
              <a:t>（</a:t>
            </a:r>
            <a:r>
              <a:rPr kumimoji="1" lang="en-US" altLang="zh-CN" sz="2400" b="1" dirty="0" smtClean="0">
                <a:latin typeface="Microsoft YaHei" panose="020B0503020204020204" pitchFamily="34" charset="-122"/>
                <a:ea typeface="Microsoft YaHei" panose="020B0503020204020204" pitchFamily="34" charset="-122"/>
              </a:rPr>
              <a:t>4</a:t>
            </a:r>
            <a:r>
              <a:rPr kumimoji="1" lang="zh-CN" altLang="en-US" sz="2400" b="1" dirty="0" smtClean="0">
                <a:latin typeface="Microsoft YaHei" panose="020B0503020204020204" pitchFamily="34" charset="-122"/>
                <a:ea typeface="Microsoft YaHei" panose="020B0503020204020204" pitchFamily="34" charset="-122"/>
              </a:rPr>
              <a:t>）在实验报告中通过</a:t>
            </a:r>
            <a:r>
              <a:rPr kumimoji="1" lang="zh-CN" altLang="en-US" sz="2400" b="1" dirty="0">
                <a:latin typeface="Microsoft YaHei" panose="020B0503020204020204" pitchFamily="34" charset="-122"/>
                <a:ea typeface="Microsoft YaHei" panose="020B0503020204020204" pitchFamily="34" charset="-122"/>
              </a:rPr>
              <a:t>图表说明</a:t>
            </a:r>
            <a:r>
              <a:rPr kumimoji="1" lang="en-US" altLang="zh-CN" sz="2400" b="1" dirty="0">
                <a:latin typeface="Microsoft YaHei" panose="020B0503020204020204" pitchFamily="34" charset="-122"/>
                <a:ea typeface="Microsoft YaHei" panose="020B0503020204020204" pitchFamily="34" charset="-122"/>
              </a:rPr>
              <a:t>CPU</a:t>
            </a:r>
            <a:r>
              <a:rPr kumimoji="1" lang="zh-CN" altLang="en-US" sz="2400" b="1" dirty="0">
                <a:latin typeface="Microsoft YaHei" panose="020B0503020204020204" pitchFamily="34" charset="-122"/>
                <a:ea typeface="Microsoft YaHei" panose="020B0503020204020204" pitchFamily="34" charset="-122"/>
              </a:rPr>
              <a:t>串行程序和三种并行程序在各种规模的</a:t>
            </a:r>
            <a:r>
              <a:rPr kumimoji="1" lang="zh-CN" altLang="en-US" sz="2400" b="1" dirty="0" smtClean="0">
                <a:latin typeface="Microsoft YaHei" panose="020B0503020204020204" pitchFamily="34" charset="-122"/>
                <a:ea typeface="Microsoft YaHei" panose="020B0503020204020204" pitchFamily="34" charset="-122"/>
              </a:rPr>
              <a:t>运行时间。</a:t>
            </a:r>
            <a:endParaRPr kumimoji="1" lang="en-US" altLang="zh-CN" sz="2400" b="1" dirty="0" smtClean="0">
              <a:latin typeface="Microsoft YaHei" panose="020B0503020204020204" pitchFamily="34" charset="-122"/>
              <a:ea typeface="Microsoft YaHei" panose="020B0503020204020204" pitchFamily="34" charset="-122"/>
            </a:endParaRPr>
          </a:p>
          <a:p>
            <a:pPr>
              <a:lnSpc>
                <a:spcPct val="150000"/>
              </a:lnSpc>
            </a:pPr>
            <a:r>
              <a:rPr kumimoji="1" lang="zh-CN" altLang="en-US" sz="2400" b="1" dirty="0" smtClean="0">
                <a:latin typeface="Microsoft YaHei" panose="020B0503020204020204" pitchFamily="34" charset="-122"/>
                <a:ea typeface="Microsoft YaHei" panose="020B0503020204020204" pitchFamily="34" charset="-122"/>
              </a:rPr>
              <a:t>（</a:t>
            </a:r>
            <a:r>
              <a:rPr kumimoji="1" lang="en-US" altLang="zh-CN" sz="2400" b="1" dirty="0" smtClean="0">
                <a:latin typeface="Microsoft YaHei" panose="020B0503020204020204" pitchFamily="34" charset="-122"/>
                <a:ea typeface="Microsoft YaHei" panose="020B0503020204020204" pitchFamily="34" charset="-122"/>
              </a:rPr>
              <a:t>5</a:t>
            </a:r>
            <a:r>
              <a:rPr kumimoji="1" lang="zh-CN" altLang="en-US" sz="2400" b="1" dirty="0" smtClean="0">
                <a:latin typeface="Microsoft YaHei" panose="020B0503020204020204" pitchFamily="34" charset="-122"/>
                <a:ea typeface="Microsoft YaHei" panose="020B0503020204020204" pitchFamily="34" charset="-122"/>
              </a:rPr>
              <a:t>）（选</a:t>
            </a:r>
            <a:r>
              <a:rPr kumimoji="1" lang="zh-CN" altLang="en-US" sz="2400" b="1" dirty="0">
                <a:latin typeface="Microsoft YaHei" panose="020B0503020204020204" pitchFamily="34" charset="-122"/>
                <a:ea typeface="Microsoft YaHei" panose="020B0503020204020204" pitchFamily="34" charset="-122"/>
              </a:rPr>
              <a:t>做</a:t>
            </a:r>
            <a:r>
              <a:rPr kumimoji="1" lang="zh-CN" altLang="en-US" sz="2400" b="1" dirty="0" smtClean="0">
                <a:latin typeface="Microsoft YaHei" panose="020B0503020204020204" pitchFamily="34" charset="-122"/>
                <a:ea typeface="Microsoft YaHei" panose="020B0503020204020204" pitchFamily="34" charset="-122"/>
              </a:rPr>
              <a:t>）在</a:t>
            </a:r>
            <a:r>
              <a:rPr kumimoji="1" lang="zh-CN" altLang="en-US" sz="2400" b="1" dirty="0">
                <a:latin typeface="Microsoft YaHei" panose="020B0503020204020204" pitchFamily="34" charset="-122"/>
                <a:ea typeface="Microsoft YaHei" panose="020B0503020204020204" pitchFamily="34" charset="-122"/>
              </a:rPr>
              <a:t>实验报告中通过图表说明三种并行程序使用不同的数据分配方法在各种规模的运行时间。</a:t>
            </a:r>
          </a:p>
          <a:p>
            <a:pPr>
              <a:lnSpc>
                <a:spcPct val="150000"/>
              </a:lnSpc>
            </a:pPr>
            <a:endParaRPr kumimoji="1" lang="en-US" altLang="zh-CN" sz="24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9129757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2"/>
            <a:ext cx="10820843" cy="645458"/>
          </a:xfrm>
          <a:prstGeom prst="rect">
            <a:avLst/>
          </a:prstGeom>
          <a:noFill/>
        </p:spPr>
        <p:txBody>
          <a:bodyPr wrap="square" rtlCol="0" anchor="t" anchorCtr="0">
            <a:noAutofit/>
          </a:bodyPr>
          <a:lstStyle/>
          <a:p>
            <a:pPr algn="just">
              <a:lnSpc>
                <a:spcPct val="150000"/>
              </a:lnSpc>
            </a:pPr>
            <a:r>
              <a:rPr lang="en-US" altLang="zh-CN" sz="2400" b="1" dirty="0" smtClean="0">
                <a:latin typeface="Microsoft YaHei" panose="020B0503020204020204" pitchFamily="34" charset="-122"/>
                <a:ea typeface="Microsoft YaHei" panose="020B0503020204020204" pitchFamily="34" charset="-122"/>
              </a:rPr>
              <a:t>1.3 </a:t>
            </a:r>
            <a:r>
              <a:rPr lang="en-US" altLang="zh-CN" sz="2400" b="1" dirty="0" err="1" smtClean="0">
                <a:latin typeface="Microsoft YaHei" panose="020B0503020204020204" pitchFamily="34" charset="-122"/>
                <a:ea typeface="Microsoft YaHei" panose="020B0503020204020204" pitchFamily="34" charset="-122"/>
              </a:rPr>
              <a:t>OpenMP</a:t>
            </a:r>
            <a:r>
              <a:rPr lang="zh-CN" altLang="en-US" sz="2400" b="1" dirty="0" smtClean="0">
                <a:latin typeface="Microsoft YaHei" panose="020B0503020204020204" pitchFamily="34" charset="-122"/>
                <a:ea typeface="Microsoft YaHei" panose="020B0503020204020204" pitchFamily="34" charset="-122"/>
              </a:rPr>
              <a:t>的版本</a:t>
            </a:r>
            <a:r>
              <a:rPr lang="zh-CN" altLang="en-US" sz="2000" dirty="0" smtClean="0">
                <a:latin typeface="Microsoft YaHei" panose="020B0503020204020204" pitchFamily="34" charset="-122"/>
                <a:ea typeface="Microsoft YaHei" panose="020B0503020204020204" pitchFamily="34" charset="-122"/>
              </a:rPr>
              <a:t>        </a:t>
            </a:r>
            <a:endParaRPr lang="zh-CN" altLang="en-US" sz="2000" dirty="0">
              <a:latin typeface="Microsoft YaHei" panose="020B0503020204020204" pitchFamily="34" charset="-122"/>
              <a:ea typeface="Microsoft YaHei" panose="020B0503020204020204" pitchFamily="34" charset="-122"/>
            </a:endParaRPr>
          </a:p>
        </p:txBody>
      </p:sp>
      <p:sp>
        <p:nvSpPr>
          <p:cNvPr id="3" name="矩形 2"/>
          <p:cNvSpPr/>
          <p:nvPr/>
        </p:nvSpPr>
        <p:spPr>
          <a:xfrm>
            <a:off x="528474" y="1711531"/>
            <a:ext cx="8920325" cy="461665"/>
          </a:xfrm>
          <a:prstGeom prst="rect">
            <a:avLst/>
          </a:prstGeom>
        </p:spPr>
        <p:txBody>
          <a:bodyPr wrap="square">
            <a:spAutoFit/>
          </a:bodyPr>
          <a:lstStyle/>
          <a:p>
            <a:r>
              <a:rPr lang="en-US" altLang="zh-CN" sz="2400" dirty="0"/>
              <a:t>https://www.openmp.org/resources/openmp-compilers-tools/</a:t>
            </a:r>
            <a:endParaRPr lang="zh-CN" altLang="en-US"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80863"/>
            <a:ext cx="12192000" cy="4213163"/>
          </a:xfrm>
          <a:prstGeom prst="rect">
            <a:avLst/>
          </a:prstGeom>
        </p:spPr>
      </p:pic>
      <p:cxnSp>
        <p:nvCxnSpPr>
          <p:cNvPr id="9" name="直接连接符 8"/>
          <p:cNvCxnSpPr/>
          <p:nvPr/>
        </p:nvCxnSpPr>
        <p:spPr>
          <a:xfrm>
            <a:off x="5154706" y="3612776"/>
            <a:ext cx="5737412" cy="3585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1941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a:cxnSpLocks/>
          </p:cNvCxnSpPr>
          <p:nvPr/>
        </p:nvCxnSpPr>
        <p:spPr>
          <a:xfrm>
            <a:off x="627086" y="954250"/>
            <a:ext cx="10528594" cy="13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6" name="任意多边形 55"/>
          <p:cNvSpPr/>
          <p:nvPr/>
        </p:nvSpPr>
        <p:spPr>
          <a:xfrm>
            <a:off x="4782820" y="149860"/>
            <a:ext cx="38735" cy="692150"/>
          </a:xfrm>
          <a:custGeom>
            <a:avLst/>
            <a:gdLst>
              <a:gd name="connisteX0" fmla="*/ 37323 w 38452"/>
              <a:gd name="connsiteY0" fmla="*/ 0 h 692150"/>
              <a:gd name="connisteX1" fmla="*/ 37323 w 38452"/>
              <a:gd name="connsiteY1" fmla="*/ 85090 h 692150"/>
              <a:gd name="connisteX2" fmla="*/ 37323 w 38452"/>
              <a:gd name="connsiteY2" fmla="*/ 170180 h 692150"/>
              <a:gd name="connisteX3" fmla="*/ 37323 w 38452"/>
              <a:gd name="connsiteY3" fmla="*/ 243205 h 692150"/>
              <a:gd name="connisteX4" fmla="*/ 37323 w 38452"/>
              <a:gd name="connsiteY4" fmla="*/ 315595 h 692150"/>
              <a:gd name="connisteX5" fmla="*/ 25258 w 38452"/>
              <a:gd name="connsiteY5" fmla="*/ 388620 h 692150"/>
              <a:gd name="connisteX6" fmla="*/ 25258 w 38452"/>
              <a:gd name="connsiteY6" fmla="*/ 473710 h 692150"/>
              <a:gd name="connisteX7" fmla="*/ 13193 w 38452"/>
              <a:gd name="connsiteY7" fmla="*/ 546735 h 692150"/>
              <a:gd name="connisteX8" fmla="*/ 1128 w 38452"/>
              <a:gd name="connsiteY8" fmla="*/ 619125 h 692150"/>
              <a:gd name="connisteX9" fmla="*/ 1128 w 38452"/>
              <a:gd name="connsiteY9" fmla="*/ 692150 h 69215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Lst>
            <a:rect l="l" t="t" r="r" b="b"/>
            <a:pathLst>
              <a:path w="38453" h="692150">
                <a:moveTo>
                  <a:pt x="37324" y="0"/>
                </a:moveTo>
                <a:cubicBezTo>
                  <a:pt x="37324" y="15240"/>
                  <a:pt x="37324" y="50800"/>
                  <a:pt x="37324" y="85090"/>
                </a:cubicBezTo>
                <a:cubicBezTo>
                  <a:pt x="37324" y="119380"/>
                  <a:pt x="37324" y="138430"/>
                  <a:pt x="37324" y="170180"/>
                </a:cubicBezTo>
                <a:cubicBezTo>
                  <a:pt x="37324" y="201930"/>
                  <a:pt x="37324" y="213995"/>
                  <a:pt x="37324" y="243205"/>
                </a:cubicBezTo>
                <a:cubicBezTo>
                  <a:pt x="37324" y="272415"/>
                  <a:pt x="39864" y="286385"/>
                  <a:pt x="37324" y="315595"/>
                </a:cubicBezTo>
                <a:cubicBezTo>
                  <a:pt x="34784" y="344805"/>
                  <a:pt x="27799" y="356870"/>
                  <a:pt x="25259" y="388620"/>
                </a:cubicBezTo>
                <a:cubicBezTo>
                  <a:pt x="22719" y="420370"/>
                  <a:pt x="27799" y="441960"/>
                  <a:pt x="25259" y="473710"/>
                </a:cubicBezTo>
                <a:cubicBezTo>
                  <a:pt x="22719" y="505460"/>
                  <a:pt x="18274" y="517525"/>
                  <a:pt x="13194" y="546735"/>
                </a:cubicBezTo>
                <a:cubicBezTo>
                  <a:pt x="8114" y="575945"/>
                  <a:pt x="3669" y="589915"/>
                  <a:pt x="1129" y="619125"/>
                </a:cubicBezTo>
                <a:cubicBezTo>
                  <a:pt x="-1411" y="648335"/>
                  <a:pt x="1129" y="678815"/>
                  <a:pt x="1129" y="69215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39AB940-B251-A447-9648-B3AD2121AE47}"/>
              </a:ext>
            </a:extLst>
          </p:cNvPr>
          <p:cNvSpPr txBox="1"/>
          <p:nvPr/>
        </p:nvSpPr>
        <p:spPr>
          <a:xfrm>
            <a:off x="408346" y="1605022"/>
            <a:ext cx="11344383" cy="2308324"/>
          </a:xfrm>
          <a:prstGeom prst="rect">
            <a:avLst/>
          </a:prstGeom>
          <a:noFill/>
        </p:spPr>
        <p:txBody>
          <a:bodyPr wrap="square" rtlCol="0" anchor="ctr">
            <a:spAutoFit/>
          </a:bodyPr>
          <a:lstStyle/>
          <a:p>
            <a:pPr>
              <a:lnSpc>
                <a:spcPct val="200000"/>
              </a:lnSpc>
            </a:pPr>
            <a:r>
              <a:rPr kumimoji="1" lang="en-US" altLang="zh-CN" sz="2400" b="1" dirty="0" smtClean="0">
                <a:latin typeface="Microsoft YaHei" panose="020B0503020204020204" pitchFamily="34" charset="-122"/>
                <a:ea typeface="Microsoft YaHei" panose="020B0503020204020204" pitchFamily="34" charset="-122"/>
              </a:rPr>
              <a:t>5.2</a:t>
            </a:r>
            <a:r>
              <a:rPr kumimoji="1" lang="zh-CN" altLang="en-US" sz="2400" b="1" dirty="0" smtClean="0">
                <a:latin typeface="Microsoft YaHei" panose="020B0503020204020204" pitchFamily="34" charset="-122"/>
                <a:ea typeface="Microsoft YaHei" panose="020B0503020204020204" pitchFamily="34" charset="-122"/>
              </a:rPr>
              <a:t> </a:t>
            </a:r>
            <a:r>
              <a:rPr kumimoji="1" lang="zh-CN" altLang="en-US" sz="2400" b="1" dirty="0">
                <a:latin typeface="Microsoft YaHei" panose="020B0503020204020204" pitchFamily="34" charset="-122"/>
                <a:ea typeface="Microsoft YaHei" panose="020B0503020204020204" pitchFamily="34" charset="-122"/>
              </a:rPr>
              <a:t>项目（按照小组完成）</a:t>
            </a:r>
            <a:endParaRPr kumimoji="1" lang="en-US" altLang="zh-CN" sz="2400" b="1" dirty="0">
              <a:latin typeface="Microsoft YaHei" panose="020B0503020204020204" pitchFamily="34" charset="-122"/>
              <a:ea typeface="Microsoft YaHei" panose="020B0503020204020204" pitchFamily="34" charset="-122"/>
            </a:endParaRPr>
          </a:p>
          <a:p>
            <a:pPr>
              <a:lnSpc>
                <a:spcPct val="200000"/>
              </a:lnSpc>
            </a:pPr>
            <a:r>
              <a:rPr kumimoji="1" lang="zh-CN" altLang="en-US" sz="2400" b="1" dirty="0" smtClean="0">
                <a:latin typeface="Microsoft YaHei" panose="020B0503020204020204" pitchFamily="34" charset="-122"/>
                <a:ea typeface="Microsoft YaHei" panose="020B0503020204020204" pitchFamily="34" charset="-122"/>
              </a:rPr>
              <a:t>题目</a:t>
            </a:r>
            <a:r>
              <a:rPr kumimoji="1" lang="en-US" altLang="zh-CN" sz="2400" b="1" dirty="0">
                <a:latin typeface="Microsoft YaHei" panose="020B0503020204020204" pitchFamily="34" charset="-122"/>
                <a:ea typeface="Microsoft YaHei" panose="020B0503020204020204" pitchFamily="34" charset="-122"/>
              </a:rPr>
              <a:t>1</a:t>
            </a:r>
            <a:r>
              <a:rPr kumimoji="1" lang="zh-CN" altLang="en-US" sz="2400" dirty="0" smtClean="0">
                <a:latin typeface="Microsoft YaHei" panose="020B0503020204020204" pitchFamily="34" charset="-122"/>
                <a:ea typeface="Microsoft YaHei" panose="020B0503020204020204" pitchFamily="34" charset="-122"/>
              </a:rPr>
              <a:t>：实现</a:t>
            </a:r>
            <a:r>
              <a:rPr kumimoji="1" lang="en-US" altLang="zh-CN" sz="2400" dirty="0" smtClean="0">
                <a:latin typeface="Microsoft YaHei" panose="020B0503020204020204" pitchFamily="34" charset="-122"/>
                <a:ea typeface="Microsoft YaHei" panose="020B0503020204020204" pitchFamily="34" charset="-122"/>
              </a:rPr>
              <a:t>Cannon</a:t>
            </a:r>
            <a:r>
              <a:rPr kumimoji="1" lang="zh-CN" altLang="en-US" sz="2400" dirty="0" smtClean="0">
                <a:latin typeface="Microsoft YaHei" panose="020B0503020204020204" pitchFamily="34" charset="-122"/>
                <a:ea typeface="Microsoft YaHei" panose="020B0503020204020204" pitchFamily="34" charset="-122"/>
              </a:rPr>
              <a:t>算法或</a:t>
            </a:r>
            <a:r>
              <a:rPr kumimoji="1" lang="en-US" altLang="zh-CN" sz="2400" dirty="0" smtClean="0">
                <a:latin typeface="Microsoft YaHei" panose="020B0503020204020204" pitchFamily="34" charset="-122"/>
                <a:ea typeface="Microsoft YaHei" panose="020B0503020204020204" pitchFamily="34" charset="-122"/>
              </a:rPr>
              <a:t>LU</a:t>
            </a:r>
            <a:r>
              <a:rPr kumimoji="1" lang="zh-CN" altLang="en-US" sz="2400" dirty="0" smtClean="0">
                <a:latin typeface="Microsoft YaHei" panose="020B0503020204020204" pitchFamily="34" charset="-122"/>
                <a:ea typeface="Microsoft YaHei" panose="020B0503020204020204" pitchFamily="34" charset="-122"/>
              </a:rPr>
              <a:t>分解或</a:t>
            </a:r>
            <a:r>
              <a:rPr kumimoji="1" lang="en-US" altLang="zh-CN" sz="2400" dirty="0" smtClean="0">
                <a:latin typeface="Microsoft YaHei" panose="020B0503020204020204" pitchFamily="34" charset="-122"/>
                <a:ea typeface="Microsoft YaHei" panose="020B0503020204020204" pitchFamily="34" charset="-122"/>
              </a:rPr>
              <a:t>QR</a:t>
            </a:r>
            <a:r>
              <a:rPr kumimoji="1" lang="zh-CN" altLang="en-US" sz="2400" dirty="0" smtClean="0">
                <a:latin typeface="Microsoft YaHei" panose="020B0503020204020204" pitchFamily="34" charset="-122"/>
                <a:ea typeface="Microsoft YaHei" panose="020B0503020204020204" pitchFamily="34" charset="-122"/>
              </a:rPr>
              <a:t>分解或</a:t>
            </a:r>
            <a:r>
              <a:rPr kumimoji="1" lang="en-US" altLang="zh-CN" sz="2400" dirty="0">
                <a:latin typeface="Microsoft YaHei" panose="020B0503020204020204" pitchFamily="34" charset="-122"/>
                <a:ea typeface="Microsoft YaHei" panose="020B0503020204020204" pitchFamily="34" charset="-122"/>
              </a:rPr>
              <a:t>Jacobi</a:t>
            </a:r>
            <a:r>
              <a:rPr kumimoji="1" lang="zh-CN" altLang="en-US" sz="2400" dirty="0" smtClean="0">
                <a:latin typeface="Microsoft YaHei" panose="020B0503020204020204" pitchFamily="34" charset="-122"/>
                <a:ea typeface="Microsoft YaHei" panose="020B0503020204020204" pitchFamily="34" charset="-122"/>
              </a:rPr>
              <a:t>迭代算法。</a:t>
            </a:r>
            <a:endParaRPr kumimoji="1" lang="en-US" altLang="zh-CN" sz="2400" dirty="0" smtClean="0">
              <a:latin typeface="Microsoft YaHei" panose="020B0503020204020204" pitchFamily="34" charset="-122"/>
              <a:ea typeface="Microsoft YaHei" panose="020B0503020204020204" pitchFamily="34" charset="-122"/>
            </a:endParaRPr>
          </a:p>
          <a:p>
            <a:pPr>
              <a:lnSpc>
                <a:spcPct val="200000"/>
              </a:lnSpc>
            </a:pPr>
            <a:r>
              <a:rPr kumimoji="1" lang="zh-CN" altLang="en-US" sz="2400" b="1" dirty="0">
                <a:latin typeface="Microsoft YaHei" panose="020B0503020204020204" pitchFamily="34" charset="-122"/>
                <a:ea typeface="Microsoft YaHei" panose="020B0503020204020204" pitchFamily="34" charset="-122"/>
              </a:rPr>
              <a:t>题目</a:t>
            </a:r>
            <a:r>
              <a:rPr kumimoji="1" lang="en-US" altLang="zh-CN" sz="2400" b="1" dirty="0">
                <a:latin typeface="Microsoft YaHei" panose="020B0503020204020204" pitchFamily="34" charset="-122"/>
                <a:ea typeface="Microsoft YaHei" panose="020B0503020204020204" pitchFamily="34" charset="-122"/>
              </a:rPr>
              <a:t>2</a:t>
            </a:r>
            <a:r>
              <a:rPr kumimoji="1" lang="zh-CN" altLang="en-US" sz="2400" dirty="0" smtClean="0">
                <a:latin typeface="Microsoft YaHei" panose="020B0503020204020204" pitchFamily="34" charset="-122"/>
                <a:ea typeface="Microsoft YaHei" panose="020B0503020204020204" pitchFamily="34" charset="-122"/>
              </a:rPr>
              <a:t>：实现</a:t>
            </a:r>
            <a:r>
              <a:rPr kumimoji="1" lang="en-US" altLang="zh-CN" sz="2400" dirty="0" smtClean="0">
                <a:latin typeface="Microsoft YaHei" panose="020B0503020204020204" pitchFamily="34" charset="-122"/>
                <a:ea typeface="Microsoft YaHei" panose="020B0503020204020204" pitchFamily="34" charset="-122"/>
              </a:rPr>
              <a:t>DBSCAN</a:t>
            </a:r>
            <a:r>
              <a:rPr kumimoji="1" lang="zh-CN" altLang="en-US" sz="2400" smtClean="0">
                <a:latin typeface="Microsoft YaHei" panose="020B0503020204020204" pitchFamily="34" charset="-122"/>
                <a:ea typeface="Microsoft YaHei" panose="020B0503020204020204" pitchFamily="34" charset="-122"/>
              </a:rPr>
              <a:t>等聚类算法</a:t>
            </a:r>
            <a:r>
              <a:rPr kumimoji="1" lang="zh-CN" altLang="en-US" sz="2400" dirty="0" smtClean="0">
                <a:latin typeface="Microsoft YaHei" panose="020B0503020204020204" pitchFamily="34" charset="-122"/>
                <a:ea typeface="Microsoft YaHei" panose="020B0503020204020204" pitchFamily="34" charset="-122"/>
              </a:rPr>
              <a:t>。</a:t>
            </a:r>
            <a:endParaRPr kumimoji="1" lang="en-US" altLang="zh-CN" sz="2400" dirty="0" smtClean="0">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FAAD23D2-45A7-374E-B33E-B2733715A42A}"/>
              </a:ext>
            </a:extLst>
          </p:cNvPr>
          <p:cNvSpPr/>
          <p:nvPr/>
        </p:nvSpPr>
        <p:spPr>
          <a:xfrm>
            <a:off x="627379" y="431165"/>
            <a:ext cx="4314675" cy="523220"/>
          </a:xfrm>
          <a:prstGeom prst="rect">
            <a:avLst/>
          </a:prstGeom>
        </p:spPr>
        <p:txBody>
          <a:bodyPr wrap="square">
            <a:spAutoFit/>
          </a:bodyPr>
          <a:lstStyle/>
          <a:p>
            <a:pPr>
              <a:defRPr/>
            </a:pPr>
            <a:r>
              <a:rPr lang="en-US" altLang="zh-CN" sz="2800" b="1" dirty="0" smtClean="0">
                <a:solidFill>
                  <a:srgbClr val="0070C0"/>
                </a:solidFill>
                <a:latin typeface="微软雅黑" panose="020B0503020204020204" pitchFamily="34" charset="-122"/>
                <a:ea typeface="微软雅黑" panose="020B0503020204020204" pitchFamily="34" charset="-122"/>
                <a:sym typeface="Arial" panose="020B0604020202020204" pitchFamily="34" charset="0"/>
              </a:rPr>
              <a:t>5</a:t>
            </a:r>
            <a:r>
              <a:rPr lang="zh-CN" altLang="en-US" sz="2800" b="1" dirty="0" smtClean="0">
                <a:solidFill>
                  <a:srgbClr val="0070C0"/>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800" b="1" dirty="0">
                <a:solidFill>
                  <a:srgbClr val="0070C0"/>
                </a:solidFill>
                <a:latin typeface="微软雅黑" panose="020B0503020204020204" pitchFamily="34" charset="-122"/>
                <a:ea typeface="微软雅黑" panose="020B0503020204020204" pitchFamily="34" charset="-122"/>
              </a:rPr>
              <a:t>作业、项目和成绩评定 </a:t>
            </a:r>
          </a:p>
        </p:txBody>
      </p:sp>
      <p:sp>
        <p:nvSpPr>
          <p:cNvPr id="2" name="矩形 1"/>
          <p:cNvSpPr/>
          <p:nvPr/>
        </p:nvSpPr>
        <p:spPr>
          <a:xfrm>
            <a:off x="3032537" y="4727124"/>
            <a:ext cx="6096000" cy="954107"/>
          </a:xfrm>
          <a:prstGeom prst="rect">
            <a:avLst/>
          </a:prstGeom>
        </p:spPr>
        <p:txBody>
          <a:bodyPr>
            <a:spAutoFit/>
          </a:bodyPr>
          <a:lstStyle/>
          <a:p>
            <a:r>
              <a:rPr lang="zh-CN" altLang="en-US" sz="2800" dirty="0" smtClean="0">
                <a:solidFill>
                  <a:srgbClr val="FF0000"/>
                </a:solidFill>
              </a:rPr>
              <a:t>服务器：</a:t>
            </a:r>
            <a:r>
              <a:rPr lang="zh-CN" altLang="en-US" sz="2800" dirty="0">
                <a:solidFill>
                  <a:srgbClr val="FF0000"/>
                </a:solidFill>
              </a:rPr>
              <a:t>192.168.139.</a:t>
            </a:r>
            <a:r>
              <a:rPr lang="zh-CN" altLang="en-US" sz="2800" dirty="0" smtClean="0">
                <a:solidFill>
                  <a:srgbClr val="FF0000"/>
                </a:solidFill>
              </a:rPr>
              <a:t>21</a:t>
            </a:r>
            <a:endParaRPr lang="en-US" altLang="zh-CN" sz="2800" dirty="0" smtClean="0">
              <a:solidFill>
                <a:srgbClr val="FF0000"/>
              </a:solidFill>
            </a:endParaRPr>
          </a:p>
          <a:p>
            <a:r>
              <a:rPr lang="zh-CN" altLang="en-US" sz="2800" dirty="0" smtClean="0">
                <a:solidFill>
                  <a:srgbClr val="FF0000"/>
                </a:solidFill>
              </a:rPr>
              <a:t>用户名</a:t>
            </a:r>
            <a:r>
              <a:rPr lang="zh-CN" altLang="en-US" sz="2800" dirty="0">
                <a:solidFill>
                  <a:srgbClr val="FF0000"/>
                </a:solidFill>
              </a:rPr>
              <a:t>和</a:t>
            </a:r>
            <a:r>
              <a:rPr lang="zh-CN" altLang="en-US" sz="2800" dirty="0" smtClean="0">
                <a:solidFill>
                  <a:srgbClr val="FF0000"/>
                </a:solidFill>
              </a:rPr>
              <a:t>密码：跟</a:t>
            </a:r>
            <a:r>
              <a:rPr lang="zh-CN" altLang="en-US" sz="2800" dirty="0">
                <a:solidFill>
                  <a:srgbClr val="FF0000"/>
                </a:solidFill>
              </a:rPr>
              <a:t>之前的</a:t>
            </a:r>
            <a:r>
              <a:rPr lang="zh-CN" altLang="en-US" sz="2800" dirty="0" smtClean="0">
                <a:solidFill>
                  <a:srgbClr val="FF0000"/>
                </a:solidFill>
              </a:rPr>
              <a:t>一样</a:t>
            </a:r>
            <a:endParaRPr lang="zh-CN" altLang="en-US" sz="2800" dirty="0">
              <a:solidFill>
                <a:srgbClr val="FF0000"/>
              </a:solidFill>
            </a:endParaRPr>
          </a:p>
        </p:txBody>
      </p:sp>
    </p:spTree>
    <p:extLst>
      <p:ext uri="{BB962C8B-B14F-4D97-AF65-F5344CB8AC3E}">
        <p14:creationId xmlns:p14="http://schemas.microsoft.com/office/powerpoint/2010/main" val="8691694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6" name="任意多边形 55"/>
          <p:cNvSpPr/>
          <p:nvPr/>
        </p:nvSpPr>
        <p:spPr>
          <a:xfrm>
            <a:off x="4782820" y="149860"/>
            <a:ext cx="38735" cy="692150"/>
          </a:xfrm>
          <a:custGeom>
            <a:avLst/>
            <a:gdLst>
              <a:gd name="connisteX0" fmla="*/ 37323 w 38452"/>
              <a:gd name="connsiteY0" fmla="*/ 0 h 692150"/>
              <a:gd name="connisteX1" fmla="*/ 37323 w 38452"/>
              <a:gd name="connsiteY1" fmla="*/ 85090 h 692150"/>
              <a:gd name="connisteX2" fmla="*/ 37323 w 38452"/>
              <a:gd name="connsiteY2" fmla="*/ 170180 h 692150"/>
              <a:gd name="connisteX3" fmla="*/ 37323 w 38452"/>
              <a:gd name="connsiteY3" fmla="*/ 243205 h 692150"/>
              <a:gd name="connisteX4" fmla="*/ 37323 w 38452"/>
              <a:gd name="connsiteY4" fmla="*/ 315595 h 692150"/>
              <a:gd name="connisteX5" fmla="*/ 25258 w 38452"/>
              <a:gd name="connsiteY5" fmla="*/ 388620 h 692150"/>
              <a:gd name="connisteX6" fmla="*/ 25258 w 38452"/>
              <a:gd name="connsiteY6" fmla="*/ 473710 h 692150"/>
              <a:gd name="connisteX7" fmla="*/ 13193 w 38452"/>
              <a:gd name="connsiteY7" fmla="*/ 546735 h 692150"/>
              <a:gd name="connisteX8" fmla="*/ 1128 w 38452"/>
              <a:gd name="connsiteY8" fmla="*/ 619125 h 692150"/>
              <a:gd name="connisteX9" fmla="*/ 1128 w 38452"/>
              <a:gd name="connsiteY9" fmla="*/ 692150 h 69215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Lst>
            <a:rect l="l" t="t" r="r" b="b"/>
            <a:pathLst>
              <a:path w="38453" h="692150">
                <a:moveTo>
                  <a:pt x="37324" y="0"/>
                </a:moveTo>
                <a:cubicBezTo>
                  <a:pt x="37324" y="15240"/>
                  <a:pt x="37324" y="50800"/>
                  <a:pt x="37324" y="85090"/>
                </a:cubicBezTo>
                <a:cubicBezTo>
                  <a:pt x="37324" y="119380"/>
                  <a:pt x="37324" y="138430"/>
                  <a:pt x="37324" y="170180"/>
                </a:cubicBezTo>
                <a:cubicBezTo>
                  <a:pt x="37324" y="201930"/>
                  <a:pt x="37324" y="213995"/>
                  <a:pt x="37324" y="243205"/>
                </a:cubicBezTo>
                <a:cubicBezTo>
                  <a:pt x="37324" y="272415"/>
                  <a:pt x="39864" y="286385"/>
                  <a:pt x="37324" y="315595"/>
                </a:cubicBezTo>
                <a:cubicBezTo>
                  <a:pt x="34784" y="344805"/>
                  <a:pt x="27799" y="356870"/>
                  <a:pt x="25259" y="388620"/>
                </a:cubicBezTo>
                <a:cubicBezTo>
                  <a:pt x="22719" y="420370"/>
                  <a:pt x="27799" y="441960"/>
                  <a:pt x="25259" y="473710"/>
                </a:cubicBezTo>
                <a:cubicBezTo>
                  <a:pt x="22719" y="505460"/>
                  <a:pt x="18274" y="517525"/>
                  <a:pt x="13194" y="546735"/>
                </a:cubicBezTo>
                <a:cubicBezTo>
                  <a:pt x="8114" y="575945"/>
                  <a:pt x="3669" y="589915"/>
                  <a:pt x="1129" y="619125"/>
                </a:cubicBezTo>
                <a:cubicBezTo>
                  <a:pt x="-1411" y="648335"/>
                  <a:pt x="1129" y="678815"/>
                  <a:pt x="1129" y="69215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65A10EF6-FFF2-AD49-93F0-105D4E31A607}"/>
              </a:ext>
            </a:extLst>
          </p:cNvPr>
          <p:cNvSpPr/>
          <p:nvPr/>
        </p:nvSpPr>
        <p:spPr>
          <a:xfrm>
            <a:off x="627379" y="431165"/>
            <a:ext cx="4314675" cy="523220"/>
          </a:xfrm>
          <a:prstGeom prst="rect">
            <a:avLst/>
          </a:prstGeom>
        </p:spPr>
        <p:txBody>
          <a:bodyPr wrap="square">
            <a:spAutoFit/>
          </a:bodyPr>
          <a:lstStyle/>
          <a:p>
            <a:pPr>
              <a:defRPr/>
            </a:pPr>
            <a:r>
              <a:rPr lang="en-US" altLang="zh-CN" sz="2800" b="1" dirty="0" smtClean="0">
                <a:solidFill>
                  <a:srgbClr val="0070C0"/>
                </a:solidFill>
                <a:latin typeface="微软雅黑" panose="020B0503020204020204" pitchFamily="34" charset="-122"/>
                <a:ea typeface="微软雅黑" panose="020B0503020204020204" pitchFamily="34" charset="-122"/>
                <a:sym typeface="Arial" panose="020B0604020202020204" pitchFamily="34" charset="0"/>
              </a:rPr>
              <a:t>5</a:t>
            </a:r>
            <a:r>
              <a:rPr lang="zh-CN" altLang="en-US" sz="2800" b="1" dirty="0" smtClean="0">
                <a:solidFill>
                  <a:srgbClr val="0070C0"/>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800" b="1" dirty="0">
                <a:solidFill>
                  <a:srgbClr val="0070C0"/>
                </a:solidFill>
                <a:latin typeface="微软雅黑" panose="020B0503020204020204" pitchFamily="34" charset="-122"/>
                <a:ea typeface="微软雅黑" panose="020B0503020204020204" pitchFamily="34" charset="-122"/>
              </a:rPr>
              <a:t>作业、项目和成绩评定 </a:t>
            </a:r>
          </a:p>
        </p:txBody>
      </p:sp>
      <p:sp>
        <p:nvSpPr>
          <p:cNvPr id="6" name="文本框 5">
            <a:extLst>
              <a:ext uri="{FF2B5EF4-FFF2-40B4-BE49-F238E27FC236}">
                <a16:creationId xmlns:a16="http://schemas.microsoft.com/office/drawing/2014/main" id="{8CBA1689-8F27-9243-876C-C660779310E3}"/>
              </a:ext>
            </a:extLst>
          </p:cNvPr>
          <p:cNvSpPr txBox="1"/>
          <p:nvPr/>
        </p:nvSpPr>
        <p:spPr>
          <a:xfrm>
            <a:off x="627086" y="1123315"/>
            <a:ext cx="10574767" cy="5262979"/>
          </a:xfrm>
          <a:prstGeom prst="rect">
            <a:avLst/>
          </a:prstGeom>
          <a:noFill/>
        </p:spPr>
        <p:txBody>
          <a:bodyPr wrap="square" rtlCol="0" anchor="ctr">
            <a:spAutoFit/>
          </a:bodyPr>
          <a:lstStyle/>
          <a:p>
            <a:pPr>
              <a:lnSpc>
                <a:spcPct val="120000"/>
              </a:lnSpc>
            </a:pPr>
            <a:r>
              <a:rPr kumimoji="1" lang="en-US" altLang="zh-CN" sz="2400" b="1" dirty="0" smtClean="0">
                <a:latin typeface="Microsoft YaHei" panose="020B0503020204020204" pitchFamily="34" charset="-122"/>
                <a:ea typeface="Microsoft YaHei" panose="020B0503020204020204" pitchFamily="34" charset="-122"/>
              </a:rPr>
              <a:t>5.3</a:t>
            </a:r>
            <a:r>
              <a:rPr kumimoji="1" lang="zh-CN" altLang="en-US" sz="2400" b="1" dirty="0" smtClean="0">
                <a:latin typeface="Microsoft YaHei" panose="020B0503020204020204" pitchFamily="34" charset="-122"/>
                <a:ea typeface="Microsoft YaHei" panose="020B0503020204020204" pitchFamily="34" charset="-122"/>
              </a:rPr>
              <a:t> </a:t>
            </a:r>
            <a:r>
              <a:rPr kumimoji="1" lang="zh-CN" altLang="en-US" sz="2400" b="1" dirty="0">
                <a:latin typeface="Microsoft YaHei" panose="020B0503020204020204" pitchFamily="34" charset="-122"/>
                <a:ea typeface="Microsoft YaHei" panose="020B0503020204020204" pitchFamily="34" charset="-122"/>
              </a:rPr>
              <a:t>成绩和要求</a:t>
            </a:r>
            <a:endParaRPr kumimoji="1" lang="en-US" altLang="zh-CN" sz="2400" b="1" dirty="0">
              <a:latin typeface="Microsoft YaHei" panose="020B0503020204020204" pitchFamily="34" charset="-122"/>
              <a:ea typeface="Microsoft YaHei" panose="020B0503020204020204" pitchFamily="34" charset="-122"/>
            </a:endParaRPr>
          </a:p>
          <a:p>
            <a:pPr>
              <a:lnSpc>
                <a:spcPct val="120000"/>
              </a:lnSpc>
            </a:pPr>
            <a:r>
              <a:rPr kumimoji="1" lang="zh-CN" altLang="en-US" sz="2400" dirty="0">
                <a:latin typeface="Microsoft YaHei" panose="020B0503020204020204" pitchFamily="34" charset="-122"/>
                <a:ea typeface="Microsoft YaHei" panose="020B0503020204020204" pitchFamily="34" charset="-122"/>
              </a:rPr>
              <a:t>     要求：</a:t>
            </a:r>
            <a:endParaRPr kumimoji="1" lang="en-US" altLang="zh-CN" sz="2400" dirty="0">
              <a:latin typeface="Microsoft YaHei" panose="020B0503020204020204" pitchFamily="34" charset="-122"/>
              <a:ea typeface="Microsoft YaHei" panose="020B0503020204020204" pitchFamily="34" charset="-122"/>
            </a:endParaRPr>
          </a:p>
          <a:p>
            <a:pPr>
              <a:lnSpc>
                <a:spcPct val="120000"/>
              </a:lnSpc>
            </a:pPr>
            <a:r>
              <a:rPr kumimoji="1" lang="zh-CN" altLang="en-US" sz="2400" dirty="0">
                <a:latin typeface="Microsoft YaHei" panose="020B0503020204020204" pitchFamily="34" charset="-122"/>
                <a:ea typeface="Microsoft YaHei" panose="020B0503020204020204" pitchFamily="34" charset="-122"/>
              </a:rPr>
              <a:t>         </a:t>
            </a:r>
            <a:r>
              <a:rPr kumimoji="1" lang="en-US" altLang="zh-CN" sz="2400" dirty="0">
                <a:latin typeface="Microsoft YaHei" panose="020B0503020204020204" pitchFamily="34" charset="-122"/>
                <a:ea typeface="Microsoft YaHei" panose="020B0503020204020204" pitchFamily="34" charset="-122"/>
              </a:rPr>
              <a:t>1</a:t>
            </a:r>
            <a:r>
              <a:rPr kumimoji="1" lang="zh-CN" altLang="en-US" sz="2400" dirty="0">
                <a:latin typeface="Microsoft YaHei" panose="020B0503020204020204" pitchFamily="34" charset="-122"/>
                <a:ea typeface="Microsoft YaHei" panose="020B0503020204020204" pitchFamily="34" charset="-122"/>
              </a:rPr>
              <a:t>、要求每个学生必须独立完成作业要求的内容（及格）</a:t>
            </a:r>
            <a:endParaRPr kumimoji="1" lang="en-US" altLang="zh-CN" sz="2400" dirty="0">
              <a:latin typeface="Microsoft YaHei" panose="020B0503020204020204" pitchFamily="34" charset="-122"/>
              <a:ea typeface="Microsoft YaHei" panose="020B0503020204020204" pitchFamily="34" charset="-122"/>
            </a:endParaRPr>
          </a:p>
          <a:p>
            <a:pPr>
              <a:lnSpc>
                <a:spcPct val="120000"/>
              </a:lnSpc>
            </a:pPr>
            <a:r>
              <a:rPr kumimoji="1" lang="zh-CN" altLang="en-US" sz="2400" dirty="0">
                <a:latin typeface="Microsoft YaHei" panose="020B0503020204020204" pitchFamily="34" charset="-122"/>
                <a:ea typeface="Microsoft YaHei" panose="020B0503020204020204" pitchFamily="34" charset="-122"/>
              </a:rPr>
              <a:t>         </a:t>
            </a:r>
            <a:r>
              <a:rPr kumimoji="1" lang="en-US" altLang="zh-CN" sz="2400" dirty="0">
                <a:latin typeface="Microsoft YaHei" panose="020B0503020204020204" pitchFamily="34" charset="-122"/>
                <a:ea typeface="Microsoft YaHei" panose="020B0503020204020204" pitchFamily="34" charset="-122"/>
              </a:rPr>
              <a:t>2</a:t>
            </a:r>
            <a:r>
              <a:rPr kumimoji="1" lang="zh-CN" altLang="en-US" sz="2400" dirty="0">
                <a:latin typeface="Microsoft YaHei" panose="020B0503020204020204" pitchFamily="34" charset="-122"/>
                <a:ea typeface="Microsoft YaHei" panose="020B0503020204020204" pitchFamily="34" charset="-122"/>
              </a:rPr>
              <a:t>、要求每个团队至少正确完成一个项目（良好）</a:t>
            </a:r>
            <a:endParaRPr kumimoji="1" lang="en-US" altLang="zh-CN" sz="2400" dirty="0">
              <a:latin typeface="Microsoft YaHei" panose="020B0503020204020204" pitchFamily="34" charset="-122"/>
              <a:ea typeface="Microsoft YaHei" panose="020B0503020204020204" pitchFamily="34" charset="-122"/>
            </a:endParaRPr>
          </a:p>
          <a:p>
            <a:pPr>
              <a:lnSpc>
                <a:spcPct val="120000"/>
              </a:lnSpc>
            </a:pPr>
            <a:r>
              <a:rPr kumimoji="1" lang="zh-CN" altLang="en-US" sz="2400" dirty="0">
                <a:latin typeface="Microsoft YaHei" panose="020B0503020204020204" pitchFamily="34" charset="-122"/>
                <a:ea typeface="Microsoft YaHei" panose="020B0503020204020204" pitchFamily="34" charset="-122"/>
              </a:rPr>
              <a:t>         </a:t>
            </a:r>
            <a:r>
              <a:rPr kumimoji="1" lang="en-US" altLang="zh-CN" sz="2400" dirty="0">
                <a:latin typeface="Microsoft YaHei" panose="020B0503020204020204" pitchFamily="34" charset="-122"/>
                <a:ea typeface="Microsoft YaHei" panose="020B0503020204020204" pitchFamily="34" charset="-122"/>
              </a:rPr>
              <a:t>3</a:t>
            </a:r>
            <a:r>
              <a:rPr kumimoji="1" lang="zh-CN" altLang="en-US" sz="2400" dirty="0">
                <a:latin typeface="Microsoft YaHei" panose="020B0503020204020204" pitchFamily="34" charset="-122"/>
                <a:ea typeface="Microsoft YaHei" panose="020B0503020204020204" pitchFamily="34" charset="-122"/>
              </a:rPr>
              <a:t>、正确完成</a:t>
            </a:r>
            <a:r>
              <a:rPr kumimoji="1" lang="en-US" altLang="zh-CN" sz="2400" dirty="0">
                <a:latin typeface="Microsoft YaHei" panose="020B0503020204020204" pitchFamily="34" charset="-122"/>
                <a:ea typeface="Microsoft YaHei" panose="020B0503020204020204" pitchFamily="34" charset="-122"/>
              </a:rPr>
              <a:t>2</a:t>
            </a:r>
            <a:r>
              <a:rPr kumimoji="1" lang="zh-CN" altLang="en-US" sz="2400" dirty="0">
                <a:latin typeface="Microsoft YaHei" panose="020B0503020204020204" pitchFamily="34" charset="-122"/>
                <a:ea typeface="Microsoft YaHei" panose="020B0503020204020204" pitchFamily="34" charset="-122"/>
              </a:rPr>
              <a:t>个项目（优秀）</a:t>
            </a:r>
            <a:endParaRPr kumimoji="1" lang="en-US" altLang="zh-CN" sz="2400" dirty="0">
              <a:latin typeface="Microsoft YaHei" panose="020B0503020204020204" pitchFamily="34" charset="-122"/>
              <a:ea typeface="Microsoft YaHei" panose="020B0503020204020204" pitchFamily="34" charset="-122"/>
            </a:endParaRPr>
          </a:p>
          <a:p>
            <a:r>
              <a:rPr kumimoji="1" lang="zh-CN" altLang="en-US" sz="2400" dirty="0">
                <a:latin typeface="Microsoft YaHei" panose="020B0503020204020204" pitchFamily="34" charset="-122"/>
                <a:ea typeface="Microsoft YaHei" panose="020B0503020204020204" pitchFamily="34" charset="-122"/>
              </a:rPr>
              <a:t>    成绩组成：</a:t>
            </a:r>
            <a:endParaRPr kumimoji="1" lang="en-US" altLang="zh-CN" sz="2400" dirty="0">
              <a:latin typeface="Microsoft YaHei" panose="020B0503020204020204" pitchFamily="34" charset="-122"/>
              <a:ea typeface="Microsoft YaHei" panose="020B0503020204020204" pitchFamily="34" charset="-122"/>
            </a:endParaRPr>
          </a:p>
          <a:p>
            <a:r>
              <a:rPr lang="zh-CN" altLang="en-US" dirty="0"/>
              <a:t>           </a:t>
            </a:r>
            <a:r>
              <a:rPr kumimoji="1" lang="zh-CN" altLang="zh-CN" sz="2400" dirty="0">
                <a:latin typeface="Microsoft YaHei" panose="020B0503020204020204" pitchFamily="34" charset="-122"/>
                <a:ea typeface="Microsoft YaHei" panose="020B0503020204020204" pitchFamily="34" charset="-122"/>
              </a:rPr>
              <a:t>工作态度</a:t>
            </a:r>
            <a:r>
              <a:rPr kumimoji="1" lang="zh-CN" altLang="en-US" sz="2400" dirty="0">
                <a:latin typeface="Microsoft YaHei" panose="020B0503020204020204" pitchFamily="34" charset="-122"/>
                <a:ea typeface="Microsoft YaHei" panose="020B0503020204020204" pitchFamily="34" charset="-122"/>
              </a:rPr>
              <a:t>：</a:t>
            </a:r>
            <a:r>
              <a:rPr kumimoji="1" lang="en-US" altLang="zh-CN" sz="2400" dirty="0">
                <a:latin typeface="Microsoft YaHei" panose="020B0503020204020204" pitchFamily="34" charset="-122"/>
                <a:ea typeface="Microsoft YaHei" panose="020B0503020204020204" pitchFamily="34" charset="-122"/>
              </a:rPr>
              <a:t>10%</a:t>
            </a:r>
            <a:r>
              <a:rPr kumimoji="1" lang="zh-CN" altLang="en-US" sz="2400" dirty="0">
                <a:latin typeface="Microsoft YaHei" panose="020B0503020204020204" pitchFamily="34" charset="-122"/>
                <a:ea typeface="Microsoft YaHei" panose="020B0503020204020204" pitchFamily="34" charset="-122"/>
              </a:rPr>
              <a:t>  </a:t>
            </a:r>
            <a:endParaRPr kumimoji="1" lang="en-US" altLang="zh-CN" sz="2400" dirty="0">
              <a:latin typeface="Microsoft YaHei" panose="020B0503020204020204" pitchFamily="34" charset="-122"/>
              <a:ea typeface="Microsoft YaHei" panose="020B0503020204020204" pitchFamily="34" charset="-122"/>
            </a:endParaRPr>
          </a:p>
          <a:p>
            <a:r>
              <a:rPr kumimoji="1" lang="zh-CN" altLang="en-US" sz="2400" dirty="0">
                <a:latin typeface="Microsoft YaHei" panose="020B0503020204020204" pitchFamily="34" charset="-122"/>
                <a:ea typeface="Microsoft YaHei" panose="020B0503020204020204" pitchFamily="34" charset="-122"/>
              </a:rPr>
              <a:t>        </a:t>
            </a:r>
            <a:r>
              <a:rPr kumimoji="1" lang="zh-CN" altLang="zh-CN" sz="2400" dirty="0">
                <a:latin typeface="Microsoft YaHei" panose="020B0503020204020204" pitchFamily="34" charset="-122"/>
                <a:ea typeface="Microsoft YaHei" panose="020B0503020204020204" pitchFamily="34" charset="-122"/>
              </a:rPr>
              <a:t>作品质量</a:t>
            </a:r>
            <a:r>
              <a:rPr kumimoji="1" lang="zh-CN" altLang="en-US" sz="2400" dirty="0">
                <a:latin typeface="Microsoft YaHei" panose="020B0503020204020204" pitchFamily="34" charset="-122"/>
                <a:ea typeface="Microsoft YaHei" panose="020B0503020204020204" pitchFamily="34" charset="-122"/>
              </a:rPr>
              <a:t>和掌握程度：</a:t>
            </a:r>
            <a:r>
              <a:rPr kumimoji="1" lang="en-US" altLang="zh-CN" sz="2400" dirty="0">
                <a:latin typeface="Microsoft YaHei" panose="020B0503020204020204" pitchFamily="34" charset="-122"/>
                <a:ea typeface="Microsoft YaHei" panose="020B0503020204020204" pitchFamily="34" charset="-122"/>
              </a:rPr>
              <a:t>30%</a:t>
            </a:r>
            <a:r>
              <a:rPr kumimoji="1" lang="zh-CN" altLang="en-US" sz="2400" dirty="0">
                <a:latin typeface="Microsoft YaHei" panose="020B0503020204020204" pitchFamily="34" charset="-122"/>
                <a:ea typeface="Microsoft YaHei" panose="020B0503020204020204" pitchFamily="34" charset="-122"/>
              </a:rPr>
              <a:t> </a:t>
            </a:r>
            <a:endParaRPr kumimoji="1" lang="en-US" altLang="zh-CN" sz="2400" dirty="0">
              <a:latin typeface="Microsoft YaHei" panose="020B0503020204020204" pitchFamily="34" charset="-122"/>
              <a:ea typeface="Microsoft YaHei" panose="020B0503020204020204" pitchFamily="34" charset="-122"/>
            </a:endParaRPr>
          </a:p>
          <a:p>
            <a:r>
              <a:rPr kumimoji="1" lang="zh-CN" altLang="en-US" sz="2400" dirty="0">
                <a:latin typeface="Microsoft YaHei" panose="020B0503020204020204" pitchFamily="34" charset="-122"/>
                <a:ea typeface="Microsoft YaHei" panose="020B0503020204020204" pitchFamily="34" charset="-122"/>
              </a:rPr>
              <a:t>        </a:t>
            </a:r>
            <a:r>
              <a:rPr kumimoji="1" lang="zh-CN" altLang="zh-CN" sz="2400" dirty="0">
                <a:latin typeface="Microsoft YaHei" panose="020B0503020204020204" pitchFamily="34" charset="-122"/>
                <a:ea typeface="Microsoft YaHei" panose="020B0503020204020204" pitchFamily="34" charset="-122"/>
              </a:rPr>
              <a:t>实训报告质量</a:t>
            </a:r>
            <a:r>
              <a:rPr kumimoji="1" lang="zh-CN" altLang="en-US" sz="2400" dirty="0">
                <a:latin typeface="Microsoft YaHei" panose="020B0503020204020204" pitchFamily="34" charset="-122"/>
                <a:ea typeface="Microsoft YaHei" panose="020B0503020204020204" pitchFamily="34" charset="-122"/>
              </a:rPr>
              <a:t>：</a:t>
            </a:r>
            <a:r>
              <a:rPr kumimoji="1" lang="en-US" altLang="zh-CN" sz="2400" dirty="0">
                <a:latin typeface="Microsoft YaHei" panose="020B0503020204020204" pitchFamily="34" charset="-122"/>
                <a:ea typeface="Microsoft YaHei" panose="020B0503020204020204" pitchFamily="34" charset="-122"/>
              </a:rPr>
              <a:t>20%</a:t>
            </a:r>
            <a:r>
              <a:rPr kumimoji="1" lang="zh-CN" altLang="en-US" sz="2400" dirty="0">
                <a:latin typeface="Microsoft YaHei" panose="020B0503020204020204" pitchFamily="34" charset="-122"/>
                <a:ea typeface="Microsoft YaHei" panose="020B0503020204020204" pitchFamily="34" charset="-122"/>
              </a:rPr>
              <a:t>  </a:t>
            </a:r>
            <a:endParaRPr kumimoji="1" lang="en-US" altLang="zh-CN" sz="2400" dirty="0">
              <a:latin typeface="Microsoft YaHei" panose="020B0503020204020204" pitchFamily="34" charset="-122"/>
              <a:ea typeface="Microsoft YaHei" panose="020B0503020204020204" pitchFamily="34" charset="-122"/>
            </a:endParaRPr>
          </a:p>
          <a:p>
            <a:r>
              <a:rPr kumimoji="1" lang="zh-CN" altLang="en-US" sz="2400" dirty="0">
                <a:latin typeface="Microsoft YaHei" panose="020B0503020204020204" pitchFamily="34" charset="-122"/>
                <a:ea typeface="Microsoft YaHei" panose="020B0503020204020204" pitchFamily="34" charset="-122"/>
              </a:rPr>
              <a:t>        </a:t>
            </a:r>
            <a:r>
              <a:rPr kumimoji="1" lang="zh-CN" altLang="zh-CN" sz="2400" dirty="0">
                <a:latin typeface="Microsoft YaHei" panose="020B0503020204020204" pitchFamily="34" charset="-122"/>
                <a:ea typeface="Microsoft YaHei" panose="020B0503020204020204" pitchFamily="34" charset="-122"/>
              </a:rPr>
              <a:t>沟通</a:t>
            </a:r>
            <a:r>
              <a:rPr kumimoji="1" lang="zh-CN" altLang="en-US" sz="2400" dirty="0">
                <a:latin typeface="Microsoft YaHei" panose="020B0503020204020204" pitchFamily="34" charset="-122"/>
                <a:ea typeface="Microsoft YaHei" panose="020B0503020204020204" pitchFamily="34" charset="-122"/>
              </a:rPr>
              <a:t>汇报</a:t>
            </a:r>
            <a:r>
              <a:rPr kumimoji="1" lang="zh-CN" altLang="zh-CN" sz="2400" dirty="0">
                <a:latin typeface="Microsoft YaHei" panose="020B0503020204020204" pitchFamily="34" charset="-122"/>
                <a:ea typeface="Microsoft YaHei" panose="020B0503020204020204" pitchFamily="34" charset="-122"/>
              </a:rPr>
              <a:t>能力</a:t>
            </a:r>
            <a:r>
              <a:rPr kumimoji="1" lang="zh-CN" altLang="en-US" sz="2400" dirty="0">
                <a:latin typeface="Microsoft YaHei" panose="020B0503020204020204" pitchFamily="34" charset="-122"/>
                <a:ea typeface="Microsoft YaHei" panose="020B0503020204020204" pitchFamily="34" charset="-122"/>
              </a:rPr>
              <a:t>：</a:t>
            </a:r>
            <a:r>
              <a:rPr kumimoji="1" lang="en-US" altLang="zh-CN" sz="2400" dirty="0">
                <a:latin typeface="Microsoft YaHei" panose="020B0503020204020204" pitchFamily="34" charset="-122"/>
                <a:ea typeface="Microsoft YaHei" panose="020B0503020204020204" pitchFamily="34" charset="-122"/>
              </a:rPr>
              <a:t>10%</a:t>
            </a:r>
          </a:p>
          <a:p>
            <a:r>
              <a:rPr kumimoji="1" lang="zh-CN" altLang="en-US" sz="2400" dirty="0">
                <a:latin typeface="Microsoft YaHei" panose="020B0503020204020204" pitchFamily="34" charset="-122"/>
                <a:ea typeface="Microsoft YaHei" panose="020B0503020204020204" pitchFamily="34" charset="-122"/>
              </a:rPr>
              <a:t>        </a:t>
            </a:r>
            <a:r>
              <a:rPr kumimoji="1" lang="zh-CN" altLang="zh-CN" sz="2400" dirty="0">
                <a:latin typeface="Microsoft YaHei" panose="020B0503020204020204" pitchFamily="34" charset="-122"/>
                <a:ea typeface="Microsoft YaHei" panose="020B0503020204020204" pitchFamily="34" charset="-122"/>
              </a:rPr>
              <a:t>独立分析与解决问题能力</a:t>
            </a:r>
            <a:r>
              <a:rPr kumimoji="1" lang="zh-CN" altLang="en-US" sz="2400" dirty="0">
                <a:latin typeface="Microsoft YaHei" panose="020B0503020204020204" pitchFamily="34" charset="-122"/>
                <a:ea typeface="Microsoft YaHei" panose="020B0503020204020204" pitchFamily="34" charset="-122"/>
              </a:rPr>
              <a:t>：</a:t>
            </a:r>
            <a:r>
              <a:rPr kumimoji="1" lang="en-US" altLang="zh-CN" sz="2400" dirty="0">
                <a:latin typeface="Microsoft YaHei" panose="020B0503020204020204" pitchFamily="34" charset="-122"/>
                <a:ea typeface="Microsoft YaHei" panose="020B0503020204020204" pitchFamily="34" charset="-122"/>
              </a:rPr>
              <a:t>20%</a:t>
            </a:r>
            <a:r>
              <a:rPr kumimoji="1" lang="zh-CN" altLang="zh-CN" sz="2400" dirty="0">
                <a:latin typeface="Microsoft YaHei" panose="020B0503020204020204" pitchFamily="34" charset="-122"/>
                <a:ea typeface="Microsoft YaHei" panose="020B0503020204020204" pitchFamily="34" charset="-122"/>
              </a:rPr>
              <a:t> </a:t>
            </a:r>
            <a:endParaRPr kumimoji="1" lang="en-US" altLang="zh-CN" sz="2400" dirty="0">
              <a:latin typeface="Microsoft YaHei" panose="020B0503020204020204" pitchFamily="34" charset="-122"/>
              <a:ea typeface="Microsoft YaHei" panose="020B0503020204020204" pitchFamily="34" charset="-122"/>
            </a:endParaRPr>
          </a:p>
          <a:p>
            <a:r>
              <a:rPr kumimoji="1" lang="zh-CN" altLang="en-US" sz="2400" dirty="0">
                <a:latin typeface="Microsoft YaHei" panose="020B0503020204020204" pitchFamily="34" charset="-122"/>
                <a:ea typeface="Microsoft YaHei" panose="020B0503020204020204" pitchFamily="34" charset="-122"/>
              </a:rPr>
              <a:t>        </a:t>
            </a:r>
            <a:r>
              <a:rPr kumimoji="1" lang="zh-CN" altLang="zh-CN" sz="2400" dirty="0">
                <a:latin typeface="Microsoft YaHei" panose="020B0503020204020204" pitchFamily="34" charset="-122"/>
                <a:ea typeface="Microsoft YaHei" panose="020B0503020204020204" pitchFamily="34" charset="-122"/>
              </a:rPr>
              <a:t>团队与合作</a:t>
            </a:r>
            <a:r>
              <a:rPr kumimoji="1" lang="zh-CN" altLang="en-US" sz="2400" dirty="0">
                <a:latin typeface="Microsoft YaHei" panose="020B0503020204020204" pitchFamily="34" charset="-122"/>
                <a:ea typeface="Microsoft YaHei" panose="020B0503020204020204" pitchFamily="34" charset="-122"/>
              </a:rPr>
              <a:t>：</a:t>
            </a:r>
            <a:r>
              <a:rPr kumimoji="1" lang="en-US" altLang="zh-CN" sz="2400" dirty="0">
                <a:latin typeface="Microsoft YaHei" panose="020B0503020204020204" pitchFamily="34" charset="-122"/>
                <a:ea typeface="Microsoft YaHei" panose="020B0503020204020204" pitchFamily="34" charset="-122"/>
              </a:rPr>
              <a:t>10%</a:t>
            </a:r>
            <a:r>
              <a:rPr kumimoji="1" lang="zh-CN" altLang="zh-CN" sz="2400" dirty="0">
                <a:latin typeface="Microsoft YaHei" panose="020B0503020204020204" pitchFamily="34" charset="-122"/>
                <a:ea typeface="Microsoft YaHei" panose="020B0503020204020204" pitchFamily="34" charset="-122"/>
              </a:rPr>
              <a:t> </a:t>
            </a:r>
            <a:endParaRPr kumimoji="1" lang="en-US" altLang="zh-CN" sz="2000" dirty="0">
              <a:latin typeface="Microsoft YaHei" panose="020B0503020204020204" pitchFamily="34" charset="-122"/>
              <a:ea typeface="Microsoft YaHei" panose="020B0503020204020204" pitchFamily="34" charset="-122"/>
            </a:endParaRPr>
          </a:p>
          <a:p>
            <a:pPr>
              <a:lnSpc>
                <a:spcPct val="120000"/>
              </a:lnSpc>
            </a:pPr>
            <a:endParaRPr kumimoji="1" lang="zh-CN" altLang="en-US"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913526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r>
              <a:rPr lang="zh-CN" altLang="en-US" sz="2800" b="1" dirty="0">
                <a:solidFill>
                  <a:srgbClr val="0070C0"/>
                </a:solidFill>
                <a:latin typeface="微软雅黑" panose="020B0503020204020204" pitchFamily="34" charset="-122"/>
                <a:ea typeface="微软雅黑" panose="020B0503020204020204" pitchFamily="34" charset="-122"/>
                <a:cs typeface="+mn-ea"/>
                <a:sym typeface="Arial" panose="020B0604020202020204" pitchFamily="34" charset="0"/>
              </a:rPr>
              <a:t>参考资料</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56" name="任意多边形 55"/>
          <p:cNvSpPr/>
          <p:nvPr/>
        </p:nvSpPr>
        <p:spPr>
          <a:xfrm>
            <a:off x="4782820" y="149860"/>
            <a:ext cx="38735" cy="692150"/>
          </a:xfrm>
          <a:custGeom>
            <a:avLst/>
            <a:gdLst>
              <a:gd name="connisteX0" fmla="*/ 37323 w 38452"/>
              <a:gd name="connsiteY0" fmla="*/ 0 h 692150"/>
              <a:gd name="connisteX1" fmla="*/ 37323 w 38452"/>
              <a:gd name="connsiteY1" fmla="*/ 85090 h 692150"/>
              <a:gd name="connisteX2" fmla="*/ 37323 w 38452"/>
              <a:gd name="connsiteY2" fmla="*/ 170180 h 692150"/>
              <a:gd name="connisteX3" fmla="*/ 37323 w 38452"/>
              <a:gd name="connsiteY3" fmla="*/ 243205 h 692150"/>
              <a:gd name="connisteX4" fmla="*/ 37323 w 38452"/>
              <a:gd name="connsiteY4" fmla="*/ 315595 h 692150"/>
              <a:gd name="connisteX5" fmla="*/ 25258 w 38452"/>
              <a:gd name="connsiteY5" fmla="*/ 388620 h 692150"/>
              <a:gd name="connisteX6" fmla="*/ 25258 w 38452"/>
              <a:gd name="connsiteY6" fmla="*/ 473710 h 692150"/>
              <a:gd name="connisteX7" fmla="*/ 13193 w 38452"/>
              <a:gd name="connsiteY7" fmla="*/ 546735 h 692150"/>
              <a:gd name="connisteX8" fmla="*/ 1128 w 38452"/>
              <a:gd name="connsiteY8" fmla="*/ 619125 h 692150"/>
              <a:gd name="connisteX9" fmla="*/ 1128 w 38452"/>
              <a:gd name="connsiteY9" fmla="*/ 692150 h 69215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Lst>
            <a:rect l="l" t="t" r="r" b="b"/>
            <a:pathLst>
              <a:path w="38453" h="692150">
                <a:moveTo>
                  <a:pt x="37324" y="0"/>
                </a:moveTo>
                <a:cubicBezTo>
                  <a:pt x="37324" y="15240"/>
                  <a:pt x="37324" y="50800"/>
                  <a:pt x="37324" y="85090"/>
                </a:cubicBezTo>
                <a:cubicBezTo>
                  <a:pt x="37324" y="119380"/>
                  <a:pt x="37324" y="138430"/>
                  <a:pt x="37324" y="170180"/>
                </a:cubicBezTo>
                <a:cubicBezTo>
                  <a:pt x="37324" y="201930"/>
                  <a:pt x="37324" y="213995"/>
                  <a:pt x="37324" y="243205"/>
                </a:cubicBezTo>
                <a:cubicBezTo>
                  <a:pt x="37324" y="272415"/>
                  <a:pt x="39864" y="286385"/>
                  <a:pt x="37324" y="315595"/>
                </a:cubicBezTo>
                <a:cubicBezTo>
                  <a:pt x="34784" y="344805"/>
                  <a:pt x="27799" y="356870"/>
                  <a:pt x="25259" y="388620"/>
                </a:cubicBezTo>
                <a:cubicBezTo>
                  <a:pt x="22719" y="420370"/>
                  <a:pt x="27799" y="441960"/>
                  <a:pt x="25259" y="473710"/>
                </a:cubicBezTo>
                <a:cubicBezTo>
                  <a:pt x="22719" y="505460"/>
                  <a:pt x="18274" y="517525"/>
                  <a:pt x="13194" y="546735"/>
                </a:cubicBezTo>
                <a:cubicBezTo>
                  <a:pt x="8114" y="575945"/>
                  <a:pt x="3669" y="589915"/>
                  <a:pt x="1129" y="619125"/>
                </a:cubicBezTo>
                <a:cubicBezTo>
                  <a:pt x="-1411" y="648335"/>
                  <a:pt x="1129" y="678815"/>
                  <a:pt x="1129" y="69215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1589DB00-E3D1-AD46-85BD-640657765FA6}"/>
              </a:ext>
            </a:extLst>
          </p:cNvPr>
          <p:cNvSpPr txBox="1"/>
          <p:nvPr/>
        </p:nvSpPr>
        <p:spPr>
          <a:xfrm>
            <a:off x="390639" y="2247105"/>
            <a:ext cx="11410721" cy="701731"/>
          </a:xfrm>
          <a:prstGeom prst="rect">
            <a:avLst/>
          </a:prstGeom>
          <a:noFill/>
        </p:spPr>
        <p:txBody>
          <a:bodyPr wrap="square" rtlCol="0" anchor="ctr">
            <a:spAutoFit/>
          </a:bodyPr>
          <a:lstStyle/>
          <a:p>
            <a:endParaRPr lang="zh-CN" altLang="en-US" dirty="0"/>
          </a:p>
          <a:p>
            <a:pPr>
              <a:lnSpc>
                <a:spcPct val="120000"/>
              </a:lnSpc>
            </a:pPr>
            <a:endParaRPr kumimoji="1" lang="zh-CN" altLang="en-US" dirty="0">
              <a:solidFill>
                <a:schemeClr val="tx1">
                  <a:lumMod val="75000"/>
                  <a:lumOff val="25000"/>
                </a:schemeClr>
              </a:solidFill>
            </a:endParaRPr>
          </a:p>
        </p:txBody>
      </p:sp>
      <p:sp>
        <p:nvSpPr>
          <p:cNvPr id="3" name="矩形 2"/>
          <p:cNvSpPr/>
          <p:nvPr/>
        </p:nvSpPr>
        <p:spPr>
          <a:xfrm>
            <a:off x="502025" y="1276395"/>
            <a:ext cx="11196916" cy="5106475"/>
          </a:xfrm>
          <a:prstGeom prst="rect">
            <a:avLst/>
          </a:prstGeom>
        </p:spPr>
        <p:txBody>
          <a:bodyPr wrap="square">
            <a:noAutofit/>
          </a:bodyPr>
          <a:lstStyle/>
          <a:p>
            <a:pPr marL="285750" indent="-285750" algn="just">
              <a:lnSpc>
                <a:spcPct val="200000"/>
              </a:lnSpc>
              <a:buFont typeface="Wingdings" panose="05000000000000000000" pitchFamily="2" charset="2"/>
              <a:buChar char="n"/>
            </a:pPr>
            <a:r>
              <a:rPr lang="en-US" altLang="zh-CN" sz="2400" dirty="0" smtClean="0"/>
              <a:t>[</a:t>
            </a:r>
            <a:r>
              <a:rPr lang="zh-CN" altLang="en-US" sz="2400" dirty="0" smtClean="0"/>
              <a:t>美</a:t>
            </a:r>
            <a:r>
              <a:rPr lang="en-US" altLang="zh-CN" sz="2400" dirty="0" smtClean="0"/>
              <a:t>]</a:t>
            </a:r>
            <a:r>
              <a:rPr lang="zh-CN" altLang="en-US" sz="2400" dirty="0" smtClean="0"/>
              <a:t>帕切克</a:t>
            </a:r>
            <a:r>
              <a:rPr lang="zh-CN" altLang="en-US" sz="2400" dirty="0"/>
              <a:t>　著，邓倩妮　等译， 并行程序设计</a:t>
            </a:r>
            <a:r>
              <a:rPr lang="zh-CN" altLang="en-US" sz="2400" dirty="0" smtClean="0"/>
              <a:t>导论，机械</a:t>
            </a:r>
            <a:r>
              <a:rPr lang="zh-CN" altLang="en-US" sz="2400" dirty="0"/>
              <a:t>工业</a:t>
            </a:r>
            <a:r>
              <a:rPr lang="zh-CN" altLang="en-US" sz="2400" dirty="0" smtClean="0"/>
              <a:t>出版社，</a:t>
            </a:r>
            <a:r>
              <a:rPr lang="en-US" altLang="zh-CN" sz="2400" dirty="0" smtClean="0"/>
              <a:t>2013-1</a:t>
            </a:r>
            <a:endParaRPr lang="zh-CN" altLang="en-US" sz="2400" dirty="0"/>
          </a:p>
          <a:p>
            <a:pPr marL="285750" indent="-285750" algn="just">
              <a:lnSpc>
                <a:spcPct val="200000"/>
              </a:lnSpc>
              <a:buFont typeface="Wingdings" panose="05000000000000000000" pitchFamily="2" charset="2"/>
              <a:buChar char="n"/>
            </a:pPr>
            <a:r>
              <a:rPr lang="en-US" altLang="zh-CN" sz="2400" dirty="0"/>
              <a:t>[</a:t>
            </a:r>
            <a:r>
              <a:rPr lang="zh-CN" altLang="en-US" sz="2400" dirty="0"/>
              <a:t>德</a:t>
            </a:r>
            <a:r>
              <a:rPr lang="en-US" altLang="zh-CN" sz="2400" dirty="0"/>
              <a:t>]</a:t>
            </a:r>
            <a:r>
              <a:rPr lang="zh-CN" altLang="en-US" sz="2400" dirty="0"/>
              <a:t>贝蒂尔</a:t>
            </a:r>
            <a:r>
              <a:rPr lang="en-US" altLang="zh-CN" sz="2400" dirty="0"/>
              <a:t>·</a:t>
            </a:r>
            <a:r>
              <a:rPr lang="zh-CN" altLang="en-US" sz="2400" dirty="0"/>
              <a:t>施密特（</a:t>
            </a:r>
            <a:r>
              <a:rPr lang="en-US" altLang="zh-CN" sz="2400" dirty="0" err="1"/>
              <a:t>Bertil</a:t>
            </a:r>
            <a:r>
              <a:rPr lang="en-US" altLang="zh-CN" sz="2400" dirty="0"/>
              <a:t> Schmidt</a:t>
            </a:r>
            <a:r>
              <a:rPr lang="zh-CN" altLang="en-US" sz="2400" dirty="0"/>
              <a:t>） 乔治</a:t>
            </a:r>
            <a:r>
              <a:rPr lang="en-US" altLang="zh-CN" sz="2400" dirty="0"/>
              <a:t>·</a:t>
            </a:r>
            <a:r>
              <a:rPr lang="zh-CN" altLang="en-US" sz="2400" dirty="0"/>
              <a:t>冈萨雷斯</a:t>
            </a:r>
            <a:r>
              <a:rPr lang="en-US" altLang="zh-CN" sz="2400" dirty="0"/>
              <a:t>-</a:t>
            </a:r>
            <a:r>
              <a:rPr lang="zh-CN" altLang="en-US" sz="2400" dirty="0" smtClean="0"/>
              <a:t>多明格</a:t>
            </a:r>
            <a:r>
              <a:rPr lang="zh-CN" altLang="en-US" sz="2400" dirty="0"/>
              <a:t>，</a:t>
            </a:r>
            <a:r>
              <a:rPr lang="zh-CN" altLang="en-US" sz="2400" dirty="0" smtClean="0"/>
              <a:t>并行程序设计</a:t>
            </a:r>
            <a:r>
              <a:rPr lang="zh-CN" altLang="en-US" sz="2400" dirty="0"/>
              <a:t>：概念与</a:t>
            </a:r>
            <a:r>
              <a:rPr lang="zh-CN" altLang="en-US" sz="2400" dirty="0" smtClean="0"/>
              <a:t>实践，机械</a:t>
            </a:r>
            <a:r>
              <a:rPr lang="zh-CN" altLang="en-US" sz="2400" dirty="0"/>
              <a:t>工业</a:t>
            </a:r>
            <a:r>
              <a:rPr lang="zh-CN" altLang="en-US" sz="2400" dirty="0" smtClean="0"/>
              <a:t>出版社，</a:t>
            </a:r>
            <a:r>
              <a:rPr lang="en-US" altLang="zh-CN" sz="2400" dirty="0" smtClean="0"/>
              <a:t>2020-06-25</a:t>
            </a:r>
          </a:p>
          <a:p>
            <a:pPr marL="285750" indent="-285750" algn="just">
              <a:lnSpc>
                <a:spcPct val="200000"/>
              </a:lnSpc>
              <a:buFont typeface="Wingdings" panose="05000000000000000000" pitchFamily="2" charset="2"/>
              <a:buChar char="n"/>
            </a:pPr>
            <a:r>
              <a:rPr lang="zh-CN" altLang="en-US" sz="2400" dirty="0"/>
              <a:t>雷洪，胡许冰 </a:t>
            </a:r>
            <a:r>
              <a:rPr lang="zh-CN" altLang="en-US" sz="2400" dirty="0" smtClean="0"/>
              <a:t>著，多</a:t>
            </a:r>
            <a:r>
              <a:rPr lang="zh-CN" altLang="en-US" sz="2400" dirty="0"/>
              <a:t>核并行高性能计算 </a:t>
            </a:r>
            <a:r>
              <a:rPr lang="en-US" altLang="zh-CN" sz="2400" dirty="0" err="1" smtClean="0"/>
              <a:t>OpenMP</a:t>
            </a:r>
            <a:r>
              <a:rPr lang="zh-CN" altLang="en-US" sz="2400" dirty="0"/>
              <a:t>，冶金工业</a:t>
            </a:r>
            <a:r>
              <a:rPr lang="zh-CN" altLang="en-US" sz="2400" dirty="0" smtClean="0"/>
              <a:t>出版社，</a:t>
            </a:r>
            <a:r>
              <a:rPr lang="en-US" altLang="zh-CN" sz="2400" dirty="0" smtClean="0"/>
              <a:t>2016</a:t>
            </a:r>
            <a:r>
              <a:rPr lang="en-US" altLang="zh-CN" sz="2400" dirty="0"/>
              <a:t>-</a:t>
            </a:r>
            <a:r>
              <a:rPr lang="en-US" altLang="zh-CN" sz="2400" dirty="0" smtClean="0"/>
              <a:t>5</a:t>
            </a:r>
          </a:p>
          <a:p>
            <a:pPr marL="285750" indent="-285750" algn="just">
              <a:lnSpc>
                <a:spcPct val="200000"/>
              </a:lnSpc>
              <a:buFont typeface="Wingdings" panose="05000000000000000000" pitchFamily="2" charset="2"/>
              <a:buChar char="n"/>
            </a:pPr>
            <a:r>
              <a:rPr lang="zh-CN" altLang="en-US" sz="2400" dirty="0"/>
              <a:t>张武生，薛巍，李建江，郑纬民</a:t>
            </a:r>
            <a:r>
              <a:rPr lang="zh-CN" altLang="en-US" sz="2400" dirty="0" smtClean="0"/>
              <a:t>编著，</a:t>
            </a:r>
            <a:r>
              <a:rPr lang="en-US" altLang="zh-CN" sz="2400" dirty="0" smtClean="0"/>
              <a:t>MPI</a:t>
            </a:r>
            <a:r>
              <a:rPr lang="zh-CN" altLang="en-US" sz="2400" dirty="0"/>
              <a:t>并行程序设计实例教程，</a:t>
            </a:r>
            <a:r>
              <a:rPr lang="zh-CN" altLang="en-US" sz="2400" dirty="0" smtClean="0"/>
              <a:t>清华大学出版社，</a:t>
            </a:r>
            <a:r>
              <a:rPr lang="en-US" altLang="zh-CN" sz="2400" dirty="0" smtClean="0"/>
              <a:t>2009</a:t>
            </a:r>
            <a:r>
              <a:rPr lang="zh-CN" altLang="en-US" sz="2400" dirty="0" smtClean="0"/>
              <a:t>年</a:t>
            </a:r>
            <a:endParaRPr lang="zh-CN" altLang="en-US" sz="2400" dirty="0"/>
          </a:p>
          <a:p>
            <a:pPr marL="285750" indent="-285750" algn="just">
              <a:lnSpc>
                <a:spcPct val="200000"/>
              </a:lnSpc>
              <a:buFont typeface="Wingdings" panose="05000000000000000000" pitchFamily="2" charset="2"/>
              <a:buChar char="n"/>
            </a:pPr>
            <a:endParaRPr lang="en-US" altLang="zh-CN" sz="2400" dirty="0" smtClean="0"/>
          </a:p>
          <a:p>
            <a:pPr marL="285750" indent="-285750" algn="just">
              <a:lnSpc>
                <a:spcPct val="200000"/>
              </a:lnSpc>
              <a:buFont typeface="Wingdings" panose="05000000000000000000" pitchFamily="2" charset="2"/>
              <a:buChar char="n"/>
            </a:pPr>
            <a:endParaRPr lang="en-US" altLang="zh-CN" sz="2400" dirty="0"/>
          </a:p>
          <a:p>
            <a:pPr marL="285750" indent="-285750" algn="just">
              <a:lnSpc>
                <a:spcPct val="200000"/>
              </a:lnSpc>
              <a:buFont typeface="Wingdings" panose="05000000000000000000" pitchFamily="2" charset="2"/>
              <a:buChar char="n"/>
            </a:pPr>
            <a:endParaRPr lang="zh-CN" altLang="en-US" sz="2400" dirty="0"/>
          </a:p>
        </p:txBody>
      </p:sp>
    </p:spTree>
    <p:extLst>
      <p:ext uri="{BB962C8B-B14F-4D97-AF65-F5344CB8AC3E}">
        <p14:creationId xmlns:p14="http://schemas.microsoft.com/office/powerpoint/2010/main" val="12991427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2"/>
            <a:ext cx="10820843" cy="645458"/>
          </a:xfrm>
          <a:prstGeom prst="rect">
            <a:avLst/>
          </a:prstGeom>
          <a:noFill/>
        </p:spPr>
        <p:txBody>
          <a:bodyPr wrap="square" rtlCol="0" anchor="t" anchorCtr="0">
            <a:noAutofit/>
          </a:bodyPr>
          <a:lstStyle/>
          <a:p>
            <a:pPr algn="just">
              <a:lnSpc>
                <a:spcPct val="150000"/>
              </a:lnSpc>
            </a:pPr>
            <a:r>
              <a:rPr lang="en-US" altLang="zh-CN" sz="2400" b="1" dirty="0" smtClean="0">
                <a:latin typeface="Microsoft YaHei" panose="020B0503020204020204" pitchFamily="34" charset="-122"/>
                <a:ea typeface="Microsoft YaHei" panose="020B0503020204020204" pitchFamily="34" charset="-122"/>
              </a:rPr>
              <a:t>1.3 </a:t>
            </a:r>
            <a:r>
              <a:rPr lang="en-US" altLang="zh-CN" sz="2400" b="1" dirty="0" err="1" smtClean="0">
                <a:latin typeface="Microsoft YaHei" panose="020B0503020204020204" pitchFamily="34" charset="-122"/>
                <a:ea typeface="Microsoft YaHei" panose="020B0503020204020204" pitchFamily="34" charset="-122"/>
              </a:rPr>
              <a:t>OpenMP</a:t>
            </a:r>
            <a:r>
              <a:rPr lang="zh-CN" altLang="en-US" sz="2400" b="1" dirty="0" smtClean="0">
                <a:latin typeface="Microsoft YaHei" panose="020B0503020204020204" pitchFamily="34" charset="-122"/>
                <a:ea typeface="Microsoft YaHei" panose="020B0503020204020204" pitchFamily="34" charset="-122"/>
              </a:rPr>
              <a:t>的版本</a:t>
            </a:r>
            <a:r>
              <a:rPr lang="zh-CN" altLang="en-US" sz="2000" dirty="0" smtClean="0">
                <a:latin typeface="Microsoft YaHei" panose="020B0503020204020204" pitchFamily="34" charset="-122"/>
                <a:ea typeface="Microsoft YaHei" panose="020B0503020204020204" pitchFamily="34" charset="-122"/>
              </a:rPr>
              <a:t>        </a:t>
            </a:r>
            <a:endParaRPr lang="zh-CN" altLang="en-US" sz="2000" dirty="0">
              <a:latin typeface="Microsoft YaHei" panose="020B0503020204020204" pitchFamily="34" charset="-122"/>
              <a:ea typeface="Microsoft YaHei" panose="020B0503020204020204" pitchFamily="34" charset="-122"/>
            </a:endParaRPr>
          </a:p>
        </p:txBody>
      </p:sp>
      <p:sp>
        <p:nvSpPr>
          <p:cNvPr id="3" name="矩形 2"/>
          <p:cNvSpPr/>
          <p:nvPr/>
        </p:nvSpPr>
        <p:spPr>
          <a:xfrm>
            <a:off x="528475" y="1688949"/>
            <a:ext cx="8920325" cy="461665"/>
          </a:xfrm>
          <a:prstGeom prst="rect">
            <a:avLst/>
          </a:prstGeom>
        </p:spPr>
        <p:txBody>
          <a:bodyPr wrap="square">
            <a:spAutoFit/>
          </a:bodyPr>
          <a:lstStyle/>
          <a:p>
            <a:r>
              <a:rPr lang="en-US" altLang="zh-CN" sz="2400" dirty="0"/>
              <a:t>https://www.openmp.org/specifications/</a:t>
            </a:r>
            <a:endParaRPr lang="zh-CN" altLang="en-US" sz="24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399" y="2080863"/>
            <a:ext cx="7562850" cy="4391025"/>
          </a:xfrm>
          <a:prstGeom prst="rect">
            <a:avLst/>
          </a:prstGeom>
        </p:spPr>
      </p:pic>
      <p:cxnSp>
        <p:nvCxnSpPr>
          <p:cNvPr id="10" name="直接连接符 9"/>
          <p:cNvCxnSpPr/>
          <p:nvPr/>
        </p:nvCxnSpPr>
        <p:spPr>
          <a:xfrm>
            <a:off x="1783977" y="4984376"/>
            <a:ext cx="5737412" cy="3585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2942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627086" y="954250"/>
            <a:ext cx="78022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7380" y="431165"/>
            <a:ext cx="3145790" cy="521970"/>
          </a:xfrm>
          <a:prstGeom prst="rect">
            <a:avLst/>
          </a:prstGeom>
        </p:spPr>
        <p:txBody>
          <a:bodyPr wrap="square">
            <a:spAutoFit/>
          </a:bodyPr>
          <a:lstStyle/>
          <a:p>
            <a:pPr algn="l"/>
            <a:r>
              <a:rPr lang="zh-CN" altLang="en-US" sz="28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 </a:t>
            </a:r>
            <a:r>
              <a:rPr lang="en-US" altLang="zh-CN" sz="2800" b="1"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OpenMP</a:t>
            </a:r>
            <a:r>
              <a:rPr lang="zh-CN" altLang="en-US" sz="2800"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altLang="en-US" sz="2800" b="1" dirty="0">
              <a:solidFill>
                <a:srgbClr val="0070C0"/>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50E3ED07-5337-4740-A377-AB8046C8F48F}"/>
              </a:ext>
            </a:extLst>
          </p:cNvPr>
          <p:cNvSpPr txBox="1"/>
          <p:nvPr/>
        </p:nvSpPr>
        <p:spPr>
          <a:xfrm>
            <a:off x="528475" y="1010161"/>
            <a:ext cx="11242184" cy="2997063"/>
          </a:xfrm>
          <a:prstGeom prst="rect">
            <a:avLst/>
          </a:prstGeom>
          <a:noFill/>
        </p:spPr>
        <p:txBody>
          <a:bodyPr wrap="square" rtlCol="0" anchor="t" anchorCtr="0">
            <a:noAutofit/>
          </a:bodyPr>
          <a:lstStyle/>
          <a:p>
            <a:pPr algn="just">
              <a:lnSpc>
                <a:spcPct val="150000"/>
              </a:lnSpc>
            </a:pPr>
            <a:r>
              <a:rPr lang="en-US" altLang="zh-CN" sz="2400" b="1" dirty="0">
                <a:latin typeface="Microsoft YaHei" panose="020B0503020204020204" pitchFamily="34" charset="-122"/>
                <a:ea typeface="Microsoft YaHei" panose="020B0503020204020204" pitchFamily="34" charset="-122"/>
              </a:rPr>
              <a:t>1.4 </a:t>
            </a:r>
            <a:r>
              <a:rPr lang="en-US" altLang="zh-CN" sz="2400" b="1" dirty="0" err="1">
                <a:latin typeface="Microsoft YaHei" panose="020B0503020204020204" pitchFamily="34" charset="-122"/>
                <a:ea typeface="Microsoft YaHei" panose="020B0503020204020204" pitchFamily="34" charset="-122"/>
              </a:rPr>
              <a:t>OpenMP</a:t>
            </a:r>
            <a:r>
              <a:rPr lang="zh-CN" altLang="en-US" sz="2400" b="1" dirty="0">
                <a:latin typeface="Microsoft YaHei" panose="020B0503020204020204" pitchFamily="34" charset="-122"/>
                <a:ea typeface="Microsoft YaHei" panose="020B0503020204020204" pitchFamily="34" charset="-122"/>
              </a:rPr>
              <a:t>编译</a:t>
            </a:r>
            <a:r>
              <a:rPr lang="zh-CN" altLang="en-US" sz="2400" b="1" dirty="0" smtClean="0">
                <a:latin typeface="Microsoft YaHei" panose="020B0503020204020204" pitchFamily="34" charset="-122"/>
                <a:ea typeface="Microsoft YaHei" panose="020B0503020204020204" pitchFamily="34" charset="-122"/>
              </a:rPr>
              <a:t>制导</a:t>
            </a:r>
            <a:endParaRPr lang="en-US" altLang="zh-CN" sz="2400" b="1" dirty="0" smtClean="0">
              <a:latin typeface="Microsoft YaHei" panose="020B0503020204020204" pitchFamily="34" charset="-122"/>
              <a:ea typeface="Microsoft YaHei" panose="020B0503020204020204" pitchFamily="34" charset="-122"/>
            </a:endParaRPr>
          </a:p>
          <a:p>
            <a:pPr algn="just">
              <a:lnSpc>
                <a:spcPct val="150000"/>
              </a:lnSpc>
            </a:pPr>
            <a:r>
              <a:rPr lang="zh-CN" altLang="en-US" sz="2000" dirty="0" smtClean="0">
                <a:latin typeface="Microsoft YaHei" panose="020B0503020204020204" pitchFamily="34" charset="-122"/>
                <a:ea typeface="Microsoft YaHei" panose="020B0503020204020204" pitchFamily="34" charset="-122"/>
              </a:rPr>
              <a:t>       </a:t>
            </a:r>
            <a:r>
              <a:rPr lang="zh-CN" altLang="en-US" sz="2400" dirty="0" smtClean="0">
                <a:latin typeface="Microsoft YaHei" panose="020B0503020204020204" pitchFamily="34" charset="-122"/>
                <a:ea typeface="Microsoft YaHei" panose="020B0503020204020204" pitchFamily="34" charset="-122"/>
              </a:rPr>
              <a:t>所有</a:t>
            </a:r>
            <a:r>
              <a:rPr lang="zh-CN" altLang="en-US" sz="2400" dirty="0">
                <a:latin typeface="Microsoft YaHei" panose="020B0503020204020204" pitchFamily="34" charset="-122"/>
                <a:ea typeface="Microsoft YaHei" panose="020B0503020204020204" pitchFamily="34" charset="-122"/>
              </a:rPr>
              <a:t>的编译制导指令必须以“</a:t>
            </a:r>
            <a:r>
              <a:rPr lang="en-US" altLang="zh-CN" sz="2400" dirty="0">
                <a:solidFill>
                  <a:srgbClr val="FF0000"/>
                </a:solidFill>
                <a:latin typeface="Microsoft YaHei" panose="020B0503020204020204" pitchFamily="34" charset="-122"/>
                <a:ea typeface="Microsoft YaHei" panose="020B0503020204020204" pitchFamily="34" charset="-122"/>
              </a:rPr>
              <a:t>#pragma </a:t>
            </a:r>
            <a:r>
              <a:rPr lang="en-US" altLang="zh-CN" sz="2400" dirty="0" err="1">
                <a:solidFill>
                  <a:srgbClr val="FF0000"/>
                </a:solidFill>
                <a:latin typeface="Microsoft YaHei" panose="020B0503020204020204" pitchFamily="34" charset="-122"/>
                <a:ea typeface="Microsoft YaHei" panose="020B0503020204020204" pitchFamily="34" charset="-122"/>
              </a:rPr>
              <a:t>omp</a:t>
            </a:r>
            <a:r>
              <a:rPr lang="en-US" altLang="zh-CN" sz="2400" dirty="0">
                <a:solidFill>
                  <a:srgbClr val="FF000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开头，</a:t>
            </a:r>
            <a:r>
              <a:rPr lang="en-US" altLang="zh-CN" sz="2400" dirty="0">
                <a:latin typeface="Microsoft YaHei" panose="020B0503020204020204" pitchFamily="34" charset="-122"/>
                <a:ea typeface="Microsoft YaHei" panose="020B0503020204020204" pitchFamily="34" charset="-122"/>
              </a:rPr>
              <a:t>directive-name</a:t>
            </a:r>
            <a:r>
              <a:rPr lang="zh-CN" altLang="en-US" sz="2400" dirty="0">
                <a:latin typeface="Microsoft YaHei" panose="020B0503020204020204" pitchFamily="34" charset="-122"/>
                <a:ea typeface="Microsoft YaHei" panose="020B0503020204020204" pitchFamily="34" charset="-122"/>
              </a:rPr>
              <a:t>是特定的指令名，指明需要</a:t>
            </a:r>
            <a:r>
              <a:rPr lang="en-US" altLang="zh-CN" sz="2400" dirty="0" err="1">
                <a:latin typeface="Microsoft YaHei" panose="020B0503020204020204" pitchFamily="34" charset="-122"/>
                <a:ea typeface="Microsoft YaHei" panose="020B0503020204020204" pitchFamily="34" charset="-122"/>
              </a:rPr>
              <a:t>OpenMP</a:t>
            </a:r>
            <a:r>
              <a:rPr lang="zh-CN" altLang="en-US" sz="2400" dirty="0">
                <a:latin typeface="Microsoft YaHei" panose="020B0503020204020204" pitchFamily="34" charset="-122"/>
                <a:ea typeface="Microsoft YaHei" panose="020B0503020204020204" pitchFamily="34" charset="-122"/>
              </a:rPr>
              <a:t>完成的动作，</a:t>
            </a:r>
            <a:r>
              <a:rPr lang="en-US" altLang="zh-CN" sz="2400" dirty="0">
                <a:latin typeface="Microsoft YaHei" panose="020B0503020204020204" pitchFamily="34" charset="-122"/>
                <a:ea typeface="Microsoft YaHei" panose="020B0503020204020204" pitchFamily="34" charset="-122"/>
              </a:rPr>
              <a:t>clause</a:t>
            </a:r>
            <a:r>
              <a:rPr lang="zh-CN" altLang="en-US" sz="2400" dirty="0">
                <a:latin typeface="Microsoft YaHei" panose="020B0503020204020204" pitchFamily="34" charset="-122"/>
                <a:ea typeface="Microsoft YaHei" panose="020B0503020204020204" pitchFamily="34" charset="-122"/>
              </a:rPr>
              <a:t>是从句，是可选项，用于作为对指定指令的进一步说明。需要指出的是，在</a:t>
            </a:r>
            <a:r>
              <a:rPr lang="en-US" altLang="zh-CN" sz="2400" dirty="0">
                <a:latin typeface="Microsoft YaHei" panose="020B0503020204020204" pitchFamily="34" charset="-122"/>
                <a:ea typeface="Microsoft YaHei" panose="020B0503020204020204" pitchFamily="34" charset="-122"/>
              </a:rPr>
              <a:t>C/C++</a:t>
            </a:r>
            <a:r>
              <a:rPr lang="zh-CN" altLang="en-US" sz="2400" dirty="0">
                <a:latin typeface="Microsoft YaHei" panose="020B0503020204020204" pitchFamily="34" charset="-122"/>
                <a:ea typeface="Microsoft YaHei" panose="020B0503020204020204" pitchFamily="34" charset="-122"/>
              </a:rPr>
              <a:t>语言中，编译制导指令是</a:t>
            </a:r>
            <a:r>
              <a:rPr lang="zh-CN" altLang="en-US" sz="2400" dirty="0">
                <a:solidFill>
                  <a:srgbClr val="FF0000"/>
                </a:solidFill>
                <a:latin typeface="Microsoft YaHei" panose="020B0503020204020204" pitchFamily="34" charset="-122"/>
                <a:ea typeface="Microsoft YaHei" panose="020B0503020204020204" pitchFamily="34" charset="-122"/>
              </a:rPr>
              <a:t>区分大小写</a:t>
            </a:r>
            <a:r>
              <a:rPr lang="zh-CN" altLang="en-US" sz="2400" dirty="0">
                <a:latin typeface="Microsoft YaHei" panose="020B0503020204020204" pitchFamily="34" charset="-122"/>
                <a:ea typeface="Microsoft YaHei" panose="020B0503020204020204" pitchFamily="34" charset="-122"/>
              </a:rPr>
              <a:t>的。</a:t>
            </a:r>
          </a:p>
        </p:txBody>
      </p:sp>
      <p:sp>
        <p:nvSpPr>
          <p:cNvPr id="6" name="矩形 5"/>
          <p:cNvSpPr/>
          <p:nvPr/>
        </p:nvSpPr>
        <p:spPr>
          <a:xfrm>
            <a:off x="528475" y="4396752"/>
            <a:ext cx="11107712" cy="523220"/>
          </a:xfrm>
          <a:prstGeom prst="rect">
            <a:avLst/>
          </a:prstGeom>
          <a:solidFill>
            <a:srgbClr val="FFFFB5"/>
          </a:solidFill>
          <a:ln>
            <a:solidFill>
              <a:srgbClr val="0000CC"/>
            </a:solidFill>
          </a:ln>
        </p:spPr>
        <p:txBody>
          <a:bodyPr wrap="square">
            <a:spAutoFit/>
          </a:bodyPr>
          <a:lstStyle/>
          <a:p>
            <a:r>
              <a:rPr lang="en-US" altLang="zh-CN" sz="2800" dirty="0">
                <a:solidFill>
                  <a:srgbClr val="FF0000"/>
                </a:solidFill>
                <a:latin typeface="华文中宋" panose="02010600040101010101" pitchFamily="2" charset="-122"/>
                <a:ea typeface="华文中宋" panose="02010600040101010101" pitchFamily="2" charset="-122"/>
              </a:rPr>
              <a:t>#pragma </a:t>
            </a:r>
            <a:r>
              <a:rPr lang="en-US" altLang="zh-CN" sz="2800" dirty="0" err="1">
                <a:solidFill>
                  <a:srgbClr val="FF0000"/>
                </a:solidFill>
                <a:latin typeface="华文中宋" panose="02010600040101010101" pitchFamily="2" charset="-122"/>
                <a:ea typeface="华文中宋" panose="02010600040101010101" pitchFamily="2" charset="-122"/>
              </a:rPr>
              <a:t>omp</a:t>
            </a:r>
            <a:r>
              <a:rPr lang="en-US" altLang="zh-CN" sz="2800" dirty="0">
                <a:solidFill>
                  <a:srgbClr val="FF0000"/>
                </a:solidFill>
                <a:latin typeface="华文中宋" panose="02010600040101010101" pitchFamily="2" charset="-122"/>
                <a:ea typeface="华文中宋" panose="02010600040101010101" pitchFamily="2" charset="-122"/>
              </a:rPr>
              <a:t> directive-name [clause[ [,] clause] ... ] new-line</a:t>
            </a:r>
            <a:endParaRPr lang="zh-CN" altLang="en-US" sz="2800"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8064761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述职"/>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1_Office 主题​​">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千图网海量PPT模板www.58pic.com">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emp">
      <a:majorFont>
        <a:latin typeface="Arial"/>
        <a:ea typeface="思源黑体 CN Regular"/>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5090</TotalTime>
  <Words>5620</Words>
  <Application>Microsoft Office PowerPoint</Application>
  <PresentationFormat>宽屏</PresentationFormat>
  <Paragraphs>867</Paragraphs>
  <Slides>72</Slides>
  <Notes>72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72</vt:i4>
      </vt:variant>
    </vt:vector>
  </HeadingPairs>
  <TitlesOfParts>
    <vt:vector size="86" baseType="lpstr">
      <vt:lpstr>黑体</vt:lpstr>
      <vt:lpstr>华文中宋</vt:lpstr>
      <vt:lpstr>思源黑体 CN Bold</vt:lpstr>
      <vt:lpstr>思源黑体 CN Regular</vt:lpstr>
      <vt:lpstr>宋体</vt:lpstr>
      <vt:lpstr>微软雅黑</vt:lpstr>
      <vt:lpstr>微软雅黑</vt:lpstr>
      <vt:lpstr>Arial</vt:lpstr>
      <vt:lpstr>Broadway</vt:lpstr>
      <vt:lpstr>Courier New</vt:lpstr>
      <vt:lpstr>Times New Roman</vt:lpstr>
      <vt:lpstr>Wingdings</vt:lpstr>
      <vt:lpstr>1_Office 主题​​</vt:lpstr>
      <vt:lpstr>千图网海量PPT模板www.58pic.com</vt:lpstr>
      <vt:lpstr>基于MPI+OpenMP的并行程序设计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述职</dc:title>
  <dc:creator>Administrator</dc:creator>
  <cp:lastModifiedBy>崔 焕庆</cp:lastModifiedBy>
  <cp:revision>202</cp:revision>
  <dcterms:created xsi:type="dcterms:W3CDTF">2020-03-19T05:21:00Z</dcterms:created>
  <dcterms:modified xsi:type="dcterms:W3CDTF">2021-05-10T13:35:21Z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