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71" r:id="rId3"/>
    <p:sldId id="257" r:id="rId4"/>
    <p:sldId id="258" r:id="rId5"/>
    <p:sldId id="259" r:id="rId6"/>
    <p:sldId id="260" r:id="rId7"/>
    <p:sldId id="265" r:id="rId8"/>
    <p:sldId id="261" r:id="rId9"/>
    <p:sldId id="266" r:id="rId10"/>
    <p:sldId id="267" r:id="rId11"/>
    <p:sldId id="268" r:id="rId12"/>
    <p:sldId id="269" r:id="rId13"/>
    <p:sldId id="270" r:id="rId14"/>
    <p:sldId id="262" r:id="rId15"/>
    <p:sldId id="263" r:id="rId16"/>
    <p:sldId id="264" r:id="rId17"/>
  </p:sldIdLst>
  <p:sldSz cx="12192000" cy="6858000"/>
  <p:notesSz cx="6858000" cy="9144000"/>
  <p:custShowLst>
    <p:custShow name="自定义放映 1" id="0">
      <p:sldLst/>
    </p:custShow>
  </p:custShow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4">
          <p15:clr>
            <a:srgbClr val="A4A3A4"/>
          </p15:clr>
        </p15:guide>
        <p15:guide id="2" pos="39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Animation="0"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F1"/>
    <a:srgbClr val="3E535F"/>
    <a:srgbClr val="E94B37"/>
    <a:srgbClr val="A9D18E"/>
    <a:srgbClr val="F6AB32"/>
    <a:srgbClr val="FDF6EE"/>
    <a:srgbClr val="FEF1E8"/>
    <a:srgbClr val="CE2127"/>
    <a:srgbClr val="FFFFFF"/>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1753" autoAdjust="0"/>
  </p:normalViewPr>
  <p:slideViewPr>
    <p:cSldViewPr>
      <p:cViewPr varScale="1">
        <p:scale>
          <a:sx n="87" d="100"/>
          <a:sy n="87" d="100"/>
        </p:scale>
        <p:origin x="114" y="102"/>
      </p:cViewPr>
      <p:guideLst>
        <p:guide orient="horz" pos="2054"/>
        <p:guide pos="3916"/>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05E8-70C3-45B8-A465-16F6ECD62980}" type="datetimeFigureOut">
              <a:rPr lang="zh-CN" altLang="en-US" smtClean="0"/>
              <a:t>2019/4/17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53203B-4AED-4592-8F7A-912472EFF70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051" name="图片 6" descr="图片1"/>
          <p:cNvPicPr>
            <a:picLocks noChangeAspect="1"/>
          </p:cNvPicPr>
          <p:nvPr userDrawn="1"/>
        </p:nvPicPr>
        <p:blipFill>
          <a:blip r:embed="rId2"/>
          <a:stretch>
            <a:fillRect/>
          </a:stretch>
        </p:blipFill>
        <p:spPr>
          <a:xfrm>
            <a:off x="-4762" y="-7937"/>
            <a:ext cx="12187237" cy="6854825"/>
          </a:xfrm>
          <a:prstGeom prst="rect">
            <a:avLst/>
          </a:prstGeom>
          <a:noFill/>
          <a:ln w="9525">
            <a:noFill/>
          </a:ln>
        </p:spPr>
      </p:pic>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a:xfrm>
            <a:off x="609600" y="6245225"/>
            <a:ext cx="2844800" cy="476250"/>
          </a:xfrm>
          <a:prstGeom prst="rect">
            <a:avLst/>
          </a:prstGeom>
          <a:noFill/>
          <a:ln w="9525">
            <a:noFill/>
          </a:ln>
        </p:spPr>
        <p:txBody>
          <a:bodyPr/>
          <a:lstStyle/>
          <a:p>
            <a:pPr fontAlgn="auto"/>
            <a:endParaRPr lang="zh-CN" altLang="en-US" noProof="1">
              <a:solidFill>
                <a:srgbClr val="000000"/>
              </a:solidFill>
            </a:endParaRPr>
          </a:p>
        </p:txBody>
      </p:sp>
      <p:sp>
        <p:nvSpPr>
          <p:cNvPr id="5" name="页脚占位符 4"/>
          <p:cNvSpPr>
            <a:spLocks noGrp="1"/>
          </p:cNvSpPr>
          <p:nvPr>
            <p:ph type="ftr" sz="quarter" idx="11"/>
          </p:nvPr>
        </p:nvSpPr>
        <p:spPr>
          <a:xfrm>
            <a:off x="4165600" y="6245225"/>
            <a:ext cx="3860800" cy="476250"/>
          </a:xfrm>
          <a:prstGeom prst="rect">
            <a:avLst/>
          </a:prstGeom>
          <a:noFill/>
          <a:ln w="9525">
            <a:noFill/>
          </a:ln>
        </p:spPr>
        <p:txBody>
          <a:bodyPr/>
          <a:lstStyle/>
          <a:p>
            <a:pPr fontAlgn="auto"/>
            <a:endParaRPr lang="zh-CN" altLang="en-US" noProof="1">
              <a:solidFill>
                <a:srgbClr val="000000"/>
              </a:solidFill>
            </a:endParaRPr>
          </a:p>
        </p:txBody>
      </p:sp>
      <p:sp>
        <p:nvSpPr>
          <p:cNvPr id="6" name="灯片编号占位符 5"/>
          <p:cNvSpPr>
            <a:spLocks noGrp="1"/>
          </p:cNvSpPr>
          <p:nvPr>
            <p:ph type="sldNum" sz="quarter" idx="12"/>
          </p:nvPr>
        </p:nvSpPr>
        <p:spPr>
          <a:xfrm>
            <a:off x="8737600" y="6245225"/>
            <a:ext cx="2844800" cy="476250"/>
          </a:xfrm>
          <a:prstGeom prst="rect">
            <a:avLst/>
          </a:prstGeom>
          <a:noFill/>
          <a:ln w="9525">
            <a:noFill/>
          </a:ln>
        </p:spPr>
        <p:txBody>
          <a:bodyPr/>
          <a:lstStyle/>
          <a:p>
            <a:pPr fontAlgn="auto"/>
            <a:fld id="{9A0DB2DC-4C9A-4742-B13C-FB6460FD3503}" type="slidenum">
              <a:rPr lang="en-US" altLang="zh-CN" noProof="1">
                <a:solidFill>
                  <a:srgbClr val="000000"/>
                </a:solidFill>
                <a:latin typeface="Arial" panose="020B0604020202020204"/>
                <a:ea typeface="宋体" panose="02010600030101010101" pitchFamily="2" charset="-122"/>
                <a:cs typeface="+mn-cs"/>
              </a:rPr>
              <a:t>‹#›</a:t>
            </a:fld>
            <a:endParaRPr lang="zh-CN" altLang="en-US" noProof="1">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fontAlgn="auto"/>
            <a:endParaRPr lang="zh-CN" altLang="en-US" noProof="1">
              <a:solidFill>
                <a:srgbClr val="000000"/>
              </a:solidFill>
            </a:endParaRPr>
          </a:p>
        </p:txBody>
      </p:sp>
      <p:sp>
        <p:nvSpPr>
          <p:cNvPr id="5" name="页脚占位符 4"/>
          <p:cNvSpPr>
            <a:spLocks noGrp="1"/>
          </p:cNvSpPr>
          <p:nvPr>
            <p:ph type="ftr" sz="quarter" idx="11"/>
          </p:nvPr>
        </p:nvSpPr>
        <p:spPr/>
        <p:txBody>
          <a:bodyPr/>
          <a:lstStyle/>
          <a:p>
            <a:pPr fontAlgn="auto"/>
            <a:endParaRPr lang="zh-CN" altLang="en-US" noProof="1">
              <a:solidFill>
                <a:srgbClr val="000000"/>
              </a:solidFill>
            </a:endParaRPr>
          </a:p>
        </p:txBody>
      </p:sp>
      <p:sp>
        <p:nvSpPr>
          <p:cNvPr id="6" name="灯片编号占位符 5"/>
          <p:cNvSpPr>
            <a:spLocks noGrp="1"/>
          </p:cNvSpPr>
          <p:nvPr>
            <p:ph type="sldNum" sz="quarter" idx="12"/>
          </p:nvPr>
        </p:nvSpPr>
        <p:spPr/>
        <p:txBody>
          <a:bodyPr/>
          <a:lstStyle/>
          <a:p>
            <a:pPr fontAlgn="auto"/>
            <a:fld id="{9A0DB2DC-4C9A-4742-B13C-FB6460FD3503}" type="slidenum">
              <a:rPr lang="zh-CN" altLang="en-US" noProof="1" dirty="0">
                <a:solidFill>
                  <a:srgbClr val="000000"/>
                </a:solidFill>
                <a:latin typeface="Arial" panose="020B0604020202020204"/>
                <a:ea typeface="宋体" panose="02010600030101010101" pitchFamily="2" charset="-122"/>
                <a:cs typeface="+mn-cs"/>
              </a:rPr>
              <a:t>‹#›</a:t>
            </a:fld>
            <a:endParaRPr lang="zh-CN" altLang="en-US" noProof="1">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endParaRPr lang="zh-CN" altLang="en-US" noProof="1">
              <a:solidFill>
                <a:srgbClr val="000000"/>
              </a:solidFill>
            </a:endParaRPr>
          </a:p>
        </p:txBody>
      </p:sp>
      <p:sp>
        <p:nvSpPr>
          <p:cNvPr id="4" name="页脚占位符 3"/>
          <p:cNvSpPr>
            <a:spLocks noGrp="1"/>
          </p:cNvSpPr>
          <p:nvPr>
            <p:ph type="ftr" sz="quarter" idx="11"/>
          </p:nvPr>
        </p:nvSpPr>
        <p:spPr/>
        <p:txBody>
          <a:bodyPr/>
          <a:lstStyle/>
          <a:p>
            <a:pPr fontAlgn="auto"/>
            <a:endParaRPr lang="zh-CN" altLang="en-US" noProof="1">
              <a:solidFill>
                <a:srgbClr val="000000"/>
              </a:solidFill>
            </a:endParaRPr>
          </a:p>
        </p:txBody>
      </p:sp>
      <p:sp>
        <p:nvSpPr>
          <p:cNvPr id="5" name="灯片编号占位符 4"/>
          <p:cNvSpPr>
            <a:spLocks noGrp="1"/>
          </p:cNvSpPr>
          <p:nvPr>
            <p:ph type="sldNum" sz="quarter" idx="12"/>
          </p:nvPr>
        </p:nvSpPr>
        <p:spPr/>
        <p:txBody>
          <a:bodyPr/>
          <a:lstStyle/>
          <a:p>
            <a:pPr fontAlgn="auto"/>
            <a:fld id="{9A0DB2DC-4C9A-4742-B13C-FB6460FD3503}" type="slidenum">
              <a:rPr lang="zh-CN" altLang="en-US" noProof="1" dirty="0">
                <a:solidFill>
                  <a:srgbClr val="000000"/>
                </a:solidFill>
                <a:latin typeface="Arial" panose="020B0604020202020204"/>
                <a:ea typeface="宋体" panose="02010600030101010101" pitchFamily="2" charset="-122"/>
                <a:cs typeface="+mn-cs"/>
              </a:rPr>
              <a:t>‹#›</a:t>
            </a:fld>
            <a:endParaRPr lang="zh-CN" altLang="en-US" noProof="1">
              <a:solidFill>
                <a:srgbClr val="000000"/>
              </a:solidFill>
            </a:endParaRPr>
          </a:p>
        </p:txBody>
      </p:sp>
      <p:pic>
        <p:nvPicPr>
          <p:cNvPr id="6" name="图片 6" descr="图片1"/>
          <p:cNvPicPr>
            <a:picLocks noChangeAspect="1"/>
          </p:cNvPicPr>
          <p:nvPr userDrawn="1"/>
        </p:nvPicPr>
        <p:blipFill>
          <a:blip r:embed="rId2"/>
          <a:stretch>
            <a:fillRect/>
          </a:stretch>
        </p:blipFill>
        <p:spPr>
          <a:xfrm>
            <a:off x="-4762" y="-7937"/>
            <a:ext cx="12187237" cy="6854825"/>
          </a:xfrm>
          <a:prstGeom prst="rect">
            <a:avLst/>
          </a:prstGeom>
          <a:noFill/>
          <a:ln w="9525">
            <a:noFill/>
          </a:ln>
        </p:spPr>
      </p:pic>
      <p:pic>
        <p:nvPicPr>
          <p:cNvPr id="7" name="Picture 2" descr="C:\Users\Administrator\Desktop\图片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3567"/>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fontAlgn="auto"/>
            <a:endParaRPr lang="zh-CN" altLang="en-US" noProof="1">
              <a:solidFill>
                <a:srgbClr val="000000"/>
              </a:solidFill>
            </a:endParaRPr>
          </a:p>
        </p:txBody>
      </p:sp>
      <p:sp>
        <p:nvSpPr>
          <p:cNvPr id="5" name="页脚占位符 4"/>
          <p:cNvSpPr>
            <a:spLocks noGrp="1"/>
          </p:cNvSpPr>
          <p:nvPr>
            <p:ph type="ftr" sz="quarter" idx="11"/>
          </p:nvPr>
        </p:nvSpPr>
        <p:spPr/>
        <p:txBody>
          <a:bodyPr/>
          <a:lstStyle/>
          <a:p>
            <a:pPr fontAlgn="auto"/>
            <a:endParaRPr lang="zh-CN" altLang="en-US" noProof="1">
              <a:solidFill>
                <a:srgbClr val="000000"/>
              </a:solidFill>
            </a:endParaRPr>
          </a:p>
        </p:txBody>
      </p:sp>
      <p:sp>
        <p:nvSpPr>
          <p:cNvPr id="6" name="灯片编号占位符 5"/>
          <p:cNvSpPr>
            <a:spLocks noGrp="1"/>
          </p:cNvSpPr>
          <p:nvPr>
            <p:ph type="sldNum" sz="quarter" idx="12"/>
          </p:nvPr>
        </p:nvSpPr>
        <p:spPr/>
        <p:txBody>
          <a:bodyPr/>
          <a:lstStyle/>
          <a:p>
            <a:pPr fontAlgn="auto"/>
            <a:fld id="{9A0DB2DC-4C9A-4742-B13C-FB6460FD3503}" type="slidenum">
              <a:rPr lang="zh-CN" altLang="en-US" noProof="1" dirty="0">
                <a:solidFill>
                  <a:srgbClr val="000000"/>
                </a:solidFill>
                <a:latin typeface="Arial" panose="020B0604020202020204"/>
                <a:ea typeface="宋体" panose="02010600030101010101" pitchFamily="2" charset="-122"/>
                <a:cs typeface="+mn-cs"/>
              </a:rPr>
              <a:t>‹#›</a:t>
            </a:fld>
            <a:endParaRPr lang="zh-CN" altLang="en-US" noProof="1">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fontAlgn="auto"/>
            <a:endParaRPr lang="zh-CN" altLang="en-US" noProof="1">
              <a:solidFill>
                <a:srgbClr val="000000"/>
              </a:solidFill>
            </a:endParaRPr>
          </a:p>
        </p:txBody>
      </p:sp>
      <p:sp>
        <p:nvSpPr>
          <p:cNvPr id="5" name="页脚占位符 4"/>
          <p:cNvSpPr>
            <a:spLocks noGrp="1"/>
          </p:cNvSpPr>
          <p:nvPr>
            <p:ph type="ftr" sz="quarter" idx="11"/>
          </p:nvPr>
        </p:nvSpPr>
        <p:spPr/>
        <p:txBody>
          <a:bodyPr/>
          <a:lstStyle/>
          <a:p>
            <a:pPr fontAlgn="auto"/>
            <a:endParaRPr lang="zh-CN" altLang="en-US" noProof="1">
              <a:solidFill>
                <a:srgbClr val="000000"/>
              </a:solidFill>
            </a:endParaRPr>
          </a:p>
        </p:txBody>
      </p:sp>
      <p:sp>
        <p:nvSpPr>
          <p:cNvPr id="6" name="灯片编号占位符 5"/>
          <p:cNvSpPr>
            <a:spLocks noGrp="1"/>
          </p:cNvSpPr>
          <p:nvPr>
            <p:ph type="sldNum" sz="quarter" idx="12"/>
          </p:nvPr>
        </p:nvSpPr>
        <p:spPr/>
        <p:txBody>
          <a:bodyPr/>
          <a:lstStyle/>
          <a:p>
            <a:pPr fontAlgn="auto"/>
            <a:fld id="{9A0DB2DC-4C9A-4742-B13C-FB6460FD3503}" type="slidenum">
              <a:rPr lang="zh-CN" altLang="en-US" noProof="1" dirty="0">
                <a:solidFill>
                  <a:srgbClr val="000000"/>
                </a:solidFill>
                <a:latin typeface="Arial" panose="020B0604020202020204"/>
                <a:ea typeface="宋体" panose="02010600030101010101" pitchFamily="2" charset="-122"/>
                <a:cs typeface="+mn-cs"/>
              </a:rPr>
              <a:t>‹#›</a:t>
            </a:fld>
            <a:endParaRPr lang="zh-CN" altLang="en-US" noProof="1">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fontAlgn="auto"/>
            <a:endParaRPr lang="zh-CN" altLang="en-US" noProof="1">
              <a:solidFill>
                <a:srgbClr val="000000"/>
              </a:solidFill>
            </a:endParaRPr>
          </a:p>
        </p:txBody>
      </p:sp>
      <p:sp>
        <p:nvSpPr>
          <p:cNvPr id="6" name="页脚占位符 5"/>
          <p:cNvSpPr>
            <a:spLocks noGrp="1"/>
          </p:cNvSpPr>
          <p:nvPr>
            <p:ph type="ftr" sz="quarter" idx="11"/>
          </p:nvPr>
        </p:nvSpPr>
        <p:spPr/>
        <p:txBody>
          <a:bodyPr/>
          <a:lstStyle/>
          <a:p>
            <a:pPr fontAlgn="auto"/>
            <a:endParaRPr lang="zh-CN" altLang="en-US" noProof="1">
              <a:solidFill>
                <a:srgbClr val="000000"/>
              </a:solidFill>
            </a:endParaRPr>
          </a:p>
        </p:txBody>
      </p:sp>
      <p:sp>
        <p:nvSpPr>
          <p:cNvPr id="7" name="灯片编号占位符 6"/>
          <p:cNvSpPr>
            <a:spLocks noGrp="1"/>
          </p:cNvSpPr>
          <p:nvPr>
            <p:ph type="sldNum" sz="quarter" idx="12"/>
          </p:nvPr>
        </p:nvSpPr>
        <p:spPr/>
        <p:txBody>
          <a:bodyPr/>
          <a:lstStyle/>
          <a:p>
            <a:pPr fontAlgn="auto"/>
            <a:fld id="{9A0DB2DC-4C9A-4742-B13C-FB6460FD3503}" type="slidenum">
              <a:rPr lang="zh-CN" altLang="en-US" noProof="1" dirty="0">
                <a:solidFill>
                  <a:srgbClr val="000000"/>
                </a:solidFill>
                <a:latin typeface="Arial" panose="020B0604020202020204"/>
                <a:ea typeface="宋体" panose="02010600030101010101" pitchFamily="2" charset="-122"/>
                <a:cs typeface="+mn-cs"/>
              </a:rPr>
              <a:t>‹#›</a:t>
            </a:fld>
            <a:endParaRPr lang="zh-CN" altLang="en-US" noProof="1">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fontAlgn="auto"/>
            <a:endParaRPr lang="zh-CN" altLang="en-US" noProof="1">
              <a:solidFill>
                <a:srgbClr val="000000"/>
              </a:solidFill>
            </a:endParaRPr>
          </a:p>
        </p:txBody>
      </p:sp>
      <p:sp>
        <p:nvSpPr>
          <p:cNvPr id="8" name="页脚占位符 7"/>
          <p:cNvSpPr>
            <a:spLocks noGrp="1"/>
          </p:cNvSpPr>
          <p:nvPr>
            <p:ph type="ftr" sz="quarter" idx="11"/>
          </p:nvPr>
        </p:nvSpPr>
        <p:spPr/>
        <p:txBody>
          <a:bodyPr/>
          <a:lstStyle/>
          <a:p>
            <a:pPr fontAlgn="auto"/>
            <a:endParaRPr lang="zh-CN" altLang="en-US" noProof="1">
              <a:solidFill>
                <a:srgbClr val="000000"/>
              </a:solidFill>
            </a:endParaRPr>
          </a:p>
        </p:txBody>
      </p:sp>
      <p:sp>
        <p:nvSpPr>
          <p:cNvPr id="9" name="灯片编号占位符 8"/>
          <p:cNvSpPr>
            <a:spLocks noGrp="1"/>
          </p:cNvSpPr>
          <p:nvPr>
            <p:ph type="sldNum" sz="quarter" idx="12"/>
          </p:nvPr>
        </p:nvSpPr>
        <p:spPr/>
        <p:txBody>
          <a:bodyPr/>
          <a:lstStyle/>
          <a:p>
            <a:pPr fontAlgn="auto"/>
            <a:fld id="{9A0DB2DC-4C9A-4742-B13C-FB6460FD3503}" type="slidenum">
              <a:rPr lang="zh-CN" altLang="en-US" noProof="1" dirty="0">
                <a:solidFill>
                  <a:srgbClr val="000000"/>
                </a:solidFill>
                <a:latin typeface="Arial" panose="020B0604020202020204"/>
                <a:ea typeface="宋体" panose="02010600030101010101" pitchFamily="2" charset="-122"/>
                <a:cs typeface="+mn-cs"/>
              </a:rPr>
              <a:t>‹#›</a:t>
            </a:fld>
            <a:endParaRPr lang="zh-CN" altLang="en-US" noProof="1">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endParaRPr lang="zh-CN" altLang="en-US" noProof="1">
              <a:solidFill>
                <a:srgbClr val="000000"/>
              </a:solidFill>
            </a:endParaRPr>
          </a:p>
        </p:txBody>
      </p:sp>
      <p:sp>
        <p:nvSpPr>
          <p:cNvPr id="3" name="页脚占位符 2"/>
          <p:cNvSpPr>
            <a:spLocks noGrp="1"/>
          </p:cNvSpPr>
          <p:nvPr>
            <p:ph type="ftr" sz="quarter" idx="11"/>
          </p:nvPr>
        </p:nvSpPr>
        <p:spPr/>
        <p:txBody>
          <a:bodyPr/>
          <a:lstStyle/>
          <a:p>
            <a:pPr fontAlgn="auto"/>
            <a:endParaRPr lang="zh-CN" altLang="en-US" noProof="1">
              <a:solidFill>
                <a:srgbClr val="000000"/>
              </a:solidFill>
            </a:endParaRPr>
          </a:p>
        </p:txBody>
      </p:sp>
      <p:sp>
        <p:nvSpPr>
          <p:cNvPr id="4" name="灯片编号占位符 3"/>
          <p:cNvSpPr>
            <a:spLocks noGrp="1"/>
          </p:cNvSpPr>
          <p:nvPr>
            <p:ph type="sldNum" sz="quarter" idx="12"/>
          </p:nvPr>
        </p:nvSpPr>
        <p:spPr/>
        <p:txBody>
          <a:bodyPr/>
          <a:lstStyle/>
          <a:p>
            <a:pPr fontAlgn="auto"/>
            <a:fld id="{9A0DB2DC-4C9A-4742-B13C-FB6460FD3503}" type="slidenum">
              <a:rPr lang="zh-CN" altLang="en-US" noProof="1" dirty="0">
                <a:solidFill>
                  <a:srgbClr val="000000"/>
                </a:solidFill>
                <a:latin typeface="Arial" panose="020B0604020202020204"/>
                <a:ea typeface="宋体" panose="02010600030101010101" pitchFamily="2" charset="-122"/>
                <a:cs typeface="+mn-cs"/>
              </a:rPr>
              <a:t>‹#›</a:t>
            </a:fld>
            <a:endParaRPr lang="zh-CN" altLang="en-US" noProof="1">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auto"/>
            <a:endParaRPr lang="zh-CN" altLang="en-US" noProof="1">
              <a:solidFill>
                <a:srgbClr val="000000"/>
              </a:solidFill>
            </a:endParaRPr>
          </a:p>
        </p:txBody>
      </p:sp>
      <p:sp>
        <p:nvSpPr>
          <p:cNvPr id="6" name="页脚占位符 5"/>
          <p:cNvSpPr>
            <a:spLocks noGrp="1"/>
          </p:cNvSpPr>
          <p:nvPr>
            <p:ph type="ftr" sz="quarter" idx="11"/>
          </p:nvPr>
        </p:nvSpPr>
        <p:spPr/>
        <p:txBody>
          <a:bodyPr/>
          <a:lstStyle/>
          <a:p>
            <a:pPr fontAlgn="auto"/>
            <a:endParaRPr lang="zh-CN" altLang="en-US" noProof="1">
              <a:solidFill>
                <a:srgbClr val="000000"/>
              </a:solidFill>
            </a:endParaRPr>
          </a:p>
        </p:txBody>
      </p:sp>
      <p:sp>
        <p:nvSpPr>
          <p:cNvPr id="7" name="灯片编号占位符 6"/>
          <p:cNvSpPr>
            <a:spLocks noGrp="1"/>
          </p:cNvSpPr>
          <p:nvPr>
            <p:ph type="sldNum" sz="quarter" idx="12"/>
          </p:nvPr>
        </p:nvSpPr>
        <p:spPr/>
        <p:txBody>
          <a:bodyPr/>
          <a:lstStyle/>
          <a:p>
            <a:pPr fontAlgn="auto"/>
            <a:fld id="{9A0DB2DC-4C9A-4742-B13C-FB6460FD3503}" type="slidenum">
              <a:rPr lang="zh-CN" altLang="en-US" noProof="1" dirty="0">
                <a:solidFill>
                  <a:srgbClr val="000000"/>
                </a:solidFill>
                <a:latin typeface="Arial" panose="020B0604020202020204"/>
                <a:ea typeface="宋体" panose="02010600030101010101" pitchFamily="2" charset="-122"/>
                <a:cs typeface="+mn-cs"/>
              </a:rPr>
              <a:t>‹#›</a:t>
            </a:fld>
            <a:endParaRPr lang="zh-CN" altLang="en-US" noProof="1">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auto"/>
            <a:endParaRPr lang="zh-CN" altLang="en-US" noProof="1">
              <a:solidFill>
                <a:srgbClr val="000000"/>
              </a:solidFill>
            </a:endParaRPr>
          </a:p>
        </p:txBody>
      </p:sp>
      <p:sp>
        <p:nvSpPr>
          <p:cNvPr id="6" name="页脚占位符 5"/>
          <p:cNvSpPr>
            <a:spLocks noGrp="1"/>
          </p:cNvSpPr>
          <p:nvPr>
            <p:ph type="ftr" sz="quarter" idx="11"/>
          </p:nvPr>
        </p:nvSpPr>
        <p:spPr/>
        <p:txBody>
          <a:bodyPr/>
          <a:lstStyle/>
          <a:p>
            <a:pPr fontAlgn="auto"/>
            <a:endParaRPr lang="zh-CN" altLang="en-US" noProof="1">
              <a:solidFill>
                <a:srgbClr val="000000"/>
              </a:solidFill>
            </a:endParaRPr>
          </a:p>
        </p:txBody>
      </p:sp>
      <p:sp>
        <p:nvSpPr>
          <p:cNvPr id="7" name="灯片编号占位符 6"/>
          <p:cNvSpPr>
            <a:spLocks noGrp="1"/>
          </p:cNvSpPr>
          <p:nvPr>
            <p:ph type="sldNum" sz="quarter" idx="12"/>
          </p:nvPr>
        </p:nvSpPr>
        <p:spPr/>
        <p:txBody>
          <a:bodyPr/>
          <a:lstStyle/>
          <a:p>
            <a:pPr fontAlgn="auto"/>
            <a:fld id="{9A0DB2DC-4C9A-4742-B13C-FB6460FD3503}" type="slidenum">
              <a:rPr lang="zh-CN" altLang="en-US" noProof="1" dirty="0">
                <a:solidFill>
                  <a:srgbClr val="000000"/>
                </a:solidFill>
                <a:latin typeface="Arial" panose="020B0604020202020204"/>
                <a:ea typeface="宋体" panose="02010600030101010101" pitchFamily="2" charset="-122"/>
                <a:cs typeface="+mn-cs"/>
              </a:rPr>
              <a:t>‹#›</a:t>
            </a:fld>
            <a:endParaRPr lang="zh-CN" altLang="en-US" noProof="1">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fontAlgn="auto"/>
            <a:endParaRPr lang="zh-CN" altLang="en-US" noProof="1">
              <a:solidFill>
                <a:srgbClr val="000000"/>
              </a:solidFill>
            </a:endParaRPr>
          </a:p>
        </p:txBody>
      </p:sp>
      <p:sp>
        <p:nvSpPr>
          <p:cNvPr id="5" name="页脚占位符 4"/>
          <p:cNvSpPr>
            <a:spLocks noGrp="1"/>
          </p:cNvSpPr>
          <p:nvPr>
            <p:ph type="ftr" sz="quarter" idx="11"/>
          </p:nvPr>
        </p:nvSpPr>
        <p:spPr/>
        <p:txBody>
          <a:bodyPr/>
          <a:lstStyle/>
          <a:p>
            <a:pPr fontAlgn="auto"/>
            <a:endParaRPr lang="zh-CN" altLang="en-US" noProof="1">
              <a:solidFill>
                <a:srgbClr val="000000"/>
              </a:solidFill>
            </a:endParaRPr>
          </a:p>
        </p:txBody>
      </p:sp>
      <p:sp>
        <p:nvSpPr>
          <p:cNvPr id="6" name="灯片编号占位符 5"/>
          <p:cNvSpPr>
            <a:spLocks noGrp="1"/>
          </p:cNvSpPr>
          <p:nvPr>
            <p:ph type="sldNum" sz="quarter" idx="12"/>
          </p:nvPr>
        </p:nvSpPr>
        <p:spPr/>
        <p:txBody>
          <a:bodyPr/>
          <a:lstStyle/>
          <a:p>
            <a:pPr fontAlgn="auto"/>
            <a:fld id="{9A0DB2DC-4C9A-4742-B13C-FB6460FD3503}" type="slidenum">
              <a:rPr lang="zh-CN" altLang="en-US" noProof="1" dirty="0">
                <a:solidFill>
                  <a:srgbClr val="000000"/>
                </a:solidFill>
                <a:latin typeface="Arial" panose="020B0604020202020204"/>
                <a:ea typeface="宋体" panose="02010600030101010101" pitchFamily="2" charset="-122"/>
                <a:cs typeface="+mn-cs"/>
              </a:rPr>
              <a:t>‹#›</a:t>
            </a:fld>
            <a:endParaRPr lang="zh-CN" altLang="en-US" noProof="1">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2" descr="图片2"/>
          <p:cNvPicPr>
            <a:picLocks noChangeAspect="1"/>
          </p:cNvPicPr>
          <p:nvPr/>
        </p:nvPicPr>
        <p:blipFill>
          <a:blip r:embed="rId13"/>
          <a:stretch>
            <a:fillRect/>
          </a:stretch>
        </p:blipFill>
        <p:spPr>
          <a:xfrm>
            <a:off x="563563" y="42863"/>
            <a:ext cx="11599862" cy="6811962"/>
          </a:xfrm>
          <a:prstGeom prst="rect">
            <a:avLst/>
          </a:prstGeom>
          <a:noFill/>
          <a:ln w="9525">
            <a:noFill/>
          </a:ln>
        </p:spPr>
      </p:pic>
      <p:sp>
        <p:nvSpPr>
          <p:cNvPr id="1027"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a:t>单击此处编辑母版标题样式</a:t>
            </a:r>
          </a:p>
        </p:txBody>
      </p:sp>
      <p:sp>
        <p:nvSpPr>
          <p:cNvPr id="1028" name="Rectangle 3"/>
          <p:cNvSpPr>
            <a:spLocks noGrp="1"/>
          </p:cNvSpPr>
          <p:nvPr>
            <p:ph type="body"/>
          </p:nvPr>
        </p:nvSpPr>
        <p:spPr>
          <a:xfrm>
            <a:off x="609600" y="1600200"/>
            <a:ext cx="10972800" cy="4525963"/>
          </a:xfrm>
          <a:prstGeom prst="rect">
            <a:avLst/>
          </a:prstGeom>
          <a:noFill/>
          <a:ln w="9525">
            <a:noFill/>
          </a:ln>
        </p:spPr>
        <p:txBody>
          <a:bodyPr anchor="t"/>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2"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a:spcBef>
                <a:spcPct val="0"/>
              </a:spcBef>
              <a:spcAft>
                <a:spcPct val="0"/>
              </a:spcAft>
            </a:pPr>
            <a:endParaRPr lang="zh-CN" altLang="en-US" noProof="1">
              <a:solidFill>
                <a:srgbClr val="000000"/>
              </a:solidFill>
            </a:endParaRPr>
          </a:p>
        </p:txBody>
      </p:sp>
      <p:sp>
        <p:nvSpPr>
          <p:cNvPr id="1029"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a:spcBef>
                <a:spcPct val="0"/>
              </a:spcBef>
              <a:spcAft>
                <a:spcPct val="0"/>
              </a:spcAft>
            </a:pPr>
            <a:endParaRPr lang="zh-CN" altLang="en-US" noProof="1">
              <a:solidFill>
                <a:srgbClr val="000000"/>
              </a:solidFill>
            </a:endParaRPr>
          </a:p>
        </p:txBody>
      </p:sp>
      <p:sp>
        <p:nvSpPr>
          <p:cNvPr id="1030"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a:spcBef>
                <a:spcPct val="0"/>
              </a:spcBef>
              <a:spcAft>
                <a:spcPct val="0"/>
              </a:spcAft>
            </a:pPr>
            <a:fld id="{9A0DB2DC-4C9A-4742-B13C-FB6460FD3503}" type="slidenum">
              <a:rPr lang="zh-CN" altLang="en-US" noProof="1" dirty="0">
                <a:solidFill>
                  <a:srgbClr val="000000"/>
                </a:solidFill>
              </a:rPr>
              <a:t>‹#›</a:t>
            </a:fld>
            <a:endParaRPr lang="zh-CN" altLang="en-US" noProof="1">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mc:Choice>
    <mc:Fallback xmlns="">
      <p:transition/>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6A4EB-114E-47A5-82A3-233D02629C6D}"/>
              </a:ext>
            </a:extLst>
          </p:cNvPr>
          <p:cNvSpPr>
            <a:spLocks noGrp="1"/>
          </p:cNvSpPr>
          <p:nvPr>
            <p:ph type="ctrTitle"/>
          </p:nvPr>
        </p:nvSpPr>
        <p:spPr>
          <a:xfrm>
            <a:off x="1343472" y="-315416"/>
            <a:ext cx="9144000" cy="2387600"/>
          </a:xfrm>
        </p:spPr>
        <p:txBody>
          <a:bodyPr/>
          <a:lstStyle/>
          <a:p>
            <a:r>
              <a:rPr lang="en-US" altLang="zh-CN" dirty="0">
                <a:solidFill>
                  <a:srgbClr val="FEF7F1"/>
                </a:solidFill>
              </a:rPr>
              <a:t>Sync</a:t>
            </a:r>
            <a:r>
              <a:rPr lang="zh-CN" altLang="en-US" dirty="0">
                <a:solidFill>
                  <a:srgbClr val="FEF7F1"/>
                </a:solidFill>
              </a:rPr>
              <a:t>同步详解</a:t>
            </a:r>
          </a:p>
        </p:txBody>
      </p:sp>
      <p:sp>
        <p:nvSpPr>
          <p:cNvPr id="3" name="副标题 2">
            <a:extLst>
              <a:ext uri="{FF2B5EF4-FFF2-40B4-BE49-F238E27FC236}">
                <a16:creationId xmlns:a16="http://schemas.microsoft.com/office/drawing/2014/main" id="{084F3898-4DC1-4794-8ECD-0C56DDEA2361}"/>
              </a:ext>
            </a:extLst>
          </p:cNvPr>
          <p:cNvSpPr>
            <a:spLocks noGrp="1"/>
          </p:cNvSpPr>
          <p:nvPr>
            <p:ph type="subTitle" idx="1"/>
          </p:nvPr>
        </p:nvSpPr>
        <p:spPr/>
        <p:txBody>
          <a:bodyPr/>
          <a:lstStyle/>
          <a:p>
            <a:r>
              <a:rPr lang="zh-CN" altLang="en-US" sz="4400" dirty="0">
                <a:solidFill>
                  <a:srgbClr val="FEF7F1"/>
                </a:solidFill>
              </a:rPr>
              <a:t>讲师 </a:t>
            </a:r>
            <a:r>
              <a:rPr lang="en-US" altLang="zh-CN" sz="4400" dirty="0">
                <a:solidFill>
                  <a:srgbClr val="FEF7F1"/>
                </a:solidFill>
              </a:rPr>
              <a:t>: </a:t>
            </a:r>
            <a:r>
              <a:rPr lang="zh-CN" altLang="en-US" sz="4400" dirty="0">
                <a:solidFill>
                  <a:srgbClr val="FEF7F1"/>
                </a:solidFill>
              </a:rPr>
              <a:t>谭祎</a:t>
            </a:r>
          </a:p>
        </p:txBody>
      </p:sp>
    </p:spTree>
    <p:extLst>
      <p:ext uri="{BB962C8B-B14F-4D97-AF65-F5344CB8AC3E}">
        <p14:creationId xmlns:p14="http://schemas.microsoft.com/office/powerpoint/2010/main" val="2137933774"/>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80C6E-F18E-4689-B427-6424F02926D1}"/>
              </a:ext>
            </a:extLst>
          </p:cNvPr>
          <p:cNvSpPr>
            <a:spLocks noGrp="1"/>
          </p:cNvSpPr>
          <p:nvPr>
            <p:ph type="title"/>
          </p:nvPr>
        </p:nvSpPr>
        <p:spPr/>
        <p:txBody>
          <a:bodyPr/>
          <a:lstStyle/>
          <a:p>
            <a:r>
              <a:rPr lang="zh-CN" altLang="en-US" dirty="0"/>
              <a:t>原子操作</a:t>
            </a:r>
          </a:p>
        </p:txBody>
      </p:sp>
      <p:sp>
        <p:nvSpPr>
          <p:cNvPr id="3" name="内容占位符 2">
            <a:extLst>
              <a:ext uri="{FF2B5EF4-FFF2-40B4-BE49-F238E27FC236}">
                <a16:creationId xmlns:a16="http://schemas.microsoft.com/office/drawing/2014/main" id="{702BAF72-3DE3-4911-9B04-F4B30B20D490}"/>
              </a:ext>
            </a:extLst>
          </p:cNvPr>
          <p:cNvSpPr>
            <a:spLocks noGrp="1"/>
          </p:cNvSpPr>
          <p:nvPr>
            <p:ph idx="1"/>
          </p:nvPr>
        </p:nvSpPr>
        <p:spPr/>
        <p:txBody>
          <a:bodyPr/>
          <a:lstStyle/>
          <a:p>
            <a:r>
              <a:rPr lang="zh-CN" altLang="en-US" dirty="0"/>
              <a:t>载入：</a:t>
            </a:r>
            <a:r>
              <a:rPr lang="zh-CN" altLang="zh-CN" dirty="0"/>
              <a:t> atomic.Load</a:t>
            </a:r>
            <a:r>
              <a:rPr lang="en-US" altLang="zh-CN" dirty="0"/>
              <a:t>XXX(</a:t>
            </a:r>
            <a:r>
              <a:rPr lang="en-US" altLang="zh-CN" dirty="0" err="1"/>
              <a:t>addr</a:t>
            </a:r>
            <a:r>
              <a:rPr lang="zh-CN" altLang="en-US" dirty="0"/>
              <a:t> </a:t>
            </a:r>
            <a:r>
              <a:rPr lang="en-US" altLang="zh-CN" dirty="0"/>
              <a:t>*Type)</a:t>
            </a:r>
          </a:p>
          <a:p>
            <a:r>
              <a:rPr lang="en-US" altLang="zh-CN" sz="1800" dirty="0"/>
              <a:t>var value int32</a:t>
            </a:r>
            <a:endParaRPr lang="zh-CN" altLang="en-US" sz="1800" dirty="0"/>
          </a:p>
          <a:p>
            <a:r>
              <a:rPr lang="en-US" altLang="zh-CN" sz="1800" dirty="0" err="1"/>
              <a:t>func</a:t>
            </a:r>
            <a:r>
              <a:rPr lang="en-US" altLang="zh-CN" sz="1800" dirty="0"/>
              <a:t> </a:t>
            </a:r>
            <a:r>
              <a:rPr lang="en-US" altLang="zh-CN" sz="1800" dirty="0" err="1"/>
              <a:t>addValue</a:t>
            </a:r>
            <a:r>
              <a:rPr lang="en-US" altLang="zh-CN" sz="1800" dirty="0"/>
              <a:t>(delta int32){</a:t>
            </a:r>
            <a:endParaRPr lang="zh-CN" altLang="en-US" sz="1800" dirty="0"/>
          </a:p>
          <a:p>
            <a:r>
              <a:rPr lang="en-US" altLang="zh-CN" sz="1800" dirty="0"/>
              <a:t>for{</a:t>
            </a:r>
            <a:endParaRPr lang="zh-CN" altLang="en-US" sz="1800" dirty="0"/>
          </a:p>
          <a:p>
            <a:pPr lvl="1"/>
            <a:r>
              <a:rPr lang="en-US" altLang="zh-CN" sz="1800" dirty="0"/>
              <a:t>v:=atomic.LoadInt32(&amp;value)</a:t>
            </a:r>
          </a:p>
          <a:p>
            <a:pPr lvl="1"/>
            <a:r>
              <a:rPr lang="en-US" altLang="zh-CN" sz="1800" dirty="0"/>
              <a:t>if atomic.CompareAndSwapInt32(&amp;</a:t>
            </a:r>
            <a:r>
              <a:rPr lang="en-US" altLang="zh-CN" sz="1800" dirty="0" err="1"/>
              <a:t>value,v</a:t>
            </a:r>
            <a:r>
              <a:rPr lang="en-US" altLang="zh-CN" sz="1800" dirty="0"/>
              <a:t>,(</a:t>
            </a:r>
            <a:r>
              <a:rPr lang="en-US" altLang="zh-CN" sz="1800" dirty="0" err="1"/>
              <a:t>v+delta</a:t>
            </a:r>
            <a:r>
              <a:rPr lang="en-US" altLang="zh-CN" sz="1800" dirty="0"/>
              <a:t>)){</a:t>
            </a:r>
            <a:endParaRPr lang="zh-CN" altLang="en-US" sz="1800" dirty="0"/>
          </a:p>
          <a:p>
            <a:pPr lvl="3"/>
            <a:r>
              <a:rPr lang="en-US" altLang="zh-CN" sz="1800" dirty="0"/>
              <a:t>break</a:t>
            </a:r>
          </a:p>
          <a:p>
            <a:pPr lvl="2"/>
            <a:r>
              <a:rPr lang="en-US" altLang="zh-CN" sz="1800" dirty="0"/>
              <a:t>}</a:t>
            </a:r>
            <a:endParaRPr lang="zh-CN" altLang="en-US" sz="1800" dirty="0"/>
          </a:p>
          <a:p>
            <a:pPr lvl="1"/>
            <a:r>
              <a:rPr lang="en-US" altLang="zh-CN" sz="1800" dirty="0"/>
              <a:t>}</a:t>
            </a:r>
            <a:endParaRPr lang="zh-CN" altLang="en-US" sz="1800" dirty="0"/>
          </a:p>
          <a:p>
            <a:r>
              <a:rPr lang="en-US" altLang="zh-CN" sz="1800" dirty="0"/>
              <a:t>}</a:t>
            </a:r>
            <a:endParaRPr lang="zh-CN" altLang="en-US" sz="1800" dirty="0"/>
          </a:p>
          <a:p>
            <a:r>
              <a:rPr lang="zh-CN" altLang="zh-CN" sz="1800" dirty="0"/>
              <a:t>在该示例中，通过调用表达式atomic.LoadInt32（&amp;value）替换了标识符value。替换后，那条赋值语句的含义就变为：原子地读取变量value的值并把它赋给变量v。这样一来，在读取value的值时，当前计算机中的任何CPU都不会进行其他针对此值的读写操作。这样的约束受到底层硬件的支持</a:t>
            </a:r>
            <a:endParaRPr lang="zh-CN" altLang="en-US" sz="1800" dirty="0"/>
          </a:p>
        </p:txBody>
      </p:sp>
    </p:spTree>
    <p:extLst>
      <p:ext uri="{BB962C8B-B14F-4D97-AF65-F5344CB8AC3E}">
        <p14:creationId xmlns:p14="http://schemas.microsoft.com/office/powerpoint/2010/main" val="3440413814"/>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31F93-0A21-4A68-9358-2400919AFD32}"/>
              </a:ext>
            </a:extLst>
          </p:cNvPr>
          <p:cNvSpPr>
            <a:spLocks noGrp="1"/>
          </p:cNvSpPr>
          <p:nvPr>
            <p:ph type="title"/>
          </p:nvPr>
        </p:nvSpPr>
        <p:spPr/>
        <p:txBody>
          <a:bodyPr/>
          <a:lstStyle/>
          <a:p>
            <a:r>
              <a:rPr lang="zh-CN" altLang="en-US" dirty="0"/>
              <a:t>原子操作</a:t>
            </a:r>
          </a:p>
        </p:txBody>
      </p:sp>
      <p:sp>
        <p:nvSpPr>
          <p:cNvPr id="3" name="内容占位符 2">
            <a:extLst>
              <a:ext uri="{FF2B5EF4-FFF2-40B4-BE49-F238E27FC236}">
                <a16:creationId xmlns:a16="http://schemas.microsoft.com/office/drawing/2014/main" id="{042F8D98-6B3C-49E5-92C4-D3480EF3E604}"/>
              </a:ext>
            </a:extLst>
          </p:cNvPr>
          <p:cNvSpPr>
            <a:spLocks noGrp="1"/>
          </p:cNvSpPr>
          <p:nvPr>
            <p:ph idx="1"/>
          </p:nvPr>
        </p:nvSpPr>
        <p:spPr/>
        <p:txBody>
          <a:bodyPr/>
          <a:lstStyle/>
          <a:p>
            <a:r>
              <a:rPr lang="zh-CN" altLang="en-US" dirty="0"/>
              <a:t>存储：</a:t>
            </a:r>
            <a:r>
              <a:rPr lang="en-US" altLang="zh-CN" dirty="0" err="1"/>
              <a:t>atomic.StoreXXX</a:t>
            </a:r>
            <a:r>
              <a:rPr lang="en-US" altLang="zh-CN" dirty="0"/>
              <a:t>(</a:t>
            </a:r>
            <a:r>
              <a:rPr lang="en-US" altLang="zh-CN" dirty="0" err="1"/>
              <a:t>addr</a:t>
            </a:r>
            <a:r>
              <a:rPr lang="en-US" altLang="zh-CN" dirty="0"/>
              <a:t> *Type, value type)</a:t>
            </a:r>
          </a:p>
          <a:p>
            <a:r>
              <a:rPr lang="zh-CN" altLang="en-US" dirty="0"/>
              <a:t>说明：</a:t>
            </a:r>
            <a:r>
              <a:rPr lang="zh-CN" altLang="zh-CN" dirty="0"/>
              <a:t>在原子地存储某个值的过程中，任何CPU都不会进行针对同一个值的读写操作。如果把所有针对此值的写操作都改为原子操作，就绝不会出现针对此值的读操作因被并发地进行，而读到修改了一半的值的情况</a:t>
            </a:r>
            <a:endParaRPr lang="zh-CN" altLang="en-US" dirty="0"/>
          </a:p>
        </p:txBody>
      </p:sp>
    </p:spTree>
    <p:extLst>
      <p:ext uri="{BB962C8B-B14F-4D97-AF65-F5344CB8AC3E}">
        <p14:creationId xmlns:p14="http://schemas.microsoft.com/office/powerpoint/2010/main" val="290244680"/>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2AF04-4547-45B6-9EEE-C06B0B61E983}"/>
              </a:ext>
            </a:extLst>
          </p:cNvPr>
          <p:cNvSpPr>
            <a:spLocks noGrp="1"/>
          </p:cNvSpPr>
          <p:nvPr>
            <p:ph type="title"/>
          </p:nvPr>
        </p:nvSpPr>
        <p:spPr/>
        <p:txBody>
          <a:bodyPr/>
          <a:lstStyle/>
          <a:p>
            <a:r>
              <a:rPr lang="zh-CN" altLang="en-US" dirty="0"/>
              <a:t>原子操作</a:t>
            </a:r>
          </a:p>
        </p:txBody>
      </p:sp>
      <p:sp>
        <p:nvSpPr>
          <p:cNvPr id="3" name="内容占位符 2">
            <a:extLst>
              <a:ext uri="{FF2B5EF4-FFF2-40B4-BE49-F238E27FC236}">
                <a16:creationId xmlns:a16="http://schemas.microsoft.com/office/drawing/2014/main" id="{B2747DD7-FDB4-4E2B-A08A-F85B6C7E5612}"/>
              </a:ext>
            </a:extLst>
          </p:cNvPr>
          <p:cNvSpPr>
            <a:spLocks noGrp="1"/>
          </p:cNvSpPr>
          <p:nvPr>
            <p:ph idx="1"/>
          </p:nvPr>
        </p:nvSpPr>
        <p:spPr/>
        <p:txBody>
          <a:bodyPr/>
          <a:lstStyle/>
          <a:p>
            <a:r>
              <a:rPr lang="en-US" altLang="zh-CN" dirty="0" err="1"/>
              <a:t>Atomic.SwapXXX</a:t>
            </a:r>
            <a:r>
              <a:rPr lang="en-US" altLang="zh-CN" dirty="0"/>
              <a:t>(</a:t>
            </a:r>
            <a:r>
              <a:rPr lang="en-US" altLang="zh-CN" dirty="0" err="1"/>
              <a:t>addr</a:t>
            </a:r>
            <a:r>
              <a:rPr lang="en-US" altLang="zh-CN" dirty="0"/>
              <a:t> *Type, new Type) (old Type)</a:t>
            </a:r>
          </a:p>
          <a:p>
            <a:r>
              <a:rPr lang="zh-CN" altLang="en-US" dirty="0"/>
              <a:t>说明：</a:t>
            </a:r>
            <a:r>
              <a:rPr lang="zh-CN" altLang="zh-CN" dirty="0"/>
              <a:t>与CAS操作不同，原子交换操作不会关心被操作值的旧值，而是直接设置新值。但它又比原子存储操作多做了一步：它会返回被操作值的旧值。此类操作比CAS操作的约束更少，同时又比原子载入操作的功能更强</a:t>
            </a:r>
            <a:endParaRPr lang="zh-CN" altLang="en-US" dirty="0"/>
          </a:p>
        </p:txBody>
      </p:sp>
    </p:spTree>
    <p:extLst>
      <p:ext uri="{BB962C8B-B14F-4D97-AF65-F5344CB8AC3E}">
        <p14:creationId xmlns:p14="http://schemas.microsoft.com/office/powerpoint/2010/main" val="785630387"/>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2E7C2-CFCF-4C76-BE7B-C828B003E2CA}"/>
              </a:ext>
            </a:extLst>
          </p:cNvPr>
          <p:cNvSpPr>
            <a:spLocks noGrp="1"/>
          </p:cNvSpPr>
          <p:nvPr>
            <p:ph type="title"/>
          </p:nvPr>
        </p:nvSpPr>
        <p:spPr/>
        <p:txBody>
          <a:bodyPr/>
          <a:lstStyle/>
          <a:p>
            <a:r>
              <a:rPr lang="zh-CN" altLang="en-US" dirty="0"/>
              <a:t>原子操作</a:t>
            </a:r>
          </a:p>
        </p:txBody>
      </p:sp>
      <p:sp>
        <p:nvSpPr>
          <p:cNvPr id="3" name="内容占位符 2">
            <a:extLst>
              <a:ext uri="{FF2B5EF4-FFF2-40B4-BE49-F238E27FC236}">
                <a16:creationId xmlns:a16="http://schemas.microsoft.com/office/drawing/2014/main" id="{3EDA7AE8-2C2B-4762-B2C0-094AD70CED72}"/>
              </a:ext>
            </a:extLst>
          </p:cNvPr>
          <p:cNvSpPr>
            <a:spLocks noGrp="1"/>
          </p:cNvSpPr>
          <p:nvPr>
            <p:ph idx="1"/>
          </p:nvPr>
        </p:nvSpPr>
        <p:spPr/>
        <p:txBody>
          <a:bodyPr/>
          <a:lstStyle/>
          <a:p>
            <a:r>
              <a:rPr lang="en-US" altLang="zh-CN" dirty="0"/>
              <a:t>type Value:</a:t>
            </a:r>
            <a:r>
              <a:rPr lang="zh-CN" altLang="zh-CN" dirty="0"/>
              <a:t>一个结构体类型，暂且称为“原子值类型”。它用于存储需要原子读写的值</a:t>
            </a:r>
            <a:r>
              <a:rPr lang="en-US" altLang="zh-CN" dirty="0"/>
              <a:t>.</a:t>
            </a:r>
            <a:r>
              <a:rPr lang="zh-CN" altLang="zh-CN" dirty="0"/>
              <a:t>与sync/atomic包中的其他函数不同，sync/atomic.Value可接受的被操作值的类型不限。</a:t>
            </a:r>
            <a:endParaRPr lang="en-US" altLang="zh-CN" dirty="0"/>
          </a:p>
          <a:p>
            <a:r>
              <a:rPr lang="zh-CN" altLang="en-US" dirty="0"/>
              <a:t>方法：</a:t>
            </a:r>
            <a:r>
              <a:rPr lang="zh-CN" altLang="zh-CN" dirty="0"/>
              <a:t>Load和Store。前者用于原子地读取原子值实例中存储的值，它会返回一个interface{}类型的结果且不接受任何参数。后者用于原子地在原子值实例中存储一个值，它接受一个interface{}类型的参数而没有任何结果。在未曾通过Store方法向原子值实例存储值之前，它的Load方法总会返回nil。</a:t>
            </a:r>
            <a:endParaRPr lang="zh-CN" altLang="en-US" dirty="0"/>
          </a:p>
        </p:txBody>
      </p:sp>
    </p:spTree>
    <p:extLst>
      <p:ext uri="{BB962C8B-B14F-4D97-AF65-F5344CB8AC3E}">
        <p14:creationId xmlns:p14="http://schemas.microsoft.com/office/powerpoint/2010/main" val="2146753285"/>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338B1-239F-4B0B-A247-02A7E3D17E53}"/>
              </a:ext>
            </a:extLst>
          </p:cNvPr>
          <p:cNvSpPr>
            <a:spLocks noGrp="1"/>
          </p:cNvSpPr>
          <p:nvPr>
            <p:ph type="title"/>
          </p:nvPr>
        </p:nvSpPr>
        <p:spPr/>
        <p:txBody>
          <a:bodyPr/>
          <a:lstStyle/>
          <a:p>
            <a:r>
              <a:rPr lang="zh-CN" altLang="en-US" dirty="0"/>
              <a:t>只执行一次</a:t>
            </a:r>
          </a:p>
        </p:txBody>
      </p:sp>
      <p:sp>
        <p:nvSpPr>
          <p:cNvPr id="3" name="内容占位符 2">
            <a:extLst>
              <a:ext uri="{FF2B5EF4-FFF2-40B4-BE49-F238E27FC236}">
                <a16:creationId xmlns:a16="http://schemas.microsoft.com/office/drawing/2014/main" id="{77F6EBB2-823C-4F02-910E-80EFEC710937}"/>
              </a:ext>
            </a:extLst>
          </p:cNvPr>
          <p:cNvSpPr>
            <a:spLocks noGrp="1"/>
          </p:cNvSpPr>
          <p:nvPr>
            <p:ph idx="1"/>
          </p:nvPr>
        </p:nvSpPr>
        <p:spPr/>
        <p:txBody>
          <a:bodyPr/>
          <a:lstStyle/>
          <a:p>
            <a:r>
              <a:rPr lang="en-US" altLang="zh-CN" dirty="0" err="1"/>
              <a:t>Sync.once</a:t>
            </a:r>
            <a:r>
              <a:rPr lang="en-US" altLang="zh-CN" dirty="0"/>
              <a:t>:</a:t>
            </a:r>
            <a:r>
              <a:rPr lang="zh-CN" altLang="zh-CN" dirty="0"/>
              <a:t>开箱即用</a:t>
            </a:r>
            <a:endParaRPr lang="en-US" altLang="zh-CN" dirty="0"/>
          </a:p>
          <a:p>
            <a:pPr lvl="1"/>
            <a:r>
              <a:rPr lang="en-US" altLang="zh-CN" dirty="0"/>
              <a:t>var once </a:t>
            </a:r>
            <a:r>
              <a:rPr lang="en-US" altLang="zh-CN" dirty="0" err="1"/>
              <a:t>sync.Once</a:t>
            </a:r>
            <a:r>
              <a:rPr lang="en-US" altLang="zh-CN" dirty="0"/>
              <a:t> </a:t>
            </a:r>
            <a:endParaRPr lang="zh-CN" altLang="zh-CN" dirty="0"/>
          </a:p>
          <a:p>
            <a:pPr lvl="1"/>
            <a:r>
              <a:rPr lang="en-US" altLang="zh-CN" dirty="0" err="1"/>
              <a:t>once.Do</a:t>
            </a:r>
            <a:r>
              <a:rPr lang="zh-CN" altLang="zh-CN" dirty="0"/>
              <a:t>（</a:t>
            </a:r>
            <a:r>
              <a:rPr lang="en-US" altLang="zh-CN" dirty="0" err="1"/>
              <a:t>func</a:t>
            </a:r>
            <a:r>
              <a:rPr lang="zh-CN" altLang="zh-CN" dirty="0"/>
              <a:t>（）</a:t>
            </a:r>
            <a:r>
              <a:rPr lang="en-US" altLang="zh-CN" dirty="0"/>
              <a:t>{</a:t>
            </a:r>
            <a:r>
              <a:rPr lang="en-US" altLang="zh-CN" dirty="0" err="1"/>
              <a:t>fmt.Println</a:t>
            </a:r>
            <a:r>
              <a:rPr lang="zh-CN" altLang="zh-CN" dirty="0"/>
              <a:t>（</a:t>
            </a:r>
            <a:r>
              <a:rPr lang="en-US" altLang="zh-CN" dirty="0"/>
              <a:t>"Once!"</a:t>
            </a:r>
            <a:r>
              <a:rPr lang="zh-CN" altLang="zh-CN" dirty="0"/>
              <a:t>）</a:t>
            </a:r>
            <a:r>
              <a:rPr lang="en-US" altLang="zh-CN" dirty="0"/>
              <a:t>}</a:t>
            </a:r>
            <a:r>
              <a:rPr lang="zh-CN" altLang="zh-CN" dirty="0"/>
              <a:t>）</a:t>
            </a:r>
          </a:p>
          <a:p>
            <a:r>
              <a:rPr lang="zh-CN" altLang="en-US" dirty="0"/>
              <a:t>注意：</a:t>
            </a:r>
            <a:r>
              <a:rPr lang="zh-CN" altLang="zh-CN" dirty="0"/>
              <a:t>对同一个sync.once类型值的Do方法的有效调用次数永远会是1。也就是说，无论调用这个方法多少次，也无论在多次调用时传递给它的参数值是否相同，都仅有第一次调用是有效的</a:t>
            </a:r>
            <a:endParaRPr lang="zh-CN" altLang="en-US" dirty="0"/>
          </a:p>
        </p:txBody>
      </p:sp>
    </p:spTree>
    <p:extLst>
      <p:ext uri="{BB962C8B-B14F-4D97-AF65-F5344CB8AC3E}">
        <p14:creationId xmlns:p14="http://schemas.microsoft.com/office/powerpoint/2010/main" val="3510243285"/>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AD782-A9DB-4416-BA37-1FE2A18EE49B}"/>
              </a:ext>
            </a:extLst>
          </p:cNvPr>
          <p:cNvSpPr>
            <a:spLocks noGrp="1"/>
          </p:cNvSpPr>
          <p:nvPr>
            <p:ph type="title"/>
          </p:nvPr>
        </p:nvSpPr>
        <p:spPr/>
        <p:txBody>
          <a:bodyPr/>
          <a:lstStyle/>
          <a:p>
            <a:r>
              <a:rPr lang="en-US" altLang="zh-CN" dirty="0" err="1"/>
              <a:t>WaitGroup</a:t>
            </a:r>
            <a:endParaRPr lang="zh-CN" altLang="en-US" dirty="0"/>
          </a:p>
        </p:txBody>
      </p:sp>
      <p:sp>
        <p:nvSpPr>
          <p:cNvPr id="3" name="内容占位符 2">
            <a:extLst>
              <a:ext uri="{FF2B5EF4-FFF2-40B4-BE49-F238E27FC236}">
                <a16:creationId xmlns:a16="http://schemas.microsoft.com/office/drawing/2014/main" id="{502C9571-D7A4-4369-AA2F-77494AB6D9B5}"/>
              </a:ext>
            </a:extLst>
          </p:cNvPr>
          <p:cNvSpPr>
            <a:spLocks noGrp="1"/>
          </p:cNvSpPr>
          <p:nvPr>
            <p:ph idx="1"/>
          </p:nvPr>
        </p:nvSpPr>
        <p:spPr/>
        <p:txBody>
          <a:bodyPr/>
          <a:lstStyle/>
          <a:p>
            <a:r>
              <a:rPr lang="zh-CN" altLang="zh-CN" dirty="0"/>
              <a:t>sync.Waitcroup类型的值是并发安全的，也是开箱即用的。例如，在声明 var wg sync.waitGroup之后，就可以直接使用wg变量了</a:t>
            </a:r>
            <a:r>
              <a:rPr lang="zh-CN" altLang="en-US" dirty="0"/>
              <a:t>。</a:t>
            </a:r>
            <a:endParaRPr lang="en-US" altLang="zh-CN" dirty="0"/>
          </a:p>
          <a:p>
            <a:r>
              <a:rPr lang="en-US" altLang="zh-CN" dirty="0" err="1"/>
              <a:t>WaitGroup</a:t>
            </a:r>
            <a:r>
              <a:rPr lang="zh-CN" altLang="zh-CN" dirty="0"/>
              <a:t>有3个指针方法，即：Add、Done和Wait。</a:t>
            </a:r>
            <a:endParaRPr lang="en-US" altLang="zh-CN" dirty="0"/>
          </a:p>
          <a:p>
            <a:r>
              <a:rPr lang="zh-CN" altLang="en-US" dirty="0"/>
              <a:t>基本应用场景：</a:t>
            </a:r>
            <a:r>
              <a:rPr lang="en-US" altLang="zh-CN" dirty="0" err="1"/>
              <a:t>WaitGroup</a:t>
            </a:r>
            <a:r>
              <a:rPr lang="zh-CN" altLang="en-US" dirty="0"/>
              <a:t>一般用于协调多个</a:t>
            </a:r>
            <a:r>
              <a:rPr lang="en-US" altLang="zh-CN" dirty="0"/>
              <a:t>goroutine</a:t>
            </a:r>
            <a:r>
              <a:rPr lang="zh-CN" altLang="en-US" dirty="0"/>
              <a:t>的运行</a:t>
            </a:r>
            <a:endParaRPr lang="zh-CN" altLang="zh-CN" dirty="0"/>
          </a:p>
        </p:txBody>
      </p:sp>
    </p:spTree>
    <p:extLst>
      <p:ext uri="{BB962C8B-B14F-4D97-AF65-F5344CB8AC3E}">
        <p14:creationId xmlns:p14="http://schemas.microsoft.com/office/powerpoint/2010/main" val="273845013"/>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C3DAF-7D99-4CBA-AFC4-7C5BB20C2C9B}"/>
              </a:ext>
            </a:extLst>
          </p:cNvPr>
          <p:cNvSpPr>
            <a:spLocks noGrp="1"/>
          </p:cNvSpPr>
          <p:nvPr>
            <p:ph type="title"/>
          </p:nvPr>
        </p:nvSpPr>
        <p:spPr/>
        <p:txBody>
          <a:bodyPr/>
          <a:lstStyle/>
          <a:p>
            <a:r>
              <a:rPr lang="zh-CN" altLang="en-US" dirty="0"/>
              <a:t>临时对象池</a:t>
            </a:r>
            <a:r>
              <a:rPr lang="en-US" altLang="zh-CN" dirty="0"/>
              <a:t>(Pool)</a:t>
            </a:r>
            <a:endParaRPr lang="zh-CN" altLang="en-US" dirty="0"/>
          </a:p>
        </p:txBody>
      </p:sp>
      <p:sp>
        <p:nvSpPr>
          <p:cNvPr id="3" name="内容占位符 2">
            <a:extLst>
              <a:ext uri="{FF2B5EF4-FFF2-40B4-BE49-F238E27FC236}">
                <a16:creationId xmlns:a16="http://schemas.microsoft.com/office/drawing/2014/main" id="{F2975AAE-ABB6-4ADD-9CA2-DDA50D6A904F}"/>
              </a:ext>
            </a:extLst>
          </p:cNvPr>
          <p:cNvSpPr>
            <a:spLocks noGrp="1"/>
          </p:cNvSpPr>
          <p:nvPr>
            <p:ph idx="1"/>
          </p:nvPr>
        </p:nvSpPr>
        <p:spPr/>
        <p:txBody>
          <a:bodyPr/>
          <a:lstStyle/>
          <a:p>
            <a:r>
              <a:rPr lang="en-US" altLang="zh-CN" dirty="0" err="1"/>
              <a:t>sync.pool</a:t>
            </a:r>
            <a:r>
              <a:rPr lang="en-US" altLang="zh-CN" dirty="0"/>
              <a:t>:</a:t>
            </a:r>
            <a:r>
              <a:rPr lang="zh-CN" altLang="zh-CN" dirty="0"/>
              <a:t>存放临时值的容器</a:t>
            </a:r>
            <a:endParaRPr lang="en-US" altLang="zh-CN" dirty="0"/>
          </a:p>
          <a:p>
            <a:r>
              <a:rPr lang="zh-CN" altLang="en-US" dirty="0"/>
              <a:t>特点</a:t>
            </a:r>
            <a:r>
              <a:rPr lang="en-US" altLang="zh-CN" dirty="0"/>
              <a:t>:</a:t>
            </a:r>
            <a:r>
              <a:rPr lang="zh-CN" altLang="zh-CN" dirty="0"/>
              <a:t>自动伸缩、高效的，同时</a:t>
            </a:r>
            <a:r>
              <a:rPr lang="zh-CN" altLang="en-US" dirty="0"/>
              <a:t>满足</a:t>
            </a:r>
            <a:r>
              <a:rPr lang="zh-CN" altLang="zh-CN" dirty="0"/>
              <a:t>并发安全</a:t>
            </a:r>
            <a:endParaRPr lang="zh-CN" altLang="en-US" dirty="0"/>
          </a:p>
        </p:txBody>
      </p:sp>
    </p:spTree>
    <p:extLst>
      <p:ext uri="{BB962C8B-B14F-4D97-AF65-F5344CB8AC3E}">
        <p14:creationId xmlns:p14="http://schemas.microsoft.com/office/powerpoint/2010/main" val="1198020029"/>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BFFB9-615C-437A-94BE-72B3F7A73A19}"/>
              </a:ext>
            </a:extLst>
          </p:cNvPr>
          <p:cNvSpPr>
            <a:spLocks noGrp="1"/>
          </p:cNvSpPr>
          <p:nvPr>
            <p:ph type="title"/>
          </p:nvPr>
        </p:nvSpPr>
        <p:spPr/>
        <p:txBody>
          <a:bodyPr/>
          <a:lstStyle/>
          <a:p>
            <a:r>
              <a:rPr lang="zh-CN" altLang="en-US" dirty="0"/>
              <a:t>传统并发手段</a:t>
            </a:r>
            <a:r>
              <a:rPr lang="en-US" altLang="zh-CN" dirty="0"/>
              <a:t>-</a:t>
            </a:r>
            <a:r>
              <a:rPr lang="zh-CN" altLang="en-US" dirty="0"/>
              <a:t>同步</a:t>
            </a:r>
          </a:p>
        </p:txBody>
      </p:sp>
      <p:sp>
        <p:nvSpPr>
          <p:cNvPr id="3" name="内容占位符 2">
            <a:extLst>
              <a:ext uri="{FF2B5EF4-FFF2-40B4-BE49-F238E27FC236}">
                <a16:creationId xmlns:a16="http://schemas.microsoft.com/office/drawing/2014/main" id="{CF675BA1-7476-4D3D-8E75-A8DF184FF6A6}"/>
              </a:ext>
            </a:extLst>
          </p:cNvPr>
          <p:cNvSpPr>
            <a:spLocks noGrp="1"/>
          </p:cNvSpPr>
          <p:nvPr>
            <p:ph idx="1"/>
          </p:nvPr>
        </p:nvSpPr>
        <p:spPr/>
        <p:txBody>
          <a:bodyPr/>
          <a:lstStyle/>
          <a:p>
            <a:r>
              <a:rPr lang="zh-CN" altLang="en-US" dirty="0"/>
              <a:t>同步基础类型说明</a:t>
            </a:r>
          </a:p>
        </p:txBody>
      </p:sp>
    </p:spTree>
    <p:extLst>
      <p:ext uri="{BB962C8B-B14F-4D97-AF65-F5344CB8AC3E}">
        <p14:creationId xmlns:p14="http://schemas.microsoft.com/office/powerpoint/2010/main" val="2466333597"/>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EBBF7-C781-4209-8C19-9BBC0DDBC6B1}"/>
              </a:ext>
            </a:extLst>
          </p:cNvPr>
          <p:cNvSpPr>
            <a:spLocks noGrp="1"/>
          </p:cNvSpPr>
          <p:nvPr>
            <p:ph type="title"/>
          </p:nvPr>
        </p:nvSpPr>
        <p:spPr/>
        <p:txBody>
          <a:bodyPr/>
          <a:lstStyle/>
          <a:p>
            <a:r>
              <a:rPr lang="en-US" altLang="zh-CN" dirty="0"/>
              <a:t>Mutex</a:t>
            </a:r>
            <a:endParaRPr lang="zh-CN" altLang="en-US" dirty="0"/>
          </a:p>
        </p:txBody>
      </p:sp>
      <p:sp>
        <p:nvSpPr>
          <p:cNvPr id="3" name="内容占位符 2">
            <a:extLst>
              <a:ext uri="{FF2B5EF4-FFF2-40B4-BE49-F238E27FC236}">
                <a16:creationId xmlns:a16="http://schemas.microsoft.com/office/drawing/2014/main" id="{47A7DD90-B1BF-4E13-A8F0-A0D9030CAF53}"/>
              </a:ext>
            </a:extLst>
          </p:cNvPr>
          <p:cNvSpPr>
            <a:spLocks noGrp="1"/>
          </p:cNvSpPr>
          <p:nvPr>
            <p:ph idx="1"/>
          </p:nvPr>
        </p:nvSpPr>
        <p:spPr/>
        <p:txBody>
          <a:bodyPr/>
          <a:lstStyle/>
          <a:p>
            <a:r>
              <a:rPr lang="zh-CN" altLang="en-US" dirty="0"/>
              <a:t>互斥锁是传统并发程序对共享资源进行访问控制的主要手段</a:t>
            </a:r>
            <a:endParaRPr lang="en-US" altLang="zh-CN" dirty="0"/>
          </a:p>
          <a:p>
            <a:r>
              <a:rPr lang="zh-CN" altLang="en-US" dirty="0"/>
              <a:t>对于同一个互斥锁的锁定操作和解锁操作应该成对出现。如果锁定了一个已锁定的互斥锁，那么进行重复锁定操作的</a:t>
            </a:r>
            <a:r>
              <a:rPr lang="en-US" altLang="zh-CN" dirty="0"/>
              <a:t>goroutine</a:t>
            </a:r>
            <a:r>
              <a:rPr lang="zh-CN" altLang="en-US" dirty="0"/>
              <a:t>将被阻塞，直到该互斥锁回到解锁状态</a:t>
            </a:r>
            <a:endParaRPr lang="en-US" altLang="zh-CN" dirty="0"/>
          </a:p>
          <a:p>
            <a:r>
              <a:rPr lang="zh-CN" altLang="en-US" dirty="0"/>
              <a:t>如果对一个已解锁的互斥锁再次解锁，会引发</a:t>
            </a:r>
            <a:r>
              <a:rPr lang="en-US" altLang="zh-CN" dirty="0"/>
              <a:t>panic</a:t>
            </a:r>
            <a:endParaRPr lang="zh-CN" altLang="en-US" dirty="0"/>
          </a:p>
        </p:txBody>
      </p:sp>
    </p:spTree>
    <p:extLst>
      <p:ext uri="{BB962C8B-B14F-4D97-AF65-F5344CB8AC3E}">
        <p14:creationId xmlns:p14="http://schemas.microsoft.com/office/powerpoint/2010/main" val="4129727110"/>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83895-CB67-4550-AC3C-9D2DCD41C48D}"/>
              </a:ext>
            </a:extLst>
          </p:cNvPr>
          <p:cNvSpPr>
            <a:spLocks noGrp="1"/>
          </p:cNvSpPr>
          <p:nvPr>
            <p:ph type="title"/>
          </p:nvPr>
        </p:nvSpPr>
        <p:spPr/>
        <p:txBody>
          <a:bodyPr/>
          <a:lstStyle/>
          <a:p>
            <a:r>
              <a:rPr lang="en-US" altLang="zh-CN" dirty="0" err="1"/>
              <a:t>RWMutex</a:t>
            </a:r>
            <a:endParaRPr lang="zh-CN" altLang="en-US" dirty="0"/>
          </a:p>
        </p:txBody>
      </p:sp>
      <p:sp>
        <p:nvSpPr>
          <p:cNvPr id="3" name="内容占位符 2">
            <a:extLst>
              <a:ext uri="{FF2B5EF4-FFF2-40B4-BE49-F238E27FC236}">
                <a16:creationId xmlns:a16="http://schemas.microsoft.com/office/drawing/2014/main" id="{B9660F6A-583A-40A9-8390-43480F0C05C7}"/>
              </a:ext>
            </a:extLst>
          </p:cNvPr>
          <p:cNvSpPr>
            <a:spLocks noGrp="1"/>
          </p:cNvSpPr>
          <p:nvPr>
            <p:ph idx="1"/>
          </p:nvPr>
        </p:nvSpPr>
        <p:spPr/>
        <p:txBody>
          <a:bodyPr/>
          <a:lstStyle/>
          <a:p>
            <a:r>
              <a:rPr lang="zh-CN" altLang="en-US" dirty="0"/>
              <a:t>读写锁即针对读写操作的互斥锁。它与普通的互斥锁最大的不同，就是可以分别针对读操作和写操作进行锁定和解锁操作。</a:t>
            </a:r>
            <a:endParaRPr lang="en-US" altLang="zh-CN" dirty="0"/>
          </a:p>
          <a:p>
            <a:r>
              <a:rPr lang="zh-CN" altLang="en-US" dirty="0"/>
              <a:t>规则：读写锁遵循的访问控制规则与互斥锁有所不同。读写锁控制下的多个写操作之间都是互斥的，并且写操作与读操作之间也都是互斥的。但是，多个读操作之间却不存在互斥关系。在这样的互斥策略之下，读写锁可以在大大降低因使用锁而造成的性能损耗的情况下，完成对共享资源的访问控制。</a:t>
            </a:r>
          </a:p>
        </p:txBody>
      </p:sp>
    </p:spTree>
    <p:extLst>
      <p:ext uri="{BB962C8B-B14F-4D97-AF65-F5344CB8AC3E}">
        <p14:creationId xmlns:p14="http://schemas.microsoft.com/office/powerpoint/2010/main" val="649720621"/>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56F35-F27F-4BE9-8E46-03676FAA9BCD}"/>
              </a:ext>
            </a:extLst>
          </p:cNvPr>
          <p:cNvSpPr>
            <a:spLocks noGrp="1"/>
          </p:cNvSpPr>
          <p:nvPr>
            <p:ph type="title"/>
          </p:nvPr>
        </p:nvSpPr>
        <p:spPr/>
        <p:txBody>
          <a:bodyPr/>
          <a:lstStyle/>
          <a:p>
            <a:r>
              <a:rPr lang="en-US" altLang="zh-CN" dirty="0" err="1"/>
              <a:t>RWMutex</a:t>
            </a:r>
            <a:endParaRPr lang="zh-CN" altLang="en-US" dirty="0"/>
          </a:p>
        </p:txBody>
      </p:sp>
      <p:sp>
        <p:nvSpPr>
          <p:cNvPr id="3" name="内容占位符 2">
            <a:extLst>
              <a:ext uri="{FF2B5EF4-FFF2-40B4-BE49-F238E27FC236}">
                <a16:creationId xmlns:a16="http://schemas.microsoft.com/office/drawing/2014/main" id="{60D110AE-D5D6-4C93-A93B-E64982A3A9ED}"/>
              </a:ext>
            </a:extLst>
          </p:cNvPr>
          <p:cNvSpPr>
            <a:spLocks noGrp="1"/>
          </p:cNvSpPr>
          <p:nvPr>
            <p:ph idx="1"/>
          </p:nvPr>
        </p:nvSpPr>
        <p:spPr/>
        <p:txBody>
          <a:bodyPr/>
          <a:lstStyle/>
          <a:p>
            <a:r>
              <a:rPr lang="zh-CN" altLang="en-US" dirty="0"/>
              <a:t>读写锁：针对读写操作的锁</a:t>
            </a:r>
            <a:endParaRPr lang="en-US" altLang="zh-CN" dirty="0"/>
          </a:p>
          <a:p>
            <a:r>
              <a:rPr lang="zh-CN" altLang="en-US" dirty="0"/>
              <a:t>与互斥锁的区别：</a:t>
            </a:r>
            <a:r>
              <a:rPr lang="zh-CN" altLang="zh-CN" dirty="0"/>
              <a:t>可以分别针对读操作和写操作进行锁定和解锁操作</a:t>
            </a:r>
            <a:r>
              <a:rPr lang="zh-CN" altLang="en-US" dirty="0"/>
              <a:t>。</a:t>
            </a:r>
            <a:endParaRPr lang="en-US" altLang="zh-CN" dirty="0"/>
          </a:p>
          <a:p>
            <a:r>
              <a:rPr lang="zh-CN" altLang="en-US" dirty="0"/>
              <a:t>特点：</a:t>
            </a:r>
            <a:r>
              <a:rPr lang="zh-CN" altLang="zh-CN" dirty="0"/>
              <a:t>读写锁控制下的多个写操作之间都是互斥的，并且写操作与读操作之间也都是互斥的。但是，多个读操作之间却不存在互斥关系</a:t>
            </a:r>
            <a:r>
              <a:rPr lang="zh-CN" altLang="en-US" dirty="0"/>
              <a:t>。</a:t>
            </a:r>
          </a:p>
        </p:txBody>
      </p:sp>
    </p:spTree>
    <p:extLst>
      <p:ext uri="{BB962C8B-B14F-4D97-AF65-F5344CB8AC3E}">
        <p14:creationId xmlns:p14="http://schemas.microsoft.com/office/powerpoint/2010/main" val="3069340962"/>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74255-9DF2-4952-91C6-2A653666B44F}"/>
              </a:ext>
            </a:extLst>
          </p:cNvPr>
          <p:cNvSpPr>
            <a:spLocks noGrp="1"/>
          </p:cNvSpPr>
          <p:nvPr>
            <p:ph type="title"/>
          </p:nvPr>
        </p:nvSpPr>
        <p:spPr/>
        <p:txBody>
          <a:bodyPr/>
          <a:lstStyle/>
          <a:p>
            <a:r>
              <a:rPr lang="zh-CN" altLang="en-US" dirty="0"/>
              <a:t>条件变量</a:t>
            </a:r>
          </a:p>
        </p:txBody>
      </p:sp>
      <p:sp>
        <p:nvSpPr>
          <p:cNvPr id="3" name="内容占位符 2">
            <a:extLst>
              <a:ext uri="{FF2B5EF4-FFF2-40B4-BE49-F238E27FC236}">
                <a16:creationId xmlns:a16="http://schemas.microsoft.com/office/drawing/2014/main" id="{70DEFC01-DAB7-44FF-9E12-7EC34CCA8B29}"/>
              </a:ext>
            </a:extLst>
          </p:cNvPr>
          <p:cNvSpPr>
            <a:spLocks noGrp="1"/>
          </p:cNvSpPr>
          <p:nvPr>
            <p:ph idx="1"/>
          </p:nvPr>
        </p:nvSpPr>
        <p:spPr/>
        <p:txBody>
          <a:bodyPr/>
          <a:lstStyle/>
          <a:p>
            <a:r>
              <a:rPr lang="zh-CN" altLang="en-US" dirty="0"/>
              <a:t>条件变量：一个可以与互斥量相提并论的同步方法</a:t>
            </a:r>
            <a:endParaRPr lang="en-US" altLang="zh-CN" dirty="0"/>
          </a:p>
          <a:p>
            <a:r>
              <a:rPr lang="zh-CN" altLang="en-US" dirty="0"/>
              <a:t>区别：与互斥量不同，条件变量的作用并不是保证在同一时刻仅有一个线程访问某一个共享数据，而是在对应的共享数据的状态发生变化时，通知其他因此而被阻塞的线程。条件变量总是与互斥量组合使用。</a:t>
            </a:r>
            <a:endParaRPr lang="en-US" altLang="zh-CN" dirty="0"/>
          </a:p>
          <a:p>
            <a:r>
              <a:rPr lang="zh-CN" altLang="en-US" dirty="0"/>
              <a:t>条件变量基本概念：相关操作能够在条件不满足时自行阻塞，并且一旦条件满足就能立即进行操作重试。</a:t>
            </a:r>
          </a:p>
        </p:txBody>
      </p:sp>
    </p:spTree>
    <p:extLst>
      <p:ext uri="{BB962C8B-B14F-4D97-AF65-F5344CB8AC3E}">
        <p14:creationId xmlns:p14="http://schemas.microsoft.com/office/powerpoint/2010/main" val="800970306"/>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BC743-C157-4A9F-9892-F853B008D52E}"/>
              </a:ext>
            </a:extLst>
          </p:cNvPr>
          <p:cNvSpPr>
            <a:spLocks noGrp="1"/>
          </p:cNvSpPr>
          <p:nvPr>
            <p:ph type="title"/>
          </p:nvPr>
        </p:nvSpPr>
        <p:spPr/>
        <p:txBody>
          <a:bodyPr/>
          <a:lstStyle/>
          <a:p>
            <a:r>
              <a:rPr lang="zh-CN" altLang="en-US" dirty="0"/>
              <a:t>条件变量</a:t>
            </a:r>
          </a:p>
        </p:txBody>
      </p:sp>
      <p:sp>
        <p:nvSpPr>
          <p:cNvPr id="3" name="内容占位符 2">
            <a:extLst>
              <a:ext uri="{FF2B5EF4-FFF2-40B4-BE49-F238E27FC236}">
                <a16:creationId xmlns:a16="http://schemas.microsoft.com/office/drawing/2014/main" id="{7AD33ADF-0559-46C9-B49E-22887EBD2E33}"/>
              </a:ext>
            </a:extLst>
          </p:cNvPr>
          <p:cNvSpPr>
            <a:spLocks noGrp="1"/>
          </p:cNvSpPr>
          <p:nvPr>
            <p:ph idx="1"/>
          </p:nvPr>
        </p:nvSpPr>
        <p:spPr/>
        <p:txBody>
          <a:bodyPr/>
          <a:lstStyle/>
          <a:p>
            <a:r>
              <a:rPr lang="zh-CN" altLang="en-US" sz="2800" dirty="0"/>
              <a:t>等待通知（</a:t>
            </a:r>
            <a:r>
              <a:rPr lang="en-US" altLang="zh-CN" sz="2800" dirty="0"/>
              <a:t>wait</a:t>
            </a:r>
            <a:r>
              <a:rPr lang="zh-CN" altLang="en-US" sz="2800" dirty="0"/>
              <a:t>）。阻塞当前线程，直至收到该条件变量发来的通知。一旦收到通知，该方法所在的</a:t>
            </a:r>
            <a:r>
              <a:rPr lang="en-US" altLang="zh-CN" sz="2800" dirty="0"/>
              <a:t>goroutine</a:t>
            </a:r>
            <a:r>
              <a:rPr lang="zh-CN" altLang="en-US" sz="2800" dirty="0"/>
              <a:t>就会被唤醒。</a:t>
            </a:r>
            <a:endParaRPr lang="en-US" altLang="zh-CN" sz="2800" dirty="0"/>
          </a:p>
          <a:p>
            <a:r>
              <a:rPr lang="zh-CN" altLang="en-US" sz="2800" dirty="0"/>
              <a:t>单发通知（</a:t>
            </a:r>
            <a:r>
              <a:rPr lang="en-US" altLang="zh-CN" sz="2800" dirty="0"/>
              <a:t>signal</a:t>
            </a:r>
            <a:r>
              <a:rPr lang="zh-CN" altLang="en-US" sz="2800" dirty="0"/>
              <a:t>）。让该条件变量向至少一个正在等待它通知的线程发送通知，以表示某个共享数据的状态已经改变。请注意，这里的</a:t>
            </a:r>
            <a:r>
              <a:rPr lang="en-US" altLang="zh-CN" sz="2800" dirty="0"/>
              <a:t>signal</a:t>
            </a:r>
            <a:r>
              <a:rPr lang="zh-CN" altLang="en-US" sz="2800" dirty="0"/>
              <a:t>与我在上一节所讲的信号是两个不同的概念，为了避免混淆，我把条件变量发送的信号称为通知。</a:t>
            </a:r>
            <a:endParaRPr lang="en-US" altLang="zh-CN" sz="2800" dirty="0"/>
          </a:p>
          <a:p>
            <a:r>
              <a:rPr lang="zh-CN" altLang="en-US" sz="2800" dirty="0"/>
              <a:t>广播通知（</a:t>
            </a:r>
            <a:r>
              <a:rPr lang="en-US" altLang="zh-CN" sz="2800" dirty="0"/>
              <a:t>broadcast</a:t>
            </a:r>
            <a:r>
              <a:rPr lang="zh-CN" altLang="en-US" sz="2800" dirty="0"/>
              <a:t>）。让条件变量给正在等待它通知的所有线程发送通知，以表示某个共享数据的状态已经改变。</a:t>
            </a:r>
          </a:p>
        </p:txBody>
      </p:sp>
    </p:spTree>
    <p:extLst>
      <p:ext uri="{BB962C8B-B14F-4D97-AF65-F5344CB8AC3E}">
        <p14:creationId xmlns:p14="http://schemas.microsoft.com/office/powerpoint/2010/main" val="1312100871"/>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6CCC9-6126-4BF7-A21D-45B102A6CEFE}"/>
              </a:ext>
            </a:extLst>
          </p:cNvPr>
          <p:cNvSpPr>
            <a:spLocks noGrp="1"/>
          </p:cNvSpPr>
          <p:nvPr>
            <p:ph type="title"/>
          </p:nvPr>
        </p:nvSpPr>
        <p:spPr/>
        <p:txBody>
          <a:bodyPr/>
          <a:lstStyle/>
          <a:p>
            <a:r>
              <a:rPr lang="zh-CN" altLang="en-US" dirty="0"/>
              <a:t>原子操作</a:t>
            </a:r>
          </a:p>
        </p:txBody>
      </p:sp>
      <p:sp>
        <p:nvSpPr>
          <p:cNvPr id="3" name="内容占位符 2">
            <a:extLst>
              <a:ext uri="{FF2B5EF4-FFF2-40B4-BE49-F238E27FC236}">
                <a16:creationId xmlns:a16="http://schemas.microsoft.com/office/drawing/2014/main" id="{4BA26983-1EFF-4B3A-AF64-C2127851A00E}"/>
              </a:ext>
            </a:extLst>
          </p:cNvPr>
          <p:cNvSpPr>
            <a:spLocks noGrp="1"/>
          </p:cNvSpPr>
          <p:nvPr>
            <p:ph idx="1"/>
          </p:nvPr>
        </p:nvSpPr>
        <p:spPr/>
        <p:txBody>
          <a:bodyPr/>
          <a:lstStyle/>
          <a:p>
            <a:r>
              <a:rPr lang="zh-CN" altLang="en-US" dirty="0"/>
              <a:t>概念：原子操作即执行过程不能被中断的操作。在针对某个值的原子操作执行过程当中，</a:t>
            </a:r>
            <a:r>
              <a:rPr lang="en-US" altLang="zh-CN" dirty="0"/>
              <a:t>CPU</a:t>
            </a:r>
            <a:r>
              <a:rPr lang="zh-CN" altLang="en-US" dirty="0"/>
              <a:t>绝不会再去执行其他针对该值的操作</a:t>
            </a:r>
            <a:endParaRPr lang="en-US" altLang="zh-CN" dirty="0"/>
          </a:p>
          <a:p>
            <a:r>
              <a:rPr lang="zh-CN" altLang="en-US" dirty="0"/>
              <a:t>分类：增或减、比较并交换、载入、存储和交换。</a:t>
            </a:r>
            <a:endParaRPr lang="en-US" altLang="zh-CN" dirty="0"/>
          </a:p>
          <a:p>
            <a:r>
              <a:rPr lang="zh-CN" altLang="zh-CN" dirty="0"/>
              <a:t>atomic.Add</a:t>
            </a:r>
            <a:r>
              <a:rPr lang="en-US" altLang="zh-CN" dirty="0"/>
              <a:t>XXX (</a:t>
            </a:r>
            <a:r>
              <a:rPr lang="en-US" altLang="zh-CN" dirty="0" err="1"/>
              <a:t>addr</a:t>
            </a:r>
            <a:r>
              <a:rPr lang="en-US" altLang="zh-CN" dirty="0"/>
              <a:t> *Type, old, new Type) </a:t>
            </a:r>
            <a:r>
              <a:rPr lang="zh-CN" altLang="en-US" dirty="0"/>
              <a:t>：用于增或减</a:t>
            </a:r>
            <a:endParaRPr lang="en-US" altLang="zh-CN" dirty="0"/>
          </a:p>
          <a:p>
            <a:r>
              <a:rPr lang="en-US" altLang="zh-CN" dirty="0"/>
              <a:t>CAS--</a:t>
            </a:r>
            <a:r>
              <a:rPr lang="en-US" altLang="zh-CN" dirty="0" err="1"/>
              <a:t>atomic.CompareAndSwapXXX</a:t>
            </a:r>
            <a:r>
              <a:rPr lang="en-US" altLang="zh-CN" dirty="0"/>
              <a:t>(</a:t>
            </a:r>
            <a:r>
              <a:rPr lang="en-US" altLang="zh-CN" dirty="0" err="1"/>
              <a:t>addr</a:t>
            </a:r>
            <a:r>
              <a:rPr lang="en-US" altLang="zh-CN" dirty="0"/>
              <a:t> *Type, old, new Type)</a:t>
            </a:r>
            <a:r>
              <a:rPr lang="zh-CN" altLang="en-US" dirty="0"/>
              <a:t>：比较并交换</a:t>
            </a:r>
          </a:p>
        </p:txBody>
      </p:sp>
    </p:spTree>
    <p:extLst>
      <p:ext uri="{BB962C8B-B14F-4D97-AF65-F5344CB8AC3E}">
        <p14:creationId xmlns:p14="http://schemas.microsoft.com/office/powerpoint/2010/main" val="3873654534"/>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C4F3F8-F1C7-489F-8028-E47C4DD22C38}"/>
              </a:ext>
            </a:extLst>
          </p:cNvPr>
          <p:cNvSpPr>
            <a:spLocks noGrp="1"/>
          </p:cNvSpPr>
          <p:nvPr>
            <p:ph type="title"/>
          </p:nvPr>
        </p:nvSpPr>
        <p:spPr/>
        <p:txBody>
          <a:bodyPr/>
          <a:lstStyle/>
          <a:p>
            <a:r>
              <a:rPr lang="zh-CN" altLang="en-US" dirty="0"/>
              <a:t>原子操作</a:t>
            </a:r>
          </a:p>
        </p:txBody>
      </p:sp>
      <p:sp>
        <p:nvSpPr>
          <p:cNvPr id="3" name="内容占位符 2">
            <a:extLst>
              <a:ext uri="{FF2B5EF4-FFF2-40B4-BE49-F238E27FC236}">
                <a16:creationId xmlns:a16="http://schemas.microsoft.com/office/drawing/2014/main" id="{E505FDC7-A73B-4C1D-BDB9-2BAF864D8227}"/>
              </a:ext>
            </a:extLst>
          </p:cNvPr>
          <p:cNvSpPr>
            <a:spLocks noGrp="1"/>
          </p:cNvSpPr>
          <p:nvPr>
            <p:ph idx="1"/>
          </p:nvPr>
        </p:nvSpPr>
        <p:spPr/>
        <p:txBody>
          <a:bodyPr/>
          <a:lstStyle/>
          <a:p>
            <a:r>
              <a:rPr lang="en-US" altLang="zh-CN" sz="2000" dirty="0"/>
              <a:t>CAS</a:t>
            </a:r>
            <a:r>
              <a:rPr lang="zh-CN" altLang="en-US" sz="2000" dirty="0"/>
              <a:t>的优势：</a:t>
            </a:r>
            <a:r>
              <a:rPr lang="en-US" altLang="zh-CN" sz="2000" dirty="0"/>
              <a:t> CAS</a:t>
            </a:r>
            <a:r>
              <a:rPr lang="zh-CN" altLang="en-US" sz="2000" dirty="0"/>
              <a:t>操作的优势是：可以在不创建互斥量和不形成临界区的情况下，完成并发安全的值替换操作。这可以大大地减少同步对程序性能的损耗。当然，</a:t>
            </a:r>
            <a:r>
              <a:rPr lang="en-US" altLang="zh-CN" sz="2000" dirty="0"/>
              <a:t>CAS</a:t>
            </a:r>
            <a:r>
              <a:rPr lang="zh-CN" altLang="en-US" sz="2000" dirty="0"/>
              <a:t>操作也有劣势：在被操作值被频繁变更的情况下，</a:t>
            </a:r>
            <a:r>
              <a:rPr lang="en-US" altLang="zh-CN" sz="2000" dirty="0"/>
              <a:t>CAS</a:t>
            </a:r>
            <a:r>
              <a:rPr lang="zh-CN" altLang="en-US" sz="2000" dirty="0"/>
              <a:t>操作并不那么容易成功。有些时候，我们可能不得不利用</a:t>
            </a:r>
            <a:r>
              <a:rPr lang="en-US" altLang="zh-CN" sz="2000" dirty="0"/>
              <a:t>for</a:t>
            </a:r>
            <a:r>
              <a:rPr lang="zh-CN" altLang="en-US" sz="2000" dirty="0"/>
              <a:t>循环来进行多次尝试。代码片段如下：</a:t>
            </a:r>
            <a:endParaRPr lang="en-US" altLang="zh-CN" sz="2000" dirty="0"/>
          </a:p>
          <a:p>
            <a:r>
              <a:rPr lang="en-US" altLang="zh-CN" sz="1800" dirty="0"/>
              <a:t>var value int32</a:t>
            </a:r>
            <a:endParaRPr lang="zh-CN" altLang="en-US" sz="1800" dirty="0"/>
          </a:p>
          <a:p>
            <a:r>
              <a:rPr lang="en-US" altLang="zh-CN" sz="1800" dirty="0" err="1"/>
              <a:t>func</a:t>
            </a:r>
            <a:r>
              <a:rPr lang="en-US" altLang="zh-CN" sz="1800" dirty="0"/>
              <a:t> </a:t>
            </a:r>
            <a:r>
              <a:rPr lang="en-US" altLang="zh-CN" sz="1800" dirty="0" err="1"/>
              <a:t>addValue</a:t>
            </a:r>
            <a:r>
              <a:rPr lang="en-US" altLang="zh-CN" sz="1800" dirty="0"/>
              <a:t>(delta int32){</a:t>
            </a:r>
            <a:endParaRPr lang="zh-CN" altLang="en-US" sz="1800" dirty="0"/>
          </a:p>
          <a:p>
            <a:r>
              <a:rPr lang="en-US" altLang="zh-CN" sz="1800" dirty="0"/>
              <a:t>for{</a:t>
            </a:r>
            <a:endParaRPr lang="zh-CN" altLang="en-US" sz="1800" dirty="0"/>
          </a:p>
          <a:p>
            <a:pPr lvl="1"/>
            <a:r>
              <a:rPr lang="en-US" altLang="zh-CN" sz="1800" dirty="0"/>
              <a:t>v:=value </a:t>
            </a:r>
          </a:p>
          <a:p>
            <a:pPr lvl="1"/>
            <a:r>
              <a:rPr lang="en-US" altLang="zh-CN" sz="1800" dirty="0"/>
              <a:t>if atomic.CompareAndSwapInt32(&amp;</a:t>
            </a:r>
            <a:r>
              <a:rPr lang="en-US" altLang="zh-CN" sz="1800" dirty="0" err="1"/>
              <a:t>value,v</a:t>
            </a:r>
            <a:r>
              <a:rPr lang="en-US" altLang="zh-CN" sz="1800" dirty="0"/>
              <a:t>,(</a:t>
            </a:r>
            <a:r>
              <a:rPr lang="en-US" altLang="zh-CN" sz="1800" dirty="0" err="1"/>
              <a:t>v+delta</a:t>
            </a:r>
            <a:r>
              <a:rPr lang="en-US" altLang="zh-CN" sz="1800" dirty="0"/>
              <a:t>)){</a:t>
            </a:r>
            <a:endParaRPr lang="zh-CN" altLang="en-US" sz="1800" dirty="0"/>
          </a:p>
          <a:p>
            <a:pPr lvl="3"/>
            <a:r>
              <a:rPr lang="en-US" altLang="zh-CN" sz="1800" dirty="0"/>
              <a:t>break</a:t>
            </a:r>
          </a:p>
          <a:p>
            <a:pPr lvl="2"/>
            <a:r>
              <a:rPr lang="en-US" altLang="zh-CN" sz="1800" dirty="0"/>
              <a:t>}</a:t>
            </a:r>
            <a:endParaRPr lang="zh-CN" altLang="en-US" sz="1800" dirty="0"/>
          </a:p>
          <a:p>
            <a:pPr lvl="1"/>
            <a:r>
              <a:rPr lang="en-US" altLang="zh-CN" sz="1800" dirty="0"/>
              <a:t>}</a:t>
            </a:r>
            <a:endParaRPr lang="zh-CN" altLang="en-US" sz="1800" dirty="0"/>
          </a:p>
          <a:p>
            <a:r>
              <a:rPr lang="en-US" altLang="zh-CN" sz="1800" dirty="0"/>
              <a:t>}</a:t>
            </a:r>
            <a:endParaRPr lang="zh-CN" altLang="en-US" sz="1800" dirty="0"/>
          </a:p>
          <a:p>
            <a:endParaRPr lang="zh-CN" altLang="en-US" dirty="0"/>
          </a:p>
        </p:txBody>
      </p:sp>
    </p:spTree>
    <p:extLst>
      <p:ext uri="{BB962C8B-B14F-4D97-AF65-F5344CB8AC3E}">
        <p14:creationId xmlns:p14="http://schemas.microsoft.com/office/powerpoint/2010/main" val="845088442"/>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1217</Words>
  <Application>Microsoft Office PowerPoint</Application>
  <PresentationFormat>宽屏</PresentationFormat>
  <Paragraphs>72</Paragraphs>
  <Slides>16</Slides>
  <Notes>0</Notes>
  <HiddenSlides>0</HiddenSlides>
  <MMClips>0</MMClips>
  <ScaleCrop>false</ScaleCrop>
  <HeadingPairs>
    <vt:vector size="8" baseType="variant">
      <vt:variant>
        <vt:lpstr>已用的字体</vt:lpstr>
      </vt:variant>
      <vt:variant>
        <vt:i4>2</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20" baseType="lpstr">
      <vt:lpstr>Arial</vt:lpstr>
      <vt:lpstr>Calibri</vt:lpstr>
      <vt:lpstr>默认设计模板</vt:lpstr>
      <vt:lpstr>Sync同步详解</vt:lpstr>
      <vt:lpstr>传统并发手段-同步</vt:lpstr>
      <vt:lpstr>Mutex</vt:lpstr>
      <vt:lpstr>RWMutex</vt:lpstr>
      <vt:lpstr>RWMutex</vt:lpstr>
      <vt:lpstr>条件变量</vt:lpstr>
      <vt:lpstr>条件变量</vt:lpstr>
      <vt:lpstr>原子操作</vt:lpstr>
      <vt:lpstr>原子操作</vt:lpstr>
      <vt:lpstr>原子操作</vt:lpstr>
      <vt:lpstr>原子操作</vt:lpstr>
      <vt:lpstr>原子操作</vt:lpstr>
      <vt:lpstr>原子操作</vt:lpstr>
      <vt:lpstr>只执行一次</vt:lpstr>
      <vt:lpstr>WaitGroup</vt:lpstr>
      <vt:lpstr>临时对象池(Pool)</vt:lpstr>
      <vt:lpstr>自定义放映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兄弟连IT培优项目</dc:title>
  <dc:creator>Administrator</dc:creator>
  <cp:lastModifiedBy>Administrator</cp:lastModifiedBy>
  <cp:revision>724</cp:revision>
  <dcterms:created xsi:type="dcterms:W3CDTF">2014-03-31T09:29:00Z</dcterms:created>
  <dcterms:modified xsi:type="dcterms:W3CDTF">2019-04-17T03:57:15Z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