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89" r:id="rId3"/>
    <p:sldId id="259" r:id="rId4"/>
    <p:sldId id="278" r:id="rId5"/>
    <p:sldId id="261" r:id="rId6"/>
    <p:sldId id="275" r:id="rId7"/>
    <p:sldId id="279" r:id="rId8"/>
    <p:sldId id="280" r:id="rId9"/>
    <p:sldId id="282" r:id="rId10"/>
    <p:sldId id="268" r:id="rId11"/>
    <p:sldId id="265" r:id="rId12"/>
    <p:sldId id="285" r:id="rId13"/>
    <p:sldId id="263" r:id="rId14"/>
    <p:sldId id="283" r:id="rId15"/>
    <p:sldId id="264" r:id="rId16"/>
    <p:sldId id="269" r:id="rId17"/>
    <p:sldId id="271" r:id="rId18"/>
    <p:sldId id="274" r:id="rId19"/>
    <p:sldId id="286" r:id="rId20"/>
    <p:sldId id="287" r:id="rId21"/>
    <p:sldId id="290" r:id="rId22"/>
  </p:sldIdLst>
  <p:sldSz cx="12192000" cy="6858000"/>
  <p:notesSz cx="7077075" cy="9369425"/>
  <p:embeddedFontLst>
    <p:embeddedFont>
      <p:font typeface="Calibri Light" panose="020F0302020204030204" pitchFamily="34" charset="0"/>
      <p:regular r:id="rId24"/>
      <p:italic r:id="rId25"/>
    </p:embeddedFont>
    <p:embeddedFont>
      <p:font typeface="Calibri" panose="020F050202020403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60" d="100"/>
          <a:sy n="60" d="100"/>
        </p:scale>
        <p:origin x="108" y="117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1968" y="-120"/>
      </p:cViewPr>
      <p:guideLst>
        <p:guide orient="horz" pos="2951"/>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1"/>
          </a:xfrm>
          <a:prstGeom prst="rect">
            <a:avLst/>
          </a:prstGeom>
        </p:spPr>
        <p:txBody>
          <a:bodyPr vert="horz" lIns="93973" tIns="46986" rIns="93973" bIns="46986" rtlCol="0"/>
          <a:lstStyle>
            <a:lvl1pPr algn="l">
              <a:defRPr sz="1200"/>
            </a:lvl1pPr>
          </a:lstStyle>
          <a:p>
            <a:endParaRPr lang="es-MX"/>
          </a:p>
        </p:txBody>
      </p:sp>
      <p:sp>
        <p:nvSpPr>
          <p:cNvPr id="3" name="Date Placeholder 2"/>
          <p:cNvSpPr>
            <a:spLocks noGrp="1"/>
          </p:cNvSpPr>
          <p:nvPr>
            <p:ph type="dt" idx="1"/>
          </p:nvPr>
        </p:nvSpPr>
        <p:spPr>
          <a:xfrm>
            <a:off x="4008705" y="0"/>
            <a:ext cx="3066733" cy="468471"/>
          </a:xfrm>
          <a:prstGeom prst="rect">
            <a:avLst/>
          </a:prstGeom>
        </p:spPr>
        <p:txBody>
          <a:bodyPr vert="horz" lIns="93973" tIns="46986" rIns="93973" bIns="46986" rtlCol="0"/>
          <a:lstStyle>
            <a:lvl1pPr algn="r">
              <a:defRPr sz="1200"/>
            </a:lvl1pPr>
          </a:lstStyle>
          <a:p>
            <a:fld id="{3B56CA55-3F29-4F6E-942F-B75A4C95A8CC}" type="datetimeFigureOut">
              <a:rPr lang="es-MX" smtClean="0"/>
              <a:pPr/>
              <a:t>15/01/2018</a:t>
            </a:fld>
            <a:endParaRPr lang="es-MX"/>
          </a:p>
        </p:txBody>
      </p:sp>
      <p:sp>
        <p:nvSpPr>
          <p:cNvPr id="4" name="Slide Image Placeholder 3"/>
          <p:cNvSpPr>
            <a:spLocks noGrp="1" noRot="1" noChangeAspect="1"/>
          </p:cNvSpPr>
          <p:nvPr>
            <p:ph type="sldImg" idx="2"/>
          </p:nvPr>
        </p:nvSpPr>
        <p:spPr>
          <a:xfrm>
            <a:off x="415925" y="703263"/>
            <a:ext cx="6245225" cy="3513137"/>
          </a:xfrm>
          <a:prstGeom prst="rect">
            <a:avLst/>
          </a:prstGeom>
          <a:noFill/>
          <a:ln w="12700">
            <a:solidFill>
              <a:prstClr val="black"/>
            </a:solidFill>
          </a:ln>
        </p:spPr>
        <p:txBody>
          <a:bodyPr vert="horz" lIns="93973" tIns="46986" rIns="93973" bIns="46986" rtlCol="0" anchor="ctr"/>
          <a:lstStyle/>
          <a:p>
            <a:endParaRPr lang="es-MX"/>
          </a:p>
        </p:txBody>
      </p:sp>
      <p:sp>
        <p:nvSpPr>
          <p:cNvPr id="5" name="Notes Placeholder 4"/>
          <p:cNvSpPr>
            <a:spLocks noGrp="1"/>
          </p:cNvSpPr>
          <p:nvPr>
            <p:ph type="body" sz="quarter" idx="3"/>
          </p:nvPr>
        </p:nvSpPr>
        <p:spPr>
          <a:xfrm>
            <a:off x="707708" y="4450477"/>
            <a:ext cx="5661660" cy="4216241"/>
          </a:xfrm>
          <a:prstGeom prst="rect">
            <a:avLst/>
          </a:prstGeom>
        </p:spPr>
        <p:txBody>
          <a:bodyPr vert="horz" lIns="93973" tIns="46986" rIns="93973" bIns="469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899328"/>
            <a:ext cx="3066733" cy="468471"/>
          </a:xfrm>
          <a:prstGeom prst="rect">
            <a:avLst/>
          </a:prstGeom>
        </p:spPr>
        <p:txBody>
          <a:bodyPr vert="horz" lIns="93973" tIns="46986" rIns="93973" bIns="46986" rtlCol="0" anchor="b"/>
          <a:lstStyle>
            <a:lvl1pPr algn="l">
              <a:defRPr sz="1200"/>
            </a:lvl1pPr>
          </a:lstStyle>
          <a:p>
            <a:endParaRPr lang="es-MX"/>
          </a:p>
        </p:txBody>
      </p:sp>
      <p:sp>
        <p:nvSpPr>
          <p:cNvPr id="7" name="Slide Number Placeholder 6"/>
          <p:cNvSpPr>
            <a:spLocks noGrp="1"/>
          </p:cNvSpPr>
          <p:nvPr>
            <p:ph type="sldNum" sz="quarter" idx="5"/>
          </p:nvPr>
        </p:nvSpPr>
        <p:spPr>
          <a:xfrm>
            <a:off x="4008705" y="8899328"/>
            <a:ext cx="3066733" cy="468471"/>
          </a:xfrm>
          <a:prstGeom prst="rect">
            <a:avLst/>
          </a:prstGeom>
        </p:spPr>
        <p:txBody>
          <a:bodyPr vert="horz" lIns="93973" tIns="46986" rIns="93973" bIns="46986" rtlCol="0" anchor="b"/>
          <a:lstStyle>
            <a:lvl1pPr algn="r">
              <a:defRPr sz="1200"/>
            </a:lvl1pPr>
          </a:lstStyle>
          <a:p>
            <a:fld id="{516E462D-A824-49A5-A8F4-F84497458C9A}" type="slidenum">
              <a:rPr lang="es-MX" smtClean="0"/>
              <a:pPr/>
              <a:t>‹Nº›</a:t>
            </a:fld>
            <a:endParaRPr lang="es-MX"/>
          </a:p>
        </p:txBody>
      </p:sp>
    </p:spTree>
    <p:extLst>
      <p:ext uri="{BB962C8B-B14F-4D97-AF65-F5344CB8AC3E}">
        <p14:creationId xmlns:p14="http://schemas.microsoft.com/office/powerpoint/2010/main" val="1779700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Podría</a:t>
            </a:r>
            <a:r>
              <a:rPr lang="es-MX" baseline="0" dirty="0" smtClean="0"/>
              <a:t> un acerca de nosotros o una presentación al inicio</a:t>
            </a:r>
            <a:endParaRPr lang="es-MX" dirty="0"/>
          </a:p>
        </p:txBody>
      </p:sp>
      <p:sp>
        <p:nvSpPr>
          <p:cNvPr id="4" name="Marcador de número de diapositiva 3"/>
          <p:cNvSpPr>
            <a:spLocks noGrp="1"/>
          </p:cNvSpPr>
          <p:nvPr>
            <p:ph type="sldNum" sz="quarter" idx="10"/>
          </p:nvPr>
        </p:nvSpPr>
        <p:spPr/>
        <p:txBody>
          <a:bodyPr/>
          <a:lstStyle/>
          <a:p>
            <a:fld id="{516E462D-A824-49A5-A8F4-F84497458C9A}" type="slidenum">
              <a:rPr lang="es-MX" smtClean="0"/>
              <a:pPr/>
              <a:t>2</a:t>
            </a:fld>
            <a:endParaRPr lang="es-MX"/>
          </a:p>
        </p:txBody>
      </p:sp>
    </p:spTree>
    <p:extLst>
      <p:ext uri="{BB962C8B-B14F-4D97-AF65-F5344CB8AC3E}">
        <p14:creationId xmlns:p14="http://schemas.microsoft.com/office/powerpoint/2010/main" val="3095307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Puntos</a:t>
            </a:r>
            <a:r>
              <a:rPr lang="es-MX" baseline="0" dirty="0" smtClean="0"/>
              <a:t> clave podría poner todo eso en una sola pagina o cada punto en una </a:t>
            </a:r>
            <a:r>
              <a:rPr lang="es-MX" baseline="0" dirty="0" err="1" smtClean="0"/>
              <a:t>navbar</a:t>
            </a:r>
            <a:endParaRPr lang="es-MX" dirty="0"/>
          </a:p>
        </p:txBody>
      </p:sp>
      <p:sp>
        <p:nvSpPr>
          <p:cNvPr id="4" name="Slide Number Placeholder 3"/>
          <p:cNvSpPr>
            <a:spLocks noGrp="1"/>
          </p:cNvSpPr>
          <p:nvPr>
            <p:ph type="sldNum" sz="quarter" idx="10"/>
          </p:nvPr>
        </p:nvSpPr>
        <p:spPr/>
        <p:txBody>
          <a:bodyPr/>
          <a:lstStyle/>
          <a:p>
            <a:fld id="{516E462D-A824-49A5-A8F4-F84497458C9A}" type="slidenum">
              <a:rPr lang="es-MX" smtClean="0"/>
              <a:pPr/>
              <a:t>3</a:t>
            </a:fld>
            <a:endParaRPr lang="es-MX"/>
          </a:p>
        </p:txBody>
      </p:sp>
    </p:spTree>
    <p:extLst>
      <p:ext uri="{BB962C8B-B14F-4D97-AF65-F5344CB8AC3E}">
        <p14:creationId xmlns:p14="http://schemas.microsoft.com/office/powerpoint/2010/main" val="117898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p:cNvSpPr>
            <a:spLocks noGrp="1"/>
          </p:cNvSpPr>
          <p:nvPr>
            <p:ph type="dt" sz="half" idx="10"/>
          </p:nvPr>
        </p:nvSpPr>
        <p:spPr/>
        <p:txBody>
          <a:bodyPr/>
          <a:lstStyle/>
          <a:p>
            <a:fld id="{5A4547D1-D738-4763-B6B7-C9D3D14673BC}" type="datetime1">
              <a:rPr lang="en-US" smtClean="0"/>
              <a:pPr/>
              <a:t>1/15/2018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81047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993BD03F-0525-4ED8-98DF-DC4AE627D1AC}" type="datetime1">
              <a:rPr lang="en-US" smtClean="0"/>
              <a:pPr/>
              <a:t>1/15/2018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387462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40D5F5EC-0B71-4B35-B7B0-726E6F3B53F3}" type="datetime1">
              <a:rPr lang="en-US" smtClean="0"/>
              <a:pPr/>
              <a:t>1/15/2018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32592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6E249FF-94AF-44C0-94DF-31B7106E9C2E}" type="datetime1">
              <a:rPr lang="en-US" smtClean="0"/>
              <a:pPr/>
              <a:t>1/15/2018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44048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FDB8A50-52CA-4C7A-8915-9B7959DA755F}" type="datetime1">
              <a:rPr lang="en-US" smtClean="0"/>
              <a:pPr/>
              <a:t>1/15/2018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422824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FDB9F70E-D6E3-423E-88B6-890DFDCF6B2A}" type="datetime1">
              <a:rPr lang="en-US" smtClean="0"/>
              <a:pPr/>
              <a:t>1/15/2018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60422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88EA5ADD-94A0-40F4-8D59-1E6A7209E18B}" type="datetime1">
              <a:rPr lang="en-US" smtClean="0"/>
              <a:pPr/>
              <a:t>1/15/2018</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238260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B6C3FEC0-9505-4B44-A971-7CADE5905DE8}" type="datetime1">
              <a:rPr lang="en-US" smtClean="0"/>
              <a:pPr/>
              <a:t>1/15/2018</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146314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8E995E2-1BB5-4289-89CF-5456F8C1EA13}" type="datetime1">
              <a:rPr lang="en-US" smtClean="0"/>
              <a:pPr/>
              <a:t>1/15/2018</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366720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185CAB0-6015-4853-B60F-307B86E6A0E7}" type="datetime1">
              <a:rPr lang="en-US" smtClean="0"/>
              <a:pPr/>
              <a:t>1/15/2018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30672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21832B8-7011-465D-AEB0-13A0353B5AF9}" type="datetime1">
              <a:rPr lang="en-US" smtClean="0"/>
              <a:pPr/>
              <a:t>1/15/2018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99AC9F0-1D9D-40DB-B6F9-3A2F953495F3}" type="slidenum">
              <a:rPr lang="en-US" smtClean="0"/>
              <a:pPr/>
              <a:t>‹Nº›</a:t>
            </a:fld>
            <a:endParaRPr lang="en-US"/>
          </a:p>
        </p:txBody>
      </p:sp>
    </p:spTree>
    <p:extLst>
      <p:ext uri="{BB962C8B-B14F-4D97-AF65-F5344CB8AC3E}">
        <p14:creationId xmlns:p14="http://schemas.microsoft.com/office/powerpoint/2010/main" val="22203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745B3-DA7B-4B7A-A1B1-77FD97275F1B}" type="datetime1">
              <a:rPr lang="en-US" smtClean="0"/>
              <a:pPr/>
              <a:t>1/15/2018</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AC9F0-1D9D-40DB-B6F9-3A2F953495F3}" type="slidenum">
              <a:rPr lang="en-US" smtClean="0"/>
              <a:pPr/>
              <a:t>‹Nº›</a:t>
            </a:fld>
            <a:endParaRPr lang="en-US"/>
          </a:p>
        </p:txBody>
      </p:sp>
    </p:spTree>
    <p:extLst>
      <p:ext uri="{BB962C8B-B14F-4D97-AF65-F5344CB8AC3E}">
        <p14:creationId xmlns:p14="http://schemas.microsoft.com/office/powerpoint/2010/main" val="243013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9919" y="-185530"/>
            <a:ext cx="10315492" cy="1376363"/>
          </a:xfrm>
        </p:spPr>
        <p:txBody>
          <a:bodyPr>
            <a:normAutofit/>
          </a:bodyPr>
          <a:lstStyle/>
          <a:p>
            <a:r>
              <a:rPr lang="es-MX" sz="6600" dirty="0">
                <a:ln w="0"/>
                <a:effectLst>
                  <a:glow rad="101600">
                    <a:schemeClr val="accent6">
                      <a:lumMod val="75000"/>
                      <a:alpha val="60000"/>
                    </a:schemeClr>
                  </a:glow>
                  <a:outerShdw blurRad="60007" dist="200025" dir="15000000" sy="30000" kx="-1800000" algn="bl" rotWithShape="0">
                    <a:prstClr val="black">
                      <a:alpha val="32000"/>
                    </a:prstClr>
                  </a:outerShdw>
                </a:effectLst>
              </a:rPr>
              <a:t>COLEGIO DE MONTERREY</a:t>
            </a:r>
            <a:endParaRPr lang="en-US" sz="6600" dirty="0">
              <a:ln w="0"/>
              <a:effectLst>
                <a:glow rad="101600">
                  <a:schemeClr val="accent6">
                    <a:lumMod val="75000"/>
                    <a:alpha val="60000"/>
                  </a:schemeClr>
                </a:glow>
                <a:outerShdw blurRad="60007" dist="200025" dir="15000000" sy="30000" kx="-1800000" algn="bl" rotWithShape="0">
                  <a:prstClr val="black">
                    <a:alpha val="32000"/>
                  </a:prstClr>
                </a:outerShdw>
              </a:effectLst>
            </a:endParaRPr>
          </a:p>
        </p:txBody>
      </p:sp>
      <p:sp>
        <p:nvSpPr>
          <p:cNvPr id="3" name="Subtítulo 2"/>
          <p:cNvSpPr>
            <a:spLocks noGrp="1"/>
          </p:cNvSpPr>
          <p:nvPr>
            <p:ph type="subTitle" idx="1"/>
          </p:nvPr>
        </p:nvSpPr>
        <p:spPr>
          <a:xfrm>
            <a:off x="2502176" y="1252538"/>
            <a:ext cx="7365558" cy="879157"/>
          </a:xfrm>
        </p:spPr>
        <p:txBody>
          <a:bodyPr/>
          <a:lstStyle/>
          <a:p>
            <a:r>
              <a:rPr lang="es-MX" b="1" i="1" dirty="0">
                <a:solidFill>
                  <a:schemeClr val="accent6">
                    <a:lumMod val="75000"/>
                  </a:schemeClr>
                </a:solidFill>
              </a:rPr>
              <a:t>Una visión humanista del México deseado</a:t>
            </a:r>
            <a:endParaRPr lang="en-US" b="1" i="1" dirty="0">
              <a:solidFill>
                <a:schemeClr val="accent6">
                  <a:lumMod val="75000"/>
                </a:schemeClr>
              </a:solidFill>
            </a:endParaRPr>
          </a:p>
        </p:txBody>
      </p:sp>
      <p:sp>
        <p:nvSpPr>
          <p:cNvPr id="4" name="CuadroTexto 3"/>
          <p:cNvSpPr txBox="1"/>
          <p:nvPr/>
        </p:nvSpPr>
        <p:spPr>
          <a:xfrm>
            <a:off x="653566" y="5712900"/>
            <a:ext cx="3409489" cy="240066"/>
          </a:xfrm>
          <a:prstGeom prst="rect">
            <a:avLst/>
          </a:prstGeom>
          <a:noFill/>
        </p:spPr>
        <p:txBody>
          <a:bodyPr wrap="none" rtlCol="0">
            <a:prstTxWarp prst="textPlain">
              <a:avLst/>
            </a:prstTxWarp>
            <a:spAutoFit/>
          </a:bodyPr>
          <a:lstStyle/>
          <a:p>
            <a:r>
              <a:rPr lang="es-MX" dirty="0">
                <a:ln w="0"/>
                <a:effectLst>
                  <a:outerShdw blurRad="38100" dist="19050" dir="2700000" algn="tl" rotWithShape="0">
                    <a:schemeClr val="dk1">
                      <a:alpha val="40000"/>
                    </a:schemeClr>
                  </a:outerShdw>
                </a:effectLst>
              </a:rPr>
              <a:t>Monterrey, </a:t>
            </a:r>
            <a:r>
              <a:rPr lang="es-MX" smtClean="0">
                <a:ln w="0"/>
                <a:effectLst>
                  <a:outerShdw blurRad="38100" dist="19050" dir="2700000" algn="tl" rotWithShape="0">
                    <a:schemeClr val="dk1">
                      <a:alpha val="40000"/>
                    </a:schemeClr>
                  </a:outerShdw>
                </a:effectLst>
              </a:rPr>
              <a:t>N.L., agosto </a:t>
            </a:r>
            <a:r>
              <a:rPr lang="es-MX" dirty="0" smtClean="0">
                <a:ln w="0"/>
                <a:effectLst>
                  <a:outerShdw blurRad="38100" dist="19050" dir="2700000" algn="tl" rotWithShape="0">
                    <a:schemeClr val="dk1">
                      <a:alpha val="40000"/>
                    </a:schemeClr>
                  </a:outerShdw>
                </a:effectLst>
              </a:rPr>
              <a:t>de </a:t>
            </a:r>
            <a:r>
              <a:rPr lang="es-MX" dirty="0">
                <a:ln w="0"/>
                <a:effectLst>
                  <a:outerShdw blurRad="38100" dist="19050" dir="2700000" algn="tl" rotWithShape="0">
                    <a:schemeClr val="dk1">
                      <a:alpha val="40000"/>
                    </a:schemeClr>
                  </a:outerShdw>
                </a:effectLst>
              </a:rPr>
              <a:t>2017</a:t>
            </a:r>
            <a:endParaRPr lang="en-US" dirty="0">
              <a:ln w="0"/>
              <a:effectLst>
                <a:outerShdw blurRad="38100" dist="19050" dir="2700000" algn="tl" rotWithShape="0">
                  <a:schemeClr val="dk1">
                    <a:alpha val="40000"/>
                  </a:schemeClr>
                </a:outerShdw>
              </a:effectLst>
            </a:endParaRPr>
          </a:p>
        </p:txBody>
      </p:sp>
      <p:sp>
        <p:nvSpPr>
          <p:cNvPr id="6" name="Subtítulo 2"/>
          <p:cNvSpPr txBox="1">
            <a:spLocks/>
          </p:cNvSpPr>
          <p:nvPr/>
        </p:nvSpPr>
        <p:spPr>
          <a:xfrm>
            <a:off x="1232452" y="2727387"/>
            <a:ext cx="10124661" cy="8791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4800" b="1" i="1" dirty="0">
                <a:solidFill>
                  <a:schemeClr val="tx1">
                    <a:lumMod val="95000"/>
                    <a:lumOff val="5000"/>
                  </a:schemeClr>
                </a:solidFill>
                <a:effectLst>
                  <a:glow rad="101600">
                    <a:schemeClr val="accent6">
                      <a:lumMod val="60000"/>
                      <a:lumOff val="40000"/>
                      <a:alpha val="60000"/>
                    </a:schemeClr>
                  </a:glow>
                </a:effectLst>
                <a:latin typeface="+mj-lt"/>
              </a:rPr>
              <a:t>DEL PENSAMIENTO A LA ACCION</a:t>
            </a:r>
            <a:endParaRPr lang="en-US" sz="4800" b="1" i="1" dirty="0">
              <a:solidFill>
                <a:schemeClr val="tx1">
                  <a:lumMod val="95000"/>
                  <a:lumOff val="5000"/>
                </a:schemeClr>
              </a:solidFill>
              <a:effectLst>
                <a:glow rad="101600">
                  <a:schemeClr val="accent6">
                    <a:lumMod val="60000"/>
                    <a:lumOff val="40000"/>
                    <a:alpha val="60000"/>
                  </a:schemeClr>
                </a:glow>
              </a:effectLst>
              <a:latin typeface="+mj-lt"/>
            </a:endParaRPr>
          </a:p>
        </p:txBody>
      </p:sp>
      <p:sp>
        <p:nvSpPr>
          <p:cNvPr id="5" name="CuadroTexto 4"/>
          <p:cNvSpPr txBox="1"/>
          <p:nvPr/>
        </p:nvSpPr>
        <p:spPr>
          <a:xfrm>
            <a:off x="7288696" y="4976157"/>
            <a:ext cx="4561403" cy="1754326"/>
          </a:xfrm>
          <a:prstGeom prst="rect">
            <a:avLst/>
          </a:prstGeom>
          <a:noFill/>
          <a:ln>
            <a:noFill/>
          </a:ln>
        </p:spPr>
        <p:txBody>
          <a:bodyPr wrap="square" rtlCol="0">
            <a:spAutoFit/>
          </a:bodyPr>
          <a:lstStyle/>
          <a:p>
            <a:endParaRPr lang="es-MX" dirty="0"/>
          </a:p>
          <a:p>
            <a:pPr algn="just"/>
            <a:r>
              <a:rPr lang="es-MX" i="1" dirty="0"/>
              <a:t>La grandeza de la humanidad no esta en ser  humano sino en ser </a:t>
            </a:r>
            <a:r>
              <a:rPr lang="es-MX" i="1" dirty="0" smtClean="0"/>
              <a:t>humanitario.</a:t>
            </a:r>
            <a:endParaRPr lang="es-MX" i="1" dirty="0"/>
          </a:p>
          <a:p>
            <a:endParaRPr lang="es-MX" dirty="0"/>
          </a:p>
          <a:p>
            <a:r>
              <a:rPr lang="es-MX" i="1" dirty="0"/>
              <a:t>Mahatma Gandhi</a:t>
            </a:r>
          </a:p>
          <a:p>
            <a:endParaRPr lang="es-MX" dirty="0"/>
          </a:p>
        </p:txBody>
      </p:sp>
    </p:spTree>
    <p:extLst>
      <p:ext uri="{BB962C8B-B14F-4D97-AF65-F5344CB8AC3E}">
        <p14:creationId xmlns:p14="http://schemas.microsoft.com/office/powerpoint/2010/main" val="921130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a:buFont typeface="Wingdings" panose="05000000000000000000" pitchFamily="2" charset="2"/>
              <a:buChar char="q"/>
            </a:pPr>
            <a:endParaRPr lang="es-ES" dirty="0"/>
          </a:p>
          <a:p>
            <a:pPr>
              <a:buFont typeface="Wingdings" panose="05000000000000000000" pitchFamily="2" charset="2"/>
              <a:buChar char="q"/>
            </a:pPr>
            <a:r>
              <a:rPr lang="es-ES" dirty="0"/>
              <a:t> Un México donde la educación de nuestros niños y jóvenes sea de clase mundial, para que desarrollen las competencias necesarias para enfrentar un mundo complejo y cambiante.</a:t>
            </a:r>
          </a:p>
          <a:p>
            <a:pPr>
              <a:buFont typeface="Wingdings" panose="05000000000000000000" pitchFamily="2" charset="2"/>
              <a:buChar char="q"/>
            </a:pPr>
            <a:endParaRPr lang="es-ES" dirty="0"/>
          </a:p>
          <a:p>
            <a:pPr>
              <a:buFont typeface="Wingdings" panose="05000000000000000000" pitchFamily="2" charset="2"/>
              <a:buChar char="q"/>
            </a:pPr>
            <a:r>
              <a:rPr lang="es-ES" dirty="0"/>
              <a:t> Queremos que se apoye a la familia como la primera escuela de la nación y  que se busque el mejoramiento material y cultural y el bienestar de la población.</a:t>
            </a:r>
          </a:p>
          <a:p>
            <a:pPr>
              <a:buFont typeface="Wingdings" panose="05000000000000000000" pitchFamily="2" charset="2"/>
              <a:buChar char="q"/>
            </a:pPr>
            <a:endParaRPr lang="es-ES" dirty="0"/>
          </a:p>
          <a:p>
            <a:pPr>
              <a:buFont typeface="Wingdings" panose="05000000000000000000" pitchFamily="2" charset="2"/>
              <a:buChar char="q"/>
            </a:pPr>
            <a:r>
              <a:rPr lang="es-ES" dirty="0"/>
              <a:t> Queremos un México laico, donde prevalezca el mutuo respeto entre las Iglesias y el Estado, fundamentado en la autonomía de cada parte. </a:t>
            </a:r>
          </a:p>
          <a:p>
            <a:pPr marL="0" indent="0">
              <a:buNone/>
            </a:pPr>
            <a:endParaRPr lang="es-E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10</a:t>
            </a:fld>
            <a:endParaRPr lang="en-US"/>
          </a:p>
        </p:txBody>
      </p:sp>
    </p:spTree>
    <p:extLst>
      <p:ext uri="{BB962C8B-B14F-4D97-AF65-F5344CB8AC3E}">
        <p14:creationId xmlns:p14="http://schemas.microsoft.com/office/powerpoint/2010/main" val="45655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marL="0" indent="0">
              <a:buNone/>
            </a:pPr>
            <a:endParaRPr lang="es-ES" dirty="0"/>
          </a:p>
          <a:p>
            <a:pPr>
              <a:buFont typeface="Wingdings" panose="05000000000000000000" pitchFamily="2" charset="2"/>
              <a:buChar char="q"/>
            </a:pPr>
            <a:r>
              <a:rPr lang="es-ES" dirty="0"/>
              <a:t> Reducir a su mínima expresión  los índices delictivos asociados con la delincuencia organizada y con el decaimiento moral de la sociedad.</a:t>
            </a:r>
          </a:p>
          <a:p>
            <a:pPr>
              <a:buFont typeface="Wingdings" panose="05000000000000000000" pitchFamily="2" charset="2"/>
              <a:buChar char="q"/>
            </a:pPr>
            <a:endParaRPr lang="es-ES" dirty="0"/>
          </a:p>
          <a:p>
            <a:pPr>
              <a:buFont typeface="Wingdings" panose="05000000000000000000" pitchFamily="2" charset="2"/>
              <a:buChar char="q"/>
            </a:pPr>
            <a:r>
              <a:rPr lang="es-ES" dirty="0" smtClean="0"/>
              <a:t> Que </a:t>
            </a:r>
            <a:r>
              <a:rPr lang="es-ES" dirty="0"/>
              <a:t>no solo se repriman sino que se identifiquen, estudien  y ataquen  las causas estructurales y culturales de la inseguridad.</a:t>
            </a:r>
          </a:p>
          <a:p>
            <a:pPr>
              <a:buFont typeface="Wingdings" panose="05000000000000000000" pitchFamily="2" charset="2"/>
              <a:buChar char="q"/>
            </a:pPr>
            <a:endParaRPr lang="es-ES" dirty="0"/>
          </a:p>
          <a:p>
            <a:pPr>
              <a:buFont typeface="Wingdings" panose="05000000000000000000" pitchFamily="2" charset="2"/>
              <a:buChar char="q"/>
            </a:pPr>
            <a:r>
              <a:rPr lang="es-ES" dirty="0" smtClean="0"/>
              <a:t> Que </a:t>
            </a:r>
            <a:r>
              <a:rPr lang="es-ES" dirty="0"/>
              <a:t>se garantice que los culpables sean castigados y rehabilitados  y que el sistema carcelario sea administrado eficientemente sin influencia del crimen organizado</a:t>
            </a:r>
            <a:r>
              <a:rPr lang="es-ES" dirty="0" smtClean="0"/>
              <a:t>.</a:t>
            </a:r>
            <a:endParaRPr lang="es-ES" dirty="0"/>
          </a:p>
          <a:p>
            <a:pPr marL="0" indent="0">
              <a:buNone/>
            </a:pPr>
            <a:endParaRPr lang="es-ES" dirty="0"/>
          </a:p>
          <a:p>
            <a:pPr marL="0" indent="0">
              <a:buNone/>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11</a:t>
            </a:fld>
            <a:endParaRPr lang="en-US"/>
          </a:p>
        </p:txBody>
      </p:sp>
    </p:spTree>
    <p:extLst>
      <p:ext uri="{BB962C8B-B14F-4D97-AF65-F5344CB8AC3E}">
        <p14:creationId xmlns:p14="http://schemas.microsoft.com/office/powerpoint/2010/main" val="348537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199863"/>
            <a:ext cx="9144000" cy="1137823"/>
          </a:xfrm>
        </p:spPr>
        <p:txBody>
          <a:bodyPr/>
          <a:lstStyle/>
          <a:p>
            <a:r>
              <a:rPr lang="es-MX" dirty="0" smtClean="0"/>
              <a:t>3.2. Nuestro </a:t>
            </a:r>
            <a:r>
              <a:rPr lang="es-MX" dirty="0"/>
              <a:t>Pensamiento </a:t>
            </a:r>
            <a:endParaRPr lang="en-US" dirty="0"/>
          </a:p>
        </p:txBody>
      </p:sp>
      <p:sp>
        <p:nvSpPr>
          <p:cNvPr id="3" name="Subtítulo 2"/>
          <p:cNvSpPr>
            <a:spLocks noGrp="1"/>
          </p:cNvSpPr>
          <p:nvPr>
            <p:ph type="subTitle" idx="1"/>
          </p:nvPr>
        </p:nvSpPr>
        <p:spPr>
          <a:xfrm>
            <a:off x="3048000" y="3297931"/>
            <a:ext cx="6374295" cy="879157"/>
          </a:xfrm>
        </p:spPr>
        <p:txBody>
          <a:bodyPr>
            <a:normAutofit/>
          </a:bodyPr>
          <a:lstStyle/>
          <a:p>
            <a:pPr algn="just"/>
            <a:r>
              <a:rPr lang="es-MX" sz="3600" dirty="0"/>
              <a:t>Cómo </a:t>
            </a:r>
            <a:r>
              <a:rPr lang="es-MX" sz="3600" dirty="0" smtClean="0"/>
              <a:t>lograrlo.</a:t>
            </a:r>
            <a:endParaRPr lang="en-US" sz="3600" dirty="0"/>
          </a:p>
        </p:txBody>
      </p:sp>
      <p:sp>
        <p:nvSpPr>
          <p:cNvPr id="5" name="Rectángulo 4"/>
          <p:cNvSpPr/>
          <p:nvPr/>
        </p:nvSpPr>
        <p:spPr>
          <a:xfrm>
            <a:off x="5279666" y="4627659"/>
            <a:ext cx="6384897" cy="1269904"/>
          </a:xfrm>
          <a:prstGeom prst="rect">
            <a:avLst/>
          </a:prstGeom>
        </p:spPr>
        <p:txBody>
          <a:bodyPr>
            <a:prstTxWarp prst="textPlain">
              <a:avLst>
                <a:gd name="adj" fmla="val 50522"/>
              </a:avLst>
            </a:prstTxWarp>
            <a:spAutoFit/>
          </a:bodyPr>
          <a:lstStyle/>
          <a:p>
            <a:r>
              <a:rPr lang="es-MX" dirty="0">
                <a:ln w="0"/>
                <a:effectLst>
                  <a:outerShdw blurRad="38100" dist="19050" dir="2700000" algn="tl" rotWithShape="0">
                    <a:schemeClr val="dk1">
                      <a:alpha val="40000"/>
                    </a:schemeClr>
                  </a:outerShdw>
                </a:effectLst>
              </a:rPr>
              <a:t>“ El conocimiento siempre gobernará a la ignorancia, así que las personas que pretendan ser sus propios gobernantes deberán armarse con el poder que el conocimiento les da.” </a:t>
            </a:r>
          </a:p>
          <a:p>
            <a:endParaRPr lang="es-MX" dirty="0">
              <a:ln w="0"/>
              <a:effectLst>
                <a:outerShdw blurRad="38100" dist="19050" dir="2700000" algn="tl" rotWithShape="0">
                  <a:schemeClr val="dk1">
                    <a:alpha val="40000"/>
                  </a:schemeClr>
                </a:outerShdw>
              </a:effectLst>
            </a:endParaRPr>
          </a:p>
          <a:p>
            <a:r>
              <a:rPr lang="es-MX" dirty="0">
                <a:ln w="0"/>
                <a:effectLst>
                  <a:outerShdw blurRad="38100" dist="19050" dir="2700000" algn="tl" rotWithShape="0">
                    <a:schemeClr val="dk1">
                      <a:alpha val="40000"/>
                    </a:schemeClr>
                  </a:outerShdw>
                </a:effectLst>
              </a:rPr>
              <a:t>James </a:t>
            </a:r>
            <a:r>
              <a:rPr lang="es-MX" dirty="0" smtClean="0">
                <a:ln w="0"/>
                <a:effectLst>
                  <a:outerShdw blurRad="38100" dist="19050" dir="2700000" algn="tl" rotWithShape="0">
                    <a:schemeClr val="dk1">
                      <a:alpha val="40000"/>
                    </a:schemeClr>
                  </a:outerShdw>
                </a:effectLst>
              </a:rPr>
              <a:t>Madison, 4º. Presidente de EE.UU.</a:t>
            </a:r>
            <a:endParaRPr lang="es-MX" dirty="0">
              <a:ln w="0"/>
              <a:effectLst>
                <a:outerShdw blurRad="38100" dist="19050" dir="2700000" algn="tl" rotWithShape="0">
                  <a:schemeClr val="dk1">
                    <a:alpha val="40000"/>
                  </a:schemeClr>
                </a:outerShdw>
              </a:effectLst>
            </a:endParaRPr>
          </a:p>
        </p:txBody>
      </p:sp>
      <p:sp>
        <p:nvSpPr>
          <p:cNvPr id="6" name="Slide Number Placeholder 5"/>
          <p:cNvSpPr>
            <a:spLocks noGrp="1"/>
          </p:cNvSpPr>
          <p:nvPr>
            <p:ph type="sldNum" sz="quarter" idx="12"/>
          </p:nvPr>
        </p:nvSpPr>
        <p:spPr/>
        <p:txBody>
          <a:bodyPr/>
          <a:lstStyle/>
          <a:p>
            <a:fld id="{499AC9F0-1D9D-40DB-B6F9-3A2F953495F3}" type="slidenum">
              <a:rPr lang="en-US" smtClean="0"/>
              <a:pPr/>
              <a:t>12</a:t>
            </a:fld>
            <a:endParaRPr lang="en-US"/>
          </a:p>
        </p:txBody>
      </p:sp>
    </p:spTree>
    <p:extLst>
      <p:ext uri="{BB962C8B-B14F-4D97-AF65-F5344CB8AC3E}">
        <p14:creationId xmlns:p14="http://schemas.microsoft.com/office/powerpoint/2010/main" val="375980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3914"/>
            <a:ext cx="10515600" cy="5883049"/>
          </a:xfrm>
        </p:spPr>
        <p:txBody>
          <a:bodyPr>
            <a:normAutofit/>
          </a:bodyPr>
          <a:lstStyle/>
          <a:p>
            <a:pPr marL="0" indent="0">
              <a:buNone/>
            </a:pPr>
            <a:endParaRPr lang="es-ES" dirty="0"/>
          </a:p>
          <a:p>
            <a:pPr>
              <a:buFont typeface="Wingdings" panose="05000000000000000000" pitchFamily="2" charset="2"/>
              <a:buChar char="q"/>
            </a:pPr>
            <a:r>
              <a:rPr lang="es-ES" dirty="0" smtClean="0"/>
              <a:t>Afirmamos </a:t>
            </a:r>
            <a:r>
              <a:rPr lang="es-ES" dirty="0"/>
              <a:t>que la iniciativa individual y grupal debe ser el motor de la economía y de la sociedad y el detonante de las principales soluciones a los problemas sociales. </a:t>
            </a:r>
          </a:p>
          <a:p>
            <a:pPr>
              <a:buNone/>
            </a:pPr>
            <a:endParaRPr lang="es-ES" dirty="0"/>
          </a:p>
          <a:p>
            <a:pPr>
              <a:buFont typeface="Wingdings" panose="05000000000000000000" pitchFamily="2" charset="2"/>
              <a:buChar char="q"/>
            </a:pPr>
            <a:r>
              <a:rPr lang="es-ES" dirty="0"/>
              <a:t>Afirmamos que la economía de mercado,  bajo la guía de un sistema de precios libre, es el vehículo más eficiente para asignar los recursos de la sociedad. </a:t>
            </a:r>
          </a:p>
          <a:p>
            <a:pPr>
              <a:buFont typeface="Wingdings" panose="05000000000000000000" pitchFamily="2" charset="2"/>
              <a:buChar char="q"/>
            </a:pPr>
            <a:endParaRPr lang="es-ES" dirty="0"/>
          </a:p>
          <a:p>
            <a:pPr>
              <a:buFont typeface="Wingdings" panose="05000000000000000000" pitchFamily="2" charset="2"/>
              <a:buChar char="q"/>
            </a:pPr>
            <a:r>
              <a:rPr lang="es-ES" dirty="0"/>
              <a:t>Afirmamos que la mejor opción para México es tener un Estado ordenado, eficiente, sin intrusiones, que </a:t>
            </a:r>
            <a:r>
              <a:rPr lang="es-ES" dirty="0" smtClean="0"/>
              <a:t>mantenga </a:t>
            </a:r>
            <a:r>
              <a:rPr lang="es-ES" dirty="0"/>
              <a:t>el orden social dentro de un </a:t>
            </a:r>
            <a:r>
              <a:rPr lang="es-ES" dirty="0" smtClean="0"/>
              <a:t>Estado </a:t>
            </a:r>
            <a:r>
              <a:rPr lang="es-ES" dirty="0"/>
              <a:t>de </a:t>
            </a:r>
            <a:r>
              <a:rPr lang="es-ES" dirty="0" smtClean="0"/>
              <a:t>Derecho </a:t>
            </a:r>
            <a:r>
              <a:rPr lang="es-ES" dirty="0"/>
              <a:t>y </a:t>
            </a:r>
            <a:r>
              <a:rPr lang="es-ES" dirty="0" smtClean="0"/>
              <a:t>conduzca </a:t>
            </a:r>
            <a:r>
              <a:rPr lang="es-ES" dirty="0"/>
              <a:t>la economía, sin desplazar o sustituir la iniciativa individual. </a:t>
            </a:r>
          </a:p>
          <a:p>
            <a:pPr>
              <a:buFont typeface="Wingdings" panose="05000000000000000000" pitchFamily="2" charset="2"/>
              <a:buChar char="q"/>
            </a:pPr>
            <a:endParaRPr lang="es-ES" dirty="0"/>
          </a:p>
          <a:p>
            <a:pPr>
              <a:buFont typeface="Wingdings" panose="05000000000000000000" pitchFamily="2" charset="2"/>
              <a:buChar char="q"/>
            </a:pPr>
            <a:endParaRPr lang="es-ES" dirty="0"/>
          </a:p>
          <a:p>
            <a:pPr marL="0" indent="0">
              <a:buNone/>
            </a:pPr>
            <a:endParaRPr lang="es-ES" dirty="0"/>
          </a:p>
          <a:p>
            <a:pPr marL="0" indent="0">
              <a:buNone/>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13</a:t>
            </a:fld>
            <a:endParaRPr lang="en-US" dirty="0"/>
          </a:p>
        </p:txBody>
      </p:sp>
    </p:spTree>
    <p:extLst>
      <p:ext uri="{BB962C8B-B14F-4D97-AF65-F5344CB8AC3E}">
        <p14:creationId xmlns:p14="http://schemas.microsoft.com/office/powerpoint/2010/main" val="2990918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marL="0" indent="0">
              <a:buNone/>
            </a:pPr>
            <a:endParaRPr lang="es-ES" dirty="0"/>
          </a:p>
          <a:p>
            <a:pPr>
              <a:buFont typeface="Wingdings" panose="05000000000000000000" pitchFamily="2" charset="2"/>
              <a:buChar char="q"/>
            </a:pPr>
            <a:r>
              <a:rPr lang="es-ES" dirty="0"/>
              <a:t> Es necesario que nuestra Constitución refrende con mayor claridad, la garantía de los derechos individuales y la propiedad privada.</a:t>
            </a:r>
          </a:p>
          <a:p>
            <a:pPr>
              <a:buFont typeface="Wingdings" panose="05000000000000000000" pitchFamily="2" charset="2"/>
              <a:buChar char="q"/>
            </a:pPr>
            <a:r>
              <a:rPr lang="es-ES" dirty="0"/>
              <a:t> Estamos convencidos que para que la democracia funcione, se requiere un mayor poder ciudadano en el proceso de vigilancia electoral, pero también mayor involucramiento de los ciudadanos en la problemática de su comunidad y mayor exigencia hacia los servidores públicos en el cumplimiento de sus mandatos.</a:t>
            </a:r>
          </a:p>
          <a:p>
            <a:pPr>
              <a:buFont typeface="Wingdings" panose="05000000000000000000" pitchFamily="2" charset="2"/>
              <a:buChar char="q"/>
            </a:pPr>
            <a:r>
              <a:rPr lang="es-ES" dirty="0"/>
              <a:t> Con el fin de que los partidos políticos representen a la sociedad civil y  no a los intereses de la clase política o grupos de poder, debe reducirse significativamente su financiamiento público, con topes máximos en función de los votos </a:t>
            </a:r>
            <a:r>
              <a:rPr lang="es-ES" dirty="0" smtClean="0"/>
              <a:t>obtenidos; </a:t>
            </a:r>
            <a:r>
              <a:rPr lang="es-ES" dirty="0"/>
              <a:t>combatirse las prácticas de compra de voluntades a cambio de </a:t>
            </a:r>
            <a:r>
              <a:rPr lang="es-ES" dirty="0" smtClean="0"/>
              <a:t>dádivas; y eliminarse la designación de diputados y senadores plurinominales.</a:t>
            </a: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14</a:t>
            </a:fld>
            <a:endParaRPr lang="en-US" dirty="0"/>
          </a:p>
        </p:txBody>
      </p:sp>
    </p:spTree>
    <p:extLst>
      <p:ext uri="{BB962C8B-B14F-4D97-AF65-F5344CB8AC3E}">
        <p14:creationId xmlns:p14="http://schemas.microsoft.com/office/powerpoint/2010/main" val="174427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3914"/>
            <a:ext cx="10515600" cy="5883049"/>
          </a:xfrm>
        </p:spPr>
        <p:txBody>
          <a:bodyPr>
            <a:normAutofit fontScale="92500" lnSpcReduction="10000"/>
          </a:bodyPr>
          <a:lstStyle/>
          <a:p>
            <a:pPr marL="0" indent="0">
              <a:buNone/>
            </a:pPr>
            <a:endParaRPr lang="es-ES" dirty="0"/>
          </a:p>
          <a:p>
            <a:pPr>
              <a:buFont typeface="Wingdings" panose="05000000000000000000" pitchFamily="2" charset="2"/>
              <a:buChar char="q"/>
            </a:pPr>
            <a:endParaRPr lang="es-ES" dirty="0"/>
          </a:p>
          <a:p>
            <a:pPr>
              <a:buFont typeface="Wingdings" panose="05000000000000000000" pitchFamily="2" charset="2"/>
              <a:buChar char="q"/>
            </a:pPr>
            <a:r>
              <a:rPr lang="es-ES" dirty="0"/>
              <a:t> Proponemos una verdadera reforma judicial integral que garantice la división de poderes, </a:t>
            </a:r>
            <a:r>
              <a:rPr lang="es-ES" dirty="0" smtClean="0"/>
              <a:t>sitúe a </a:t>
            </a:r>
            <a:r>
              <a:rPr lang="es-ES" dirty="0"/>
              <a:t>la justicia por encima del procedimiento, simplifique y agilice la aplicación de la </a:t>
            </a:r>
            <a:r>
              <a:rPr lang="es-ES" dirty="0" smtClean="0"/>
              <a:t>ley, evite </a:t>
            </a:r>
            <a:r>
              <a:rPr lang="es-ES" dirty="0"/>
              <a:t>el abuso </a:t>
            </a:r>
            <a:r>
              <a:rPr lang="es-ES" dirty="0" smtClean="0"/>
              <a:t>de </a:t>
            </a:r>
            <a:r>
              <a:rPr lang="es-ES" dirty="0"/>
              <a:t>poder y la </a:t>
            </a:r>
            <a:r>
              <a:rPr lang="es-ES" dirty="0" smtClean="0"/>
              <a:t>impunidad.</a:t>
            </a:r>
            <a:endParaRPr lang="es-ES" dirty="0"/>
          </a:p>
          <a:p>
            <a:pPr>
              <a:buNone/>
            </a:pPr>
            <a:endParaRPr lang="es-ES" dirty="0"/>
          </a:p>
          <a:p>
            <a:pPr>
              <a:buFont typeface="Wingdings" panose="05000000000000000000" pitchFamily="2" charset="2"/>
              <a:buChar char="q"/>
            </a:pPr>
            <a:r>
              <a:rPr lang="es-ES" dirty="0"/>
              <a:t> Necesitamos que se </a:t>
            </a:r>
            <a:r>
              <a:rPr lang="es-ES" dirty="0" smtClean="0"/>
              <a:t>combata la corrupción en </a:t>
            </a:r>
            <a:r>
              <a:rPr lang="es-ES" dirty="0"/>
              <a:t>todas sus formas y por todos los medios</a:t>
            </a:r>
            <a:r>
              <a:rPr lang="es-ES" dirty="0" smtClean="0"/>
              <a:t>, </a:t>
            </a:r>
            <a:r>
              <a:rPr lang="es-ES" dirty="0"/>
              <a:t>incluyendo la que emana del propio ciudadano, no </a:t>
            </a:r>
            <a:r>
              <a:rPr lang="es-ES" dirty="0" smtClean="0"/>
              <a:t>sólo </a:t>
            </a:r>
            <a:r>
              <a:rPr lang="es-ES" dirty="0"/>
              <a:t>la de los servidores públicos. </a:t>
            </a:r>
          </a:p>
          <a:p>
            <a:pPr>
              <a:buNone/>
            </a:pPr>
            <a:endParaRPr lang="es-ES" dirty="0"/>
          </a:p>
          <a:p>
            <a:pPr>
              <a:buFont typeface="Wingdings" panose="05000000000000000000" pitchFamily="2" charset="2"/>
              <a:buChar char="q"/>
            </a:pPr>
            <a:r>
              <a:rPr lang="es-ES" dirty="0"/>
              <a:t> </a:t>
            </a:r>
            <a:r>
              <a:rPr lang="es-MX" dirty="0"/>
              <a:t>Apoyamos el fuero a funcionarios y legisladores  </a:t>
            </a:r>
            <a:r>
              <a:rPr lang="es-MX" dirty="0" smtClean="0"/>
              <a:t>sólo </a:t>
            </a:r>
            <a:r>
              <a:rPr lang="es-MX" dirty="0"/>
              <a:t>para garantizar la libertad de expresión, pero no como una </a:t>
            </a:r>
            <a:r>
              <a:rPr lang="es-MX" dirty="0" smtClean="0"/>
              <a:t>corruptela que sirva </a:t>
            </a:r>
            <a:r>
              <a:rPr lang="es-MX" dirty="0"/>
              <a:t>para evadir el cumplimiento de la ley y de sus responsabilidades como ciudadanos y funcionarios</a:t>
            </a:r>
            <a:r>
              <a:rPr lang="en-US" dirty="0"/>
              <a:t>.</a:t>
            </a:r>
            <a:endParaRPr lang="es-E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15</a:t>
            </a:fld>
            <a:endParaRPr lang="en-US"/>
          </a:p>
        </p:txBody>
      </p:sp>
    </p:spTree>
    <p:extLst>
      <p:ext uri="{BB962C8B-B14F-4D97-AF65-F5344CB8AC3E}">
        <p14:creationId xmlns:p14="http://schemas.microsoft.com/office/powerpoint/2010/main" val="240419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733792"/>
            <a:ext cx="10515600" cy="4720803"/>
          </a:xfrm>
        </p:spPr>
        <p:txBody>
          <a:bodyPr>
            <a:normAutofit fontScale="92500" lnSpcReduction="10000"/>
          </a:bodyPr>
          <a:lstStyle/>
          <a:p>
            <a:pPr>
              <a:buFont typeface="Wingdings" panose="05000000000000000000" pitchFamily="2" charset="2"/>
              <a:buChar char="q"/>
            </a:pPr>
            <a:r>
              <a:rPr lang="es-ES" b="1" i="1" dirty="0"/>
              <a:t> </a:t>
            </a:r>
            <a:r>
              <a:rPr lang="es-ES" dirty="0"/>
              <a:t>Proponemos que se haga una revaloración de todos los segmentos poblacionales que no han sido justipreciados, en especial las mujeres y los adultos mayores y se les estimule para aportar sus talentos en pro del desarrollo de México. </a:t>
            </a:r>
          </a:p>
          <a:p>
            <a:pPr>
              <a:buNone/>
            </a:pPr>
            <a:endParaRPr lang="es-ES" dirty="0"/>
          </a:p>
          <a:p>
            <a:pPr>
              <a:buFont typeface="Wingdings" panose="05000000000000000000" pitchFamily="2" charset="2"/>
              <a:buChar char="q"/>
            </a:pPr>
            <a:r>
              <a:rPr lang="es-ES" dirty="0"/>
              <a:t>Afirmamos que el detonante del progreso es el cambio cultural apalancado en la educación, en la solidaridad social y en las iniciativas de vinculación social en familias, colonias, escuelas, empresas y voluntariado. </a:t>
            </a:r>
          </a:p>
          <a:p>
            <a:pPr>
              <a:buFont typeface="Wingdings" panose="05000000000000000000" pitchFamily="2" charset="2"/>
              <a:buChar char="q"/>
            </a:pPr>
            <a:endParaRPr lang="es-ES" dirty="0"/>
          </a:p>
          <a:p>
            <a:pPr>
              <a:buFont typeface="Wingdings" panose="05000000000000000000" pitchFamily="2" charset="2"/>
              <a:buChar char="q"/>
            </a:pPr>
            <a:r>
              <a:rPr lang="es-ES" dirty="0"/>
              <a:t> Proponemos un modelo educativo en donde además del estudio de cada profesión y del uso de la tecnología, se inculquen valores éticos y se estimulen: el pensamiento crítico, la creatividad, la iniciativa, la superación personal, el autoaprendizaje y el trabajo en equipo.</a:t>
            </a:r>
          </a:p>
        </p:txBody>
      </p:sp>
      <p:sp>
        <p:nvSpPr>
          <p:cNvPr id="4" name="Slide Number Placeholder 3"/>
          <p:cNvSpPr>
            <a:spLocks noGrp="1"/>
          </p:cNvSpPr>
          <p:nvPr>
            <p:ph type="sldNum" sz="quarter" idx="12"/>
          </p:nvPr>
        </p:nvSpPr>
        <p:spPr/>
        <p:txBody>
          <a:bodyPr/>
          <a:lstStyle/>
          <a:p>
            <a:fld id="{499AC9F0-1D9D-40DB-B6F9-3A2F953495F3}" type="slidenum">
              <a:rPr lang="en-US" smtClean="0"/>
              <a:pPr/>
              <a:t>16</a:t>
            </a:fld>
            <a:endParaRPr lang="en-US"/>
          </a:p>
        </p:txBody>
      </p:sp>
    </p:spTree>
    <p:extLst>
      <p:ext uri="{BB962C8B-B14F-4D97-AF65-F5344CB8AC3E}">
        <p14:creationId xmlns:p14="http://schemas.microsoft.com/office/powerpoint/2010/main" val="12680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a:buFont typeface="Wingdings" panose="05000000000000000000" pitchFamily="2" charset="2"/>
              <a:buChar char="q"/>
            </a:pPr>
            <a:endParaRPr lang="es-ES" dirty="0"/>
          </a:p>
          <a:p>
            <a:pPr>
              <a:spcBef>
                <a:spcPts val="1200"/>
              </a:spcBef>
              <a:buFont typeface="Wingdings" panose="05000000000000000000" pitchFamily="2" charset="2"/>
              <a:buChar char="q"/>
            </a:pPr>
            <a:r>
              <a:rPr lang="es-ES" dirty="0"/>
              <a:t>Atacar la pobreza y la desigualdad social, buscando que cada mexicano tenga posibilidades de educarse y desarrollar capacidades, para emprender o emplearse en trabajos bien remunerados, evitando en lo </a:t>
            </a:r>
            <a:r>
              <a:rPr lang="es-ES" dirty="0" smtClean="0"/>
              <a:t>posible </a:t>
            </a:r>
            <a:r>
              <a:rPr lang="es-ES" dirty="0"/>
              <a:t>la dependencia política de programas asistenciales.</a:t>
            </a:r>
          </a:p>
          <a:p>
            <a:pPr>
              <a:spcBef>
                <a:spcPts val="1200"/>
              </a:spcBef>
              <a:buFont typeface="Wingdings" panose="05000000000000000000" pitchFamily="2" charset="2"/>
              <a:buChar char="q"/>
            </a:pPr>
            <a:r>
              <a:rPr lang="es-ES" dirty="0"/>
              <a:t>Necesitamos un México donde se fomente intensamente la ecología, se implementen sistemas modernos de reforestación, se apliquen programas efectivos para combatir la contaminación del suelo, de la atmósfera y del agua y se privilegie el desarrollo y el uso de fuentes de energía alternas a los combustibles fósiles</a:t>
            </a:r>
            <a:r>
              <a:rPr lang="es-ES" dirty="0" smtClean="0"/>
              <a:t>.</a:t>
            </a:r>
            <a:endParaRPr lang="es-ES" dirty="0"/>
          </a:p>
          <a:p>
            <a:pPr>
              <a:buFont typeface="Wingdings" panose="05000000000000000000" pitchFamily="2" charset="2"/>
              <a:buChar char="q"/>
            </a:pPr>
            <a:r>
              <a:rPr lang="es-ES" dirty="0"/>
              <a:t>Pensamos en un México donde se privilegie el transporte público: limpio, ordenado, seguro, eficiente y eficaz, sobre el transporte personalizado.</a:t>
            </a:r>
          </a:p>
          <a:p>
            <a:pPr>
              <a:buFont typeface="Wingdings" panose="05000000000000000000" pitchFamily="2" charset="2"/>
              <a:buChar char="q"/>
            </a:pPr>
            <a:endParaRPr lang="es-E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17</a:t>
            </a:fld>
            <a:endParaRPr lang="en-US"/>
          </a:p>
        </p:txBody>
      </p:sp>
    </p:spTree>
    <p:extLst>
      <p:ext uri="{BB962C8B-B14F-4D97-AF65-F5344CB8AC3E}">
        <p14:creationId xmlns:p14="http://schemas.microsoft.com/office/powerpoint/2010/main" val="314132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696271"/>
            <a:ext cx="9144000" cy="2251008"/>
          </a:xfrm>
        </p:spPr>
        <p:txBody>
          <a:bodyPr>
            <a:noAutofit/>
          </a:bodyPr>
          <a:lstStyle/>
          <a:p>
            <a:pPr marL="914400" indent="-914400" algn="just">
              <a:buFont typeface="+mj-lt"/>
              <a:buAutoNum type="arabicPeriod" startAt="4"/>
            </a:pPr>
            <a:r>
              <a:rPr lang="es-MX" sz="5400" dirty="0" smtClean="0"/>
              <a:t>Estrategias de acción para lograr nuestra Misión, Visión y Objetivos.</a:t>
            </a:r>
            <a:endParaRPr lang="en-US" sz="5400" dirty="0"/>
          </a:p>
        </p:txBody>
      </p:sp>
      <p:sp>
        <p:nvSpPr>
          <p:cNvPr id="5" name="Rectángulo 4"/>
          <p:cNvSpPr/>
          <p:nvPr/>
        </p:nvSpPr>
        <p:spPr>
          <a:xfrm>
            <a:off x="5585574" y="4969565"/>
            <a:ext cx="6016745" cy="1148661"/>
          </a:xfrm>
          <a:prstGeom prst="rect">
            <a:avLst/>
          </a:prstGeom>
        </p:spPr>
        <p:txBody>
          <a:bodyPr>
            <a:prstTxWarp prst="textPlain">
              <a:avLst/>
            </a:prstTxWarp>
            <a:spAutoFit/>
          </a:bodyPr>
          <a:lstStyle/>
          <a:p>
            <a:r>
              <a:rPr lang="es-MX" dirty="0">
                <a:ln w="0"/>
                <a:effectLst>
                  <a:outerShdw blurRad="38100" dist="19050" dir="2700000" algn="tl" rotWithShape="0">
                    <a:schemeClr val="dk1">
                      <a:alpha val="40000"/>
                    </a:schemeClr>
                  </a:outerShdw>
                </a:effectLst>
              </a:rPr>
              <a:t>“ La educación es el arma más poderosa que podemos usar para cambiar al mundo.“ </a:t>
            </a:r>
          </a:p>
          <a:p>
            <a:endParaRPr lang="es-MX" dirty="0">
              <a:ln w="0"/>
              <a:effectLst>
                <a:outerShdw blurRad="38100" dist="19050" dir="2700000" algn="tl" rotWithShape="0">
                  <a:schemeClr val="dk1">
                    <a:alpha val="40000"/>
                  </a:schemeClr>
                </a:outerShdw>
              </a:effectLst>
            </a:endParaRPr>
          </a:p>
          <a:p>
            <a:r>
              <a:rPr lang="es-MX" dirty="0">
                <a:ln w="0"/>
                <a:effectLst>
                  <a:outerShdw blurRad="38100" dist="19050" dir="2700000" algn="tl" rotWithShape="0">
                    <a:schemeClr val="dk1">
                      <a:alpha val="40000"/>
                    </a:schemeClr>
                  </a:outerShdw>
                </a:effectLst>
              </a:rPr>
              <a:t>Nelson Mandela, Activista </a:t>
            </a:r>
            <a:r>
              <a:rPr lang="es-MX" dirty="0" smtClean="0">
                <a:ln w="0"/>
                <a:effectLst>
                  <a:outerShdw blurRad="38100" dist="19050" dir="2700000" algn="tl" rotWithShape="0">
                    <a:schemeClr val="dk1">
                      <a:alpha val="40000"/>
                    </a:schemeClr>
                  </a:outerShdw>
                </a:effectLst>
              </a:rPr>
              <a:t> y Ex presidente Sudafricano.</a:t>
            </a:r>
            <a:endParaRPr lang="es-MX" dirty="0">
              <a:ln w="0"/>
              <a:effectLst>
                <a:outerShdw blurRad="38100" dist="19050" dir="2700000" algn="tl" rotWithShape="0">
                  <a:schemeClr val="dk1">
                    <a:alpha val="40000"/>
                  </a:schemeClr>
                </a:outerShdw>
              </a:effectLst>
            </a:endParaRPr>
          </a:p>
        </p:txBody>
      </p:sp>
      <p:sp>
        <p:nvSpPr>
          <p:cNvPr id="6" name="Slide Number Placeholder 5"/>
          <p:cNvSpPr>
            <a:spLocks noGrp="1"/>
          </p:cNvSpPr>
          <p:nvPr>
            <p:ph type="sldNum" sz="quarter" idx="12"/>
          </p:nvPr>
        </p:nvSpPr>
        <p:spPr/>
        <p:txBody>
          <a:bodyPr/>
          <a:lstStyle/>
          <a:p>
            <a:fld id="{499AC9F0-1D9D-40DB-B6F9-3A2F953495F3}" type="slidenum">
              <a:rPr lang="en-US" smtClean="0"/>
              <a:pPr/>
              <a:t>18</a:t>
            </a:fld>
            <a:endParaRPr lang="en-US"/>
          </a:p>
        </p:txBody>
      </p:sp>
    </p:spTree>
    <p:extLst>
      <p:ext uri="{BB962C8B-B14F-4D97-AF65-F5344CB8AC3E}">
        <p14:creationId xmlns:p14="http://schemas.microsoft.com/office/powerpoint/2010/main" val="4273980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40106"/>
          </a:xfrm>
        </p:spPr>
        <p:txBody>
          <a:bodyPr/>
          <a:lstStyle/>
          <a:p>
            <a:r>
              <a:rPr lang="es-MX" dirty="0"/>
              <a:t>Estrategias de acción</a:t>
            </a:r>
            <a:endParaRPr lang="en-US" dirty="0"/>
          </a:p>
        </p:txBody>
      </p:sp>
      <p:sp>
        <p:nvSpPr>
          <p:cNvPr id="3" name="Marcador de contenido 2"/>
          <p:cNvSpPr>
            <a:spLocks noGrp="1"/>
          </p:cNvSpPr>
          <p:nvPr>
            <p:ph idx="1"/>
          </p:nvPr>
        </p:nvSpPr>
        <p:spPr>
          <a:xfrm>
            <a:off x="758686" y="1173618"/>
            <a:ext cx="10515600" cy="5251036"/>
          </a:xfrm>
        </p:spPr>
        <p:txBody>
          <a:bodyPr>
            <a:normAutofit fontScale="70000" lnSpcReduction="20000"/>
          </a:bodyPr>
          <a:lstStyle/>
          <a:p>
            <a:pPr marL="514350" indent="-514350">
              <a:buFont typeface="+mj-lt"/>
              <a:buAutoNum type="arabicPeriod"/>
            </a:pPr>
            <a:r>
              <a:rPr lang="es-MX" dirty="0" smtClean="0"/>
              <a:t>Concentración </a:t>
            </a:r>
            <a:r>
              <a:rPr lang="es-MX" dirty="0"/>
              <a:t>de los problemas de México en seis temas fundamentales relacionados con la misión y visión del Colegio de Monterrey.</a:t>
            </a:r>
          </a:p>
          <a:p>
            <a:pPr marL="914400" lvl="1" indent="-457200">
              <a:buFont typeface="+mj-lt"/>
              <a:buAutoNum type="alphaLcParenR"/>
            </a:pPr>
            <a:r>
              <a:rPr lang="es-MX" dirty="0"/>
              <a:t>Cultura y Educación.</a:t>
            </a:r>
          </a:p>
          <a:p>
            <a:pPr marL="914400" lvl="1" indent="-457200">
              <a:buFont typeface="+mj-lt"/>
              <a:buAutoNum type="alphaLcParenR"/>
            </a:pPr>
            <a:r>
              <a:rPr lang="es-MX" dirty="0"/>
              <a:t>Desarrollo de lideres y ciudadanos en pro de la transformación moral de la sociedad.</a:t>
            </a:r>
          </a:p>
          <a:p>
            <a:pPr marL="914400" lvl="1" indent="-457200">
              <a:buFont typeface="+mj-lt"/>
              <a:buAutoNum type="alphaLcParenR"/>
            </a:pPr>
            <a:r>
              <a:rPr lang="es-MX" dirty="0"/>
              <a:t>Democracia y desarrollo de instituciones.</a:t>
            </a:r>
          </a:p>
          <a:p>
            <a:pPr marL="914400" lvl="1" indent="-457200">
              <a:buFont typeface="+mj-lt"/>
              <a:buAutoNum type="alphaLcParenR"/>
            </a:pPr>
            <a:r>
              <a:rPr lang="es-MX" dirty="0"/>
              <a:t>Economía de mercado, iniciativa privada y gobierno.</a:t>
            </a:r>
          </a:p>
          <a:p>
            <a:pPr marL="914400" lvl="1" indent="-457200">
              <a:buFont typeface="+mj-lt"/>
              <a:buAutoNum type="alphaLcParenR"/>
            </a:pPr>
            <a:r>
              <a:rPr lang="es-MX" dirty="0"/>
              <a:t>Estado de derecho, seguridad, corrupción e impunidad.</a:t>
            </a:r>
          </a:p>
          <a:p>
            <a:pPr marL="914400" lvl="1" indent="-457200">
              <a:buFont typeface="+mj-lt"/>
              <a:buAutoNum type="alphaLcParenR"/>
            </a:pPr>
            <a:r>
              <a:rPr lang="es-MX" dirty="0"/>
              <a:t>Ecología y desarrollo sustentable.</a:t>
            </a:r>
          </a:p>
          <a:p>
            <a:pPr marL="514350" indent="-514350">
              <a:buFont typeface="+mj-lt"/>
              <a:buAutoNum type="arabicPeriod"/>
            </a:pPr>
            <a:r>
              <a:rPr lang="es-MX" dirty="0"/>
              <a:t>Establecer alianzas con organizaciones afines a nuestros objetivos.</a:t>
            </a:r>
          </a:p>
          <a:p>
            <a:pPr marL="514350" indent="-514350">
              <a:buFont typeface="+mj-lt"/>
              <a:buAutoNum type="arabicPeriod"/>
            </a:pPr>
            <a:r>
              <a:rPr lang="es-MX" dirty="0" smtClean="0"/>
              <a:t>Recopilar</a:t>
            </a:r>
            <a:r>
              <a:rPr lang="es-MX" dirty="0"/>
              <a:t>, analizar y debatir con sentido crítico, las investigaciones y propuestas relevantes sobre los temas que nos ocupan.</a:t>
            </a:r>
          </a:p>
          <a:p>
            <a:pPr marL="514350" indent="-514350">
              <a:buFont typeface="+mj-lt"/>
              <a:buAutoNum type="arabicPeriod"/>
            </a:pPr>
            <a:r>
              <a:rPr lang="es-MX" dirty="0"/>
              <a:t>Conseguir patrocinios para realizar investigaciones en temas prioritarios.</a:t>
            </a:r>
          </a:p>
          <a:p>
            <a:pPr marL="514350" indent="-514350">
              <a:buFont typeface="+mj-lt"/>
              <a:buAutoNum type="arabicPeriod"/>
            </a:pPr>
            <a:r>
              <a:rPr lang="es-MX" dirty="0"/>
              <a:t>Organizar mesas de discusión sobre los temas seleccionados.</a:t>
            </a:r>
          </a:p>
          <a:p>
            <a:pPr marL="514350" indent="-514350">
              <a:buFont typeface="+mj-lt"/>
              <a:buAutoNum type="arabicPeriod"/>
            </a:pPr>
            <a:r>
              <a:rPr lang="es-MX" dirty="0"/>
              <a:t>Participar en foros públicos de los mismos temas.</a:t>
            </a:r>
          </a:p>
          <a:p>
            <a:pPr marL="514350" indent="-514350">
              <a:buFont typeface="+mj-lt"/>
              <a:buAutoNum type="arabicPeriod"/>
            </a:pPr>
            <a:r>
              <a:rPr lang="es-MX" dirty="0" smtClean="0"/>
              <a:t>Escribir </a:t>
            </a:r>
            <a:r>
              <a:rPr lang="es-MX" dirty="0"/>
              <a:t>editoriales en los distintos medios, para difundir propuestas y puntos de vista que influyan sobre la opinión pública en los temas de relevancia.</a:t>
            </a:r>
          </a:p>
          <a:p>
            <a:pPr marL="514350" indent="-514350">
              <a:buFont typeface="+mj-lt"/>
              <a:buAutoNum type="arabicPeriod"/>
            </a:pPr>
            <a:r>
              <a:rPr lang="es-MX" dirty="0"/>
              <a:t>Preparar junto con otras instituciones, seminarios de capacitación para lideres sociales y comunitarios.</a:t>
            </a:r>
          </a:p>
          <a:p>
            <a:pPr marL="514350" indent="-514350">
              <a:buFont typeface="+mj-lt"/>
              <a:buAutoNum type="arabicPeriod"/>
            </a:pPr>
            <a:endParaRPr lang="es-MX"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19</a:t>
            </a:fld>
            <a:endParaRPr lang="en-US"/>
          </a:p>
        </p:txBody>
      </p:sp>
    </p:spTree>
    <p:extLst>
      <p:ext uri="{BB962C8B-B14F-4D97-AF65-F5344CB8AC3E}">
        <p14:creationId xmlns:p14="http://schemas.microsoft.com/office/powerpoint/2010/main" val="37429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095454"/>
            <a:ext cx="10515600" cy="4048046"/>
          </a:xfrm>
        </p:spPr>
        <p:txBody>
          <a:bodyPr>
            <a:normAutofit/>
          </a:bodyPr>
          <a:lstStyle/>
          <a:p>
            <a:pPr marL="0" indent="0">
              <a:buNone/>
            </a:pPr>
            <a:endParaRPr lang="es-ES" sz="2000" dirty="0"/>
          </a:p>
          <a:p>
            <a:pPr marL="0" indent="0">
              <a:buNone/>
            </a:pPr>
            <a:r>
              <a:rPr lang="es-ES" sz="2000" dirty="0"/>
              <a:t>Monterrey, con una gran tradición innovadora en los esquemas de desarrollo social y comunitario y con una amplia cultura social y política respaldada por sus excelentes universidades, es una sede adecuada para generar propuestas e ideas que aceleren la transformación de México hacia un País más prospero, justo y humano. </a:t>
            </a:r>
          </a:p>
          <a:p>
            <a:pPr marL="0" indent="0">
              <a:buNone/>
            </a:pPr>
            <a:r>
              <a:rPr lang="es-ES" sz="2000" dirty="0"/>
              <a:t>Los miembros del Colegio de Monterrey aceptan el desafío de hacer propuestas, debatirlas y difundirlas, en un marco de ética ciudadana, apertura de criterio  y rigor académico, utilizando análisis históricos, económicos , políticos, sociales y culturales.</a:t>
            </a:r>
          </a:p>
          <a:p>
            <a:pPr marL="0" indent="0">
              <a:buNone/>
            </a:pPr>
            <a:r>
              <a:rPr lang="es-ES" sz="2000" dirty="0"/>
              <a:t>La filosofía de nuestro Colegio considera al hombre como el centro de todo proceso político y social, Teniendo la convicción que las leyes económicas de mercado son un instrumento  de progreso, cuando se aplican con  una visión humanista, donde el individuo entiende su pertenencia y responsabilidad con la sociedad y busca su trascendencia a través del fortalecimiento moral y espiritual.</a:t>
            </a:r>
          </a:p>
          <a:p>
            <a:pPr marL="0" indent="0">
              <a:buNone/>
            </a:pPr>
            <a:endParaRPr lang="en-US" sz="2000" dirty="0"/>
          </a:p>
        </p:txBody>
      </p:sp>
      <p:sp>
        <p:nvSpPr>
          <p:cNvPr id="4" name="Título 1"/>
          <p:cNvSpPr>
            <a:spLocks noGrp="1"/>
          </p:cNvSpPr>
          <p:nvPr>
            <p:ph type="title"/>
          </p:nvPr>
        </p:nvSpPr>
        <p:spPr>
          <a:xfrm>
            <a:off x="838200" y="214051"/>
            <a:ext cx="10515600" cy="485665"/>
          </a:xfrm>
        </p:spPr>
        <p:txBody>
          <a:bodyPr>
            <a:normAutofit fontScale="90000"/>
          </a:bodyPr>
          <a:lstStyle/>
          <a:p>
            <a:r>
              <a:rPr lang="es-MX" dirty="0"/>
              <a:t>Prólogo</a:t>
            </a:r>
            <a:endParaRPr lang="en-US" dirty="0"/>
          </a:p>
        </p:txBody>
      </p:sp>
      <p:sp>
        <p:nvSpPr>
          <p:cNvPr id="5" name="Slide Number Placeholder 4"/>
          <p:cNvSpPr>
            <a:spLocks noGrp="1"/>
          </p:cNvSpPr>
          <p:nvPr>
            <p:ph type="sldNum" sz="quarter" idx="12"/>
          </p:nvPr>
        </p:nvSpPr>
        <p:spPr/>
        <p:txBody>
          <a:bodyPr/>
          <a:lstStyle/>
          <a:p>
            <a:fld id="{499AC9F0-1D9D-40DB-B6F9-3A2F953495F3}" type="slidenum">
              <a:rPr lang="en-US" smtClean="0"/>
              <a:pPr/>
              <a:t>2</a:t>
            </a:fld>
            <a:endParaRPr lang="en-US"/>
          </a:p>
        </p:txBody>
      </p:sp>
    </p:spTree>
    <p:extLst>
      <p:ext uri="{BB962C8B-B14F-4D97-AF65-F5344CB8AC3E}">
        <p14:creationId xmlns:p14="http://schemas.microsoft.com/office/powerpoint/2010/main" val="33915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13183"/>
            <a:ext cx="10515600" cy="5063780"/>
          </a:xfrm>
        </p:spPr>
        <p:txBody>
          <a:bodyPr/>
          <a:lstStyle/>
          <a:p>
            <a:r>
              <a:rPr lang="es-MX" dirty="0"/>
              <a:t>¿</a:t>
            </a:r>
            <a:r>
              <a:rPr lang="es-MX" dirty="0" smtClean="0"/>
              <a:t>Cómo </a:t>
            </a:r>
            <a:r>
              <a:rPr lang="es-MX" dirty="0"/>
              <a:t>sugieren empezar?, ¿</a:t>
            </a:r>
            <a:r>
              <a:rPr lang="es-MX" dirty="0" smtClean="0"/>
              <a:t>Qué </a:t>
            </a:r>
            <a:r>
              <a:rPr lang="es-MX" dirty="0"/>
              <a:t>tema(s) desarrollamos primero?</a:t>
            </a:r>
          </a:p>
          <a:p>
            <a:endParaRPr lang="es-MX" dirty="0"/>
          </a:p>
          <a:p>
            <a:r>
              <a:rPr lang="es-MX" dirty="0" smtClean="0"/>
              <a:t>¿A qué </a:t>
            </a:r>
            <a:r>
              <a:rPr lang="es-MX" dirty="0"/>
              <a:t>velocidad queremos avanzar?</a:t>
            </a:r>
          </a:p>
          <a:p>
            <a:endParaRPr lang="es-MX" dirty="0"/>
          </a:p>
          <a:p>
            <a:r>
              <a:rPr lang="es-MX" dirty="0"/>
              <a:t>¿Cómo nos organizaremos para avanzar?</a:t>
            </a:r>
          </a:p>
          <a:p>
            <a:endParaRPr lang="es-MX" dirty="0"/>
          </a:p>
          <a:p>
            <a:r>
              <a:rPr lang="es-MX" dirty="0"/>
              <a:t>¿Quién puede comprometer tiempo o recursos, para profundizar en algún tema especifico?</a:t>
            </a:r>
          </a:p>
        </p:txBody>
      </p:sp>
      <p:sp>
        <p:nvSpPr>
          <p:cNvPr id="4" name="Slide Number Placeholder 3"/>
          <p:cNvSpPr>
            <a:spLocks noGrp="1"/>
          </p:cNvSpPr>
          <p:nvPr>
            <p:ph type="sldNum" sz="quarter" idx="12"/>
          </p:nvPr>
        </p:nvSpPr>
        <p:spPr/>
        <p:txBody>
          <a:bodyPr/>
          <a:lstStyle/>
          <a:p>
            <a:fld id="{499AC9F0-1D9D-40DB-B6F9-3A2F953495F3}" type="slidenum">
              <a:rPr lang="en-US" smtClean="0"/>
              <a:pPr/>
              <a:t>20</a:t>
            </a:fld>
            <a:endParaRPr lang="en-US"/>
          </a:p>
        </p:txBody>
      </p:sp>
    </p:spTree>
    <p:extLst>
      <p:ext uri="{BB962C8B-B14F-4D97-AF65-F5344CB8AC3E}">
        <p14:creationId xmlns:p14="http://schemas.microsoft.com/office/powerpoint/2010/main" val="1377709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9AC9F0-1D9D-40DB-B6F9-3A2F953495F3}" type="slidenum">
              <a:rPr lang="en-US" smtClean="0"/>
              <a:pPr/>
              <a:t>21</a:t>
            </a:fld>
            <a:endParaRPr lang="en-US"/>
          </a:p>
        </p:txBody>
      </p:sp>
      <p:sp>
        <p:nvSpPr>
          <p:cNvPr id="5" name="TextBox 4"/>
          <p:cNvSpPr txBox="1"/>
          <p:nvPr/>
        </p:nvSpPr>
        <p:spPr>
          <a:xfrm>
            <a:off x="1077103" y="519233"/>
            <a:ext cx="4353059" cy="369332"/>
          </a:xfrm>
          <a:prstGeom prst="rect">
            <a:avLst/>
          </a:prstGeom>
          <a:noFill/>
        </p:spPr>
        <p:txBody>
          <a:bodyPr wrap="square" rtlCol="0">
            <a:spAutoFit/>
          </a:bodyPr>
          <a:lstStyle/>
          <a:p>
            <a:pPr algn="ctr"/>
            <a:r>
              <a:rPr lang="es-MX" dirty="0" smtClean="0"/>
              <a:t>Alberto Santos Guevara </a:t>
            </a:r>
            <a:endParaRPr lang="es-MX" dirty="0"/>
          </a:p>
        </p:txBody>
      </p:sp>
      <p:sp>
        <p:nvSpPr>
          <p:cNvPr id="6" name="TextBox 5"/>
          <p:cNvSpPr txBox="1"/>
          <p:nvPr/>
        </p:nvSpPr>
        <p:spPr>
          <a:xfrm>
            <a:off x="1123038" y="1396289"/>
            <a:ext cx="4353059" cy="369332"/>
          </a:xfrm>
          <a:prstGeom prst="rect">
            <a:avLst/>
          </a:prstGeom>
          <a:noFill/>
        </p:spPr>
        <p:txBody>
          <a:bodyPr wrap="square" rtlCol="0">
            <a:spAutoFit/>
          </a:bodyPr>
          <a:lstStyle/>
          <a:p>
            <a:pPr algn="ctr"/>
            <a:r>
              <a:rPr lang="es-MX" dirty="0" smtClean="0"/>
              <a:t>Fernando de la Garza  Guzmán</a:t>
            </a:r>
            <a:endParaRPr lang="es-MX" dirty="0"/>
          </a:p>
        </p:txBody>
      </p:sp>
      <p:sp>
        <p:nvSpPr>
          <p:cNvPr id="7" name="TextBox 6"/>
          <p:cNvSpPr txBox="1"/>
          <p:nvPr/>
        </p:nvSpPr>
        <p:spPr>
          <a:xfrm>
            <a:off x="1108011" y="2365854"/>
            <a:ext cx="4353059" cy="369332"/>
          </a:xfrm>
          <a:prstGeom prst="rect">
            <a:avLst/>
          </a:prstGeom>
          <a:noFill/>
        </p:spPr>
        <p:txBody>
          <a:bodyPr wrap="square" rtlCol="0">
            <a:spAutoFit/>
          </a:bodyPr>
          <a:lstStyle/>
          <a:p>
            <a:pPr algn="ctr"/>
            <a:r>
              <a:rPr lang="es-MX" dirty="0" smtClean="0"/>
              <a:t>Jesús Alberto Rodríguez Vargas</a:t>
            </a:r>
            <a:endParaRPr lang="es-MX" dirty="0"/>
          </a:p>
        </p:txBody>
      </p:sp>
      <p:sp>
        <p:nvSpPr>
          <p:cNvPr id="8" name="TextBox 7"/>
          <p:cNvSpPr txBox="1"/>
          <p:nvPr/>
        </p:nvSpPr>
        <p:spPr>
          <a:xfrm>
            <a:off x="1092985" y="3337782"/>
            <a:ext cx="4353059" cy="369332"/>
          </a:xfrm>
          <a:prstGeom prst="rect">
            <a:avLst/>
          </a:prstGeom>
          <a:noFill/>
        </p:spPr>
        <p:txBody>
          <a:bodyPr wrap="square" rtlCol="0">
            <a:spAutoFit/>
          </a:bodyPr>
          <a:lstStyle/>
          <a:p>
            <a:pPr algn="ctr"/>
            <a:r>
              <a:rPr lang="es-MX" dirty="0" smtClean="0"/>
              <a:t>Jorge Padilla Olvera</a:t>
            </a:r>
            <a:endParaRPr lang="es-MX" dirty="0"/>
          </a:p>
        </p:txBody>
      </p:sp>
      <p:sp>
        <p:nvSpPr>
          <p:cNvPr id="9" name="TextBox 8"/>
          <p:cNvSpPr txBox="1"/>
          <p:nvPr/>
        </p:nvSpPr>
        <p:spPr>
          <a:xfrm>
            <a:off x="1065081" y="5277977"/>
            <a:ext cx="4353059" cy="369332"/>
          </a:xfrm>
          <a:prstGeom prst="rect">
            <a:avLst/>
          </a:prstGeom>
          <a:noFill/>
        </p:spPr>
        <p:txBody>
          <a:bodyPr wrap="square" rtlCol="0">
            <a:spAutoFit/>
          </a:bodyPr>
          <a:lstStyle/>
          <a:p>
            <a:pPr algn="ctr"/>
            <a:r>
              <a:rPr lang="es-MX" dirty="0" smtClean="0"/>
              <a:t>José Ignacio Cárdenas Montaño</a:t>
            </a:r>
            <a:endParaRPr lang="es-MX" dirty="0"/>
          </a:p>
        </p:txBody>
      </p:sp>
      <p:sp>
        <p:nvSpPr>
          <p:cNvPr id="10" name="TextBox 9"/>
          <p:cNvSpPr txBox="1"/>
          <p:nvPr/>
        </p:nvSpPr>
        <p:spPr>
          <a:xfrm>
            <a:off x="6066376" y="513222"/>
            <a:ext cx="4353059" cy="369332"/>
          </a:xfrm>
          <a:prstGeom prst="rect">
            <a:avLst/>
          </a:prstGeom>
          <a:noFill/>
        </p:spPr>
        <p:txBody>
          <a:bodyPr wrap="square" rtlCol="0">
            <a:spAutoFit/>
          </a:bodyPr>
          <a:lstStyle/>
          <a:p>
            <a:pPr algn="ctr"/>
            <a:r>
              <a:rPr lang="es-MX" dirty="0" smtClean="0"/>
              <a:t>José Rivero Santos</a:t>
            </a:r>
            <a:endParaRPr lang="es-MX" dirty="0"/>
          </a:p>
        </p:txBody>
      </p:sp>
      <p:sp>
        <p:nvSpPr>
          <p:cNvPr id="11" name="TextBox 10"/>
          <p:cNvSpPr txBox="1"/>
          <p:nvPr/>
        </p:nvSpPr>
        <p:spPr>
          <a:xfrm>
            <a:off x="1213190" y="6229588"/>
            <a:ext cx="4353059" cy="369332"/>
          </a:xfrm>
          <a:prstGeom prst="rect">
            <a:avLst/>
          </a:prstGeom>
          <a:noFill/>
        </p:spPr>
        <p:txBody>
          <a:bodyPr wrap="square" rtlCol="0">
            <a:spAutoFit/>
          </a:bodyPr>
          <a:lstStyle/>
          <a:p>
            <a:pPr algn="ctr"/>
            <a:r>
              <a:rPr lang="es-MX" dirty="0" smtClean="0"/>
              <a:t>José Luis Otero Medina</a:t>
            </a:r>
            <a:endParaRPr lang="es-MX" dirty="0"/>
          </a:p>
        </p:txBody>
      </p:sp>
      <p:sp>
        <p:nvSpPr>
          <p:cNvPr id="12" name="TextBox 11"/>
          <p:cNvSpPr txBox="1"/>
          <p:nvPr/>
        </p:nvSpPr>
        <p:spPr>
          <a:xfrm>
            <a:off x="1084446" y="4344257"/>
            <a:ext cx="4353059" cy="369332"/>
          </a:xfrm>
          <a:prstGeom prst="rect">
            <a:avLst/>
          </a:prstGeom>
          <a:noFill/>
        </p:spPr>
        <p:txBody>
          <a:bodyPr wrap="square" rtlCol="0">
            <a:spAutoFit/>
          </a:bodyPr>
          <a:lstStyle/>
          <a:p>
            <a:pPr algn="ctr"/>
            <a:r>
              <a:rPr lang="es-MX" dirty="0" smtClean="0"/>
              <a:t>Jorge Zubieta y Landa</a:t>
            </a:r>
            <a:endParaRPr lang="es-MX" dirty="0"/>
          </a:p>
        </p:txBody>
      </p:sp>
      <p:sp>
        <p:nvSpPr>
          <p:cNvPr id="13" name="TextBox 12"/>
          <p:cNvSpPr txBox="1"/>
          <p:nvPr/>
        </p:nvSpPr>
        <p:spPr>
          <a:xfrm>
            <a:off x="6077107" y="1404234"/>
            <a:ext cx="4353059" cy="369332"/>
          </a:xfrm>
          <a:prstGeom prst="rect">
            <a:avLst/>
          </a:prstGeom>
          <a:noFill/>
        </p:spPr>
        <p:txBody>
          <a:bodyPr wrap="square" rtlCol="0">
            <a:spAutoFit/>
          </a:bodyPr>
          <a:lstStyle/>
          <a:p>
            <a:pPr algn="ctr"/>
            <a:r>
              <a:rPr lang="es-MX" dirty="0" smtClean="0"/>
              <a:t>José Vargas </a:t>
            </a:r>
            <a:r>
              <a:rPr lang="es-MX" dirty="0" err="1" smtClean="0"/>
              <a:t>Gireud</a:t>
            </a:r>
            <a:endParaRPr lang="es-MX" dirty="0"/>
          </a:p>
        </p:txBody>
      </p:sp>
      <p:sp>
        <p:nvSpPr>
          <p:cNvPr id="14" name="TextBox 13"/>
          <p:cNvSpPr txBox="1"/>
          <p:nvPr/>
        </p:nvSpPr>
        <p:spPr>
          <a:xfrm>
            <a:off x="6173312" y="2355993"/>
            <a:ext cx="4353059" cy="369332"/>
          </a:xfrm>
          <a:prstGeom prst="rect">
            <a:avLst/>
          </a:prstGeom>
          <a:noFill/>
        </p:spPr>
        <p:txBody>
          <a:bodyPr wrap="square" rtlCol="0">
            <a:spAutoFit/>
          </a:bodyPr>
          <a:lstStyle/>
          <a:p>
            <a:pPr algn="ctr"/>
            <a:r>
              <a:rPr lang="es-MX" dirty="0" smtClean="0"/>
              <a:t>Leobardo Lozano Benavides</a:t>
            </a:r>
            <a:endParaRPr lang="es-MX" dirty="0"/>
          </a:p>
        </p:txBody>
      </p:sp>
      <p:sp>
        <p:nvSpPr>
          <p:cNvPr id="15" name="TextBox 14"/>
          <p:cNvSpPr txBox="1"/>
          <p:nvPr/>
        </p:nvSpPr>
        <p:spPr>
          <a:xfrm>
            <a:off x="6160422" y="3312475"/>
            <a:ext cx="4353059" cy="369332"/>
          </a:xfrm>
          <a:prstGeom prst="rect">
            <a:avLst/>
          </a:prstGeom>
          <a:noFill/>
        </p:spPr>
        <p:txBody>
          <a:bodyPr wrap="square" rtlCol="0">
            <a:spAutoFit/>
          </a:bodyPr>
          <a:lstStyle/>
          <a:p>
            <a:pPr algn="ctr"/>
            <a:r>
              <a:rPr lang="es-MX" dirty="0" smtClean="0"/>
              <a:t>Luis Guillermo Rodríguez Garza</a:t>
            </a:r>
            <a:endParaRPr lang="es-MX" dirty="0"/>
          </a:p>
        </p:txBody>
      </p:sp>
      <p:sp>
        <p:nvSpPr>
          <p:cNvPr id="16" name="TextBox 15"/>
          <p:cNvSpPr txBox="1"/>
          <p:nvPr/>
        </p:nvSpPr>
        <p:spPr>
          <a:xfrm>
            <a:off x="6170908" y="4288917"/>
            <a:ext cx="4353059" cy="369332"/>
          </a:xfrm>
          <a:prstGeom prst="rect">
            <a:avLst/>
          </a:prstGeom>
          <a:noFill/>
        </p:spPr>
        <p:txBody>
          <a:bodyPr wrap="square" rtlCol="0">
            <a:spAutoFit/>
          </a:bodyPr>
          <a:lstStyle/>
          <a:p>
            <a:pPr algn="ctr"/>
            <a:r>
              <a:rPr lang="es-MX" dirty="0" smtClean="0"/>
              <a:t>Raúl Cadena Cepeda </a:t>
            </a:r>
            <a:endParaRPr lang="es-MX" dirty="0"/>
          </a:p>
        </p:txBody>
      </p:sp>
      <p:sp>
        <p:nvSpPr>
          <p:cNvPr id="17" name="TextBox 16"/>
          <p:cNvSpPr txBox="1"/>
          <p:nvPr/>
        </p:nvSpPr>
        <p:spPr>
          <a:xfrm>
            <a:off x="6196670" y="5250718"/>
            <a:ext cx="4353059" cy="369332"/>
          </a:xfrm>
          <a:prstGeom prst="rect">
            <a:avLst/>
          </a:prstGeom>
          <a:noFill/>
        </p:spPr>
        <p:txBody>
          <a:bodyPr wrap="square" rtlCol="0">
            <a:spAutoFit/>
          </a:bodyPr>
          <a:lstStyle/>
          <a:p>
            <a:pPr algn="ctr"/>
            <a:r>
              <a:rPr lang="es-MX" dirty="0" smtClean="0"/>
              <a:t>Roberto A. González Treviño</a:t>
            </a:r>
            <a:endParaRPr lang="es-MX" dirty="0"/>
          </a:p>
        </p:txBody>
      </p:sp>
      <p:sp>
        <p:nvSpPr>
          <p:cNvPr id="18" name="TextBox 17"/>
          <p:cNvSpPr txBox="1"/>
          <p:nvPr/>
        </p:nvSpPr>
        <p:spPr>
          <a:xfrm>
            <a:off x="6211910" y="6210838"/>
            <a:ext cx="4353059" cy="369332"/>
          </a:xfrm>
          <a:prstGeom prst="rect">
            <a:avLst/>
          </a:prstGeom>
          <a:noFill/>
        </p:spPr>
        <p:txBody>
          <a:bodyPr wrap="square" rtlCol="0">
            <a:spAutoFit/>
          </a:bodyPr>
          <a:lstStyle/>
          <a:p>
            <a:pPr algn="ctr"/>
            <a:r>
              <a:rPr lang="es-MX" dirty="0" smtClean="0"/>
              <a:t>Rolando Espinosa Salinas</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44471"/>
            <a:ext cx="10515600" cy="3525603"/>
          </a:xfrm>
        </p:spPr>
        <p:txBody>
          <a:bodyPr>
            <a:normAutofit lnSpcReduction="10000"/>
          </a:bodyPr>
          <a:lstStyle/>
          <a:p>
            <a:pPr marL="0" indent="0">
              <a:buNone/>
            </a:pPr>
            <a:r>
              <a:rPr lang="es-MX" dirty="0"/>
              <a:t>     </a:t>
            </a:r>
          </a:p>
          <a:p>
            <a:pPr marL="514350" indent="-514350">
              <a:buFont typeface="+mj-lt"/>
              <a:buAutoNum type="arabicPeriod"/>
            </a:pPr>
            <a:r>
              <a:rPr lang="es-MX" dirty="0"/>
              <a:t>Misión y Visión </a:t>
            </a:r>
            <a:r>
              <a:rPr lang="es-MX" dirty="0" smtClean="0"/>
              <a:t>del </a:t>
            </a:r>
            <a:r>
              <a:rPr lang="es-MX" dirty="0"/>
              <a:t>Colegio de Monterrey.</a:t>
            </a:r>
          </a:p>
          <a:p>
            <a:pPr marL="514350" indent="-514350">
              <a:buFont typeface="+mj-lt"/>
              <a:buAutoNum type="arabicPeriod"/>
            </a:pPr>
            <a:r>
              <a:rPr lang="es-MX" dirty="0"/>
              <a:t>Objetivos Estratégicos.</a:t>
            </a:r>
          </a:p>
          <a:p>
            <a:pPr marL="514350" indent="-514350">
              <a:buFont typeface="+mj-lt"/>
              <a:buAutoNum type="arabicPeriod"/>
            </a:pPr>
            <a:r>
              <a:rPr lang="es-MX" dirty="0"/>
              <a:t>Nuestro </a:t>
            </a:r>
            <a:r>
              <a:rPr lang="es-MX" dirty="0" smtClean="0"/>
              <a:t>Pensamiento.</a:t>
            </a:r>
          </a:p>
          <a:p>
            <a:pPr marL="514350" indent="-514350">
              <a:buNone/>
            </a:pPr>
            <a:r>
              <a:rPr lang="es-MX" dirty="0" smtClean="0"/>
              <a:t>	3.1. Qué queremos para México.</a:t>
            </a:r>
          </a:p>
          <a:p>
            <a:pPr marL="514350" indent="-514350">
              <a:buNone/>
            </a:pPr>
            <a:r>
              <a:rPr lang="es-MX" dirty="0" smtClean="0"/>
              <a:t>	3.2. Cómo lograrlo.</a:t>
            </a:r>
            <a:endParaRPr lang="es-MX" dirty="0"/>
          </a:p>
          <a:p>
            <a:pPr marL="514350" indent="-514350">
              <a:buFont typeface="+mj-lt"/>
              <a:buAutoNum type="arabicPeriod" startAt="4"/>
            </a:pPr>
            <a:r>
              <a:rPr lang="es-MX" dirty="0"/>
              <a:t>Estrategias de acción para lograr nuestra </a:t>
            </a:r>
            <a:r>
              <a:rPr lang="es-MX" dirty="0" smtClean="0"/>
              <a:t>Misión, Visión y Objetivos.</a:t>
            </a:r>
            <a:endParaRPr lang="es-MX" dirty="0"/>
          </a:p>
        </p:txBody>
      </p:sp>
      <p:sp>
        <p:nvSpPr>
          <p:cNvPr id="4" name="Título 1"/>
          <p:cNvSpPr>
            <a:spLocks noGrp="1"/>
          </p:cNvSpPr>
          <p:nvPr>
            <p:ph type="title"/>
          </p:nvPr>
        </p:nvSpPr>
        <p:spPr>
          <a:xfrm>
            <a:off x="838200" y="214051"/>
            <a:ext cx="10515600" cy="485665"/>
          </a:xfrm>
        </p:spPr>
        <p:txBody>
          <a:bodyPr>
            <a:normAutofit fontScale="90000"/>
          </a:bodyPr>
          <a:lstStyle/>
          <a:p>
            <a:r>
              <a:rPr lang="es-MX" dirty="0"/>
              <a:t>Del pensamiento a la acción</a:t>
            </a:r>
            <a:endParaRPr lang="en-US" dirty="0"/>
          </a:p>
        </p:txBody>
      </p:sp>
      <p:sp>
        <p:nvSpPr>
          <p:cNvPr id="5" name="CuadroTexto 4"/>
          <p:cNvSpPr txBox="1"/>
          <p:nvPr/>
        </p:nvSpPr>
        <p:spPr>
          <a:xfrm>
            <a:off x="5139288" y="4777173"/>
            <a:ext cx="6214512" cy="1477328"/>
          </a:xfrm>
          <a:prstGeom prst="rect">
            <a:avLst/>
          </a:prstGeom>
          <a:noFill/>
        </p:spPr>
        <p:txBody>
          <a:bodyPr wrap="square" rtlCol="0">
            <a:spAutoFit/>
          </a:bodyPr>
          <a:lstStyle/>
          <a:p>
            <a:r>
              <a:rPr lang="es-MX" dirty="0"/>
              <a:t>“Nunca dudes de que un grupo de ciudadanos pensantes y comprometidos pueden cambiar al mundo; de hecho, esta es la única manera en que se ha hecho hasta ahora” </a:t>
            </a:r>
          </a:p>
          <a:p>
            <a:endParaRPr lang="es-MX" dirty="0"/>
          </a:p>
          <a:p>
            <a:r>
              <a:rPr lang="es-MX" dirty="0"/>
              <a:t>Margaret Mead, </a:t>
            </a:r>
            <a:r>
              <a:rPr lang="es-MX" dirty="0" smtClean="0"/>
              <a:t>antropóloga estadounidense.</a:t>
            </a:r>
            <a:endParaRPr lang="en-US" dirty="0"/>
          </a:p>
        </p:txBody>
      </p:sp>
      <p:sp>
        <p:nvSpPr>
          <p:cNvPr id="6" name="Slide Number Placeholder 5"/>
          <p:cNvSpPr>
            <a:spLocks noGrp="1"/>
          </p:cNvSpPr>
          <p:nvPr>
            <p:ph type="sldNum" sz="quarter" idx="12"/>
          </p:nvPr>
        </p:nvSpPr>
        <p:spPr/>
        <p:txBody>
          <a:bodyPr/>
          <a:lstStyle/>
          <a:p>
            <a:fld id="{499AC9F0-1D9D-40DB-B6F9-3A2F953495F3}" type="slidenum">
              <a:rPr lang="en-US" smtClean="0"/>
              <a:pPr/>
              <a:t>3</a:t>
            </a:fld>
            <a:endParaRPr lang="en-US"/>
          </a:p>
        </p:txBody>
      </p:sp>
    </p:spTree>
    <p:extLst>
      <p:ext uri="{BB962C8B-B14F-4D97-AF65-F5344CB8AC3E}">
        <p14:creationId xmlns:p14="http://schemas.microsoft.com/office/powerpoint/2010/main" val="359366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6591" y="365125"/>
            <a:ext cx="11184835" cy="1325563"/>
          </a:xfrm>
        </p:spPr>
        <p:txBody>
          <a:bodyPr/>
          <a:lstStyle/>
          <a:p>
            <a:r>
              <a:rPr lang="es-MX" dirty="0" smtClean="0"/>
              <a:t>1. Visión </a:t>
            </a:r>
            <a:r>
              <a:rPr lang="es-MX" dirty="0"/>
              <a:t>y Misión del Colegio de </a:t>
            </a:r>
            <a:r>
              <a:rPr lang="es-MX" dirty="0" smtClean="0"/>
              <a:t>Monterrey.</a:t>
            </a:r>
            <a:endParaRPr lang="en-US" dirty="0"/>
          </a:p>
        </p:txBody>
      </p:sp>
      <p:sp>
        <p:nvSpPr>
          <p:cNvPr id="3" name="Marcador de contenido 2"/>
          <p:cNvSpPr>
            <a:spLocks noGrp="1"/>
          </p:cNvSpPr>
          <p:nvPr>
            <p:ph idx="1"/>
          </p:nvPr>
        </p:nvSpPr>
        <p:spPr/>
        <p:txBody>
          <a:bodyPr>
            <a:normAutofit fontScale="92500" lnSpcReduction="20000"/>
          </a:bodyPr>
          <a:lstStyle/>
          <a:p>
            <a:pPr marL="0" indent="0">
              <a:buNone/>
            </a:pPr>
            <a:r>
              <a:rPr lang="es-ES" b="1" dirty="0"/>
              <a:t>Misión</a:t>
            </a:r>
          </a:p>
          <a:p>
            <a:pPr marL="0" indent="0" algn="just">
              <a:buNone/>
            </a:pPr>
            <a:r>
              <a:rPr lang="es-ES" i="1" dirty="0" smtClean="0"/>
              <a:t>Somos </a:t>
            </a:r>
            <a:r>
              <a:rPr lang="es-ES" i="1" dirty="0"/>
              <a:t>una institución privada sin fines de lucro, apartidista, independiente y con una filosofía humanista y liberal, creada con el propósito de promover la formación de lideres y ciudadanos  y al mismo tiempo generar soluciones a la problemática del País, coadyuvantes a la consolidación de la democracia en México</a:t>
            </a:r>
            <a:r>
              <a:rPr lang="es-ES" i="1" dirty="0">
                <a:solidFill>
                  <a:schemeClr val="accent6">
                    <a:lumMod val="75000"/>
                  </a:schemeClr>
                </a:solidFill>
              </a:rPr>
              <a:t>.</a:t>
            </a:r>
          </a:p>
          <a:p>
            <a:pPr marL="0" indent="0">
              <a:buNone/>
            </a:pPr>
            <a:endParaRPr lang="es-ES" dirty="0"/>
          </a:p>
          <a:p>
            <a:pPr marL="0" indent="0">
              <a:buNone/>
            </a:pPr>
            <a:r>
              <a:rPr lang="es-ES" b="1" dirty="0"/>
              <a:t>Visión</a:t>
            </a:r>
          </a:p>
          <a:p>
            <a:pPr marL="0" indent="0" algn="just">
              <a:buNone/>
            </a:pPr>
            <a:r>
              <a:rPr lang="es-ES" i="1" dirty="0"/>
              <a:t>Vemos al Colegio de Monterrey contribuyendo al ámbito intelectual y humano a fin de formar líderes comprometidos con la transformación de nuestra sociedad y </a:t>
            </a:r>
            <a:r>
              <a:rPr lang="es-ES" i="1" dirty="0" smtClean="0"/>
              <a:t>convirtiéndose </a:t>
            </a:r>
            <a:r>
              <a:rPr lang="es-ES" i="1" dirty="0"/>
              <a:t>en </a:t>
            </a:r>
            <a:r>
              <a:rPr lang="es-ES" i="1" dirty="0" smtClean="0"/>
              <a:t>un </a:t>
            </a:r>
            <a:r>
              <a:rPr lang="es-ES" i="1" dirty="0"/>
              <a:t>¨</a:t>
            </a:r>
            <a:r>
              <a:rPr lang="es-ES" i="1" dirty="0" smtClean="0"/>
              <a:t>promotor </a:t>
            </a:r>
            <a:r>
              <a:rPr lang="es-ES" i="1" dirty="0"/>
              <a:t>de ideas¨ que </a:t>
            </a:r>
            <a:r>
              <a:rPr lang="es-ES" i="1" dirty="0" smtClean="0"/>
              <a:t>estimule </a:t>
            </a:r>
            <a:r>
              <a:rPr lang="es-ES" i="1" dirty="0"/>
              <a:t>las acciones de la sociedad civil y de las distintas esferas de gobierno en los órdenes político, económico, social y cultural.</a:t>
            </a:r>
          </a:p>
          <a:p>
            <a:pPr marL="0" indent="0">
              <a:buNone/>
            </a:pPr>
            <a:endParaRPr lang="es-ES" dirty="0"/>
          </a:p>
          <a:p>
            <a:pPr marL="0" indent="0">
              <a:buNone/>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4</a:t>
            </a:fld>
            <a:endParaRPr lang="en-US" dirty="0"/>
          </a:p>
        </p:txBody>
      </p:sp>
    </p:spTree>
    <p:extLst>
      <p:ext uri="{BB962C8B-B14F-4D97-AF65-F5344CB8AC3E}">
        <p14:creationId xmlns:p14="http://schemas.microsoft.com/office/powerpoint/2010/main" val="228785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Objetivos Estratégicos.</a:t>
            </a:r>
            <a:endParaRPr lang="en-US" dirty="0"/>
          </a:p>
        </p:txBody>
      </p:sp>
      <p:sp>
        <p:nvSpPr>
          <p:cNvPr id="3" name="Marcador de contenido 2"/>
          <p:cNvSpPr>
            <a:spLocks noGrp="1"/>
          </p:cNvSpPr>
          <p:nvPr>
            <p:ph idx="1"/>
          </p:nvPr>
        </p:nvSpPr>
        <p:spPr/>
        <p:txBody>
          <a:bodyPr>
            <a:normAutofit fontScale="92500" lnSpcReduction="10000"/>
          </a:bodyPr>
          <a:lstStyle/>
          <a:p>
            <a:pPr marL="0" indent="0">
              <a:buNone/>
            </a:pPr>
            <a:endParaRPr lang="es-ES" dirty="0"/>
          </a:p>
          <a:p>
            <a:pPr>
              <a:buFont typeface="Wingdings" panose="05000000000000000000" pitchFamily="2" charset="2"/>
              <a:buChar char="q"/>
            </a:pPr>
            <a:r>
              <a:rPr lang="es-ES" dirty="0"/>
              <a:t> Generar opinión pública y formar líderes y ciudadanos que piensen y actúen estratégicamente a favor de un positivo cambio social, político y económico en nuestro país.</a:t>
            </a:r>
          </a:p>
          <a:p>
            <a:pPr marL="0" indent="0">
              <a:buNone/>
            </a:pPr>
            <a:endParaRPr lang="es-ES" dirty="0"/>
          </a:p>
          <a:p>
            <a:pPr>
              <a:buFont typeface="Wingdings" panose="05000000000000000000" pitchFamily="2" charset="2"/>
              <a:buChar char="q"/>
            </a:pPr>
            <a:r>
              <a:rPr lang="es-ES" dirty="0"/>
              <a:t> Promover el diálogo entre los diversos actores de la sociedad mexicana y de estos con los actores relevantes de la esfera internacional.</a:t>
            </a:r>
          </a:p>
          <a:p>
            <a:pPr marL="0" indent="0">
              <a:buNone/>
            </a:pPr>
            <a:endParaRPr lang="es-ES" dirty="0"/>
          </a:p>
          <a:p>
            <a:pPr>
              <a:buFont typeface="Wingdings" panose="05000000000000000000" pitchFamily="2" charset="2"/>
              <a:buChar char="q"/>
            </a:pPr>
            <a:r>
              <a:rPr lang="es-ES" dirty="0"/>
              <a:t> Crear alianzas con organizaciones afines, buscando un mutuo apoyo en la efectiva difusión y materialización  de ideas y propuestas que impacten positivamente a nuestra sociedad.</a:t>
            </a:r>
          </a:p>
          <a:p>
            <a:pPr marL="0" indent="0">
              <a:buNone/>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5</a:t>
            </a:fld>
            <a:endParaRPr lang="en-US"/>
          </a:p>
        </p:txBody>
      </p:sp>
    </p:spTree>
    <p:extLst>
      <p:ext uri="{BB962C8B-B14F-4D97-AF65-F5344CB8AC3E}">
        <p14:creationId xmlns:p14="http://schemas.microsoft.com/office/powerpoint/2010/main" val="187091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213113"/>
            <a:ext cx="9144000" cy="1217337"/>
          </a:xfrm>
        </p:spPr>
        <p:txBody>
          <a:bodyPr/>
          <a:lstStyle/>
          <a:p>
            <a:r>
              <a:rPr lang="es-MX" dirty="0" smtClean="0"/>
              <a:t>3.1. Nuestro </a:t>
            </a:r>
            <a:r>
              <a:rPr lang="es-MX" dirty="0"/>
              <a:t>Pensamiento </a:t>
            </a:r>
            <a:endParaRPr lang="en-US" dirty="0"/>
          </a:p>
        </p:txBody>
      </p:sp>
      <p:sp>
        <p:nvSpPr>
          <p:cNvPr id="3" name="Subtítulo 2"/>
          <p:cNvSpPr>
            <a:spLocks noGrp="1"/>
          </p:cNvSpPr>
          <p:nvPr>
            <p:ph type="subTitle" idx="1"/>
          </p:nvPr>
        </p:nvSpPr>
        <p:spPr>
          <a:xfrm>
            <a:off x="3077155" y="3403948"/>
            <a:ext cx="5563262" cy="879157"/>
          </a:xfrm>
        </p:spPr>
        <p:txBody>
          <a:bodyPr>
            <a:normAutofit/>
          </a:bodyPr>
          <a:lstStyle/>
          <a:p>
            <a:pPr algn="just"/>
            <a:r>
              <a:rPr lang="es-MX" sz="3600" dirty="0"/>
              <a:t>Qué queremos para </a:t>
            </a:r>
            <a:r>
              <a:rPr lang="es-MX" sz="3600" dirty="0" smtClean="0"/>
              <a:t>México. </a:t>
            </a:r>
            <a:endParaRPr lang="en-US" sz="3600" dirty="0"/>
          </a:p>
        </p:txBody>
      </p:sp>
      <p:sp>
        <p:nvSpPr>
          <p:cNvPr id="7" name="TextBox 6"/>
          <p:cNvSpPr txBox="1"/>
          <p:nvPr/>
        </p:nvSpPr>
        <p:spPr>
          <a:xfrm>
            <a:off x="3604591" y="5088835"/>
            <a:ext cx="8203096" cy="830997"/>
          </a:xfrm>
          <a:prstGeom prst="rect">
            <a:avLst/>
          </a:prstGeom>
          <a:noFill/>
        </p:spPr>
        <p:txBody>
          <a:bodyPr wrap="square" rtlCol="0">
            <a:spAutoFit/>
          </a:bodyPr>
          <a:lstStyle/>
          <a:p>
            <a:pPr algn="just"/>
            <a:r>
              <a:rPr lang="es-MX" sz="2400" dirty="0" smtClean="0"/>
              <a:t>“Uno de los castigos por rehusarte a participar en la política, es que terminas siendo gobernado por tus inferiores.”  Platón</a:t>
            </a:r>
            <a:endParaRPr lang="es-MX" sz="2400" dirty="0"/>
          </a:p>
        </p:txBody>
      </p:sp>
      <p:sp>
        <p:nvSpPr>
          <p:cNvPr id="5" name="Slide Number Placeholder 4"/>
          <p:cNvSpPr>
            <a:spLocks noGrp="1"/>
          </p:cNvSpPr>
          <p:nvPr>
            <p:ph type="sldNum" sz="quarter" idx="12"/>
          </p:nvPr>
        </p:nvSpPr>
        <p:spPr/>
        <p:txBody>
          <a:bodyPr/>
          <a:lstStyle/>
          <a:p>
            <a:fld id="{499AC9F0-1D9D-40DB-B6F9-3A2F953495F3}" type="slidenum">
              <a:rPr lang="en-US" smtClean="0"/>
              <a:pPr/>
              <a:t>6</a:t>
            </a:fld>
            <a:endParaRPr lang="en-US"/>
          </a:p>
        </p:txBody>
      </p:sp>
    </p:spTree>
    <p:extLst>
      <p:ext uri="{BB962C8B-B14F-4D97-AF65-F5344CB8AC3E}">
        <p14:creationId xmlns:p14="http://schemas.microsoft.com/office/powerpoint/2010/main" val="306543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07166"/>
            <a:ext cx="10515600" cy="5883049"/>
          </a:xfrm>
        </p:spPr>
        <p:txBody>
          <a:bodyPr>
            <a:normAutofit/>
          </a:bodyPr>
          <a:lstStyle/>
          <a:p>
            <a:pPr>
              <a:buFont typeface="Wingdings" panose="05000000000000000000" pitchFamily="2" charset="2"/>
              <a:buChar char="q"/>
            </a:pPr>
            <a:r>
              <a:rPr lang="es-ES" dirty="0"/>
              <a:t> Un país libre donde cada ciudadano tenga la oportunidad de elegir su destino y desarrollar su pleno potencial, convirtiéndose en la mejor versión de sí mismo.</a:t>
            </a:r>
          </a:p>
          <a:p>
            <a:pPr marL="0" indent="0">
              <a:buNone/>
            </a:pPr>
            <a:endParaRPr lang="es-ES" dirty="0"/>
          </a:p>
          <a:p>
            <a:pPr>
              <a:buFont typeface="Wingdings" panose="05000000000000000000" pitchFamily="2" charset="2"/>
              <a:buChar char="q"/>
            </a:pPr>
            <a:r>
              <a:rPr lang="es-ES" dirty="0"/>
              <a:t> Un México donde se garanticen los derechos individuales a la vida, a la libertad de creencia, a la libre manifestación de ideas y a la propiedad privada, como premisas para la determinación de los derechos sociales.</a:t>
            </a:r>
          </a:p>
          <a:p>
            <a:pPr marL="0" indent="0">
              <a:buNone/>
            </a:pPr>
            <a:endParaRPr lang="es-ES" dirty="0"/>
          </a:p>
          <a:p>
            <a:pPr>
              <a:buFont typeface="Wingdings" panose="05000000000000000000" pitchFamily="2" charset="2"/>
              <a:buChar char="q"/>
            </a:pPr>
            <a:r>
              <a:rPr lang="es-ES" dirty="0"/>
              <a:t> Un México donde la gente disfrute de un estado de derecho fuerte, que garantice la justicia y la equidad, donde se apliquen las leyes sin excepción. Un México incluyente, donde no haya discriminación por condición social, racial, origen, o sexual.</a:t>
            </a:r>
          </a:p>
          <a:p>
            <a:pPr>
              <a:buNone/>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7</a:t>
            </a:fld>
            <a:endParaRPr lang="en-US"/>
          </a:p>
        </p:txBody>
      </p:sp>
    </p:spTree>
    <p:extLst>
      <p:ext uri="{BB962C8B-B14F-4D97-AF65-F5344CB8AC3E}">
        <p14:creationId xmlns:p14="http://schemas.microsoft.com/office/powerpoint/2010/main" val="82487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lnSpcReduction="10000"/>
          </a:bodyPr>
          <a:lstStyle/>
          <a:p>
            <a:pPr>
              <a:buFont typeface="Wingdings" panose="05000000000000000000" pitchFamily="2" charset="2"/>
              <a:buChar char="q"/>
            </a:pPr>
            <a:r>
              <a:rPr lang="es-ES" dirty="0"/>
              <a:t> Participar en la construcción de una sociedad organizada y unida, donde se difunda una cultura de trabajo, donde se generen oportunidades para todos y donde el esfuerzo de cada uno sea retribuido en forma justa y proporcional a su aportación y méritos.</a:t>
            </a:r>
          </a:p>
          <a:p>
            <a:pPr marL="0" indent="0">
              <a:buNone/>
            </a:pPr>
            <a:endParaRPr lang="es-ES" dirty="0"/>
          </a:p>
          <a:p>
            <a:pPr>
              <a:buFont typeface="Wingdings" panose="05000000000000000000" pitchFamily="2" charset="2"/>
              <a:buChar char="q"/>
            </a:pPr>
            <a:r>
              <a:rPr lang="es-ES" dirty="0"/>
              <a:t> Una sociedad sensible a los demás, con sentido de identidad, con aprecio por su origen y con ambición de construir un México más próspero, más justo y más humano.</a:t>
            </a:r>
          </a:p>
          <a:p>
            <a:pPr marL="0" indent="0">
              <a:buNone/>
            </a:pPr>
            <a:endParaRPr lang="es-ES" dirty="0"/>
          </a:p>
          <a:p>
            <a:pPr>
              <a:buFont typeface="Wingdings" panose="05000000000000000000" pitchFamily="2" charset="2"/>
              <a:buChar char="q"/>
            </a:pPr>
            <a:r>
              <a:rPr lang="es-ES" dirty="0"/>
              <a:t> Una verdadera democracia con los adecuados contrapesos, donde los partidos políticos representen los intereses de la ciudadanía, donde exista una real división de poderes y donde los ciudadanos estén informados y participen ejerciendo presión sobre las autoridades, para que cumplan su mandato.</a:t>
            </a:r>
          </a:p>
          <a:p>
            <a:pPr>
              <a:buNone/>
            </a:pPr>
            <a:endParaRPr lang="es-ES" dirty="0"/>
          </a:p>
          <a:p>
            <a:pPr marL="0" indent="0">
              <a:buNone/>
            </a:pPr>
            <a:endParaRPr lang="es-ES" dirty="0"/>
          </a:p>
          <a:p>
            <a:pPr marL="0" indent="0">
              <a:buNone/>
            </a:pPr>
            <a:endParaRPr lang="es-ES" dirty="0"/>
          </a:p>
          <a:p>
            <a:pPr marL="0" indent="0">
              <a:buNone/>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8</a:t>
            </a:fld>
            <a:endParaRPr lang="en-US" dirty="0"/>
          </a:p>
        </p:txBody>
      </p:sp>
    </p:spTree>
    <p:extLst>
      <p:ext uri="{BB962C8B-B14F-4D97-AF65-F5344CB8AC3E}">
        <p14:creationId xmlns:p14="http://schemas.microsoft.com/office/powerpoint/2010/main" val="191978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marL="0" indent="0">
              <a:buNone/>
            </a:pPr>
            <a:endParaRPr lang="es-ES" dirty="0"/>
          </a:p>
          <a:p>
            <a:pPr>
              <a:buFont typeface="Wingdings" panose="05000000000000000000" pitchFamily="2" charset="2"/>
              <a:buChar char="q"/>
            </a:pPr>
            <a:r>
              <a:rPr lang="es-ES" dirty="0"/>
              <a:t> Un gobierno que deje de ser fuente de </a:t>
            </a:r>
            <a:r>
              <a:rPr lang="es-ES" dirty="0" smtClean="0"/>
              <a:t>corrupción e impunidad, </a:t>
            </a:r>
            <a:r>
              <a:rPr lang="es-ES" dirty="0"/>
              <a:t>que no base su fuerza en el clientelismo político; Donde la función publica se ejerza con transparencia y eficiencia y no  a través de intercambios patrimoniales en la obscuridad.</a:t>
            </a:r>
          </a:p>
          <a:p>
            <a:pPr marL="0" indent="0">
              <a:buNone/>
            </a:pPr>
            <a:endParaRPr lang="es-ES" dirty="0"/>
          </a:p>
          <a:p>
            <a:pPr>
              <a:buFont typeface="Wingdings" panose="05000000000000000000" pitchFamily="2" charset="2"/>
              <a:buChar char="q"/>
            </a:pPr>
            <a:r>
              <a:rPr lang="es-ES" dirty="0" smtClean="0"/>
              <a:t> Un </a:t>
            </a:r>
            <a:r>
              <a:rPr lang="es-ES" dirty="0"/>
              <a:t>México donde se neutralice en beneficio del País, la influencia fuera de los cauces legales de los grupos que detentan los poderes fácticos, sean sindicales, empresariales, religiosos, políticos, gobiernos extranjeros o el crimen organizado.</a:t>
            </a:r>
          </a:p>
          <a:p>
            <a:pPr>
              <a:buFont typeface="Wingdings" panose="05000000000000000000" pitchFamily="2" charset="2"/>
              <a:buChar char="q"/>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9</a:t>
            </a:fld>
            <a:endParaRPr lang="en-US"/>
          </a:p>
        </p:txBody>
      </p:sp>
    </p:spTree>
    <p:extLst>
      <p:ext uri="{BB962C8B-B14F-4D97-AF65-F5344CB8AC3E}">
        <p14:creationId xmlns:p14="http://schemas.microsoft.com/office/powerpoint/2010/main" val="21927918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1986</Words>
  <Application>Microsoft Office PowerPoint</Application>
  <PresentationFormat>Panorámica</PresentationFormat>
  <Paragraphs>179</Paragraphs>
  <Slides>21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Calibri Light</vt:lpstr>
      <vt:lpstr>Arial</vt:lpstr>
      <vt:lpstr>Wingdings</vt:lpstr>
      <vt:lpstr>Calibri</vt:lpstr>
      <vt:lpstr>Tema de Office</vt:lpstr>
      <vt:lpstr>COLEGIO DE MONTERREY</vt:lpstr>
      <vt:lpstr>Prólogo</vt:lpstr>
      <vt:lpstr>Del pensamiento a la acción</vt:lpstr>
      <vt:lpstr>1. Visión y Misión del Colegio de Monterrey.</vt:lpstr>
      <vt:lpstr>2. Objetivos Estratégicos.</vt:lpstr>
      <vt:lpstr>3.1. Nuestro Pensamiento </vt:lpstr>
      <vt:lpstr>Presentación de PowerPoint</vt:lpstr>
      <vt:lpstr>Presentación de PowerPoint</vt:lpstr>
      <vt:lpstr>Presentación de PowerPoint</vt:lpstr>
      <vt:lpstr>Presentación de PowerPoint</vt:lpstr>
      <vt:lpstr>Presentación de PowerPoint</vt:lpstr>
      <vt:lpstr>3.2. Nuestro Pensamiento </vt:lpstr>
      <vt:lpstr>Presentación de PowerPoint</vt:lpstr>
      <vt:lpstr>Presentación de PowerPoint</vt:lpstr>
      <vt:lpstr>Presentación de PowerPoint</vt:lpstr>
      <vt:lpstr>Presentación de PowerPoint</vt:lpstr>
      <vt:lpstr>Presentación de PowerPoint</vt:lpstr>
      <vt:lpstr>Estrategias de acción para lograr nuestra Misión, Visión y Objetivos.</vt:lpstr>
      <vt:lpstr>Estrategias de acción</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COLEGIO DE MONTERREY</dc:title>
  <dc:creator>Jesus Alberto Rodriguez</dc:creator>
  <cp:lastModifiedBy>MeObligaron</cp:lastModifiedBy>
  <cp:revision>177</cp:revision>
  <dcterms:created xsi:type="dcterms:W3CDTF">2017-04-03T00:09:48Z</dcterms:created>
  <dcterms:modified xsi:type="dcterms:W3CDTF">2018-01-15T22:36:18Z</dcterms:modified>
</cp:coreProperties>
</file>