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3/28/16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cap="none" dirty="0" smtClean="0"/>
              <a:t>Evaluating performance of hockey metrics as a predictor of playoff success</a:t>
            </a:r>
          </a:p>
          <a:p>
            <a:endParaRPr lang="en-US" dirty="0"/>
          </a:p>
          <a:p>
            <a:r>
              <a:rPr lang="en-US" dirty="0" smtClean="0"/>
              <a:t>By: Matt “MP” </a:t>
            </a:r>
            <a:r>
              <a:rPr lang="en-US" dirty="0" err="1" smtClean="0"/>
              <a:t>Markezin</a:t>
            </a:r>
            <a:r>
              <a:rPr lang="en-US" dirty="0" smtClean="0"/>
              <a:t>-Press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Playoff Predictions</a:t>
            </a:r>
            <a:endParaRPr lang="en-US" dirty="0"/>
          </a:p>
        </p:txBody>
      </p:sp>
      <p:pic>
        <p:nvPicPr>
          <p:cNvPr id="4" name="Picture 3" descr="ga_c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83" y="1932208"/>
            <a:ext cx="984872" cy="9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Results, Features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410" y="1595669"/>
            <a:ext cx="332898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Model: </a:t>
            </a:r>
          </a:p>
          <a:p>
            <a:pPr marL="0" indent="0">
              <a:buNone/>
            </a:pPr>
            <a:r>
              <a:rPr lang="en-US" sz="1800" dirty="0" smtClean="0"/>
              <a:t>Fenwick For and PDO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Decision Tree 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Fenwick For, PDO &amp; Faceoff Win %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34" y="1595669"/>
            <a:ext cx="4897160" cy="1983752"/>
          </a:xfrm>
          <a:prstGeom prst="rect">
            <a:avLst/>
          </a:prstGeom>
        </p:spPr>
      </p:pic>
      <p:pic>
        <p:nvPicPr>
          <p:cNvPr id="7" name="Picture 6" descr="NH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94" y="3760707"/>
            <a:ext cx="3733693" cy="24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" y="1595669"/>
            <a:ext cx="5745906" cy="2327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4" y="3923233"/>
            <a:ext cx="3389274" cy="2423374"/>
          </a:xfrm>
          <a:prstGeom prst="rect">
            <a:avLst/>
          </a:prstGeom>
        </p:spPr>
      </p:pic>
      <p:pic>
        <p:nvPicPr>
          <p:cNvPr id="6" name="Picture 5" descr="Screen Shot 2016-03-28 at 10.18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45" y="4720349"/>
            <a:ext cx="3048000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43835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9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 descr="NH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5" y="1921053"/>
            <a:ext cx="5997602" cy="3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Retrospective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8131974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 results were better than I expected given the relatively small sample size.</a:t>
            </a:r>
          </a:p>
          <a:p>
            <a:r>
              <a:rPr lang="en-US" sz="1800" dirty="0" smtClean="0"/>
              <a:t>The decision tree model is easier to understand, however it does not make a definite binary conclusion on the data.</a:t>
            </a:r>
          </a:p>
          <a:p>
            <a:r>
              <a:rPr lang="en-US" sz="1800" dirty="0" smtClean="0"/>
              <a:t>The ROC Curve shows the better than average results compared with random chance.</a:t>
            </a:r>
          </a:p>
          <a:p>
            <a:endParaRPr lang="en-US" sz="1800" dirty="0"/>
          </a:p>
          <a:p>
            <a:r>
              <a:rPr lang="en-US" sz="1800" b="1" dirty="0" smtClean="0"/>
              <a:t>Conclusion:</a:t>
            </a:r>
          </a:p>
          <a:p>
            <a:pPr lvl="1"/>
            <a:r>
              <a:rPr lang="en-US" sz="1300" b="1" dirty="0" smtClean="0"/>
              <a:t>I can confirm that there are in fact “advanced statistics” can act as predictors for making the playoffs.</a:t>
            </a:r>
          </a:p>
          <a:p>
            <a:pPr lvl="1"/>
            <a:r>
              <a:rPr lang="en-US" sz="1300" b="1" dirty="0" smtClean="0"/>
              <a:t>Fenwick and PDO are the best predictors.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16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Using Current Season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Using this season’s statistics, my decision tree model is predicting that the following teams will make the playoffs.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Florida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Los Angeles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Nashville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Anaheim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Washington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San Jose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Pittsburgh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Dallas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Tampa Bay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Philadelphia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St. Louis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7900" y="1638960"/>
            <a:ext cx="3937000" cy="4572000"/>
          </a:xfrm>
          <a:prstGeom prst="rect">
            <a:avLst/>
          </a:prstGeom>
        </p:spPr>
        <p:txBody>
          <a:bodyPr vert="horz" rIns="457200" numCol="1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As of 3/28/16 the following teams are in playoff position. 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EAST</a:t>
            </a:r>
          </a:p>
          <a:p>
            <a:pPr marL="0" indent="0">
              <a:buNone/>
            </a:pPr>
            <a:r>
              <a:rPr lang="en-US" sz="1600" b="1" u="sng" dirty="0" smtClean="0"/>
              <a:t>Washington</a:t>
            </a:r>
          </a:p>
          <a:p>
            <a:pPr marL="0" indent="0">
              <a:buNone/>
            </a:pPr>
            <a:r>
              <a:rPr lang="en-US" sz="1600" dirty="0" smtClean="0"/>
              <a:t>New York Rangers</a:t>
            </a:r>
          </a:p>
          <a:p>
            <a:pPr marL="0" indent="0">
              <a:buNone/>
            </a:pPr>
            <a:r>
              <a:rPr lang="en-US" sz="1600" b="1" u="sng" dirty="0" smtClean="0"/>
              <a:t>Pittsburgh</a:t>
            </a:r>
          </a:p>
          <a:p>
            <a:pPr marL="0" indent="0">
              <a:buNone/>
            </a:pPr>
            <a:r>
              <a:rPr lang="en-US" sz="1600" b="1" u="sng" dirty="0" smtClean="0"/>
              <a:t>Florida</a:t>
            </a:r>
          </a:p>
          <a:p>
            <a:pPr marL="0" indent="0">
              <a:buNone/>
            </a:pPr>
            <a:r>
              <a:rPr lang="en-US" sz="1600" b="1" u="sng" dirty="0" smtClean="0"/>
              <a:t>Tampa Bay</a:t>
            </a:r>
          </a:p>
          <a:p>
            <a:pPr marL="0" indent="0">
              <a:buNone/>
            </a:pPr>
            <a:r>
              <a:rPr lang="en-US" sz="1600" dirty="0" smtClean="0"/>
              <a:t>Boston</a:t>
            </a:r>
          </a:p>
          <a:p>
            <a:pPr marL="0" indent="0">
              <a:buNone/>
            </a:pPr>
            <a:r>
              <a:rPr lang="en-US" sz="1600" dirty="0" smtClean="0"/>
              <a:t>New York Islanders</a:t>
            </a:r>
          </a:p>
          <a:p>
            <a:pPr marL="0" indent="0">
              <a:buNone/>
            </a:pPr>
            <a:r>
              <a:rPr lang="en-US" sz="1600" b="1" u="sng" dirty="0" smtClean="0"/>
              <a:t>Philadelphia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8010" y="2768600"/>
            <a:ext cx="2661590" cy="30226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WEST</a:t>
            </a:r>
          </a:p>
          <a:p>
            <a:pPr marL="0" indent="0">
              <a:buNone/>
            </a:pPr>
            <a:r>
              <a:rPr lang="en-US" sz="1600" b="1" u="sng" dirty="0" smtClean="0"/>
              <a:t>Dallas</a:t>
            </a:r>
          </a:p>
          <a:p>
            <a:pPr marL="0" indent="0">
              <a:buNone/>
            </a:pPr>
            <a:r>
              <a:rPr lang="en-US" sz="1600" b="1" u="sng" dirty="0" smtClean="0"/>
              <a:t>St. Louis</a:t>
            </a:r>
          </a:p>
          <a:p>
            <a:pPr marL="0" indent="0">
              <a:buNone/>
            </a:pPr>
            <a:r>
              <a:rPr lang="en-US" sz="1600" dirty="0" smtClean="0"/>
              <a:t>Chicago</a:t>
            </a:r>
          </a:p>
          <a:p>
            <a:pPr marL="0" indent="0">
              <a:buNone/>
            </a:pPr>
            <a:r>
              <a:rPr lang="en-US" sz="1600" b="1" u="sng" dirty="0" smtClean="0"/>
              <a:t>Los Angeles</a:t>
            </a:r>
          </a:p>
          <a:p>
            <a:pPr marL="0" indent="0">
              <a:buNone/>
            </a:pPr>
            <a:r>
              <a:rPr lang="en-US" sz="1600" b="1" u="sng" dirty="0" smtClean="0"/>
              <a:t>Anaheim</a:t>
            </a:r>
          </a:p>
          <a:p>
            <a:pPr marL="0" indent="0">
              <a:buNone/>
            </a:pPr>
            <a:r>
              <a:rPr lang="en-US" sz="1600" b="1" u="sng" dirty="0" smtClean="0"/>
              <a:t>San Jose</a:t>
            </a:r>
          </a:p>
          <a:p>
            <a:pPr marL="0" indent="0">
              <a:buNone/>
            </a:pPr>
            <a:r>
              <a:rPr lang="en-US" sz="1600" b="1" u="sng" dirty="0" smtClean="0"/>
              <a:t>Nashville</a:t>
            </a:r>
          </a:p>
          <a:p>
            <a:pPr marL="0" indent="0">
              <a:buNone/>
            </a:pPr>
            <a:r>
              <a:rPr lang="en-US" sz="1600" dirty="0" smtClean="0"/>
              <a:t>Minnesota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655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Hockey, there has been a renaissance of “advanced” statistics.</a:t>
            </a:r>
          </a:p>
          <a:p>
            <a:pPr lvl="1"/>
            <a:r>
              <a:rPr lang="en-US" sz="2500" dirty="0" smtClean="0"/>
              <a:t>Fans, the league itself and teams have made their work publically available.</a:t>
            </a:r>
          </a:p>
          <a:p>
            <a:pPr lvl="1"/>
            <a:r>
              <a:rPr lang="en-US" sz="2500" dirty="0" smtClean="0"/>
              <a:t>The average person now has access to a variety of metrics and many opportunities to test his/her own hypothesis.</a:t>
            </a:r>
          </a:p>
          <a:p>
            <a:r>
              <a:rPr lang="en-US" sz="3000" dirty="0" smtClean="0"/>
              <a:t>The NHL Playoffs Start on </a:t>
            </a:r>
            <a:r>
              <a:rPr lang="en-US" sz="3000" smtClean="0"/>
              <a:t>April 12</a:t>
            </a:r>
            <a:r>
              <a:rPr lang="en-US" sz="3000" baseline="30000" smtClean="0"/>
              <a:t>th</a:t>
            </a:r>
            <a:endParaRPr lang="en-US" sz="3000" dirty="0"/>
          </a:p>
          <a:p>
            <a:pPr lvl="1"/>
            <a:r>
              <a:rPr lang="en-US" sz="2500" dirty="0" smtClean="0"/>
              <a:t>There is an excellent opportunity to train a model using historical data and then test it on 2015-2016 season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1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66753" cy="4572000"/>
          </a:xfrm>
        </p:spPr>
        <p:txBody>
          <a:bodyPr rIns="457200"/>
          <a:lstStyle/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911225" indent="0" algn="just">
              <a:buNone/>
            </a:pPr>
            <a:r>
              <a:rPr lang="en-US" sz="2000" dirty="0" smtClean="0"/>
              <a:t>Using data provided from the NHL, what statistics are most useful for predicting a playoff appearance for a team given their season’s performance.</a:t>
            </a:r>
          </a:p>
          <a:p>
            <a:pPr marL="911225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Hypothesis</a:t>
            </a:r>
            <a:r>
              <a:rPr lang="en-US" sz="2000" dirty="0" smtClean="0"/>
              <a:t>:</a:t>
            </a:r>
            <a:endParaRPr lang="en-US" sz="2000" dirty="0"/>
          </a:p>
          <a:p>
            <a:pPr marL="911225" indent="0" algn="just">
              <a:buNone/>
            </a:pPr>
            <a:r>
              <a:rPr lang="en-US" sz="2000" dirty="0" smtClean="0"/>
              <a:t>“Possession” based statistics are going to be better predictors than traditional statistics like “score differential” or “penalty minutes.”</a:t>
            </a:r>
            <a:endParaRPr lang="en-US" sz="2000" dirty="0"/>
          </a:p>
          <a:p>
            <a:pPr marL="0" indent="0" algn="just" defTabSz="520700">
              <a:buNone/>
            </a:pPr>
            <a:endParaRPr lang="en-US" sz="2000" dirty="0" smtClean="0"/>
          </a:p>
          <a:p>
            <a:pPr marL="911225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5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73495" cy="4572000"/>
          </a:xfrm>
        </p:spPr>
        <p:txBody>
          <a:bodyPr rIns="457200"/>
          <a:lstStyle/>
          <a:p>
            <a:r>
              <a:rPr lang="en-US" dirty="0" smtClean="0"/>
              <a:t>The massive amount of available data is the biggest hurdle to success</a:t>
            </a:r>
          </a:p>
          <a:p>
            <a:pPr lvl="1"/>
            <a:r>
              <a:rPr lang="en-US" sz="1800" dirty="0" smtClean="0"/>
              <a:t>Data is available from:</a:t>
            </a:r>
            <a:endParaRPr lang="en-US" sz="1300" dirty="0"/>
          </a:p>
          <a:p>
            <a:pPr lvl="2"/>
            <a:r>
              <a:rPr lang="en-US" sz="1600" dirty="0" err="1" smtClean="0"/>
              <a:t>NHL.com</a:t>
            </a:r>
            <a:endParaRPr lang="en-US" sz="1600" dirty="0" smtClean="0"/>
          </a:p>
          <a:p>
            <a:pPr lvl="2"/>
            <a:r>
              <a:rPr lang="en-US" sz="1600" dirty="0" smtClean="0"/>
              <a:t>Hockey-</a:t>
            </a:r>
            <a:r>
              <a:rPr lang="en-US" sz="1600" dirty="0" err="1" smtClean="0"/>
              <a:t>Reference.com</a:t>
            </a:r>
            <a:endParaRPr lang="en-US" sz="1600" dirty="0" smtClean="0"/>
          </a:p>
          <a:p>
            <a:pPr lvl="2"/>
            <a:r>
              <a:rPr lang="en-US" sz="1600" dirty="0" smtClean="0"/>
              <a:t>War On Ice</a:t>
            </a:r>
          </a:p>
          <a:p>
            <a:pPr lvl="2"/>
            <a:r>
              <a:rPr lang="en-US" sz="1600" dirty="0" smtClean="0"/>
              <a:t>Hockey Analytics</a:t>
            </a:r>
          </a:p>
          <a:p>
            <a:pPr lvl="2"/>
            <a:r>
              <a:rPr lang="en-US" sz="1600" dirty="0" smtClean="0"/>
              <a:t>Hockey </a:t>
            </a:r>
            <a:r>
              <a:rPr lang="en-US" sz="1600" dirty="0" err="1" smtClean="0"/>
              <a:t>Viz</a:t>
            </a:r>
            <a:endParaRPr lang="en-US" sz="1600" dirty="0" smtClean="0"/>
          </a:p>
          <a:p>
            <a:pPr lvl="2"/>
            <a:r>
              <a:rPr lang="en-US" sz="1600" dirty="0" smtClean="0"/>
              <a:t>Over 10 other websites and data sources</a:t>
            </a:r>
          </a:p>
          <a:p>
            <a:r>
              <a:rPr lang="en-US" sz="2300" dirty="0" smtClean="0"/>
              <a:t>After hours of looking at tables, I decided to use the “Advanced Stats” set form Hockey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32" y="1986174"/>
            <a:ext cx="3485820" cy="435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1494" y="1527048"/>
            <a:ext cx="43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1 of 3 bookmark folders for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0750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Roadmap To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 is not easily aligned from one set to another</a:t>
            </a:r>
          </a:p>
          <a:p>
            <a:pPr lvl="1"/>
            <a:r>
              <a:rPr lang="en-US" sz="2000" dirty="0" smtClean="0"/>
              <a:t>It was necessary to identify a schema and stick with it</a:t>
            </a:r>
          </a:p>
          <a:p>
            <a:pPr lvl="1"/>
            <a:r>
              <a:rPr lang="en-US" sz="2000" dirty="0" smtClean="0"/>
              <a:t>The time cost of preprocessing data to ensure consistency is high</a:t>
            </a:r>
          </a:p>
          <a:p>
            <a:r>
              <a:rPr lang="en-US" sz="2400" dirty="0" smtClean="0"/>
              <a:t>After identifying the dataset, plan modeling methods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 err="1" smtClean="0"/>
              <a:t>Logit</a:t>
            </a:r>
            <a:r>
              <a:rPr lang="en-US" sz="2000" dirty="0" smtClean="0"/>
              <a:t> Model</a:t>
            </a:r>
          </a:p>
          <a:p>
            <a:pPr lvl="1"/>
            <a:r>
              <a:rPr lang="en-US" sz="2000" dirty="0" smtClean="0"/>
              <a:t>Decision Tree</a:t>
            </a:r>
          </a:p>
          <a:p>
            <a:r>
              <a:rPr lang="en-US" sz="2400" dirty="0" smtClean="0"/>
              <a:t>Desired Results</a:t>
            </a:r>
          </a:p>
          <a:p>
            <a:pPr lvl="1"/>
            <a:r>
              <a:rPr lang="en-US" sz="1900" dirty="0" smtClean="0"/>
              <a:t>A clear identifier or classifier for achieving the playoffs</a:t>
            </a:r>
          </a:p>
          <a:p>
            <a:pPr lvl="1"/>
            <a:r>
              <a:rPr lang="en-US" sz="1900" dirty="0" smtClean="0"/>
              <a:t>Easily replicable models to apply 2015-2016 statistics to</a:t>
            </a:r>
          </a:p>
        </p:txBody>
      </p:sp>
    </p:spTree>
    <p:extLst>
      <p:ext uri="{BB962C8B-B14F-4D97-AF65-F5344CB8AC3E}">
        <p14:creationId xmlns:p14="http://schemas.microsoft.com/office/powerpoint/2010/main" val="11319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Dataset consists of each teams individual season statistics for a single season.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key is identifying the features that are the best predictors  </a:t>
            </a:r>
          </a:p>
          <a:p>
            <a:endParaRPr lang="en-US" sz="1900" dirty="0" smtClean="0"/>
          </a:p>
        </p:txBody>
      </p:sp>
      <p:pic>
        <p:nvPicPr>
          <p:cNvPr id="4" name="Picture 3" descr="Screen Shot 2016-03-28 at 9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5" y="2621099"/>
            <a:ext cx="7336366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5201336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After looking through the datasets it was easy to see that certain statistics had high levels of </a:t>
            </a:r>
            <a:r>
              <a:rPr lang="en-US" sz="1800" dirty="0" err="1" smtClean="0"/>
              <a:t>colinearity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75" y="1527048"/>
            <a:ext cx="3438477" cy="2549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051382"/>
            <a:ext cx="5104271" cy="33946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35652" y="4160030"/>
            <a:ext cx="3435360" cy="2203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also appears to be normally distributed</a:t>
            </a:r>
          </a:p>
          <a:p>
            <a:r>
              <a:rPr lang="en-US" sz="1800" dirty="0" smtClean="0"/>
              <a:t>This will make it easier for modeling as it will mean avoiding a transformation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566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3569653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There is a clear indication that making the playoffs (Blue) shows that a higher shooting percentage and </a:t>
            </a:r>
            <a:r>
              <a:rPr lang="en-US" sz="1800" dirty="0" err="1" smtClean="0"/>
              <a:t>Corsi</a:t>
            </a:r>
            <a:r>
              <a:rPr lang="en-US" sz="1800" dirty="0" smtClean="0"/>
              <a:t> make the playoffs</a:t>
            </a:r>
          </a:p>
          <a:p>
            <a:r>
              <a:rPr lang="en-US" sz="1800" dirty="0" smtClean="0"/>
              <a:t>However, there is a significantly wider distribution of results for those that make the playoffs</a:t>
            </a:r>
          </a:p>
          <a:p>
            <a:r>
              <a:rPr lang="en-US" sz="1800" dirty="0" smtClean="0"/>
              <a:t>Some statistics like </a:t>
            </a:r>
            <a:r>
              <a:rPr lang="en-US" sz="1800" dirty="0" err="1" smtClean="0"/>
              <a:t>Corsi</a:t>
            </a:r>
            <a:r>
              <a:rPr lang="en-US" sz="1800" dirty="0" smtClean="0"/>
              <a:t> “for” and “against” are analogues so one is dropped to limit amount of possible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63" y="1512384"/>
            <a:ext cx="4851400" cy="34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0" y="4848804"/>
            <a:ext cx="4098286" cy="1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677069"/>
            <a:ext cx="3569653" cy="4572000"/>
          </a:xfrm>
        </p:spPr>
        <p:txBody>
          <a:bodyPr rIns="457200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Iterate through every feature combination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Identify best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Ensure best Adj. R</a:t>
            </a:r>
            <a:r>
              <a:rPr lang="en-US" sz="2000" baseline="30000" dirty="0" smtClean="0"/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6499" y="1677069"/>
            <a:ext cx="356965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Decision Tree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Minimize tree depth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even splits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Strong confidence in results</a:t>
            </a:r>
            <a:endParaRPr lang="en-US" sz="2000" baseline="300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" name="Picture 9" descr="Screen Shot 2016-03-28 at 9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" y="3731784"/>
            <a:ext cx="3733800" cy="1816100"/>
          </a:xfrm>
          <a:prstGeom prst="rect">
            <a:avLst/>
          </a:prstGeom>
        </p:spPr>
      </p:pic>
      <p:pic>
        <p:nvPicPr>
          <p:cNvPr id="13" name="Picture 12" descr="Screen Shot 2016-03-28 at 9.3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2" y="5330486"/>
            <a:ext cx="6099392" cy="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156</TotalTime>
  <Words>638</Words>
  <Application>Microsoft Macintosh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Playoff Predictions</vt:lpstr>
      <vt:lpstr>Project Background</vt:lpstr>
      <vt:lpstr>Problem Summary</vt:lpstr>
      <vt:lpstr>The Datasets</vt:lpstr>
      <vt:lpstr>A Roadmap To Predictions</vt:lpstr>
      <vt:lpstr>Sample Dataset</vt:lpstr>
      <vt:lpstr>Exploratory Data Analysis</vt:lpstr>
      <vt:lpstr>Exploratory Data Analysis</vt:lpstr>
      <vt:lpstr>Modeling Approach</vt:lpstr>
      <vt:lpstr>Modeling Results, Features</vt:lpstr>
      <vt:lpstr>Logit Model</vt:lpstr>
      <vt:lpstr>Decision Tree</vt:lpstr>
      <vt:lpstr>Results Retrospective</vt:lpstr>
      <vt:lpstr>Conclusions Using Current Season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MP</dc:creator>
  <cp:lastModifiedBy>Matt MP</cp:lastModifiedBy>
  <cp:revision>35</cp:revision>
  <dcterms:created xsi:type="dcterms:W3CDTF">2016-03-29T00:22:55Z</dcterms:created>
  <dcterms:modified xsi:type="dcterms:W3CDTF">2016-03-29T02:59:09Z</dcterms:modified>
</cp:coreProperties>
</file>