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55"/>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2" r:id="rId54"/>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176" y="-104"/>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0600809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21" name="Shape 8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Shape 8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34" name="Shape 8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5" name="Shape 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9.xml"/><Relationship Id="rId20" Type="http://schemas.openxmlformats.org/officeDocument/2006/relationships/slideLayout" Target="../slideLayouts/slideLayout50.xml"/><Relationship Id="rId21" Type="http://schemas.openxmlformats.org/officeDocument/2006/relationships/slideLayout" Target="../slideLayouts/slideLayout51.xml"/><Relationship Id="rId22" Type="http://schemas.openxmlformats.org/officeDocument/2006/relationships/slideLayout" Target="../slideLayouts/slideLayout52.xml"/><Relationship Id="rId23" Type="http://schemas.openxmlformats.org/officeDocument/2006/relationships/slideLayout" Target="../slideLayouts/slideLayout53.xml"/><Relationship Id="rId24" Type="http://schemas.openxmlformats.org/officeDocument/2006/relationships/slideLayout" Target="../slideLayouts/slideLayout54.xml"/><Relationship Id="rId25" Type="http://schemas.openxmlformats.org/officeDocument/2006/relationships/slideLayout" Target="../slideLayouts/slideLayout55.xml"/><Relationship Id="rId26" Type="http://schemas.openxmlformats.org/officeDocument/2006/relationships/slideLayout" Target="../slideLayouts/slideLayout56.xml"/><Relationship Id="rId27" Type="http://schemas.openxmlformats.org/officeDocument/2006/relationships/slideLayout" Target="../slideLayouts/slideLayout57.xml"/><Relationship Id="rId28" Type="http://schemas.openxmlformats.org/officeDocument/2006/relationships/slideLayout" Target="../slideLayouts/slideLayout58.xml"/><Relationship Id="rId29" Type="http://schemas.openxmlformats.org/officeDocument/2006/relationships/slideLayout" Target="../slideLayouts/slideLayout59.xml"/><Relationship Id="rId30" Type="http://schemas.openxmlformats.org/officeDocument/2006/relationships/slideLayout" Target="../slideLayouts/slideLayout60.xml"/><Relationship Id="rId31" Type="http://schemas.openxmlformats.org/officeDocument/2006/relationships/slideLayout" Target="../slideLayouts/slideLayout61.xml"/><Relationship Id="rId32" Type="http://schemas.openxmlformats.org/officeDocument/2006/relationships/theme" Target="../theme/theme2.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Relationship Id="rId19" Type="http://schemas.openxmlformats.org/officeDocument/2006/relationships/slideLayout" Target="../slideLayouts/slideLayout49.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i="1" dirty="0" smtClean="0">
                <a:solidFill>
                  <a:srgbClr val="E52123"/>
                </a:solidFill>
                <a:latin typeface="Georgia"/>
                <a:ea typeface="Georgia"/>
                <a:cs typeface="Georgia"/>
                <a:sym typeface="Georgia"/>
              </a:rPr>
              <a:t>Amy Roberts, PhD	</a:t>
            </a:r>
            <a:endParaRPr lang="en-US" sz="2800" b="0" i="1" u="none" strike="noStrike" cap="none" dirty="0">
              <a:solidFill>
                <a:srgbClr val="E52123"/>
              </a:solidFill>
              <a:latin typeface="Georgia"/>
              <a:ea typeface="Georgia"/>
              <a:cs typeface="Georgia"/>
              <a:sym typeface="Georgia"/>
            </a:endParaRPr>
          </a:p>
          <a:p>
            <a:pPr marL="0" marR="0" lvl="0" indent="0" algn="l" rtl="0">
              <a:lnSpc>
                <a:spcPct val="121428"/>
              </a:lnSpc>
              <a:spcBef>
                <a:spcPts val="0"/>
              </a:spcBef>
              <a:buSzPct val="25000"/>
              <a:buNone/>
            </a:pPr>
            <a:r>
              <a:rPr lang="en-US" sz="2800" i="1" dirty="0" smtClean="0">
                <a:solidFill>
                  <a:srgbClr val="EAEAEA"/>
                </a:solidFill>
                <a:latin typeface="Georgia"/>
                <a:ea typeface="Georgia"/>
                <a:cs typeface="Georgia"/>
                <a:sym typeface="Georgia"/>
              </a:rPr>
              <a:t>CEO, Healthy Bytes </a:t>
            </a:r>
            <a:r>
              <a:rPr lang="en-US" sz="2800" i="1" dirty="0" err="1" smtClean="0">
                <a:solidFill>
                  <a:srgbClr val="EAEAEA"/>
                </a:solidFill>
                <a:latin typeface="Georgia"/>
                <a:ea typeface="Georgia"/>
                <a:cs typeface="Georgia"/>
                <a:sym typeface="Georgia"/>
              </a:rPr>
              <a:t>Inc</a:t>
            </a:r>
            <a:endParaRPr lang="en-US" sz="2800" b="0" i="1" u="none" strike="noStrike" cap="none" dirty="0">
              <a:solidFill>
                <a:srgbClr val="EAEAEA"/>
              </a:solidFill>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TRAINING DECISION TREES</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the smallest set of questions to get to the right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INTUITION BEHIND DECISION TREES</a:t>
            </a:r>
          </a:p>
        </p:txBody>
      </p:sp>
      <p:pic>
        <p:nvPicPr>
          <p:cNvPr id="526" name="Shape 526"/>
          <p:cNvPicPr preferRelativeResize="0"/>
          <p:nvPr/>
        </p:nvPicPr>
        <p:blipFill>
          <a:blip r:embed="rId3">
            <a:alphaModFix/>
          </a:blip>
          <a:stretch>
            <a:fillRect/>
          </a:stretch>
        </p:blipFill>
        <p:spPr>
          <a:xfrm>
            <a:off x="8575024" y="1300574"/>
            <a:ext cx="3732299" cy="5925726"/>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are a data structure made up of </a:t>
            </a:r>
            <a:r>
              <a:rPr lang="en-US" sz="2800" i="1">
                <a:latin typeface="Georgia"/>
                <a:ea typeface="Georgia"/>
                <a:cs typeface="Georgia"/>
                <a:sym typeface="Georgia"/>
              </a:rPr>
              <a:t>nodes</a:t>
            </a:r>
            <a:r>
              <a:rPr lang="en-US" sz="2800">
                <a:latin typeface="Georgia"/>
                <a:ea typeface="Georgia"/>
                <a:cs typeface="Georgia"/>
                <a:sym typeface="Georgia"/>
              </a:rPr>
              <a:t> and </a:t>
            </a:r>
            <a:r>
              <a:rPr lang="en-US" sz="2800" i="1">
                <a:latin typeface="Georgia"/>
                <a:ea typeface="Georgia"/>
                <a:cs typeface="Georgia"/>
                <a:sym typeface="Georgia"/>
              </a:rPr>
              <a:t>branches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decision tree</a:t>
            </a:r>
            <a:r>
              <a:rPr lang="en-US" sz="2800">
                <a:latin typeface="Georgia"/>
                <a:ea typeface="Georgia"/>
                <a:cs typeface="Georgia"/>
                <a:sym typeface="Georgia"/>
              </a:rPr>
              <a:t> contains a question at every node.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Once we don’t have any more questions (at the </a:t>
            </a:r>
            <a:r>
              <a:rPr lang="en-US" sz="2800" i="1">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The next question is always dependent on the last.</a:t>
            </a:r>
          </a:p>
          <a:p>
            <a:pPr marR="0" lvl="0" algn="l" rtl="0">
              <a:spcBef>
                <a:spcPts val="0"/>
              </a:spcBef>
              <a:buNone/>
            </a:pPr>
            <a:endParaRPr sz="2800">
              <a:latin typeface="Georgia"/>
              <a:ea typeface="Georgia"/>
              <a:cs typeface="Georgia"/>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suppose we want to predict if an article is a news article.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questions should we ask to make a prediction?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may start by asking:  does it mention a President?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it does, it must be a news article.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let’s ask another question:  does the article contain other political features?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does the article contain references to political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Let’s work as a class to accomplish the following: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a:t>
            </a:r>
            <a:r>
              <a:rPr lang="en-US" sz="2800" i="1">
                <a:latin typeface="Georgia"/>
                <a:ea typeface="Georgia"/>
                <a:cs typeface="Georgia"/>
                <a:sym typeface="Georgia"/>
              </a:rPr>
              <a:t>non-linear</a:t>
            </a:r>
            <a:r>
              <a:rPr lang="en-US" sz="2800">
                <a:latin typeface="Georgia"/>
                <a:ea typeface="Georgia"/>
                <a:cs typeface="Georgia"/>
                <a:sym typeface="Georgia"/>
              </a:rPr>
              <a:t>, an advantage over logistic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example of this difference is the relationship between years of education and salary.  In a </a:t>
            </a:r>
            <a:r>
              <a:rPr lang="en-US" sz="2800" i="1">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lang="en-US" sz="2800" i="1">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decision model is deciding the best set of questions to ask.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quantify the </a:t>
            </a:r>
            <a:r>
              <a:rPr lang="en-US" sz="2800" i="1" dirty="0">
                <a:latin typeface="Georgia"/>
                <a:ea typeface="Georgia"/>
                <a:cs typeface="Georgia"/>
                <a:sym typeface="Georgia"/>
              </a:rPr>
              <a:t>purity</a:t>
            </a:r>
            <a:r>
              <a:rPr lang="en-US" sz="2800" dirty="0">
                <a:latin typeface="Georgia"/>
                <a:ea typeface="Georgia"/>
                <a:cs typeface="Georgia"/>
                <a:sym typeface="Georgia"/>
              </a:rPr>
              <a:t> of the separation of groups using Classification Error, Entropy, or </a:t>
            </a:r>
            <a:r>
              <a:rPr lang="en-US" sz="2800" dirty="0" err="1">
                <a:latin typeface="Georgia"/>
                <a:ea typeface="Georgia"/>
                <a:cs typeface="Georgia"/>
                <a:sym typeface="Georgia"/>
              </a:rPr>
              <a:t>Gini</a:t>
            </a:r>
            <a:r>
              <a:rPr lang="en-US" sz="2800" dirty="0">
                <a:latin typeface="Georgia"/>
                <a:ea typeface="Georgia"/>
                <a:cs typeface="Georgia"/>
                <a:sym typeface="Georgia"/>
              </a:rPr>
              <a:t> Coefficient.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want to choose the question that gives us the best </a:t>
            </a:r>
            <a:r>
              <a:rPr lang="en-US" sz="2800" i="1" dirty="0">
                <a:latin typeface="Georgia"/>
                <a:ea typeface="Georgia"/>
                <a:cs typeface="Georgia"/>
                <a:sym typeface="Georgia"/>
              </a:rPr>
              <a:t>change</a:t>
            </a:r>
            <a:r>
              <a:rPr lang="en-US" sz="2800" dirty="0">
                <a:latin typeface="Georgia"/>
                <a:ea typeface="Georgia"/>
                <a:cs typeface="Georgia"/>
                <a:sym typeface="Georgia"/>
              </a:rPr>
              <a:t> in our purity measure.  At each step, we can ask, “Given our current set of data points, which question will make the largest change in purity?”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done </a:t>
            </a:r>
            <a:r>
              <a:rPr lang="en-US" sz="2800" i="1" dirty="0">
                <a:latin typeface="Georgia"/>
                <a:ea typeface="Georgia"/>
                <a:cs typeface="Georgia"/>
                <a:sym typeface="Georgia"/>
              </a:rPr>
              <a:t>recursively</a:t>
            </a:r>
            <a:r>
              <a:rPr lang="en-US" sz="2800" dirty="0">
                <a:latin typeface="Georgia"/>
                <a:ea typeface="Georgia"/>
                <a:cs typeface="Georgia"/>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DECISION TREES IN SCIKIT-LEARN</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In the starter code notebook, work through the exercises titled “Decision Trees in scikit-learn”.</a:t>
            </a:r>
          </a:p>
          <a:p>
            <a:pPr marL="457200" lvl="0" indent="-342900" rtl="0">
              <a:spcBef>
                <a:spcPts val="0"/>
              </a:spcBef>
              <a:buSzPct val="100000"/>
              <a:buFont typeface="Georgia"/>
              <a:buAutoNum type="arabicPeriod"/>
            </a:pPr>
            <a:r>
              <a:rPr lang="en-US" sz="1800">
                <a:latin typeface="Georgia"/>
                <a:ea typeface="Georgia"/>
                <a:cs typeface="Georgia"/>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a:latin typeface="Georgia"/>
                <a:ea typeface="Georgia"/>
                <a:cs typeface="Georgia"/>
                <a:sym typeface="Georgia"/>
              </a:rPr>
              <a:t>What metrics would work best?  Why?</a:t>
            </a:r>
          </a:p>
          <a:p>
            <a:pPr lvl="0" rtl="0">
              <a:spcBef>
                <a:spcPts val="0"/>
              </a:spcBef>
              <a:buNone/>
            </a:pPr>
            <a:endParaRPr sz="1800" b="1">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DECISION TREES IN SCIKIT-LEARN</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OVERFITTING IN DECISION TREES</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tend to be weak models because they can easily memorize or overfit to a dataset.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model is </a:t>
            </a:r>
            <a:r>
              <a:rPr lang="en-US" sz="2800" i="1">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unconstrained decision tree can learn an extreme tree (e.g. one feature for each word in a news article).</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We can limit our decision trees using a few methods.</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questions (nodes) a tree can have).</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ADJUSTING DECISION TREES TO AVOID OVERFITTING</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ADJUSTING DECISION TREES TO AVOID OVERFITTING</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RUNNING THROUGH THE RANDOM FORESTS</a:t>
            </a: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an </a:t>
            </a:r>
            <a:r>
              <a:rPr lang="en-US" sz="2800" i="1">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Advantages</a:t>
            </a:r>
          </a:p>
          <a:p>
            <a:pPr marR="0" lvl="1" algn="l" rtl="0">
              <a:lnSpc>
                <a:spcPct val="115000"/>
              </a:lnSpc>
              <a:spcBef>
                <a:spcPts val="0"/>
              </a:spcBef>
              <a:buSzPct val="100000"/>
              <a:buFont typeface="Georgia"/>
            </a:pPr>
            <a:r>
              <a:rPr lang="en-US" sz="2800">
                <a:latin typeface="Georgia"/>
                <a:ea typeface="Georgia"/>
                <a:cs typeface="Georgia"/>
                <a:sym typeface="Georgia"/>
              </a:rPr>
              <a:t>Easy to tune</a:t>
            </a:r>
          </a:p>
          <a:p>
            <a:pPr marR="0" lvl="1" algn="l" rtl="0">
              <a:lnSpc>
                <a:spcPct val="115000"/>
              </a:lnSpc>
              <a:spcBef>
                <a:spcPts val="0"/>
              </a:spcBef>
              <a:buSzPct val="100000"/>
              <a:buFont typeface="Georgia"/>
            </a:pPr>
            <a:r>
              <a:rPr lang="en-US" sz="2800">
                <a:latin typeface="Georgia"/>
                <a:ea typeface="Georgia"/>
                <a:cs typeface="Georgia"/>
                <a:sym typeface="Georgia"/>
              </a:rPr>
              <a:t>Built-in protection against overfitting</a:t>
            </a:r>
          </a:p>
          <a:p>
            <a:pPr marR="0" lvl="1" algn="l" rtl="0">
              <a:lnSpc>
                <a:spcPct val="115000"/>
              </a:lnSpc>
              <a:spcBef>
                <a:spcPts val="0"/>
              </a:spcBef>
              <a:buSzPct val="100000"/>
              <a:buFont typeface="Georgia"/>
            </a:pPr>
            <a:r>
              <a:rPr lang="en-US" sz="2800">
                <a:latin typeface="Georgia"/>
                <a:ea typeface="Georgia"/>
                <a:cs typeface="Georgia"/>
                <a:sym typeface="Georgia"/>
              </a:rPr>
              <a:t>Non-linear</a:t>
            </a:r>
          </a:p>
          <a:p>
            <a:pPr marR="0" lvl="1" algn="l" rtl="0">
              <a:lnSpc>
                <a:spcPct val="115000"/>
              </a:lnSpc>
              <a:spcBef>
                <a:spcPts val="0"/>
              </a:spcBef>
              <a:buSzPct val="100000"/>
              <a:buFont typeface="Georgia"/>
            </a:pPr>
            <a:r>
              <a:rPr lang="en-US" sz="2800">
                <a:latin typeface="Georgia"/>
                <a:ea typeface="Georgia"/>
                <a:cs typeface="Georgia"/>
                <a:sym typeface="Georgia"/>
              </a:rPr>
              <a:t>Built-in interaction effects</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Disadvantages</a:t>
            </a:r>
          </a:p>
          <a:p>
            <a:pPr marR="0" lvl="1" algn="l" rtl="0">
              <a:lnSpc>
                <a:spcPct val="115000"/>
              </a:lnSpc>
              <a:spcBef>
                <a:spcPts val="0"/>
              </a:spcBef>
              <a:buSzPct val="100000"/>
              <a:buFont typeface="Georgia"/>
            </a:pPr>
            <a:r>
              <a:rPr lang="en-US" sz="2800">
                <a:latin typeface="Georgia"/>
                <a:ea typeface="Georgia"/>
                <a:cs typeface="Georgia"/>
                <a:sym typeface="Georgia"/>
              </a:rPr>
              <a:t>Slow</a:t>
            </a:r>
          </a:p>
          <a:p>
            <a:pPr marR="0" lvl="1" algn="l" rtl="0">
              <a:lnSpc>
                <a:spcPct val="115000"/>
              </a:lnSpc>
              <a:spcBef>
                <a:spcPts val="0"/>
              </a:spcBef>
              <a:buSzPct val="100000"/>
              <a:buFont typeface="Georgia"/>
            </a:pPr>
            <a:r>
              <a:rPr lang="en-US" sz="2800">
                <a:latin typeface="Georgia"/>
                <a:ea typeface="Georgia"/>
                <a:cs typeface="Georgia"/>
                <a:sym typeface="Georgia"/>
              </a:rPr>
              <a:t>Black-box</a:t>
            </a:r>
          </a:p>
          <a:p>
            <a:pPr marR="0" lvl="1" algn="l" rtl="0">
              <a:lnSpc>
                <a:spcPct val="115000"/>
              </a:lnSpc>
              <a:spcBef>
                <a:spcPts val="0"/>
              </a:spcBef>
              <a:buSzPct val="100000"/>
              <a:buFont typeface="Georgia"/>
            </a:pPr>
            <a:r>
              <a:rPr lang="en-US" sz="2800">
                <a:latin typeface="Georgia"/>
                <a:ea typeface="Georgia"/>
                <a:cs typeface="Georgia"/>
                <a:sym typeface="Georgia"/>
              </a:rPr>
              <a:t>No “coefficients”</a:t>
            </a:r>
          </a:p>
          <a:p>
            <a:pPr marR="0" lvl="1" algn="l" rtl="0">
              <a:lnSpc>
                <a:spcPct val="115000"/>
              </a:lnSpc>
              <a:spcBef>
                <a:spcPts val="0"/>
              </a:spcBef>
              <a:buSzPct val="100000"/>
              <a:buFont typeface="Georgia"/>
            </a:pPr>
            <a:r>
              <a:rPr lang="en-US" sz="2800">
                <a:latin typeface="Georgia"/>
                <a:ea typeface="Georgia"/>
                <a:cs typeface="Georgia"/>
                <a:sym typeface="Georgia"/>
              </a:rPr>
              <a:t>Harder to explain</a:t>
            </a: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PROS AND CONS OF RANDOM FORESTS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Seaborn to create plots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Knowledge of a bootstrap sample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lang="en-US" sz="2800" i="1">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sckit-learn using cross-validation and AUC</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Random Forest Algorithm</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lang="en-US" sz="2800" i="1">
                <a:latin typeface="Georgia"/>
                <a:ea typeface="Georgia"/>
                <a:cs typeface="Georgia"/>
                <a:sym typeface="Georgia"/>
              </a:rPr>
              <a:t>limited</a:t>
            </a:r>
            <a:r>
              <a:rPr lang="en-US" sz="2800">
                <a:latin typeface="Georgia"/>
                <a:ea typeface="Georgia"/>
                <a:cs typeface="Georgia"/>
                <a:sym typeface="Georgia"/>
              </a:rPr>
              <a:t> number of features to find the best one.</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Repeat this for </a:t>
            </a:r>
            <a:r>
              <a:rPr lang="en-US" sz="2800" i="1">
                <a:latin typeface="Georgia"/>
                <a:ea typeface="Georgia"/>
                <a:cs typeface="Georgia"/>
                <a:sym typeface="Georgia"/>
              </a:rPr>
              <a:t>N</a:t>
            </a:r>
            <a:r>
              <a:rPr lang="en-US" sz="2800">
                <a:latin typeface="Georgia"/>
                <a:ea typeface="Georgia"/>
                <a:cs typeface="Georgia"/>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Make an individual prediction with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WITH DECISION TREES AND RANDOM FORESTS</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83" name="Shape 783"/>
          <p:cNvSpPr/>
          <p:nvPr/>
        </p:nvSpPr>
        <p:spPr>
          <a:xfrm>
            <a:off x="2961475" y="2224349"/>
            <a:ext cx="7559399" cy="27386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p>
          <a:p>
            <a:pPr marL="457200" lvl="0" indent="-342900" rtl="0">
              <a:spcBef>
                <a:spcPts val="0"/>
              </a:spcBef>
              <a:buSzPct val="100000"/>
              <a:buFont typeface="Georgia"/>
              <a:buAutoNum type="arabicPeriod"/>
            </a:pPr>
            <a:r>
              <a:rPr lang="en-US" sz="1800">
                <a:latin typeface="Georgia"/>
                <a:ea typeface="Georgia"/>
                <a:cs typeface="Georgia"/>
                <a:sym typeface="Georgia"/>
              </a:rPr>
              <a:t>Take note of the features that give the best splits to determine the most important features.</a:t>
            </a:r>
          </a:p>
          <a:p>
            <a:pPr marL="457200" lvl="0" indent="-342900" rtl="0">
              <a:spcBef>
                <a:spcPts val="0"/>
              </a:spcBef>
              <a:buSzPct val="1000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p>
        </p:txBody>
      </p:sp>
      <p:sp>
        <p:nvSpPr>
          <p:cNvPr id="784" name="Shape 78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models mentioned above</a:t>
            </a:r>
          </a:p>
        </p:txBody>
      </p:sp>
      <p:sp>
        <p:nvSpPr>
          <p:cNvPr id="785" name="Shape 78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sp>
        <p:nvSpPr>
          <p:cNvPr id="786" name="Shape 78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REGRESSION WITH DECISION TREES &amp; RANDOM FORESTS</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94" name="Shape 79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EVALUATE RANDOM FOREST USING CROSS-VALIDATION</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Georgia"/>
                <a:ea typeface="Georgia"/>
                <a:cs typeface="Georgia"/>
                <a:sym typeface="Georgia"/>
              </a:rPr>
              <a:t>Building upon the previous Guided Practice, add any input variables to the model that you think may be relevant.</a:t>
            </a:r>
          </a:p>
          <a:p>
            <a:pPr lvl="0" rtl="0">
              <a:spcBef>
                <a:spcPts val="0"/>
              </a:spcBef>
              <a:buNone/>
            </a:pPr>
            <a:endParaRPr sz="1800" dirty="0">
              <a:latin typeface="Georgia"/>
              <a:ea typeface="Georgia"/>
              <a:cs typeface="Georgia"/>
              <a:sym typeface="Georgia"/>
            </a:endParaRPr>
          </a:p>
          <a:p>
            <a:pPr marL="457200" lvl="0" indent="-342900" rtl="0">
              <a:spcBef>
                <a:spcPts val="0"/>
              </a:spcBef>
              <a:buSzPct val="100000"/>
              <a:buFont typeface="Georgia"/>
              <a:buAutoNum type="arabicPeriod"/>
            </a:pPr>
            <a:r>
              <a:rPr lang="en-US" sz="1800" dirty="0">
                <a:latin typeface="Georgia"/>
                <a:ea typeface="Georgia"/>
                <a:cs typeface="Georgia"/>
                <a:sym typeface="Georgia"/>
              </a:rPr>
              <a:t>For each feature:</a:t>
            </a:r>
          </a:p>
          <a:p>
            <a:pPr marL="914400" lvl="1" indent="-342900" rtl="0">
              <a:spcBef>
                <a:spcPts val="0"/>
              </a:spcBef>
              <a:buSzPct val="100000"/>
              <a:buFont typeface="Georgia"/>
              <a:buAutoNum type="alphaLcPeriod"/>
            </a:pPr>
            <a:r>
              <a:rPr lang="en-US" sz="1800" dirty="0">
                <a:latin typeface="Georgia"/>
                <a:ea typeface="Georgia"/>
                <a:cs typeface="Georgia"/>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dirty="0">
                <a:latin typeface="Georgia"/>
                <a:ea typeface="Georgia"/>
                <a:cs typeface="Georgia"/>
                <a:sym typeface="Georgia"/>
              </a:rPr>
              <a:t>Evaluate the importance of the feature.</a:t>
            </a:r>
          </a:p>
          <a:p>
            <a:pPr marL="457200" lvl="0" indent="0" rtl="0">
              <a:spcBef>
                <a:spcPts val="0"/>
              </a:spcBef>
              <a:buNone/>
            </a:pPr>
            <a:endParaRPr sz="1800" dirty="0">
              <a:latin typeface="Georgia"/>
              <a:ea typeface="Georgia"/>
              <a:cs typeface="Georgia"/>
              <a:sym typeface="Georgia"/>
            </a:endParaRPr>
          </a:p>
          <a:p>
            <a:pPr marL="457200" lvl="0" indent="-342900" rtl="0">
              <a:spcBef>
                <a:spcPts val="0"/>
              </a:spcBef>
              <a:buSzPct val="100000"/>
              <a:buFont typeface="Georgia"/>
              <a:buAutoNum type="arabicPeriod"/>
            </a:pPr>
            <a:r>
              <a:rPr lang="en-US" sz="1800" b="1" dirty="0">
                <a:latin typeface="Georgia"/>
                <a:ea typeface="Georgia"/>
                <a:cs typeface="Georgia"/>
                <a:sym typeface="Georgia"/>
              </a:rPr>
              <a:t>Bonus</a:t>
            </a:r>
            <a:r>
              <a:rPr lang="en-US" sz="1800" dirty="0">
                <a:latin typeface="Georgia"/>
                <a:ea typeface="Georgia"/>
                <a:cs typeface="Georgia"/>
                <a:sym typeface="Georgia"/>
              </a:rPr>
              <a:t>:  Just like the ‘recipe’ feature, add in similar text features and evaluate their performance.</a:t>
            </a:r>
          </a:p>
        </p:txBody>
      </p:sp>
      <p:sp>
        <p:nvSpPr>
          <p:cNvPr id="802" name="Shape 802"/>
          <p:cNvSpPr/>
          <p:nvPr/>
        </p:nvSpPr>
        <p:spPr>
          <a:xfrm>
            <a:off x="3052753" y="5792350"/>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Newly created features and models</a:t>
            </a:r>
          </a:p>
        </p:txBody>
      </p:sp>
      <p:sp>
        <p:nvSpPr>
          <p:cNvPr id="803" name="Shape 80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EVALUATE RANDOM FOREST USING CROSS-VALIDATION</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does training involve?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random forests?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random forests?</a:t>
            </a:r>
          </a:p>
          <a:p>
            <a:pPr marR="0" lvl="0" algn="l" rtl="0">
              <a:spcBef>
                <a:spcPts val="1000"/>
              </a:spcBef>
              <a:buNone/>
            </a:pP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Q&amp;A</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22"/>
        <p:cNvGrpSpPr/>
        <p:nvPr/>
      </p:nvGrpSpPr>
      <p:grpSpPr>
        <a:xfrm>
          <a:off x="0" y="0"/>
          <a:ext cx="0" cy="0"/>
          <a:chOff x="0" y="0"/>
          <a:chExt cx="0" cy="0"/>
        </a:xfrm>
      </p:grpSpPr>
      <p:sp>
        <p:nvSpPr>
          <p:cNvPr id="823" name="Shape 82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24" name="Shape 82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DECISION TREES AND RANDOM FORESTS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830" name="Shape 83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831" name="Shape 83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2</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35"/>
        <p:cNvGrpSpPr/>
        <p:nvPr/>
      </p:nvGrpSpPr>
      <p:grpSpPr>
        <a:xfrm>
          <a:off x="0" y="0"/>
          <a:ext cx="0" cy="0"/>
          <a:chOff x="0" y="0"/>
          <a:chExt cx="0" cy="0"/>
        </a:xfrm>
      </p:grpSpPr>
      <p:sp>
        <p:nvSpPr>
          <p:cNvPr id="836" name="Shape 836"/>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837" name="Shape 837"/>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58" name="Shape 85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9" name="Shape 85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60" name="Shape 86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61" name="Shape 861"/>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Any questions from last class?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OVERVIEW OF THE DATA SCIENCE WORKFLOW</a:t>
            </a:r>
          </a:p>
        </p:txBody>
      </p:sp>
      <p:pic>
        <p:nvPicPr>
          <p:cNvPr id="485" name="Shape 485"/>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EXPLORE THE DATASET</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2093</Words>
  <Application>Microsoft Macintosh PowerPoint</Application>
  <PresentationFormat>Custom</PresentationFormat>
  <Paragraphs>344</Paragraphs>
  <Slides>52</Slides>
  <Notes>52</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52</vt:i4>
      </vt:variant>
    </vt:vector>
  </HeadingPairs>
  <TitlesOfParts>
    <vt:vector size="55" baseType="lpstr">
      <vt:lpstr>Oswald</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Amy Roberts</cp:lastModifiedBy>
  <cp:revision>4</cp:revision>
  <dcterms:modified xsi:type="dcterms:W3CDTF">2016-02-25T22:27:59Z</dcterms:modified>
</cp:coreProperties>
</file>