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710" r:id="rId4"/>
    <p:sldMasterId id="214748371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Lst>
  <p:sldSz cy="7302500" cx="13004800"/>
  <p:notesSz cx="6858000" cy="9144000"/>
  <p:embeddedFontLst>
    <p:embeddedFont>
      <p:font typeface="Oswald"/>
      <p:regular r:id="rId83"/>
      <p:bold r:id="rId8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AF4C2A8E-0D80-4881-AE43-A7A69B322455}">
  <a:tblStyle styleId="{AF4C2A8E-0D80-4881-AE43-A7A69B322455}"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Oswald-bold.fntdata"/><Relationship Id="rId83" Type="http://schemas.openxmlformats.org/officeDocument/2006/relationships/font" Target="fonts/Oswald-regular.fntdata"/><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 name="Shape 4"/>
          <p:cNvSpPr txBox="1"/>
          <p:nvPr>
            <p:ph idx="1" type="body"/>
          </p:nvPr>
        </p:nvSpPr>
        <p:spPr>
          <a:xfrm>
            <a:off x="914400" y="4343400"/>
            <a:ext cx="5029199" cy="4114800"/>
          </a:xfrm>
          <a:prstGeom prst="rect">
            <a:avLst/>
          </a:prstGeom>
          <a:noFill/>
          <a:ln>
            <a:noFill/>
          </a:ln>
        </p:spPr>
        <p:txBody>
          <a:bodyPr anchorCtr="0" anchor="t" bIns="91425" lIns="91425" rIns="91425" tIns="91425"/>
          <a:lstStyle>
            <a:lvl1pPr indent="0" lvl="0" marL="0" marR="0" rtl="0" algn="l">
              <a:spcBef>
                <a:spcPts val="0"/>
              </a:spcBef>
              <a:defRPr/>
            </a:lvl1pPr>
            <a:lvl2pPr indent="228600" lvl="1" marL="0" marR="0" rtl="0" algn="l">
              <a:spcBef>
                <a:spcPts val="0"/>
              </a:spcBef>
              <a:defRPr/>
            </a:lvl2pPr>
            <a:lvl3pPr indent="457200" lvl="2" marL="0" marR="0" rtl="0" algn="l">
              <a:spcBef>
                <a:spcPts val="0"/>
              </a:spcBef>
              <a:defRPr/>
            </a:lvl3pPr>
            <a:lvl4pPr indent="685800" lvl="3" marL="0" marR="0" rtl="0" algn="l">
              <a:spcBef>
                <a:spcPts val="0"/>
              </a:spcBef>
              <a:defRPr/>
            </a:lvl4pPr>
            <a:lvl5pPr indent="914400" lvl="4" marL="0" marR="0" rtl="0" algn="l">
              <a:spcBef>
                <a:spcPts val="0"/>
              </a:spcBef>
              <a:defRPr/>
            </a:lvl5pPr>
            <a:lvl6pPr indent="1143000" lvl="5" marL="0" marR="0" rtl="0" algn="l">
              <a:spcBef>
                <a:spcPts val="0"/>
              </a:spcBef>
              <a:defRPr/>
            </a:lvl6pPr>
            <a:lvl7pPr indent="1371600" lvl="6" marL="0" marR="0" rtl="0" algn="l">
              <a:spcBef>
                <a:spcPts val="0"/>
              </a:spcBef>
              <a:defRPr/>
            </a:lvl7pPr>
            <a:lvl8pPr indent="1600200" lvl="7" marL="0" marR="0" rtl="0" algn="l">
              <a:spcBef>
                <a:spcPts val="0"/>
              </a:spcBef>
              <a:defRPr/>
            </a:lvl8pPr>
            <a:lvl9pPr indent="1828800" lvl="8" marL="0" marR="0" rtl="0" algn="l">
              <a:spcBef>
                <a:spcPts val="0"/>
              </a:spcBef>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9" name="Shape 409"/>
        <p:cNvGrpSpPr/>
        <p:nvPr/>
      </p:nvGrpSpPr>
      <p:grpSpPr>
        <a:xfrm>
          <a:off x="0" y="0"/>
          <a:ext cx="0" cy="0"/>
          <a:chOff x="0" y="0"/>
          <a:chExt cx="0" cy="0"/>
        </a:xfrm>
      </p:grpSpPr>
      <p:sp>
        <p:nvSpPr>
          <p:cNvPr id="410" name="Shape 4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11" name="Shape 41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7" name="Shape 467"/>
        <p:cNvGrpSpPr/>
        <p:nvPr/>
      </p:nvGrpSpPr>
      <p:grpSpPr>
        <a:xfrm>
          <a:off x="0" y="0"/>
          <a:ext cx="0" cy="0"/>
          <a:chOff x="0" y="0"/>
          <a:chExt cx="0" cy="0"/>
        </a:xfrm>
      </p:grpSpPr>
      <p:sp>
        <p:nvSpPr>
          <p:cNvPr id="468" name="Shape 4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69" name="Shape 46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3" name="Shape 473"/>
        <p:cNvGrpSpPr/>
        <p:nvPr/>
      </p:nvGrpSpPr>
      <p:grpSpPr>
        <a:xfrm>
          <a:off x="0" y="0"/>
          <a:ext cx="0" cy="0"/>
          <a:chOff x="0" y="0"/>
          <a:chExt cx="0" cy="0"/>
        </a:xfrm>
      </p:grpSpPr>
      <p:sp>
        <p:nvSpPr>
          <p:cNvPr id="474" name="Shape 4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75" name="Shape 47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9" name="Shape 479"/>
        <p:cNvGrpSpPr/>
        <p:nvPr/>
      </p:nvGrpSpPr>
      <p:grpSpPr>
        <a:xfrm>
          <a:off x="0" y="0"/>
          <a:ext cx="0" cy="0"/>
          <a:chOff x="0" y="0"/>
          <a:chExt cx="0" cy="0"/>
        </a:xfrm>
      </p:grpSpPr>
      <p:sp>
        <p:nvSpPr>
          <p:cNvPr id="480" name="Shape 4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81" name="Shape 48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5" name="Shape 485"/>
        <p:cNvGrpSpPr/>
        <p:nvPr/>
      </p:nvGrpSpPr>
      <p:grpSpPr>
        <a:xfrm>
          <a:off x="0" y="0"/>
          <a:ext cx="0" cy="0"/>
          <a:chOff x="0" y="0"/>
          <a:chExt cx="0" cy="0"/>
        </a:xfrm>
      </p:grpSpPr>
      <p:sp>
        <p:nvSpPr>
          <p:cNvPr id="486" name="Shape 486"/>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487" name="Shape 4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1" name="Shape 491"/>
        <p:cNvGrpSpPr/>
        <p:nvPr/>
      </p:nvGrpSpPr>
      <p:grpSpPr>
        <a:xfrm>
          <a:off x="0" y="0"/>
          <a:ext cx="0" cy="0"/>
          <a:chOff x="0" y="0"/>
          <a:chExt cx="0" cy="0"/>
        </a:xfrm>
      </p:grpSpPr>
      <p:sp>
        <p:nvSpPr>
          <p:cNvPr id="492" name="Shape 4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93" name="Shape 49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7" name="Shape 497"/>
        <p:cNvGrpSpPr/>
        <p:nvPr/>
      </p:nvGrpSpPr>
      <p:grpSpPr>
        <a:xfrm>
          <a:off x="0" y="0"/>
          <a:ext cx="0" cy="0"/>
          <a:chOff x="0" y="0"/>
          <a:chExt cx="0" cy="0"/>
        </a:xfrm>
      </p:grpSpPr>
      <p:sp>
        <p:nvSpPr>
          <p:cNvPr id="498" name="Shape 4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99" name="Shape 49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4" name="Shape 504"/>
        <p:cNvGrpSpPr/>
        <p:nvPr/>
      </p:nvGrpSpPr>
      <p:grpSpPr>
        <a:xfrm>
          <a:off x="0" y="0"/>
          <a:ext cx="0" cy="0"/>
          <a:chOff x="0" y="0"/>
          <a:chExt cx="0" cy="0"/>
        </a:xfrm>
      </p:grpSpPr>
      <p:sp>
        <p:nvSpPr>
          <p:cNvPr id="505" name="Shape 5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06" name="Shape 506"/>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6" name="Shape 516"/>
        <p:cNvGrpSpPr/>
        <p:nvPr/>
      </p:nvGrpSpPr>
      <p:grpSpPr>
        <a:xfrm>
          <a:off x="0" y="0"/>
          <a:ext cx="0" cy="0"/>
          <a:chOff x="0" y="0"/>
          <a:chExt cx="0" cy="0"/>
        </a:xfrm>
      </p:grpSpPr>
      <p:sp>
        <p:nvSpPr>
          <p:cNvPr id="517" name="Shape 517"/>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518" name="Shape 5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2" name="Shape 522"/>
        <p:cNvGrpSpPr/>
        <p:nvPr/>
      </p:nvGrpSpPr>
      <p:grpSpPr>
        <a:xfrm>
          <a:off x="0" y="0"/>
          <a:ext cx="0" cy="0"/>
          <a:chOff x="0" y="0"/>
          <a:chExt cx="0" cy="0"/>
        </a:xfrm>
      </p:grpSpPr>
      <p:sp>
        <p:nvSpPr>
          <p:cNvPr id="523" name="Shape 5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24" name="Shape 52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8" name="Shape 528"/>
        <p:cNvGrpSpPr/>
        <p:nvPr/>
      </p:nvGrpSpPr>
      <p:grpSpPr>
        <a:xfrm>
          <a:off x="0" y="0"/>
          <a:ext cx="0" cy="0"/>
          <a:chOff x="0" y="0"/>
          <a:chExt cx="0" cy="0"/>
        </a:xfrm>
      </p:grpSpPr>
      <p:sp>
        <p:nvSpPr>
          <p:cNvPr id="529" name="Shape 5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30" name="Shape 53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18" name="Shape 41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4" name="Shape 534"/>
        <p:cNvGrpSpPr/>
        <p:nvPr/>
      </p:nvGrpSpPr>
      <p:grpSpPr>
        <a:xfrm>
          <a:off x="0" y="0"/>
          <a:ext cx="0" cy="0"/>
          <a:chOff x="0" y="0"/>
          <a:chExt cx="0" cy="0"/>
        </a:xfrm>
      </p:grpSpPr>
      <p:sp>
        <p:nvSpPr>
          <p:cNvPr id="535" name="Shape 5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36" name="Shape 536"/>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0" name="Shape 540"/>
        <p:cNvGrpSpPr/>
        <p:nvPr/>
      </p:nvGrpSpPr>
      <p:grpSpPr>
        <a:xfrm>
          <a:off x="0" y="0"/>
          <a:ext cx="0" cy="0"/>
          <a:chOff x="0" y="0"/>
          <a:chExt cx="0" cy="0"/>
        </a:xfrm>
      </p:grpSpPr>
      <p:sp>
        <p:nvSpPr>
          <p:cNvPr id="541" name="Shape 5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42" name="Shape 542"/>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2" name="Shape 552"/>
        <p:cNvGrpSpPr/>
        <p:nvPr/>
      </p:nvGrpSpPr>
      <p:grpSpPr>
        <a:xfrm>
          <a:off x="0" y="0"/>
          <a:ext cx="0" cy="0"/>
          <a:chOff x="0" y="0"/>
          <a:chExt cx="0" cy="0"/>
        </a:xfrm>
      </p:grpSpPr>
      <p:sp>
        <p:nvSpPr>
          <p:cNvPr id="553" name="Shape 5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54" name="Shape 55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9" name="Shape 559"/>
        <p:cNvGrpSpPr/>
        <p:nvPr/>
      </p:nvGrpSpPr>
      <p:grpSpPr>
        <a:xfrm>
          <a:off x="0" y="0"/>
          <a:ext cx="0" cy="0"/>
          <a:chOff x="0" y="0"/>
          <a:chExt cx="0" cy="0"/>
        </a:xfrm>
      </p:grpSpPr>
      <p:sp>
        <p:nvSpPr>
          <p:cNvPr id="560" name="Shape 5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61" name="Shape 56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5" name="Shape 565"/>
        <p:cNvGrpSpPr/>
        <p:nvPr/>
      </p:nvGrpSpPr>
      <p:grpSpPr>
        <a:xfrm>
          <a:off x="0" y="0"/>
          <a:ext cx="0" cy="0"/>
          <a:chOff x="0" y="0"/>
          <a:chExt cx="0" cy="0"/>
        </a:xfrm>
      </p:grpSpPr>
      <p:sp>
        <p:nvSpPr>
          <p:cNvPr id="566" name="Shape 5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67" name="Shape 567"/>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2" name="Shape 572"/>
        <p:cNvGrpSpPr/>
        <p:nvPr/>
      </p:nvGrpSpPr>
      <p:grpSpPr>
        <a:xfrm>
          <a:off x="0" y="0"/>
          <a:ext cx="0" cy="0"/>
          <a:chOff x="0" y="0"/>
          <a:chExt cx="0" cy="0"/>
        </a:xfrm>
      </p:grpSpPr>
      <p:sp>
        <p:nvSpPr>
          <p:cNvPr id="573" name="Shape 5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74" name="Shape 57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8" name="Shape 578"/>
        <p:cNvGrpSpPr/>
        <p:nvPr/>
      </p:nvGrpSpPr>
      <p:grpSpPr>
        <a:xfrm>
          <a:off x="0" y="0"/>
          <a:ext cx="0" cy="0"/>
          <a:chOff x="0" y="0"/>
          <a:chExt cx="0" cy="0"/>
        </a:xfrm>
      </p:grpSpPr>
      <p:sp>
        <p:nvSpPr>
          <p:cNvPr id="579" name="Shape 5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80" name="Shape 58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5" name="Shape 585"/>
        <p:cNvGrpSpPr/>
        <p:nvPr/>
      </p:nvGrpSpPr>
      <p:grpSpPr>
        <a:xfrm>
          <a:off x="0" y="0"/>
          <a:ext cx="0" cy="0"/>
          <a:chOff x="0" y="0"/>
          <a:chExt cx="0" cy="0"/>
        </a:xfrm>
      </p:grpSpPr>
      <p:sp>
        <p:nvSpPr>
          <p:cNvPr id="586" name="Shape 5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87" name="Shape 587"/>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2" name="Shape 592"/>
        <p:cNvGrpSpPr/>
        <p:nvPr/>
      </p:nvGrpSpPr>
      <p:grpSpPr>
        <a:xfrm>
          <a:off x="0" y="0"/>
          <a:ext cx="0" cy="0"/>
          <a:chOff x="0" y="0"/>
          <a:chExt cx="0" cy="0"/>
        </a:xfrm>
      </p:grpSpPr>
      <p:sp>
        <p:nvSpPr>
          <p:cNvPr id="593" name="Shape 5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94" name="Shape 59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9" name="Shape 599"/>
        <p:cNvGrpSpPr/>
        <p:nvPr/>
      </p:nvGrpSpPr>
      <p:grpSpPr>
        <a:xfrm>
          <a:off x="0" y="0"/>
          <a:ext cx="0" cy="0"/>
          <a:chOff x="0" y="0"/>
          <a:chExt cx="0" cy="0"/>
        </a:xfrm>
      </p:grpSpPr>
      <p:sp>
        <p:nvSpPr>
          <p:cNvPr id="600" name="Shape 6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01" name="Shape 60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3" name="Shape 423"/>
        <p:cNvGrpSpPr/>
        <p:nvPr/>
      </p:nvGrpSpPr>
      <p:grpSpPr>
        <a:xfrm>
          <a:off x="0" y="0"/>
          <a:ext cx="0" cy="0"/>
          <a:chOff x="0" y="0"/>
          <a:chExt cx="0" cy="0"/>
        </a:xfrm>
      </p:grpSpPr>
      <p:sp>
        <p:nvSpPr>
          <p:cNvPr id="424" name="Shape 4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25" name="Shape 42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6" name="Shape 606"/>
        <p:cNvGrpSpPr/>
        <p:nvPr/>
      </p:nvGrpSpPr>
      <p:grpSpPr>
        <a:xfrm>
          <a:off x="0" y="0"/>
          <a:ext cx="0" cy="0"/>
          <a:chOff x="0" y="0"/>
          <a:chExt cx="0" cy="0"/>
        </a:xfrm>
      </p:grpSpPr>
      <p:sp>
        <p:nvSpPr>
          <p:cNvPr id="607" name="Shape 60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08" name="Shape 608"/>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9" name="Shape 619"/>
        <p:cNvGrpSpPr/>
        <p:nvPr/>
      </p:nvGrpSpPr>
      <p:grpSpPr>
        <a:xfrm>
          <a:off x="0" y="0"/>
          <a:ext cx="0" cy="0"/>
          <a:chOff x="0" y="0"/>
          <a:chExt cx="0" cy="0"/>
        </a:xfrm>
      </p:grpSpPr>
      <p:sp>
        <p:nvSpPr>
          <p:cNvPr id="620" name="Shape 6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21" name="Shape 62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5" name="Shape 625"/>
        <p:cNvGrpSpPr/>
        <p:nvPr/>
      </p:nvGrpSpPr>
      <p:grpSpPr>
        <a:xfrm>
          <a:off x="0" y="0"/>
          <a:ext cx="0" cy="0"/>
          <a:chOff x="0" y="0"/>
          <a:chExt cx="0" cy="0"/>
        </a:xfrm>
      </p:grpSpPr>
      <p:sp>
        <p:nvSpPr>
          <p:cNvPr id="626" name="Shape 626"/>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627" name="Shape 6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1" name="Shape 631"/>
        <p:cNvGrpSpPr/>
        <p:nvPr/>
      </p:nvGrpSpPr>
      <p:grpSpPr>
        <a:xfrm>
          <a:off x="0" y="0"/>
          <a:ext cx="0" cy="0"/>
          <a:chOff x="0" y="0"/>
          <a:chExt cx="0" cy="0"/>
        </a:xfrm>
      </p:grpSpPr>
      <p:sp>
        <p:nvSpPr>
          <p:cNvPr id="632" name="Shape 6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33" name="Shape 63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7" name="Shape 637"/>
        <p:cNvGrpSpPr/>
        <p:nvPr/>
      </p:nvGrpSpPr>
      <p:grpSpPr>
        <a:xfrm>
          <a:off x="0" y="0"/>
          <a:ext cx="0" cy="0"/>
          <a:chOff x="0" y="0"/>
          <a:chExt cx="0" cy="0"/>
        </a:xfrm>
      </p:grpSpPr>
      <p:sp>
        <p:nvSpPr>
          <p:cNvPr id="638" name="Shape 6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39" name="Shape 63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3" name="Shape 643"/>
        <p:cNvGrpSpPr/>
        <p:nvPr/>
      </p:nvGrpSpPr>
      <p:grpSpPr>
        <a:xfrm>
          <a:off x="0" y="0"/>
          <a:ext cx="0" cy="0"/>
          <a:chOff x="0" y="0"/>
          <a:chExt cx="0" cy="0"/>
        </a:xfrm>
      </p:grpSpPr>
      <p:sp>
        <p:nvSpPr>
          <p:cNvPr id="644" name="Shape 6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45" name="Shape 64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0" name="Shape 650"/>
        <p:cNvGrpSpPr/>
        <p:nvPr/>
      </p:nvGrpSpPr>
      <p:grpSpPr>
        <a:xfrm>
          <a:off x="0" y="0"/>
          <a:ext cx="0" cy="0"/>
          <a:chOff x="0" y="0"/>
          <a:chExt cx="0" cy="0"/>
        </a:xfrm>
      </p:grpSpPr>
      <p:sp>
        <p:nvSpPr>
          <p:cNvPr id="651" name="Shape 6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52" name="Shape 652"/>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6" name="Shape 656"/>
        <p:cNvGrpSpPr/>
        <p:nvPr/>
      </p:nvGrpSpPr>
      <p:grpSpPr>
        <a:xfrm>
          <a:off x="0" y="0"/>
          <a:ext cx="0" cy="0"/>
          <a:chOff x="0" y="0"/>
          <a:chExt cx="0" cy="0"/>
        </a:xfrm>
      </p:grpSpPr>
      <p:sp>
        <p:nvSpPr>
          <p:cNvPr id="657" name="Shape 6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58" name="Shape 65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2" name="Shape 662"/>
        <p:cNvGrpSpPr/>
        <p:nvPr/>
      </p:nvGrpSpPr>
      <p:grpSpPr>
        <a:xfrm>
          <a:off x="0" y="0"/>
          <a:ext cx="0" cy="0"/>
          <a:chOff x="0" y="0"/>
          <a:chExt cx="0" cy="0"/>
        </a:xfrm>
      </p:grpSpPr>
      <p:sp>
        <p:nvSpPr>
          <p:cNvPr id="663" name="Shape 663"/>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664" name="Shape 6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8" name="Shape 668"/>
        <p:cNvGrpSpPr/>
        <p:nvPr/>
      </p:nvGrpSpPr>
      <p:grpSpPr>
        <a:xfrm>
          <a:off x="0" y="0"/>
          <a:ext cx="0" cy="0"/>
          <a:chOff x="0" y="0"/>
          <a:chExt cx="0" cy="0"/>
        </a:xfrm>
      </p:grpSpPr>
      <p:sp>
        <p:nvSpPr>
          <p:cNvPr id="669" name="Shape 6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70" name="Shape 670"/>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0" name="Shape 430"/>
        <p:cNvGrpSpPr/>
        <p:nvPr/>
      </p:nvGrpSpPr>
      <p:grpSpPr>
        <a:xfrm>
          <a:off x="0" y="0"/>
          <a:ext cx="0" cy="0"/>
          <a:chOff x="0" y="0"/>
          <a:chExt cx="0" cy="0"/>
        </a:xfrm>
      </p:grpSpPr>
      <p:sp>
        <p:nvSpPr>
          <p:cNvPr id="431" name="Shape 43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432" name="Shape 4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8" name="Shape 678"/>
        <p:cNvGrpSpPr/>
        <p:nvPr/>
      </p:nvGrpSpPr>
      <p:grpSpPr>
        <a:xfrm>
          <a:off x="0" y="0"/>
          <a:ext cx="0" cy="0"/>
          <a:chOff x="0" y="0"/>
          <a:chExt cx="0" cy="0"/>
        </a:xfrm>
      </p:grpSpPr>
      <p:sp>
        <p:nvSpPr>
          <p:cNvPr id="679" name="Shape 6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80" name="Shape 680"/>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8" name="Shape 688"/>
        <p:cNvGrpSpPr/>
        <p:nvPr/>
      </p:nvGrpSpPr>
      <p:grpSpPr>
        <a:xfrm>
          <a:off x="0" y="0"/>
          <a:ext cx="0" cy="0"/>
          <a:chOff x="0" y="0"/>
          <a:chExt cx="0" cy="0"/>
        </a:xfrm>
      </p:grpSpPr>
      <p:sp>
        <p:nvSpPr>
          <p:cNvPr id="689" name="Shape 6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90" name="Shape 690"/>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8" name="Shape 698"/>
        <p:cNvGrpSpPr/>
        <p:nvPr/>
      </p:nvGrpSpPr>
      <p:grpSpPr>
        <a:xfrm>
          <a:off x="0" y="0"/>
          <a:ext cx="0" cy="0"/>
          <a:chOff x="0" y="0"/>
          <a:chExt cx="0" cy="0"/>
        </a:xfrm>
      </p:grpSpPr>
      <p:sp>
        <p:nvSpPr>
          <p:cNvPr id="699" name="Shape 6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00" name="Shape 700"/>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0" name="Shape 710"/>
        <p:cNvGrpSpPr/>
        <p:nvPr/>
      </p:nvGrpSpPr>
      <p:grpSpPr>
        <a:xfrm>
          <a:off x="0" y="0"/>
          <a:ext cx="0" cy="0"/>
          <a:chOff x="0" y="0"/>
          <a:chExt cx="0" cy="0"/>
        </a:xfrm>
      </p:grpSpPr>
      <p:sp>
        <p:nvSpPr>
          <p:cNvPr id="711" name="Shape 71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712" name="Shape 7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6" name="Shape 716"/>
        <p:cNvGrpSpPr/>
        <p:nvPr/>
      </p:nvGrpSpPr>
      <p:grpSpPr>
        <a:xfrm>
          <a:off x="0" y="0"/>
          <a:ext cx="0" cy="0"/>
          <a:chOff x="0" y="0"/>
          <a:chExt cx="0" cy="0"/>
        </a:xfrm>
      </p:grpSpPr>
      <p:sp>
        <p:nvSpPr>
          <p:cNvPr id="717" name="Shape 7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18" name="Shape 71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2" name="Shape 722"/>
        <p:cNvGrpSpPr/>
        <p:nvPr/>
      </p:nvGrpSpPr>
      <p:grpSpPr>
        <a:xfrm>
          <a:off x="0" y="0"/>
          <a:ext cx="0" cy="0"/>
          <a:chOff x="0" y="0"/>
          <a:chExt cx="0" cy="0"/>
        </a:xfrm>
      </p:grpSpPr>
      <p:sp>
        <p:nvSpPr>
          <p:cNvPr id="723" name="Shape 7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24" name="Shape 72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8" name="Shape 728"/>
        <p:cNvGrpSpPr/>
        <p:nvPr/>
      </p:nvGrpSpPr>
      <p:grpSpPr>
        <a:xfrm>
          <a:off x="0" y="0"/>
          <a:ext cx="0" cy="0"/>
          <a:chOff x="0" y="0"/>
          <a:chExt cx="0" cy="0"/>
        </a:xfrm>
      </p:grpSpPr>
      <p:sp>
        <p:nvSpPr>
          <p:cNvPr id="729" name="Shape 7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30" name="Shape 73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4" name="Shape 734"/>
        <p:cNvGrpSpPr/>
        <p:nvPr/>
      </p:nvGrpSpPr>
      <p:grpSpPr>
        <a:xfrm>
          <a:off x="0" y="0"/>
          <a:ext cx="0" cy="0"/>
          <a:chOff x="0" y="0"/>
          <a:chExt cx="0" cy="0"/>
        </a:xfrm>
      </p:grpSpPr>
      <p:sp>
        <p:nvSpPr>
          <p:cNvPr id="735" name="Shape 7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36" name="Shape 736"/>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0" name="Shape 740"/>
        <p:cNvGrpSpPr/>
        <p:nvPr/>
      </p:nvGrpSpPr>
      <p:grpSpPr>
        <a:xfrm>
          <a:off x="0" y="0"/>
          <a:ext cx="0" cy="0"/>
          <a:chOff x="0" y="0"/>
          <a:chExt cx="0" cy="0"/>
        </a:xfrm>
      </p:grpSpPr>
      <p:sp>
        <p:nvSpPr>
          <p:cNvPr id="741" name="Shape 7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42" name="Shape 742"/>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6" name="Shape 746"/>
        <p:cNvGrpSpPr/>
        <p:nvPr/>
      </p:nvGrpSpPr>
      <p:grpSpPr>
        <a:xfrm>
          <a:off x="0" y="0"/>
          <a:ext cx="0" cy="0"/>
          <a:chOff x="0" y="0"/>
          <a:chExt cx="0" cy="0"/>
        </a:xfrm>
      </p:grpSpPr>
      <p:sp>
        <p:nvSpPr>
          <p:cNvPr id="747" name="Shape 7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48" name="Shape 74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6" name="Shape 436"/>
        <p:cNvGrpSpPr/>
        <p:nvPr/>
      </p:nvGrpSpPr>
      <p:grpSpPr>
        <a:xfrm>
          <a:off x="0" y="0"/>
          <a:ext cx="0" cy="0"/>
          <a:chOff x="0" y="0"/>
          <a:chExt cx="0" cy="0"/>
        </a:xfrm>
      </p:grpSpPr>
      <p:sp>
        <p:nvSpPr>
          <p:cNvPr id="437" name="Shape 4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38" name="Shape 43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2" name="Shape 752"/>
        <p:cNvGrpSpPr/>
        <p:nvPr/>
      </p:nvGrpSpPr>
      <p:grpSpPr>
        <a:xfrm>
          <a:off x="0" y="0"/>
          <a:ext cx="0" cy="0"/>
          <a:chOff x="0" y="0"/>
          <a:chExt cx="0" cy="0"/>
        </a:xfrm>
      </p:grpSpPr>
      <p:sp>
        <p:nvSpPr>
          <p:cNvPr id="753" name="Shape 753"/>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754" name="Shape 7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8" name="Shape 758"/>
        <p:cNvGrpSpPr/>
        <p:nvPr/>
      </p:nvGrpSpPr>
      <p:grpSpPr>
        <a:xfrm>
          <a:off x="0" y="0"/>
          <a:ext cx="0" cy="0"/>
          <a:chOff x="0" y="0"/>
          <a:chExt cx="0" cy="0"/>
        </a:xfrm>
      </p:grpSpPr>
      <p:sp>
        <p:nvSpPr>
          <p:cNvPr id="759" name="Shape 7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60" name="Shape 76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4" name="Shape 764"/>
        <p:cNvGrpSpPr/>
        <p:nvPr/>
      </p:nvGrpSpPr>
      <p:grpSpPr>
        <a:xfrm>
          <a:off x="0" y="0"/>
          <a:ext cx="0" cy="0"/>
          <a:chOff x="0" y="0"/>
          <a:chExt cx="0" cy="0"/>
        </a:xfrm>
      </p:grpSpPr>
      <p:sp>
        <p:nvSpPr>
          <p:cNvPr id="765" name="Shape 7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66" name="Shape 766"/>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0" name="Shape 770"/>
        <p:cNvGrpSpPr/>
        <p:nvPr/>
      </p:nvGrpSpPr>
      <p:grpSpPr>
        <a:xfrm>
          <a:off x="0" y="0"/>
          <a:ext cx="0" cy="0"/>
          <a:chOff x="0" y="0"/>
          <a:chExt cx="0" cy="0"/>
        </a:xfrm>
      </p:grpSpPr>
      <p:sp>
        <p:nvSpPr>
          <p:cNvPr id="771" name="Shape 7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72" name="Shape 772"/>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6" name="Shape 776"/>
        <p:cNvGrpSpPr/>
        <p:nvPr/>
      </p:nvGrpSpPr>
      <p:grpSpPr>
        <a:xfrm>
          <a:off x="0" y="0"/>
          <a:ext cx="0" cy="0"/>
          <a:chOff x="0" y="0"/>
          <a:chExt cx="0" cy="0"/>
        </a:xfrm>
      </p:grpSpPr>
      <p:sp>
        <p:nvSpPr>
          <p:cNvPr id="777" name="Shape 7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78" name="Shape 77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2" name="Shape 782"/>
        <p:cNvGrpSpPr/>
        <p:nvPr/>
      </p:nvGrpSpPr>
      <p:grpSpPr>
        <a:xfrm>
          <a:off x="0" y="0"/>
          <a:ext cx="0" cy="0"/>
          <a:chOff x="0" y="0"/>
          <a:chExt cx="0" cy="0"/>
        </a:xfrm>
      </p:grpSpPr>
      <p:sp>
        <p:nvSpPr>
          <p:cNvPr id="783" name="Shape 7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84" name="Shape 78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8" name="Shape 788"/>
        <p:cNvGrpSpPr/>
        <p:nvPr/>
      </p:nvGrpSpPr>
      <p:grpSpPr>
        <a:xfrm>
          <a:off x="0" y="0"/>
          <a:ext cx="0" cy="0"/>
          <a:chOff x="0" y="0"/>
          <a:chExt cx="0" cy="0"/>
        </a:xfrm>
      </p:grpSpPr>
      <p:sp>
        <p:nvSpPr>
          <p:cNvPr id="789" name="Shape 7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90" name="Shape 79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5" name="Shape 795"/>
        <p:cNvGrpSpPr/>
        <p:nvPr/>
      </p:nvGrpSpPr>
      <p:grpSpPr>
        <a:xfrm>
          <a:off x="0" y="0"/>
          <a:ext cx="0" cy="0"/>
          <a:chOff x="0" y="0"/>
          <a:chExt cx="0" cy="0"/>
        </a:xfrm>
      </p:grpSpPr>
      <p:sp>
        <p:nvSpPr>
          <p:cNvPr id="796" name="Shape 79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97" name="Shape 797"/>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7" name="Shape 807"/>
        <p:cNvGrpSpPr/>
        <p:nvPr/>
      </p:nvGrpSpPr>
      <p:grpSpPr>
        <a:xfrm>
          <a:off x="0" y="0"/>
          <a:ext cx="0" cy="0"/>
          <a:chOff x="0" y="0"/>
          <a:chExt cx="0" cy="0"/>
        </a:xfrm>
      </p:grpSpPr>
      <p:sp>
        <p:nvSpPr>
          <p:cNvPr id="808" name="Shape 808"/>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809" name="Shape 8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3" name="Shape 813"/>
        <p:cNvGrpSpPr/>
        <p:nvPr/>
      </p:nvGrpSpPr>
      <p:grpSpPr>
        <a:xfrm>
          <a:off x="0" y="0"/>
          <a:ext cx="0" cy="0"/>
          <a:chOff x="0" y="0"/>
          <a:chExt cx="0" cy="0"/>
        </a:xfrm>
      </p:grpSpPr>
      <p:sp>
        <p:nvSpPr>
          <p:cNvPr id="814" name="Shape 8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15" name="Shape 81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3" name="Shape 443"/>
        <p:cNvGrpSpPr/>
        <p:nvPr/>
      </p:nvGrpSpPr>
      <p:grpSpPr>
        <a:xfrm>
          <a:off x="0" y="0"/>
          <a:ext cx="0" cy="0"/>
          <a:chOff x="0" y="0"/>
          <a:chExt cx="0" cy="0"/>
        </a:xfrm>
      </p:grpSpPr>
      <p:sp>
        <p:nvSpPr>
          <p:cNvPr id="444" name="Shape 444"/>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445" name="Shape 4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9" name="Shape 819"/>
        <p:cNvGrpSpPr/>
        <p:nvPr/>
      </p:nvGrpSpPr>
      <p:grpSpPr>
        <a:xfrm>
          <a:off x="0" y="0"/>
          <a:ext cx="0" cy="0"/>
          <a:chOff x="0" y="0"/>
          <a:chExt cx="0" cy="0"/>
        </a:xfrm>
      </p:grpSpPr>
      <p:sp>
        <p:nvSpPr>
          <p:cNvPr id="820" name="Shape 8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21" name="Shape 82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7" name="Shape 827"/>
        <p:cNvGrpSpPr/>
        <p:nvPr/>
      </p:nvGrpSpPr>
      <p:grpSpPr>
        <a:xfrm>
          <a:off x="0" y="0"/>
          <a:ext cx="0" cy="0"/>
          <a:chOff x="0" y="0"/>
          <a:chExt cx="0" cy="0"/>
        </a:xfrm>
      </p:grpSpPr>
      <p:sp>
        <p:nvSpPr>
          <p:cNvPr id="828" name="Shape 82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29" name="Shape 82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5" name="Shape 835"/>
        <p:cNvGrpSpPr/>
        <p:nvPr/>
      </p:nvGrpSpPr>
      <p:grpSpPr>
        <a:xfrm>
          <a:off x="0" y="0"/>
          <a:ext cx="0" cy="0"/>
          <a:chOff x="0" y="0"/>
          <a:chExt cx="0" cy="0"/>
        </a:xfrm>
      </p:grpSpPr>
      <p:sp>
        <p:nvSpPr>
          <p:cNvPr id="836" name="Shape 83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37" name="Shape 837"/>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1" name="Shape 841"/>
        <p:cNvGrpSpPr/>
        <p:nvPr/>
      </p:nvGrpSpPr>
      <p:grpSpPr>
        <a:xfrm>
          <a:off x="0" y="0"/>
          <a:ext cx="0" cy="0"/>
          <a:chOff x="0" y="0"/>
          <a:chExt cx="0" cy="0"/>
        </a:xfrm>
      </p:grpSpPr>
      <p:sp>
        <p:nvSpPr>
          <p:cNvPr id="842" name="Shape 8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43" name="Shape 84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7" name="Shape 847"/>
        <p:cNvGrpSpPr/>
        <p:nvPr/>
      </p:nvGrpSpPr>
      <p:grpSpPr>
        <a:xfrm>
          <a:off x="0" y="0"/>
          <a:ext cx="0" cy="0"/>
          <a:chOff x="0" y="0"/>
          <a:chExt cx="0" cy="0"/>
        </a:xfrm>
      </p:grpSpPr>
      <p:sp>
        <p:nvSpPr>
          <p:cNvPr id="848" name="Shape 8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49" name="Shape 84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4" name="Shape 854"/>
        <p:cNvGrpSpPr/>
        <p:nvPr/>
      </p:nvGrpSpPr>
      <p:grpSpPr>
        <a:xfrm>
          <a:off x="0" y="0"/>
          <a:ext cx="0" cy="0"/>
          <a:chOff x="0" y="0"/>
          <a:chExt cx="0" cy="0"/>
        </a:xfrm>
      </p:grpSpPr>
      <p:sp>
        <p:nvSpPr>
          <p:cNvPr id="855" name="Shape 8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856" name="Shape 856"/>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6" name="Shape 866"/>
        <p:cNvGrpSpPr/>
        <p:nvPr/>
      </p:nvGrpSpPr>
      <p:grpSpPr>
        <a:xfrm>
          <a:off x="0" y="0"/>
          <a:ext cx="0" cy="0"/>
          <a:chOff x="0" y="0"/>
          <a:chExt cx="0" cy="0"/>
        </a:xfrm>
      </p:grpSpPr>
      <p:sp>
        <p:nvSpPr>
          <p:cNvPr id="867" name="Shape 867"/>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868" name="Shape 8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2" name="Shape 872"/>
        <p:cNvGrpSpPr/>
        <p:nvPr/>
      </p:nvGrpSpPr>
      <p:grpSpPr>
        <a:xfrm>
          <a:off x="0" y="0"/>
          <a:ext cx="0" cy="0"/>
          <a:chOff x="0" y="0"/>
          <a:chExt cx="0" cy="0"/>
        </a:xfrm>
      </p:grpSpPr>
      <p:sp>
        <p:nvSpPr>
          <p:cNvPr id="873" name="Shape 8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874" name="Shape 874"/>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4" name="Shape 884"/>
        <p:cNvGrpSpPr/>
        <p:nvPr/>
      </p:nvGrpSpPr>
      <p:grpSpPr>
        <a:xfrm>
          <a:off x="0" y="0"/>
          <a:ext cx="0" cy="0"/>
          <a:chOff x="0" y="0"/>
          <a:chExt cx="0" cy="0"/>
        </a:xfrm>
      </p:grpSpPr>
      <p:sp>
        <p:nvSpPr>
          <p:cNvPr id="885" name="Shape 885"/>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886" name="Shape 8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0" name="Shape 890"/>
        <p:cNvGrpSpPr/>
        <p:nvPr/>
      </p:nvGrpSpPr>
      <p:grpSpPr>
        <a:xfrm>
          <a:off x="0" y="0"/>
          <a:ext cx="0" cy="0"/>
          <a:chOff x="0" y="0"/>
          <a:chExt cx="0" cy="0"/>
        </a:xfrm>
      </p:grpSpPr>
      <p:sp>
        <p:nvSpPr>
          <p:cNvPr id="891" name="Shape 8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92" name="Shape 892"/>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9" name="Shape 449"/>
        <p:cNvGrpSpPr/>
        <p:nvPr/>
      </p:nvGrpSpPr>
      <p:grpSpPr>
        <a:xfrm>
          <a:off x="0" y="0"/>
          <a:ext cx="0" cy="0"/>
          <a:chOff x="0" y="0"/>
          <a:chExt cx="0" cy="0"/>
        </a:xfrm>
      </p:grpSpPr>
      <p:sp>
        <p:nvSpPr>
          <p:cNvPr id="450" name="Shape 4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51" name="Shape 45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6" name="Shape 896"/>
        <p:cNvGrpSpPr/>
        <p:nvPr/>
      </p:nvGrpSpPr>
      <p:grpSpPr>
        <a:xfrm>
          <a:off x="0" y="0"/>
          <a:ext cx="0" cy="0"/>
          <a:chOff x="0" y="0"/>
          <a:chExt cx="0" cy="0"/>
        </a:xfrm>
      </p:grpSpPr>
      <p:sp>
        <p:nvSpPr>
          <p:cNvPr id="897" name="Shape 897"/>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898" name="Shape 8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2" name="Shape 902"/>
        <p:cNvGrpSpPr/>
        <p:nvPr/>
      </p:nvGrpSpPr>
      <p:grpSpPr>
        <a:xfrm>
          <a:off x="0" y="0"/>
          <a:ext cx="0" cy="0"/>
          <a:chOff x="0" y="0"/>
          <a:chExt cx="0" cy="0"/>
        </a:xfrm>
      </p:grpSpPr>
      <p:sp>
        <p:nvSpPr>
          <p:cNvPr id="903" name="Shape 9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04" name="Shape 90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9" name="Shape 909"/>
        <p:cNvGrpSpPr/>
        <p:nvPr/>
      </p:nvGrpSpPr>
      <p:grpSpPr>
        <a:xfrm>
          <a:off x="0" y="0"/>
          <a:ext cx="0" cy="0"/>
          <a:chOff x="0" y="0"/>
          <a:chExt cx="0" cy="0"/>
        </a:xfrm>
      </p:grpSpPr>
      <p:sp>
        <p:nvSpPr>
          <p:cNvPr id="910" name="Shape 910"/>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911" name="Shape 9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5" name="Shape 915"/>
        <p:cNvGrpSpPr/>
        <p:nvPr/>
      </p:nvGrpSpPr>
      <p:grpSpPr>
        <a:xfrm>
          <a:off x="0" y="0"/>
          <a:ext cx="0" cy="0"/>
          <a:chOff x="0" y="0"/>
          <a:chExt cx="0" cy="0"/>
        </a:xfrm>
      </p:grpSpPr>
      <p:sp>
        <p:nvSpPr>
          <p:cNvPr id="916" name="Shape 9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17" name="Shape 917"/>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2" name="Shape 922"/>
        <p:cNvGrpSpPr/>
        <p:nvPr/>
      </p:nvGrpSpPr>
      <p:grpSpPr>
        <a:xfrm>
          <a:off x="0" y="0"/>
          <a:ext cx="0" cy="0"/>
          <a:chOff x="0" y="0"/>
          <a:chExt cx="0" cy="0"/>
        </a:xfrm>
      </p:grpSpPr>
      <p:sp>
        <p:nvSpPr>
          <p:cNvPr id="923" name="Shape 923"/>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924" name="Shape 9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0" name="Shape 930"/>
        <p:cNvGrpSpPr/>
        <p:nvPr/>
      </p:nvGrpSpPr>
      <p:grpSpPr>
        <a:xfrm>
          <a:off x="0" y="0"/>
          <a:ext cx="0" cy="0"/>
          <a:chOff x="0" y="0"/>
          <a:chExt cx="0" cy="0"/>
        </a:xfrm>
      </p:grpSpPr>
      <p:sp>
        <p:nvSpPr>
          <p:cNvPr id="931" name="Shape 93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932" name="Shape 9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9" name="Shape 939"/>
        <p:cNvGrpSpPr/>
        <p:nvPr/>
      </p:nvGrpSpPr>
      <p:grpSpPr>
        <a:xfrm>
          <a:off x="0" y="0"/>
          <a:ext cx="0" cy="0"/>
          <a:chOff x="0" y="0"/>
          <a:chExt cx="0" cy="0"/>
        </a:xfrm>
      </p:grpSpPr>
      <p:sp>
        <p:nvSpPr>
          <p:cNvPr id="940" name="Shape 940"/>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941" name="Shape 9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5" name="Shape 455"/>
        <p:cNvGrpSpPr/>
        <p:nvPr/>
      </p:nvGrpSpPr>
      <p:grpSpPr>
        <a:xfrm>
          <a:off x="0" y="0"/>
          <a:ext cx="0" cy="0"/>
          <a:chOff x="0" y="0"/>
          <a:chExt cx="0" cy="0"/>
        </a:xfrm>
      </p:grpSpPr>
      <p:sp>
        <p:nvSpPr>
          <p:cNvPr id="456" name="Shape 456"/>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457" name="Shape 4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1" name="Shape 461"/>
        <p:cNvGrpSpPr/>
        <p:nvPr/>
      </p:nvGrpSpPr>
      <p:grpSpPr>
        <a:xfrm>
          <a:off x="0" y="0"/>
          <a:ext cx="0" cy="0"/>
          <a:chOff x="0" y="0"/>
          <a:chExt cx="0" cy="0"/>
        </a:xfrm>
      </p:grpSpPr>
      <p:sp>
        <p:nvSpPr>
          <p:cNvPr id="462" name="Shape 4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63" name="Shape 46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07.jpg"/><Relationship Id="rId4" Type="http://schemas.openxmlformats.org/officeDocument/2006/relationships/image" Target="../media/image02.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4.png"/><Relationship Id="rId3" Type="http://schemas.openxmlformats.org/officeDocument/2006/relationships/image" Target="../media/image05.png"/><Relationship Id="rId4" Type="http://schemas.openxmlformats.org/officeDocument/2006/relationships/image" Target="../media/image06.png"/><Relationship Id="rId11" Type="http://schemas.openxmlformats.org/officeDocument/2006/relationships/image" Target="../media/image13.png"/><Relationship Id="rId10" Type="http://schemas.openxmlformats.org/officeDocument/2006/relationships/image" Target="../media/image17.png"/><Relationship Id="rId9" Type="http://schemas.openxmlformats.org/officeDocument/2006/relationships/image" Target="../media/image15.png"/><Relationship Id="rId5" Type="http://schemas.openxmlformats.org/officeDocument/2006/relationships/image" Target="../media/image03.png"/><Relationship Id="rId6" Type="http://schemas.openxmlformats.org/officeDocument/2006/relationships/image" Target="../media/image08.png"/><Relationship Id="rId7" Type="http://schemas.openxmlformats.org/officeDocument/2006/relationships/image" Target="../media/image11.png"/><Relationship Id="rId8" Type="http://schemas.openxmlformats.org/officeDocument/2006/relationships/image" Target="../media/image1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9.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 Id="rId3" Type="http://schemas.openxmlformats.org/officeDocument/2006/relationships/image" Target="../media/image20.jpg"/><Relationship Id="rId4" Type="http://schemas.openxmlformats.org/officeDocument/2006/relationships/image" Target="../media/image18.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4.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0.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4.png"/><Relationship Id="rId3" Type="http://schemas.openxmlformats.org/officeDocument/2006/relationships/image" Target="../media/image28.jpg"/><Relationship Id="rId4" Type="http://schemas.openxmlformats.org/officeDocument/2006/relationships/image" Target="../media/image23.jp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image" Target="../media/image29.png"/><Relationship Id="rId11" Type="http://schemas.openxmlformats.org/officeDocument/2006/relationships/image" Target="../media/image38.png"/><Relationship Id="rId10" Type="http://schemas.openxmlformats.org/officeDocument/2006/relationships/image" Target="../media/image32.png"/><Relationship Id="rId9" Type="http://schemas.openxmlformats.org/officeDocument/2006/relationships/image" Target="../media/image36.png"/><Relationship Id="rId5" Type="http://schemas.openxmlformats.org/officeDocument/2006/relationships/image" Target="../media/image27.png"/><Relationship Id="rId6" Type="http://schemas.openxmlformats.org/officeDocument/2006/relationships/image" Target="../media/image31.png"/><Relationship Id="rId7" Type="http://schemas.openxmlformats.org/officeDocument/2006/relationships/image" Target="../media/image35.png"/><Relationship Id="rId8" Type="http://schemas.openxmlformats.org/officeDocument/2006/relationships/image" Target="../media/image33.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9.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9.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9.jp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7.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1.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2.png"/><Relationship Id="rId3" Type="http://schemas.openxmlformats.org/officeDocument/2006/relationships/image" Target="../media/image43.jpg"/><Relationship Id="rId4" Type="http://schemas.openxmlformats.org/officeDocument/2006/relationships/image" Target="../media/image40.jp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p:bg>
      <p:bgPr>
        <a:solidFill>
          <a:srgbClr val="000000"/>
        </a:solidFill>
      </p:bgPr>
    </p:bg>
    <p:spTree>
      <p:nvGrpSpPr>
        <p:cNvPr id="10"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2" name="Shape 12"/>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pic>
        <p:nvPicPr>
          <p:cNvPr id="13" name="Shape 13"/>
          <p:cNvPicPr preferRelativeResize="0"/>
          <p:nvPr/>
        </p:nvPicPr>
        <p:blipFill rotWithShape="1">
          <a:blip r:embed="rId2">
            <a:alphaModFix/>
          </a:blip>
          <a:srcRect b="0" l="0" r="0" t="0"/>
          <a:stretch/>
        </p:blipFill>
        <p:spPr>
          <a:xfrm>
            <a:off x="634999" y="762000"/>
            <a:ext cx="2832101" cy="3047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mart Phones">
    <p:spTree>
      <p:nvGrpSpPr>
        <p:cNvPr id="56"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b="0" l="0" r="0" t="0"/>
          <a:stretch/>
        </p:blipFill>
        <p:spPr>
          <a:xfrm>
            <a:off x="1016000" y="1313655"/>
            <a:ext cx="4043866" cy="6057900"/>
          </a:xfrm>
          <a:prstGeom prst="rect">
            <a:avLst/>
          </a:prstGeom>
          <a:noFill/>
          <a:ln>
            <a:noFill/>
          </a:ln>
        </p:spPr>
      </p:pic>
      <p:pic>
        <p:nvPicPr>
          <p:cNvPr id="58" name="Shape 58"/>
          <p:cNvPicPr preferRelativeResize="0"/>
          <p:nvPr/>
        </p:nvPicPr>
        <p:blipFill rotWithShape="1">
          <a:blip r:embed="rId3">
            <a:alphaModFix/>
          </a:blip>
          <a:srcRect b="0" l="0" r="0" t="0"/>
          <a:stretch/>
        </p:blipFill>
        <p:spPr>
          <a:xfrm>
            <a:off x="4673600" y="1371600"/>
            <a:ext cx="3695699" cy="5514677"/>
          </a:xfrm>
          <a:prstGeom prst="rect">
            <a:avLst/>
          </a:prstGeom>
          <a:noFill/>
          <a:ln>
            <a:noFill/>
          </a:ln>
        </p:spPr>
      </p:pic>
      <p:pic>
        <p:nvPicPr>
          <p:cNvPr id="59" name="Shape 59"/>
          <p:cNvPicPr preferRelativeResize="0"/>
          <p:nvPr/>
        </p:nvPicPr>
        <p:blipFill rotWithShape="1">
          <a:blip r:embed="rId4">
            <a:alphaModFix/>
          </a:blip>
          <a:srcRect b="0" l="0" r="0" t="0"/>
          <a:stretch/>
        </p:blipFill>
        <p:spPr>
          <a:xfrm>
            <a:off x="8509000" y="1358900"/>
            <a:ext cx="2984500" cy="5459451"/>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63" name="Shape 63"/>
          <p:cNvSpPr/>
          <p:nvPr/>
        </p:nvSpPr>
        <p:spPr>
          <a:xfrm>
            <a:off x="9182100" y="3835400"/>
            <a:ext cx="1707947" cy="2540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64" name="Shape 64"/>
          <p:cNvSpPr txBox="1"/>
          <p:nvPr>
            <p:ph idx="1" type="body"/>
          </p:nvPr>
        </p:nvSpPr>
        <p:spPr>
          <a:xfrm>
            <a:off x="1841500" y="1981200"/>
            <a:ext cx="2311400" cy="3962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rts">
    <p:spTree>
      <p:nvGrpSpPr>
        <p:cNvPr id="65"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 name="Shape 69"/>
          <p:cNvSpPr/>
          <p:nvPr/>
        </p:nvSpPr>
        <p:spPr>
          <a:xfrm>
            <a:off x="4386428" y="2303347"/>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 name="Shape 70"/>
          <p:cNvSpPr/>
          <p:nvPr/>
        </p:nvSpPr>
        <p:spPr>
          <a:xfrm>
            <a:off x="7409003" y="2423731"/>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llouts">
    <p:spTree>
      <p:nvGrpSpPr>
        <p:cNvPr id="7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76" name="Shape 76"/>
            <p:cNvSpPr/>
            <p:nvPr/>
          </p:nvSpPr>
          <p:spPr>
            <a:xfrm>
              <a:off x="88900" y="3352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000000"/>
                  </a:solidFill>
                  <a:latin typeface="Arial"/>
                  <a:ea typeface="Arial"/>
                  <a:cs typeface="Arial"/>
                  <a:sym typeface="Arial"/>
                </a:rPr>
                <a:t>INSERT STICKER</a:t>
              </a:r>
              <a:br>
                <a:rPr b="1" i="0" lang="en-US" sz="1800" u="none" cap="none" strike="noStrike">
                  <a:solidFill>
                    <a:srgbClr val="000000"/>
                  </a:solidFill>
                  <a:latin typeface="Arial"/>
                  <a:ea typeface="Arial"/>
                  <a:cs typeface="Arial"/>
                  <a:sym typeface="Arial"/>
                </a:rPr>
              </a:br>
              <a:r>
                <a:rPr b="1" i="0" lang="en-US" sz="1800" u="none" cap="none" strike="noStrike">
                  <a:solidFill>
                    <a:srgbClr val="000000"/>
                  </a:solidFill>
                  <a:latin typeface="Arial"/>
                  <a:ea typeface="Arial"/>
                  <a:cs typeface="Arial"/>
                  <a:sym typeface="Arial"/>
                </a:rPr>
                <a:t>TEXT</a:t>
              </a: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b="0" l="0" r="0" t="0"/>
            <a:stretch/>
          </p:blipFill>
          <p:spPr>
            <a:xfrm>
              <a:off x="0" y="0"/>
              <a:ext cx="1270000" cy="1270000"/>
            </a:xfrm>
            <a:prstGeom prst="rect">
              <a:avLst/>
            </a:prstGeom>
            <a:noFill/>
            <a:ln>
              <a:noFill/>
            </a:ln>
          </p:spPr>
        </p:pic>
        <p:sp>
          <p:nvSpPr>
            <p:cNvPr id="79" name="Shape 79"/>
            <p:cNvSpPr/>
            <p:nvPr/>
          </p:nvSpPr>
          <p:spPr>
            <a:xfrm>
              <a:off x="101600" y="3479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b="0" l="0" r="0" t="0"/>
            <a:stretch/>
          </p:blipFill>
          <p:spPr>
            <a:xfrm>
              <a:off x="0" y="0"/>
              <a:ext cx="1270000" cy="1270000"/>
            </a:xfrm>
            <a:prstGeom prst="rect">
              <a:avLst/>
            </a:prstGeom>
            <a:noFill/>
            <a:ln>
              <a:noFill/>
            </a:ln>
          </p:spPr>
        </p:pic>
        <p:sp>
          <p:nvSpPr>
            <p:cNvPr id="82" name="Shape 82"/>
            <p:cNvSpPr/>
            <p:nvPr/>
          </p:nvSpPr>
          <p:spPr>
            <a:xfrm>
              <a:off x="88900" y="3225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b="0" l="0" r="0" t="0"/>
            <a:stretch/>
          </p:blipFill>
          <p:spPr>
            <a:xfrm>
              <a:off x="0" y="0"/>
              <a:ext cx="1270000" cy="1270000"/>
            </a:xfrm>
            <a:prstGeom prst="rect">
              <a:avLst/>
            </a:prstGeom>
            <a:noFill/>
            <a:ln>
              <a:noFill/>
            </a:ln>
          </p:spPr>
        </p:pic>
        <p:sp>
          <p:nvSpPr>
            <p:cNvPr id="85" name="Shape 85"/>
            <p:cNvSpPr/>
            <p:nvPr/>
          </p:nvSpPr>
          <p:spPr>
            <a:xfrm>
              <a:off x="101600" y="3352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b="0" l="0" r="0" t="0"/>
            <a:stretch/>
          </p:blipFill>
          <p:spPr>
            <a:xfrm>
              <a:off x="0" y="0"/>
              <a:ext cx="1270000" cy="1270000"/>
            </a:xfrm>
            <a:prstGeom prst="rect">
              <a:avLst/>
            </a:prstGeom>
            <a:noFill/>
            <a:ln>
              <a:noFill/>
            </a:ln>
          </p:spPr>
        </p:pic>
        <p:sp>
          <p:nvSpPr>
            <p:cNvPr id="88" name="Shape 88"/>
            <p:cNvSpPr/>
            <p:nvPr/>
          </p:nvSpPr>
          <p:spPr>
            <a:xfrm>
              <a:off x="88900" y="3225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b="0" l="0" r="0" t="0"/>
            <a:stretch/>
          </p:blipFill>
          <p:spPr>
            <a:xfrm>
              <a:off x="0" y="0"/>
              <a:ext cx="1270000" cy="1270000"/>
            </a:xfrm>
            <a:prstGeom prst="rect">
              <a:avLst/>
            </a:prstGeom>
            <a:noFill/>
            <a:ln>
              <a:noFill/>
            </a:ln>
          </p:spPr>
        </p:pic>
        <p:sp>
          <p:nvSpPr>
            <p:cNvPr id="91" name="Shape 91"/>
            <p:cNvSpPr/>
            <p:nvPr/>
          </p:nvSpPr>
          <p:spPr>
            <a:xfrm>
              <a:off x="101600" y="3352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sp>
        <p:nvSpPr>
          <p:cNvPr id="92" name="Shape 92"/>
          <p:cNvSpPr/>
          <p:nvPr/>
        </p:nvSpPr>
        <p:spPr>
          <a:xfrm>
            <a:off x="8790781" y="1828800"/>
            <a:ext cx="3236119" cy="203200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anchorCtr="0" anchor="t" bIns="279400" lIns="279400" rIns="279400" tIns="27940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grpSp>
        <p:nvGrpSpPr>
          <p:cNvPr id="93" name="Shape 93"/>
          <p:cNvGrpSpPr/>
          <p:nvPr/>
        </p:nvGrpSpPr>
        <p:grpSpPr>
          <a:xfrm>
            <a:off x="4051298" y="1828799"/>
            <a:ext cx="2032001" cy="2032001"/>
            <a:chOff x="0" y="0"/>
            <a:chExt cx="2032000" cy="2032000"/>
          </a:xfrm>
        </p:grpSpPr>
        <p:pic>
          <p:nvPicPr>
            <p:cNvPr id="94" name="Shape 94"/>
            <p:cNvPicPr preferRelativeResize="0"/>
            <p:nvPr/>
          </p:nvPicPr>
          <p:blipFill rotWithShape="1">
            <a:blip r:embed="rId8">
              <a:alphaModFix/>
            </a:blip>
            <a:srcRect b="0" l="0" r="0" t="0"/>
            <a:stretch/>
          </p:blipFill>
          <p:spPr>
            <a:xfrm>
              <a:off x="0" y="0"/>
              <a:ext cx="2032000" cy="2032000"/>
            </a:xfrm>
            <a:prstGeom prst="rect">
              <a:avLst/>
            </a:prstGeom>
            <a:noFill/>
            <a:ln>
              <a:noFill/>
            </a:ln>
          </p:spPr>
        </p:pic>
        <p:sp>
          <p:nvSpPr>
            <p:cNvPr id="95" name="Shape 95"/>
            <p:cNvSpPr/>
            <p:nvPr/>
          </p:nvSpPr>
          <p:spPr>
            <a:xfrm>
              <a:off x="165100" y="1524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000000"/>
                  </a:solidFill>
                  <a:latin typeface="Arial"/>
                  <a:ea typeface="Arial"/>
                  <a:cs typeface="Arial"/>
                  <a:sym typeface="Arial"/>
                </a:rPr>
                <a:t>INSERT TERM</a:t>
              </a:r>
            </a:p>
          </p:txBody>
        </p:sp>
        <p:sp>
          <p:nvSpPr>
            <p:cNvPr id="96" name="Shape 96"/>
            <p:cNvSpPr/>
            <p:nvPr/>
          </p:nvSpPr>
          <p:spPr>
            <a:xfrm>
              <a:off x="165100" y="419100"/>
              <a:ext cx="1676399" cy="1415135"/>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97" name="Shape 97"/>
          <p:cNvGrpSpPr/>
          <p:nvPr/>
        </p:nvGrpSpPr>
        <p:grpSpPr>
          <a:xfrm>
            <a:off x="6362698" y="1828799"/>
            <a:ext cx="2032001" cy="2032001"/>
            <a:chOff x="0" y="0"/>
            <a:chExt cx="2032000" cy="2032000"/>
          </a:xfrm>
        </p:grpSpPr>
        <p:pic>
          <p:nvPicPr>
            <p:cNvPr id="98" name="Shape 98"/>
            <p:cNvPicPr preferRelativeResize="0"/>
            <p:nvPr/>
          </p:nvPicPr>
          <p:blipFill rotWithShape="1">
            <a:blip r:embed="rId9">
              <a:alphaModFix/>
            </a:blip>
            <a:srcRect b="0" l="0" r="0" t="0"/>
            <a:stretch/>
          </p:blipFill>
          <p:spPr>
            <a:xfrm>
              <a:off x="0" y="0"/>
              <a:ext cx="2032000" cy="2032000"/>
            </a:xfrm>
            <a:prstGeom prst="rect">
              <a:avLst/>
            </a:prstGeom>
            <a:noFill/>
            <a:ln>
              <a:noFill/>
            </a:ln>
          </p:spPr>
        </p:pic>
        <p:sp>
          <p:nvSpPr>
            <p:cNvPr id="99" name="Shape 99"/>
            <p:cNvSpPr/>
            <p:nvPr/>
          </p:nvSpPr>
          <p:spPr>
            <a:xfrm>
              <a:off x="177800" y="1524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100" name="Shape 100"/>
            <p:cNvSpPr/>
            <p:nvPr/>
          </p:nvSpPr>
          <p:spPr>
            <a:xfrm>
              <a:off x="177800" y="419100"/>
              <a:ext cx="1676399" cy="1415135"/>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1" name="Shape 101"/>
          <p:cNvGrpSpPr/>
          <p:nvPr/>
        </p:nvGrpSpPr>
        <p:grpSpPr>
          <a:xfrm>
            <a:off x="4051298" y="4114798"/>
            <a:ext cx="2032001" cy="2032001"/>
            <a:chOff x="0" y="0"/>
            <a:chExt cx="2032000" cy="2032000"/>
          </a:xfrm>
        </p:grpSpPr>
        <p:pic>
          <p:nvPicPr>
            <p:cNvPr id="102" name="Shape 102"/>
            <p:cNvPicPr preferRelativeResize="0"/>
            <p:nvPr/>
          </p:nvPicPr>
          <p:blipFill rotWithShape="1">
            <a:blip r:embed="rId10">
              <a:alphaModFix/>
            </a:blip>
            <a:srcRect b="0" l="0" r="0" t="0"/>
            <a:stretch/>
          </p:blipFill>
          <p:spPr>
            <a:xfrm>
              <a:off x="0" y="0"/>
              <a:ext cx="2032000" cy="2032000"/>
            </a:xfrm>
            <a:prstGeom prst="rect">
              <a:avLst/>
            </a:prstGeom>
            <a:noFill/>
            <a:ln>
              <a:noFill/>
            </a:ln>
          </p:spPr>
        </p:pic>
        <p:sp>
          <p:nvSpPr>
            <p:cNvPr id="103" name="Shape 103"/>
            <p:cNvSpPr/>
            <p:nvPr/>
          </p:nvSpPr>
          <p:spPr>
            <a:xfrm>
              <a:off x="165100" y="1778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104" name="Shape 104"/>
            <p:cNvSpPr/>
            <p:nvPr/>
          </p:nvSpPr>
          <p:spPr>
            <a:xfrm>
              <a:off x="165100" y="444500"/>
              <a:ext cx="1676399" cy="1415135"/>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5" name="Shape 105"/>
          <p:cNvGrpSpPr/>
          <p:nvPr/>
        </p:nvGrpSpPr>
        <p:grpSpPr>
          <a:xfrm>
            <a:off x="6362698" y="4114798"/>
            <a:ext cx="2032001" cy="2032001"/>
            <a:chOff x="0" y="0"/>
            <a:chExt cx="2032000" cy="2032000"/>
          </a:xfrm>
        </p:grpSpPr>
        <p:pic>
          <p:nvPicPr>
            <p:cNvPr id="106" name="Shape 106"/>
            <p:cNvPicPr preferRelativeResize="0"/>
            <p:nvPr/>
          </p:nvPicPr>
          <p:blipFill rotWithShape="1">
            <a:blip r:embed="rId11">
              <a:alphaModFix/>
            </a:blip>
            <a:srcRect b="0" l="0" r="0" t="0"/>
            <a:stretch/>
          </p:blipFill>
          <p:spPr>
            <a:xfrm>
              <a:off x="0" y="0"/>
              <a:ext cx="2032000" cy="2032000"/>
            </a:xfrm>
            <a:prstGeom prst="rect">
              <a:avLst/>
            </a:prstGeom>
            <a:noFill/>
            <a:ln>
              <a:noFill/>
            </a:ln>
          </p:spPr>
        </p:pic>
        <p:sp>
          <p:nvSpPr>
            <p:cNvPr id="107" name="Shape 107"/>
            <p:cNvSpPr/>
            <p:nvPr/>
          </p:nvSpPr>
          <p:spPr>
            <a:xfrm>
              <a:off x="177800" y="1778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108" name="Shape 108"/>
            <p:cNvSpPr/>
            <p:nvPr/>
          </p:nvSpPr>
          <p:spPr>
            <a:xfrm>
              <a:off x="177800" y="444500"/>
              <a:ext cx="1676399" cy="1415135"/>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109" name="Shape 109"/>
          <p:cNvSpPr/>
          <p:nvPr/>
        </p:nvSpPr>
        <p:spPr>
          <a:xfrm>
            <a:off x="8790781" y="4114800"/>
            <a:ext cx="3236119" cy="203200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anchorCtr="0" anchor="t" bIns="279400" lIns="279400" rIns="279400" tIns="279400">
            <a:noAutofit/>
          </a:bodyPr>
          <a:lstStyle/>
          <a:p>
            <a:pPr indent="0" lvl="0" marL="0" marR="0" rtl="0" algn="l">
              <a:lnSpc>
                <a:spcPct val="133333"/>
              </a:lnSpc>
              <a:spcBef>
                <a:spcPts val="0"/>
              </a:spcBef>
              <a:buSzPct val="25000"/>
              <a:buNone/>
            </a:pPr>
            <a:r>
              <a:rPr b="0" i="0" lang="en-US" sz="1200" u="none" cap="none" strike="noStrik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ctivity">
    <p:spTree>
      <p:nvGrpSpPr>
        <p:cNvPr id="110"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299" y="3130550"/>
            <a:ext cx="1270001" cy="1270001"/>
            <a:chOff x="0" y="0"/>
            <a:chExt cx="1270000" cy="1270000"/>
          </a:xfrm>
        </p:grpSpPr>
        <p:pic>
          <p:nvPicPr>
            <p:cNvPr id="114" name="Shape 114"/>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115" name="Shape 115"/>
            <p:cNvSpPr/>
            <p:nvPr/>
          </p:nvSpPr>
          <p:spPr>
            <a:xfrm>
              <a:off x="88900" y="543558"/>
              <a:ext cx="1079499" cy="23368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EXERCISE</a:t>
              </a:r>
            </a:p>
          </p:txBody>
        </p:sp>
      </p:grpSp>
      <p:cxnSp>
        <p:nvCxnSpPr>
          <p:cNvPr id="116" name="Shape 116"/>
          <p:cNvCxnSpPr/>
          <p:nvPr/>
        </p:nvCxnSpPr>
        <p:spPr>
          <a:xfrm flipH="1" rot="10800000">
            <a:off x="3911600" y="3243406"/>
            <a:ext cx="3735026" cy="290"/>
          </a:xfrm>
          <a:prstGeom prst="straightConnector1">
            <a:avLst/>
          </a:prstGeom>
          <a:noFill/>
          <a:ln>
            <a:noFill/>
          </a:ln>
        </p:spPr>
      </p:cxnSp>
      <p:cxnSp>
        <p:nvCxnSpPr>
          <p:cNvPr id="117" name="Shape 117"/>
          <p:cNvCxnSpPr/>
          <p:nvPr/>
        </p:nvCxnSpPr>
        <p:spPr>
          <a:xfrm flipH="1" rot="10800000">
            <a:off x="3911600" y="5381323"/>
            <a:ext cx="3735026" cy="290"/>
          </a:xfrm>
          <a:prstGeom prst="straightConnector1">
            <a:avLst/>
          </a:prstGeom>
          <a:noFill/>
          <a:ln>
            <a:noFill/>
          </a:ln>
        </p:spPr>
      </p:cxnSp>
      <p:sp>
        <p:nvSpPr>
          <p:cNvPr id="118" name="Shape 118"/>
          <p:cNvSpPr/>
          <p:nvPr/>
        </p:nvSpPr>
        <p:spPr>
          <a:xfrm>
            <a:off x="3911600" y="2989696"/>
            <a:ext cx="3733800" cy="254001"/>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TIMING</a:t>
            </a:r>
          </a:p>
        </p:txBody>
      </p:sp>
      <p:sp>
        <p:nvSpPr>
          <p:cNvPr id="119" name="Shape 119"/>
          <p:cNvSpPr/>
          <p:nvPr/>
        </p:nvSpPr>
        <p:spPr>
          <a:xfrm>
            <a:off x="3911600" y="5114914"/>
            <a:ext cx="3733800" cy="254001"/>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DELIVERABLE</a:t>
            </a:r>
          </a:p>
        </p:txBody>
      </p:sp>
      <p:cxnSp>
        <p:nvCxnSpPr>
          <p:cNvPr id="120" name="Shape 120"/>
          <p:cNvCxnSpPr/>
          <p:nvPr/>
        </p:nvCxnSpPr>
        <p:spPr>
          <a:xfrm flipH="1" rot="10800000">
            <a:off x="3911600" y="2223009"/>
            <a:ext cx="3735026" cy="290"/>
          </a:xfrm>
          <a:prstGeom prst="straightConnector1">
            <a:avLst/>
          </a:prstGeom>
          <a:noFill/>
          <a:ln>
            <a:noFill/>
          </a:ln>
        </p:spPr>
      </p:cxnSp>
      <p:sp>
        <p:nvSpPr>
          <p:cNvPr id="121" name="Shape 121"/>
          <p:cNvSpPr/>
          <p:nvPr/>
        </p:nvSpPr>
        <p:spPr>
          <a:xfrm>
            <a:off x="3911600" y="1969299"/>
            <a:ext cx="3733800" cy="254001"/>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OBJECTIVE(S)</a:t>
            </a:r>
          </a:p>
        </p:txBody>
      </p:sp>
      <p:cxnSp>
        <p:nvCxnSpPr>
          <p:cNvPr id="122" name="Shape 122"/>
          <p:cNvCxnSpPr/>
          <p:nvPr/>
        </p:nvCxnSpPr>
        <p:spPr>
          <a:xfrm flipH="1" rot="10800000">
            <a:off x="3225800" y="1803658"/>
            <a:ext cx="0" cy="4430478"/>
          </a:xfrm>
          <a:prstGeom prst="straightConnector1">
            <a:avLst/>
          </a:prstGeom>
          <a:noFill/>
          <a:ln cap="flat" cmpd="sng" w="12700">
            <a:solidFill>
              <a:srgbClr val="EAEAEA"/>
            </a:solidFill>
            <a:prstDash val="solid"/>
            <a:miter/>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amp;A">
    <p:bg>
      <p:bgPr>
        <a:solidFill>
          <a:srgbClr val="FFDB00"/>
        </a:solidFill>
      </p:bgPr>
    </p:bg>
    <p:spTree>
      <p:nvGrpSpPr>
        <p:cNvPr id="123"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25" name="Shape 125"/>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
        <p:nvSpPr>
          <p:cNvPr id="126" name="Shape 126"/>
          <p:cNvSpPr/>
          <p:nvPr/>
        </p:nvSpPr>
        <p:spPr>
          <a:xfrm>
            <a:off x="635000" y="1473200"/>
            <a:ext cx="11734800" cy="1460500"/>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Q&amp;A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xit Tickets">
    <p:bg>
      <p:bgPr>
        <a:solidFill>
          <a:srgbClr val="FFAFC0"/>
        </a:solidFill>
      </p:bgPr>
    </p:bg>
    <p:spTree>
      <p:nvGrpSpPr>
        <p:cNvPr id="127"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29" name="Shape 129"/>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
        <p:nvSpPr>
          <p:cNvPr id="130" name="Shape 130"/>
          <p:cNvSpPr/>
          <p:nvPr/>
        </p:nvSpPr>
        <p:spPr>
          <a:xfrm>
            <a:off x="635000" y="1473200"/>
            <a:ext cx="11734800" cy="1460500"/>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EXIT TICKETS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13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ctivity copy">
    <p:spTree>
      <p:nvGrpSpPr>
        <p:cNvPr id="132"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299" y="3130550"/>
            <a:ext cx="1270001" cy="1270001"/>
            <a:chOff x="0" y="0"/>
            <a:chExt cx="1270000" cy="1270000"/>
          </a:xfrm>
        </p:grpSpPr>
        <p:pic>
          <p:nvPicPr>
            <p:cNvPr id="136" name="Shape 136"/>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137" name="Shape 137"/>
            <p:cNvSpPr/>
            <p:nvPr/>
          </p:nvSpPr>
          <p:spPr>
            <a:xfrm>
              <a:off x="88900" y="543558"/>
              <a:ext cx="1079499" cy="23368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EXERCISE</a:t>
              </a:r>
            </a:p>
          </p:txBody>
        </p:sp>
      </p:grpSp>
      <p:cxnSp>
        <p:nvCxnSpPr>
          <p:cNvPr id="138" name="Shape 138"/>
          <p:cNvCxnSpPr/>
          <p:nvPr/>
        </p:nvCxnSpPr>
        <p:spPr>
          <a:xfrm flipH="1" rot="10800000">
            <a:off x="3225800" y="1803658"/>
            <a:ext cx="0" cy="4430478"/>
          </a:xfrm>
          <a:prstGeom prst="straightConnector1">
            <a:avLst/>
          </a:prstGeom>
          <a:noFill/>
          <a:ln cap="flat" cmpd="sng" w="12700">
            <a:solidFill>
              <a:srgbClr val="EAEAEA"/>
            </a:solidFill>
            <a:prstDash val="solid"/>
            <a:miter/>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se Study">
    <p:spTree>
      <p:nvGrpSpPr>
        <p:cNvPr id="139"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flipH="1" rot="10800000">
            <a:off x="8623300" y="2781009"/>
            <a:ext cx="3735026" cy="290"/>
          </a:xfrm>
          <a:prstGeom prst="straightConnector1">
            <a:avLst/>
          </a:prstGeom>
          <a:noFill/>
          <a:ln>
            <a:noFill/>
          </a:ln>
        </p:spPr>
      </p:cxnSp>
      <p:cxnSp>
        <p:nvCxnSpPr>
          <p:cNvPr id="143" name="Shape 143"/>
          <p:cNvCxnSpPr/>
          <p:nvPr/>
        </p:nvCxnSpPr>
        <p:spPr>
          <a:xfrm flipH="1" rot="10800000">
            <a:off x="635000" y="2781141"/>
            <a:ext cx="7742696" cy="158"/>
          </a:xfrm>
          <a:prstGeom prst="straightConnector1">
            <a:avLst/>
          </a:prstGeom>
          <a:noFill/>
          <a:ln>
            <a:noFill/>
          </a:ln>
        </p:spPr>
      </p:cxnSp>
      <p:sp>
        <p:nvSpPr>
          <p:cNvPr id="144" name="Shape 144"/>
          <p:cNvSpPr/>
          <p:nvPr/>
        </p:nvSpPr>
        <p:spPr>
          <a:xfrm>
            <a:off x="635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SUMMARY</a:t>
            </a:r>
          </a:p>
        </p:txBody>
      </p:sp>
      <p:sp>
        <p:nvSpPr>
          <p:cNvPr id="145" name="Shape 145"/>
          <p:cNvSpPr/>
          <p:nvPr/>
        </p:nvSpPr>
        <p:spPr>
          <a:xfrm>
            <a:off x="8636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CHALLENGE / QUESTION</a:t>
            </a:r>
          </a:p>
        </p:txBody>
      </p:sp>
      <p:sp>
        <p:nvSpPr>
          <p:cNvPr id="146" name="Shape 146"/>
          <p:cNvSpPr txBox="1"/>
          <p:nvPr>
            <p:ph idx="12" type="sldNum"/>
          </p:nvPr>
        </p:nvSpPr>
        <p:spPr>
          <a:xfrm>
            <a:off x="12014200" y="739139"/>
            <a:ext cx="345948"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Full Page Image">
    <p:spTree>
      <p:nvGrpSpPr>
        <p:cNvPr id="147" name="Shape 147"/>
        <p:cNvGrpSpPr/>
        <p:nvPr/>
      </p:nvGrpSpPr>
      <p:grpSpPr>
        <a:xfrm>
          <a:off x="0" y="0"/>
          <a:ext cx="0" cy="0"/>
          <a:chOff x="0" y="0"/>
          <a:chExt cx="0" cy="0"/>
        </a:xfrm>
      </p:grpSpPr>
      <p:sp>
        <p:nvSpPr>
          <p:cNvPr id="148" name="Shape 148"/>
          <p:cNvSpPr txBox="1"/>
          <p:nvPr>
            <p:ph idx="1" type="body"/>
          </p:nvPr>
        </p:nvSpPr>
        <p:spPr>
          <a:xfrm>
            <a:off x="317500" y="317500"/>
            <a:ext cx="12369800" cy="66675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49" name="Shape 149"/>
          <p:cNvSpPr txBox="1"/>
          <p:nvPr>
            <p:ph type="title"/>
          </p:nvPr>
        </p:nvSpPr>
        <p:spPr>
          <a:xfrm>
            <a:off x="635000" y="1473200"/>
            <a:ext cx="11734800" cy="1498599"/>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
        <p:nvSpPr>
          <p:cNvPr id="150" name="Shape 150"/>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pter">
    <p:bg>
      <p:bgPr>
        <a:solidFill>
          <a:srgbClr val="1EC9C6"/>
        </a:solidFill>
      </p:bgPr>
    </p:bg>
    <p:spTree>
      <p:nvGrpSpPr>
        <p:cNvPr id="14"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6" name="Shape 16"/>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MAC">
    <p:spTree>
      <p:nvGrpSpPr>
        <p:cNvPr id="15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b="0" l="0" r="0" t="0"/>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p:nvPr>
            <p:ph idx="1" type="body"/>
          </p:nvPr>
        </p:nvSpPr>
        <p:spPr>
          <a:xfrm>
            <a:off x="3606800" y="1803400"/>
            <a:ext cx="5829299" cy="32892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56" name="Shape 156"/>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C Book Pro">
    <p:spTree>
      <p:nvGrpSpPr>
        <p:cNvPr id="157"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b="0" l="0" r="0" t="0"/>
          <a:stretch/>
        </p:blipFill>
        <p:spPr>
          <a:xfrm>
            <a:off x="2794792" y="1556145"/>
            <a:ext cx="7328694"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p:nvPr>
            <p:ph idx="1" type="body"/>
          </p:nvPr>
        </p:nvSpPr>
        <p:spPr>
          <a:xfrm>
            <a:off x="3759200" y="1841500"/>
            <a:ext cx="5448300" cy="33909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62" name="Shape 162"/>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Pad">
    <p:spTree>
      <p:nvGrpSpPr>
        <p:cNvPr id="163"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b="0" l="0" r="0" t="0"/>
          <a:stretch/>
        </p:blipFill>
        <p:spPr>
          <a:xfrm>
            <a:off x="3136900" y="1511300"/>
            <a:ext cx="6845299"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p:nvPr>
            <p:ph idx="1" type="body"/>
          </p:nvPr>
        </p:nvSpPr>
        <p:spPr>
          <a:xfrm>
            <a:off x="3822700" y="2095500"/>
            <a:ext cx="5435599" cy="4089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68" name="Shape 168"/>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mart Phones">
    <p:spTree>
      <p:nvGrpSpPr>
        <p:cNvPr id="169"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b="0" l="0" r="0" t="0"/>
          <a:stretch/>
        </p:blipFill>
        <p:spPr>
          <a:xfrm>
            <a:off x="1016000" y="1313655"/>
            <a:ext cx="4043866" cy="6057900"/>
          </a:xfrm>
          <a:prstGeom prst="rect">
            <a:avLst/>
          </a:prstGeom>
          <a:noFill/>
          <a:ln>
            <a:noFill/>
          </a:ln>
        </p:spPr>
      </p:pic>
      <p:pic>
        <p:nvPicPr>
          <p:cNvPr id="171" name="Shape 171"/>
          <p:cNvPicPr preferRelativeResize="0"/>
          <p:nvPr/>
        </p:nvPicPr>
        <p:blipFill rotWithShape="1">
          <a:blip r:embed="rId3">
            <a:alphaModFix/>
          </a:blip>
          <a:srcRect b="0" l="0" r="0" t="0"/>
          <a:stretch/>
        </p:blipFill>
        <p:spPr>
          <a:xfrm>
            <a:off x="4673600" y="1371600"/>
            <a:ext cx="3695699" cy="5514677"/>
          </a:xfrm>
          <a:prstGeom prst="rect">
            <a:avLst/>
          </a:prstGeom>
          <a:noFill/>
          <a:ln>
            <a:noFill/>
          </a:ln>
        </p:spPr>
      </p:pic>
      <p:pic>
        <p:nvPicPr>
          <p:cNvPr id="172" name="Shape 172"/>
          <p:cNvPicPr preferRelativeResize="0"/>
          <p:nvPr/>
        </p:nvPicPr>
        <p:blipFill rotWithShape="1">
          <a:blip r:embed="rId4">
            <a:alphaModFix/>
          </a:blip>
          <a:srcRect b="0" l="0" r="0" t="0"/>
          <a:stretch/>
        </p:blipFill>
        <p:spPr>
          <a:xfrm>
            <a:off x="8509000" y="1358900"/>
            <a:ext cx="2984500" cy="5459451"/>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176" name="Shape 176"/>
          <p:cNvSpPr/>
          <p:nvPr/>
        </p:nvSpPr>
        <p:spPr>
          <a:xfrm>
            <a:off x="9182100" y="3835400"/>
            <a:ext cx="1707947" cy="2540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177" name="Shape 177"/>
          <p:cNvSpPr txBox="1"/>
          <p:nvPr>
            <p:ph idx="1" type="body"/>
          </p:nvPr>
        </p:nvSpPr>
        <p:spPr>
          <a:xfrm>
            <a:off x="1841500" y="1981200"/>
            <a:ext cx="2311400" cy="3962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78" name="Shape 178"/>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scussion">
    <p:bg>
      <p:bgPr>
        <a:solidFill>
          <a:srgbClr val="000000"/>
        </a:solidFill>
      </p:bgPr>
    </p:bg>
    <p:spTree>
      <p:nvGrpSpPr>
        <p:cNvPr id="179"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81" name="Shape 181"/>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
        <p:nvSpPr>
          <p:cNvPr id="182" name="Shape 182"/>
          <p:cNvSpPr/>
          <p:nvPr/>
        </p:nvSpPr>
        <p:spPr>
          <a:xfrm>
            <a:off x="635000" y="1473200"/>
            <a:ext cx="11734800" cy="1460500"/>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DISCUSSION TIME</a:t>
            </a:r>
          </a:p>
        </p:txBody>
      </p:sp>
      <p:sp>
        <p:nvSpPr>
          <p:cNvPr id="183" name="Shape 183"/>
          <p:cNvSpPr txBox="1"/>
          <p:nvPr>
            <p:ph idx="12" type="sldNum"/>
          </p:nvPr>
        </p:nvSpPr>
        <p:spPr>
          <a:xfrm>
            <a:off x="12030450" y="739139"/>
            <a:ext cx="345948" cy="426722"/>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Full Image">
    <p:spTree>
      <p:nvGrpSpPr>
        <p:cNvPr id="184"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Text">
    <p:spTree>
      <p:nvGrpSpPr>
        <p:cNvPr id="187"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Text w/ Source">
    <p:spTree>
      <p:nvGrpSpPr>
        <p:cNvPr id="190"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on-Bulleted Text">
    <p:spTree>
      <p:nvGrpSpPr>
        <p:cNvPr id="193"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ider">
    <p:spTree>
      <p:nvGrpSpPr>
        <p:cNvPr id="196"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Text, 1 Column">
    <p:spTree>
      <p:nvGrpSpPr>
        <p:cNvPr id="17" name="Shape 17"/>
        <p:cNvGrpSpPr/>
        <p:nvPr/>
      </p:nvGrpSpPr>
      <p:grpSpPr>
        <a:xfrm>
          <a:off x="0" y="0"/>
          <a:ext cx="0" cy="0"/>
          <a:chOff x="0" y="0"/>
          <a:chExt cx="0" cy="0"/>
        </a:xfrm>
      </p:grpSpPr>
      <p:sp>
        <p:nvSpPr>
          <p:cNvPr id="18" name="Shape 18"/>
          <p:cNvSpPr txBox="1"/>
          <p:nvPr>
            <p:ph type="title"/>
          </p:nvPr>
        </p:nvSpPr>
        <p:spPr>
          <a:xfrm>
            <a:off x="635000" y="1473200"/>
            <a:ext cx="11734800" cy="711200"/>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
        <p:nvSpPr>
          <p:cNvPr id="19" name="Shape 19"/>
          <p:cNvSpPr txBox="1"/>
          <p:nvPr>
            <p:ph idx="1" type="body"/>
          </p:nvPr>
        </p:nvSpPr>
        <p:spPr>
          <a:xfrm>
            <a:off x="632056" y="2413000"/>
            <a:ext cx="11734801" cy="3809999"/>
          </a:xfrm>
          <a:prstGeom prst="rect">
            <a:avLst/>
          </a:prstGeom>
          <a:noFill/>
          <a:ln>
            <a:noFill/>
          </a:ln>
        </p:spPr>
        <p:txBody>
          <a:bodyPr anchorCtr="0" anchor="t" bIns="91425" lIns="91425" rIns="91425" tIns="91425"/>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der Rev">
    <p:bg>
      <p:bgPr>
        <a:solidFill>
          <a:srgbClr val="000000"/>
        </a:solidFill>
      </p:bgPr>
    </p:bg>
    <p:spTree>
      <p:nvGrpSpPr>
        <p:cNvPr id="199"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cap="flat" cmpd="sng" w="12700">
            <a:solidFill>
              <a:srgbClr val="FFFFFF"/>
            </a:solidFill>
            <a:prstDash val="solid"/>
            <a:miter/>
            <a:headEnd len="med" w="med" type="none"/>
            <a:tailEnd len="med" w="med" type="none"/>
          </a:ln>
        </p:spPr>
      </p:cxnSp>
      <p:cxnSp>
        <p:nvCxnSpPr>
          <p:cNvPr id="201" name="Shape 201"/>
          <p:cNvCxnSpPr/>
          <p:nvPr/>
        </p:nvCxnSpPr>
        <p:spPr>
          <a:xfrm>
            <a:off x="635000" y="1219200"/>
            <a:ext cx="11734800" cy="11"/>
          </a:xfrm>
          <a:prstGeom prst="straightConnector1">
            <a:avLst/>
          </a:prstGeom>
          <a:noFill/>
          <a:ln cap="flat" cmpd="sng" w="12700">
            <a:solidFill>
              <a:srgbClr val="FFFFFF"/>
            </a:solidFill>
            <a:prstDash val="solid"/>
            <a:miter/>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act Info">
    <p:bg>
      <p:bgPr>
        <a:solidFill>
          <a:srgbClr val="000000"/>
        </a:solidFill>
      </p:bgPr>
    </p:bg>
    <p:spTree>
      <p:nvGrpSpPr>
        <p:cNvPr id="202" name="Shape 202"/>
        <p:cNvGrpSpPr/>
        <p:nvPr/>
      </p:nvGrpSpPr>
      <p:grpSpPr>
        <a:xfrm>
          <a:off x="0" y="0"/>
          <a:ext cx="0" cy="0"/>
          <a:chOff x="0" y="0"/>
          <a:chExt cx="0" cy="0"/>
        </a:xfrm>
      </p:grpSpPr>
      <p:cxnSp>
        <p:nvCxnSpPr>
          <p:cNvPr id="203" name="Shape 203"/>
          <p:cNvCxnSpPr/>
          <p:nvPr/>
        </p:nvCxnSpPr>
        <p:spPr>
          <a:xfrm>
            <a:off x="635000" y="635000"/>
            <a:ext cx="11734800" cy="11"/>
          </a:xfrm>
          <a:prstGeom prst="straightConnector1">
            <a:avLst/>
          </a:prstGeom>
          <a:noFill/>
          <a:ln cap="flat" cmpd="sng" w="12700">
            <a:solidFill>
              <a:srgbClr val="FFFFFF"/>
            </a:solidFill>
            <a:prstDash val="solid"/>
            <a:miter/>
            <a:headEnd len="med" w="med" type="none"/>
            <a:tailEnd len="med" w="med" type="none"/>
          </a:ln>
        </p:spPr>
      </p:cxnSp>
      <p:cxnSp>
        <p:nvCxnSpPr>
          <p:cNvPr id="204" name="Shape 204"/>
          <p:cNvCxnSpPr/>
          <p:nvPr/>
        </p:nvCxnSpPr>
        <p:spPr>
          <a:xfrm>
            <a:off x="635000" y="1219200"/>
            <a:ext cx="11734800" cy="11"/>
          </a:xfrm>
          <a:prstGeom prst="straightConnector1">
            <a:avLst/>
          </a:prstGeom>
          <a:noFill/>
          <a:ln cap="flat" cmpd="sng" w="12700">
            <a:solidFill>
              <a:srgbClr val="FFFFFF"/>
            </a:solidFill>
            <a:prstDash val="solid"/>
            <a:miter/>
            <a:headEnd len="med" w="med" type="none"/>
            <a:tailEnd len="med" w="med" type="none"/>
          </a:ln>
        </p:spPr>
      </p:cxnSp>
      <p:sp>
        <p:nvSpPr>
          <p:cNvPr id="205" name="Shape 205"/>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
        <p:nvSpPr>
          <p:cNvPr id="206" name="Shape 206"/>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p:bg>
      <p:bgPr>
        <a:solidFill>
          <a:srgbClr val="000000"/>
        </a:solidFill>
      </p:bgPr>
    </p:bg>
    <p:spTree>
      <p:nvGrpSpPr>
        <p:cNvPr id="212" name="Shape 212"/>
        <p:cNvGrpSpPr/>
        <p:nvPr/>
      </p:nvGrpSpPr>
      <p:grpSpPr>
        <a:xfrm>
          <a:off x="0" y="0"/>
          <a:ext cx="0" cy="0"/>
          <a:chOff x="0" y="0"/>
          <a:chExt cx="0" cy="0"/>
        </a:xfrm>
      </p:grpSpPr>
      <p:cxnSp>
        <p:nvCxnSpPr>
          <p:cNvPr id="213" name="Shape 213"/>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214" name="Shape 214"/>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pic>
        <p:nvPicPr>
          <p:cNvPr id="215" name="Shape 215"/>
          <p:cNvPicPr preferRelativeResize="0"/>
          <p:nvPr/>
        </p:nvPicPr>
        <p:blipFill rotWithShape="1">
          <a:blip r:embed="rId2">
            <a:alphaModFix/>
          </a:blip>
          <a:srcRect b="0" l="0" r="0" t="0"/>
          <a:stretch/>
        </p:blipFill>
        <p:spPr>
          <a:xfrm>
            <a:off x="634999" y="762000"/>
            <a:ext cx="2832000" cy="304799"/>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pter">
    <p:bg>
      <p:bgPr>
        <a:solidFill>
          <a:srgbClr val="1EC9C6"/>
        </a:solidFill>
      </p:bgPr>
    </p:bg>
    <p:spTree>
      <p:nvGrpSpPr>
        <p:cNvPr id="216" name="Shape 216"/>
        <p:cNvGrpSpPr/>
        <p:nvPr/>
      </p:nvGrpSpPr>
      <p:grpSpPr>
        <a:xfrm>
          <a:off x="0" y="0"/>
          <a:ext cx="0" cy="0"/>
          <a:chOff x="0" y="0"/>
          <a:chExt cx="0" cy="0"/>
        </a:xfrm>
      </p:grpSpPr>
      <p:cxnSp>
        <p:nvCxnSpPr>
          <p:cNvPr id="217" name="Shape 217"/>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218" name="Shape 218"/>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Text, 1 Column">
    <p:spTree>
      <p:nvGrpSpPr>
        <p:cNvPr id="219" name="Shape 219"/>
        <p:cNvGrpSpPr/>
        <p:nvPr/>
      </p:nvGrpSpPr>
      <p:grpSpPr>
        <a:xfrm>
          <a:off x="0" y="0"/>
          <a:ext cx="0" cy="0"/>
          <a:chOff x="0" y="0"/>
          <a:chExt cx="0" cy="0"/>
        </a:xfrm>
      </p:grpSpPr>
      <p:sp>
        <p:nvSpPr>
          <p:cNvPr id="220" name="Shape 220"/>
          <p:cNvSpPr txBox="1"/>
          <p:nvPr>
            <p:ph type="title"/>
          </p:nvPr>
        </p:nvSpPr>
        <p:spPr>
          <a:xfrm>
            <a:off x="635000" y="1473200"/>
            <a:ext cx="11734800" cy="711300"/>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
        <p:nvSpPr>
          <p:cNvPr id="221" name="Shape 221"/>
          <p:cNvSpPr txBox="1"/>
          <p:nvPr>
            <p:ph idx="1" type="body"/>
          </p:nvPr>
        </p:nvSpPr>
        <p:spPr>
          <a:xfrm>
            <a:off x="632056" y="2413000"/>
            <a:ext cx="11734800" cy="3809999"/>
          </a:xfrm>
          <a:prstGeom prst="rect">
            <a:avLst/>
          </a:prstGeom>
          <a:noFill/>
          <a:ln>
            <a:noFill/>
          </a:ln>
        </p:spPr>
        <p:txBody>
          <a:bodyPr anchorCtr="0" anchor="t" bIns="91425" lIns="91425" rIns="91425" tIns="91425"/>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Full Page Image">
    <p:spTree>
      <p:nvGrpSpPr>
        <p:cNvPr id="222" name="Shape 222"/>
        <p:cNvGrpSpPr/>
        <p:nvPr/>
      </p:nvGrpSpPr>
      <p:grpSpPr>
        <a:xfrm>
          <a:off x="0" y="0"/>
          <a:ext cx="0" cy="0"/>
          <a:chOff x="0" y="0"/>
          <a:chExt cx="0" cy="0"/>
        </a:xfrm>
      </p:grpSpPr>
      <p:sp>
        <p:nvSpPr>
          <p:cNvPr id="223" name="Shape 223"/>
          <p:cNvSpPr txBox="1"/>
          <p:nvPr>
            <p:ph idx="1" type="body"/>
          </p:nvPr>
        </p:nvSpPr>
        <p:spPr>
          <a:xfrm>
            <a:off x="317500" y="317500"/>
            <a:ext cx="12369900" cy="66675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224" name="Shape 224"/>
          <p:cNvSpPr txBox="1"/>
          <p:nvPr>
            <p:ph type="title"/>
          </p:nvPr>
        </p:nvSpPr>
        <p:spPr>
          <a:xfrm>
            <a:off x="635000" y="1473200"/>
            <a:ext cx="11734800" cy="1498500"/>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xercise">
    <p:spTree>
      <p:nvGrpSpPr>
        <p:cNvPr id="225" name="Shape 225"/>
        <p:cNvGrpSpPr/>
        <p:nvPr/>
      </p:nvGrpSpPr>
      <p:grpSpPr>
        <a:xfrm>
          <a:off x="0" y="0"/>
          <a:ext cx="0" cy="0"/>
          <a:chOff x="0" y="0"/>
          <a:chExt cx="0" cy="0"/>
        </a:xfrm>
      </p:grpSpPr>
      <p:cxnSp>
        <p:nvCxnSpPr>
          <p:cNvPr id="226" name="Shape 226"/>
          <p:cNvCxnSpPr/>
          <p:nvPr/>
        </p:nvCxnSpPr>
        <p:spPr>
          <a:xfrm>
            <a:off x="635000" y="635000"/>
            <a:ext cx="11734800" cy="0"/>
          </a:xfrm>
          <a:prstGeom prst="straightConnector1">
            <a:avLst/>
          </a:prstGeom>
          <a:noFill/>
          <a:ln>
            <a:noFill/>
          </a:ln>
        </p:spPr>
      </p:cxnSp>
      <p:cxnSp>
        <p:nvCxnSpPr>
          <p:cNvPr id="227" name="Shape 227"/>
          <p:cNvCxnSpPr/>
          <p:nvPr/>
        </p:nvCxnSpPr>
        <p:spPr>
          <a:xfrm>
            <a:off x="635000" y="1219200"/>
            <a:ext cx="11734800" cy="0"/>
          </a:xfrm>
          <a:prstGeom prst="straightConnector1">
            <a:avLst/>
          </a:prstGeom>
          <a:noFill/>
          <a:ln>
            <a:noFill/>
          </a:ln>
        </p:spPr>
      </p:cxnSp>
      <p:cxnSp>
        <p:nvCxnSpPr>
          <p:cNvPr id="228" name="Shape 228"/>
          <p:cNvCxnSpPr/>
          <p:nvPr/>
        </p:nvCxnSpPr>
        <p:spPr>
          <a:xfrm flipH="1" rot="10800000">
            <a:off x="635000" y="2781000"/>
            <a:ext cx="3735000" cy="299"/>
          </a:xfrm>
          <a:prstGeom prst="straightConnector1">
            <a:avLst/>
          </a:prstGeom>
          <a:noFill/>
          <a:ln>
            <a:noFill/>
          </a:ln>
        </p:spPr>
      </p:cxnSp>
      <p:cxnSp>
        <p:nvCxnSpPr>
          <p:cNvPr id="229" name="Shape 229"/>
          <p:cNvCxnSpPr/>
          <p:nvPr/>
        </p:nvCxnSpPr>
        <p:spPr>
          <a:xfrm flipH="1" rot="10800000">
            <a:off x="4622800" y="2781000"/>
            <a:ext cx="7742699" cy="299"/>
          </a:xfrm>
          <a:prstGeom prst="straightConnector1">
            <a:avLst/>
          </a:prstGeom>
          <a:noFill/>
          <a:ln>
            <a:noFill/>
          </a:ln>
        </p:spPr>
      </p:cxnSp>
      <p:cxnSp>
        <p:nvCxnSpPr>
          <p:cNvPr id="230" name="Shape 230"/>
          <p:cNvCxnSpPr/>
          <p:nvPr/>
        </p:nvCxnSpPr>
        <p:spPr>
          <a:xfrm flipH="1" rot="10800000">
            <a:off x="635000" y="5752800"/>
            <a:ext cx="3735000" cy="299"/>
          </a:xfrm>
          <a:prstGeom prst="straightConnector1">
            <a:avLst/>
          </a:prstGeom>
          <a:noFill/>
          <a:ln>
            <a:noFill/>
          </a:ln>
        </p:spPr>
      </p:cxnSp>
      <p:cxnSp>
        <p:nvCxnSpPr>
          <p:cNvPr id="231" name="Shape 231"/>
          <p:cNvCxnSpPr/>
          <p:nvPr/>
        </p:nvCxnSpPr>
        <p:spPr>
          <a:xfrm>
            <a:off x="4635500" y="5753100"/>
            <a:ext cx="7731900" cy="0"/>
          </a:xfrm>
          <a:prstGeom prst="straightConnector1">
            <a:avLst/>
          </a:prstGeom>
          <a:noFill/>
          <a:ln>
            <a:noFill/>
          </a:ln>
        </p:spPr>
      </p:cxnSp>
      <p:sp>
        <p:nvSpPr>
          <p:cNvPr id="232" name="Shape 232"/>
          <p:cNvSpPr/>
          <p:nvPr/>
        </p:nvSpPr>
        <p:spPr>
          <a:xfrm>
            <a:off x="635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OBJECTIVE(S)</a:t>
            </a:r>
          </a:p>
        </p:txBody>
      </p:sp>
      <p:sp>
        <p:nvSpPr>
          <p:cNvPr id="233" name="Shape 233"/>
          <p:cNvSpPr/>
          <p:nvPr/>
        </p:nvSpPr>
        <p:spPr>
          <a:xfrm>
            <a:off x="46355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AGENDA</a:t>
            </a:r>
          </a:p>
        </p:txBody>
      </p:sp>
      <p:sp>
        <p:nvSpPr>
          <p:cNvPr id="234" name="Shape 234"/>
          <p:cNvSpPr/>
          <p:nvPr/>
        </p:nvSpPr>
        <p:spPr>
          <a:xfrm>
            <a:off x="4635500" y="5359400"/>
            <a:ext cx="77468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RESOURCES</a:t>
            </a:r>
          </a:p>
        </p:txBody>
      </p:sp>
      <p:sp>
        <p:nvSpPr>
          <p:cNvPr id="235" name="Shape 235"/>
          <p:cNvSpPr/>
          <p:nvPr/>
        </p:nvSpPr>
        <p:spPr>
          <a:xfrm>
            <a:off x="635000" y="53594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DELIVERABLE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se Study">
    <p:spTree>
      <p:nvGrpSpPr>
        <p:cNvPr id="236" name="Shape 236"/>
        <p:cNvGrpSpPr/>
        <p:nvPr/>
      </p:nvGrpSpPr>
      <p:grpSpPr>
        <a:xfrm>
          <a:off x="0" y="0"/>
          <a:ext cx="0" cy="0"/>
          <a:chOff x="0" y="0"/>
          <a:chExt cx="0" cy="0"/>
        </a:xfrm>
      </p:grpSpPr>
      <p:cxnSp>
        <p:nvCxnSpPr>
          <p:cNvPr id="237" name="Shape 237"/>
          <p:cNvCxnSpPr/>
          <p:nvPr/>
        </p:nvCxnSpPr>
        <p:spPr>
          <a:xfrm>
            <a:off x="635000" y="635000"/>
            <a:ext cx="11734800" cy="0"/>
          </a:xfrm>
          <a:prstGeom prst="straightConnector1">
            <a:avLst/>
          </a:prstGeom>
          <a:noFill/>
          <a:ln>
            <a:noFill/>
          </a:ln>
        </p:spPr>
      </p:cxnSp>
      <p:cxnSp>
        <p:nvCxnSpPr>
          <p:cNvPr id="238" name="Shape 238"/>
          <p:cNvCxnSpPr/>
          <p:nvPr/>
        </p:nvCxnSpPr>
        <p:spPr>
          <a:xfrm>
            <a:off x="635000" y="1219200"/>
            <a:ext cx="11734800" cy="0"/>
          </a:xfrm>
          <a:prstGeom prst="straightConnector1">
            <a:avLst/>
          </a:prstGeom>
          <a:noFill/>
          <a:ln>
            <a:noFill/>
          </a:ln>
        </p:spPr>
      </p:cxnSp>
      <p:cxnSp>
        <p:nvCxnSpPr>
          <p:cNvPr id="239" name="Shape 239"/>
          <p:cNvCxnSpPr/>
          <p:nvPr/>
        </p:nvCxnSpPr>
        <p:spPr>
          <a:xfrm flipH="1" rot="10800000">
            <a:off x="8623300" y="2781000"/>
            <a:ext cx="3735000" cy="299"/>
          </a:xfrm>
          <a:prstGeom prst="straightConnector1">
            <a:avLst/>
          </a:prstGeom>
          <a:noFill/>
          <a:ln>
            <a:noFill/>
          </a:ln>
        </p:spPr>
      </p:cxnSp>
      <p:cxnSp>
        <p:nvCxnSpPr>
          <p:cNvPr id="240" name="Shape 240"/>
          <p:cNvCxnSpPr/>
          <p:nvPr/>
        </p:nvCxnSpPr>
        <p:spPr>
          <a:xfrm flipH="1" rot="10800000">
            <a:off x="635000" y="2781000"/>
            <a:ext cx="7742699" cy="299"/>
          </a:xfrm>
          <a:prstGeom prst="straightConnector1">
            <a:avLst/>
          </a:prstGeom>
          <a:noFill/>
          <a:ln>
            <a:noFill/>
          </a:ln>
        </p:spPr>
      </p:cxnSp>
      <p:sp>
        <p:nvSpPr>
          <p:cNvPr id="241" name="Shape 241"/>
          <p:cNvSpPr/>
          <p:nvPr/>
        </p:nvSpPr>
        <p:spPr>
          <a:xfrm>
            <a:off x="635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SUMMARY</a:t>
            </a:r>
          </a:p>
        </p:txBody>
      </p:sp>
      <p:sp>
        <p:nvSpPr>
          <p:cNvPr id="242" name="Shape 242"/>
          <p:cNvSpPr/>
          <p:nvPr/>
        </p:nvSpPr>
        <p:spPr>
          <a:xfrm>
            <a:off x="8636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CHALLENGE / QUESTION</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MAC">
    <p:spTree>
      <p:nvGrpSpPr>
        <p:cNvPr id="243" name="Shape 243"/>
        <p:cNvGrpSpPr/>
        <p:nvPr/>
      </p:nvGrpSpPr>
      <p:grpSpPr>
        <a:xfrm>
          <a:off x="0" y="0"/>
          <a:ext cx="0" cy="0"/>
          <a:chOff x="0" y="0"/>
          <a:chExt cx="0" cy="0"/>
        </a:xfrm>
      </p:grpSpPr>
      <p:pic>
        <p:nvPicPr>
          <p:cNvPr id="244" name="Shape 244"/>
          <p:cNvPicPr preferRelativeResize="0"/>
          <p:nvPr/>
        </p:nvPicPr>
        <p:blipFill rotWithShape="1">
          <a:blip r:embed="rId2">
            <a:alphaModFix/>
          </a:blip>
          <a:srcRect b="0" l="0" r="0" t="0"/>
          <a:stretch/>
        </p:blipFill>
        <p:spPr>
          <a:xfrm>
            <a:off x="3314700" y="1555328"/>
            <a:ext cx="6361500" cy="5156100"/>
          </a:xfrm>
          <a:prstGeom prst="rect">
            <a:avLst/>
          </a:prstGeom>
          <a:noFill/>
          <a:ln>
            <a:noFill/>
          </a:ln>
        </p:spPr>
      </p:pic>
      <p:cxnSp>
        <p:nvCxnSpPr>
          <p:cNvPr id="245" name="Shape 245"/>
          <p:cNvCxnSpPr/>
          <p:nvPr/>
        </p:nvCxnSpPr>
        <p:spPr>
          <a:xfrm>
            <a:off x="635000" y="635000"/>
            <a:ext cx="11734800" cy="0"/>
          </a:xfrm>
          <a:prstGeom prst="straightConnector1">
            <a:avLst/>
          </a:prstGeom>
          <a:noFill/>
          <a:ln>
            <a:noFill/>
          </a:ln>
        </p:spPr>
      </p:cxnSp>
      <p:cxnSp>
        <p:nvCxnSpPr>
          <p:cNvPr id="246" name="Shape 246"/>
          <p:cNvCxnSpPr/>
          <p:nvPr/>
        </p:nvCxnSpPr>
        <p:spPr>
          <a:xfrm>
            <a:off x="635000" y="1219200"/>
            <a:ext cx="11734800" cy="0"/>
          </a:xfrm>
          <a:prstGeom prst="straightConnector1">
            <a:avLst/>
          </a:prstGeom>
          <a:noFill/>
          <a:ln>
            <a:noFill/>
          </a:ln>
        </p:spPr>
      </p:cxnSp>
      <p:sp>
        <p:nvSpPr>
          <p:cNvPr id="247" name="Shape 247"/>
          <p:cNvSpPr txBox="1"/>
          <p:nvPr>
            <p:ph idx="1" type="body"/>
          </p:nvPr>
        </p:nvSpPr>
        <p:spPr>
          <a:xfrm>
            <a:off x="3606800" y="1803400"/>
            <a:ext cx="5829299" cy="32892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C Book Pro">
    <p:spTree>
      <p:nvGrpSpPr>
        <p:cNvPr id="248" name="Shape 248"/>
        <p:cNvGrpSpPr/>
        <p:nvPr/>
      </p:nvGrpSpPr>
      <p:grpSpPr>
        <a:xfrm>
          <a:off x="0" y="0"/>
          <a:ext cx="0" cy="0"/>
          <a:chOff x="0" y="0"/>
          <a:chExt cx="0" cy="0"/>
        </a:xfrm>
      </p:grpSpPr>
      <p:pic>
        <p:nvPicPr>
          <p:cNvPr id="249" name="Shape 249"/>
          <p:cNvPicPr preferRelativeResize="0"/>
          <p:nvPr/>
        </p:nvPicPr>
        <p:blipFill rotWithShape="1">
          <a:blip r:embed="rId2">
            <a:alphaModFix/>
          </a:blip>
          <a:srcRect b="0" l="0" r="0" t="0"/>
          <a:stretch/>
        </p:blipFill>
        <p:spPr>
          <a:xfrm>
            <a:off x="2794792" y="1556145"/>
            <a:ext cx="7328699" cy="5128499"/>
          </a:xfrm>
          <a:prstGeom prst="rect">
            <a:avLst/>
          </a:prstGeom>
          <a:noFill/>
          <a:ln>
            <a:noFill/>
          </a:ln>
        </p:spPr>
      </p:pic>
      <p:cxnSp>
        <p:nvCxnSpPr>
          <p:cNvPr id="250" name="Shape 250"/>
          <p:cNvCxnSpPr/>
          <p:nvPr/>
        </p:nvCxnSpPr>
        <p:spPr>
          <a:xfrm>
            <a:off x="635000" y="635000"/>
            <a:ext cx="11734800" cy="0"/>
          </a:xfrm>
          <a:prstGeom prst="straightConnector1">
            <a:avLst/>
          </a:prstGeom>
          <a:noFill/>
          <a:ln>
            <a:noFill/>
          </a:ln>
        </p:spPr>
      </p:cxnSp>
      <p:cxnSp>
        <p:nvCxnSpPr>
          <p:cNvPr id="251" name="Shape 251"/>
          <p:cNvCxnSpPr/>
          <p:nvPr/>
        </p:nvCxnSpPr>
        <p:spPr>
          <a:xfrm>
            <a:off x="635000" y="1219200"/>
            <a:ext cx="11734800" cy="0"/>
          </a:xfrm>
          <a:prstGeom prst="straightConnector1">
            <a:avLst/>
          </a:prstGeom>
          <a:noFill/>
          <a:ln>
            <a:noFill/>
          </a:ln>
        </p:spPr>
      </p:cxnSp>
      <p:sp>
        <p:nvSpPr>
          <p:cNvPr id="252" name="Shape 252"/>
          <p:cNvSpPr txBox="1"/>
          <p:nvPr>
            <p:ph idx="1" type="body"/>
          </p:nvPr>
        </p:nvSpPr>
        <p:spPr>
          <a:xfrm>
            <a:off x="3759200" y="1841500"/>
            <a:ext cx="5448300" cy="33909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Full Page Image">
    <p:spTree>
      <p:nvGrpSpPr>
        <p:cNvPr id="20" name="Shape 20"/>
        <p:cNvGrpSpPr/>
        <p:nvPr/>
      </p:nvGrpSpPr>
      <p:grpSpPr>
        <a:xfrm>
          <a:off x="0" y="0"/>
          <a:ext cx="0" cy="0"/>
          <a:chOff x="0" y="0"/>
          <a:chExt cx="0" cy="0"/>
        </a:xfrm>
      </p:grpSpPr>
      <p:sp>
        <p:nvSpPr>
          <p:cNvPr id="21" name="Shape 21"/>
          <p:cNvSpPr txBox="1"/>
          <p:nvPr>
            <p:ph idx="1" type="body"/>
          </p:nvPr>
        </p:nvSpPr>
        <p:spPr>
          <a:xfrm>
            <a:off x="317500" y="317500"/>
            <a:ext cx="12369800" cy="66675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22" name="Shape 22"/>
          <p:cNvSpPr txBox="1"/>
          <p:nvPr>
            <p:ph type="title"/>
          </p:nvPr>
        </p:nvSpPr>
        <p:spPr>
          <a:xfrm>
            <a:off x="635000" y="1473200"/>
            <a:ext cx="11734800" cy="1498599"/>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Pad">
    <p:spTree>
      <p:nvGrpSpPr>
        <p:cNvPr id="253" name="Shape 253"/>
        <p:cNvGrpSpPr/>
        <p:nvPr/>
      </p:nvGrpSpPr>
      <p:grpSpPr>
        <a:xfrm>
          <a:off x="0" y="0"/>
          <a:ext cx="0" cy="0"/>
          <a:chOff x="0" y="0"/>
          <a:chExt cx="0" cy="0"/>
        </a:xfrm>
      </p:grpSpPr>
      <p:pic>
        <p:nvPicPr>
          <p:cNvPr id="254" name="Shape 254"/>
          <p:cNvPicPr preferRelativeResize="0"/>
          <p:nvPr/>
        </p:nvPicPr>
        <p:blipFill rotWithShape="1">
          <a:blip r:embed="rId2">
            <a:alphaModFix/>
          </a:blip>
          <a:srcRect b="0" l="0" r="0" t="0"/>
          <a:stretch/>
        </p:blipFill>
        <p:spPr>
          <a:xfrm>
            <a:off x="3136900" y="1511300"/>
            <a:ext cx="6845400" cy="5354699"/>
          </a:xfrm>
          <a:prstGeom prst="rect">
            <a:avLst/>
          </a:prstGeom>
          <a:noFill/>
          <a:ln>
            <a:noFill/>
          </a:ln>
        </p:spPr>
      </p:pic>
      <p:cxnSp>
        <p:nvCxnSpPr>
          <p:cNvPr id="255" name="Shape 255"/>
          <p:cNvCxnSpPr/>
          <p:nvPr/>
        </p:nvCxnSpPr>
        <p:spPr>
          <a:xfrm>
            <a:off x="635000" y="635000"/>
            <a:ext cx="11734800" cy="0"/>
          </a:xfrm>
          <a:prstGeom prst="straightConnector1">
            <a:avLst/>
          </a:prstGeom>
          <a:noFill/>
          <a:ln>
            <a:noFill/>
          </a:ln>
        </p:spPr>
      </p:cxnSp>
      <p:cxnSp>
        <p:nvCxnSpPr>
          <p:cNvPr id="256" name="Shape 256"/>
          <p:cNvCxnSpPr/>
          <p:nvPr/>
        </p:nvCxnSpPr>
        <p:spPr>
          <a:xfrm>
            <a:off x="635000" y="1219200"/>
            <a:ext cx="11734800" cy="0"/>
          </a:xfrm>
          <a:prstGeom prst="straightConnector1">
            <a:avLst/>
          </a:prstGeom>
          <a:noFill/>
          <a:ln>
            <a:noFill/>
          </a:ln>
        </p:spPr>
      </p:cxnSp>
      <p:sp>
        <p:nvSpPr>
          <p:cNvPr id="257" name="Shape 257"/>
          <p:cNvSpPr txBox="1"/>
          <p:nvPr>
            <p:ph idx="1" type="body"/>
          </p:nvPr>
        </p:nvSpPr>
        <p:spPr>
          <a:xfrm>
            <a:off x="3822700" y="2095500"/>
            <a:ext cx="5435700" cy="40893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mart Phones">
    <p:spTree>
      <p:nvGrpSpPr>
        <p:cNvPr id="258" name="Shape 258"/>
        <p:cNvGrpSpPr/>
        <p:nvPr/>
      </p:nvGrpSpPr>
      <p:grpSpPr>
        <a:xfrm>
          <a:off x="0" y="0"/>
          <a:ext cx="0" cy="0"/>
          <a:chOff x="0" y="0"/>
          <a:chExt cx="0" cy="0"/>
        </a:xfrm>
      </p:grpSpPr>
      <p:pic>
        <p:nvPicPr>
          <p:cNvPr id="259" name="Shape 259"/>
          <p:cNvPicPr preferRelativeResize="0"/>
          <p:nvPr/>
        </p:nvPicPr>
        <p:blipFill rotWithShape="1">
          <a:blip r:embed="rId2">
            <a:alphaModFix/>
          </a:blip>
          <a:srcRect b="0" l="0" r="0" t="0"/>
          <a:stretch/>
        </p:blipFill>
        <p:spPr>
          <a:xfrm>
            <a:off x="1016000" y="1313655"/>
            <a:ext cx="4044000" cy="6057899"/>
          </a:xfrm>
          <a:prstGeom prst="rect">
            <a:avLst/>
          </a:prstGeom>
          <a:noFill/>
          <a:ln>
            <a:noFill/>
          </a:ln>
        </p:spPr>
      </p:pic>
      <p:pic>
        <p:nvPicPr>
          <p:cNvPr id="260" name="Shape 260"/>
          <p:cNvPicPr preferRelativeResize="0"/>
          <p:nvPr/>
        </p:nvPicPr>
        <p:blipFill rotWithShape="1">
          <a:blip r:embed="rId3">
            <a:alphaModFix/>
          </a:blip>
          <a:srcRect b="0" l="0" r="0" t="0"/>
          <a:stretch/>
        </p:blipFill>
        <p:spPr>
          <a:xfrm>
            <a:off x="4673600" y="1371600"/>
            <a:ext cx="3695699" cy="5514599"/>
          </a:xfrm>
          <a:prstGeom prst="rect">
            <a:avLst/>
          </a:prstGeom>
          <a:noFill/>
          <a:ln>
            <a:noFill/>
          </a:ln>
        </p:spPr>
      </p:pic>
      <p:pic>
        <p:nvPicPr>
          <p:cNvPr id="261" name="Shape 261"/>
          <p:cNvPicPr preferRelativeResize="0"/>
          <p:nvPr/>
        </p:nvPicPr>
        <p:blipFill rotWithShape="1">
          <a:blip r:embed="rId4">
            <a:alphaModFix/>
          </a:blip>
          <a:srcRect b="0" l="0" r="0" t="0"/>
          <a:stretch/>
        </p:blipFill>
        <p:spPr>
          <a:xfrm>
            <a:off x="8509000" y="1358900"/>
            <a:ext cx="2984399" cy="5459400"/>
          </a:xfrm>
          <a:prstGeom prst="rect">
            <a:avLst/>
          </a:prstGeom>
          <a:noFill/>
          <a:ln>
            <a:noFill/>
          </a:ln>
        </p:spPr>
      </p:pic>
      <p:cxnSp>
        <p:nvCxnSpPr>
          <p:cNvPr id="262" name="Shape 262"/>
          <p:cNvCxnSpPr/>
          <p:nvPr/>
        </p:nvCxnSpPr>
        <p:spPr>
          <a:xfrm>
            <a:off x="635000" y="635000"/>
            <a:ext cx="11734800" cy="0"/>
          </a:xfrm>
          <a:prstGeom prst="straightConnector1">
            <a:avLst/>
          </a:prstGeom>
          <a:noFill/>
          <a:ln>
            <a:noFill/>
          </a:ln>
        </p:spPr>
      </p:cxnSp>
      <p:cxnSp>
        <p:nvCxnSpPr>
          <p:cNvPr id="263" name="Shape 263"/>
          <p:cNvCxnSpPr/>
          <p:nvPr/>
        </p:nvCxnSpPr>
        <p:spPr>
          <a:xfrm>
            <a:off x="635000" y="1219200"/>
            <a:ext cx="11734800" cy="0"/>
          </a:xfrm>
          <a:prstGeom prst="straightConnector1">
            <a:avLst/>
          </a:prstGeom>
          <a:noFill/>
          <a:ln>
            <a:noFill/>
          </a:ln>
        </p:spPr>
      </p:cxnSp>
      <p:sp>
        <p:nvSpPr>
          <p:cNvPr id="264" name="Shape 264"/>
          <p:cNvSpPr/>
          <p:nvPr/>
        </p:nvSpPr>
        <p:spPr>
          <a:xfrm>
            <a:off x="5651500" y="3835400"/>
            <a:ext cx="1707899" cy="2541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265" name="Shape 265"/>
          <p:cNvSpPr/>
          <p:nvPr/>
        </p:nvSpPr>
        <p:spPr>
          <a:xfrm>
            <a:off x="9182100" y="3835400"/>
            <a:ext cx="1707899" cy="2541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266" name="Shape 266"/>
          <p:cNvSpPr txBox="1"/>
          <p:nvPr>
            <p:ph idx="1" type="body"/>
          </p:nvPr>
        </p:nvSpPr>
        <p:spPr>
          <a:xfrm>
            <a:off x="1841500" y="1981200"/>
            <a:ext cx="2311500" cy="3962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rts">
    <p:spTree>
      <p:nvGrpSpPr>
        <p:cNvPr id="267" name="Shape 267"/>
        <p:cNvGrpSpPr/>
        <p:nvPr/>
      </p:nvGrpSpPr>
      <p:grpSpPr>
        <a:xfrm>
          <a:off x="0" y="0"/>
          <a:ext cx="0" cy="0"/>
          <a:chOff x="0" y="0"/>
          <a:chExt cx="0" cy="0"/>
        </a:xfrm>
      </p:grpSpPr>
      <p:cxnSp>
        <p:nvCxnSpPr>
          <p:cNvPr id="268" name="Shape 268"/>
          <p:cNvCxnSpPr/>
          <p:nvPr/>
        </p:nvCxnSpPr>
        <p:spPr>
          <a:xfrm>
            <a:off x="635000" y="635000"/>
            <a:ext cx="11734800" cy="0"/>
          </a:xfrm>
          <a:prstGeom prst="straightConnector1">
            <a:avLst/>
          </a:prstGeom>
          <a:noFill/>
          <a:ln>
            <a:noFill/>
          </a:ln>
        </p:spPr>
      </p:cxnSp>
      <p:cxnSp>
        <p:nvCxnSpPr>
          <p:cNvPr id="269" name="Shape 269"/>
          <p:cNvCxnSpPr/>
          <p:nvPr/>
        </p:nvCxnSpPr>
        <p:spPr>
          <a:xfrm>
            <a:off x="635000" y="1219200"/>
            <a:ext cx="11734800" cy="0"/>
          </a:xfrm>
          <a:prstGeom prst="straightConnector1">
            <a:avLst/>
          </a:prstGeom>
          <a:noFill/>
          <a:ln>
            <a:noFill/>
          </a:ln>
        </p:spPr>
      </p:cxnSp>
      <p:sp>
        <p:nvSpPr>
          <p:cNvPr id="270" name="Shape 270"/>
          <p:cNvSpPr/>
          <p:nvPr/>
        </p:nvSpPr>
        <p:spPr>
          <a:xfrm>
            <a:off x="655827" y="2307725"/>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1" name="Shape 271"/>
          <p:cNvSpPr/>
          <p:nvPr/>
        </p:nvSpPr>
        <p:spPr>
          <a:xfrm>
            <a:off x="4386428" y="2303347"/>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2" name="Shape 272"/>
          <p:cNvSpPr/>
          <p:nvPr/>
        </p:nvSpPr>
        <p:spPr>
          <a:xfrm>
            <a:off x="7409003" y="2423731"/>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llouts">
    <p:spTree>
      <p:nvGrpSpPr>
        <p:cNvPr id="273" name="Shape 273"/>
        <p:cNvGrpSpPr/>
        <p:nvPr/>
      </p:nvGrpSpPr>
      <p:grpSpPr>
        <a:xfrm>
          <a:off x="0" y="0"/>
          <a:ext cx="0" cy="0"/>
          <a:chOff x="0" y="0"/>
          <a:chExt cx="0" cy="0"/>
        </a:xfrm>
      </p:grpSpPr>
      <p:cxnSp>
        <p:nvCxnSpPr>
          <p:cNvPr id="274" name="Shape 274"/>
          <p:cNvCxnSpPr/>
          <p:nvPr/>
        </p:nvCxnSpPr>
        <p:spPr>
          <a:xfrm>
            <a:off x="635000" y="635000"/>
            <a:ext cx="11734800" cy="0"/>
          </a:xfrm>
          <a:prstGeom prst="straightConnector1">
            <a:avLst/>
          </a:prstGeom>
          <a:noFill/>
          <a:ln>
            <a:noFill/>
          </a:ln>
        </p:spPr>
      </p:cxnSp>
      <p:cxnSp>
        <p:nvCxnSpPr>
          <p:cNvPr id="275" name="Shape 275"/>
          <p:cNvCxnSpPr/>
          <p:nvPr/>
        </p:nvCxnSpPr>
        <p:spPr>
          <a:xfrm>
            <a:off x="635000" y="1219200"/>
            <a:ext cx="11734800" cy="0"/>
          </a:xfrm>
          <a:prstGeom prst="straightConnector1">
            <a:avLst/>
          </a:prstGeom>
          <a:noFill/>
          <a:ln>
            <a:noFill/>
          </a:ln>
        </p:spPr>
      </p:cxnSp>
      <p:grpSp>
        <p:nvGrpSpPr>
          <p:cNvPr id="276" name="Shape 276"/>
          <p:cNvGrpSpPr/>
          <p:nvPr/>
        </p:nvGrpSpPr>
        <p:grpSpPr>
          <a:xfrm>
            <a:off x="635000" y="1828800"/>
            <a:ext cx="1269899" cy="1269899"/>
            <a:chOff x="0" y="0"/>
            <a:chExt cx="1269899" cy="1269899"/>
          </a:xfrm>
        </p:grpSpPr>
        <p:pic>
          <p:nvPicPr>
            <p:cNvPr id="277" name="Shape 277"/>
            <p:cNvPicPr preferRelativeResize="0"/>
            <p:nvPr/>
          </p:nvPicPr>
          <p:blipFill rotWithShape="1">
            <a:blip r:embed="rId2">
              <a:alphaModFix/>
            </a:blip>
            <a:srcRect b="0" l="0" r="0" t="0"/>
            <a:stretch/>
          </p:blipFill>
          <p:spPr>
            <a:xfrm>
              <a:off x="0" y="0"/>
              <a:ext cx="1269899" cy="1269899"/>
            </a:xfrm>
            <a:prstGeom prst="rect">
              <a:avLst/>
            </a:prstGeom>
            <a:noFill/>
            <a:ln>
              <a:noFill/>
            </a:ln>
          </p:spPr>
        </p:pic>
        <p:sp>
          <p:nvSpPr>
            <p:cNvPr id="278" name="Shape 278"/>
            <p:cNvSpPr/>
            <p:nvPr/>
          </p:nvSpPr>
          <p:spPr>
            <a:xfrm>
              <a:off x="88900" y="3352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000000"/>
                  </a:solidFill>
                  <a:latin typeface="Arial"/>
                  <a:ea typeface="Arial"/>
                  <a:cs typeface="Arial"/>
                  <a:sym typeface="Arial"/>
                </a:rPr>
                <a:t>INSERT STICKER</a:t>
              </a:r>
              <a:br>
                <a:rPr b="1" i="0" lang="en-US" sz="1800" u="none" cap="none" strike="noStrike">
                  <a:solidFill>
                    <a:srgbClr val="000000"/>
                  </a:solidFill>
                  <a:latin typeface="Arial"/>
                  <a:ea typeface="Arial"/>
                  <a:cs typeface="Arial"/>
                  <a:sym typeface="Arial"/>
                </a:rPr>
              </a:br>
              <a:r>
                <a:rPr b="1" i="0" lang="en-US" sz="1800" u="none" cap="none" strike="noStrike">
                  <a:solidFill>
                    <a:srgbClr val="000000"/>
                  </a:solidFill>
                  <a:latin typeface="Arial"/>
                  <a:ea typeface="Arial"/>
                  <a:cs typeface="Arial"/>
                  <a:sym typeface="Arial"/>
                </a:rPr>
                <a:t>TEXT</a:t>
              </a:r>
            </a:p>
          </p:txBody>
        </p:sp>
      </p:grpSp>
      <p:grpSp>
        <p:nvGrpSpPr>
          <p:cNvPr id="279" name="Shape 279"/>
          <p:cNvGrpSpPr/>
          <p:nvPr/>
        </p:nvGrpSpPr>
        <p:grpSpPr>
          <a:xfrm>
            <a:off x="2159000" y="1828800"/>
            <a:ext cx="1269899" cy="1269899"/>
            <a:chOff x="0" y="0"/>
            <a:chExt cx="1269899" cy="1269899"/>
          </a:xfrm>
        </p:grpSpPr>
        <p:pic>
          <p:nvPicPr>
            <p:cNvPr id="280" name="Shape 280"/>
            <p:cNvPicPr preferRelativeResize="0"/>
            <p:nvPr/>
          </p:nvPicPr>
          <p:blipFill rotWithShape="1">
            <a:blip r:embed="rId3">
              <a:alphaModFix/>
            </a:blip>
            <a:srcRect b="0" l="0" r="0" t="0"/>
            <a:stretch/>
          </p:blipFill>
          <p:spPr>
            <a:xfrm>
              <a:off x="0" y="0"/>
              <a:ext cx="1269899" cy="1269899"/>
            </a:xfrm>
            <a:prstGeom prst="rect">
              <a:avLst/>
            </a:prstGeom>
            <a:noFill/>
            <a:ln>
              <a:noFill/>
            </a:ln>
          </p:spPr>
        </p:pic>
        <p:sp>
          <p:nvSpPr>
            <p:cNvPr id="281" name="Shape 281"/>
            <p:cNvSpPr/>
            <p:nvPr/>
          </p:nvSpPr>
          <p:spPr>
            <a:xfrm>
              <a:off x="101600" y="3479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282" name="Shape 282"/>
          <p:cNvGrpSpPr/>
          <p:nvPr/>
        </p:nvGrpSpPr>
        <p:grpSpPr>
          <a:xfrm>
            <a:off x="635000" y="3340100"/>
            <a:ext cx="1269899" cy="1269899"/>
            <a:chOff x="0" y="0"/>
            <a:chExt cx="1269899" cy="1269899"/>
          </a:xfrm>
        </p:grpSpPr>
        <p:pic>
          <p:nvPicPr>
            <p:cNvPr id="283" name="Shape 283"/>
            <p:cNvPicPr preferRelativeResize="0"/>
            <p:nvPr/>
          </p:nvPicPr>
          <p:blipFill rotWithShape="1">
            <a:blip r:embed="rId4">
              <a:alphaModFix/>
            </a:blip>
            <a:srcRect b="0" l="0" r="0" t="0"/>
            <a:stretch/>
          </p:blipFill>
          <p:spPr>
            <a:xfrm>
              <a:off x="0" y="0"/>
              <a:ext cx="1269899" cy="1269899"/>
            </a:xfrm>
            <a:prstGeom prst="rect">
              <a:avLst/>
            </a:prstGeom>
            <a:noFill/>
            <a:ln>
              <a:noFill/>
            </a:ln>
          </p:spPr>
        </p:pic>
        <p:sp>
          <p:nvSpPr>
            <p:cNvPr id="284" name="Shape 284"/>
            <p:cNvSpPr/>
            <p:nvPr/>
          </p:nvSpPr>
          <p:spPr>
            <a:xfrm>
              <a:off x="88900" y="3225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285" name="Shape 285"/>
          <p:cNvGrpSpPr/>
          <p:nvPr/>
        </p:nvGrpSpPr>
        <p:grpSpPr>
          <a:xfrm>
            <a:off x="2159000" y="3340100"/>
            <a:ext cx="1269899" cy="1269899"/>
            <a:chOff x="0" y="0"/>
            <a:chExt cx="1269899" cy="1269899"/>
          </a:xfrm>
        </p:grpSpPr>
        <p:pic>
          <p:nvPicPr>
            <p:cNvPr id="286" name="Shape 286"/>
            <p:cNvPicPr preferRelativeResize="0"/>
            <p:nvPr/>
          </p:nvPicPr>
          <p:blipFill rotWithShape="1">
            <a:blip r:embed="rId5">
              <a:alphaModFix/>
            </a:blip>
            <a:srcRect b="0" l="0" r="0" t="0"/>
            <a:stretch/>
          </p:blipFill>
          <p:spPr>
            <a:xfrm>
              <a:off x="0" y="0"/>
              <a:ext cx="1269899" cy="1269899"/>
            </a:xfrm>
            <a:prstGeom prst="rect">
              <a:avLst/>
            </a:prstGeom>
            <a:noFill/>
            <a:ln>
              <a:noFill/>
            </a:ln>
          </p:spPr>
        </p:pic>
        <p:sp>
          <p:nvSpPr>
            <p:cNvPr id="287" name="Shape 287"/>
            <p:cNvSpPr/>
            <p:nvPr/>
          </p:nvSpPr>
          <p:spPr>
            <a:xfrm>
              <a:off x="101600" y="3352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288" name="Shape 288"/>
          <p:cNvGrpSpPr/>
          <p:nvPr/>
        </p:nvGrpSpPr>
        <p:grpSpPr>
          <a:xfrm>
            <a:off x="635000" y="4876800"/>
            <a:ext cx="1269899" cy="1269899"/>
            <a:chOff x="0" y="0"/>
            <a:chExt cx="1269899" cy="1269899"/>
          </a:xfrm>
        </p:grpSpPr>
        <p:pic>
          <p:nvPicPr>
            <p:cNvPr id="289" name="Shape 289"/>
            <p:cNvPicPr preferRelativeResize="0"/>
            <p:nvPr/>
          </p:nvPicPr>
          <p:blipFill rotWithShape="1">
            <a:blip r:embed="rId6">
              <a:alphaModFix/>
            </a:blip>
            <a:srcRect b="0" l="0" r="0" t="0"/>
            <a:stretch/>
          </p:blipFill>
          <p:spPr>
            <a:xfrm>
              <a:off x="0" y="0"/>
              <a:ext cx="1269899" cy="1269899"/>
            </a:xfrm>
            <a:prstGeom prst="rect">
              <a:avLst/>
            </a:prstGeom>
            <a:noFill/>
            <a:ln>
              <a:noFill/>
            </a:ln>
          </p:spPr>
        </p:pic>
        <p:sp>
          <p:nvSpPr>
            <p:cNvPr id="290" name="Shape 290"/>
            <p:cNvSpPr/>
            <p:nvPr/>
          </p:nvSpPr>
          <p:spPr>
            <a:xfrm>
              <a:off x="88900" y="3225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291" name="Shape 291"/>
          <p:cNvGrpSpPr/>
          <p:nvPr/>
        </p:nvGrpSpPr>
        <p:grpSpPr>
          <a:xfrm>
            <a:off x="2159000" y="4876800"/>
            <a:ext cx="1269899" cy="1269899"/>
            <a:chOff x="0" y="0"/>
            <a:chExt cx="1269899" cy="1269899"/>
          </a:xfrm>
        </p:grpSpPr>
        <p:pic>
          <p:nvPicPr>
            <p:cNvPr id="292" name="Shape 292"/>
            <p:cNvPicPr preferRelativeResize="0"/>
            <p:nvPr/>
          </p:nvPicPr>
          <p:blipFill rotWithShape="1">
            <a:blip r:embed="rId7">
              <a:alphaModFix/>
            </a:blip>
            <a:srcRect b="0" l="0" r="0" t="0"/>
            <a:stretch/>
          </p:blipFill>
          <p:spPr>
            <a:xfrm>
              <a:off x="0" y="0"/>
              <a:ext cx="1269899" cy="1269899"/>
            </a:xfrm>
            <a:prstGeom prst="rect">
              <a:avLst/>
            </a:prstGeom>
            <a:noFill/>
            <a:ln>
              <a:noFill/>
            </a:ln>
          </p:spPr>
        </p:pic>
        <p:sp>
          <p:nvSpPr>
            <p:cNvPr id="293" name="Shape 293"/>
            <p:cNvSpPr/>
            <p:nvPr/>
          </p:nvSpPr>
          <p:spPr>
            <a:xfrm>
              <a:off x="101600" y="3352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sp>
        <p:nvSpPr>
          <p:cNvPr id="294" name="Shape 294"/>
          <p:cNvSpPr/>
          <p:nvPr/>
        </p:nvSpPr>
        <p:spPr>
          <a:xfrm>
            <a:off x="8790781" y="1828800"/>
            <a:ext cx="3236112" cy="203202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anchorCtr="0" anchor="t" bIns="279400" lIns="279400" rIns="279400" tIns="27940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p>
        </p:txBody>
      </p:sp>
      <p:grpSp>
        <p:nvGrpSpPr>
          <p:cNvPr id="295" name="Shape 295"/>
          <p:cNvGrpSpPr/>
          <p:nvPr/>
        </p:nvGrpSpPr>
        <p:grpSpPr>
          <a:xfrm>
            <a:off x="4051298" y="1828799"/>
            <a:ext cx="2031899" cy="2031899"/>
            <a:chOff x="0" y="0"/>
            <a:chExt cx="2031899" cy="2031899"/>
          </a:xfrm>
        </p:grpSpPr>
        <p:pic>
          <p:nvPicPr>
            <p:cNvPr id="296" name="Shape 296"/>
            <p:cNvPicPr preferRelativeResize="0"/>
            <p:nvPr/>
          </p:nvPicPr>
          <p:blipFill rotWithShape="1">
            <a:blip r:embed="rId8">
              <a:alphaModFix/>
            </a:blip>
            <a:srcRect b="0" l="0" r="0" t="0"/>
            <a:stretch/>
          </p:blipFill>
          <p:spPr>
            <a:xfrm>
              <a:off x="0" y="0"/>
              <a:ext cx="2031899" cy="2031899"/>
            </a:xfrm>
            <a:prstGeom prst="rect">
              <a:avLst/>
            </a:prstGeom>
            <a:noFill/>
            <a:ln>
              <a:noFill/>
            </a:ln>
          </p:spPr>
        </p:pic>
        <p:sp>
          <p:nvSpPr>
            <p:cNvPr id="297" name="Shape 297"/>
            <p:cNvSpPr/>
            <p:nvPr/>
          </p:nvSpPr>
          <p:spPr>
            <a:xfrm>
              <a:off x="165100" y="152400"/>
              <a:ext cx="1676399" cy="2336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000000"/>
                  </a:solidFill>
                  <a:latin typeface="Arial"/>
                  <a:ea typeface="Arial"/>
                  <a:cs typeface="Arial"/>
                  <a:sym typeface="Arial"/>
                </a:rPr>
                <a:t>INSERT TERM</a:t>
              </a:r>
            </a:p>
          </p:txBody>
        </p:sp>
        <p:sp>
          <p:nvSpPr>
            <p:cNvPr id="298" name="Shape 298"/>
            <p:cNvSpPr/>
            <p:nvPr/>
          </p:nvSpPr>
          <p:spPr>
            <a:xfrm>
              <a:off x="165100" y="419100"/>
              <a:ext cx="1676399" cy="1415100"/>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299" name="Shape 299"/>
          <p:cNvGrpSpPr/>
          <p:nvPr/>
        </p:nvGrpSpPr>
        <p:grpSpPr>
          <a:xfrm>
            <a:off x="6362698" y="1828799"/>
            <a:ext cx="2031899" cy="2031899"/>
            <a:chOff x="0" y="0"/>
            <a:chExt cx="2031899" cy="2031899"/>
          </a:xfrm>
        </p:grpSpPr>
        <p:pic>
          <p:nvPicPr>
            <p:cNvPr id="300" name="Shape 300"/>
            <p:cNvPicPr preferRelativeResize="0"/>
            <p:nvPr/>
          </p:nvPicPr>
          <p:blipFill rotWithShape="1">
            <a:blip r:embed="rId9">
              <a:alphaModFix/>
            </a:blip>
            <a:srcRect b="0" l="0" r="0" t="0"/>
            <a:stretch/>
          </p:blipFill>
          <p:spPr>
            <a:xfrm>
              <a:off x="0" y="0"/>
              <a:ext cx="2031899" cy="2031899"/>
            </a:xfrm>
            <a:prstGeom prst="rect">
              <a:avLst/>
            </a:prstGeom>
            <a:noFill/>
            <a:ln>
              <a:noFill/>
            </a:ln>
          </p:spPr>
        </p:pic>
        <p:sp>
          <p:nvSpPr>
            <p:cNvPr id="301" name="Shape 301"/>
            <p:cNvSpPr/>
            <p:nvPr/>
          </p:nvSpPr>
          <p:spPr>
            <a:xfrm>
              <a:off x="177800" y="152400"/>
              <a:ext cx="1676399" cy="2336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302" name="Shape 302"/>
            <p:cNvSpPr/>
            <p:nvPr/>
          </p:nvSpPr>
          <p:spPr>
            <a:xfrm>
              <a:off x="177800" y="419100"/>
              <a:ext cx="1676399" cy="1415100"/>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3" name="Shape 303"/>
          <p:cNvGrpSpPr/>
          <p:nvPr/>
        </p:nvGrpSpPr>
        <p:grpSpPr>
          <a:xfrm>
            <a:off x="4051298" y="4114798"/>
            <a:ext cx="2031899" cy="2031899"/>
            <a:chOff x="0" y="0"/>
            <a:chExt cx="2031899" cy="2031899"/>
          </a:xfrm>
        </p:grpSpPr>
        <p:pic>
          <p:nvPicPr>
            <p:cNvPr id="304" name="Shape 304"/>
            <p:cNvPicPr preferRelativeResize="0"/>
            <p:nvPr/>
          </p:nvPicPr>
          <p:blipFill rotWithShape="1">
            <a:blip r:embed="rId10">
              <a:alphaModFix/>
            </a:blip>
            <a:srcRect b="0" l="0" r="0" t="0"/>
            <a:stretch/>
          </p:blipFill>
          <p:spPr>
            <a:xfrm>
              <a:off x="0" y="0"/>
              <a:ext cx="2031899" cy="2031899"/>
            </a:xfrm>
            <a:prstGeom prst="rect">
              <a:avLst/>
            </a:prstGeom>
            <a:noFill/>
            <a:ln>
              <a:noFill/>
            </a:ln>
          </p:spPr>
        </p:pic>
        <p:sp>
          <p:nvSpPr>
            <p:cNvPr id="305" name="Shape 305"/>
            <p:cNvSpPr/>
            <p:nvPr/>
          </p:nvSpPr>
          <p:spPr>
            <a:xfrm>
              <a:off x="165100" y="177800"/>
              <a:ext cx="1676399" cy="2336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306" name="Shape 306"/>
            <p:cNvSpPr/>
            <p:nvPr/>
          </p:nvSpPr>
          <p:spPr>
            <a:xfrm>
              <a:off x="165100" y="444500"/>
              <a:ext cx="1676399" cy="1415100"/>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7" name="Shape 307"/>
          <p:cNvGrpSpPr/>
          <p:nvPr/>
        </p:nvGrpSpPr>
        <p:grpSpPr>
          <a:xfrm>
            <a:off x="6362698" y="4114798"/>
            <a:ext cx="2031899" cy="2031899"/>
            <a:chOff x="0" y="0"/>
            <a:chExt cx="2031899" cy="2031899"/>
          </a:xfrm>
        </p:grpSpPr>
        <p:pic>
          <p:nvPicPr>
            <p:cNvPr id="308" name="Shape 308"/>
            <p:cNvPicPr preferRelativeResize="0"/>
            <p:nvPr/>
          </p:nvPicPr>
          <p:blipFill rotWithShape="1">
            <a:blip r:embed="rId11">
              <a:alphaModFix/>
            </a:blip>
            <a:srcRect b="0" l="0" r="0" t="0"/>
            <a:stretch/>
          </p:blipFill>
          <p:spPr>
            <a:xfrm>
              <a:off x="0" y="0"/>
              <a:ext cx="2031899" cy="2031899"/>
            </a:xfrm>
            <a:prstGeom prst="rect">
              <a:avLst/>
            </a:prstGeom>
            <a:noFill/>
            <a:ln>
              <a:noFill/>
            </a:ln>
          </p:spPr>
        </p:pic>
        <p:sp>
          <p:nvSpPr>
            <p:cNvPr id="309" name="Shape 309"/>
            <p:cNvSpPr/>
            <p:nvPr/>
          </p:nvSpPr>
          <p:spPr>
            <a:xfrm>
              <a:off x="177800" y="177800"/>
              <a:ext cx="1676399" cy="2336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310" name="Shape 310"/>
            <p:cNvSpPr/>
            <p:nvPr/>
          </p:nvSpPr>
          <p:spPr>
            <a:xfrm>
              <a:off x="177800" y="444500"/>
              <a:ext cx="1676399" cy="1415100"/>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311" name="Shape 311"/>
          <p:cNvSpPr/>
          <p:nvPr/>
        </p:nvSpPr>
        <p:spPr>
          <a:xfrm>
            <a:off x="8790781" y="4114800"/>
            <a:ext cx="3236112" cy="203202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anchorCtr="0" anchor="t" bIns="279400" lIns="279400" rIns="279400" tIns="279400">
            <a:noAutofit/>
          </a:bodyPr>
          <a:lstStyle/>
          <a:p>
            <a:pPr indent="0" lvl="0" marL="0" marR="0" rtl="0" algn="l">
              <a:lnSpc>
                <a:spcPct val="133333"/>
              </a:lnSpc>
              <a:spcBef>
                <a:spcPts val="0"/>
              </a:spcBef>
              <a:buSzPct val="25000"/>
              <a:buNone/>
            </a:pPr>
            <a:r>
              <a:rPr b="0" i="0" lang="en-US" sz="1200" u="none" cap="none" strike="noStrik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ctivity">
    <p:spTree>
      <p:nvGrpSpPr>
        <p:cNvPr id="312" name="Shape 312"/>
        <p:cNvGrpSpPr/>
        <p:nvPr/>
      </p:nvGrpSpPr>
      <p:grpSpPr>
        <a:xfrm>
          <a:off x="0" y="0"/>
          <a:ext cx="0" cy="0"/>
          <a:chOff x="0" y="0"/>
          <a:chExt cx="0" cy="0"/>
        </a:xfrm>
      </p:grpSpPr>
      <p:cxnSp>
        <p:nvCxnSpPr>
          <p:cNvPr id="313" name="Shape 313"/>
          <p:cNvCxnSpPr/>
          <p:nvPr/>
        </p:nvCxnSpPr>
        <p:spPr>
          <a:xfrm>
            <a:off x="635000" y="635000"/>
            <a:ext cx="11734800" cy="0"/>
          </a:xfrm>
          <a:prstGeom prst="straightConnector1">
            <a:avLst/>
          </a:prstGeom>
          <a:noFill/>
          <a:ln>
            <a:noFill/>
          </a:ln>
        </p:spPr>
      </p:cxnSp>
      <p:cxnSp>
        <p:nvCxnSpPr>
          <p:cNvPr id="314" name="Shape 314"/>
          <p:cNvCxnSpPr/>
          <p:nvPr/>
        </p:nvCxnSpPr>
        <p:spPr>
          <a:xfrm>
            <a:off x="635000" y="1219200"/>
            <a:ext cx="11734800" cy="0"/>
          </a:xfrm>
          <a:prstGeom prst="straightConnector1">
            <a:avLst/>
          </a:prstGeom>
          <a:noFill/>
          <a:ln>
            <a:noFill/>
          </a:ln>
        </p:spPr>
      </p:cxnSp>
      <p:grpSp>
        <p:nvGrpSpPr>
          <p:cNvPr id="315" name="Shape 315"/>
          <p:cNvGrpSpPr/>
          <p:nvPr/>
        </p:nvGrpSpPr>
        <p:grpSpPr>
          <a:xfrm>
            <a:off x="1384300" y="3130550"/>
            <a:ext cx="1269899" cy="1269899"/>
            <a:chOff x="0" y="0"/>
            <a:chExt cx="1269899" cy="1269899"/>
          </a:xfrm>
        </p:grpSpPr>
        <p:pic>
          <p:nvPicPr>
            <p:cNvPr id="316" name="Shape 316"/>
            <p:cNvPicPr preferRelativeResize="0"/>
            <p:nvPr/>
          </p:nvPicPr>
          <p:blipFill rotWithShape="1">
            <a:blip r:embed="rId2">
              <a:alphaModFix/>
            </a:blip>
            <a:srcRect b="0" l="0" r="0" t="0"/>
            <a:stretch/>
          </p:blipFill>
          <p:spPr>
            <a:xfrm>
              <a:off x="0" y="0"/>
              <a:ext cx="1269899" cy="1269899"/>
            </a:xfrm>
            <a:prstGeom prst="rect">
              <a:avLst/>
            </a:prstGeom>
            <a:noFill/>
            <a:ln>
              <a:noFill/>
            </a:ln>
          </p:spPr>
        </p:pic>
        <p:sp>
          <p:nvSpPr>
            <p:cNvPr id="317" name="Shape 317"/>
            <p:cNvSpPr/>
            <p:nvPr/>
          </p:nvSpPr>
          <p:spPr>
            <a:xfrm>
              <a:off x="88900" y="543558"/>
              <a:ext cx="1079400" cy="2336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EXERCISE</a:t>
              </a:r>
            </a:p>
          </p:txBody>
        </p:sp>
      </p:grpSp>
      <p:cxnSp>
        <p:nvCxnSpPr>
          <p:cNvPr id="318" name="Shape 318"/>
          <p:cNvCxnSpPr/>
          <p:nvPr/>
        </p:nvCxnSpPr>
        <p:spPr>
          <a:xfrm flipH="1" rot="10800000">
            <a:off x="3911600" y="3243397"/>
            <a:ext cx="3735000" cy="299"/>
          </a:xfrm>
          <a:prstGeom prst="straightConnector1">
            <a:avLst/>
          </a:prstGeom>
          <a:noFill/>
          <a:ln>
            <a:noFill/>
          </a:ln>
        </p:spPr>
      </p:cxnSp>
      <p:cxnSp>
        <p:nvCxnSpPr>
          <p:cNvPr id="319" name="Shape 319"/>
          <p:cNvCxnSpPr/>
          <p:nvPr/>
        </p:nvCxnSpPr>
        <p:spPr>
          <a:xfrm flipH="1" rot="10800000">
            <a:off x="3911600" y="5381314"/>
            <a:ext cx="3735000" cy="299"/>
          </a:xfrm>
          <a:prstGeom prst="straightConnector1">
            <a:avLst/>
          </a:prstGeom>
          <a:noFill/>
          <a:ln>
            <a:noFill/>
          </a:ln>
        </p:spPr>
      </p:cxnSp>
      <p:sp>
        <p:nvSpPr>
          <p:cNvPr id="320" name="Shape 320"/>
          <p:cNvSpPr/>
          <p:nvPr/>
        </p:nvSpPr>
        <p:spPr>
          <a:xfrm>
            <a:off x="3911600" y="2989696"/>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TIMING</a:t>
            </a:r>
          </a:p>
        </p:txBody>
      </p:sp>
      <p:sp>
        <p:nvSpPr>
          <p:cNvPr id="321" name="Shape 321"/>
          <p:cNvSpPr/>
          <p:nvPr/>
        </p:nvSpPr>
        <p:spPr>
          <a:xfrm>
            <a:off x="3911600" y="5114914"/>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DELIVERABLE</a:t>
            </a:r>
          </a:p>
        </p:txBody>
      </p:sp>
      <p:cxnSp>
        <p:nvCxnSpPr>
          <p:cNvPr id="322" name="Shape 322"/>
          <p:cNvCxnSpPr/>
          <p:nvPr/>
        </p:nvCxnSpPr>
        <p:spPr>
          <a:xfrm flipH="1" rot="10800000">
            <a:off x="3911600" y="2223000"/>
            <a:ext cx="3735000" cy="299"/>
          </a:xfrm>
          <a:prstGeom prst="straightConnector1">
            <a:avLst/>
          </a:prstGeom>
          <a:noFill/>
          <a:ln>
            <a:noFill/>
          </a:ln>
        </p:spPr>
      </p:cxnSp>
      <p:sp>
        <p:nvSpPr>
          <p:cNvPr id="323" name="Shape 323"/>
          <p:cNvSpPr/>
          <p:nvPr/>
        </p:nvSpPr>
        <p:spPr>
          <a:xfrm>
            <a:off x="3911600" y="1969299"/>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OBJECTIVE(S)</a:t>
            </a:r>
          </a:p>
        </p:txBody>
      </p:sp>
      <p:cxnSp>
        <p:nvCxnSpPr>
          <p:cNvPr id="324" name="Shape 324"/>
          <p:cNvCxnSpPr/>
          <p:nvPr/>
        </p:nvCxnSpPr>
        <p:spPr>
          <a:xfrm rot="10800000">
            <a:off x="3225800" y="1803737"/>
            <a:ext cx="0" cy="4430399"/>
          </a:xfrm>
          <a:prstGeom prst="straightConnector1">
            <a:avLst/>
          </a:prstGeom>
          <a:noFill/>
          <a:ln cap="flat" cmpd="sng" w="12700">
            <a:solidFill>
              <a:srgbClr val="EAEAEA"/>
            </a:solidFill>
            <a:prstDash val="solid"/>
            <a:miter/>
            <a:headEnd len="med" w="med" type="none"/>
            <a:tailEnd len="med" w="med"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amp;A">
    <p:bg>
      <p:bgPr>
        <a:solidFill>
          <a:srgbClr val="FFDB00"/>
        </a:solidFill>
      </p:bgPr>
    </p:bg>
    <p:spTree>
      <p:nvGrpSpPr>
        <p:cNvPr id="325" name="Shape 325"/>
        <p:cNvGrpSpPr/>
        <p:nvPr/>
      </p:nvGrpSpPr>
      <p:grpSpPr>
        <a:xfrm>
          <a:off x="0" y="0"/>
          <a:ext cx="0" cy="0"/>
          <a:chOff x="0" y="0"/>
          <a:chExt cx="0" cy="0"/>
        </a:xfrm>
      </p:grpSpPr>
      <p:cxnSp>
        <p:nvCxnSpPr>
          <p:cNvPr id="326" name="Shape 326"/>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327" name="Shape 327"/>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sp>
        <p:nvSpPr>
          <p:cNvPr id="328" name="Shape 328"/>
          <p:cNvSpPr/>
          <p:nvPr/>
        </p:nvSpPr>
        <p:spPr>
          <a:xfrm>
            <a:off x="635000" y="1473200"/>
            <a:ext cx="11734800" cy="14603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Q&amp;A</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xit Tickets">
    <p:bg>
      <p:bgPr>
        <a:solidFill>
          <a:srgbClr val="FFAFC0"/>
        </a:solidFill>
      </p:bgPr>
    </p:bg>
    <p:spTree>
      <p:nvGrpSpPr>
        <p:cNvPr id="329" name="Shape 329"/>
        <p:cNvGrpSpPr/>
        <p:nvPr/>
      </p:nvGrpSpPr>
      <p:grpSpPr>
        <a:xfrm>
          <a:off x="0" y="0"/>
          <a:ext cx="0" cy="0"/>
          <a:chOff x="0" y="0"/>
          <a:chExt cx="0" cy="0"/>
        </a:xfrm>
      </p:grpSpPr>
      <p:cxnSp>
        <p:nvCxnSpPr>
          <p:cNvPr id="330" name="Shape 330"/>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331" name="Shape 331"/>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sp>
        <p:nvSpPr>
          <p:cNvPr id="332" name="Shape 332"/>
          <p:cNvSpPr/>
          <p:nvPr/>
        </p:nvSpPr>
        <p:spPr>
          <a:xfrm>
            <a:off x="635000" y="1473200"/>
            <a:ext cx="11734800" cy="14603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EXIT TICKETS</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333" name="Shape 333"/>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ctivity copy">
    <p:spTree>
      <p:nvGrpSpPr>
        <p:cNvPr id="334" name="Shape 334"/>
        <p:cNvGrpSpPr/>
        <p:nvPr/>
      </p:nvGrpSpPr>
      <p:grpSpPr>
        <a:xfrm>
          <a:off x="0" y="0"/>
          <a:ext cx="0" cy="0"/>
          <a:chOff x="0" y="0"/>
          <a:chExt cx="0" cy="0"/>
        </a:xfrm>
      </p:grpSpPr>
      <p:cxnSp>
        <p:nvCxnSpPr>
          <p:cNvPr id="335" name="Shape 335"/>
          <p:cNvCxnSpPr/>
          <p:nvPr/>
        </p:nvCxnSpPr>
        <p:spPr>
          <a:xfrm>
            <a:off x="635000" y="635000"/>
            <a:ext cx="11734800" cy="0"/>
          </a:xfrm>
          <a:prstGeom prst="straightConnector1">
            <a:avLst/>
          </a:prstGeom>
          <a:noFill/>
          <a:ln>
            <a:noFill/>
          </a:ln>
        </p:spPr>
      </p:cxnSp>
      <p:cxnSp>
        <p:nvCxnSpPr>
          <p:cNvPr id="336" name="Shape 336"/>
          <p:cNvCxnSpPr/>
          <p:nvPr/>
        </p:nvCxnSpPr>
        <p:spPr>
          <a:xfrm>
            <a:off x="635000" y="1219200"/>
            <a:ext cx="11734800" cy="0"/>
          </a:xfrm>
          <a:prstGeom prst="straightConnector1">
            <a:avLst/>
          </a:prstGeom>
          <a:noFill/>
          <a:ln>
            <a:noFill/>
          </a:ln>
        </p:spPr>
      </p:cxnSp>
      <p:grpSp>
        <p:nvGrpSpPr>
          <p:cNvPr id="337" name="Shape 337"/>
          <p:cNvGrpSpPr/>
          <p:nvPr/>
        </p:nvGrpSpPr>
        <p:grpSpPr>
          <a:xfrm>
            <a:off x="1384300" y="3130550"/>
            <a:ext cx="1269899" cy="1269899"/>
            <a:chOff x="0" y="0"/>
            <a:chExt cx="1269899" cy="1269899"/>
          </a:xfrm>
        </p:grpSpPr>
        <p:pic>
          <p:nvPicPr>
            <p:cNvPr id="338" name="Shape 338"/>
            <p:cNvPicPr preferRelativeResize="0"/>
            <p:nvPr/>
          </p:nvPicPr>
          <p:blipFill rotWithShape="1">
            <a:blip r:embed="rId2">
              <a:alphaModFix/>
            </a:blip>
            <a:srcRect b="0" l="0" r="0" t="0"/>
            <a:stretch/>
          </p:blipFill>
          <p:spPr>
            <a:xfrm>
              <a:off x="0" y="0"/>
              <a:ext cx="1269899" cy="1269899"/>
            </a:xfrm>
            <a:prstGeom prst="rect">
              <a:avLst/>
            </a:prstGeom>
            <a:noFill/>
            <a:ln>
              <a:noFill/>
            </a:ln>
          </p:spPr>
        </p:pic>
        <p:sp>
          <p:nvSpPr>
            <p:cNvPr id="339" name="Shape 339"/>
            <p:cNvSpPr/>
            <p:nvPr/>
          </p:nvSpPr>
          <p:spPr>
            <a:xfrm>
              <a:off x="88900" y="543558"/>
              <a:ext cx="1079400" cy="2336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EXERCISE</a:t>
              </a:r>
            </a:p>
          </p:txBody>
        </p:sp>
      </p:grpSp>
      <p:cxnSp>
        <p:nvCxnSpPr>
          <p:cNvPr id="340" name="Shape 340"/>
          <p:cNvCxnSpPr/>
          <p:nvPr/>
        </p:nvCxnSpPr>
        <p:spPr>
          <a:xfrm rot="10800000">
            <a:off x="3225800" y="1803737"/>
            <a:ext cx="0" cy="4430399"/>
          </a:xfrm>
          <a:prstGeom prst="straightConnector1">
            <a:avLst/>
          </a:prstGeom>
          <a:noFill/>
          <a:ln cap="flat" cmpd="sng" w="12700">
            <a:solidFill>
              <a:srgbClr val="EAEAEA"/>
            </a:solidFill>
            <a:prstDash val="solid"/>
            <a:miter/>
            <a:headEnd len="med" w="med" type="none"/>
            <a:tailEnd len="med" w="med"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se Study">
    <p:spTree>
      <p:nvGrpSpPr>
        <p:cNvPr id="341" name="Shape 341"/>
        <p:cNvGrpSpPr/>
        <p:nvPr/>
      </p:nvGrpSpPr>
      <p:grpSpPr>
        <a:xfrm>
          <a:off x="0" y="0"/>
          <a:ext cx="0" cy="0"/>
          <a:chOff x="0" y="0"/>
          <a:chExt cx="0" cy="0"/>
        </a:xfrm>
      </p:grpSpPr>
      <p:cxnSp>
        <p:nvCxnSpPr>
          <p:cNvPr id="342" name="Shape 342"/>
          <p:cNvCxnSpPr/>
          <p:nvPr/>
        </p:nvCxnSpPr>
        <p:spPr>
          <a:xfrm>
            <a:off x="635000" y="635000"/>
            <a:ext cx="11734800" cy="0"/>
          </a:xfrm>
          <a:prstGeom prst="straightConnector1">
            <a:avLst/>
          </a:prstGeom>
          <a:noFill/>
          <a:ln>
            <a:noFill/>
          </a:ln>
        </p:spPr>
      </p:cxnSp>
      <p:cxnSp>
        <p:nvCxnSpPr>
          <p:cNvPr id="343" name="Shape 343"/>
          <p:cNvCxnSpPr/>
          <p:nvPr/>
        </p:nvCxnSpPr>
        <p:spPr>
          <a:xfrm>
            <a:off x="635000" y="1219200"/>
            <a:ext cx="11734800" cy="0"/>
          </a:xfrm>
          <a:prstGeom prst="straightConnector1">
            <a:avLst/>
          </a:prstGeom>
          <a:noFill/>
          <a:ln>
            <a:noFill/>
          </a:ln>
        </p:spPr>
      </p:cxnSp>
      <p:cxnSp>
        <p:nvCxnSpPr>
          <p:cNvPr id="344" name="Shape 344"/>
          <p:cNvCxnSpPr/>
          <p:nvPr/>
        </p:nvCxnSpPr>
        <p:spPr>
          <a:xfrm flipH="1" rot="10800000">
            <a:off x="8623300" y="2781000"/>
            <a:ext cx="3735000" cy="299"/>
          </a:xfrm>
          <a:prstGeom prst="straightConnector1">
            <a:avLst/>
          </a:prstGeom>
          <a:noFill/>
          <a:ln>
            <a:noFill/>
          </a:ln>
        </p:spPr>
      </p:cxnSp>
      <p:cxnSp>
        <p:nvCxnSpPr>
          <p:cNvPr id="345" name="Shape 345"/>
          <p:cNvCxnSpPr/>
          <p:nvPr/>
        </p:nvCxnSpPr>
        <p:spPr>
          <a:xfrm flipH="1" rot="10800000">
            <a:off x="635000" y="2781000"/>
            <a:ext cx="7742699" cy="299"/>
          </a:xfrm>
          <a:prstGeom prst="straightConnector1">
            <a:avLst/>
          </a:prstGeom>
          <a:noFill/>
          <a:ln>
            <a:noFill/>
          </a:ln>
        </p:spPr>
      </p:cxnSp>
      <p:sp>
        <p:nvSpPr>
          <p:cNvPr id="346" name="Shape 346"/>
          <p:cNvSpPr/>
          <p:nvPr/>
        </p:nvSpPr>
        <p:spPr>
          <a:xfrm>
            <a:off x="635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SUMMARY</a:t>
            </a:r>
          </a:p>
        </p:txBody>
      </p:sp>
      <p:sp>
        <p:nvSpPr>
          <p:cNvPr id="347" name="Shape 347"/>
          <p:cNvSpPr/>
          <p:nvPr/>
        </p:nvSpPr>
        <p:spPr>
          <a:xfrm>
            <a:off x="8636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CHALLENGE / QUESTION</a:t>
            </a:r>
          </a:p>
        </p:txBody>
      </p:sp>
      <p:sp>
        <p:nvSpPr>
          <p:cNvPr id="348" name="Shape 348"/>
          <p:cNvSpPr txBox="1"/>
          <p:nvPr>
            <p:ph idx="12" type="sldNum"/>
          </p:nvPr>
        </p:nvSpPr>
        <p:spPr>
          <a:xfrm>
            <a:off x="12014200" y="739139"/>
            <a:ext cx="345899"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xercise">
    <p:spTree>
      <p:nvGrpSpPr>
        <p:cNvPr id="23"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flipH="1" rot="10800000">
            <a:off x="635000" y="2781009"/>
            <a:ext cx="3735026" cy="290"/>
          </a:xfrm>
          <a:prstGeom prst="straightConnector1">
            <a:avLst/>
          </a:prstGeom>
          <a:noFill/>
          <a:ln>
            <a:noFill/>
          </a:ln>
        </p:spPr>
      </p:cxnSp>
      <p:cxnSp>
        <p:nvCxnSpPr>
          <p:cNvPr id="27" name="Shape 27"/>
          <p:cNvCxnSpPr/>
          <p:nvPr/>
        </p:nvCxnSpPr>
        <p:spPr>
          <a:xfrm flipH="1" rot="10800000">
            <a:off x="4622800" y="2781141"/>
            <a:ext cx="7742696" cy="158"/>
          </a:xfrm>
          <a:prstGeom prst="straightConnector1">
            <a:avLst/>
          </a:prstGeom>
          <a:noFill/>
          <a:ln>
            <a:noFill/>
          </a:ln>
        </p:spPr>
      </p:cxnSp>
      <p:cxnSp>
        <p:nvCxnSpPr>
          <p:cNvPr id="28" name="Shape 28"/>
          <p:cNvCxnSpPr/>
          <p:nvPr/>
        </p:nvCxnSpPr>
        <p:spPr>
          <a:xfrm flipH="1" rot="10800000">
            <a:off x="635000" y="5752809"/>
            <a:ext cx="3735026" cy="290"/>
          </a:xfrm>
          <a:prstGeom prst="straightConnector1">
            <a:avLst/>
          </a:prstGeom>
          <a:noFill/>
          <a:ln>
            <a:noFill/>
          </a:ln>
        </p:spPr>
      </p:cxnSp>
      <p:cxnSp>
        <p:nvCxnSpPr>
          <p:cNvPr id="29" name="Shape 29"/>
          <p:cNvCxnSpPr/>
          <p:nvPr/>
        </p:nvCxnSpPr>
        <p:spPr>
          <a:xfrm>
            <a:off x="4635500" y="5753100"/>
            <a:ext cx="7731807" cy="17"/>
          </a:xfrm>
          <a:prstGeom prst="straightConnector1">
            <a:avLst/>
          </a:prstGeom>
          <a:noFill/>
          <a:ln>
            <a:noFill/>
          </a:ln>
        </p:spPr>
      </p:cxnSp>
      <p:sp>
        <p:nvSpPr>
          <p:cNvPr id="30" name="Shape 30"/>
          <p:cNvSpPr/>
          <p:nvPr/>
        </p:nvSpPr>
        <p:spPr>
          <a:xfrm>
            <a:off x="635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OBJECTIVE(S)</a:t>
            </a:r>
          </a:p>
        </p:txBody>
      </p:sp>
      <p:sp>
        <p:nvSpPr>
          <p:cNvPr id="31" name="Shape 31"/>
          <p:cNvSpPr/>
          <p:nvPr/>
        </p:nvSpPr>
        <p:spPr>
          <a:xfrm>
            <a:off x="46355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AGENDA</a:t>
            </a:r>
          </a:p>
        </p:txBody>
      </p:sp>
      <p:sp>
        <p:nvSpPr>
          <p:cNvPr id="32" name="Shape 32"/>
          <p:cNvSpPr/>
          <p:nvPr/>
        </p:nvSpPr>
        <p:spPr>
          <a:xfrm>
            <a:off x="4635500" y="5359400"/>
            <a:ext cx="7746999"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RESOURCES</a:t>
            </a:r>
          </a:p>
        </p:txBody>
      </p:sp>
      <p:sp>
        <p:nvSpPr>
          <p:cNvPr id="33" name="Shape 33"/>
          <p:cNvSpPr/>
          <p:nvPr/>
        </p:nvSpPr>
        <p:spPr>
          <a:xfrm>
            <a:off x="635000" y="53594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DELIVERABLE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Full Page Image">
    <p:spTree>
      <p:nvGrpSpPr>
        <p:cNvPr id="349" name="Shape 349"/>
        <p:cNvGrpSpPr/>
        <p:nvPr/>
      </p:nvGrpSpPr>
      <p:grpSpPr>
        <a:xfrm>
          <a:off x="0" y="0"/>
          <a:ext cx="0" cy="0"/>
          <a:chOff x="0" y="0"/>
          <a:chExt cx="0" cy="0"/>
        </a:xfrm>
      </p:grpSpPr>
      <p:sp>
        <p:nvSpPr>
          <p:cNvPr id="350" name="Shape 350"/>
          <p:cNvSpPr txBox="1"/>
          <p:nvPr>
            <p:ph idx="1" type="body"/>
          </p:nvPr>
        </p:nvSpPr>
        <p:spPr>
          <a:xfrm>
            <a:off x="317500" y="317500"/>
            <a:ext cx="12369900" cy="66675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351" name="Shape 351"/>
          <p:cNvSpPr txBox="1"/>
          <p:nvPr>
            <p:ph type="title"/>
          </p:nvPr>
        </p:nvSpPr>
        <p:spPr>
          <a:xfrm>
            <a:off x="635000" y="1473200"/>
            <a:ext cx="11734800" cy="1498500"/>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
        <p:nvSpPr>
          <p:cNvPr id="352" name="Shape 352"/>
          <p:cNvSpPr txBox="1"/>
          <p:nvPr>
            <p:ph idx="12" type="sldNum"/>
          </p:nvPr>
        </p:nvSpPr>
        <p:spPr>
          <a:xfrm>
            <a:off x="12014200" y="739139"/>
            <a:ext cx="362100"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MAC">
    <p:spTree>
      <p:nvGrpSpPr>
        <p:cNvPr id="353" name="Shape 353"/>
        <p:cNvGrpSpPr/>
        <p:nvPr/>
      </p:nvGrpSpPr>
      <p:grpSpPr>
        <a:xfrm>
          <a:off x="0" y="0"/>
          <a:ext cx="0" cy="0"/>
          <a:chOff x="0" y="0"/>
          <a:chExt cx="0" cy="0"/>
        </a:xfrm>
      </p:grpSpPr>
      <p:pic>
        <p:nvPicPr>
          <p:cNvPr id="354" name="Shape 354"/>
          <p:cNvPicPr preferRelativeResize="0"/>
          <p:nvPr/>
        </p:nvPicPr>
        <p:blipFill rotWithShape="1">
          <a:blip r:embed="rId2">
            <a:alphaModFix/>
          </a:blip>
          <a:srcRect b="0" l="0" r="0" t="0"/>
          <a:stretch/>
        </p:blipFill>
        <p:spPr>
          <a:xfrm>
            <a:off x="3314700" y="1555328"/>
            <a:ext cx="6361500" cy="5156100"/>
          </a:xfrm>
          <a:prstGeom prst="rect">
            <a:avLst/>
          </a:prstGeom>
          <a:noFill/>
          <a:ln>
            <a:noFill/>
          </a:ln>
        </p:spPr>
      </p:pic>
      <p:cxnSp>
        <p:nvCxnSpPr>
          <p:cNvPr id="355" name="Shape 355"/>
          <p:cNvCxnSpPr/>
          <p:nvPr/>
        </p:nvCxnSpPr>
        <p:spPr>
          <a:xfrm>
            <a:off x="635000" y="635000"/>
            <a:ext cx="11734800" cy="0"/>
          </a:xfrm>
          <a:prstGeom prst="straightConnector1">
            <a:avLst/>
          </a:prstGeom>
          <a:noFill/>
          <a:ln>
            <a:noFill/>
          </a:ln>
        </p:spPr>
      </p:cxnSp>
      <p:cxnSp>
        <p:nvCxnSpPr>
          <p:cNvPr id="356" name="Shape 356"/>
          <p:cNvCxnSpPr/>
          <p:nvPr/>
        </p:nvCxnSpPr>
        <p:spPr>
          <a:xfrm>
            <a:off x="635000" y="1219200"/>
            <a:ext cx="11734800" cy="0"/>
          </a:xfrm>
          <a:prstGeom prst="straightConnector1">
            <a:avLst/>
          </a:prstGeom>
          <a:noFill/>
          <a:ln>
            <a:noFill/>
          </a:ln>
        </p:spPr>
      </p:cxnSp>
      <p:sp>
        <p:nvSpPr>
          <p:cNvPr id="357" name="Shape 357"/>
          <p:cNvSpPr txBox="1"/>
          <p:nvPr>
            <p:ph idx="1" type="body"/>
          </p:nvPr>
        </p:nvSpPr>
        <p:spPr>
          <a:xfrm>
            <a:off x="3606800" y="1803400"/>
            <a:ext cx="5829299" cy="32892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358" name="Shape 358"/>
          <p:cNvSpPr txBox="1"/>
          <p:nvPr>
            <p:ph idx="12" type="sldNum"/>
          </p:nvPr>
        </p:nvSpPr>
        <p:spPr>
          <a:xfrm>
            <a:off x="12014200" y="739139"/>
            <a:ext cx="362100"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C Book Pro">
    <p:spTree>
      <p:nvGrpSpPr>
        <p:cNvPr id="359" name="Shape 359"/>
        <p:cNvGrpSpPr/>
        <p:nvPr/>
      </p:nvGrpSpPr>
      <p:grpSpPr>
        <a:xfrm>
          <a:off x="0" y="0"/>
          <a:ext cx="0" cy="0"/>
          <a:chOff x="0" y="0"/>
          <a:chExt cx="0" cy="0"/>
        </a:xfrm>
      </p:grpSpPr>
      <p:pic>
        <p:nvPicPr>
          <p:cNvPr id="360" name="Shape 360"/>
          <p:cNvPicPr preferRelativeResize="0"/>
          <p:nvPr/>
        </p:nvPicPr>
        <p:blipFill rotWithShape="1">
          <a:blip r:embed="rId2">
            <a:alphaModFix/>
          </a:blip>
          <a:srcRect b="0" l="0" r="0" t="0"/>
          <a:stretch/>
        </p:blipFill>
        <p:spPr>
          <a:xfrm>
            <a:off x="2794792" y="1556145"/>
            <a:ext cx="7328699" cy="5128499"/>
          </a:xfrm>
          <a:prstGeom prst="rect">
            <a:avLst/>
          </a:prstGeom>
          <a:noFill/>
          <a:ln>
            <a:noFill/>
          </a:ln>
        </p:spPr>
      </p:pic>
      <p:cxnSp>
        <p:nvCxnSpPr>
          <p:cNvPr id="361" name="Shape 361"/>
          <p:cNvCxnSpPr/>
          <p:nvPr/>
        </p:nvCxnSpPr>
        <p:spPr>
          <a:xfrm>
            <a:off x="635000" y="635000"/>
            <a:ext cx="11734800" cy="0"/>
          </a:xfrm>
          <a:prstGeom prst="straightConnector1">
            <a:avLst/>
          </a:prstGeom>
          <a:noFill/>
          <a:ln>
            <a:noFill/>
          </a:ln>
        </p:spPr>
      </p:cxnSp>
      <p:cxnSp>
        <p:nvCxnSpPr>
          <p:cNvPr id="362" name="Shape 362"/>
          <p:cNvCxnSpPr/>
          <p:nvPr/>
        </p:nvCxnSpPr>
        <p:spPr>
          <a:xfrm>
            <a:off x="635000" y="1219200"/>
            <a:ext cx="11734800" cy="0"/>
          </a:xfrm>
          <a:prstGeom prst="straightConnector1">
            <a:avLst/>
          </a:prstGeom>
          <a:noFill/>
          <a:ln>
            <a:noFill/>
          </a:ln>
        </p:spPr>
      </p:cxnSp>
      <p:sp>
        <p:nvSpPr>
          <p:cNvPr id="363" name="Shape 363"/>
          <p:cNvSpPr txBox="1"/>
          <p:nvPr>
            <p:ph idx="1" type="body"/>
          </p:nvPr>
        </p:nvSpPr>
        <p:spPr>
          <a:xfrm>
            <a:off x="3759200" y="1841500"/>
            <a:ext cx="5448300" cy="33909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364" name="Shape 364"/>
          <p:cNvSpPr txBox="1"/>
          <p:nvPr>
            <p:ph idx="12" type="sldNum"/>
          </p:nvPr>
        </p:nvSpPr>
        <p:spPr>
          <a:xfrm>
            <a:off x="12014200" y="739139"/>
            <a:ext cx="362100"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Pad">
    <p:spTree>
      <p:nvGrpSpPr>
        <p:cNvPr id="365" name="Shape 365"/>
        <p:cNvGrpSpPr/>
        <p:nvPr/>
      </p:nvGrpSpPr>
      <p:grpSpPr>
        <a:xfrm>
          <a:off x="0" y="0"/>
          <a:ext cx="0" cy="0"/>
          <a:chOff x="0" y="0"/>
          <a:chExt cx="0" cy="0"/>
        </a:xfrm>
      </p:grpSpPr>
      <p:pic>
        <p:nvPicPr>
          <p:cNvPr id="366" name="Shape 366"/>
          <p:cNvPicPr preferRelativeResize="0"/>
          <p:nvPr/>
        </p:nvPicPr>
        <p:blipFill rotWithShape="1">
          <a:blip r:embed="rId2">
            <a:alphaModFix/>
          </a:blip>
          <a:srcRect b="0" l="0" r="0" t="0"/>
          <a:stretch/>
        </p:blipFill>
        <p:spPr>
          <a:xfrm>
            <a:off x="3136900" y="1511300"/>
            <a:ext cx="6845400" cy="5354699"/>
          </a:xfrm>
          <a:prstGeom prst="rect">
            <a:avLst/>
          </a:prstGeom>
          <a:noFill/>
          <a:ln>
            <a:noFill/>
          </a:ln>
        </p:spPr>
      </p:pic>
      <p:cxnSp>
        <p:nvCxnSpPr>
          <p:cNvPr id="367" name="Shape 367"/>
          <p:cNvCxnSpPr/>
          <p:nvPr/>
        </p:nvCxnSpPr>
        <p:spPr>
          <a:xfrm>
            <a:off x="635000" y="635000"/>
            <a:ext cx="11734800" cy="0"/>
          </a:xfrm>
          <a:prstGeom prst="straightConnector1">
            <a:avLst/>
          </a:prstGeom>
          <a:noFill/>
          <a:ln>
            <a:noFill/>
          </a:ln>
        </p:spPr>
      </p:cxnSp>
      <p:cxnSp>
        <p:nvCxnSpPr>
          <p:cNvPr id="368" name="Shape 368"/>
          <p:cNvCxnSpPr/>
          <p:nvPr/>
        </p:nvCxnSpPr>
        <p:spPr>
          <a:xfrm>
            <a:off x="635000" y="1219200"/>
            <a:ext cx="11734800" cy="0"/>
          </a:xfrm>
          <a:prstGeom prst="straightConnector1">
            <a:avLst/>
          </a:prstGeom>
          <a:noFill/>
          <a:ln>
            <a:noFill/>
          </a:ln>
        </p:spPr>
      </p:cxnSp>
      <p:sp>
        <p:nvSpPr>
          <p:cNvPr id="369" name="Shape 369"/>
          <p:cNvSpPr txBox="1"/>
          <p:nvPr>
            <p:ph idx="1" type="body"/>
          </p:nvPr>
        </p:nvSpPr>
        <p:spPr>
          <a:xfrm>
            <a:off x="3822700" y="2095500"/>
            <a:ext cx="5435700" cy="40893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370" name="Shape 370"/>
          <p:cNvSpPr txBox="1"/>
          <p:nvPr>
            <p:ph idx="12" type="sldNum"/>
          </p:nvPr>
        </p:nvSpPr>
        <p:spPr>
          <a:xfrm>
            <a:off x="12014200" y="739139"/>
            <a:ext cx="362100"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mart Phones">
    <p:spTree>
      <p:nvGrpSpPr>
        <p:cNvPr id="371" name="Shape 371"/>
        <p:cNvGrpSpPr/>
        <p:nvPr/>
      </p:nvGrpSpPr>
      <p:grpSpPr>
        <a:xfrm>
          <a:off x="0" y="0"/>
          <a:ext cx="0" cy="0"/>
          <a:chOff x="0" y="0"/>
          <a:chExt cx="0" cy="0"/>
        </a:xfrm>
      </p:grpSpPr>
      <p:pic>
        <p:nvPicPr>
          <p:cNvPr id="372" name="Shape 372"/>
          <p:cNvPicPr preferRelativeResize="0"/>
          <p:nvPr/>
        </p:nvPicPr>
        <p:blipFill rotWithShape="1">
          <a:blip r:embed="rId2">
            <a:alphaModFix/>
          </a:blip>
          <a:srcRect b="0" l="0" r="0" t="0"/>
          <a:stretch/>
        </p:blipFill>
        <p:spPr>
          <a:xfrm>
            <a:off x="1016000" y="1313655"/>
            <a:ext cx="4044000" cy="6057899"/>
          </a:xfrm>
          <a:prstGeom prst="rect">
            <a:avLst/>
          </a:prstGeom>
          <a:noFill/>
          <a:ln>
            <a:noFill/>
          </a:ln>
        </p:spPr>
      </p:pic>
      <p:pic>
        <p:nvPicPr>
          <p:cNvPr id="373" name="Shape 373"/>
          <p:cNvPicPr preferRelativeResize="0"/>
          <p:nvPr/>
        </p:nvPicPr>
        <p:blipFill rotWithShape="1">
          <a:blip r:embed="rId3">
            <a:alphaModFix/>
          </a:blip>
          <a:srcRect b="0" l="0" r="0" t="0"/>
          <a:stretch/>
        </p:blipFill>
        <p:spPr>
          <a:xfrm>
            <a:off x="4673600" y="1371600"/>
            <a:ext cx="3695699" cy="5514599"/>
          </a:xfrm>
          <a:prstGeom prst="rect">
            <a:avLst/>
          </a:prstGeom>
          <a:noFill/>
          <a:ln>
            <a:noFill/>
          </a:ln>
        </p:spPr>
      </p:pic>
      <p:pic>
        <p:nvPicPr>
          <p:cNvPr id="374" name="Shape 374"/>
          <p:cNvPicPr preferRelativeResize="0"/>
          <p:nvPr/>
        </p:nvPicPr>
        <p:blipFill rotWithShape="1">
          <a:blip r:embed="rId4">
            <a:alphaModFix/>
          </a:blip>
          <a:srcRect b="0" l="0" r="0" t="0"/>
          <a:stretch/>
        </p:blipFill>
        <p:spPr>
          <a:xfrm>
            <a:off x="8509000" y="1358900"/>
            <a:ext cx="2984399" cy="5459400"/>
          </a:xfrm>
          <a:prstGeom prst="rect">
            <a:avLst/>
          </a:prstGeom>
          <a:noFill/>
          <a:ln>
            <a:noFill/>
          </a:ln>
        </p:spPr>
      </p:pic>
      <p:cxnSp>
        <p:nvCxnSpPr>
          <p:cNvPr id="375" name="Shape 375"/>
          <p:cNvCxnSpPr/>
          <p:nvPr/>
        </p:nvCxnSpPr>
        <p:spPr>
          <a:xfrm>
            <a:off x="635000" y="635000"/>
            <a:ext cx="11734800" cy="0"/>
          </a:xfrm>
          <a:prstGeom prst="straightConnector1">
            <a:avLst/>
          </a:prstGeom>
          <a:noFill/>
          <a:ln>
            <a:noFill/>
          </a:ln>
        </p:spPr>
      </p:cxnSp>
      <p:cxnSp>
        <p:nvCxnSpPr>
          <p:cNvPr id="376" name="Shape 376"/>
          <p:cNvCxnSpPr/>
          <p:nvPr/>
        </p:nvCxnSpPr>
        <p:spPr>
          <a:xfrm>
            <a:off x="635000" y="1219200"/>
            <a:ext cx="11734800" cy="0"/>
          </a:xfrm>
          <a:prstGeom prst="straightConnector1">
            <a:avLst/>
          </a:prstGeom>
          <a:noFill/>
          <a:ln>
            <a:noFill/>
          </a:ln>
        </p:spPr>
      </p:cxnSp>
      <p:sp>
        <p:nvSpPr>
          <p:cNvPr id="377" name="Shape 377"/>
          <p:cNvSpPr/>
          <p:nvPr/>
        </p:nvSpPr>
        <p:spPr>
          <a:xfrm>
            <a:off x="5651500" y="3835400"/>
            <a:ext cx="1707899" cy="2541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378" name="Shape 378"/>
          <p:cNvSpPr/>
          <p:nvPr/>
        </p:nvSpPr>
        <p:spPr>
          <a:xfrm>
            <a:off x="9182100" y="3835400"/>
            <a:ext cx="1707899" cy="2541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379" name="Shape 379"/>
          <p:cNvSpPr txBox="1"/>
          <p:nvPr>
            <p:ph idx="1" type="body"/>
          </p:nvPr>
        </p:nvSpPr>
        <p:spPr>
          <a:xfrm>
            <a:off x="1841500" y="1981200"/>
            <a:ext cx="2311500" cy="3962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380" name="Shape 380"/>
          <p:cNvSpPr txBox="1"/>
          <p:nvPr>
            <p:ph idx="12" type="sldNum"/>
          </p:nvPr>
        </p:nvSpPr>
        <p:spPr>
          <a:xfrm>
            <a:off x="12014200" y="739139"/>
            <a:ext cx="362100"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scussion">
    <p:bg>
      <p:bgPr>
        <a:solidFill>
          <a:srgbClr val="000000"/>
        </a:solidFill>
      </p:bgPr>
    </p:bg>
    <p:spTree>
      <p:nvGrpSpPr>
        <p:cNvPr id="381" name="Shape 381"/>
        <p:cNvGrpSpPr/>
        <p:nvPr/>
      </p:nvGrpSpPr>
      <p:grpSpPr>
        <a:xfrm>
          <a:off x="0" y="0"/>
          <a:ext cx="0" cy="0"/>
          <a:chOff x="0" y="0"/>
          <a:chExt cx="0" cy="0"/>
        </a:xfrm>
      </p:grpSpPr>
      <p:cxnSp>
        <p:nvCxnSpPr>
          <p:cNvPr id="382" name="Shape 382"/>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383" name="Shape 383"/>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sp>
        <p:nvSpPr>
          <p:cNvPr id="384" name="Shape 384"/>
          <p:cNvSpPr/>
          <p:nvPr/>
        </p:nvSpPr>
        <p:spPr>
          <a:xfrm>
            <a:off x="635000" y="1473200"/>
            <a:ext cx="11734800" cy="14603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DISCUSSION TIME</a:t>
            </a:r>
          </a:p>
        </p:txBody>
      </p:sp>
      <p:sp>
        <p:nvSpPr>
          <p:cNvPr id="385" name="Shape 385"/>
          <p:cNvSpPr txBox="1"/>
          <p:nvPr>
            <p:ph idx="12" type="sldNum"/>
          </p:nvPr>
        </p:nvSpPr>
        <p:spPr>
          <a:xfrm>
            <a:off x="12030450" y="739139"/>
            <a:ext cx="345899" cy="426599"/>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Full Image">
    <p:spTree>
      <p:nvGrpSpPr>
        <p:cNvPr id="386" name="Shape 386"/>
        <p:cNvGrpSpPr/>
        <p:nvPr/>
      </p:nvGrpSpPr>
      <p:grpSpPr>
        <a:xfrm>
          <a:off x="0" y="0"/>
          <a:ext cx="0" cy="0"/>
          <a:chOff x="0" y="0"/>
          <a:chExt cx="0" cy="0"/>
        </a:xfrm>
      </p:grpSpPr>
      <p:cxnSp>
        <p:nvCxnSpPr>
          <p:cNvPr id="387" name="Shape 387"/>
          <p:cNvCxnSpPr/>
          <p:nvPr/>
        </p:nvCxnSpPr>
        <p:spPr>
          <a:xfrm>
            <a:off x="635000" y="635000"/>
            <a:ext cx="11734800" cy="0"/>
          </a:xfrm>
          <a:prstGeom prst="straightConnector1">
            <a:avLst/>
          </a:prstGeom>
          <a:noFill/>
          <a:ln>
            <a:noFill/>
          </a:ln>
        </p:spPr>
      </p:cxnSp>
      <p:cxnSp>
        <p:nvCxnSpPr>
          <p:cNvPr id="388" name="Shape 388"/>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Text">
    <p:spTree>
      <p:nvGrpSpPr>
        <p:cNvPr id="389" name="Shape 389"/>
        <p:cNvGrpSpPr/>
        <p:nvPr/>
      </p:nvGrpSpPr>
      <p:grpSpPr>
        <a:xfrm>
          <a:off x="0" y="0"/>
          <a:ext cx="0" cy="0"/>
          <a:chOff x="0" y="0"/>
          <a:chExt cx="0" cy="0"/>
        </a:xfrm>
      </p:grpSpPr>
      <p:cxnSp>
        <p:nvCxnSpPr>
          <p:cNvPr id="390" name="Shape 390"/>
          <p:cNvCxnSpPr/>
          <p:nvPr/>
        </p:nvCxnSpPr>
        <p:spPr>
          <a:xfrm>
            <a:off x="635000" y="635000"/>
            <a:ext cx="11734800" cy="0"/>
          </a:xfrm>
          <a:prstGeom prst="straightConnector1">
            <a:avLst/>
          </a:prstGeom>
          <a:noFill/>
          <a:ln>
            <a:noFill/>
          </a:ln>
        </p:spPr>
      </p:cxnSp>
      <p:cxnSp>
        <p:nvCxnSpPr>
          <p:cNvPr id="391" name="Shape 391"/>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Text w/ Source">
    <p:spTree>
      <p:nvGrpSpPr>
        <p:cNvPr id="392" name="Shape 392"/>
        <p:cNvGrpSpPr/>
        <p:nvPr/>
      </p:nvGrpSpPr>
      <p:grpSpPr>
        <a:xfrm>
          <a:off x="0" y="0"/>
          <a:ext cx="0" cy="0"/>
          <a:chOff x="0" y="0"/>
          <a:chExt cx="0" cy="0"/>
        </a:xfrm>
      </p:grpSpPr>
      <p:cxnSp>
        <p:nvCxnSpPr>
          <p:cNvPr id="393" name="Shape 393"/>
          <p:cNvCxnSpPr/>
          <p:nvPr/>
        </p:nvCxnSpPr>
        <p:spPr>
          <a:xfrm>
            <a:off x="635000" y="635000"/>
            <a:ext cx="11734800" cy="0"/>
          </a:xfrm>
          <a:prstGeom prst="straightConnector1">
            <a:avLst/>
          </a:prstGeom>
          <a:noFill/>
          <a:ln>
            <a:noFill/>
          </a:ln>
        </p:spPr>
      </p:cxnSp>
      <p:cxnSp>
        <p:nvCxnSpPr>
          <p:cNvPr id="394" name="Shape 394"/>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on-Bulleted Text">
    <p:spTree>
      <p:nvGrpSpPr>
        <p:cNvPr id="395" name="Shape 395"/>
        <p:cNvGrpSpPr/>
        <p:nvPr/>
      </p:nvGrpSpPr>
      <p:grpSpPr>
        <a:xfrm>
          <a:off x="0" y="0"/>
          <a:ext cx="0" cy="0"/>
          <a:chOff x="0" y="0"/>
          <a:chExt cx="0" cy="0"/>
        </a:xfrm>
      </p:grpSpPr>
      <p:cxnSp>
        <p:nvCxnSpPr>
          <p:cNvPr id="396" name="Shape 396"/>
          <p:cNvCxnSpPr/>
          <p:nvPr/>
        </p:nvCxnSpPr>
        <p:spPr>
          <a:xfrm>
            <a:off x="635000" y="635000"/>
            <a:ext cx="11734800" cy="0"/>
          </a:xfrm>
          <a:prstGeom prst="straightConnector1">
            <a:avLst/>
          </a:prstGeom>
          <a:noFill/>
          <a:ln>
            <a:noFill/>
          </a:ln>
        </p:spPr>
      </p:cxnSp>
      <p:cxnSp>
        <p:nvCxnSpPr>
          <p:cNvPr id="397" name="Shape 397"/>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se Study">
    <p:spTree>
      <p:nvGrpSpPr>
        <p:cNvPr id="34"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flipH="1" rot="10800000">
            <a:off x="8623300" y="2781009"/>
            <a:ext cx="3735026" cy="290"/>
          </a:xfrm>
          <a:prstGeom prst="straightConnector1">
            <a:avLst/>
          </a:prstGeom>
          <a:noFill/>
          <a:ln>
            <a:noFill/>
          </a:ln>
        </p:spPr>
      </p:cxnSp>
      <p:cxnSp>
        <p:nvCxnSpPr>
          <p:cNvPr id="38" name="Shape 38"/>
          <p:cNvCxnSpPr/>
          <p:nvPr/>
        </p:nvCxnSpPr>
        <p:spPr>
          <a:xfrm flipH="1" rot="10800000">
            <a:off x="635000" y="2781141"/>
            <a:ext cx="7742696" cy="158"/>
          </a:xfrm>
          <a:prstGeom prst="straightConnector1">
            <a:avLst/>
          </a:prstGeom>
          <a:noFill/>
          <a:ln>
            <a:noFill/>
          </a:ln>
        </p:spPr>
      </p:cxnSp>
      <p:sp>
        <p:nvSpPr>
          <p:cNvPr id="39" name="Shape 39"/>
          <p:cNvSpPr/>
          <p:nvPr/>
        </p:nvSpPr>
        <p:spPr>
          <a:xfrm>
            <a:off x="635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SUMMARY</a:t>
            </a:r>
          </a:p>
        </p:txBody>
      </p:sp>
      <p:sp>
        <p:nvSpPr>
          <p:cNvPr id="40" name="Shape 40"/>
          <p:cNvSpPr/>
          <p:nvPr/>
        </p:nvSpPr>
        <p:spPr>
          <a:xfrm>
            <a:off x="8636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CHALLENGE / QUESTION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ider">
    <p:spTree>
      <p:nvGrpSpPr>
        <p:cNvPr id="398" name="Shape 398"/>
        <p:cNvGrpSpPr/>
        <p:nvPr/>
      </p:nvGrpSpPr>
      <p:grpSpPr>
        <a:xfrm>
          <a:off x="0" y="0"/>
          <a:ext cx="0" cy="0"/>
          <a:chOff x="0" y="0"/>
          <a:chExt cx="0" cy="0"/>
        </a:xfrm>
      </p:grpSpPr>
      <p:cxnSp>
        <p:nvCxnSpPr>
          <p:cNvPr id="399" name="Shape 399"/>
          <p:cNvCxnSpPr/>
          <p:nvPr/>
        </p:nvCxnSpPr>
        <p:spPr>
          <a:xfrm>
            <a:off x="635000" y="635000"/>
            <a:ext cx="11734800" cy="0"/>
          </a:xfrm>
          <a:prstGeom prst="straightConnector1">
            <a:avLst/>
          </a:prstGeom>
          <a:noFill/>
          <a:ln>
            <a:noFill/>
          </a:ln>
        </p:spPr>
      </p:cxnSp>
      <p:cxnSp>
        <p:nvCxnSpPr>
          <p:cNvPr id="400" name="Shape 400"/>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der Rev">
    <p:bg>
      <p:bgPr>
        <a:solidFill>
          <a:srgbClr val="000000"/>
        </a:solidFill>
      </p:bgPr>
    </p:bg>
    <p:spTree>
      <p:nvGrpSpPr>
        <p:cNvPr id="401" name="Shape 401"/>
        <p:cNvGrpSpPr/>
        <p:nvPr/>
      </p:nvGrpSpPr>
      <p:grpSpPr>
        <a:xfrm>
          <a:off x="0" y="0"/>
          <a:ext cx="0" cy="0"/>
          <a:chOff x="0" y="0"/>
          <a:chExt cx="0" cy="0"/>
        </a:xfrm>
      </p:grpSpPr>
      <p:cxnSp>
        <p:nvCxnSpPr>
          <p:cNvPr id="402" name="Shape 402"/>
          <p:cNvCxnSpPr/>
          <p:nvPr/>
        </p:nvCxnSpPr>
        <p:spPr>
          <a:xfrm>
            <a:off x="635000" y="635000"/>
            <a:ext cx="11734800" cy="0"/>
          </a:xfrm>
          <a:prstGeom prst="straightConnector1">
            <a:avLst/>
          </a:prstGeom>
          <a:noFill/>
          <a:ln cap="flat" cmpd="sng" w="12700">
            <a:solidFill>
              <a:srgbClr val="FFFFFF"/>
            </a:solidFill>
            <a:prstDash val="solid"/>
            <a:miter/>
            <a:headEnd len="med" w="med" type="none"/>
            <a:tailEnd len="med" w="med" type="none"/>
          </a:ln>
        </p:spPr>
      </p:cxnSp>
      <p:cxnSp>
        <p:nvCxnSpPr>
          <p:cNvPr id="403" name="Shape 403"/>
          <p:cNvCxnSpPr/>
          <p:nvPr/>
        </p:nvCxnSpPr>
        <p:spPr>
          <a:xfrm>
            <a:off x="635000" y="1219200"/>
            <a:ext cx="11734800" cy="0"/>
          </a:xfrm>
          <a:prstGeom prst="straightConnector1">
            <a:avLst/>
          </a:prstGeom>
          <a:noFill/>
          <a:ln cap="flat" cmpd="sng" w="12700">
            <a:solidFill>
              <a:srgbClr val="FFFFFF"/>
            </a:solidFill>
            <a:prstDash val="solid"/>
            <a:miter/>
            <a:headEnd len="med" w="med" type="none"/>
            <a:tailEnd len="med" w="med" type="none"/>
          </a:ln>
        </p:spPr>
      </p:cxn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act Info">
    <p:bg>
      <p:bgPr>
        <a:solidFill>
          <a:srgbClr val="000000"/>
        </a:solidFill>
      </p:bgPr>
    </p:bg>
    <p:spTree>
      <p:nvGrpSpPr>
        <p:cNvPr id="404" name="Shape 404"/>
        <p:cNvGrpSpPr/>
        <p:nvPr/>
      </p:nvGrpSpPr>
      <p:grpSpPr>
        <a:xfrm>
          <a:off x="0" y="0"/>
          <a:ext cx="0" cy="0"/>
          <a:chOff x="0" y="0"/>
          <a:chExt cx="0" cy="0"/>
        </a:xfrm>
      </p:grpSpPr>
      <p:cxnSp>
        <p:nvCxnSpPr>
          <p:cNvPr id="405" name="Shape 405"/>
          <p:cNvCxnSpPr/>
          <p:nvPr/>
        </p:nvCxnSpPr>
        <p:spPr>
          <a:xfrm>
            <a:off x="635000" y="635000"/>
            <a:ext cx="11734800" cy="0"/>
          </a:xfrm>
          <a:prstGeom prst="straightConnector1">
            <a:avLst/>
          </a:prstGeom>
          <a:noFill/>
          <a:ln cap="flat" cmpd="sng" w="12700">
            <a:solidFill>
              <a:srgbClr val="FFFFFF"/>
            </a:solidFill>
            <a:prstDash val="solid"/>
            <a:miter/>
            <a:headEnd len="med" w="med" type="none"/>
            <a:tailEnd len="med" w="med" type="none"/>
          </a:ln>
        </p:spPr>
      </p:cxnSp>
      <p:cxnSp>
        <p:nvCxnSpPr>
          <p:cNvPr id="406" name="Shape 406"/>
          <p:cNvCxnSpPr/>
          <p:nvPr/>
        </p:nvCxnSpPr>
        <p:spPr>
          <a:xfrm>
            <a:off x="635000" y="1219200"/>
            <a:ext cx="11734800" cy="0"/>
          </a:xfrm>
          <a:prstGeom prst="straightConnector1">
            <a:avLst/>
          </a:prstGeom>
          <a:noFill/>
          <a:ln cap="flat" cmpd="sng" w="12700">
            <a:solidFill>
              <a:srgbClr val="FFFFFF"/>
            </a:solidFill>
            <a:prstDash val="solid"/>
            <a:miter/>
            <a:headEnd len="med" w="med" type="none"/>
            <a:tailEnd len="med" w="med" type="none"/>
          </a:ln>
        </p:spPr>
      </p:cxnSp>
      <p:sp>
        <p:nvSpPr>
          <p:cNvPr id="407" name="Shape 407"/>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
        <p:nvSpPr>
          <p:cNvPr id="408" name="Shape 408"/>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MAC">
    <p:spTree>
      <p:nvGrpSpPr>
        <p:cNvPr id="4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b="0" l="0" r="0" t="0"/>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p:nvPr>
            <p:ph idx="1" type="body"/>
          </p:nvPr>
        </p:nvSpPr>
        <p:spPr>
          <a:xfrm>
            <a:off x="3606800" y="1803400"/>
            <a:ext cx="5829299" cy="32892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C Book Pro">
    <p:spTree>
      <p:nvGrpSpPr>
        <p:cNvPr id="46"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b="0" l="0" r="0" t="0"/>
          <a:stretch/>
        </p:blipFill>
        <p:spPr>
          <a:xfrm>
            <a:off x="2794792" y="1556145"/>
            <a:ext cx="7328694"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p:nvPr>
            <p:ph idx="1" type="body"/>
          </p:nvPr>
        </p:nvSpPr>
        <p:spPr>
          <a:xfrm>
            <a:off x="3759200" y="1841500"/>
            <a:ext cx="5448300" cy="33909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Pad">
    <p:spTree>
      <p:nvGrpSpPr>
        <p:cNvPr id="5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b="0" l="0" r="0" t="0"/>
          <a:stretch/>
        </p:blipFill>
        <p:spPr>
          <a:xfrm>
            <a:off x="3136900" y="1511300"/>
            <a:ext cx="6845299"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p:nvPr>
            <p:ph idx="1" type="body"/>
          </p:nvPr>
        </p:nvSpPr>
        <p:spPr>
          <a:xfrm>
            <a:off x="3822700" y="2095500"/>
            <a:ext cx="5435599" cy="4089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1.xml"/><Relationship Id="rId22" Type="http://schemas.openxmlformats.org/officeDocument/2006/relationships/slideLayout" Target="../slideLayouts/slideLayout53.xml"/><Relationship Id="rId21" Type="http://schemas.openxmlformats.org/officeDocument/2006/relationships/slideLayout" Target="../slideLayouts/slideLayout52.xml"/><Relationship Id="rId24" Type="http://schemas.openxmlformats.org/officeDocument/2006/relationships/slideLayout" Target="../slideLayouts/slideLayout55.xml"/><Relationship Id="rId23" Type="http://schemas.openxmlformats.org/officeDocument/2006/relationships/slideLayout" Target="../slideLayouts/slideLayout54.xml"/><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9" Type="http://schemas.openxmlformats.org/officeDocument/2006/relationships/slideLayout" Target="../slideLayouts/slideLayout40.xml"/><Relationship Id="rId26" Type="http://schemas.openxmlformats.org/officeDocument/2006/relationships/slideLayout" Target="../slideLayouts/slideLayout57.xml"/><Relationship Id="rId25" Type="http://schemas.openxmlformats.org/officeDocument/2006/relationships/slideLayout" Target="../slideLayouts/slideLayout56.xml"/><Relationship Id="rId28" Type="http://schemas.openxmlformats.org/officeDocument/2006/relationships/slideLayout" Target="../slideLayouts/slideLayout59.xml"/><Relationship Id="rId27" Type="http://schemas.openxmlformats.org/officeDocument/2006/relationships/slideLayout" Target="../slideLayouts/slideLayout58.xml"/><Relationship Id="rId5" Type="http://schemas.openxmlformats.org/officeDocument/2006/relationships/slideLayout" Target="../slideLayouts/slideLayout36.xml"/><Relationship Id="rId6" Type="http://schemas.openxmlformats.org/officeDocument/2006/relationships/slideLayout" Target="../slideLayouts/slideLayout37.xml"/><Relationship Id="rId29" Type="http://schemas.openxmlformats.org/officeDocument/2006/relationships/slideLayout" Target="../slideLayouts/slideLayout60.xml"/><Relationship Id="rId7" Type="http://schemas.openxmlformats.org/officeDocument/2006/relationships/slideLayout" Target="../slideLayouts/slideLayout38.xml"/><Relationship Id="rId8" Type="http://schemas.openxmlformats.org/officeDocument/2006/relationships/slideLayout" Target="../slideLayouts/slideLayout39.xml"/><Relationship Id="rId31" Type="http://schemas.openxmlformats.org/officeDocument/2006/relationships/slideLayout" Target="../slideLayouts/slideLayout62.xml"/><Relationship Id="rId30" Type="http://schemas.openxmlformats.org/officeDocument/2006/relationships/slideLayout" Target="../slideLayouts/slideLayout61.xml"/><Relationship Id="rId11" Type="http://schemas.openxmlformats.org/officeDocument/2006/relationships/slideLayout" Target="../slideLayouts/slideLayout42.xml"/><Relationship Id="rId10" Type="http://schemas.openxmlformats.org/officeDocument/2006/relationships/slideLayout" Target="../slideLayouts/slideLayout41.xml"/><Relationship Id="rId32" Type="http://schemas.openxmlformats.org/officeDocument/2006/relationships/theme" Target="../theme/theme3.xml"/><Relationship Id="rId13" Type="http://schemas.openxmlformats.org/officeDocument/2006/relationships/slideLayout" Target="../slideLayouts/slideLayout44.xml"/><Relationship Id="rId12" Type="http://schemas.openxmlformats.org/officeDocument/2006/relationships/slideLayout" Target="../slideLayouts/slideLayout43.xml"/><Relationship Id="rId15" Type="http://schemas.openxmlformats.org/officeDocument/2006/relationships/slideLayout" Target="../slideLayouts/slideLayout46.xml"/><Relationship Id="rId14" Type="http://schemas.openxmlformats.org/officeDocument/2006/relationships/slideLayout" Target="../slideLayouts/slideLayout45.xml"/><Relationship Id="rId17" Type="http://schemas.openxmlformats.org/officeDocument/2006/relationships/slideLayout" Target="../slideLayouts/slideLayout48.xml"/><Relationship Id="rId16" Type="http://schemas.openxmlformats.org/officeDocument/2006/relationships/slideLayout" Target="../slideLayouts/slideLayout47.xml"/><Relationship Id="rId19" Type="http://schemas.openxmlformats.org/officeDocument/2006/relationships/slideLayout" Target="../slideLayouts/slideLayout50.xml"/><Relationship Id="rId1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cap="flat" cmpd="sng" w="9525">
            <a:solidFill>
              <a:srgbClr val="000000"/>
            </a:solidFill>
            <a:prstDash val="solid"/>
            <a:round/>
            <a:headEnd len="med" w="med" type="none"/>
            <a:tailEnd len="med" w="med" type="none"/>
          </a:ln>
        </p:spPr>
      </p:cxnSp>
      <p:cxnSp>
        <p:nvCxnSpPr>
          <p:cNvPr id="7" name="Shape 7"/>
          <p:cNvCxnSpPr/>
          <p:nvPr/>
        </p:nvCxnSpPr>
        <p:spPr>
          <a:xfrm>
            <a:off x="635000" y="1219200"/>
            <a:ext cx="11734800" cy="11"/>
          </a:xfrm>
          <a:prstGeom prst="straightConnector1">
            <a:avLst/>
          </a:prstGeom>
          <a:noFill/>
          <a:ln cap="flat" cmpd="sng" w="9525">
            <a:solidFill>
              <a:srgbClr val="000000"/>
            </a:solidFill>
            <a:prstDash val="solid"/>
            <a:round/>
            <a:headEnd len="med" w="med" type="none"/>
            <a:tailEnd len="med" w="med" type="none"/>
          </a:ln>
        </p:spPr>
      </p:cxnSp>
      <p:sp>
        <p:nvSpPr>
          <p:cNvPr id="8" name="Shape 8"/>
          <p:cNvSpPr txBox="1"/>
          <p:nvPr>
            <p:ph type="title"/>
          </p:nvPr>
        </p:nvSpPr>
        <p:spPr>
          <a:xfrm>
            <a:off x="635000" y="1473200"/>
            <a:ext cx="11734800" cy="711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lstStyle>
            <a:lvl1pPr indent="0" lvl="0" marL="0" marR="0" rtl="0" algn="l">
              <a:lnSpc>
                <a:spcPct val="92592"/>
              </a:lnSpc>
              <a:spcBef>
                <a:spcPts val="0"/>
              </a:spcBef>
              <a:defRPr/>
            </a:lvl1pPr>
            <a:lvl2pPr indent="228600" lvl="1" marL="0" marR="0" rtl="0" algn="l">
              <a:lnSpc>
                <a:spcPct val="92592"/>
              </a:lnSpc>
              <a:spcBef>
                <a:spcPts val="0"/>
              </a:spcBef>
              <a:defRPr/>
            </a:lvl2pPr>
            <a:lvl3pPr indent="457200" lvl="2" marL="0" marR="0" rtl="0" algn="l">
              <a:lnSpc>
                <a:spcPct val="92592"/>
              </a:lnSpc>
              <a:spcBef>
                <a:spcPts val="0"/>
              </a:spcBef>
              <a:defRPr/>
            </a:lvl3pPr>
            <a:lvl4pPr indent="685800" lvl="3" marL="0" marR="0" rtl="0" algn="l">
              <a:lnSpc>
                <a:spcPct val="92592"/>
              </a:lnSpc>
              <a:spcBef>
                <a:spcPts val="0"/>
              </a:spcBef>
              <a:defRPr/>
            </a:lvl4pPr>
            <a:lvl5pPr indent="914400" lvl="4" marL="0" marR="0" rtl="0" algn="l">
              <a:lnSpc>
                <a:spcPct val="92592"/>
              </a:lnSpc>
              <a:spcBef>
                <a:spcPts val="0"/>
              </a:spcBef>
              <a:defRPr/>
            </a:lvl5pPr>
            <a:lvl6pPr indent="1143000" lvl="5" marL="0" marR="0" rtl="0" algn="l">
              <a:lnSpc>
                <a:spcPct val="92592"/>
              </a:lnSpc>
              <a:spcBef>
                <a:spcPts val="0"/>
              </a:spcBef>
              <a:defRPr/>
            </a:lvl6pPr>
            <a:lvl7pPr indent="1371600" lvl="6" marL="0" marR="0" rtl="0" algn="l">
              <a:lnSpc>
                <a:spcPct val="92592"/>
              </a:lnSpc>
              <a:spcBef>
                <a:spcPts val="0"/>
              </a:spcBef>
              <a:defRPr/>
            </a:lvl7pPr>
            <a:lvl8pPr indent="1600200" lvl="7" marL="0" marR="0" rtl="0" algn="l">
              <a:lnSpc>
                <a:spcPct val="92592"/>
              </a:lnSpc>
              <a:spcBef>
                <a:spcPts val="0"/>
              </a:spcBef>
              <a:defRPr/>
            </a:lvl8pPr>
            <a:lvl9pPr indent="1828800" lvl="8" marL="0" marR="0" rtl="0" algn="l">
              <a:lnSpc>
                <a:spcPct val="92592"/>
              </a:lnSpc>
              <a:spcBef>
                <a:spcPts val="0"/>
              </a:spcBef>
              <a:defRPr/>
            </a:lvl9pPr>
          </a:lstStyle>
          <a:p/>
        </p:txBody>
      </p:sp>
      <p:sp>
        <p:nvSpPr>
          <p:cNvPr id="9" name="Shape 9"/>
          <p:cNvSpPr txBox="1"/>
          <p:nvPr>
            <p:ph idx="1" type="body"/>
          </p:nvPr>
        </p:nvSpPr>
        <p:spPr>
          <a:xfrm>
            <a:off x="632056" y="2413000"/>
            <a:ext cx="11734801" cy="3809999"/>
          </a:xfrm>
          <a:prstGeom prst="rect">
            <a:avLst/>
          </a:prstGeom>
          <a:noFill/>
          <a:ln>
            <a:noFill/>
          </a:ln>
        </p:spPr>
        <p:txBody>
          <a:bodyPr anchorCtr="0" anchor="t" bIns="91425" lIns="91425" rIns="91425" tIns="91425"/>
          <a:lstStyle>
            <a:lvl1pPr indent="0" lvl="0" marL="0" marR="0" rtl="0" algn="l">
              <a:spcBef>
                <a:spcPts val="1000"/>
              </a:spcBef>
              <a:defRPr/>
            </a:lvl1pPr>
            <a:lvl2pPr indent="-78740" lvl="1" marL="660400" marR="0" rtl="0" algn="l">
              <a:spcBef>
                <a:spcPts val="1000"/>
              </a:spcBef>
              <a:buFont typeface="Merriweather Sans"/>
              <a:buChar char="‣"/>
              <a:defRPr/>
            </a:lvl2pPr>
            <a:lvl3pPr indent="-78739" lvl="2" marL="1117600" marR="0" rtl="0" algn="l">
              <a:spcBef>
                <a:spcPts val="1000"/>
              </a:spcBef>
              <a:buFont typeface="Merriweather Sans"/>
              <a:buChar char="‣"/>
              <a:defRPr/>
            </a:lvl3pPr>
            <a:lvl4pPr indent="-78739" lvl="3" marL="1574800" marR="0" rtl="0" algn="l">
              <a:spcBef>
                <a:spcPts val="1000"/>
              </a:spcBef>
              <a:buFont typeface="Merriweather Sans"/>
              <a:buChar char="‣"/>
              <a:defRPr/>
            </a:lvl4pPr>
            <a:lvl5pPr indent="-78739" lvl="4" marL="2032000" marR="0" rtl="0" algn="l">
              <a:spcBef>
                <a:spcPts val="1000"/>
              </a:spcBef>
              <a:buFont typeface="Merriweather Sans"/>
              <a:buChar char="‣"/>
              <a:defRPr/>
            </a:lvl5pPr>
            <a:lvl6pPr indent="-78739" lvl="5" marL="2654300" marR="0" rtl="0" algn="l">
              <a:spcBef>
                <a:spcPts val="1000"/>
              </a:spcBef>
              <a:buFont typeface="Arial"/>
              <a:buChar char="•"/>
              <a:defRPr/>
            </a:lvl6pPr>
            <a:lvl7pPr indent="-78739" lvl="6" marL="3009900" marR="0" rtl="0" algn="l">
              <a:spcBef>
                <a:spcPts val="1000"/>
              </a:spcBef>
              <a:buFont typeface="Arial"/>
              <a:buChar char="•"/>
              <a:defRPr/>
            </a:lvl7pPr>
            <a:lvl8pPr indent="-78740" lvl="7" marL="3365500" marR="0" rtl="0" algn="l">
              <a:spcBef>
                <a:spcPts val="1000"/>
              </a:spcBef>
              <a:buFont typeface="Arial"/>
              <a:buChar char="•"/>
              <a:defRPr/>
            </a:lvl8pPr>
            <a:lvl9pPr indent="-78740" lvl="8" marL="3721100" marR="0" rtl="0" algn="l">
              <a:spcBef>
                <a:spcPts val="1000"/>
              </a:spcBef>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07" name="Shape 207"/>
        <p:cNvGrpSpPr/>
        <p:nvPr/>
      </p:nvGrpSpPr>
      <p:grpSpPr>
        <a:xfrm>
          <a:off x="0" y="0"/>
          <a:ext cx="0" cy="0"/>
          <a:chOff x="0" y="0"/>
          <a:chExt cx="0" cy="0"/>
        </a:xfrm>
      </p:grpSpPr>
      <p:cxnSp>
        <p:nvCxnSpPr>
          <p:cNvPr id="208" name="Shape 208"/>
          <p:cNvCxnSpPr/>
          <p:nvPr/>
        </p:nvCxnSpPr>
        <p:spPr>
          <a:xfrm>
            <a:off x="635000" y="635000"/>
            <a:ext cx="11734800" cy="0"/>
          </a:xfrm>
          <a:prstGeom prst="straightConnector1">
            <a:avLst/>
          </a:prstGeom>
          <a:noFill/>
          <a:ln cap="flat" cmpd="sng" w="9525">
            <a:solidFill>
              <a:srgbClr val="000000"/>
            </a:solidFill>
            <a:prstDash val="solid"/>
            <a:round/>
            <a:headEnd len="med" w="med" type="none"/>
            <a:tailEnd len="med" w="med" type="none"/>
          </a:ln>
        </p:spPr>
      </p:cxnSp>
      <p:cxnSp>
        <p:nvCxnSpPr>
          <p:cNvPr id="209" name="Shape 209"/>
          <p:cNvCxnSpPr/>
          <p:nvPr/>
        </p:nvCxnSpPr>
        <p:spPr>
          <a:xfrm>
            <a:off x="635000" y="1219200"/>
            <a:ext cx="11734800" cy="0"/>
          </a:xfrm>
          <a:prstGeom prst="straightConnector1">
            <a:avLst/>
          </a:prstGeom>
          <a:noFill/>
          <a:ln cap="flat" cmpd="sng" w="9525">
            <a:solidFill>
              <a:srgbClr val="000000"/>
            </a:solidFill>
            <a:prstDash val="solid"/>
            <a:round/>
            <a:headEnd len="med" w="med" type="none"/>
            <a:tailEnd len="med" w="med" type="none"/>
          </a:ln>
        </p:spPr>
      </p:cxnSp>
      <p:sp>
        <p:nvSpPr>
          <p:cNvPr id="210" name="Shape 210"/>
          <p:cNvSpPr txBox="1"/>
          <p:nvPr>
            <p:ph type="title"/>
          </p:nvPr>
        </p:nvSpPr>
        <p:spPr>
          <a:xfrm>
            <a:off x="635000" y="1473200"/>
            <a:ext cx="11734800" cy="7113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lstStyle>
            <a:lvl1pPr indent="0" lvl="0" marL="0" marR="0" rtl="0" algn="l">
              <a:lnSpc>
                <a:spcPct val="92592"/>
              </a:lnSpc>
              <a:spcBef>
                <a:spcPts val="0"/>
              </a:spcBef>
              <a:defRPr/>
            </a:lvl1pPr>
            <a:lvl2pPr indent="228600" lvl="1" marL="0" marR="0" rtl="0" algn="l">
              <a:lnSpc>
                <a:spcPct val="92592"/>
              </a:lnSpc>
              <a:spcBef>
                <a:spcPts val="0"/>
              </a:spcBef>
              <a:defRPr/>
            </a:lvl2pPr>
            <a:lvl3pPr indent="457200" lvl="2" marL="0" marR="0" rtl="0" algn="l">
              <a:lnSpc>
                <a:spcPct val="92592"/>
              </a:lnSpc>
              <a:spcBef>
                <a:spcPts val="0"/>
              </a:spcBef>
              <a:defRPr/>
            </a:lvl3pPr>
            <a:lvl4pPr indent="685800" lvl="3" marL="0" marR="0" rtl="0" algn="l">
              <a:lnSpc>
                <a:spcPct val="92592"/>
              </a:lnSpc>
              <a:spcBef>
                <a:spcPts val="0"/>
              </a:spcBef>
              <a:defRPr/>
            </a:lvl4pPr>
            <a:lvl5pPr indent="914400" lvl="4" marL="0" marR="0" rtl="0" algn="l">
              <a:lnSpc>
                <a:spcPct val="92592"/>
              </a:lnSpc>
              <a:spcBef>
                <a:spcPts val="0"/>
              </a:spcBef>
              <a:defRPr/>
            </a:lvl5pPr>
            <a:lvl6pPr indent="1143000" lvl="5" marL="0" marR="0" rtl="0" algn="l">
              <a:lnSpc>
                <a:spcPct val="92592"/>
              </a:lnSpc>
              <a:spcBef>
                <a:spcPts val="0"/>
              </a:spcBef>
              <a:defRPr/>
            </a:lvl6pPr>
            <a:lvl7pPr indent="1371600" lvl="6" marL="0" marR="0" rtl="0" algn="l">
              <a:lnSpc>
                <a:spcPct val="92592"/>
              </a:lnSpc>
              <a:spcBef>
                <a:spcPts val="0"/>
              </a:spcBef>
              <a:defRPr/>
            </a:lvl7pPr>
            <a:lvl8pPr indent="1600200" lvl="7" marL="0" marR="0" rtl="0" algn="l">
              <a:lnSpc>
                <a:spcPct val="92592"/>
              </a:lnSpc>
              <a:spcBef>
                <a:spcPts val="0"/>
              </a:spcBef>
              <a:defRPr/>
            </a:lvl8pPr>
            <a:lvl9pPr indent="1828800" lvl="8" marL="0" marR="0" rtl="0" algn="l">
              <a:lnSpc>
                <a:spcPct val="92592"/>
              </a:lnSpc>
              <a:spcBef>
                <a:spcPts val="0"/>
              </a:spcBef>
              <a:defRPr/>
            </a:lvl9pPr>
          </a:lstStyle>
          <a:p/>
        </p:txBody>
      </p:sp>
      <p:sp>
        <p:nvSpPr>
          <p:cNvPr id="211" name="Shape 211"/>
          <p:cNvSpPr txBox="1"/>
          <p:nvPr>
            <p:ph idx="1" type="body"/>
          </p:nvPr>
        </p:nvSpPr>
        <p:spPr>
          <a:xfrm>
            <a:off x="632056" y="2413000"/>
            <a:ext cx="11734800" cy="3809999"/>
          </a:xfrm>
          <a:prstGeom prst="rect">
            <a:avLst/>
          </a:prstGeom>
          <a:noFill/>
          <a:ln>
            <a:noFill/>
          </a:ln>
        </p:spPr>
        <p:txBody>
          <a:bodyPr anchorCtr="0" anchor="t" bIns="91425" lIns="91425" rIns="91425" tIns="91425"/>
          <a:lstStyle>
            <a:lvl1pPr indent="0" lvl="0" marL="0" marR="0" rtl="0" algn="l">
              <a:spcBef>
                <a:spcPts val="1000"/>
              </a:spcBef>
              <a:defRPr/>
            </a:lvl1pPr>
            <a:lvl2pPr indent="-78740" lvl="1" marL="660400" marR="0" rtl="0" algn="l">
              <a:spcBef>
                <a:spcPts val="1000"/>
              </a:spcBef>
              <a:buFont typeface="Merriweather Sans"/>
              <a:buChar char="‣"/>
              <a:defRPr/>
            </a:lvl2pPr>
            <a:lvl3pPr indent="-78739" lvl="2" marL="1117600" marR="0" rtl="0" algn="l">
              <a:spcBef>
                <a:spcPts val="1000"/>
              </a:spcBef>
              <a:buFont typeface="Merriweather Sans"/>
              <a:buChar char="‣"/>
              <a:defRPr/>
            </a:lvl3pPr>
            <a:lvl4pPr indent="-78739" lvl="3" marL="1574800" marR="0" rtl="0" algn="l">
              <a:spcBef>
                <a:spcPts val="1000"/>
              </a:spcBef>
              <a:buFont typeface="Merriweather Sans"/>
              <a:buChar char="‣"/>
              <a:defRPr/>
            </a:lvl4pPr>
            <a:lvl5pPr indent="-78739" lvl="4" marL="2032000" marR="0" rtl="0" algn="l">
              <a:spcBef>
                <a:spcPts val="1000"/>
              </a:spcBef>
              <a:buFont typeface="Merriweather Sans"/>
              <a:buChar char="‣"/>
              <a:defRPr/>
            </a:lvl5pPr>
            <a:lvl6pPr indent="-78739" lvl="5" marL="2654300" marR="0" rtl="0" algn="l">
              <a:spcBef>
                <a:spcPts val="1000"/>
              </a:spcBef>
              <a:buFont typeface="Arial"/>
              <a:buChar char="•"/>
              <a:defRPr/>
            </a:lvl6pPr>
            <a:lvl7pPr indent="-78739" lvl="6" marL="3009900" marR="0" rtl="0" algn="l">
              <a:spcBef>
                <a:spcPts val="1000"/>
              </a:spcBef>
              <a:buFont typeface="Arial"/>
              <a:buChar char="•"/>
              <a:defRPr/>
            </a:lvl7pPr>
            <a:lvl8pPr indent="-78740" lvl="7" marL="3365500" marR="0" rtl="0" algn="l">
              <a:spcBef>
                <a:spcPts val="1000"/>
              </a:spcBef>
              <a:buFont typeface="Arial"/>
              <a:buChar char="•"/>
              <a:defRPr/>
            </a:lvl8pPr>
            <a:lvl9pPr indent="-78740" lvl="8" marL="3721100" marR="0" rtl="0" algn="l">
              <a:spcBef>
                <a:spcPts val="1000"/>
              </a:spcBef>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6.xml"/><Relationship Id="rId3" Type="http://schemas.openxmlformats.org/officeDocument/2006/relationships/image" Target="../media/image4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1.xml"/><Relationship Id="rId3" Type="http://schemas.openxmlformats.org/officeDocument/2006/relationships/image" Target="../media/image4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0.xml"/><Relationship Id="rId3" Type="http://schemas.openxmlformats.org/officeDocument/2006/relationships/image" Target="../media/image4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5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4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5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5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5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4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4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7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412" name="Shape 412"/>
        <p:cNvGrpSpPr/>
        <p:nvPr/>
      </p:nvGrpSpPr>
      <p:grpSpPr>
        <a:xfrm>
          <a:off x="0" y="0"/>
          <a:ext cx="0" cy="0"/>
          <a:chOff x="0" y="0"/>
          <a:chExt cx="0" cy="0"/>
        </a:xfrm>
      </p:grpSpPr>
      <p:sp>
        <p:nvSpPr>
          <p:cNvPr id="413" name="Shape 41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solidFill>
                  <a:srgbClr val="E52123"/>
                </a:solidFill>
                <a:latin typeface="Oswald"/>
                <a:ea typeface="Oswald"/>
                <a:cs typeface="Oswald"/>
                <a:sym typeface="Oswald"/>
              </a:rPr>
              <a:t>FOR INSTRUCTOR PURPOSES ONLY </a:t>
            </a:r>
          </a:p>
        </p:txBody>
      </p:sp>
      <p:sp>
        <p:nvSpPr>
          <p:cNvPr id="414" name="Shape 414"/>
          <p:cNvSpPr/>
          <p:nvPr/>
        </p:nvSpPr>
        <p:spPr>
          <a:xfrm>
            <a:off x="635000" y="1442225"/>
            <a:ext cx="77216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INSTRUCTOR NOTES</a:t>
            </a:r>
            <a:r>
              <a:rPr b="1" lang="en-US" sz="3200">
                <a:solidFill>
                  <a:srgbClr val="E52123"/>
                </a:solidFill>
                <a:latin typeface="Oswald"/>
                <a:ea typeface="Oswald"/>
                <a:cs typeface="Oswald"/>
                <a:sym typeface="Oswald"/>
              </a:rPr>
              <a:t> </a:t>
            </a:r>
          </a:p>
        </p:txBody>
      </p:sp>
      <p:sp>
        <p:nvSpPr>
          <p:cNvPr id="415" name="Shape 415"/>
          <p:cNvSpPr txBox="1"/>
          <p:nvPr>
            <p:ph idx="1" type="body"/>
          </p:nvPr>
        </p:nvSpPr>
        <p:spPr>
          <a:xfrm>
            <a:off x="635006" y="194025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Insert Text Here</a:t>
            </a:r>
          </a:p>
          <a:p>
            <a:pPr lvl="0" marR="0" rtl="0" algn="l">
              <a:spcBef>
                <a:spcPts val="1000"/>
              </a:spcBef>
              <a:buNone/>
            </a:pPr>
            <a:r>
              <a:t/>
            </a:r>
            <a:endParaRPr sz="2800">
              <a:latin typeface="Georgia"/>
              <a:ea typeface="Georgia"/>
              <a:cs typeface="Georgia"/>
              <a:sym typeface="Georgia"/>
            </a:endParaRPr>
          </a:p>
          <a:p>
            <a:pPr lvl="0" marR="0" rtl="0" algn="l">
              <a:spcBef>
                <a:spcPts val="1000"/>
              </a:spcBef>
              <a:buNone/>
            </a:pPr>
            <a:r>
              <a:t/>
            </a:r>
            <a:endParaRPr sz="2800">
              <a:latin typeface="Georgia"/>
              <a:ea typeface="Georgia"/>
              <a:cs typeface="Georgia"/>
              <a:sym typeface="Georgia"/>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0" name="Shape 470"/>
        <p:cNvGrpSpPr/>
        <p:nvPr/>
      </p:nvGrpSpPr>
      <p:grpSpPr>
        <a:xfrm>
          <a:off x="0" y="0"/>
          <a:ext cx="0" cy="0"/>
          <a:chOff x="0" y="0"/>
          <a:chExt cx="0" cy="0"/>
        </a:xfrm>
      </p:grpSpPr>
      <p:sp>
        <p:nvSpPr>
          <p:cNvPr id="471" name="Shape 47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WE BUILT A MODEL!  NOW WHAT?</a:t>
            </a:r>
          </a:p>
        </p:txBody>
      </p:sp>
      <p:sp>
        <p:nvSpPr>
          <p:cNvPr id="472" name="Shape 472"/>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Imagine how a non-technical audience might respond to the following statements:</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The predictive model I built has an accuracy of 80%.</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Logistic regression was optimized with L2 regularization.</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Gender was more important than age in the predictive model because it has a larger coefficient.</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Here’s the AUC chart that shows how well the model did.</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6" name="Shape 476"/>
        <p:cNvGrpSpPr/>
        <p:nvPr/>
      </p:nvGrpSpPr>
      <p:grpSpPr>
        <a:xfrm>
          <a:off x="0" y="0"/>
          <a:ext cx="0" cy="0"/>
          <a:chOff x="0" y="0"/>
          <a:chExt cx="0" cy="0"/>
        </a:xfrm>
      </p:grpSpPr>
      <p:sp>
        <p:nvSpPr>
          <p:cNvPr id="477" name="Shape 47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WE BUILT A MODEL!  NOW WHAT?</a:t>
            </a:r>
          </a:p>
        </p:txBody>
      </p:sp>
      <p:sp>
        <p:nvSpPr>
          <p:cNvPr id="478" name="Shape 478"/>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Who is your audience? Are they technical? What are their concerns?</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Remember: in a business setting, you may be </a:t>
            </a:r>
            <a:r>
              <a:rPr i="1" lang="en-US" sz="2800">
                <a:latin typeface="Georgia"/>
                <a:ea typeface="Georgia"/>
                <a:cs typeface="Georgia"/>
                <a:sym typeface="Georgia"/>
              </a:rPr>
              <a:t>the only person</a:t>
            </a:r>
            <a:r>
              <a:rPr lang="en-US" sz="2800">
                <a:latin typeface="Georgia"/>
                <a:ea typeface="Georgia"/>
                <a:cs typeface="Georgia"/>
                <a:sym typeface="Georgia"/>
              </a:rPr>
              <a:t> who can interpret what you’ve built.</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Some people may be familiar with basic visualization, but you will likely have to do a lot of “hand holding”.</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You need to be able to efficiently explain your results in a way that makes sense to </a:t>
            </a:r>
            <a:r>
              <a:rPr b="1" lang="en-US" sz="2800">
                <a:latin typeface="Georgia"/>
                <a:ea typeface="Georgia"/>
                <a:cs typeface="Georgia"/>
                <a:sym typeface="Georgia"/>
              </a:rPr>
              <a:t>all</a:t>
            </a:r>
            <a:r>
              <a:rPr lang="en-US" sz="2800">
                <a:latin typeface="Georgia"/>
                <a:ea typeface="Georgia"/>
                <a:cs typeface="Georgia"/>
                <a:sym typeface="Georgia"/>
              </a:rPr>
              <a:t> stakeholders (technical or not).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2" name="Shape 482"/>
        <p:cNvGrpSpPr/>
        <p:nvPr/>
      </p:nvGrpSpPr>
      <p:grpSpPr>
        <a:xfrm>
          <a:off x="0" y="0"/>
          <a:ext cx="0" cy="0"/>
          <a:chOff x="0" y="0"/>
          <a:chExt cx="0" cy="0"/>
        </a:xfrm>
      </p:grpSpPr>
      <p:sp>
        <p:nvSpPr>
          <p:cNvPr id="483" name="Shape 48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WE BUILT A MODEL!  NOW WHAT?</a:t>
            </a:r>
          </a:p>
        </p:txBody>
      </p:sp>
      <p:sp>
        <p:nvSpPr>
          <p:cNvPr id="484" name="Shape 484"/>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Today, we’ll focus on communicating results for “simpler” problems, but this applies to any type of model you may work with.</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First, let’s review classification metrics, review our knowledge, and talk about how we might communicate what we know.</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8" name="Shape 488"/>
        <p:cNvGrpSpPr/>
        <p:nvPr/>
      </p:nvGrpSpPr>
      <p:grpSpPr>
        <a:xfrm>
          <a:off x="0" y="0"/>
          <a:ext cx="0" cy="0"/>
          <a:chOff x="0" y="0"/>
          <a:chExt cx="0" cy="0"/>
        </a:xfrm>
      </p:grpSpPr>
      <p:sp>
        <p:nvSpPr>
          <p:cNvPr id="489" name="Shape 48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REVIEW</a:t>
            </a:r>
          </a:p>
        </p:txBody>
      </p:sp>
      <p:sp>
        <p:nvSpPr>
          <p:cNvPr id="490" name="Shape 490"/>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BACK TO THE CONFUSION MATRIX</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4" name="Shape 494"/>
        <p:cNvGrpSpPr/>
        <p:nvPr/>
      </p:nvGrpSpPr>
      <p:grpSpPr>
        <a:xfrm>
          <a:off x="0" y="0"/>
          <a:ext cx="0" cy="0"/>
          <a:chOff x="0" y="0"/>
          <a:chExt cx="0" cy="0"/>
        </a:xfrm>
      </p:grpSpPr>
      <p:sp>
        <p:nvSpPr>
          <p:cNvPr id="495" name="Shape 49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BACK TO THE CONFUSION MATRIX</a:t>
            </a:r>
          </a:p>
        </p:txBody>
      </p:sp>
      <p:sp>
        <p:nvSpPr>
          <p:cNvPr id="496" name="Shape 496"/>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Confusion matrices allow for the interpretation of correct and incorrect predictions for </a:t>
            </a:r>
            <a:r>
              <a:rPr i="1" lang="en-US" sz="2800">
                <a:latin typeface="Georgia"/>
                <a:ea typeface="Georgia"/>
                <a:cs typeface="Georgia"/>
                <a:sym typeface="Georgia"/>
              </a:rPr>
              <a:t>each class label</a:t>
            </a:r>
            <a:r>
              <a:rPr lang="en-US" sz="2800">
                <a:latin typeface="Georgia"/>
                <a:ea typeface="Georgia"/>
                <a:cs typeface="Georgia"/>
                <a:sym typeface="Georgia"/>
              </a:rPr>
              <a:t>.  </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It is the first step for the majority of classification metrics and goes deeper than just accuracy.</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0" name="Shape 500"/>
        <p:cNvGrpSpPr/>
        <p:nvPr/>
      </p:nvGrpSpPr>
      <p:grpSpPr>
        <a:xfrm>
          <a:off x="0" y="0"/>
          <a:ext cx="0" cy="0"/>
          <a:chOff x="0" y="0"/>
          <a:chExt cx="0" cy="0"/>
        </a:xfrm>
      </p:grpSpPr>
      <p:sp>
        <p:nvSpPr>
          <p:cNvPr id="501" name="Shape 50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BACK TO THE CONFUSION MATRIX</a:t>
            </a:r>
          </a:p>
        </p:txBody>
      </p:sp>
      <p:sp>
        <p:nvSpPr>
          <p:cNvPr id="502" name="Shape 502"/>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Let’s recall our confusion matrix.</a:t>
            </a:r>
          </a:p>
        </p:txBody>
      </p:sp>
      <p:pic>
        <p:nvPicPr>
          <p:cNvPr id="503" name="Shape 503"/>
          <p:cNvPicPr preferRelativeResize="0"/>
          <p:nvPr/>
        </p:nvPicPr>
        <p:blipFill>
          <a:blip r:embed="rId3">
            <a:alphaModFix/>
          </a:blip>
          <a:stretch>
            <a:fillRect/>
          </a:stretch>
        </p:blipFill>
        <p:spPr>
          <a:xfrm>
            <a:off x="947187" y="2304100"/>
            <a:ext cx="11110424" cy="4747625"/>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7" name="Shape 507"/>
        <p:cNvGrpSpPr/>
        <p:nvPr/>
      </p:nvGrpSpPr>
      <p:grpSpPr>
        <a:xfrm>
          <a:off x="0" y="0"/>
          <a:ext cx="0" cy="0"/>
          <a:chOff x="0" y="0"/>
          <a:chExt cx="0" cy="0"/>
        </a:xfrm>
      </p:grpSpPr>
      <p:sp>
        <p:nvSpPr>
          <p:cNvPr id="508" name="Shape 508"/>
          <p:cNvSpPr/>
          <p:nvPr/>
        </p:nvSpPr>
        <p:spPr>
          <a:xfrm>
            <a:off x="635000" y="736600"/>
            <a:ext cx="108164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509" name="Shape 509"/>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10" name="Shape 510"/>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511" name="Shape 511"/>
          <p:cNvSpPr/>
          <p:nvPr/>
        </p:nvSpPr>
        <p:spPr>
          <a:xfrm>
            <a:off x="2961475" y="2030250"/>
            <a:ext cx="9146399" cy="3204299"/>
          </a:xfrm>
          <a:prstGeom prst="rect">
            <a:avLst/>
          </a:prstGeom>
          <a:noFill/>
          <a:ln>
            <a:noFill/>
          </a:ln>
        </p:spPr>
        <p:txBody>
          <a:bodyPr anchorCtr="0" anchor="ctr" bIns="50800" lIns="50800" rIns="50800" tIns="50800">
            <a:noAutofit/>
          </a:bodyPr>
          <a:lstStyle/>
          <a:p>
            <a:pPr indent="-342900" lvl="0" marL="4572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Without looking at the previous slide, how do we calculate the following?</a:t>
            </a:r>
          </a:p>
          <a:p>
            <a:pPr indent="-342900" lvl="1" marL="914400" rtl="0">
              <a:spcBef>
                <a:spcPts val="0"/>
              </a:spcBef>
              <a:buClr>
                <a:schemeClr val="dk1"/>
              </a:buClr>
              <a:buSzPct val="100000"/>
              <a:buFont typeface="Georgia"/>
              <a:buAutoNum type="alphaLcPeriod"/>
            </a:pPr>
            <a:r>
              <a:rPr lang="en-US" sz="1800">
                <a:solidFill>
                  <a:schemeClr val="dk1"/>
                </a:solidFill>
                <a:latin typeface="Georgia"/>
                <a:ea typeface="Georgia"/>
                <a:cs typeface="Georgia"/>
                <a:sym typeface="Georgia"/>
              </a:rPr>
              <a:t>Accuracy</a:t>
            </a:r>
          </a:p>
          <a:p>
            <a:pPr indent="-342900" lvl="1" marL="914400" rtl="0">
              <a:spcBef>
                <a:spcPts val="0"/>
              </a:spcBef>
              <a:buClr>
                <a:schemeClr val="dk1"/>
              </a:buClr>
              <a:buSzPct val="100000"/>
              <a:buFont typeface="Georgia"/>
              <a:buAutoNum type="alphaLcPeriod"/>
            </a:pPr>
            <a:r>
              <a:rPr lang="en-US" sz="1800">
                <a:solidFill>
                  <a:schemeClr val="dk1"/>
                </a:solidFill>
                <a:latin typeface="Georgia"/>
                <a:ea typeface="Georgia"/>
                <a:cs typeface="Georgia"/>
                <a:sym typeface="Georgia"/>
              </a:rPr>
              <a:t>True positive rate</a:t>
            </a:r>
          </a:p>
          <a:p>
            <a:pPr indent="-342900" lvl="1" marL="914400" rtl="0">
              <a:spcBef>
                <a:spcPts val="0"/>
              </a:spcBef>
              <a:buClr>
                <a:schemeClr val="dk1"/>
              </a:buClr>
              <a:buSzPct val="100000"/>
              <a:buFont typeface="Georgia"/>
              <a:buAutoNum type="alphaLcPeriod"/>
            </a:pPr>
            <a:r>
              <a:rPr lang="en-US" sz="1800">
                <a:solidFill>
                  <a:schemeClr val="dk1"/>
                </a:solidFill>
                <a:latin typeface="Georgia"/>
                <a:ea typeface="Georgia"/>
                <a:cs typeface="Georgia"/>
                <a:sym typeface="Georgia"/>
              </a:rPr>
              <a:t>False positive rate</a:t>
            </a:r>
          </a:p>
        </p:txBody>
      </p:sp>
      <p:sp>
        <p:nvSpPr>
          <p:cNvPr id="512" name="Shape 512"/>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Answers to the above questions</a:t>
            </a:r>
          </a:p>
        </p:txBody>
      </p:sp>
      <p:sp>
        <p:nvSpPr>
          <p:cNvPr id="513" name="Shape 513"/>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514" name="Shape 514"/>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a:t>
            </a:r>
          </a:p>
        </p:txBody>
      </p:sp>
      <p:cxnSp>
        <p:nvCxnSpPr>
          <p:cNvPr id="515" name="Shape 515"/>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9" name="Shape 519"/>
        <p:cNvGrpSpPr/>
        <p:nvPr/>
      </p:nvGrpSpPr>
      <p:grpSpPr>
        <a:xfrm>
          <a:off x="0" y="0"/>
          <a:ext cx="0" cy="0"/>
          <a:chOff x="0" y="0"/>
          <a:chExt cx="0" cy="0"/>
        </a:xfrm>
      </p:grpSpPr>
      <p:sp>
        <p:nvSpPr>
          <p:cNvPr id="520" name="Shape 52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INTRODUCTION</a:t>
            </a:r>
          </a:p>
        </p:txBody>
      </p:sp>
      <p:sp>
        <p:nvSpPr>
          <p:cNvPr id="521" name="Shape 521"/>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PRECISION AND RECALL</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5" name="Shape 525"/>
        <p:cNvGrpSpPr/>
        <p:nvPr/>
      </p:nvGrpSpPr>
      <p:grpSpPr>
        <a:xfrm>
          <a:off x="0" y="0"/>
          <a:ext cx="0" cy="0"/>
          <a:chOff x="0" y="0"/>
          <a:chExt cx="0" cy="0"/>
        </a:xfrm>
      </p:grpSpPr>
      <p:sp>
        <p:nvSpPr>
          <p:cNvPr id="526" name="Shape 52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PRECISION AND RECALL</a:t>
            </a:r>
          </a:p>
        </p:txBody>
      </p:sp>
      <p:sp>
        <p:nvSpPr>
          <p:cNvPr id="527" name="Shape 527"/>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Our previous metrics were primarily designed for less biased data problems:  we could be interested in both outcomes, so it was important to generalize our approach.</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For example, we may be interested if a person will vote for a Republican or Democrat.  This is a binary problem, but we’re interested in both outcomes.</a:t>
            </a:r>
          </a:p>
          <a:p>
            <a:pPr lvl="0" marR="0" rtl="0" algn="l">
              <a:spcBef>
                <a:spcPts val="0"/>
              </a:spcBef>
              <a:buNone/>
            </a:pPr>
            <a:r>
              <a:t/>
            </a:r>
            <a:endParaRPr sz="2800">
              <a:latin typeface="Georgia"/>
              <a:ea typeface="Georgia"/>
              <a:cs typeface="Georgia"/>
              <a:sym typeface="Georgia"/>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1" name="Shape 531"/>
        <p:cNvGrpSpPr/>
        <p:nvPr/>
      </p:nvGrpSpPr>
      <p:grpSpPr>
        <a:xfrm>
          <a:off x="0" y="0"/>
          <a:ext cx="0" cy="0"/>
          <a:chOff x="0" y="0"/>
          <a:chExt cx="0" cy="0"/>
        </a:xfrm>
      </p:grpSpPr>
      <p:sp>
        <p:nvSpPr>
          <p:cNvPr id="532" name="Shape 53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PRECISION AND RECALL</a:t>
            </a:r>
          </a:p>
        </p:txBody>
      </p:sp>
      <p:sp>
        <p:nvSpPr>
          <p:cNvPr id="533" name="Shape 533"/>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Precision and recall, metrics built from the confusion matrix, focus on </a:t>
            </a:r>
            <a:r>
              <a:rPr i="1" lang="en-US" sz="2800">
                <a:latin typeface="Georgia"/>
                <a:ea typeface="Georgia"/>
                <a:cs typeface="Georgia"/>
                <a:sym typeface="Georgia"/>
              </a:rPr>
              <a:t>information retrieval</a:t>
            </a:r>
            <a:r>
              <a:rPr lang="en-US" sz="2800">
                <a:latin typeface="Georgia"/>
                <a:ea typeface="Georgia"/>
                <a:cs typeface="Georgia"/>
                <a:sym typeface="Georgia"/>
              </a:rPr>
              <a:t>, particularly when one class is more interesting than the other.</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For example, we may want to predict if a person will be a customer.  We care much more about people who will be a customer of ours than people who won’t.</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419" name="Shape 419"/>
        <p:cNvGrpSpPr/>
        <p:nvPr/>
      </p:nvGrpSpPr>
      <p:grpSpPr>
        <a:xfrm>
          <a:off x="0" y="0"/>
          <a:ext cx="0" cy="0"/>
          <a:chOff x="0" y="0"/>
          <a:chExt cx="0" cy="0"/>
        </a:xfrm>
      </p:grpSpPr>
      <p:sp>
        <p:nvSpPr>
          <p:cNvPr id="420" name="Shape 42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solidFill>
                  <a:srgbClr val="E52123"/>
                </a:solidFill>
                <a:latin typeface="Oswald"/>
                <a:ea typeface="Oswald"/>
                <a:cs typeface="Oswald"/>
                <a:sym typeface="Oswald"/>
              </a:rPr>
              <a:t>FOR INSTRUCTOR PURPOSES ONLY </a:t>
            </a:r>
          </a:p>
        </p:txBody>
      </p:sp>
      <p:sp>
        <p:nvSpPr>
          <p:cNvPr id="421" name="Shape 421"/>
          <p:cNvSpPr/>
          <p:nvPr/>
        </p:nvSpPr>
        <p:spPr>
          <a:xfrm>
            <a:off x="635000" y="1442225"/>
            <a:ext cx="77216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MATERIALS</a:t>
            </a:r>
            <a:r>
              <a:rPr b="1" lang="en-US" sz="3200">
                <a:solidFill>
                  <a:srgbClr val="E52123"/>
                </a:solidFill>
                <a:latin typeface="Oswald"/>
                <a:ea typeface="Oswald"/>
                <a:cs typeface="Oswald"/>
                <a:sym typeface="Oswald"/>
              </a:rPr>
              <a:t> </a:t>
            </a:r>
          </a:p>
        </p:txBody>
      </p:sp>
      <p:sp>
        <p:nvSpPr>
          <p:cNvPr id="422" name="Shape 422"/>
          <p:cNvSpPr txBox="1"/>
          <p:nvPr>
            <p:ph idx="1" type="body"/>
          </p:nvPr>
        </p:nvSpPr>
        <p:spPr>
          <a:xfrm>
            <a:off x="635006" y="194025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Insert Text Here</a:t>
            </a:r>
          </a:p>
          <a:p>
            <a:pPr lvl="0" marR="0" rtl="0" algn="l">
              <a:spcBef>
                <a:spcPts val="1000"/>
              </a:spcBef>
              <a:buNone/>
            </a:pPr>
            <a:r>
              <a:t/>
            </a:r>
            <a:endParaRPr sz="2800">
              <a:latin typeface="Georgia"/>
              <a:ea typeface="Georgia"/>
              <a:cs typeface="Georgia"/>
              <a:sym typeface="Georgia"/>
            </a:endParaRPr>
          </a:p>
          <a:p>
            <a:pPr lvl="0" marR="0" rtl="0" algn="l">
              <a:spcBef>
                <a:spcPts val="1000"/>
              </a:spcBef>
              <a:buNone/>
            </a:pPr>
            <a:r>
              <a:t/>
            </a:r>
            <a:endParaRPr sz="2800">
              <a:latin typeface="Georgia"/>
              <a:ea typeface="Georgia"/>
              <a:cs typeface="Georgia"/>
              <a:sym typeface="Georgia"/>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7" name="Shape 537"/>
        <p:cNvGrpSpPr/>
        <p:nvPr/>
      </p:nvGrpSpPr>
      <p:grpSpPr>
        <a:xfrm>
          <a:off x="0" y="0"/>
          <a:ext cx="0" cy="0"/>
          <a:chOff x="0" y="0"/>
          <a:chExt cx="0" cy="0"/>
        </a:xfrm>
      </p:grpSpPr>
      <p:sp>
        <p:nvSpPr>
          <p:cNvPr id="538" name="Shape 53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PRECISION AND RECALL</a:t>
            </a:r>
          </a:p>
        </p:txBody>
      </p:sp>
      <p:sp>
        <p:nvSpPr>
          <p:cNvPr id="539" name="Shape 539"/>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i="1" lang="en-US" sz="2800">
                <a:latin typeface="Georgia"/>
                <a:ea typeface="Georgia"/>
                <a:cs typeface="Georgia"/>
                <a:sym typeface="Georgia"/>
              </a:rPr>
              <a:t>Precision</a:t>
            </a:r>
            <a:r>
              <a:rPr lang="en-US" sz="2800">
                <a:latin typeface="Georgia"/>
                <a:ea typeface="Georgia"/>
                <a:cs typeface="Georgia"/>
                <a:sym typeface="Georgia"/>
              </a:rPr>
              <a:t> aims to product a high amount of relevancy instead of irrelevancy.</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Precision asks, “Out of all of our positive predictions (both true positive and false positive), how many were correct?”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i="1" lang="en-US" sz="2800">
                <a:latin typeface="Georgia"/>
                <a:ea typeface="Georgia"/>
                <a:cs typeface="Georgia"/>
                <a:sym typeface="Georgia"/>
              </a:rPr>
              <a:t>Recall</a:t>
            </a:r>
            <a:r>
              <a:rPr lang="en-US" sz="2800">
                <a:latin typeface="Georgia"/>
                <a:ea typeface="Georgia"/>
                <a:cs typeface="Georgia"/>
                <a:sym typeface="Georgia"/>
              </a:rPr>
              <a:t> aims to see how well a model returns specific data (literally, checking whether the model can </a:t>
            </a:r>
            <a:r>
              <a:rPr i="1" lang="en-US" sz="2800">
                <a:latin typeface="Georgia"/>
                <a:ea typeface="Georgia"/>
                <a:cs typeface="Georgia"/>
                <a:sym typeface="Georgia"/>
              </a:rPr>
              <a:t>recall</a:t>
            </a:r>
            <a:r>
              <a:rPr lang="en-US" sz="2800">
                <a:latin typeface="Georgia"/>
                <a:ea typeface="Georgia"/>
                <a:cs typeface="Georgia"/>
                <a:sym typeface="Georgia"/>
              </a:rPr>
              <a:t> what a class label looked like).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Recall asks, “Out of all of our positive class labels, how many were correct?”</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3" name="Shape 543"/>
        <p:cNvGrpSpPr/>
        <p:nvPr/>
      </p:nvGrpSpPr>
      <p:grpSpPr>
        <a:xfrm>
          <a:off x="0" y="0"/>
          <a:ext cx="0" cy="0"/>
          <a:chOff x="0" y="0"/>
          <a:chExt cx="0" cy="0"/>
        </a:xfrm>
      </p:grpSpPr>
      <p:sp>
        <p:nvSpPr>
          <p:cNvPr id="544" name="Shape 544"/>
          <p:cNvSpPr/>
          <p:nvPr/>
        </p:nvSpPr>
        <p:spPr>
          <a:xfrm>
            <a:off x="635000" y="736600"/>
            <a:ext cx="108164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545" name="Shape 545"/>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46" name="Shape 546"/>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547" name="Shape 547"/>
          <p:cNvSpPr/>
          <p:nvPr/>
        </p:nvSpPr>
        <p:spPr>
          <a:xfrm>
            <a:off x="2961475" y="2224349"/>
            <a:ext cx="9174599" cy="3010199"/>
          </a:xfrm>
          <a:prstGeom prst="rect">
            <a:avLst/>
          </a:prstGeom>
          <a:noFill/>
          <a:ln>
            <a:noFill/>
          </a:ln>
        </p:spPr>
        <p:txBody>
          <a:bodyPr anchorCtr="0" anchor="ctr" bIns="50800" lIns="50800" rIns="50800" tIns="50800">
            <a:noAutofit/>
          </a:bodyPr>
          <a:lstStyle/>
          <a:p>
            <a:pPr indent="-342900" lvl="0" marL="457200" marR="0" rtl="0" algn="l">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If the goal of the “recall” metric is to identify specific values of a class correctly, what other metric performs a similar calculation?</a:t>
            </a:r>
          </a:p>
        </p:txBody>
      </p:sp>
      <p:sp>
        <p:nvSpPr>
          <p:cNvPr id="548" name="Shape 548"/>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Answers to the above question</a:t>
            </a:r>
          </a:p>
        </p:txBody>
      </p:sp>
      <p:sp>
        <p:nvSpPr>
          <p:cNvPr id="549" name="Shape 549"/>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550" name="Shape 550"/>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a:t>
            </a:r>
          </a:p>
        </p:txBody>
      </p:sp>
      <p:cxnSp>
        <p:nvCxnSpPr>
          <p:cNvPr id="551" name="Shape 551"/>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5" name="Shape 555"/>
        <p:cNvGrpSpPr/>
        <p:nvPr/>
      </p:nvGrpSpPr>
      <p:grpSpPr>
        <a:xfrm>
          <a:off x="0" y="0"/>
          <a:ext cx="0" cy="0"/>
          <a:chOff x="0" y="0"/>
          <a:chExt cx="0" cy="0"/>
        </a:xfrm>
      </p:grpSpPr>
      <p:sp>
        <p:nvSpPr>
          <p:cNvPr id="556" name="Shape 55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THE MATH FOR RECALL</a:t>
            </a:r>
          </a:p>
        </p:txBody>
      </p:sp>
      <p:sp>
        <p:nvSpPr>
          <p:cNvPr id="557" name="Shape 557"/>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Recall is the count of predicted </a:t>
            </a:r>
            <a:r>
              <a:rPr i="1" lang="en-US" sz="2800">
                <a:latin typeface="Georgia"/>
                <a:ea typeface="Georgia"/>
                <a:cs typeface="Georgia"/>
                <a:sym typeface="Georgia"/>
              </a:rPr>
              <a:t>true positives</a:t>
            </a:r>
            <a:r>
              <a:rPr lang="en-US" sz="2800">
                <a:latin typeface="Georgia"/>
                <a:ea typeface="Georgia"/>
                <a:cs typeface="Georgia"/>
                <a:sym typeface="Georgia"/>
              </a:rPr>
              <a:t> over the total count of that class label.</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This is the same as True Positive Rate or </a:t>
            </a:r>
            <a:r>
              <a:rPr i="1" lang="en-US" sz="2800">
                <a:latin typeface="Georgia"/>
                <a:ea typeface="Georgia"/>
                <a:cs typeface="Georgia"/>
                <a:sym typeface="Georgia"/>
              </a:rPr>
              <a:t>sensitivity</a:t>
            </a:r>
            <a:r>
              <a:rPr lang="en-US" sz="2800">
                <a:latin typeface="Georgia"/>
                <a:ea typeface="Georgia"/>
                <a:cs typeface="Georgia"/>
                <a:sym typeface="Georgia"/>
              </a:rPr>
              <a:t>.</a:t>
            </a:r>
          </a:p>
        </p:txBody>
      </p:sp>
      <p:pic>
        <p:nvPicPr>
          <p:cNvPr id="558" name="Shape 558"/>
          <p:cNvPicPr preferRelativeResize="0"/>
          <p:nvPr/>
        </p:nvPicPr>
        <p:blipFill>
          <a:blip r:embed="rId3">
            <a:alphaModFix/>
          </a:blip>
          <a:stretch>
            <a:fillRect/>
          </a:stretch>
        </p:blipFill>
        <p:spPr>
          <a:xfrm>
            <a:off x="2178050" y="3403600"/>
            <a:ext cx="8648700" cy="3695700"/>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2" name="Shape 562"/>
        <p:cNvGrpSpPr/>
        <p:nvPr/>
      </p:nvGrpSpPr>
      <p:grpSpPr>
        <a:xfrm>
          <a:off x="0" y="0"/>
          <a:ext cx="0" cy="0"/>
          <a:chOff x="0" y="0"/>
          <a:chExt cx="0" cy="0"/>
        </a:xfrm>
      </p:grpSpPr>
      <p:sp>
        <p:nvSpPr>
          <p:cNvPr id="563" name="Shape 56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THE MATH FOR RECALL</a:t>
            </a:r>
          </a:p>
        </p:txBody>
      </p:sp>
      <p:sp>
        <p:nvSpPr>
          <p:cNvPr id="564" name="Shape 564"/>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Imagine predicting the color of a marble as either red or green.  There are 10 of each.</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If the model identifies 8 identifies 8 of the green marbles as green, the recall is 8 / 10 = 0.80.  </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However, this says nothing of the number of </a:t>
            </a:r>
            <a:r>
              <a:rPr i="1" lang="en-US" sz="2800">
                <a:latin typeface="Georgia"/>
                <a:ea typeface="Georgia"/>
                <a:cs typeface="Georgia"/>
                <a:sym typeface="Georgia"/>
              </a:rPr>
              <a:t>red</a:t>
            </a:r>
            <a:r>
              <a:rPr lang="en-US" sz="2800">
                <a:latin typeface="Georgia"/>
                <a:ea typeface="Georgia"/>
                <a:cs typeface="Georgia"/>
                <a:sym typeface="Georgia"/>
              </a:rPr>
              <a:t> marbles that are also identified as green.</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8" name="Shape 568"/>
        <p:cNvGrpSpPr/>
        <p:nvPr/>
      </p:nvGrpSpPr>
      <p:grpSpPr>
        <a:xfrm>
          <a:off x="0" y="0"/>
          <a:ext cx="0" cy="0"/>
          <a:chOff x="0" y="0"/>
          <a:chExt cx="0" cy="0"/>
        </a:xfrm>
      </p:grpSpPr>
      <p:sp>
        <p:nvSpPr>
          <p:cNvPr id="569" name="Shape 56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THE MATH FOR PRECISION</a:t>
            </a:r>
          </a:p>
        </p:txBody>
      </p:sp>
      <p:sp>
        <p:nvSpPr>
          <p:cNvPr id="570" name="Shape 570"/>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Precision, or positive predicted value, is calculated as the count of predicted true positives over the count of all values predicted to be positive.</a:t>
            </a:r>
          </a:p>
        </p:txBody>
      </p:sp>
      <p:pic>
        <p:nvPicPr>
          <p:cNvPr id="571" name="Shape 571"/>
          <p:cNvPicPr preferRelativeResize="0"/>
          <p:nvPr/>
        </p:nvPicPr>
        <p:blipFill>
          <a:blip r:embed="rId3">
            <a:alphaModFix/>
          </a:blip>
          <a:stretch>
            <a:fillRect/>
          </a:stretch>
        </p:blipFill>
        <p:spPr>
          <a:xfrm>
            <a:off x="2178050" y="3327400"/>
            <a:ext cx="8648700" cy="3695700"/>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5" name="Shape 575"/>
        <p:cNvGrpSpPr/>
        <p:nvPr/>
      </p:nvGrpSpPr>
      <p:grpSpPr>
        <a:xfrm>
          <a:off x="0" y="0"/>
          <a:ext cx="0" cy="0"/>
          <a:chOff x="0" y="0"/>
          <a:chExt cx="0" cy="0"/>
        </a:xfrm>
      </p:grpSpPr>
      <p:sp>
        <p:nvSpPr>
          <p:cNvPr id="576" name="Shape 57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THE MATH FOR PRECISION</a:t>
            </a:r>
          </a:p>
        </p:txBody>
      </p:sp>
      <p:sp>
        <p:nvSpPr>
          <p:cNvPr id="577" name="Shape 577"/>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Let’s use our marble example again.</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If a model predicts 8 of the green marbles as green, then precision would be 1.00, because all marbles predicted as green were in fact green.</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Let’s assume all red marbles were predicted correctly, and 2 green were predicted as red.</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precision of red marbles would be 10 / (10 + 2) = 0.833.</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1" name="Shape 581"/>
        <p:cNvGrpSpPr/>
        <p:nvPr/>
      </p:nvGrpSpPr>
      <p:grpSpPr>
        <a:xfrm>
          <a:off x="0" y="0"/>
          <a:ext cx="0" cy="0"/>
          <a:chOff x="0" y="0"/>
          <a:chExt cx="0" cy="0"/>
        </a:xfrm>
      </p:grpSpPr>
      <p:sp>
        <p:nvSpPr>
          <p:cNvPr id="582" name="Shape 58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ANOTHER EXAMPLE</a:t>
            </a:r>
          </a:p>
        </p:txBody>
      </p:sp>
      <p:sp>
        <p:nvSpPr>
          <p:cNvPr id="583" name="Shape 583"/>
          <p:cNvSpPr txBox="1"/>
          <p:nvPr>
            <p:ph idx="1" type="body"/>
          </p:nvPr>
        </p:nvSpPr>
        <p:spPr>
          <a:xfrm>
            <a:off x="635000" y="1292775"/>
            <a:ext cx="6176100" cy="5804400"/>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Imagine we have another marble problem where we consider green to be our positive class. The diagram to the right shows our results.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Shaded circles represent correct predictions (e.g. green was predicted as green).  </a:t>
            </a:r>
            <a:br>
              <a:rPr lang="en-US" sz="2800">
                <a:latin typeface="Georgia"/>
                <a:ea typeface="Georgia"/>
                <a:cs typeface="Georgia"/>
                <a:sym typeface="Georgia"/>
              </a:rPr>
            </a:br>
          </a:p>
          <a:p>
            <a:pPr indent="-256540" lvl="0" marL="203200" marR="0" rtl="0" algn="l">
              <a:spcBef>
                <a:spcPts val="0"/>
              </a:spcBef>
              <a:buSzPct val="100000"/>
              <a:buFont typeface="Georgia"/>
              <a:buChar char="‣"/>
            </a:pPr>
            <a:r>
              <a:rPr lang="en-US" sz="2800">
                <a:latin typeface="Georgia"/>
                <a:ea typeface="Georgia"/>
                <a:cs typeface="Georgia"/>
                <a:sym typeface="Georgia"/>
              </a:rPr>
              <a:t>Unshaded circles represent incorrect predictions (e.g. green was predicted red).</a:t>
            </a:r>
          </a:p>
          <a:p>
            <a:pPr lvl="0" marR="0" rtl="0" algn="l">
              <a:spcBef>
                <a:spcPts val="0"/>
              </a:spcBef>
              <a:buNone/>
            </a:pPr>
            <a:r>
              <a:t/>
            </a:r>
            <a:endParaRPr sz="2800">
              <a:latin typeface="Georgia"/>
              <a:ea typeface="Georgia"/>
              <a:cs typeface="Georgia"/>
              <a:sym typeface="Georgia"/>
            </a:endParaRPr>
          </a:p>
        </p:txBody>
      </p:sp>
      <p:pic>
        <p:nvPicPr>
          <p:cNvPr id="584" name="Shape 584"/>
          <p:cNvPicPr preferRelativeResize="0"/>
          <p:nvPr/>
        </p:nvPicPr>
        <p:blipFill>
          <a:blip r:embed="rId3">
            <a:alphaModFix/>
          </a:blip>
          <a:stretch>
            <a:fillRect/>
          </a:stretch>
        </p:blipFill>
        <p:spPr>
          <a:xfrm>
            <a:off x="6883100" y="1392200"/>
            <a:ext cx="5704975" cy="5704975"/>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8" name="Shape 588"/>
        <p:cNvGrpSpPr/>
        <p:nvPr/>
      </p:nvGrpSpPr>
      <p:grpSpPr>
        <a:xfrm>
          <a:off x="0" y="0"/>
          <a:ext cx="0" cy="0"/>
          <a:chOff x="0" y="0"/>
          <a:chExt cx="0" cy="0"/>
        </a:xfrm>
      </p:grpSpPr>
      <p:sp>
        <p:nvSpPr>
          <p:cNvPr id="589" name="Shape 589"/>
          <p:cNvSpPr txBox="1"/>
          <p:nvPr>
            <p:ph idx="1" type="body"/>
          </p:nvPr>
        </p:nvSpPr>
        <p:spPr>
          <a:xfrm>
            <a:off x="635000" y="1292775"/>
            <a:ext cx="6176100" cy="5804400"/>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background shows the color predicted.</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 shaded circle on a green background represents a green marble that was predicted as green.</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An unshaded circle on a red background represents a red marble that was predicted as green. </a:t>
            </a:r>
          </a:p>
        </p:txBody>
      </p:sp>
      <p:sp>
        <p:nvSpPr>
          <p:cNvPr id="590" name="Shape 59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ANOTHER EXAMPLE</a:t>
            </a:r>
          </a:p>
        </p:txBody>
      </p:sp>
      <p:pic>
        <p:nvPicPr>
          <p:cNvPr id="591" name="Shape 591"/>
          <p:cNvPicPr preferRelativeResize="0"/>
          <p:nvPr/>
        </p:nvPicPr>
        <p:blipFill>
          <a:blip r:embed="rId3">
            <a:alphaModFix/>
          </a:blip>
          <a:stretch>
            <a:fillRect/>
          </a:stretch>
        </p:blipFill>
        <p:spPr>
          <a:xfrm>
            <a:off x="6883100" y="1392200"/>
            <a:ext cx="5704975" cy="5704975"/>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5" name="Shape 595"/>
        <p:cNvGrpSpPr/>
        <p:nvPr/>
      </p:nvGrpSpPr>
      <p:grpSpPr>
        <a:xfrm>
          <a:off x="0" y="0"/>
          <a:ext cx="0" cy="0"/>
          <a:chOff x="0" y="0"/>
          <a:chExt cx="0" cy="0"/>
        </a:xfrm>
      </p:grpSpPr>
      <p:sp>
        <p:nvSpPr>
          <p:cNvPr id="596" name="Shape 59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ANOTHER EXAMPLE</a:t>
            </a:r>
          </a:p>
        </p:txBody>
      </p:sp>
      <p:sp>
        <p:nvSpPr>
          <p:cNvPr id="597" name="Shape 597"/>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For this example, we would have the following confusion matrix.</a:t>
            </a: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could calculate precision for green marbles as 8 / (8 + 4) = 0.6666.</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could calculate recall for green marbles as 8 / (8 + 12) = 0.4000.</a:t>
            </a:r>
          </a:p>
          <a:p>
            <a:pPr lvl="0" marR="0" rtl="0" algn="l">
              <a:spcBef>
                <a:spcPts val="0"/>
              </a:spcBef>
              <a:buNone/>
            </a:pPr>
            <a:r>
              <a:t/>
            </a:r>
            <a:endParaRPr sz="2800">
              <a:latin typeface="Georgia"/>
              <a:ea typeface="Georgia"/>
              <a:cs typeface="Georgia"/>
              <a:sym typeface="Georgia"/>
            </a:endParaRPr>
          </a:p>
        </p:txBody>
      </p:sp>
      <p:graphicFrame>
        <p:nvGraphicFramePr>
          <p:cNvPr id="598" name="Shape 598"/>
          <p:cNvGraphicFramePr/>
          <p:nvPr/>
        </p:nvGraphicFramePr>
        <p:xfrm>
          <a:off x="952500" y="2571800"/>
          <a:ext cx="3000000" cy="3000000"/>
        </p:xfrm>
        <a:graphic>
          <a:graphicData uri="http://schemas.openxmlformats.org/drawingml/2006/table">
            <a:tbl>
              <a:tblPr>
                <a:noFill/>
                <a:tableStyleId>{AF4C2A8E-0D80-4881-AE43-A7A69B322455}</a:tableStyleId>
              </a:tblPr>
              <a:tblGrid>
                <a:gridCol w="2774950"/>
                <a:gridCol w="2774950"/>
                <a:gridCol w="2774950"/>
                <a:gridCol w="2774950"/>
              </a:tblGrid>
              <a:tr h="381000">
                <a:tc gridSpan="2" rowSpan="2">
                  <a:txBody>
                    <a:bodyPr>
                      <a:noAutofit/>
                    </a:bodyPr>
                    <a:lstStyle/>
                    <a:p>
                      <a:pPr lvl="0" rtl="0" algn="ctr">
                        <a:spcBef>
                          <a:spcPts val="0"/>
                        </a:spcBef>
                        <a:buNone/>
                      </a:pPr>
                      <a:r>
                        <a:t/>
                      </a:r>
                      <a:endParaRPr sz="2800">
                        <a:latin typeface="Georgia"/>
                        <a:ea typeface="Georgia"/>
                        <a:cs typeface="Georgia"/>
                        <a:sym typeface="Georgia"/>
                      </a:endParaRPr>
                    </a:p>
                  </a:txBody>
                  <a:tcPr marT="91425" marB="91425" marR="91425" marL="91425" anchor="ctr"/>
                </a:tc>
                <a:tc rowSpan="2" hMerge="1"/>
                <a:tc gridSpan="2">
                  <a:txBody>
                    <a:bodyPr>
                      <a:noAutofit/>
                    </a:bodyPr>
                    <a:lstStyle/>
                    <a:p>
                      <a:pPr lvl="0" rtl="0" algn="ctr">
                        <a:spcBef>
                          <a:spcPts val="0"/>
                        </a:spcBef>
                        <a:buNone/>
                      </a:pPr>
                      <a:r>
                        <a:rPr lang="en-US" sz="2800">
                          <a:latin typeface="Georgia"/>
                          <a:ea typeface="Georgia"/>
                          <a:cs typeface="Georgia"/>
                          <a:sym typeface="Georgia"/>
                        </a:rPr>
                        <a:t>True Class</a:t>
                      </a:r>
                    </a:p>
                  </a:txBody>
                  <a:tcPr marT="91425" marB="91425" marR="91425" marL="91425" anchor="ctr"/>
                </a:tc>
                <a:tc hMerge="1"/>
              </a:tr>
              <a:tr h="381000">
                <a:tc gridSpan="2" vMerge="1"/>
                <a:tc hMerge="1" vMerge="1"/>
                <a:tc>
                  <a:txBody>
                    <a:bodyPr>
                      <a:noAutofit/>
                    </a:bodyPr>
                    <a:lstStyle/>
                    <a:p>
                      <a:pPr lvl="0" rtl="0" algn="ctr">
                        <a:spcBef>
                          <a:spcPts val="0"/>
                        </a:spcBef>
                        <a:buNone/>
                      </a:pPr>
                      <a:r>
                        <a:rPr lang="en-US" sz="2800">
                          <a:latin typeface="Georgia"/>
                          <a:ea typeface="Georgia"/>
                          <a:cs typeface="Georgia"/>
                          <a:sym typeface="Georgia"/>
                        </a:rPr>
                        <a:t>Green</a:t>
                      </a:r>
                    </a:p>
                  </a:txBody>
                  <a:tcPr marT="91425" marB="91425" marR="91425" marL="91425" anchor="ctr"/>
                </a:tc>
                <a:tc>
                  <a:txBody>
                    <a:bodyPr>
                      <a:noAutofit/>
                    </a:bodyPr>
                    <a:lstStyle/>
                    <a:p>
                      <a:pPr lvl="0" rtl="0" algn="ctr">
                        <a:spcBef>
                          <a:spcPts val="0"/>
                        </a:spcBef>
                        <a:buNone/>
                      </a:pPr>
                      <a:r>
                        <a:rPr lang="en-US" sz="2800">
                          <a:latin typeface="Georgia"/>
                          <a:ea typeface="Georgia"/>
                          <a:cs typeface="Georgia"/>
                          <a:sym typeface="Georgia"/>
                        </a:rPr>
                        <a:t>Red</a:t>
                      </a:r>
                    </a:p>
                  </a:txBody>
                  <a:tcPr marT="91425" marB="91425" marR="91425" marL="91425" anchor="ctr"/>
                </a:tc>
              </a:tr>
              <a:tr h="381000">
                <a:tc rowSpan="2">
                  <a:txBody>
                    <a:bodyPr>
                      <a:noAutofit/>
                    </a:bodyPr>
                    <a:lstStyle/>
                    <a:p>
                      <a:pPr lvl="0" rtl="0" algn="ctr">
                        <a:spcBef>
                          <a:spcPts val="0"/>
                        </a:spcBef>
                        <a:buNone/>
                      </a:pPr>
                      <a:r>
                        <a:rPr lang="en-US" sz="2800">
                          <a:latin typeface="Georgia"/>
                          <a:ea typeface="Georgia"/>
                          <a:cs typeface="Georgia"/>
                          <a:sym typeface="Georgia"/>
                        </a:rPr>
                        <a:t>Predicted Class</a:t>
                      </a:r>
                    </a:p>
                  </a:txBody>
                  <a:tcPr marT="91425" marB="91425" marR="91425" marL="91425" anchor="ctr"/>
                </a:tc>
                <a:tc>
                  <a:txBody>
                    <a:bodyPr>
                      <a:noAutofit/>
                    </a:bodyPr>
                    <a:lstStyle/>
                    <a:p>
                      <a:pPr lvl="0" rtl="0" algn="ctr">
                        <a:spcBef>
                          <a:spcPts val="0"/>
                        </a:spcBef>
                        <a:buNone/>
                      </a:pPr>
                      <a:r>
                        <a:rPr lang="en-US" sz="2800">
                          <a:latin typeface="Georgia"/>
                          <a:ea typeface="Georgia"/>
                          <a:cs typeface="Georgia"/>
                          <a:sym typeface="Georgia"/>
                        </a:rPr>
                        <a:t>Green</a:t>
                      </a:r>
                    </a:p>
                  </a:txBody>
                  <a:tcPr marT="91425" marB="91425" marR="91425" marL="91425" anchor="ctr"/>
                </a:tc>
                <a:tc>
                  <a:txBody>
                    <a:bodyPr>
                      <a:noAutofit/>
                    </a:bodyPr>
                    <a:lstStyle/>
                    <a:p>
                      <a:pPr lvl="0" rtl="0" algn="ctr">
                        <a:spcBef>
                          <a:spcPts val="0"/>
                        </a:spcBef>
                        <a:buNone/>
                      </a:pPr>
                      <a:r>
                        <a:rPr lang="en-US" sz="2800">
                          <a:latin typeface="Georgia"/>
                          <a:ea typeface="Georgia"/>
                          <a:cs typeface="Georgia"/>
                          <a:sym typeface="Georgia"/>
                        </a:rPr>
                        <a:t>8</a:t>
                      </a:r>
                    </a:p>
                  </a:txBody>
                  <a:tcPr marT="91425" marB="91425" marR="91425" marL="91425" anchor="ctr"/>
                </a:tc>
                <a:tc>
                  <a:txBody>
                    <a:bodyPr>
                      <a:noAutofit/>
                    </a:bodyPr>
                    <a:lstStyle/>
                    <a:p>
                      <a:pPr lvl="0" rtl="0" algn="ctr">
                        <a:spcBef>
                          <a:spcPts val="0"/>
                        </a:spcBef>
                        <a:buNone/>
                      </a:pPr>
                      <a:r>
                        <a:rPr lang="en-US" sz="2800">
                          <a:latin typeface="Georgia"/>
                          <a:ea typeface="Georgia"/>
                          <a:cs typeface="Georgia"/>
                          <a:sym typeface="Georgia"/>
                        </a:rPr>
                        <a:t>4</a:t>
                      </a:r>
                    </a:p>
                  </a:txBody>
                  <a:tcPr marT="91425" marB="91425" marR="91425" marL="91425" anchor="ctr"/>
                </a:tc>
              </a:tr>
              <a:tr h="381000">
                <a:tc vMerge="1"/>
                <a:tc>
                  <a:txBody>
                    <a:bodyPr>
                      <a:noAutofit/>
                    </a:bodyPr>
                    <a:lstStyle/>
                    <a:p>
                      <a:pPr lvl="0" rtl="0" algn="ctr">
                        <a:spcBef>
                          <a:spcPts val="0"/>
                        </a:spcBef>
                        <a:buNone/>
                      </a:pPr>
                      <a:r>
                        <a:rPr lang="en-US" sz="2800">
                          <a:latin typeface="Georgia"/>
                          <a:ea typeface="Georgia"/>
                          <a:cs typeface="Georgia"/>
                          <a:sym typeface="Georgia"/>
                        </a:rPr>
                        <a:t>Red</a:t>
                      </a:r>
                    </a:p>
                  </a:txBody>
                  <a:tcPr marT="91425" marB="91425" marR="91425" marL="91425" anchor="ctr"/>
                </a:tc>
                <a:tc>
                  <a:txBody>
                    <a:bodyPr>
                      <a:noAutofit/>
                    </a:bodyPr>
                    <a:lstStyle/>
                    <a:p>
                      <a:pPr lvl="0" rtl="0" algn="ctr">
                        <a:spcBef>
                          <a:spcPts val="0"/>
                        </a:spcBef>
                        <a:buNone/>
                      </a:pPr>
                      <a:r>
                        <a:rPr lang="en-US" sz="2800">
                          <a:latin typeface="Georgia"/>
                          <a:ea typeface="Georgia"/>
                          <a:cs typeface="Georgia"/>
                          <a:sym typeface="Georgia"/>
                        </a:rPr>
                        <a:t>12</a:t>
                      </a:r>
                    </a:p>
                  </a:txBody>
                  <a:tcPr marT="91425" marB="91425" marR="91425" marL="91425" anchor="ctr"/>
                </a:tc>
                <a:tc>
                  <a:txBody>
                    <a:bodyPr>
                      <a:noAutofit/>
                    </a:bodyPr>
                    <a:lstStyle/>
                    <a:p>
                      <a:pPr lvl="0" rtl="0" algn="ctr">
                        <a:spcBef>
                          <a:spcPts val="0"/>
                        </a:spcBef>
                        <a:buNone/>
                      </a:pPr>
                      <a:r>
                        <a:rPr lang="en-US" sz="2800">
                          <a:latin typeface="Georgia"/>
                          <a:ea typeface="Georgia"/>
                          <a:cs typeface="Georgia"/>
                          <a:sym typeface="Georgia"/>
                        </a:rPr>
                        <a:t>12</a:t>
                      </a:r>
                    </a:p>
                  </a:txBody>
                  <a:tcPr marT="91425" marB="91425" marR="91425" marL="91425" anchor="ctr"/>
                </a:tc>
              </a:tr>
            </a:tbl>
          </a:graphicData>
        </a:graphic>
      </p:graphicFrame>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2" name="Shape 602"/>
        <p:cNvGrpSpPr/>
        <p:nvPr/>
      </p:nvGrpSpPr>
      <p:grpSpPr>
        <a:xfrm>
          <a:off x="0" y="0"/>
          <a:ext cx="0" cy="0"/>
          <a:chOff x="0" y="0"/>
          <a:chExt cx="0" cy="0"/>
        </a:xfrm>
      </p:grpSpPr>
      <p:pic>
        <p:nvPicPr>
          <p:cNvPr id="603" name="Shape 603"/>
          <p:cNvPicPr preferRelativeResize="0"/>
          <p:nvPr/>
        </p:nvPicPr>
        <p:blipFill>
          <a:blip r:embed="rId3">
            <a:alphaModFix/>
          </a:blip>
          <a:stretch>
            <a:fillRect/>
          </a:stretch>
        </p:blipFill>
        <p:spPr>
          <a:xfrm>
            <a:off x="6883100" y="1392200"/>
            <a:ext cx="5704975" cy="5704975"/>
          </a:xfrm>
          <a:prstGeom prst="rect">
            <a:avLst/>
          </a:prstGeom>
          <a:noFill/>
          <a:ln>
            <a:noFill/>
          </a:ln>
        </p:spPr>
      </p:pic>
      <p:sp>
        <p:nvSpPr>
          <p:cNvPr id="604" name="Shape 604"/>
          <p:cNvSpPr txBox="1"/>
          <p:nvPr>
            <p:ph idx="1" type="body"/>
          </p:nvPr>
        </p:nvSpPr>
        <p:spPr>
          <a:xfrm>
            <a:off x="635000" y="1292775"/>
            <a:ext cx="6176100" cy="5804400"/>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could update our diagram to reflect these calculations.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Notice we don’t talk about the red marbles predicted as green.</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We’ve chosen to focus on our model’s accuracy as it relates to predicting green marbles.</a:t>
            </a:r>
          </a:p>
        </p:txBody>
      </p:sp>
      <p:sp>
        <p:nvSpPr>
          <p:cNvPr id="605" name="Shape 60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ANOTHER EXAMPLE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426" name="Shape 426"/>
        <p:cNvGrpSpPr/>
        <p:nvPr/>
      </p:nvGrpSpPr>
      <p:grpSpPr>
        <a:xfrm>
          <a:off x="0" y="0"/>
          <a:ext cx="0" cy="0"/>
          <a:chOff x="0" y="0"/>
          <a:chExt cx="0" cy="0"/>
        </a:xfrm>
      </p:grpSpPr>
      <p:sp>
        <p:nvSpPr>
          <p:cNvPr id="427" name="Shape 42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solidFill>
                  <a:srgbClr val="E52123"/>
                </a:solidFill>
                <a:latin typeface="Oswald"/>
                <a:ea typeface="Oswald"/>
                <a:cs typeface="Oswald"/>
                <a:sym typeface="Oswald"/>
              </a:rPr>
              <a:t>FOR INSTRUCTOR PURPOSES ONLY </a:t>
            </a:r>
          </a:p>
        </p:txBody>
      </p:sp>
      <p:sp>
        <p:nvSpPr>
          <p:cNvPr id="428" name="Shape 428"/>
          <p:cNvSpPr/>
          <p:nvPr/>
        </p:nvSpPr>
        <p:spPr>
          <a:xfrm>
            <a:off x="635000" y="1442225"/>
            <a:ext cx="77216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PRE-WORK</a:t>
            </a:r>
            <a:r>
              <a:rPr b="1" lang="en-US" sz="3200">
                <a:solidFill>
                  <a:srgbClr val="E52123"/>
                </a:solidFill>
                <a:latin typeface="Oswald"/>
                <a:ea typeface="Oswald"/>
                <a:cs typeface="Oswald"/>
                <a:sym typeface="Oswald"/>
              </a:rPr>
              <a:t> </a:t>
            </a:r>
          </a:p>
        </p:txBody>
      </p:sp>
      <p:sp>
        <p:nvSpPr>
          <p:cNvPr id="429" name="Shape 429"/>
          <p:cNvSpPr txBox="1"/>
          <p:nvPr>
            <p:ph idx="1" type="body"/>
          </p:nvPr>
        </p:nvSpPr>
        <p:spPr>
          <a:xfrm>
            <a:off x="635006" y="194025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Insert Text Here</a:t>
            </a:r>
          </a:p>
          <a:p>
            <a:pPr lvl="0" marR="0" rtl="0" algn="l">
              <a:spcBef>
                <a:spcPts val="1000"/>
              </a:spcBef>
              <a:buNone/>
            </a:pPr>
            <a:r>
              <a:t/>
            </a:r>
            <a:endParaRPr sz="2800">
              <a:latin typeface="Georgia"/>
              <a:ea typeface="Georgia"/>
              <a:cs typeface="Georgia"/>
              <a:sym typeface="Georgia"/>
            </a:endParaRPr>
          </a:p>
          <a:p>
            <a:pPr lvl="0" marR="0" rtl="0" algn="l">
              <a:spcBef>
                <a:spcPts val="1000"/>
              </a:spcBef>
              <a:buNone/>
            </a:pPr>
            <a:r>
              <a:t/>
            </a:r>
            <a:endParaRPr sz="2800">
              <a:latin typeface="Georgia"/>
              <a:ea typeface="Georgia"/>
              <a:cs typeface="Georgia"/>
              <a:sym typeface="Georgia"/>
            </a:endParaRP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9" name="Shape 609"/>
        <p:cNvGrpSpPr/>
        <p:nvPr/>
      </p:nvGrpSpPr>
      <p:grpSpPr>
        <a:xfrm>
          <a:off x="0" y="0"/>
          <a:ext cx="0" cy="0"/>
          <a:chOff x="0" y="0"/>
          <a:chExt cx="0" cy="0"/>
        </a:xfrm>
      </p:grpSpPr>
      <p:sp>
        <p:nvSpPr>
          <p:cNvPr id="610" name="Shape 610"/>
          <p:cNvSpPr/>
          <p:nvPr/>
        </p:nvSpPr>
        <p:spPr>
          <a:xfrm>
            <a:off x="635000" y="736600"/>
            <a:ext cx="108164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611" name="Shape 611"/>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12" name="Shape 612"/>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613" name="Shape 613"/>
          <p:cNvSpPr/>
          <p:nvPr/>
        </p:nvSpPr>
        <p:spPr>
          <a:xfrm>
            <a:off x="2961475" y="2224349"/>
            <a:ext cx="9174599" cy="3010199"/>
          </a:xfrm>
          <a:prstGeom prst="rect">
            <a:avLst/>
          </a:prstGeom>
          <a:noFill/>
          <a:ln>
            <a:noFill/>
          </a:ln>
        </p:spPr>
        <p:txBody>
          <a:bodyPr anchorCtr="0" anchor="ctr" bIns="50800" lIns="50800" rIns="50800" tIns="50800">
            <a:noAutofit/>
          </a:bodyPr>
          <a:lstStyle/>
          <a:p>
            <a:pPr indent="-342900" lvl="0" marL="457200" marR="0" rtl="0" algn="l">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What would the precision and recall be for the following confusion matrix (with “green” being “true”)?</a:t>
            </a:r>
          </a:p>
          <a:p>
            <a:pPr lvl="0" marR="0" rtl="0" algn="l">
              <a:lnSpc>
                <a:spcPct val="100000"/>
              </a:lnSpc>
              <a:spcBef>
                <a:spcPts val="0"/>
              </a:spcBef>
              <a:spcAft>
                <a:spcPts val="0"/>
              </a:spcAft>
              <a:buNone/>
            </a:pPr>
            <a:r>
              <a:t/>
            </a:r>
            <a:endParaRPr sz="1800">
              <a:solidFill>
                <a:schemeClr val="dk1"/>
              </a:solidFill>
              <a:latin typeface="Georgia"/>
              <a:ea typeface="Georgia"/>
              <a:cs typeface="Georgia"/>
              <a:sym typeface="Georgia"/>
            </a:endParaRPr>
          </a:p>
          <a:p>
            <a:pPr lvl="0" marR="0" rtl="0" algn="l">
              <a:lnSpc>
                <a:spcPct val="100000"/>
              </a:lnSpc>
              <a:spcBef>
                <a:spcPts val="0"/>
              </a:spcBef>
              <a:spcAft>
                <a:spcPts val="0"/>
              </a:spcAft>
              <a:buNone/>
            </a:pPr>
            <a:r>
              <a:t/>
            </a:r>
            <a:endParaRPr sz="1800">
              <a:solidFill>
                <a:schemeClr val="dk1"/>
              </a:solidFill>
              <a:latin typeface="Georgia"/>
              <a:ea typeface="Georgia"/>
              <a:cs typeface="Georgia"/>
              <a:sym typeface="Georgia"/>
            </a:endParaRPr>
          </a:p>
          <a:p>
            <a:pPr lvl="0" marR="0" rtl="0" algn="l">
              <a:lnSpc>
                <a:spcPct val="100000"/>
              </a:lnSpc>
              <a:spcBef>
                <a:spcPts val="0"/>
              </a:spcBef>
              <a:spcAft>
                <a:spcPts val="0"/>
              </a:spcAft>
              <a:buNone/>
            </a:pPr>
            <a:r>
              <a:t/>
            </a:r>
            <a:endParaRPr sz="1800">
              <a:solidFill>
                <a:schemeClr val="dk1"/>
              </a:solidFill>
              <a:latin typeface="Georgia"/>
              <a:ea typeface="Georgia"/>
              <a:cs typeface="Georgia"/>
              <a:sym typeface="Georgia"/>
            </a:endParaRPr>
          </a:p>
          <a:p>
            <a:pPr lvl="0" marR="0" rtl="0" algn="l">
              <a:lnSpc>
                <a:spcPct val="100000"/>
              </a:lnSpc>
              <a:spcBef>
                <a:spcPts val="0"/>
              </a:spcBef>
              <a:spcAft>
                <a:spcPts val="0"/>
              </a:spcAft>
              <a:buNone/>
            </a:pPr>
            <a:r>
              <a:t/>
            </a:r>
            <a:endParaRPr sz="1800">
              <a:solidFill>
                <a:schemeClr val="dk1"/>
              </a:solidFill>
              <a:latin typeface="Georgia"/>
              <a:ea typeface="Georgia"/>
              <a:cs typeface="Georgia"/>
              <a:sym typeface="Georgia"/>
            </a:endParaRPr>
          </a:p>
          <a:p>
            <a:pPr lvl="0" marR="0" rtl="0" algn="l">
              <a:lnSpc>
                <a:spcPct val="100000"/>
              </a:lnSpc>
              <a:spcBef>
                <a:spcPts val="0"/>
              </a:spcBef>
              <a:spcAft>
                <a:spcPts val="0"/>
              </a:spcAft>
              <a:buNone/>
            </a:pPr>
            <a:r>
              <a:t/>
            </a:r>
            <a:endParaRPr sz="1800">
              <a:solidFill>
                <a:schemeClr val="dk1"/>
              </a:solidFill>
              <a:latin typeface="Georgia"/>
              <a:ea typeface="Georgia"/>
              <a:cs typeface="Georgia"/>
              <a:sym typeface="Georgia"/>
            </a:endParaRPr>
          </a:p>
          <a:p>
            <a:pPr lvl="0" marR="0" rtl="0" algn="l">
              <a:lnSpc>
                <a:spcPct val="100000"/>
              </a:lnSpc>
              <a:spcBef>
                <a:spcPts val="0"/>
              </a:spcBef>
              <a:spcAft>
                <a:spcPts val="0"/>
              </a:spcAft>
              <a:buNone/>
            </a:pPr>
            <a:r>
              <a:t/>
            </a:r>
            <a:endParaRPr sz="1800">
              <a:solidFill>
                <a:schemeClr val="dk1"/>
              </a:solidFill>
              <a:latin typeface="Georgia"/>
              <a:ea typeface="Georgia"/>
              <a:cs typeface="Georgia"/>
              <a:sym typeface="Georgia"/>
            </a:endParaRPr>
          </a:p>
          <a:p>
            <a:pPr lvl="0" marR="0" rtl="0" algn="l">
              <a:lnSpc>
                <a:spcPct val="100000"/>
              </a:lnSpc>
              <a:spcBef>
                <a:spcPts val="0"/>
              </a:spcBef>
              <a:spcAft>
                <a:spcPts val="0"/>
              </a:spcAft>
              <a:buNone/>
            </a:pPr>
            <a:r>
              <a:t/>
            </a:r>
            <a:endParaRPr sz="1800">
              <a:solidFill>
                <a:schemeClr val="dk1"/>
              </a:solidFill>
              <a:latin typeface="Georgia"/>
              <a:ea typeface="Georgia"/>
              <a:cs typeface="Georgia"/>
              <a:sym typeface="Georgia"/>
            </a:endParaRPr>
          </a:p>
          <a:p>
            <a:pPr lvl="0" marR="0" rtl="0" algn="l">
              <a:lnSpc>
                <a:spcPct val="100000"/>
              </a:lnSpc>
              <a:spcBef>
                <a:spcPts val="0"/>
              </a:spcBef>
              <a:spcAft>
                <a:spcPts val="0"/>
              </a:spcAft>
              <a:buNone/>
            </a:pPr>
            <a:r>
              <a:t/>
            </a:r>
            <a:endParaRPr sz="1800">
              <a:solidFill>
                <a:schemeClr val="dk1"/>
              </a:solidFill>
              <a:latin typeface="Georgia"/>
              <a:ea typeface="Georgia"/>
              <a:cs typeface="Georgia"/>
              <a:sym typeface="Georgia"/>
            </a:endParaRPr>
          </a:p>
        </p:txBody>
      </p:sp>
      <p:sp>
        <p:nvSpPr>
          <p:cNvPr id="614" name="Shape 614"/>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Answers to the above question</a:t>
            </a:r>
          </a:p>
        </p:txBody>
      </p:sp>
      <p:sp>
        <p:nvSpPr>
          <p:cNvPr id="615" name="Shape 615"/>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616" name="Shape 616"/>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a:t>
            </a:r>
          </a:p>
        </p:txBody>
      </p:sp>
      <p:cxnSp>
        <p:nvCxnSpPr>
          <p:cNvPr id="617" name="Shape 617"/>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graphicFrame>
        <p:nvGraphicFramePr>
          <p:cNvPr id="618" name="Shape 618"/>
          <p:cNvGraphicFramePr/>
          <p:nvPr/>
        </p:nvGraphicFramePr>
        <p:xfrm>
          <a:off x="3473787" y="3213725"/>
          <a:ext cx="3000000" cy="3000000"/>
        </p:xfrm>
        <a:graphic>
          <a:graphicData uri="http://schemas.openxmlformats.org/drawingml/2006/table">
            <a:tbl>
              <a:tblPr>
                <a:noFill/>
                <a:tableStyleId>{AF4C2A8E-0D80-4881-AE43-A7A69B322455}</a:tableStyleId>
              </a:tblPr>
              <a:tblGrid>
                <a:gridCol w="2716650"/>
                <a:gridCol w="2716650"/>
                <a:gridCol w="2716650"/>
              </a:tblGrid>
              <a:tr h="381000">
                <a:tc>
                  <a:txBody>
                    <a:bodyPr>
                      <a:noAutofit/>
                    </a:bodyPr>
                    <a:lstStyle/>
                    <a:p>
                      <a:pPr lvl="0">
                        <a:spcBef>
                          <a:spcPts val="0"/>
                        </a:spcBef>
                        <a:buNone/>
                      </a:pPr>
                      <a:r>
                        <a:t/>
                      </a:r>
                      <a:endParaRPr sz="1800">
                        <a:latin typeface="Georgia"/>
                        <a:ea typeface="Georgia"/>
                        <a:cs typeface="Georgia"/>
                        <a:sym typeface="Georgia"/>
                      </a:endParaRPr>
                    </a:p>
                  </a:txBody>
                  <a:tcPr marT="91425" marB="91425" marR="91425" marL="91425"/>
                </a:tc>
                <a:tc>
                  <a:txBody>
                    <a:bodyPr>
                      <a:noAutofit/>
                    </a:bodyPr>
                    <a:lstStyle/>
                    <a:p>
                      <a:pPr lvl="0">
                        <a:spcBef>
                          <a:spcPts val="0"/>
                        </a:spcBef>
                        <a:buNone/>
                      </a:pPr>
                      <a:r>
                        <a:rPr b="1" lang="en-US" sz="1800">
                          <a:latin typeface="Georgia"/>
                          <a:ea typeface="Georgia"/>
                          <a:cs typeface="Georgia"/>
                          <a:sym typeface="Georgia"/>
                        </a:rPr>
                        <a:t>predicted_green</a:t>
                      </a:r>
                    </a:p>
                  </a:txBody>
                  <a:tcPr marT="91425" marB="91425" marR="91425" marL="91425"/>
                </a:tc>
                <a:tc>
                  <a:txBody>
                    <a:bodyPr>
                      <a:noAutofit/>
                    </a:bodyPr>
                    <a:lstStyle/>
                    <a:p>
                      <a:pPr lvl="0">
                        <a:spcBef>
                          <a:spcPts val="0"/>
                        </a:spcBef>
                        <a:buNone/>
                      </a:pPr>
                      <a:r>
                        <a:rPr b="1" lang="en-US" sz="1800">
                          <a:latin typeface="Georgia"/>
                          <a:ea typeface="Georgia"/>
                          <a:cs typeface="Georgia"/>
                          <a:sym typeface="Georgia"/>
                        </a:rPr>
                        <a:t>predicted_not_green</a:t>
                      </a:r>
                    </a:p>
                  </a:txBody>
                  <a:tcPr marT="91425" marB="91425" marR="91425" marL="91425"/>
                </a:tc>
              </a:tr>
              <a:tr h="381000">
                <a:tc>
                  <a:txBody>
                    <a:bodyPr>
                      <a:noAutofit/>
                    </a:bodyPr>
                    <a:lstStyle/>
                    <a:p>
                      <a:pPr lvl="0">
                        <a:spcBef>
                          <a:spcPts val="0"/>
                        </a:spcBef>
                        <a:buNone/>
                      </a:pPr>
                      <a:r>
                        <a:rPr lang="en-US" sz="1800">
                          <a:latin typeface="Georgia"/>
                          <a:ea typeface="Georgia"/>
                          <a:cs typeface="Georgia"/>
                          <a:sym typeface="Georgia"/>
                        </a:rPr>
                        <a:t>is_green</a:t>
                      </a:r>
                    </a:p>
                  </a:txBody>
                  <a:tcPr marT="91425" marB="91425" marR="91425" marL="91425"/>
                </a:tc>
                <a:tc>
                  <a:txBody>
                    <a:bodyPr>
                      <a:noAutofit/>
                    </a:bodyPr>
                    <a:lstStyle/>
                    <a:p>
                      <a:pPr lvl="0">
                        <a:spcBef>
                          <a:spcPts val="0"/>
                        </a:spcBef>
                        <a:buNone/>
                      </a:pPr>
                      <a:r>
                        <a:rPr lang="en-US" sz="1800">
                          <a:latin typeface="Georgia"/>
                          <a:ea typeface="Georgia"/>
                          <a:cs typeface="Georgia"/>
                          <a:sym typeface="Georgia"/>
                        </a:rPr>
                        <a:t>13</a:t>
                      </a:r>
                    </a:p>
                  </a:txBody>
                  <a:tcPr marT="91425" marB="91425" marR="91425" marL="91425"/>
                </a:tc>
                <a:tc>
                  <a:txBody>
                    <a:bodyPr>
                      <a:noAutofit/>
                    </a:bodyPr>
                    <a:lstStyle/>
                    <a:p>
                      <a:pPr lvl="0">
                        <a:spcBef>
                          <a:spcPts val="0"/>
                        </a:spcBef>
                        <a:buNone/>
                      </a:pPr>
                      <a:r>
                        <a:rPr lang="en-US" sz="1800">
                          <a:latin typeface="Georgia"/>
                          <a:ea typeface="Georgia"/>
                          <a:cs typeface="Georgia"/>
                          <a:sym typeface="Georgia"/>
                        </a:rPr>
                        <a:t>7</a:t>
                      </a:r>
                    </a:p>
                  </a:txBody>
                  <a:tcPr marT="91425" marB="91425" marR="91425" marL="91425"/>
                </a:tc>
              </a:tr>
              <a:tr h="381000">
                <a:tc>
                  <a:txBody>
                    <a:bodyPr>
                      <a:noAutofit/>
                    </a:bodyPr>
                    <a:lstStyle/>
                    <a:p>
                      <a:pPr lvl="0">
                        <a:spcBef>
                          <a:spcPts val="0"/>
                        </a:spcBef>
                        <a:buNone/>
                      </a:pPr>
                      <a:r>
                        <a:rPr lang="en-US" sz="1800">
                          <a:latin typeface="Georgia"/>
                          <a:ea typeface="Georgia"/>
                          <a:cs typeface="Georgia"/>
                          <a:sym typeface="Georgia"/>
                        </a:rPr>
                        <a:t>is_not_green</a:t>
                      </a:r>
                    </a:p>
                  </a:txBody>
                  <a:tcPr marT="91425" marB="91425" marR="91425" marL="91425"/>
                </a:tc>
                <a:tc>
                  <a:txBody>
                    <a:bodyPr>
                      <a:noAutofit/>
                    </a:bodyPr>
                    <a:lstStyle/>
                    <a:p>
                      <a:pPr lvl="0">
                        <a:spcBef>
                          <a:spcPts val="0"/>
                        </a:spcBef>
                        <a:buNone/>
                      </a:pPr>
                      <a:r>
                        <a:rPr lang="en-US" sz="1800">
                          <a:latin typeface="Georgia"/>
                          <a:ea typeface="Georgia"/>
                          <a:cs typeface="Georgia"/>
                          <a:sym typeface="Georgia"/>
                        </a:rPr>
                        <a:t>8</a:t>
                      </a:r>
                    </a:p>
                  </a:txBody>
                  <a:tcPr marT="91425" marB="91425" marR="91425" marL="91425"/>
                </a:tc>
                <a:tc>
                  <a:txBody>
                    <a:bodyPr>
                      <a:noAutofit/>
                    </a:bodyPr>
                    <a:lstStyle/>
                    <a:p>
                      <a:pPr lvl="0">
                        <a:spcBef>
                          <a:spcPts val="0"/>
                        </a:spcBef>
                        <a:buNone/>
                      </a:pPr>
                      <a:r>
                        <a:rPr lang="en-US" sz="1800">
                          <a:latin typeface="Georgia"/>
                          <a:ea typeface="Georgia"/>
                          <a:cs typeface="Georgia"/>
                          <a:sym typeface="Georgia"/>
                        </a:rPr>
                        <a:t>12</a:t>
                      </a:r>
                    </a:p>
                  </a:txBody>
                  <a:tcPr marT="91425" marB="91425" marR="91425" marL="91425"/>
                </a:tc>
              </a:tr>
            </a:tbl>
          </a:graphicData>
        </a:graphic>
      </p:graphicFrame>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2" name="Shape 622"/>
        <p:cNvGrpSpPr/>
        <p:nvPr/>
      </p:nvGrpSpPr>
      <p:grpSpPr>
        <a:xfrm>
          <a:off x="0" y="0"/>
          <a:ext cx="0" cy="0"/>
          <a:chOff x="0" y="0"/>
          <a:chExt cx="0" cy="0"/>
        </a:xfrm>
      </p:grpSpPr>
      <p:sp>
        <p:nvSpPr>
          <p:cNvPr id="623" name="Shape 62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THE DIFFERENCE BETWEEN PRECISION AND RECALL</a:t>
            </a:r>
          </a:p>
        </p:txBody>
      </p:sp>
      <p:sp>
        <p:nvSpPr>
          <p:cNvPr id="624" name="Shape 624"/>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key difference between the two is the attribution and value of error.</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Should our model be more pick in avoiding false positives (precision)?</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Or should it be more pick in avoiding false negatives (recall)?</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answer should be determined by the problem you’re trying to solve.</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8" name="Shape 628"/>
        <p:cNvGrpSpPr/>
        <p:nvPr/>
      </p:nvGrpSpPr>
      <p:grpSpPr>
        <a:xfrm>
          <a:off x="0" y="0"/>
          <a:ext cx="0" cy="0"/>
          <a:chOff x="0" y="0"/>
          <a:chExt cx="0" cy="0"/>
        </a:xfrm>
      </p:grpSpPr>
      <p:sp>
        <p:nvSpPr>
          <p:cNvPr id="629" name="Shape 62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DEMO	</a:t>
            </a:r>
          </a:p>
        </p:txBody>
      </p:sp>
      <p:sp>
        <p:nvSpPr>
          <p:cNvPr id="630" name="Shape 630"/>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UNDERSTANDING TRADEOFF </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4" name="Shape 634"/>
        <p:cNvGrpSpPr/>
        <p:nvPr/>
      </p:nvGrpSpPr>
      <p:grpSpPr>
        <a:xfrm>
          <a:off x="0" y="0"/>
          <a:ext cx="0" cy="0"/>
          <a:chOff x="0" y="0"/>
          <a:chExt cx="0" cy="0"/>
        </a:xfrm>
      </p:grpSpPr>
      <p:sp>
        <p:nvSpPr>
          <p:cNvPr id="635" name="Shape 635"/>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Let’s consider the following data problem:  we are given a data set in order to predict or identify traits for typically late flights.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Optimizing toward recall, we could assume that every flight will be delayed.</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trade-off, a lower precision, is that this could create even further delays, missed flights, etc.</a:t>
            </a:r>
          </a:p>
          <a:p>
            <a:pPr lvl="0" marR="0" rtl="0" algn="l">
              <a:spcBef>
                <a:spcPts val="0"/>
              </a:spcBef>
              <a:buNone/>
            </a:pPr>
            <a:r>
              <a:t/>
            </a:r>
            <a:endParaRPr sz="2800">
              <a:latin typeface="Georgia"/>
              <a:ea typeface="Georgia"/>
              <a:cs typeface="Georgia"/>
              <a:sym typeface="Georgia"/>
            </a:endParaRPr>
          </a:p>
        </p:txBody>
      </p:sp>
      <p:sp>
        <p:nvSpPr>
          <p:cNvPr id="636" name="Shape 63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UNDERSTANDING TRADEOFF</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0" name="Shape 640"/>
        <p:cNvGrpSpPr/>
        <p:nvPr/>
      </p:nvGrpSpPr>
      <p:grpSpPr>
        <a:xfrm>
          <a:off x="0" y="0"/>
          <a:ext cx="0" cy="0"/>
          <a:chOff x="0" y="0"/>
          <a:chExt cx="0" cy="0"/>
        </a:xfrm>
      </p:grpSpPr>
      <p:sp>
        <p:nvSpPr>
          <p:cNvPr id="641" name="Shape 641"/>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Optimizing toward precision, we would specifically look to identify flights that will be late.  </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trade-off here would be lower recall.  We might miss flights that would be delayed, causing a strain on the system.</a:t>
            </a:r>
          </a:p>
        </p:txBody>
      </p:sp>
      <p:sp>
        <p:nvSpPr>
          <p:cNvPr id="642" name="Shape 64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UNDERSTANDING TRADEOFF</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6" name="Shape 646"/>
        <p:cNvGrpSpPr/>
        <p:nvPr/>
      </p:nvGrpSpPr>
      <p:grpSpPr>
        <a:xfrm>
          <a:off x="0" y="0"/>
          <a:ext cx="0" cy="0"/>
          <a:chOff x="0" y="0"/>
          <a:chExt cx="0" cy="0"/>
        </a:xfrm>
      </p:grpSpPr>
      <p:sp>
        <p:nvSpPr>
          <p:cNvPr id="647" name="Shape 647"/>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Below is a sample plot that shows how precision and recall are related for a model used to predict late flights.</a:t>
            </a:r>
          </a:p>
        </p:txBody>
      </p:sp>
      <p:sp>
        <p:nvSpPr>
          <p:cNvPr id="648" name="Shape 64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UNDERSTANDING TRADEOFF</a:t>
            </a:r>
          </a:p>
        </p:txBody>
      </p:sp>
      <p:pic>
        <p:nvPicPr>
          <p:cNvPr id="649" name="Shape 649"/>
          <p:cNvPicPr preferRelativeResize="0"/>
          <p:nvPr/>
        </p:nvPicPr>
        <p:blipFill>
          <a:blip r:embed="rId3">
            <a:alphaModFix/>
          </a:blip>
          <a:stretch>
            <a:fillRect/>
          </a:stretch>
        </p:blipFill>
        <p:spPr>
          <a:xfrm>
            <a:off x="3386587" y="2592100"/>
            <a:ext cx="6231624" cy="4640550"/>
          </a:xfrm>
          <a:prstGeom prst="rect">
            <a:avLst/>
          </a:prstGeom>
          <a:noFill/>
          <a:ln>
            <a:noFill/>
          </a:ln>
        </p:spPr>
      </p:pic>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3" name="Shape 653"/>
        <p:cNvGrpSpPr/>
        <p:nvPr/>
      </p:nvGrpSpPr>
      <p:grpSpPr>
        <a:xfrm>
          <a:off x="0" y="0"/>
          <a:ext cx="0" cy="0"/>
          <a:chOff x="0" y="0"/>
          <a:chExt cx="0" cy="0"/>
        </a:xfrm>
      </p:grpSpPr>
      <p:sp>
        <p:nvSpPr>
          <p:cNvPr id="654" name="Shape 654"/>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This plot is based on choosing decision line thresholds, much like the AUC figure from the previous class.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 terms of modeling delays, this would be like moving the decision line for lateness from a probability of 0.01 up to 0.99, and then calculating the precision and recall at each decision.</a:t>
            </a:r>
          </a:p>
        </p:txBody>
      </p:sp>
      <p:sp>
        <p:nvSpPr>
          <p:cNvPr id="655" name="Shape 65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UNDERSTANDING TRADEOFF</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9" name="Shape 659"/>
        <p:cNvGrpSpPr/>
        <p:nvPr/>
      </p:nvGrpSpPr>
      <p:grpSpPr>
        <a:xfrm>
          <a:off x="0" y="0"/>
          <a:ext cx="0" cy="0"/>
          <a:chOff x="0" y="0"/>
          <a:chExt cx="0" cy="0"/>
        </a:xfrm>
      </p:grpSpPr>
      <p:sp>
        <p:nvSpPr>
          <p:cNvPr id="660" name="Shape 660"/>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Interpreting our plot, there’s a few interesting nuggets compared to the benchmark (blue line):</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At a lower recall (below 0.2), there is a noticeable lower precision in the model.</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Beyond 0.2 recall, the model outperforms the benchmark.</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Whether we’re optimizing for recall or precision, this plot helps us decide based on the 0.3 threshold.</a:t>
            </a:r>
          </a:p>
        </p:txBody>
      </p:sp>
      <p:sp>
        <p:nvSpPr>
          <p:cNvPr id="661" name="Shape 66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UNDERSTANDING TRADEOFF</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5" name="Shape 665"/>
        <p:cNvGrpSpPr/>
        <p:nvPr/>
      </p:nvGrpSpPr>
      <p:grpSpPr>
        <a:xfrm>
          <a:off x="0" y="0"/>
          <a:ext cx="0" cy="0"/>
          <a:chOff x="0" y="0"/>
          <a:chExt cx="0" cy="0"/>
        </a:xfrm>
      </p:grpSpPr>
      <p:sp>
        <p:nvSpPr>
          <p:cNvPr id="666" name="Shape 66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GUIDED PRACTICE	</a:t>
            </a:r>
          </a:p>
        </p:txBody>
      </p:sp>
      <p:sp>
        <p:nvSpPr>
          <p:cNvPr id="667" name="Shape 667"/>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COST BENEFIT ANALYSIS</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1" name="Shape 671"/>
        <p:cNvGrpSpPr/>
        <p:nvPr/>
      </p:nvGrpSpPr>
      <p:grpSpPr>
        <a:xfrm>
          <a:off x="0" y="0"/>
          <a:ext cx="0" cy="0"/>
          <a:chOff x="0" y="0"/>
          <a:chExt cx="0" cy="0"/>
        </a:xfrm>
      </p:grpSpPr>
      <p:pic>
        <p:nvPicPr>
          <p:cNvPr id="672" name="Shape 67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73" name="Shape 673"/>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674" name="Shape 674"/>
          <p:cNvSpPr/>
          <p:nvPr/>
        </p:nvSpPr>
        <p:spPr>
          <a:xfrm>
            <a:off x="2961475" y="2224350"/>
            <a:ext cx="9398400" cy="1965600"/>
          </a:xfrm>
          <a:prstGeom prst="rect">
            <a:avLst/>
          </a:prstGeom>
          <a:noFill/>
          <a:ln>
            <a:noFill/>
          </a:ln>
        </p:spPr>
        <p:txBody>
          <a:bodyPr anchorCtr="0" anchor="ctr" bIns="50800" lIns="50800" rIns="50800" tIns="50800">
            <a:noAutofit/>
          </a:bodyPr>
          <a:lstStyle/>
          <a:p>
            <a:pPr lvl="0" rtl="0">
              <a:spcBef>
                <a:spcPts val="0"/>
              </a:spcBef>
              <a:buNone/>
            </a:pPr>
            <a:r>
              <a:rPr lang="en-US" sz="1800">
                <a:latin typeface="Georgia"/>
                <a:ea typeface="Georgia"/>
                <a:cs typeface="Georgia"/>
                <a:sym typeface="Georgia"/>
              </a:rPr>
              <a:t>O</a:t>
            </a:r>
            <a:r>
              <a:rPr lang="en-US" sz="1800">
                <a:highlight>
                  <a:srgbClr val="FFFFFF"/>
                </a:highlight>
                <a:latin typeface="Georgia"/>
                <a:ea typeface="Georgia"/>
                <a:cs typeface="Georgia"/>
                <a:sym typeface="Georgia"/>
              </a:rPr>
              <a:t>ne tool that complements the confusion matrix is cost-benefit analysis, where you attach a </a:t>
            </a:r>
            <a:r>
              <a:rPr i="1" lang="en-US" sz="1800">
                <a:highlight>
                  <a:srgbClr val="FFFFFF"/>
                </a:highlight>
                <a:latin typeface="Georgia"/>
                <a:ea typeface="Georgia"/>
                <a:cs typeface="Georgia"/>
                <a:sym typeface="Georgia"/>
              </a:rPr>
              <a:t>value</a:t>
            </a:r>
            <a:r>
              <a:rPr lang="en-US" sz="1800">
                <a:highlight>
                  <a:srgbClr val="FFFFFF"/>
                </a:highlight>
                <a:latin typeface="Georgia"/>
                <a:ea typeface="Georgia"/>
                <a:cs typeface="Georgia"/>
                <a:sym typeface="Georgia"/>
              </a:rPr>
              <a:t> to correctly and incorrectly predicted data</a:t>
            </a:r>
            <a:r>
              <a:rPr lang="en-US" sz="1800">
                <a:latin typeface="Georgia"/>
                <a:ea typeface="Georgia"/>
                <a:cs typeface="Georgia"/>
                <a:sym typeface="Georgia"/>
              </a:rPr>
              <a:t>.</a:t>
            </a:r>
          </a:p>
          <a:p>
            <a:pPr lvl="0" rtl="0">
              <a:spcBef>
                <a:spcPts val="0"/>
              </a:spcBef>
              <a:buNone/>
            </a:pPr>
            <a:r>
              <a:t/>
            </a:r>
            <a:endParaRPr sz="1800">
              <a:latin typeface="Georgia"/>
              <a:ea typeface="Georgia"/>
              <a:cs typeface="Georgia"/>
              <a:sym typeface="Georgia"/>
            </a:endParaRPr>
          </a:p>
          <a:p>
            <a:pPr lvl="0" rtl="0">
              <a:spcBef>
                <a:spcPts val="0"/>
              </a:spcBef>
              <a:buNone/>
            </a:pPr>
            <a:r>
              <a:rPr lang="en-US" sz="1800">
                <a:latin typeface="Georgia"/>
                <a:ea typeface="Georgia"/>
                <a:cs typeface="Georgia"/>
                <a:sym typeface="Georgia"/>
              </a:rPr>
              <a:t>L</a:t>
            </a:r>
            <a:r>
              <a:rPr lang="en-US" sz="1800">
                <a:highlight>
                  <a:srgbClr val="FFFFFF"/>
                </a:highlight>
                <a:latin typeface="Georgia"/>
                <a:ea typeface="Georgia"/>
                <a:cs typeface="Georgia"/>
                <a:sym typeface="Georgia"/>
              </a:rPr>
              <a:t>ike the Precision-Recall trade off, there is a balancing point to the </a:t>
            </a:r>
            <a:r>
              <a:rPr i="1" lang="en-US" sz="1800">
                <a:highlight>
                  <a:srgbClr val="FFFFFF"/>
                </a:highlight>
                <a:latin typeface="Georgia"/>
                <a:ea typeface="Georgia"/>
                <a:cs typeface="Georgia"/>
                <a:sym typeface="Georgia"/>
              </a:rPr>
              <a:t>probabilities</a:t>
            </a:r>
            <a:r>
              <a:rPr lang="en-US" sz="1800">
                <a:highlight>
                  <a:srgbClr val="FFFFFF"/>
                </a:highlight>
                <a:latin typeface="Georgia"/>
                <a:ea typeface="Georgia"/>
                <a:cs typeface="Georgia"/>
                <a:sym typeface="Georgia"/>
              </a:rPr>
              <a:t> of a given position in the confusion matrix, and the </a:t>
            </a:r>
            <a:r>
              <a:rPr i="1" lang="en-US" sz="1800">
                <a:highlight>
                  <a:srgbClr val="FFFFFF"/>
                </a:highlight>
                <a:latin typeface="Georgia"/>
                <a:ea typeface="Georgia"/>
                <a:cs typeface="Georgia"/>
                <a:sym typeface="Georgia"/>
              </a:rPr>
              <a:t>cost</a:t>
            </a:r>
            <a:r>
              <a:rPr lang="en-US" sz="1800">
                <a:highlight>
                  <a:srgbClr val="FFFFFF"/>
                </a:highlight>
                <a:latin typeface="Georgia"/>
                <a:ea typeface="Georgia"/>
                <a:cs typeface="Georgia"/>
                <a:sym typeface="Georgia"/>
              </a:rPr>
              <a:t> or </a:t>
            </a:r>
            <a:r>
              <a:rPr i="1" lang="en-US" sz="1800">
                <a:highlight>
                  <a:srgbClr val="FFFFFF"/>
                </a:highlight>
                <a:latin typeface="Georgia"/>
                <a:ea typeface="Georgia"/>
                <a:cs typeface="Georgia"/>
                <a:sym typeface="Georgia"/>
              </a:rPr>
              <a:t>benefit</a:t>
            </a:r>
            <a:r>
              <a:rPr lang="en-US" sz="1800">
                <a:highlight>
                  <a:srgbClr val="FFFFFF"/>
                </a:highlight>
                <a:latin typeface="Georgia"/>
                <a:ea typeface="Georgia"/>
                <a:cs typeface="Georgia"/>
                <a:sym typeface="Georgia"/>
              </a:rPr>
              <a:t> to that position. This approach allows you to not only add a weighting system to your confusion matrix, but also to speak the language of your business stakeholders (i.e. communicate your values in dollars!)</a:t>
            </a:r>
            <a:r>
              <a:rPr lang="en-US" sz="1800">
                <a:latin typeface="Georgia"/>
                <a:ea typeface="Georgia"/>
                <a:cs typeface="Georgia"/>
                <a:sym typeface="Georgia"/>
              </a:rPr>
              <a:t>.</a:t>
            </a:r>
          </a:p>
        </p:txBody>
      </p:sp>
      <p:sp>
        <p:nvSpPr>
          <p:cNvPr id="675" name="Shape 675"/>
          <p:cNvSpPr/>
          <p:nvPr/>
        </p:nvSpPr>
        <p:spPr>
          <a:xfrm>
            <a:off x="2989800" y="1776150"/>
            <a:ext cx="89507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DIRECTIONS (15 minutes)</a:t>
            </a:r>
          </a:p>
        </p:txBody>
      </p:sp>
      <p:cxnSp>
        <p:nvCxnSpPr>
          <p:cNvPr id="676" name="Shape 676"/>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677" name="Shape 677"/>
          <p:cNvSpPr/>
          <p:nvPr/>
        </p:nvSpPr>
        <p:spPr>
          <a:xfrm>
            <a:off x="635000" y="736600"/>
            <a:ext cx="117248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COST BENEFIT ANALYSIS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3" name="Shape 433"/>
        <p:cNvGrpSpPr/>
        <p:nvPr/>
      </p:nvGrpSpPr>
      <p:grpSpPr>
        <a:xfrm>
          <a:off x="0" y="0"/>
          <a:ext cx="0" cy="0"/>
          <a:chOff x="0" y="0"/>
          <a:chExt cx="0" cy="0"/>
        </a:xfrm>
      </p:grpSpPr>
      <p:sp>
        <p:nvSpPr>
          <p:cNvPr id="434" name="Shape 434"/>
          <p:cNvSpPr/>
          <p:nvPr/>
        </p:nvSpPr>
        <p:spPr>
          <a:xfrm>
            <a:off x="635000" y="5778500"/>
            <a:ext cx="11734800" cy="863700"/>
          </a:xfrm>
          <a:prstGeom prst="rect">
            <a:avLst/>
          </a:prstGeom>
          <a:noFill/>
          <a:ln>
            <a:noFill/>
          </a:ln>
        </p:spPr>
        <p:txBody>
          <a:bodyPr anchorCtr="0" anchor="t" bIns="0" lIns="0" rIns="0" tIns="0">
            <a:noAutofit/>
          </a:bodyPr>
          <a:lstStyle/>
          <a:p>
            <a:pPr indent="0" lvl="0" marL="0" marR="0" rtl="0" algn="l">
              <a:lnSpc>
                <a:spcPct val="121428"/>
              </a:lnSpc>
              <a:spcBef>
                <a:spcPts val="0"/>
              </a:spcBef>
              <a:buSzPct val="25000"/>
              <a:buNone/>
            </a:pPr>
            <a:r>
              <a:rPr b="0" i="1" lang="en-US" sz="2800" u="none" cap="none" strike="noStrike">
                <a:solidFill>
                  <a:srgbClr val="E52123"/>
                </a:solidFill>
                <a:latin typeface="Georgia"/>
                <a:ea typeface="Georgia"/>
                <a:cs typeface="Georgia"/>
                <a:sym typeface="Georgia"/>
              </a:rPr>
              <a:t>Insert Instructor Name</a:t>
            </a:r>
          </a:p>
          <a:p>
            <a:pPr indent="0" lvl="0" marL="0" marR="0" rtl="0" algn="l">
              <a:lnSpc>
                <a:spcPct val="121428"/>
              </a:lnSpc>
              <a:spcBef>
                <a:spcPts val="0"/>
              </a:spcBef>
              <a:buSzPct val="25000"/>
              <a:buNone/>
            </a:pPr>
            <a:r>
              <a:rPr b="0" i="1" lang="en-US" sz="2800" u="none" cap="none" strike="noStrike">
                <a:solidFill>
                  <a:srgbClr val="EAEAEA"/>
                </a:solidFill>
                <a:latin typeface="Georgia"/>
                <a:ea typeface="Georgia"/>
                <a:cs typeface="Georgia"/>
                <a:sym typeface="Georgia"/>
              </a:rPr>
              <a:t>Title, Company </a:t>
            </a:r>
          </a:p>
        </p:txBody>
      </p:sp>
      <p:sp>
        <p:nvSpPr>
          <p:cNvPr id="435" name="Shape 435"/>
          <p:cNvSpPr/>
          <p:nvPr/>
        </p:nvSpPr>
        <p:spPr>
          <a:xfrm>
            <a:off x="635000" y="1574800"/>
            <a:ext cx="11734800" cy="37211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lang="en-US" sz="9600">
                <a:solidFill>
                  <a:srgbClr val="FFFFFF"/>
                </a:solidFill>
                <a:latin typeface="Oswald"/>
                <a:ea typeface="Oswald"/>
                <a:cs typeface="Oswald"/>
                <a:sym typeface="Oswald"/>
              </a:rPr>
              <a:t>COMMUNICATING RESULTS</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1" name="Shape 681"/>
        <p:cNvGrpSpPr/>
        <p:nvPr/>
      </p:nvGrpSpPr>
      <p:grpSpPr>
        <a:xfrm>
          <a:off x="0" y="0"/>
          <a:ext cx="0" cy="0"/>
          <a:chOff x="0" y="0"/>
          <a:chExt cx="0" cy="0"/>
        </a:xfrm>
      </p:grpSpPr>
      <p:pic>
        <p:nvPicPr>
          <p:cNvPr id="682" name="Shape 68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83" name="Shape 683"/>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684" name="Shape 684"/>
          <p:cNvSpPr/>
          <p:nvPr/>
        </p:nvSpPr>
        <p:spPr>
          <a:xfrm>
            <a:off x="2961475" y="2224350"/>
            <a:ext cx="9398400" cy="2764799"/>
          </a:xfrm>
          <a:prstGeom prst="rect">
            <a:avLst/>
          </a:prstGeom>
          <a:noFill/>
          <a:ln>
            <a:noFill/>
          </a:ln>
        </p:spPr>
        <p:txBody>
          <a:bodyPr anchorCtr="0" anchor="ctr" bIns="50800" lIns="50800" rIns="50800" tIns="50800">
            <a:noAutofit/>
          </a:bodyPr>
          <a:lstStyle/>
          <a:p>
            <a:pPr lvl="0" rtl="0">
              <a:spcBef>
                <a:spcPts val="0"/>
              </a:spcBef>
              <a:buNone/>
            </a:pPr>
            <a:r>
              <a:rPr lang="en-US" sz="1800">
                <a:latin typeface="Georgia"/>
                <a:ea typeface="Georgia"/>
                <a:cs typeface="Georgia"/>
                <a:sym typeface="Georgia"/>
              </a:rPr>
              <a:t>Consider the following marketing problem:</a:t>
            </a:r>
          </a:p>
          <a:p>
            <a:pPr lvl="0" rtl="0">
              <a:spcBef>
                <a:spcPts val="0"/>
              </a:spcBef>
              <a:buNone/>
            </a:pPr>
            <a:r>
              <a:t/>
            </a:r>
            <a:endParaRPr sz="1800">
              <a:latin typeface="Georgia"/>
              <a:ea typeface="Georgia"/>
              <a:cs typeface="Georgia"/>
              <a:sym typeface="Georgia"/>
            </a:endParaRPr>
          </a:p>
          <a:p>
            <a:pPr lvl="0" rtl="0">
              <a:spcBef>
                <a:spcPts val="0"/>
              </a:spcBef>
              <a:buNone/>
            </a:pPr>
            <a:r>
              <a:rPr lang="en-US" sz="1800">
                <a:latin typeface="Georgia"/>
                <a:ea typeface="Georgia"/>
                <a:cs typeface="Georgia"/>
                <a:sym typeface="Georgia"/>
              </a:rPr>
              <a:t>As a data scientist working on marketing spend, you've build a model that reduces user churn--the number of users who decide to stop paying for a product--through a marketing campaign. Your model generates a confusion matrix with the following probabilities (these probabilities are calculated as the value in that position over the sum of the sample):</a:t>
            </a:r>
          </a:p>
          <a:p>
            <a:pPr lvl="0" rtl="0">
              <a:spcBef>
                <a:spcPts val="0"/>
              </a:spcBef>
              <a:buNone/>
            </a:pPr>
            <a:r>
              <a:t/>
            </a:r>
            <a:endParaRPr sz="1800">
              <a:latin typeface="Georgia"/>
              <a:ea typeface="Georgia"/>
              <a:cs typeface="Georgia"/>
              <a:sym typeface="Georgia"/>
            </a:endParaRPr>
          </a:p>
          <a:p>
            <a:pPr lvl="0" rtl="0">
              <a:spcBef>
                <a:spcPts val="0"/>
              </a:spcBef>
              <a:buNone/>
            </a:pPr>
            <a:r>
              <a:rPr lang="en-US" sz="1800">
                <a:highlight>
                  <a:srgbClr val="F7F7F7"/>
                </a:highlight>
                <a:latin typeface="Consolas"/>
                <a:ea typeface="Consolas"/>
                <a:cs typeface="Consolas"/>
                <a:sym typeface="Consolas"/>
              </a:rPr>
              <a:t>| TP: 0.2 | FP: 0.2 |</a:t>
            </a:r>
            <a:br>
              <a:rPr lang="en-US" sz="1800">
                <a:highlight>
                  <a:srgbClr val="F7F7F7"/>
                </a:highlight>
                <a:latin typeface="Consolas"/>
                <a:ea typeface="Consolas"/>
                <a:cs typeface="Consolas"/>
                <a:sym typeface="Consolas"/>
              </a:rPr>
            </a:br>
            <a:r>
              <a:rPr lang="en-US" sz="1800">
                <a:highlight>
                  <a:srgbClr val="F7F7F7"/>
                </a:highlight>
                <a:latin typeface="Consolas"/>
                <a:ea typeface="Consolas"/>
                <a:cs typeface="Consolas"/>
                <a:sym typeface="Consolas"/>
              </a:rPr>
              <a:t>---------------------</a:t>
            </a:r>
            <a:br>
              <a:rPr lang="en-US" sz="1800">
                <a:highlight>
                  <a:srgbClr val="F7F7F7"/>
                </a:highlight>
                <a:latin typeface="Consolas"/>
                <a:ea typeface="Consolas"/>
                <a:cs typeface="Consolas"/>
                <a:sym typeface="Consolas"/>
              </a:rPr>
            </a:br>
            <a:r>
              <a:rPr lang="en-US" sz="1800">
                <a:highlight>
                  <a:srgbClr val="F7F7F7"/>
                </a:highlight>
                <a:latin typeface="Consolas"/>
                <a:ea typeface="Consolas"/>
                <a:cs typeface="Consolas"/>
                <a:sym typeface="Consolas"/>
              </a:rPr>
              <a:t>| FN: 0.1 | TN: 0.5 |</a:t>
            </a:r>
          </a:p>
        </p:txBody>
      </p:sp>
      <p:sp>
        <p:nvSpPr>
          <p:cNvPr id="685" name="Shape 685"/>
          <p:cNvSpPr/>
          <p:nvPr/>
        </p:nvSpPr>
        <p:spPr>
          <a:xfrm>
            <a:off x="2989800" y="1776150"/>
            <a:ext cx="89507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DIRECTIONS </a:t>
            </a:r>
          </a:p>
        </p:txBody>
      </p:sp>
      <p:cxnSp>
        <p:nvCxnSpPr>
          <p:cNvPr id="686" name="Shape 686"/>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687" name="Shape 687"/>
          <p:cNvSpPr/>
          <p:nvPr/>
        </p:nvSpPr>
        <p:spPr>
          <a:xfrm>
            <a:off x="635000" y="736600"/>
            <a:ext cx="117248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COST BENEFIT ANALYSIS</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1" name="Shape 691"/>
        <p:cNvGrpSpPr/>
        <p:nvPr/>
      </p:nvGrpSpPr>
      <p:grpSpPr>
        <a:xfrm>
          <a:off x="0" y="0"/>
          <a:ext cx="0" cy="0"/>
          <a:chOff x="0" y="0"/>
          <a:chExt cx="0" cy="0"/>
        </a:xfrm>
      </p:grpSpPr>
      <p:sp>
        <p:nvSpPr>
          <p:cNvPr id="692" name="Shape 692"/>
          <p:cNvSpPr/>
          <p:nvPr/>
        </p:nvSpPr>
        <p:spPr>
          <a:xfrm>
            <a:off x="2961475" y="2224350"/>
            <a:ext cx="9398400" cy="4436999"/>
          </a:xfrm>
          <a:prstGeom prst="rect">
            <a:avLst/>
          </a:prstGeom>
          <a:noFill/>
          <a:ln>
            <a:noFill/>
          </a:ln>
        </p:spPr>
        <p:txBody>
          <a:bodyPr anchorCtr="0" anchor="ctr" bIns="50800" lIns="50800" rIns="50800" tIns="50800">
            <a:noAutofit/>
          </a:bodyPr>
          <a:lstStyle/>
          <a:p>
            <a:pPr lvl="0" rtl="0">
              <a:lnSpc>
                <a:spcPct val="100000"/>
              </a:lnSpc>
              <a:spcBef>
                <a:spcPts val="0"/>
              </a:spcBef>
              <a:spcAft>
                <a:spcPts val="0"/>
              </a:spcAft>
              <a:buNone/>
            </a:pPr>
            <a:r>
              <a:rPr lang="en-US" sz="1800">
                <a:latin typeface="Georgia"/>
                <a:ea typeface="Georgia"/>
                <a:cs typeface="Georgia"/>
                <a:sym typeface="Georgia"/>
              </a:rPr>
              <a:t>In this case: </a:t>
            </a:r>
          </a:p>
          <a:p>
            <a:pPr indent="-342900" lvl="0" marL="457200" rtl="0">
              <a:lnSpc>
                <a:spcPct val="100000"/>
              </a:lnSpc>
              <a:spcBef>
                <a:spcPts val="0"/>
              </a:spcBef>
              <a:spcAft>
                <a:spcPts val="0"/>
              </a:spcAft>
              <a:buSzPct val="100000"/>
              <a:buFont typeface="Georgia"/>
              <a:buChar char="●"/>
            </a:pPr>
            <a:r>
              <a:rPr lang="en-US" sz="1800">
                <a:latin typeface="Georgia"/>
                <a:ea typeface="Georgia"/>
                <a:cs typeface="Georgia"/>
                <a:sym typeface="Georgia"/>
              </a:rPr>
              <a:t>The </a:t>
            </a:r>
            <a:r>
              <a:rPr i="1" lang="en-US" sz="1800">
                <a:latin typeface="Georgia"/>
                <a:ea typeface="Georgia"/>
                <a:cs typeface="Georgia"/>
                <a:sym typeface="Georgia"/>
              </a:rPr>
              <a:t>benefit</a:t>
            </a:r>
            <a:r>
              <a:rPr lang="en-US" sz="1800">
                <a:latin typeface="Georgia"/>
                <a:ea typeface="Georgia"/>
                <a:cs typeface="Georgia"/>
                <a:sym typeface="Georgia"/>
              </a:rPr>
              <a:t> of a true positive is the retention of a user ($10 for the month) </a:t>
            </a:r>
          </a:p>
          <a:p>
            <a:pPr indent="-342900" lvl="0" marL="457200" rtl="0">
              <a:lnSpc>
                <a:spcPct val="100000"/>
              </a:lnSpc>
              <a:spcBef>
                <a:spcPts val="0"/>
              </a:spcBef>
              <a:spcAft>
                <a:spcPts val="0"/>
              </a:spcAft>
              <a:buSzPct val="100000"/>
              <a:buFont typeface="Georgia"/>
              <a:buChar char="●"/>
            </a:pPr>
            <a:r>
              <a:rPr lang="en-US" sz="1800">
                <a:latin typeface="Georgia"/>
                <a:ea typeface="Georgia"/>
                <a:cs typeface="Georgia"/>
                <a:sym typeface="Georgia"/>
              </a:rPr>
              <a:t>The </a:t>
            </a:r>
            <a:r>
              <a:rPr i="1" lang="en-US" sz="1800">
                <a:latin typeface="Georgia"/>
                <a:ea typeface="Georgia"/>
                <a:cs typeface="Georgia"/>
                <a:sym typeface="Georgia"/>
              </a:rPr>
              <a:t>cost</a:t>
            </a:r>
            <a:r>
              <a:rPr lang="en-US" sz="1800">
                <a:latin typeface="Georgia"/>
                <a:ea typeface="Georgia"/>
                <a:cs typeface="Georgia"/>
                <a:sym typeface="Georgia"/>
              </a:rPr>
              <a:t> of a false positive is the spend of the campaign per user ($0.05) </a:t>
            </a:r>
          </a:p>
          <a:p>
            <a:pPr indent="-342900" lvl="0" marL="457200" rtl="0">
              <a:lnSpc>
                <a:spcPct val="100000"/>
              </a:lnSpc>
              <a:spcBef>
                <a:spcPts val="0"/>
              </a:spcBef>
              <a:spcAft>
                <a:spcPts val="0"/>
              </a:spcAft>
              <a:buSzPct val="100000"/>
              <a:buFont typeface="Georgia"/>
              <a:buChar char="●"/>
            </a:pPr>
            <a:r>
              <a:rPr lang="en-US" sz="1800">
                <a:latin typeface="Georgia"/>
                <a:ea typeface="Georgia"/>
                <a:cs typeface="Georgia"/>
                <a:sym typeface="Georgia"/>
              </a:rPr>
              <a:t>The </a:t>
            </a:r>
            <a:r>
              <a:rPr i="1" lang="en-US" sz="1800">
                <a:latin typeface="Georgia"/>
                <a:ea typeface="Georgia"/>
                <a:cs typeface="Georgia"/>
                <a:sym typeface="Georgia"/>
              </a:rPr>
              <a:t>cost</a:t>
            </a:r>
            <a:r>
              <a:rPr lang="en-US" sz="1800">
                <a:latin typeface="Georgia"/>
                <a:ea typeface="Georgia"/>
                <a:cs typeface="Georgia"/>
                <a:sym typeface="Georgia"/>
              </a:rPr>
              <a:t> of a false negative (someone who could have retained if sent the campaign) is, effectively, 0 (we didn't send it... but we certainly didn't benefit!) </a:t>
            </a:r>
          </a:p>
          <a:p>
            <a:pPr indent="-342900" lvl="0" marL="457200" rtl="0">
              <a:lnSpc>
                <a:spcPct val="100000"/>
              </a:lnSpc>
              <a:spcBef>
                <a:spcPts val="0"/>
              </a:spcBef>
              <a:spcAft>
                <a:spcPts val="0"/>
              </a:spcAft>
              <a:buSzPct val="100000"/>
              <a:buFont typeface="Georgia"/>
              <a:buChar char="●"/>
            </a:pPr>
            <a:r>
              <a:rPr lang="en-US" sz="1800">
                <a:latin typeface="Georgia"/>
                <a:ea typeface="Georgia"/>
                <a:cs typeface="Georgia"/>
                <a:sym typeface="Georgia"/>
              </a:rPr>
              <a:t>The </a:t>
            </a:r>
            <a:r>
              <a:rPr i="1" lang="en-US" sz="1800">
                <a:latin typeface="Georgia"/>
                <a:ea typeface="Georgia"/>
                <a:cs typeface="Georgia"/>
                <a:sym typeface="Georgia"/>
              </a:rPr>
              <a:t>benefit</a:t>
            </a:r>
            <a:r>
              <a:rPr lang="en-US" sz="1800">
                <a:latin typeface="Georgia"/>
                <a:ea typeface="Georgia"/>
                <a:cs typeface="Georgia"/>
                <a:sym typeface="Georgia"/>
              </a:rPr>
              <a:t> of a true negative is 0: No spend on users who would have never retained.</a:t>
            </a:r>
          </a:p>
          <a:p>
            <a:pPr lvl="0" rtl="0">
              <a:lnSpc>
                <a:spcPct val="100000"/>
              </a:lnSpc>
              <a:spcBef>
                <a:spcPts val="0"/>
              </a:spcBef>
              <a:spcAft>
                <a:spcPts val="0"/>
              </a:spcAft>
              <a:buNone/>
            </a:pPr>
            <a:r>
              <a:t/>
            </a:r>
            <a:endParaRPr sz="1800">
              <a:latin typeface="Georgia"/>
              <a:ea typeface="Georgia"/>
              <a:cs typeface="Georgia"/>
              <a:sym typeface="Georgia"/>
            </a:endParaRPr>
          </a:p>
          <a:p>
            <a:pPr lvl="0" rtl="0">
              <a:spcBef>
                <a:spcPts val="0"/>
              </a:spcBef>
              <a:buNone/>
            </a:pPr>
            <a:r>
              <a:rPr lang="en-US" sz="1800">
                <a:latin typeface="Georgia"/>
                <a:ea typeface="Georgia"/>
                <a:cs typeface="Georgia"/>
                <a:sym typeface="Georgia"/>
              </a:rPr>
              <a:t>To calculate Cost-Benefit, we'll use this following function:</a:t>
            </a:r>
          </a:p>
          <a:p>
            <a:pPr lvl="0" rtl="0">
              <a:spcBef>
                <a:spcPts val="0"/>
              </a:spcBef>
              <a:buClr>
                <a:schemeClr val="dk1"/>
              </a:buClr>
              <a:buFont typeface="Arial"/>
              <a:buNone/>
            </a:pPr>
            <a:r>
              <a:t/>
            </a:r>
            <a:endParaRPr sz="1800">
              <a:latin typeface="Georgia"/>
              <a:ea typeface="Georgia"/>
              <a:cs typeface="Georgia"/>
              <a:sym typeface="Georgia"/>
            </a:endParaRPr>
          </a:p>
          <a:p>
            <a:pPr lvl="0" rtl="0">
              <a:spcBef>
                <a:spcPts val="0"/>
              </a:spcBef>
              <a:buClr>
                <a:schemeClr val="dk1"/>
              </a:buClr>
              <a:buSzPct val="61111"/>
              <a:buFont typeface="Arial"/>
              <a:buNone/>
            </a:pPr>
            <a:r>
              <a:rPr lang="en-US" sz="1800">
                <a:latin typeface="Consolas"/>
                <a:ea typeface="Consolas"/>
                <a:cs typeface="Consolas"/>
                <a:sym typeface="Consolas"/>
              </a:rPr>
              <a:t>(P(TP) * B(TP)) + (P(TN) * B(TN)) + (P(FP) * C(FP)) + (C(FN) * C(FN))</a:t>
            </a:r>
          </a:p>
          <a:p>
            <a:pPr lvl="0" rtl="0">
              <a:spcBef>
                <a:spcPts val="0"/>
              </a:spcBef>
              <a:buNone/>
            </a:pPr>
            <a:r>
              <a:t/>
            </a:r>
            <a:endParaRPr sz="1800">
              <a:latin typeface="Georgia"/>
              <a:ea typeface="Georgia"/>
              <a:cs typeface="Georgia"/>
              <a:sym typeface="Georgia"/>
            </a:endParaRPr>
          </a:p>
          <a:p>
            <a:pPr lvl="0" rtl="0">
              <a:spcBef>
                <a:spcPts val="0"/>
              </a:spcBef>
              <a:buClr>
                <a:schemeClr val="dk1"/>
              </a:buClr>
              <a:buSzPct val="61111"/>
              <a:buFont typeface="Arial"/>
              <a:buNone/>
            </a:pPr>
            <a:r>
              <a:rPr lang="en-US" sz="1800">
                <a:latin typeface="Georgia"/>
                <a:ea typeface="Georgia"/>
                <a:cs typeface="Georgia"/>
                <a:sym typeface="Georgia"/>
              </a:rPr>
              <a:t>which for our marketing problem, comes out to this:</a:t>
            </a:r>
          </a:p>
          <a:p>
            <a:pPr lvl="0" rtl="0">
              <a:spcBef>
                <a:spcPts val="0"/>
              </a:spcBef>
              <a:buNone/>
            </a:pPr>
            <a:r>
              <a:t/>
            </a:r>
            <a:endParaRPr sz="1800">
              <a:latin typeface="Consolas"/>
              <a:ea typeface="Consolas"/>
              <a:cs typeface="Consolas"/>
              <a:sym typeface="Consolas"/>
            </a:endParaRPr>
          </a:p>
          <a:p>
            <a:pPr lvl="0" rtl="0">
              <a:spcBef>
                <a:spcPts val="0"/>
              </a:spcBef>
              <a:buClr>
                <a:schemeClr val="dk1"/>
              </a:buClr>
              <a:buSzPct val="61111"/>
              <a:buFont typeface="Arial"/>
              <a:buNone/>
            </a:pPr>
            <a:r>
              <a:rPr lang="en-US" sz="1800">
                <a:latin typeface="Consolas"/>
                <a:ea typeface="Consolas"/>
                <a:cs typeface="Consolas"/>
                <a:sym typeface="Consolas"/>
              </a:rPr>
              <a:t>(.2 * 10) + (.5 * 0) - (.2 * .05) - (.1 * 0)</a:t>
            </a:r>
          </a:p>
          <a:p>
            <a:pPr lvl="0" rtl="0">
              <a:spcBef>
                <a:spcPts val="0"/>
              </a:spcBef>
              <a:buNone/>
            </a:pPr>
            <a:r>
              <a:t/>
            </a:r>
            <a:endParaRPr sz="1800">
              <a:latin typeface="Georgia"/>
              <a:ea typeface="Georgia"/>
              <a:cs typeface="Georgia"/>
              <a:sym typeface="Georgia"/>
            </a:endParaRPr>
          </a:p>
          <a:p>
            <a:pPr lvl="0" rtl="0">
              <a:spcBef>
                <a:spcPts val="0"/>
              </a:spcBef>
              <a:buNone/>
            </a:pPr>
            <a:r>
              <a:rPr lang="en-US" sz="1800">
                <a:latin typeface="Georgia"/>
                <a:ea typeface="Georgia"/>
                <a:cs typeface="Georgia"/>
                <a:sym typeface="Georgia"/>
              </a:rPr>
              <a:t>or $1.99 per user targeted.</a:t>
            </a:r>
          </a:p>
        </p:txBody>
      </p:sp>
      <p:pic>
        <p:nvPicPr>
          <p:cNvPr id="693" name="Shape 693"/>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94" name="Shape 694"/>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695" name="Shape 695"/>
          <p:cNvSpPr/>
          <p:nvPr/>
        </p:nvSpPr>
        <p:spPr>
          <a:xfrm>
            <a:off x="2989800" y="1776150"/>
            <a:ext cx="89507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DIRECTIONS (15 minutes)</a:t>
            </a:r>
          </a:p>
        </p:txBody>
      </p:sp>
      <p:cxnSp>
        <p:nvCxnSpPr>
          <p:cNvPr id="696" name="Shape 696"/>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697" name="Shape 697"/>
          <p:cNvSpPr/>
          <p:nvPr/>
        </p:nvSpPr>
        <p:spPr>
          <a:xfrm>
            <a:off x="635000" y="736600"/>
            <a:ext cx="117248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COST BENEFIT ANALYSIS</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1" name="Shape 701"/>
        <p:cNvGrpSpPr/>
        <p:nvPr/>
      </p:nvGrpSpPr>
      <p:grpSpPr>
        <a:xfrm>
          <a:off x="0" y="0"/>
          <a:ext cx="0" cy="0"/>
          <a:chOff x="0" y="0"/>
          <a:chExt cx="0" cy="0"/>
        </a:xfrm>
      </p:grpSpPr>
      <p:pic>
        <p:nvPicPr>
          <p:cNvPr id="702" name="Shape 70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03" name="Shape 703"/>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704" name="Shape 704"/>
          <p:cNvSpPr/>
          <p:nvPr/>
        </p:nvSpPr>
        <p:spPr>
          <a:xfrm>
            <a:off x="2976800" y="2407785"/>
            <a:ext cx="7559399" cy="2496599"/>
          </a:xfrm>
          <a:prstGeom prst="rect">
            <a:avLst/>
          </a:prstGeom>
          <a:noFill/>
          <a:ln>
            <a:noFill/>
          </a:ln>
        </p:spPr>
        <p:txBody>
          <a:bodyPr anchorCtr="0" anchor="ctr" bIns="50800" lIns="50800" rIns="50800" tIns="50800">
            <a:noAutofit/>
          </a:bodyPr>
          <a:lstStyle/>
          <a:p>
            <a:pPr lvl="0" rtl="0">
              <a:spcBef>
                <a:spcPts val="0"/>
              </a:spcBef>
              <a:buNone/>
            </a:pPr>
            <a:r>
              <a:rPr lang="en-US" sz="1800">
                <a:latin typeface="Georgia"/>
                <a:ea typeface="Georgia"/>
                <a:cs typeface="Georgia"/>
                <a:sym typeface="Georgia"/>
              </a:rPr>
              <a:t>T</a:t>
            </a:r>
            <a:r>
              <a:rPr lang="en-US" sz="1800">
                <a:solidFill>
                  <a:srgbClr val="333333"/>
                </a:solidFill>
                <a:highlight>
                  <a:srgbClr val="FFFFFF"/>
                </a:highlight>
                <a:latin typeface="Georgia"/>
                <a:ea typeface="Georgia"/>
                <a:cs typeface="Georgia"/>
                <a:sym typeface="Georgia"/>
              </a:rPr>
              <a:t>hink about precision, recall, and cost benefit analysis to answer the following questions</a:t>
            </a:r>
            <a:r>
              <a:rPr lang="en-US" sz="1800">
                <a:latin typeface="Georgia"/>
                <a:ea typeface="Georgia"/>
                <a:cs typeface="Georgia"/>
                <a:sym typeface="Georgia"/>
              </a:rPr>
              <a:t>:</a:t>
            </a:r>
          </a:p>
          <a:p>
            <a:pPr lvl="0" rtl="0">
              <a:spcBef>
                <a:spcPts val="0"/>
              </a:spcBef>
              <a:buNone/>
            </a:pPr>
            <a:r>
              <a:t/>
            </a:r>
            <a:endParaRPr sz="1800">
              <a:latin typeface="Georgia"/>
              <a:ea typeface="Georgia"/>
              <a:cs typeface="Georgia"/>
              <a:sym typeface="Georgia"/>
            </a:endParaRPr>
          </a:p>
          <a:p>
            <a:pPr indent="-342900" lvl="0" marL="457200" rtl="0">
              <a:spcBef>
                <a:spcPts val="0"/>
              </a:spcBef>
              <a:buClr>
                <a:schemeClr val="dk1"/>
              </a:buClr>
              <a:buSzPct val="100000"/>
              <a:buFont typeface="Georgia"/>
              <a:buAutoNum type="arabicPeriod"/>
            </a:pPr>
            <a:r>
              <a:rPr lang="en-US" sz="1800">
                <a:latin typeface="Georgia"/>
                <a:ea typeface="Georgia"/>
                <a:cs typeface="Georgia"/>
                <a:sym typeface="Georgia"/>
              </a:rPr>
              <a:t>H</a:t>
            </a:r>
            <a:r>
              <a:rPr lang="en-US" sz="1800">
                <a:solidFill>
                  <a:srgbClr val="333333"/>
                </a:solidFill>
                <a:highlight>
                  <a:srgbClr val="FFFFFF"/>
                </a:highlight>
                <a:latin typeface="Georgia"/>
                <a:ea typeface="Georgia"/>
                <a:cs typeface="Georgia"/>
                <a:sym typeface="Georgia"/>
              </a:rPr>
              <a:t>ow would you rephrase the business problem if your model was optimizing toward </a:t>
            </a:r>
            <a:r>
              <a:rPr i="1" lang="en-US" sz="1800">
                <a:solidFill>
                  <a:srgbClr val="333333"/>
                </a:solidFill>
                <a:highlight>
                  <a:srgbClr val="FFFFFF"/>
                </a:highlight>
                <a:latin typeface="Georgia"/>
                <a:ea typeface="Georgia"/>
                <a:cs typeface="Georgia"/>
                <a:sym typeface="Georgia"/>
              </a:rPr>
              <a:t>precision</a:t>
            </a:r>
            <a:r>
              <a:rPr lang="en-US" sz="1800">
                <a:solidFill>
                  <a:srgbClr val="333333"/>
                </a:solidFill>
                <a:highlight>
                  <a:srgbClr val="FFFFFF"/>
                </a:highlight>
                <a:latin typeface="Georgia"/>
                <a:ea typeface="Georgia"/>
                <a:cs typeface="Georgia"/>
                <a:sym typeface="Georgia"/>
              </a:rPr>
              <a:t>? i.e., How might the model behave differently, and what effect would if have</a:t>
            </a:r>
            <a:r>
              <a:rPr lang="en-US" sz="1800">
                <a:latin typeface="Georgia"/>
                <a:ea typeface="Georgia"/>
                <a:cs typeface="Georgia"/>
                <a:sym typeface="Georgia"/>
              </a:rPr>
              <a:t>?</a:t>
            </a:r>
            <a:br>
              <a:rPr lang="en-US" sz="1800">
                <a:latin typeface="Georgia"/>
                <a:ea typeface="Georgia"/>
                <a:cs typeface="Georgia"/>
                <a:sym typeface="Georgia"/>
              </a:rPr>
            </a:br>
          </a:p>
          <a:p>
            <a:pPr indent="-342900" lvl="0" marL="457200" rtl="0">
              <a:spcBef>
                <a:spcPts val="0"/>
              </a:spcBef>
              <a:buSzPct val="100000"/>
              <a:buFont typeface="Georgia"/>
              <a:buAutoNum type="arabicPeriod"/>
            </a:pPr>
            <a:r>
              <a:rPr lang="en-US" sz="1800">
                <a:latin typeface="Georgia"/>
                <a:ea typeface="Georgia"/>
                <a:cs typeface="Georgia"/>
                <a:sym typeface="Georgia"/>
              </a:rPr>
              <a:t>H</a:t>
            </a:r>
            <a:r>
              <a:rPr lang="en-US" sz="1800">
                <a:solidFill>
                  <a:srgbClr val="333333"/>
                </a:solidFill>
                <a:highlight>
                  <a:srgbClr val="FFFFFF"/>
                </a:highlight>
                <a:latin typeface="Georgia"/>
                <a:ea typeface="Georgia"/>
                <a:cs typeface="Georgia"/>
                <a:sym typeface="Georgia"/>
              </a:rPr>
              <a:t>ow would you rephrase the business problem if your model was optimizing toward </a:t>
            </a:r>
            <a:r>
              <a:rPr i="1" lang="en-US" sz="1800">
                <a:solidFill>
                  <a:srgbClr val="333333"/>
                </a:solidFill>
                <a:highlight>
                  <a:srgbClr val="FFFFFF"/>
                </a:highlight>
                <a:latin typeface="Georgia"/>
                <a:ea typeface="Georgia"/>
                <a:cs typeface="Georgia"/>
                <a:sym typeface="Georgia"/>
              </a:rPr>
              <a:t>recall</a:t>
            </a:r>
            <a:r>
              <a:rPr lang="en-US" sz="1800">
                <a:latin typeface="Georgia"/>
                <a:ea typeface="Georgia"/>
                <a:cs typeface="Georgia"/>
                <a:sym typeface="Georgia"/>
              </a:rPr>
              <a:t>?</a:t>
            </a:r>
            <a:br>
              <a:rPr lang="en-US" sz="1800">
                <a:latin typeface="Georgia"/>
                <a:ea typeface="Georgia"/>
                <a:cs typeface="Georgia"/>
                <a:sym typeface="Georgia"/>
              </a:rPr>
            </a:br>
          </a:p>
          <a:p>
            <a:pPr indent="-342900" lvl="0" marL="457200" rtl="0">
              <a:spcBef>
                <a:spcPts val="0"/>
              </a:spcBef>
              <a:buSzPct val="100000"/>
              <a:buFont typeface="Georgia"/>
              <a:buAutoNum type="arabicPeriod"/>
            </a:pPr>
            <a:r>
              <a:rPr lang="en-US" sz="1800">
                <a:latin typeface="Georgia"/>
                <a:ea typeface="Georgia"/>
                <a:cs typeface="Georgia"/>
                <a:sym typeface="Georgia"/>
              </a:rPr>
              <a:t>W</a:t>
            </a:r>
            <a:r>
              <a:rPr lang="en-US" sz="1800">
                <a:solidFill>
                  <a:srgbClr val="333333"/>
                </a:solidFill>
                <a:highlight>
                  <a:srgbClr val="FFFFFF"/>
                </a:highlight>
                <a:latin typeface="Georgia"/>
                <a:ea typeface="Georgia"/>
                <a:cs typeface="Georgia"/>
                <a:sym typeface="Georgia"/>
              </a:rPr>
              <a:t>hat would the most ideal model look like in this case</a:t>
            </a:r>
            <a:r>
              <a:rPr lang="en-US" sz="1800">
                <a:latin typeface="Georgia"/>
                <a:ea typeface="Georgia"/>
                <a:cs typeface="Georgia"/>
                <a:sym typeface="Georgia"/>
              </a:rPr>
              <a:t>?</a:t>
            </a:r>
          </a:p>
        </p:txBody>
      </p:sp>
      <p:sp>
        <p:nvSpPr>
          <p:cNvPr id="705" name="Shape 705"/>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Answers to the above questions</a:t>
            </a:r>
          </a:p>
        </p:txBody>
      </p:sp>
      <p:sp>
        <p:nvSpPr>
          <p:cNvPr id="706" name="Shape 706"/>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707" name="Shape 707"/>
          <p:cNvSpPr/>
          <p:nvPr/>
        </p:nvSpPr>
        <p:spPr>
          <a:xfrm>
            <a:off x="2989800" y="1776150"/>
            <a:ext cx="89507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FOLLOW UP QUESTIONS</a:t>
            </a:r>
          </a:p>
        </p:txBody>
      </p:sp>
      <p:cxnSp>
        <p:nvCxnSpPr>
          <p:cNvPr id="708" name="Shape 708"/>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709" name="Shape 709"/>
          <p:cNvSpPr/>
          <p:nvPr/>
        </p:nvSpPr>
        <p:spPr>
          <a:xfrm>
            <a:off x="635000" y="736600"/>
            <a:ext cx="117248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COST BENEFIT ANALYSIS</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3" name="Shape 713"/>
        <p:cNvGrpSpPr/>
        <p:nvPr/>
      </p:nvGrpSpPr>
      <p:grpSpPr>
        <a:xfrm>
          <a:off x="0" y="0"/>
          <a:ext cx="0" cy="0"/>
          <a:chOff x="0" y="0"/>
          <a:chExt cx="0" cy="0"/>
        </a:xfrm>
      </p:grpSpPr>
      <p:sp>
        <p:nvSpPr>
          <p:cNvPr id="714" name="Shape 71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INTRODUCTION</a:t>
            </a:r>
          </a:p>
        </p:txBody>
      </p:sp>
      <p:sp>
        <p:nvSpPr>
          <p:cNvPr id="715" name="Shape 715"/>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SHOWING WORK</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9" name="Shape 719"/>
        <p:cNvGrpSpPr/>
        <p:nvPr/>
      </p:nvGrpSpPr>
      <p:grpSpPr>
        <a:xfrm>
          <a:off x="0" y="0"/>
          <a:ext cx="0" cy="0"/>
          <a:chOff x="0" y="0"/>
          <a:chExt cx="0" cy="0"/>
        </a:xfrm>
      </p:grpSpPr>
      <p:sp>
        <p:nvSpPr>
          <p:cNvPr id="720" name="Shape 72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SHOWING WORK</a:t>
            </a:r>
          </a:p>
        </p:txBody>
      </p:sp>
      <p:sp>
        <p:nvSpPr>
          <p:cNvPr id="721" name="Shape 721"/>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We’ve spent a lot of time exploring our data and building a reasonable model that performs well.</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However, if we look at our visuals, they are most likely:</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Statistically heavy:  Most people don’t understand histograms.</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Overly complicated:  Scatter matrices produce too much information.</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Poorly labeled:  Code doesn’t require adding labels, so you may not have added them.</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5" name="Shape 725"/>
        <p:cNvGrpSpPr/>
        <p:nvPr/>
      </p:nvGrpSpPr>
      <p:grpSpPr>
        <a:xfrm>
          <a:off x="0" y="0"/>
          <a:ext cx="0" cy="0"/>
          <a:chOff x="0" y="0"/>
          <a:chExt cx="0" cy="0"/>
        </a:xfrm>
      </p:grpSpPr>
      <p:sp>
        <p:nvSpPr>
          <p:cNvPr id="726" name="Shape 72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SHOWING WORK</a:t>
            </a:r>
          </a:p>
        </p:txBody>
      </p:sp>
      <p:sp>
        <p:nvSpPr>
          <p:cNvPr id="727" name="Shape 727"/>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In order to convey important information to our audience, make sure our charts are:</a:t>
            </a:r>
          </a:p>
          <a:p>
            <a:pPr lvl="0" marR="0" rtl="0" algn="l">
              <a:lnSpc>
                <a:spcPct val="100000"/>
              </a:lnSpc>
              <a:spcBef>
                <a:spcPts val="0"/>
              </a:spcBef>
              <a:spcAft>
                <a:spcPts val="0"/>
              </a:spcAft>
              <a:buNone/>
            </a:pPr>
            <a:r>
              <a:t/>
            </a:r>
            <a:endParaRPr sz="2800">
              <a:latin typeface="Georgia"/>
              <a:ea typeface="Georgia"/>
              <a:cs typeface="Georgia"/>
              <a:sym typeface="Georgia"/>
            </a:endParaRPr>
          </a:p>
          <a:p>
            <a:pPr lvl="1" marR="0" rtl="0" algn="l">
              <a:lnSpc>
                <a:spcPct val="100000"/>
              </a:lnSpc>
              <a:spcBef>
                <a:spcPts val="0"/>
              </a:spcBef>
              <a:spcAft>
                <a:spcPts val="0"/>
              </a:spcAft>
              <a:buSzPct val="100000"/>
              <a:buFont typeface="Georgia"/>
            </a:pPr>
            <a:r>
              <a:rPr lang="en-US" sz="2800">
                <a:latin typeface="Georgia"/>
                <a:ea typeface="Georgia"/>
                <a:cs typeface="Georgia"/>
                <a:sym typeface="Georgia"/>
              </a:rPr>
              <a:t>Simplified</a:t>
            </a:r>
          </a:p>
          <a:p>
            <a:pPr lvl="0" marR="0" rtl="0" algn="l">
              <a:lnSpc>
                <a:spcPct val="100000"/>
              </a:lnSpc>
              <a:spcBef>
                <a:spcPts val="0"/>
              </a:spcBef>
              <a:spcAft>
                <a:spcPts val="0"/>
              </a:spcAft>
              <a:buNone/>
            </a:pPr>
            <a:r>
              <a:t/>
            </a:r>
            <a:endParaRPr sz="2800">
              <a:latin typeface="Georgia"/>
              <a:ea typeface="Georgia"/>
              <a:cs typeface="Georgia"/>
              <a:sym typeface="Georgia"/>
            </a:endParaRPr>
          </a:p>
          <a:p>
            <a:pPr lvl="1" marR="0" rtl="0" algn="l">
              <a:lnSpc>
                <a:spcPct val="100000"/>
              </a:lnSpc>
              <a:spcBef>
                <a:spcPts val="0"/>
              </a:spcBef>
              <a:spcAft>
                <a:spcPts val="0"/>
              </a:spcAft>
              <a:buSzPct val="100000"/>
              <a:buFont typeface="Georgia"/>
            </a:pPr>
            <a:r>
              <a:rPr lang="en-US" sz="2800">
                <a:latin typeface="Georgia"/>
                <a:ea typeface="Georgia"/>
                <a:cs typeface="Georgia"/>
                <a:sym typeface="Georgia"/>
              </a:rPr>
              <a:t>Easily interpretable</a:t>
            </a:r>
          </a:p>
          <a:p>
            <a:pPr lvl="0" marR="0" rtl="0" algn="l">
              <a:lnSpc>
                <a:spcPct val="100000"/>
              </a:lnSpc>
              <a:spcBef>
                <a:spcPts val="0"/>
              </a:spcBef>
              <a:spcAft>
                <a:spcPts val="0"/>
              </a:spcAft>
              <a:buNone/>
            </a:pPr>
            <a:r>
              <a:t/>
            </a:r>
            <a:endParaRPr sz="2800">
              <a:latin typeface="Georgia"/>
              <a:ea typeface="Georgia"/>
              <a:cs typeface="Georgia"/>
              <a:sym typeface="Georgia"/>
            </a:endParaRPr>
          </a:p>
          <a:p>
            <a:pPr lvl="1" marR="0" rtl="0" algn="l">
              <a:lnSpc>
                <a:spcPct val="100000"/>
              </a:lnSpc>
              <a:spcBef>
                <a:spcPts val="0"/>
              </a:spcBef>
              <a:spcAft>
                <a:spcPts val="0"/>
              </a:spcAft>
              <a:buSzPct val="100000"/>
              <a:buFont typeface="Georgia"/>
            </a:pPr>
            <a:r>
              <a:rPr lang="en-US" sz="2800">
                <a:latin typeface="Georgia"/>
                <a:ea typeface="Georgia"/>
                <a:cs typeface="Georgia"/>
                <a:sym typeface="Georgia"/>
              </a:rPr>
              <a:t>Clearly labeled</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1" name="Shape 731"/>
        <p:cNvGrpSpPr/>
        <p:nvPr/>
      </p:nvGrpSpPr>
      <p:grpSpPr>
        <a:xfrm>
          <a:off x="0" y="0"/>
          <a:ext cx="0" cy="0"/>
          <a:chOff x="0" y="0"/>
          <a:chExt cx="0" cy="0"/>
        </a:xfrm>
      </p:grpSpPr>
      <p:sp>
        <p:nvSpPr>
          <p:cNvPr id="732" name="Shape 73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SIMPLIFIED</a:t>
            </a:r>
          </a:p>
        </p:txBody>
      </p:sp>
      <p:sp>
        <p:nvSpPr>
          <p:cNvPr id="733" name="Shape 733"/>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At most, you’ll want to include figures that either explain a variable on its own or explain that variable’s relationship with a target.</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If your model used a data transformation (like natural log), just visualize the original data.</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Try to remove any unnecessary complexity.</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7" name="Shape 737"/>
        <p:cNvGrpSpPr/>
        <p:nvPr/>
      </p:nvGrpSpPr>
      <p:grpSpPr>
        <a:xfrm>
          <a:off x="0" y="0"/>
          <a:ext cx="0" cy="0"/>
          <a:chOff x="0" y="0"/>
          <a:chExt cx="0" cy="0"/>
        </a:xfrm>
      </p:grpSpPr>
      <p:sp>
        <p:nvSpPr>
          <p:cNvPr id="738" name="Shape 73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EASILY INTERPRETABLE</a:t>
            </a:r>
          </a:p>
        </p:txBody>
      </p:sp>
      <p:sp>
        <p:nvSpPr>
          <p:cNvPr id="739" name="Shape 739"/>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Any stakeholder looking at a figure should be seeing the exact same thing you’re seeing.</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A good test for this is to share the visual with others less familiar with the data and see if they come to the same conclusion.</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How long did it take them?</a:t>
            </a: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3" name="Shape 743"/>
        <p:cNvGrpSpPr/>
        <p:nvPr/>
      </p:nvGrpSpPr>
      <p:grpSpPr>
        <a:xfrm>
          <a:off x="0" y="0"/>
          <a:ext cx="0" cy="0"/>
          <a:chOff x="0" y="0"/>
          <a:chExt cx="0" cy="0"/>
        </a:xfrm>
      </p:grpSpPr>
      <p:sp>
        <p:nvSpPr>
          <p:cNvPr id="744" name="Shape 74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CLEARLY LABELED</a:t>
            </a:r>
          </a:p>
        </p:txBody>
      </p:sp>
      <p:sp>
        <p:nvSpPr>
          <p:cNvPr id="745" name="Shape 745"/>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Take the time to clearly label your axis, title your plot, and double check your scales - especially if the figures should be comparable.</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If you’re showing two graphs side by side, they should follow the same Y axis.</a:t>
            </a: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9" name="Shape 749"/>
        <p:cNvGrpSpPr/>
        <p:nvPr/>
      </p:nvGrpSpPr>
      <p:grpSpPr>
        <a:xfrm>
          <a:off x="0" y="0"/>
          <a:ext cx="0" cy="0"/>
          <a:chOff x="0" y="0"/>
          <a:chExt cx="0" cy="0"/>
        </a:xfrm>
      </p:grpSpPr>
      <p:sp>
        <p:nvSpPr>
          <p:cNvPr id="750" name="Shape 75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QUESTION TO ASK</a:t>
            </a:r>
          </a:p>
        </p:txBody>
      </p:sp>
      <p:sp>
        <p:nvSpPr>
          <p:cNvPr id="751" name="Shape 751"/>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When building visuals for another audience, ask yourself these questions:</a:t>
            </a:r>
          </a:p>
          <a:p>
            <a:pPr lvl="0" marR="0" rtl="0" algn="l">
              <a:lnSpc>
                <a:spcPct val="100000"/>
              </a:lnSpc>
              <a:spcBef>
                <a:spcPts val="0"/>
              </a:spcBef>
              <a:spcAft>
                <a:spcPts val="0"/>
              </a:spcAft>
              <a:buNone/>
            </a:pPr>
            <a:r>
              <a:t/>
            </a:r>
            <a:endParaRPr b="1" sz="2800">
              <a:latin typeface="Georgia"/>
              <a:ea typeface="Georgia"/>
              <a:cs typeface="Georgia"/>
              <a:sym typeface="Georgia"/>
            </a:endParaRPr>
          </a:p>
          <a:p>
            <a:pPr lvl="1" marR="0" rtl="0" algn="l">
              <a:lnSpc>
                <a:spcPct val="100000"/>
              </a:lnSpc>
              <a:spcBef>
                <a:spcPts val="0"/>
              </a:spcBef>
              <a:spcAft>
                <a:spcPts val="0"/>
              </a:spcAft>
              <a:buSzPct val="100000"/>
              <a:buFont typeface="Georgia"/>
            </a:pPr>
            <a:r>
              <a:rPr b="1" lang="en-US" sz="2800">
                <a:latin typeface="Georgia"/>
                <a:ea typeface="Georgia"/>
                <a:cs typeface="Georgia"/>
                <a:sym typeface="Georgia"/>
              </a:rPr>
              <a:t>Who</a:t>
            </a:r>
            <a:r>
              <a:rPr lang="en-US" sz="2800">
                <a:latin typeface="Georgia"/>
                <a:ea typeface="Georgia"/>
                <a:cs typeface="Georgia"/>
                <a:sym typeface="Georgia"/>
              </a:rPr>
              <a:t>:  Who is my target audience for the visual?</a:t>
            </a:r>
          </a:p>
          <a:p>
            <a:pPr lvl="0" marR="0" rtl="0" algn="l">
              <a:lnSpc>
                <a:spcPct val="100000"/>
              </a:lnSpc>
              <a:spcBef>
                <a:spcPts val="0"/>
              </a:spcBef>
              <a:spcAft>
                <a:spcPts val="0"/>
              </a:spcAft>
              <a:buNone/>
            </a:pPr>
            <a:r>
              <a:t/>
            </a:r>
            <a:endParaRPr b="1" sz="2800">
              <a:latin typeface="Georgia"/>
              <a:ea typeface="Georgia"/>
              <a:cs typeface="Georgia"/>
              <a:sym typeface="Georgia"/>
            </a:endParaRPr>
          </a:p>
          <a:p>
            <a:pPr lvl="1" marR="0" rtl="0" algn="l">
              <a:lnSpc>
                <a:spcPct val="100000"/>
              </a:lnSpc>
              <a:spcBef>
                <a:spcPts val="0"/>
              </a:spcBef>
              <a:spcAft>
                <a:spcPts val="0"/>
              </a:spcAft>
              <a:buSzPct val="100000"/>
              <a:buFont typeface="Georgia"/>
            </a:pPr>
            <a:r>
              <a:rPr b="1" lang="en-US" sz="2800">
                <a:latin typeface="Georgia"/>
                <a:ea typeface="Georgia"/>
                <a:cs typeface="Georgia"/>
                <a:sym typeface="Georgia"/>
              </a:rPr>
              <a:t>What</a:t>
            </a:r>
            <a:r>
              <a:rPr lang="en-US" sz="2800">
                <a:latin typeface="Georgia"/>
                <a:ea typeface="Georgia"/>
                <a:cs typeface="Georgia"/>
                <a:sym typeface="Georgia"/>
              </a:rPr>
              <a:t>:  What do they already know about this project?  What do they need to know?</a:t>
            </a:r>
          </a:p>
          <a:p>
            <a:pPr lvl="0" marR="0" rtl="0" algn="l">
              <a:lnSpc>
                <a:spcPct val="100000"/>
              </a:lnSpc>
              <a:spcBef>
                <a:spcPts val="0"/>
              </a:spcBef>
              <a:spcAft>
                <a:spcPts val="0"/>
              </a:spcAft>
              <a:buNone/>
            </a:pPr>
            <a:r>
              <a:t/>
            </a:r>
            <a:endParaRPr b="1" sz="2800">
              <a:latin typeface="Georgia"/>
              <a:ea typeface="Georgia"/>
              <a:cs typeface="Georgia"/>
              <a:sym typeface="Georgia"/>
            </a:endParaRPr>
          </a:p>
          <a:p>
            <a:pPr lvl="1" marR="0" rtl="0" algn="l">
              <a:lnSpc>
                <a:spcPct val="100000"/>
              </a:lnSpc>
              <a:spcBef>
                <a:spcPts val="0"/>
              </a:spcBef>
              <a:spcAft>
                <a:spcPts val="0"/>
              </a:spcAft>
              <a:buSzPct val="100000"/>
              <a:buFont typeface="Georgia"/>
            </a:pPr>
            <a:r>
              <a:rPr b="1" lang="en-US" sz="2800">
                <a:latin typeface="Georgia"/>
                <a:ea typeface="Georgia"/>
                <a:cs typeface="Georgia"/>
                <a:sym typeface="Georgia"/>
              </a:rPr>
              <a:t>How</a:t>
            </a:r>
            <a:r>
              <a:rPr lang="en-US" sz="2800">
                <a:latin typeface="Georgia"/>
                <a:ea typeface="Georgia"/>
                <a:cs typeface="Georgia"/>
                <a:sym typeface="Georgia"/>
              </a:rPr>
              <a:t>:  How does my project affect this audience?  How might they interpret (or misinterpret) the data?</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9" name="Shape 439"/>
        <p:cNvGrpSpPr/>
        <p:nvPr/>
      </p:nvGrpSpPr>
      <p:grpSpPr>
        <a:xfrm>
          <a:off x="0" y="0"/>
          <a:ext cx="0" cy="0"/>
          <a:chOff x="0" y="0"/>
          <a:chExt cx="0" cy="0"/>
        </a:xfrm>
      </p:grpSpPr>
      <p:sp>
        <p:nvSpPr>
          <p:cNvPr id="440" name="Shape 44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COMMUNICATING RESULTS</a:t>
            </a:r>
          </a:p>
        </p:txBody>
      </p:sp>
      <p:sp>
        <p:nvSpPr>
          <p:cNvPr id="441" name="Shape 441"/>
          <p:cNvSpPr txBox="1"/>
          <p:nvPr>
            <p:ph idx="1" type="body"/>
          </p:nvPr>
        </p:nvSpPr>
        <p:spPr>
          <a:xfrm>
            <a:off x="635006" y="194025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E</a:t>
            </a:r>
            <a:r>
              <a:rPr lang="en-US" sz="2800">
                <a:solidFill>
                  <a:srgbClr val="333333"/>
                </a:solidFill>
                <a:highlight>
                  <a:srgbClr val="FFFFFF"/>
                </a:highlight>
                <a:latin typeface="Georgia"/>
                <a:ea typeface="Georgia"/>
                <a:cs typeface="Georgia"/>
                <a:sym typeface="Georgia"/>
              </a:rPr>
              <a:t>xplain the trade-offs between the precision and recall of a model while articulating the cost of false positives vs. false negative</a:t>
            </a:r>
            <a:r>
              <a:rPr lang="en-US" sz="2800">
                <a:latin typeface="Georgia"/>
                <a:ea typeface="Georgia"/>
                <a:cs typeface="Georgia"/>
                <a:sym typeface="Georgia"/>
              </a:rPr>
              <a:t>s</a:t>
            </a:r>
          </a:p>
          <a:p>
            <a:pPr indent="-256540" lvl="0" marL="203200" marR="0" rtl="0" algn="l">
              <a:spcBef>
                <a:spcPts val="1000"/>
              </a:spcBef>
              <a:buSzPct val="100000"/>
              <a:buFont typeface="Georgia"/>
              <a:buChar char="‣"/>
            </a:pPr>
            <a:r>
              <a:rPr lang="en-US" sz="2800">
                <a:latin typeface="Georgia"/>
                <a:ea typeface="Georgia"/>
                <a:cs typeface="Georgia"/>
                <a:sym typeface="Georgia"/>
              </a:rPr>
              <a:t>D</a:t>
            </a:r>
            <a:r>
              <a:rPr lang="en-US" sz="2800">
                <a:solidFill>
                  <a:srgbClr val="333333"/>
                </a:solidFill>
                <a:highlight>
                  <a:srgbClr val="FFFFFF"/>
                </a:highlight>
                <a:latin typeface="Georgia"/>
                <a:ea typeface="Georgia"/>
                <a:cs typeface="Georgia"/>
                <a:sym typeface="Georgia"/>
              </a:rPr>
              <a:t>escribe the difference between visualization for presentations vs. exploratory data analysi</a:t>
            </a:r>
            <a:r>
              <a:rPr lang="en-US" sz="2800">
                <a:latin typeface="Georgia"/>
                <a:ea typeface="Georgia"/>
                <a:cs typeface="Georgia"/>
                <a:sym typeface="Georgia"/>
              </a:rPr>
              <a:t>s</a:t>
            </a:r>
          </a:p>
          <a:p>
            <a:pPr indent="-256540" lvl="0" marL="203200" marR="0" rtl="0" algn="l">
              <a:spcBef>
                <a:spcPts val="1000"/>
              </a:spcBef>
              <a:buSzPct val="100000"/>
              <a:buFont typeface="Georgia"/>
              <a:buChar char="‣"/>
            </a:pPr>
            <a:r>
              <a:rPr lang="en-US" sz="2800">
                <a:latin typeface="Georgia"/>
                <a:ea typeface="Georgia"/>
                <a:cs typeface="Georgia"/>
                <a:sym typeface="Georgia"/>
              </a:rPr>
              <a:t>I</a:t>
            </a:r>
            <a:r>
              <a:rPr lang="en-US" sz="2800">
                <a:solidFill>
                  <a:srgbClr val="333333"/>
                </a:solidFill>
                <a:highlight>
                  <a:srgbClr val="FFFFFF"/>
                </a:highlight>
                <a:latin typeface="Georgia"/>
                <a:ea typeface="Georgia"/>
                <a:cs typeface="Georgia"/>
                <a:sym typeface="Georgia"/>
              </a:rPr>
              <a:t>dentify the components of a concise, convincing report and how they relate to specific audiences/stakeholder</a:t>
            </a:r>
            <a:r>
              <a:rPr lang="en-US" sz="2800">
                <a:latin typeface="Georgia"/>
                <a:ea typeface="Georgia"/>
                <a:cs typeface="Georgia"/>
                <a:sym typeface="Georgia"/>
              </a:rPr>
              <a:t>s</a:t>
            </a:r>
          </a:p>
          <a:p>
            <a:pPr lvl="0" marR="0" rtl="0" algn="l">
              <a:spcBef>
                <a:spcPts val="1000"/>
              </a:spcBef>
              <a:buNone/>
            </a:pPr>
            <a:r>
              <a:t/>
            </a:r>
            <a:endParaRPr sz="2800">
              <a:latin typeface="Georgia"/>
              <a:ea typeface="Georgia"/>
              <a:cs typeface="Georgia"/>
              <a:sym typeface="Georgia"/>
            </a:endParaRPr>
          </a:p>
          <a:p>
            <a:pPr lvl="0" marR="0" rtl="0" algn="l">
              <a:spcBef>
                <a:spcPts val="1000"/>
              </a:spcBef>
              <a:buNone/>
            </a:pPr>
            <a:r>
              <a:t/>
            </a:r>
            <a:endParaRPr sz="2800">
              <a:latin typeface="Georgia"/>
              <a:ea typeface="Georgia"/>
              <a:cs typeface="Georgia"/>
              <a:sym typeface="Georgia"/>
            </a:endParaRPr>
          </a:p>
        </p:txBody>
      </p:sp>
      <p:sp>
        <p:nvSpPr>
          <p:cNvPr id="442" name="Shape 442"/>
          <p:cNvSpPr txBox="1"/>
          <p:nvPr>
            <p:ph type="title"/>
          </p:nvPr>
        </p:nvSpPr>
        <p:spPr>
          <a:xfrm>
            <a:off x="635000" y="1473200"/>
            <a:ext cx="11734800" cy="711300"/>
          </a:xfrm>
          <a:prstGeom prst="rect">
            <a:avLst/>
          </a:prstGeom>
          <a:noFill/>
          <a:ln>
            <a:noFill/>
          </a:ln>
        </p:spPr>
        <p:txBody>
          <a:bodyPr anchorCtr="0" anchor="t" bIns="0" lIns="0" rIns="0" tIns="0">
            <a:noAutofit/>
          </a:bodyPr>
          <a:lstStyle/>
          <a:p>
            <a:pPr indent="0" lvl="0" marL="0" marR="0" rtl="0" algn="l">
              <a:lnSpc>
                <a:spcPct val="92592"/>
              </a:lnSpc>
              <a:spcBef>
                <a:spcPts val="0"/>
              </a:spcBef>
              <a:buSzPct val="25000"/>
              <a:buNone/>
            </a:pPr>
            <a:r>
              <a:rPr b="1" lang="en-US" sz="5400">
                <a:latin typeface="Oswald"/>
                <a:ea typeface="Oswald"/>
                <a:cs typeface="Oswald"/>
                <a:sym typeface="Oswald"/>
              </a:rPr>
              <a:t>LEARNING OBJECTIVES</a:t>
            </a: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5" name="Shape 755"/>
        <p:cNvGrpSpPr/>
        <p:nvPr/>
      </p:nvGrpSpPr>
      <p:grpSpPr>
        <a:xfrm>
          <a:off x="0" y="0"/>
          <a:ext cx="0" cy="0"/>
          <a:chOff x="0" y="0"/>
          <a:chExt cx="0" cy="0"/>
        </a:xfrm>
      </p:grpSpPr>
      <p:sp>
        <p:nvSpPr>
          <p:cNvPr id="756" name="Shape 75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DEMO	</a:t>
            </a:r>
          </a:p>
        </p:txBody>
      </p:sp>
      <p:sp>
        <p:nvSpPr>
          <p:cNvPr id="757" name="Shape 757"/>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VISUALIZING MODELS OVER VARIABLES</a:t>
            </a: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1" name="Shape 761"/>
        <p:cNvGrpSpPr/>
        <p:nvPr/>
      </p:nvGrpSpPr>
      <p:grpSpPr>
        <a:xfrm>
          <a:off x="0" y="0"/>
          <a:ext cx="0" cy="0"/>
          <a:chOff x="0" y="0"/>
          <a:chExt cx="0" cy="0"/>
        </a:xfrm>
      </p:grpSpPr>
      <p:sp>
        <p:nvSpPr>
          <p:cNvPr id="762" name="Shape 762"/>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One effective way to explain your model over particular variables is to plot the predicted values against the most explanatory variables.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For example, in logistic regression, plotting the probability of a class against a variable can help explain the range of effect of the model.</a:t>
            </a:r>
          </a:p>
          <a:p>
            <a:pPr lvl="0" marR="0" rtl="0" algn="l">
              <a:spcBef>
                <a:spcPts val="0"/>
              </a:spcBef>
              <a:buNone/>
            </a:pPr>
            <a:r>
              <a:t/>
            </a:r>
            <a:endParaRPr sz="2800">
              <a:solidFill>
                <a:schemeClr val="dk1"/>
              </a:solidFill>
              <a:latin typeface="Georgia"/>
              <a:ea typeface="Georgia"/>
              <a:cs typeface="Georgia"/>
              <a:sym typeface="Georgia"/>
            </a:endParaRPr>
          </a:p>
        </p:txBody>
      </p:sp>
      <p:sp>
        <p:nvSpPr>
          <p:cNvPr id="763" name="Shape 76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VISUALIZING MODELS OVER VARIABLES</a:t>
            </a: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7" name="Shape 767"/>
        <p:cNvGrpSpPr/>
        <p:nvPr/>
      </p:nvGrpSpPr>
      <p:grpSpPr>
        <a:xfrm>
          <a:off x="0" y="0"/>
          <a:ext cx="0" cy="0"/>
          <a:chOff x="0" y="0"/>
          <a:chExt cx="0" cy="0"/>
        </a:xfrm>
      </p:grpSpPr>
      <p:sp>
        <p:nvSpPr>
          <p:cNvPr id="768" name="Shape 768"/>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We’ll use the flight delay data for all following examples.  </a:t>
            </a:r>
            <a:r>
              <a:rPr lang="en-US" sz="2800">
                <a:solidFill>
                  <a:schemeClr val="dk1"/>
                </a:solidFill>
                <a:latin typeface="Georgia"/>
                <a:ea typeface="Georgia"/>
                <a:cs typeface="Georgia"/>
                <a:sym typeface="Georgia"/>
              </a:rPr>
              <a:t>Let’s build our first model and plot.</a:t>
            </a:r>
          </a:p>
          <a:p>
            <a:pPr lvl="0" marR="0" rtl="0" algn="l">
              <a:spcBef>
                <a:spcPts val="0"/>
              </a:spcBef>
              <a:buNone/>
            </a:pPr>
            <a:r>
              <a:t/>
            </a:r>
            <a:endParaRPr sz="2800">
              <a:solidFill>
                <a:schemeClr val="dk1"/>
              </a:solidFill>
              <a:latin typeface="Georgia"/>
              <a:ea typeface="Georgia"/>
              <a:cs typeface="Georgia"/>
              <a:sym typeface="Georgia"/>
            </a:endParaRPr>
          </a:p>
          <a:p>
            <a:pPr indent="-256540" lvl="0" marL="203200" marR="0" rtl="0" algn="l">
              <a:spcBef>
                <a:spcPts val="0"/>
              </a:spcBef>
              <a:buClr>
                <a:schemeClr val="dk1"/>
              </a:buClr>
              <a:buSzPct val="100000"/>
              <a:buFont typeface="Georgia"/>
              <a:buChar char="‣"/>
            </a:pPr>
            <a:r>
              <a:rPr lang="en-US" sz="2800">
                <a:solidFill>
                  <a:schemeClr val="dk1"/>
                </a:solidFill>
                <a:latin typeface="Georgia"/>
                <a:ea typeface="Georgia"/>
                <a:cs typeface="Georgia"/>
                <a:sym typeface="Georgia"/>
              </a:rPr>
              <a:t>Open the starter code from the class repo and follow along.</a:t>
            </a:r>
          </a:p>
        </p:txBody>
      </p:sp>
      <p:sp>
        <p:nvSpPr>
          <p:cNvPr id="769" name="Shape 76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VISUALIZING MODELS OVER VARIABLES</a:t>
            </a: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3" name="Shape 773"/>
        <p:cNvGrpSpPr/>
        <p:nvPr/>
      </p:nvGrpSpPr>
      <p:grpSpPr>
        <a:xfrm>
          <a:off x="0" y="0"/>
          <a:ext cx="0" cy="0"/>
          <a:chOff x="0" y="0"/>
          <a:chExt cx="0" cy="0"/>
        </a:xfrm>
      </p:grpSpPr>
      <p:sp>
        <p:nvSpPr>
          <p:cNvPr id="774" name="Shape 774"/>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lnSpc>
                <a:spcPct val="100000"/>
              </a:lnSpc>
              <a:spcBef>
                <a:spcPts val="0"/>
              </a:spcBef>
              <a:buNone/>
            </a:pPr>
            <a:r>
              <a:t/>
            </a:r>
            <a:endParaRPr sz="2200">
              <a:latin typeface="Consolas"/>
              <a:ea typeface="Consolas"/>
              <a:cs typeface="Consolas"/>
              <a:sym typeface="Consolas"/>
            </a:endParaRPr>
          </a:p>
          <a:p>
            <a:pPr lvl="0" rtl="0">
              <a:lnSpc>
                <a:spcPct val="100000"/>
              </a:lnSpc>
              <a:spcBef>
                <a:spcPts val="0"/>
              </a:spcBef>
              <a:buNone/>
            </a:pPr>
            <a:r>
              <a:rPr lang="en-US" sz="2200">
                <a:solidFill>
                  <a:srgbClr val="969896"/>
                </a:solidFill>
                <a:highlight>
                  <a:srgbClr val="F7F7F7"/>
                </a:highlight>
                <a:latin typeface="Consolas"/>
                <a:ea typeface="Consolas"/>
                <a:cs typeface="Consolas"/>
                <a:sym typeface="Consolas"/>
              </a:rPr>
              <a:t># read in the file and generate a quick model (assume we've done the data exploration already)</a:t>
            </a:r>
            <a:br>
              <a:rPr lang="en-US" sz="2200">
                <a:solidFill>
                  <a:srgbClr val="333333"/>
                </a:solidFill>
                <a:highlight>
                  <a:srgbClr val="F7F7F7"/>
                </a:highlight>
                <a:latin typeface="Consolas"/>
                <a:ea typeface="Consolas"/>
                <a:cs typeface="Consolas"/>
                <a:sym typeface="Consolas"/>
              </a:rPr>
            </a:br>
            <a:r>
              <a:rPr lang="en-US" sz="2200">
                <a:solidFill>
                  <a:srgbClr val="A71D5D"/>
                </a:solidFill>
                <a:highlight>
                  <a:srgbClr val="F7F7F7"/>
                </a:highlight>
                <a:latin typeface="Consolas"/>
                <a:ea typeface="Consolas"/>
                <a:cs typeface="Consolas"/>
                <a:sym typeface="Consolas"/>
              </a:rPr>
              <a:t>import</a:t>
            </a:r>
            <a:r>
              <a:rPr lang="en-US" sz="2200">
                <a:solidFill>
                  <a:srgbClr val="333333"/>
                </a:solidFill>
                <a:highlight>
                  <a:srgbClr val="F7F7F7"/>
                </a:highlight>
                <a:latin typeface="Consolas"/>
                <a:ea typeface="Consolas"/>
                <a:cs typeface="Consolas"/>
                <a:sym typeface="Consolas"/>
              </a:rPr>
              <a:t> pandas </a:t>
            </a:r>
            <a:r>
              <a:rPr lang="en-US" sz="2200">
                <a:solidFill>
                  <a:srgbClr val="A71D5D"/>
                </a:solidFill>
                <a:highlight>
                  <a:srgbClr val="F7F7F7"/>
                </a:highlight>
                <a:latin typeface="Consolas"/>
                <a:ea typeface="Consolas"/>
                <a:cs typeface="Consolas"/>
                <a:sym typeface="Consolas"/>
              </a:rPr>
              <a:t>as</a:t>
            </a:r>
            <a:r>
              <a:rPr lang="en-US" sz="2200">
                <a:solidFill>
                  <a:srgbClr val="333333"/>
                </a:solidFill>
                <a:highlight>
                  <a:srgbClr val="F7F7F7"/>
                </a:highlight>
                <a:latin typeface="Consolas"/>
                <a:ea typeface="Consolas"/>
                <a:cs typeface="Consolas"/>
                <a:sym typeface="Consolas"/>
              </a:rPr>
              <a:t> pd</a:t>
            </a:r>
            <a:br>
              <a:rPr lang="en-US" sz="2200">
                <a:solidFill>
                  <a:srgbClr val="333333"/>
                </a:solidFill>
                <a:highlight>
                  <a:srgbClr val="F7F7F7"/>
                </a:highlight>
                <a:latin typeface="Consolas"/>
                <a:ea typeface="Consolas"/>
                <a:cs typeface="Consolas"/>
                <a:sym typeface="Consolas"/>
              </a:rPr>
            </a:br>
            <a:r>
              <a:rPr lang="en-US" sz="2200">
                <a:solidFill>
                  <a:srgbClr val="A71D5D"/>
                </a:solidFill>
                <a:highlight>
                  <a:srgbClr val="F7F7F7"/>
                </a:highlight>
                <a:latin typeface="Consolas"/>
                <a:ea typeface="Consolas"/>
                <a:cs typeface="Consolas"/>
                <a:sym typeface="Consolas"/>
              </a:rPr>
              <a:t>import</a:t>
            </a:r>
            <a:r>
              <a:rPr lang="en-US" sz="2200">
                <a:solidFill>
                  <a:srgbClr val="333333"/>
                </a:solidFill>
                <a:highlight>
                  <a:srgbClr val="F7F7F7"/>
                </a:highlight>
                <a:latin typeface="Consolas"/>
                <a:ea typeface="Consolas"/>
                <a:cs typeface="Consolas"/>
                <a:sym typeface="Consolas"/>
              </a:rPr>
              <a:t> sklearn.linear_model </a:t>
            </a:r>
            <a:r>
              <a:rPr lang="en-US" sz="2200">
                <a:solidFill>
                  <a:srgbClr val="A71D5D"/>
                </a:solidFill>
                <a:highlight>
                  <a:srgbClr val="F7F7F7"/>
                </a:highlight>
                <a:latin typeface="Consolas"/>
                <a:ea typeface="Consolas"/>
                <a:cs typeface="Consolas"/>
                <a:sym typeface="Consolas"/>
              </a:rPr>
              <a:t>as</a:t>
            </a:r>
            <a:r>
              <a:rPr lang="en-US" sz="2200">
                <a:solidFill>
                  <a:srgbClr val="333333"/>
                </a:solidFill>
                <a:highlight>
                  <a:srgbClr val="F7F7F7"/>
                </a:highlight>
                <a:latin typeface="Consolas"/>
                <a:ea typeface="Consolas"/>
                <a:cs typeface="Consolas"/>
                <a:sym typeface="Consolas"/>
              </a:rPr>
              <a:t> lm</a:t>
            </a:r>
            <a:br>
              <a:rPr lang="en-US" sz="2200">
                <a:solidFill>
                  <a:srgbClr val="333333"/>
                </a:solidFill>
                <a:highlight>
                  <a:srgbClr val="F7F7F7"/>
                </a:highlight>
                <a:latin typeface="Consolas"/>
                <a:ea typeface="Consolas"/>
                <a:cs typeface="Consolas"/>
                <a:sym typeface="Consolas"/>
              </a:rPr>
            </a:br>
            <a:r>
              <a:rPr lang="en-US" sz="2200">
                <a:solidFill>
                  <a:srgbClr val="A71D5D"/>
                </a:solidFill>
                <a:highlight>
                  <a:srgbClr val="F7F7F7"/>
                </a:highlight>
                <a:latin typeface="Consolas"/>
                <a:ea typeface="Consolas"/>
                <a:cs typeface="Consolas"/>
                <a:sym typeface="Consolas"/>
              </a:rPr>
              <a:t>import</a:t>
            </a:r>
            <a:r>
              <a:rPr lang="en-US" sz="2200">
                <a:solidFill>
                  <a:srgbClr val="333333"/>
                </a:solidFill>
                <a:highlight>
                  <a:srgbClr val="F7F7F7"/>
                </a:highlight>
                <a:latin typeface="Consolas"/>
                <a:ea typeface="Consolas"/>
                <a:cs typeface="Consolas"/>
                <a:sym typeface="Consolas"/>
              </a:rPr>
              <a:t> matplotlib.pyplot </a:t>
            </a:r>
            <a:r>
              <a:rPr lang="en-US" sz="2200">
                <a:solidFill>
                  <a:srgbClr val="A71D5D"/>
                </a:solidFill>
                <a:highlight>
                  <a:srgbClr val="F7F7F7"/>
                </a:highlight>
                <a:latin typeface="Consolas"/>
                <a:ea typeface="Consolas"/>
                <a:cs typeface="Consolas"/>
                <a:sym typeface="Consolas"/>
              </a:rPr>
              <a:t>as</a:t>
            </a:r>
            <a:r>
              <a:rPr lang="en-US" sz="2200">
                <a:solidFill>
                  <a:srgbClr val="333333"/>
                </a:solidFill>
                <a:highlight>
                  <a:srgbClr val="F7F7F7"/>
                </a:highlight>
                <a:latin typeface="Consolas"/>
                <a:ea typeface="Consolas"/>
                <a:cs typeface="Consolas"/>
                <a:sym typeface="Consolas"/>
              </a:rPr>
              <a:t> plt</a:t>
            </a:r>
            <a:br>
              <a:rPr lang="en-US" sz="2200">
                <a:solidFill>
                  <a:srgbClr val="333333"/>
                </a:solidFill>
                <a:highlight>
                  <a:srgbClr val="F7F7F7"/>
                </a:highlight>
                <a:latin typeface="Consolas"/>
                <a:ea typeface="Consolas"/>
                <a:cs typeface="Consolas"/>
                <a:sym typeface="Consolas"/>
              </a:rPr>
            </a:b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df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pd.read_csv(</a:t>
            </a:r>
            <a:r>
              <a:rPr lang="en-US" sz="2200">
                <a:solidFill>
                  <a:srgbClr val="183691"/>
                </a:solidFill>
                <a:highlight>
                  <a:srgbClr val="F7F7F7"/>
                </a:highlight>
                <a:latin typeface="Consolas"/>
                <a:ea typeface="Consolas"/>
                <a:cs typeface="Consolas"/>
                <a:sym typeface="Consolas"/>
              </a:rPr>
              <a:t>'../../assets/dataset/flight_delays.csv'</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df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df.join(pd.get_dummies(df[</a:t>
            </a:r>
            <a:r>
              <a:rPr lang="en-US" sz="2200">
                <a:solidFill>
                  <a:srgbClr val="183691"/>
                </a:solidFill>
                <a:highlight>
                  <a:srgbClr val="F7F7F7"/>
                </a:highlight>
                <a:latin typeface="Consolas"/>
                <a:ea typeface="Consolas"/>
                <a:cs typeface="Consolas"/>
                <a:sym typeface="Consolas"/>
              </a:rPr>
              <a:t>'DAY_OF_WEEK'</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prefix</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'dow'</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df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df[df.</a:t>
            </a:r>
            <a:r>
              <a:rPr lang="en-US" sz="2200">
                <a:solidFill>
                  <a:srgbClr val="0086B3"/>
                </a:solidFill>
                <a:highlight>
                  <a:srgbClr val="F7F7F7"/>
                </a:highlight>
                <a:latin typeface="Consolas"/>
                <a:ea typeface="Consolas"/>
                <a:cs typeface="Consolas"/>
                <a:sym typeface="Consolas"/>
              </a:rPr>
              <a:t>DEP_DEL15</a:t>
            </a:r>
            <a:r>
              <a:rPr lang="en-US" sz="2200">
                <a:solidFill>
                  <a:srgbClr val="333333"/>
                </a:solidFill>
                <a:highlight>
                  <a:srgbClr val="F7F7F7"/>
                </a:highlight>
                <a:latin typeface="Consolas"/>
                <a:ea typeface="Consolas"/>
                <a:cs typeface="Consolas"/>
                <a:sym typeface="Consolas"/>
              </a:rPr>
              <a:t>.notnull()].copy()</a:t>
            </a:r>
            <a:br>
              <a:rPr lang="en-US" sz="2200">
                <a:solidFill>
                  <a:srgbClr val="333333"/>
                </a:solidFill>
                <a:highlight>
                  <a:srgbClr val="F7F7F7"/>
                </a:highlight>
                <a:latin typeface="Consolas"/>
                <a:ea typeface="Consolas"/>
                <a:cs typeface="Consolas"/>
                <a:sym typeface="Consolas"/>
              </a:rPr>
            </a:br>
          </a:p>
        </p:txBody>
      </p:sp>
      <p:sp>
        <p:nvSpPr>
          <p:cNvPr id="775" name="Shape 77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VISUALIZING MODELS OVER VARIABLES</a:t>
            </a: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9" name="Shape 779"/>
        <p:cNvGrpSpPr/>
        <p:nvPr/>
      </p:nvGrpSpPr>
      <p:grpSpPr>
        <a:xfrm>
          <a:off x="0" y="0"/>
          <a:ext cx="0" cy="0"/>
          <a:chOff x="0" y="0"/>
          <a:chExt cx="0" cy="0"/>
        </a:xfrm>
      </p:grpSpPr>
      <p:sp>
        <p:nvSpPr>
          <p:cNvPr id="780" name="Shape 780"/>
          <p:cNvSpPr txBox="1"/>
          <p:nvPr>
            <p:ph idx="1" type="body"/>
          </p:nvPr>
        </p:nvSpPr>
        <p:spPr>
          <a:xfrm>
            <a:off x="635000" y="1301275"/>
            <a:ext cx="12009600" cy="3809999"/>
          </a:xfrm>
          <a:prstGeom prst="rect">
            <a:avLst/>
          </a:prstGeom>
          <a:noFill/>
          <a:ln>
            <a:noFill/>
          </a:ln>
        </p:spPr>
        <p:txBody>
          <a:bodyPr anchorCtr="0" anchor="t" bIns="0" lIns="0" rIns="0" tIns="0">
            <a:noAutofit/>
          </a:bodyPr>
          <a:lstStyle/>
          <a:p>
            <a:pPr lvl="0" rtl="0">
              <a:lnSpc>
                <a:spcPct val="100000"/>
              </a:lnSpc>
              <a:spcBef>
                <a:spcPts val="0"/>
              </a:spcBef>
              <a:buNone/>
            </a:pPr>
            <a:r>
              <a:t/>
            </a:r>
            <a:endParaRPr sz="2200">
              <a:solidFill>
                <a:srgbClr val="333333"/>
              </a:solidFill>
              <a:highlight>
                <a:srgbClr val="F7F7F7"/>
              </a:highlight>
              <a:latin typeface="Consolas"/>
              <a:ea typeface="Consolas"/>
              <a:cs typeface="Consolas"/>
              <a:sym typeface="Consolas"/>
            </a:endParaRPr>
          </a:p>
          <a:p>
            <a:pPr lvl="0" rtl="0">
              <a:spcBef>
                <a:spcPts val="0"/>
              </a:spcBef>
              <a:buNone/>
            </a:pPr>
            <a:r>
              <a:rPr lang="en-US" sz="2200">
                <a:solidFill>
                  <a:srgbClr val="969896"/>
                </a:solidFill>
                <a:highlight>
                  <a:srgbClr val="F7F7F7"/>
                </a:highlight>
                <a:latin typeface="Consolas"/>
                <a:ea typeface="Consolas"/>
                <a:cs typeface="Consolas"/>
                <a:sym typeface="Consolas"/>
              </a:rPr>
              <a:t># Build a model</a:t>
            </a:r>
          </a:p>
          <a:p>
            <a:pPr lvl="0" rtl="0">
              <a:lnSpc>
                <a:spcPct val="100000"/>
              </a:lnSpc>
              <a:spcBef>
                <a:spcPts val="0"/>
              </a:spcBef>
              <a:buNone/>
            </a:pPr>
            <a:r>
              <a:rPr lang="en-US" sz="2200">
                <a:solidFill>
                  <a:srgbClr val="333333"/>
                </a:solidFill>
                <a:highlight>
                  <a:srgbClr val="F7F7F7"/>
                </a:highlight>
                <a:latin typeface="Consolas"/>
                <a:ea typeface="Consolas"/>
                <a:cs typeface="Consolas"/>
                <a:sym typeface="Consolas"/>
              </a:rPr>
              <a:t>model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lm.LogisticRegression()</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features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'dow_1'</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'dow_2'</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'dow_3'</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'dow_4'</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'dow_5'</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'dow_6'</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model.fit(df[features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'CRS_DEP_TIME'</a:t>
            </a:r>
            <a:r>
              <a:rPr lang="en-US" sz="2200">
                <a:solidFill>
                  <a:srgbClr val="333333"/>
                </a:solidFill>
                <a:highlight>
                  <a:srgbClr val="F7F7F7"/>
                </a:highlight>
                <a:latin typeface="Consolas"/>
                <a:ea typeface="Consolas"/>
                <a:cs typeface="Consolas"/>
                <a:sym typeface="Consolas"/>
              </a:rPr>
              <a:t>]], df[</a:t>
            </a:r>
            <a:r>
              <a:rPr lang="en-US" sz="2200">
                <a:solidFill>
                  <a:srgbClr val="183691"/>
                </a:solidFill>
                <a:highlight>
                  <a:srgbClr val="F7F7F7"/>
                </a:highlight>
                <a:latin typeface="Consolas"/>
                <a:ea typeface="Consolas"/>
                <a:cs typeface="Consolas"/>
                <a:sym typeface="Consolas"/>
              </a:rPr>
              <a:t>'DEP_DEL15'</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df[</a:t>
            </a:r>
            <a:r>
              <a:rPr lang="en-US" sz="2200">
                <a:solidFill>
                  <a:srgbClr val="183691"/>
                </a:solidFill>
                <a:highlight>
                  <a:srgbClr val="F7F7F7"/>
                </a:highlight>
                <a:latin typeface="Consolas"/>
                <a:ea typeface="Consolas"/>
                <a:cs typeface="Consolas"/>
                <a:sym typeface="Consolas"/>
              </a:rPr>
              <a:t>'probability'</a:t>
            </a:r>
            <a:r>
              <a:rPr lang="en-US" sz="2200">
                <a:solidFill>
                  <a:srgbClr val="333333"/>
                </a:solidFill>
                <a:highlight>
                  <a:srgbClr val="F7F7F7"/>
                </a:highlight>
                <a:latin typeface="Consolas"/>
                <a:ea typeface="Consolas"/>
                <a:cs typeface="Consolas"/>
                <a:sym typeface="Consolas"/>
              </a:rPr>
              <a:t>]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model.predict_proba(df[features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'CRS_DEP_TIME'</a:t>
            </a:r>
            <a:r>
              <a:rPr lang="en-US" sz="2200">
                <a:solidFill>
                  <a:srgbClr val="333333"/>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T</a:t>
            </a:r>
            <a:r>
              <a:rPr lang="en-US" sz="2200">
                <a:solidFill>
                  <a:srgbClr val="333333"/>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p>
        </p:txBody>
      </p:sp>
      <p:sp>
        <p:nvSpPr>
          <p:cNvPr id="781" name="Shape 78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VISUALIZING MODELS OVER VARIABLES</a:t>
            </a:r>
          </a:p>
        </p:txBody>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5" name="Shape 785"/>
        <p:cNvGrpSpPr/>
        <p:nvPr/>
      </p:nvGrpSpPr>
      <p:grpSpPr>
        <a:xfrm>
          <a:off x="0" y="0"/>
          <a:ext cx="0" cy="0"/>
          <a:chOff x="0" y="0"/>
          <a:chExt cx="0" cy="0"/>
        </a:xfrm>
      </p:grpSpPr>
      <p:sp>
        <p:nvSpPr>
          <p:cNvPr id="786" name="Shape 786"/>
          <p:cNvSpPr txBox="1"/>
          <p:nvPr>
            <p:ph idx="1" type="body"/>
          </p:nvPr>
        </p:nvSpPr>
        <p:spPr>
          <a:xfrm>
            <a:off x="634999" y="1301275"/>
            <a:ext cx="12204899" cy="3809999"/>
          </a:xfrm>
          <a:prstGeom prst="rect">
            <a:avLst/>
          </a:prstGeom>
          <a:noFill/>
          <a:ln>
            <a:noFill/>
          </a:ln>
        </p:spPr>
        <p:txBody>
          <a:bodyPr anchorCtr="0" anchor="t" bIns="0" lIns="0" rIns="0" tIns="0">
            <a:noAutofit/>
          </a:bodyPr>
          <a:lstStyle/>
          <a:p>
            <a:pPr lvl="0" rtl="0">
              <a:lnSpc>
                <a:spcPct val="100000"/>
              </a:lnSpc>
              <a:spcBef>
                <a:spcPts val="0"/>
              </a:spcBef>
              <a:buNone/>
            </a:pPr>
            <a:r>
              <a:t/>
            </a:r>
            <a:endParaRPr sz="2200">
              <a:solidFill>
                <a:srgbClr val="333333"/>
              </a:solidFill>
              <a:highlight>
                <a:srgbClr val="F7F7F7"/>
              </a:highlight>
              <a:latin typeface="Consolas"/>
              <a:ea typeface="Consolas"/>
              <a:cs typeface="Consolas"/>
              <a:sym typeface="Consolas"/>
            </a:endParaRPr>
          </a:p>
          <a:p>
            <a:pPr lvl="0" rtl="0">
              <a:lnSpc>
                <a:spcPct val="100000"/>
              </a:lnSpc>
              <a:spcBef>
                <a:spcPts val="0"/>
              </a:spcBef>
              <a:buNone/>
            </a:pPr>
            <a:r>
              <a:rPr lang="en-US" sz="2200">
                <a:solidFill>
                  <a:srgbClr val="969896"/>
                </a:solidFill>
                <a:highlight>
                  <a:srgbClr val="F7F7F7"/>
                </a:highlight>
                <a:latin typeface="Consolas"/>
                <a:ea typeface="Consolas"/>
                <a:cs typeface="Consolas"/>
                <a:sym typeface="Consolas"/>
              </a:rPr>
              <a:t># Create a plot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ax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plt.subplot(</a:t>
            </a:r>
            <a:r>
              <a:rPr lang="en-US" sz="2200">
                <a:solidFill>
                  <a:srgbClr val="0086B3"/>
                </a:solidFill>
                <a:highlight>
                  <a:srgbClr val="F7F7F7"/>
                </a:highlight>
                <a:latin typeface="Consolas"/>
                <a:ea typeface="Consolas"/>
                <a:cs typeface="Consolas"/>
                <a:sym typeface="Consolas"/>
              </a:rPr>
              <a:t>111</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colors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'blue'</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'green'</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'red'</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'purple'</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'orange'</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'brown'</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r>
              <a:rPr lang="en-US" sz="2200">
                <a:solidFill>
                  <a:srgbClr val="A71D5D"/>
                </a:solidFill>
                <a:highlight>
                  <a:srgbClr val="F7F7F7"/>
                </a:highlight>
                <a:latin typeface="Consolas"/>
                <a:ea typeface="Consolas"/>
                <a:cs typeface="Consolas"/>
                <a:sym typeface="Consolas"/>
              </a:rPr>
              <a:t>for</a:t>
            </a:r>
            <a:r>
              <a:rPr lang="en-US" sz="2200">
                <a:solidFill>
                  <a:srgbClr val="333333"/>
                </a:solidFill>
                <a:highlight>
                  <a:srgbClr val="F7F7F7"/>
                </a:highlight>
                <a:latin typeface="Consolas"/>
                <a:ea typeface="Consolas"/>
                <a:cs typeface="Consolas"/>
                <a:sym typeface="Consolas"/>
              </a:rPr>
              <a:t> e, c </a:t>
            </a:r>
            <a:r>
              <a:rPr lang="en-US" sz="2200">
                <a:solidFill>
                  <a:srgbClr val="A71D5D"/>
                </a:solidFill>
                <a:highlight>
                  <a:srgbClr val="F7F7F7"/>
                </a:highlight>
                <a:latin typeface="Consolas"/>
                <a:ea typeface="Consolas"/>
                <a:cs typeface="Consolas"/>
                <a:sym typeface="Consolas"/>
              </a:rPr>
              <a:t>in</a:t>
            </a:r>
            <a:r>
              <a:rPr lang="en-US" sz="2200">
                <a:solidFill>
                  <a:srgbClr val="333333"/>
                </a:solidFill>
                <a:highlight>
                  <a:srgbClr val="F7F7F7"/>
                </a:highlight>
                <a:latin typeface="Consolas"/>
                <a:ea typeface="Consolas"/>
                <a:cs typeface="Consolas"/>
                <a:sym typeface="Consolas"/>
              </a:rPr>
              <a:t> </a:t>
            </a:r>
            <a:r>
              <a:rPr lang="en-US" sz="2200">
                <a:solidFill>
                  <a:srgbClr val="0086B3"/>
                </a:solidFill>
                <a:highlight>
                  <a:srgbClr val="F7F7F7"/>
                </a:highlight>
                <a:latin typeface="Consolas"/>
                <a:ea typeface="Consolas"/>
                <a:cs typeface="Consolas"/>
                <a:sym typeface="Consolas"/>
              </a:rPr>
              <a:t>enumerate</a:t>
            </a:r>
            <a:r>
              <a:rPr lang="en-US" sz="2200">
                <a:solidFill>
                  <a:srgbClr val="333333"/>
                </a:solidFill>
                <a:highlight>
                  <a:srgbClr val="F7F7F7"/>
                </a:highlight>
                <a:latin typeface="Consolas"/>
                <a:ea typeface="Consolas"/>
                <a:cs typeface="Consolas"/>
                <a:sym typeface="Consolas"/>
              </a:rPr>
              <a:t>(colors):</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    df[df[features[e]]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].plot(</a:t>
            </a:r>
            <a:r>
              <a:rPr lang="en-US" sz="2200">
                <a:solidFill>
                  <a:srgbClr val="ED6A43"/>
                </a:solidFill>
                <a:highlight>
                  <a:srgbClr val="F7F7F7"/>
                </a:highlight>
                <a:latin typeface="Consolas"/>
                <a:ea typeface="Consolas"/>
                <a:cs typeface="Consolas"/>
                <a:sym typeface="Consolas"/>
              </a:rPr>
              <a:t>x</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'CRS_DEP_TIME'</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y</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'probability'</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kind</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'scatter'</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color</a:t>
            </a:r>
            <a:r>
              <a:rPr lang="en-US" sz="2200">
                <a:solidFill>
                  <a:srgbClr val="333333"/>
                </a:solidFill>
                <a:highlight>
                  <a:srgbClr val="F7F7F7"/>
                </a:highlight>
                <a:latin typeface="Consolas"/>
                <a:ea typeface="Consolas"/>
                <a:cs typeface="Consolas"/>
                <a:sym typeface="Consolas"/>
              </a:rPr>
              <a:t>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c, </a:t>
            </a:r>
            <a:r>
              <a:rPr lang="en-US" sz="2200">
                <a:solidFill>
                  <a:srgbClr val="ED6A43"/>
                </a:solidFill>
                <a:highlight>
                  <a:srgbClr val="F7F7F7"/>
                </a:highlight>
                <a:latin typeface="Consolas"/>
                <a:ea typeface="Consolas"/>
                <a:cs typeface="Consolas"/>
                <a:sym typeface="Consolas"/>
              </a:rPr>
              <a:t>ax</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ax)</a:t>
            </a:r>
            <a:br>
              <a:rPr lang="en-US" sz="2200">
                <a:solidFill>
                  <a:srgbClr val="333333"/>
                </a:solidFill>
                <a:highlight>
                  <a:srgbClr val="F7F7F7"/>
                </a:highlight>
                <a:latin typeface="Consolas"/>
                <a:ea typeface="Consolas"/>
                <a:cs typeface="Consolas"/>
                <a:sym typeface="Consolas"/>
              </a:rPr>
            </a:b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ax.set(</a:t>
            </a:r>
            <a:r>
              <a:rPr lang="en-US" sz="2200">
                <a:solidFill>
                  <a:srgbClr val="ED6A43"/>
                </a:solidFill>
                <a:highlight>
                  <a:srgbClr val="F7F7F7"/>
                </a:highlight>
                <a:latin typeface="Consolas"/>
                <a:ea typeface="Consolas"/>
                <a:cs typeface="Consolas"/>
                <a:sym typeface="Consolas"/>
              </a:rPr>
              <a:t>title</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'Probability of Delay\n Based on Day of Week and Time of Day'</a:t>
            </a:r>
            <a:r>
              <a:rPr lang="en-US" sz="2200">
                <a:solidFill>
                  <a:srgbClr val="333333"/>
                </a:solidFill>
                <a:highlight>
                  <a:srgbClr val="F7F7F7"/>
                </a:highlight>
                <a:latin typeface="Consolas"/>
                <a:ea typeface="Consolas"/>
                <a:cs typeface="Consolas"/>
                <a:sym typeface="Consolas"/>
              </a:rPr>
              <a:t>)</a:t>
            </a:r>
          </a:p>
          <a:p>
            <a:pPr lvl="0" marR="0" rtl="0" algn="l">
              <a:lnSpc>
                <a:spcPct val="100000"/>
              </a:lnSpc>
              <a:spcBef>
                <a:spcPts val="0"/>
              </a:spcBef>
              <a:buNone/>
            </a:pPr>
            <a:r>
              <a:t/>
            </a:r>
            <a:endParaRPr sz="2200">
              <a:latin typeface="Consolas"/>
              <a:ea typeface="Consolas"/>
              <a:cs typeface="Consolas"/>
              <a:sym typeface="Consolas"/>
            </a:endParaRPr>
          </a:p>
        </p:txBody>
      </p:sp>
      <p:sp>
        <p:nvSpPr>
          <p:cNvPr id="787" name="Shape 78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VISUALIZING MODELS OVER VARIABLES</a:t>
            </a:r>
          </a:p>
        </p:txBody>
      </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1" name="Shape 791"/>
        <p:cNvGrpSpPr/>
        <p:nvPr/>
      </p:nvGrpSpPr>
      <p:grpSpPr>
        <a:xfrm>
          <a:off x="0" y="0"/>
          <a:ext cx="0" cy="0"/>
          <a:chOff x="0" y="0"/>
          <a:chExt cx="0" cy="0"/>
        </a:xfrm>
      </p:grpSpPr>
      <p:sp>
        <p:nvSpPr>
          <p:cNvPr id="792" name="Shape 792"/>
          <p:cNvSpPr txBox="1"/>
          <p:nvPr>
            <p:ph idx="1" type="body"/>
          </p:nvPr>
        </p:nvSpPr>
        <p:spPr>
          <a:xfrm>
            <a:off x="635000" y="1143625"/>
            <a:ext cx="4172700" cy="5739600"/>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This visual can help showcase the range of effect on delays from both day of the week and time of day.</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Given this model, some days are more likely to have delays than others.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likelihood of delay increases as the day goes on.</a:t>
            </a:r>
          </a:p>
        </p:txBody>
      </p:sp>
      <p:sp>
        <p:nvSpPr>
          <p:cNvPr id="793" name="Shape 793"/>
          <p:cNvSpPr/>
          <p:nvPr/>
        </p:nvSpPr>
        <p:spPr>
          <a:xfrm>
            <a:off x="635000" y="711925"/>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VISUALIZING MODELS OVER VARIABLES</a:t>
            </a:r>
          </a:p>
        </p:txBody>
      </p:sp>
      <p:pic>
        <p:nvPicPr>
          <p:cNvPr id="794" name="Shape 794"/>
          <p:cNvPicPr preferRelativeResize="0"/>
          <p:nvPr/>
        </p:nvPicPr>
        <p:blipFill>
          <a:blip r:embed="rId3">
            <a:alphaModFix/>
          </a:blip>
          <a:stretch>
            <a:fillRect/>
          </a:stretch>
        </p:blipFill>
        <p:spPr>
          <a:xfrm>
            <a:off x="4922600" y="1301225"/>
            <a:ext cx="8021150" cy="5865100"/>
          </a:xfrm>
          <a:prstGeom prst="rect">
            <a:avLst/>
          </a:prstGeom>
          <a:noFill/>
          <a:ln>
            <a:noFill/>
          </a:ln>
        </p:spPr>
      </p:pic>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8" name="Shape 798"/>
        <p:cNvGrpSpPr/>
        <p:nvPr/>
      </p:nvGrpSpPr>
      <p:grpSpPr>
        <a:xfrm>
          <a:off x="0" y="0"/>
          <a:ext cx="0" cy="0"/>
          <a:chOff x="0" y="0"/>
          <a:chExt cx="0" cy="0"/>
        </a:xfrm>
      </p:grpSpPr>
      <p:pic>
        <p:nvPicPr>
          <p:cNvPr id="799" name="Shape 799"/>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00" name="Shape 800"/>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801" name="Shape 801"/>
          <p:cNvSpPr/>
          <p:nvPr/>
        </p:nvSpPr>
        <p:spPr>
          <a:xfrm>
            <a:off x="2961475" y="2224360"/>
            <a:ext cx="7559399" cy="2496599"/>
          </a:xfrm>
          <a:prstGeom prst="rect">
            <a:avLst/>
          </a:prstGeom>
          <a:noFill/>
          <a:ln>
            <a:noFill/>
          </a:ln>
        </p:spPr>
        <p:txBody>
          <a:bodyPr anchorCtr="0" anchor="ctr" bIns="50800" lIns="50800" rIns="50800" tIns="50800">
            <a:noAutofit/>
          </a:bodyPr>
          <a:lstStyle/>
          <a:p>
            <a:pPr indent="-342900" lvl="0" marL="457200" rtl="0">
              <a:spcBef>
                <a:spcPts val="0"/>
              </a:spcBef>
              <a:buClr>
                <a:schemeClr val="dk1"/>
              </a:buClr>
              <a:buSzPct val="100000"/>
              <a:buFont typeface="Georgia"/>
              <a:buAutoNum type="arabicPeriod"/>
            </a:pPr>
            <a:r>
              <a:rPr lang="en-US" sz="1800">
                <a:latin typeface="Georgia"/>
                <a:ea typeface="Georgia"/>
                <a:cs typeface="Georgia"/>
                <a:sym typeface="Georgia"/>
              </a:rPr>
              <a:t>A</a:t>
            </a:r>
            <a:r>
              <a:rPr lang="en-US" sz="1800">
                <a:solidFill>
                  <a:srgbClr val="333333"/>
                </a:solidFill>
                <a:highlight>
                  <a:srgbClr val="FFFFFF"/>
                </a:highlight>
                <a:latin typeface="Georgia"/>
                <a:ea typeface="Georgia"/>
                <a:cs typeface="Georgia"/>
                <a:sym typeface="Georgia"/>
              </a:rPr>
              <a:t>djust the model to make delay predictions using airlines instead of day of week, and time, then plot the effect on CRS_DEP_TIME=1.</a:t>
            </a:r>
          </a:p>
          <a:p>
            <a:pPr lvl="0" rtl="0">
              <a:spcBef>
                <a:spcPts val="0"/>
              </a:spcBef>
              <a:buNone/>
            </a:pPr>
            <a:r>
              <a:t/>
            </a:r>
            <a:endParaRPr sz="1800">
              <a:latin typeface="Georgia"/>
              <a:ea typeface="Georgia"/>
              <a:cs typeface="Georgia"/>
              <a:sym typeface="Georgia"/>
            </a:endParaRPr>
          </a:p>
          <a:p>
            <a:pPr indent="-342900" lvl="0" marL="457200" rtl="0">
              <a:spcBef>
                <a:spcPts val="0"/>
              </a:spcBef>
              <a:buSzPct val="100000"/>
              <a:buFont typeface="Georgia"/>
              <a:buAutoNum type="arabicPeriod"/>
            </a:pPr>
            <a:r>
              <a:rPr lang="en-US" sz="1800">
                <a:latin typeface="Georgia"/>
                <a:ea typeface="Georgia"/>
                <a:cs typeface="Georgia"/>
                <a:sym typeface="Georgia"/>
              </a:rPr>
              <a:t>T</a:t>
            </a:r>
            <a:r>
              <a:rPr lang="en-US" sz="1800">
                <a:solidFill>
                  <a:srgbClr val="333333"/>
                </a:solidFill>
                <a:highlight>
                  <a:srgbClr val="FFFFFF"/>
                </a:highlight>
                <a:latin typeface="Georgia"/>
                <a:ea typeface="Georgia"/>
                <a:cs typeface="Georgia"/>
                <a:sym typeface="Georgia"/>
              </a:rPr>
              <a:t>ry plotting the inverse: pick either model and plot the effect on CRS_DEP_TIME=0</a:t>
            </a:r>
            <a:r>
              <a:rPr lang="en-US" sz="1800">
                <a:latin typeface="Georgia"/>
                <a:ea typeface="Georgia"/>
                <a:cs typeface="Georgia"/>
                <a:sym typeface="Georgia"/>
              </a:rPr>
              <a:t>.</a:t>
            </a:r>
          </a:p>
        </p:txBody>
      </p:sp>
      <p:sp>
        <p:nvSpPr>
          <p:cNvPr id="802" name="Shape 802"/>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The new plots</a:t>
            </a:r>
          </a:p>
        </p:txBody>
      </p:sp>
      <p:sp>
        <p:nvSpPr>
          <p:cNvPr id="803" name="Shape 803"/>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804" name="Shape 804"/>
          <p:cNvSpPr/>
          <p:nvPr/>
        </p:nvSpPr>
        <p:spPr>
          <a:xfrm>
            <a:off x="2989800" y="1776150"/>
            <a:ext cx="80996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DIRECTIONS </a:t>
            </a:r>
          </a:p>
        </p:txBody>
      </p:sp>
      <p:cxnSp>
        <p:nvCxnSpPr>
          <p:cNvPr id="805" name="Shape 805"/>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806" name="Shape 806"/>
          <p:cNvSpPr/>
          <p:nvPr/>
        </p:nvSpPr>
        <p:spPr>
          <a:xfrm>
            <a:off x="635000" y="736600"/>
            <a:ext cx="117867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TRY IT OUT</a:t>
            </a:r>
          </a:p>
        </p:txBody>
      </p:sp>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0" name="Shape 810"/>
        <p:cNvGrpSpPr/>
        <p:nvPr/>
      </p:nvGrpSpPr>
      <p:grpSpPr>
        <a:xfrm>
          <a:off x="0" y="0"/>
          <a:ext cx="0" cy="0"/>
          <a:chOff x="0" y="0"/>
          <a:chExt cx="0" cy="0"/>
        </a:xfrm>
      </p:grpSpPr>
      <p:sp>
        <p:nvSpPr>
          <p:cNvPr id="811" name="Shape 81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DEMO	</a:t>
            </a:r>
          </a:p>
        </p:txBody>
      </p:sp>
      <p:sp>
        <p:nvSpPr>
          <p:cNvPr id="812" name="Shape 812"/>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VISUALIZING PERFORMANCE AGAINST BASELINE</a:t>
            </a:r>
          </a:p>
        </p:txBody>
      </p:sp>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6" name="Shape 816"/>
        <p:cNvGrpSpPr/>
        <p:nvPr/>
      </p:nvGrpSpPr>
      <p:grpSpPr>
        <a:xfrm>
          <a:off x="0" y="0"/>
          <a:ext cx="0" cy="0"/>
          <a:chOff x="0" y="0"/>
          <a:chExt cx="0" cy="0"/>
        </a:xfrm>
      </p:grpSpPr>
      <p:sp>
        <p:nvSpPr>
          <p:cNvPr id="817" name="Shape 817"/>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Another approach of visualization is the effect of your model against a baseline, or - even better - against previous models.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Plots like this will also be useful when talking to your peers - other data scientists or analysts who are familiar with your project and interested in the progress you’ve made.</a:t>
            </a:r>
          </a:p>
          <a:p>
            <a:pPr lvl="0" marR="0" rtl="0" algn="l">
              <a:spcBef>
                <a:spcPts val="0"/>
              </a:spcBef>
              <a:buNone/>
            </a:pPr>
            <a:r>
              <a:t/>
            </a:r>
            <a:endParaRPr sz="2800">
              <a:latin typeface="Georgia"/>
              <a:ea typeface="Georgia"/>
              <a:cs typeface="Georgia"/>
              <a:sym typeface="Georgia"/>
            </a:endParaRPr>
          </a:p>
        </p:txBody>
      </p:sp>
      <p:sp>
        <p:nvSpPr>
          <p:cNvPr id="818" name="Shape 81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VISUALIZING PERFORMANCE AGAINST BASELINE</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52123"/>
        </a:solidFill>
      </p:bgPr>
    </p:bg>
    <p:spTree>
      <p:nvGrpSpPr>
        <p:cNvPr id="446" name="Shape 446"/>
        <p:cNvGrpSpPr/>
        <p:nvPr/>
      </p:nvGrpSpPr>
      <p:grpSpPr>
        <a:xfrm>
          <a:off x="0" y="0"/>
          <a:ext cx="0" cy="0"/>
          <a:chOff x="0" y="0"/>
          <a:chExt cx="0" cy="0"/>
        </a:xfrm>
      </p:grpSpPr>
      <p:sp>
        <p:nvSpPr>
          <p:cNvPr id="447" name="Shape 44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COURSE</a:t>
            </a:r>
          </a:p>
        </p:txBody>
      </p:sp>
      <p:sp>
        <p:nvSpPr>
          <p:cNvPr id="448" name="Shape 448"/>
          <p:cNvSpPr/>
          <p:nvPr/>
        </p:nvSpPr>
        <p:spPr>
          <a:xfrm>
            <a:off x="635000" y="1473200"/>
            <a:ext cx="11734800" cy="28066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9600" u="none" cap="none" strike="noStrike">
                <a:solidFill>
                  <a:srgbClr val="FFFFFF"/>
                </a:solidFill>
                <a:latin typeface="Oswald"/>
                <a:ea typeface="Oswald"/>
                <a:cs typeface="Oswald"/>
                <a:sym typeface="Oswald"/>
              </a:rPr>
              <a:t>PRE-WORK </a:t>
            </a:r>
          </a:p>
        </p:txBody>
      </p:sp>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2" name="Shape 822"/>
        <p:cNvGrpSpPr/>
        <p:nvPr/>
      </p:nvGrpSpPr>
      <p:grpSpPr>
        <a:xfrm>
          <a:off x="0" y="0"/>
          <a:ext cx="0" cy="0"/>
          <a:chOff x="0" y="0"/>
          <a:chExt cx="0" cy="0"/>
        </a:xfrm>
      </p:grpSpPr>
      <p:sp>
        <p:nvSpPr>
          <p:cNvPr id="823" name="Shape 823"/>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For classification, we’ve practiced plotting AUC and precision-recall plots.  Consider the premise of each:</a:t>
            </a:r>
          </a:p>
        </p:txBody>
      </p:sp>
      <p:sp>
        <p:nvSpPr>
          <p:cNvPr id="824" name="Shape 82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VISUALIZING PERFORMANCE AGAINST BASELINE</a:t>
            </a:r>
          </a:p>
        </p:txBody>
      </p:sp>
      <p:pic>
        <p:nvPicPr>
          <p:cNvPr id="825" name="Shape 825"/>
          <p:cNvPicPr preferRelativeResize="0"/>
          <p:nvPr/>
        </p:nvPicPr>
        <p:blipFill>
          <a:blip r:embed="rId3">
            <a:alphaModFix/>
          </a:blip>
          <a:stretch>
            <a:fillRect/>
          </a:stretch>
        </p:blipFill>
        <p:spPr>
          <a:xfrm>
            <a:off x="7835900" y="2585237"/>
            <a:ext cx="4762500" cy="4429125"/>
          </a:xfrm>
          <a:prstGeom prst="rect">
            <a:avLst/>
          </a:prstGeom>
          <a:noFill/>
          <a:ln>
            <a:noFill/>
          </a:ln>
        </p:spPr>
      </p:pic>
      <p:sp>
        <p:nvSpPr>
          <p:cNvPr id="826" name="Shape 826"/>
          <p:cNvSpPr txBox="1"/>
          <p:nvPr/>
        </p:nvSpPr>
        <p:spPr>
          <a:xfrm>
            <a:off x="613175" y="3056650"/>
            <a:ext cx="7299000" cy="4022999"/>
          </a:xfrm>
          <a:prstGeom prst="rect">
            <a:avLst/>
          </a:prstGeom>
          <a:noFill/>
          <a:ln>
            <a:noFill/>
          </a:ln>
        </p:spPr>
        <p:txBody>
          <a:bodyPr anchorCtr="0" anchor="t" bIns="91425" lIns="91425" rIns="91425" tIns="91425">
            <a:noAutofit/>
          </a:bodyPr>
          <a:lstStyle/>
          <a:p>
            <a:pPr indent="-256540" lvl="1" marL="6604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AUC plots explain and represent “accuracy” as having the largest area under the curve. Good models will be high and to the left.</a:t>
            </a:r>
          </a:p>
          <a:p>
            <a:pPr lvl="0" rtl="0">
              <a:spcBef>
                <a:spcPts val="0"/>
              </a:spcBef>
              <a:buClr>
                <a:schemeClr val="dk1"/>
              </a:buClr>
              <a:buFont typeface="Arial"/>
              <a:buNone/>
            </a:pPr>
            <a:r>
              <a:t/>
            </a:r>
            <a:endParaRPr sz="2800">
              <a:solidFill>
                <a:schemeClr val="dk1"/>
              </a:solidFill>
              <a:latin typeface="Georgia"/>
              <a:ea typeface="Georgia"/>
              <a:cs typeface="Georgia"/>
              <a:sym typeface="Georgia"/>
            </a:endParaRPr>
          </a:p>
          <a:p>
            <a:pPr indent="-256540" lvl="1" marL="6604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For precision-recall plots, it will depend on the </a:t>
            </a:r>
            <a:r>
              <a:rPr i="1" lang="en-US" sz="2800">
                <a:solidFill>
                  <a:schemeClr val="dk1"/>
                </a:solidFill>
                <a:latin typeface="Georgia"/>
                <a:ea typeface="Georgia"/>
                <a:cs typeface="Georgia"/>
                <a:sym typeface="Georgia"/>
              </a:rPr>
              <a:t>cost</a:t>
            </a:r>
            <a:r>
              <a:rPr lang="en-US" sz="2800">
                <a:solidFill>
                  <a:schemeClr val="dk1"/>
                </a:solidFill>
                <a:latin typeface="Georgia"/>
                <a:ea typeface="Georgia"/>
                <a:cs typeface="Georgia"/>
                <a:sym typeface="Georgia"/>
              </a:rPr>
              <a:t> requirements.  Either a model will have good recall at the cost of precision or vice versa.</a:t>
            </a:r>
          </a:p>
        </p:txBody>
      </p:sp>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0" name="Shape 830"/>
        <p:cNvGrpSpPr/>
        <p:nvPr/>
      </p:nvGrpSpPr>
      <p:grpSpPr>
        <a:xfrm>
          <a:off x="0" y="0"/>
          <a:ext cx="0" cy="0"/>
          <a:chOff x="0" y="0"/>
          <a:chExt cx="0" cy="0"/>
        </a:xfrm>
      </p:grpSpPr>
      <p:sp>
        <p:nvSpPr>
          <p:cNvPr id="831" name="Shape 831"/>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When comparing multiple models:</a:t>
            </a:r>
          </a:p>
          <a:p>
            <a:pPr lvl="0" marR="0" rtl="0" algn="l">
              <a:lnSpc>
                <a:spcPct val="100000"/>
              </a:lnSpc>
              <a:spcBef>
                <a:spcPts val="0"/>
              </a:spcBef>
              <a:spcAft>
                <a:spcPts val="0"/>
              </a:spcAft>
              <a:buNone/>
            </a:pPr>
            <a:r>
              <a:t/>
            </a:r>
            <a:endParaRPr sz="2800">
              <a:latin typeface="Georgia"/>
              <a:ea typeface="Georgia"/>
              <a:cs typeface="Georgia"/>
              <a:sym typeface="Georgia"/>
            </a:endParaRPr>
          </a:p>
          <a:p>
            <a:pPr lvl="1" marR="0" rtl="0" algn="l">
              <a:lnSpc>
                <a:spcPct val="100000"/>
              </a:lnSpc>
              <a:spcBef>
                <a:spcPts val="0"/>
              </a:spcBef>
              <a:spcAft>
                <a:spcPts val="0"/>
              </a:spcAft>
              <a:buSzPct val="100000"/>
              <a:buFont typeface="Georgia"/>
            </a:pPr>
            <a:r>
              <a:rPr lang="en-US" sz="2800">
                <a:latin typeface="Georgia"/>
                <a:ea typeface="Georgia"/>
                <a:cs typeface="Georgia"/>
                <a:sym typeface="Georgia"/>
              </a:rPr>
              <a:t>For AUC plots, you’ll be interested in which model has the </a:t>
            </a:r>
            <a:r>
              <a:rPr i="1" lang="en-US" sz="2800">
                <a:latin typeface="Georgia"/>
                <a:ea typeface="Georgia"/>
                <a:cs typeface="Georgia"/>
                <a:sym typeface="Georgia"/>
              </a:rPr>
              <a:t>largest</a:t>
            </a:r>
            <a:r>
              <a:rPr lang="en-US" sz="2800">
                <a:latin typeface="Georgia"/>
                <a:ea typeface="Georgia"/>
                <a:cs typeface="Georgia"/>
                <a:sym typeface="Georgia"/>
              </a:rPr>
              <a:t> area under the curve.</a:t>
            </a:r>
          </a:p>
          <a:p>
            <a:pPr indent="0" lvl="0" marL="0" marR="0" rtl="0" algn="l">
              <a:lnSpc>
                <a:spcPct val="100000"/>
              </a:lnSpc>
              <a:spcBef>
                <a:spcPts val="0"/>
              </a:spcBef>
              <a:spcAft>
                <a:spcPts val="0"/>
              </a:spcAft>
              <a:buNone/>
            </a:pPr>
            <a:r>
              <a:t/>
            </a:r>
            <a:endParaRPr sz="2800">
              <a:latin typeface="Georgia"/>
              <a:ea typeface="Georgia"/>
              <a:cs typeface="Georgia"/>
              <a:sym typeface="Georgia"/>
            </a:endParaRPr>
          </a:p>
        </p:txBody>
      </p:sp>
      <p:sp>
        <p:nvSpPr>
          <p:cNvPr id="832" name="Shape 83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VISUALIZING PERFORMANCE AGAINST BASELINE</a:t>
            </a:r>
          </a:p>
        </p:txBody>
      </p:sp>
      <p:pic>
        <p:nvPicPr>
          <p:cNvPr id="833" name="Shape 833"/>
          <p:cNvPicPr preferRelativeResize="0"/>
          <p:nvPr/>
        </p:nvPicPr>
        <p:blipFill>
          <a:blip r:embed="rId3">
            <a:alphaModFix/>
          </a:blip>
          <a:stretch>
            <a:fillRect/>
          </a:stretch>
        </p:blipFill>
        <p:spPr>
          <a:xfrm>
            <a:off x="7607300" y="3182487"/>
            <a:ext cx="4762500" cy="3895725"/>
          </a:xfrm>
          <a:prstGeom prst="rect">
            <a:avLst/>
          </a:prstGeom>
          <a:noFill/>
          <a:ln>
            <a:noFill/>
          </a:ln>
        </p:spPr>
      </p:pic>
      <p:sp>
        <p:nvSpPr>
          <p:cNvPr id="834" name="Shape 834"/>
          <p:cNvSpPr txBox="1"/>
          <p:nvPr/>
        </p:nvSpPr>
        <p:spPr>
          <a:xfrm>
            <a:off x="631775" y="3418975"/>
            <a:ext cx="6975600" cy="3659099"/>
          </a:xfrm>
          <a:prstGeom prst="rect">
            <a:avLst/>
          </a:prstGeom>
          <a:noFill/>
          <a:ln>
            <a:noFill/>
          </a:ln>
        </p:spPr>
        <p:txBody>
          <a:bodyPr anchorCtr="0" anchor="t" bIns="91425" lIns="91425" rIns="91425" tIns="91425">
            <a:noAutofit/>
          </a:bodyPr>
          <a:lstStyle/>
          <a:p>
            <a:pPr lvl="0" rtl="0">
              <a:spcBef>
                <a:spcPts val="0"/>
              </a:spcBef>
              <a:buClr>
                <a:schemeClr val="dk1"/>
              </a:buClr>
              <a:buFont typeface="Arial"/>
              <a:buNone/>
            </a:pPr>
            <a:r>
              <a:t/>
            </a:r>
            <a:endParaRPr sz="2800">
              <a:solidFill>
                <a:schemeClr val="dk1"/>
              </a:solidFill>
              <a:latin typeface="Georgia"/>
              <a:ea typeface="Georgia"/>
              <a:cs typeface="Georgia"/>
              <a:sym typeface="Georgia"/>
            </a:endParaRPr>
          </a:p>
          <a:p>
            <a:pPr indent="-256540" lvl="1" marL="6604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For precision-recall plots, based on the cost requirement, you are looking at which model has the best precision given the same recall, or the best recall given the same precision.</a:t>
            </a:r>
          </a:p>
          <a:p>
            <a:pPr lvl="0">
              <a:spcBef>
                <a:spcPts val="0"/>
              </a:spcBef>
              <a:buNone/>
            </a:pPr>
            <a:r>
              <a:t/>
            </a:r>
            <a:endParaRPr/>
          </a:p>
        </p:txBody>
      </p:sp>
    </p:spTree>
  </p:cSld>
  <p:clrMapOvr>
    <a:masterClrMapping/>
  </p:clrMapOvr>
  <p:transition spd="slow">
    <p:cut/>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8" name="Shape 838"/>
        <p:cNvGrpSpPr/>
        <p:nvPr/>
      </p:nvGrpSpPr>
      <p:grpSpPr>
        <a:xfrm>
          <a:off x="0" y="0"/>
          <a:ext cx="0" cy="0"/>
          <a:chOff x="0" y="0"/>
          <a:chExt cx="0" cy="0"/>
        </a:xfrm>
      </p:grpSpPr>
      <p:sp>
        <p:nvSpPr>
          <p:cNvPr id="839" name="Shape 839"/>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Follow along with the starter code located in the class repo.</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We’ve plotted several models for AUC:  a dummy model and additional features.</a:t>
            </a:r>
          </a:p>
          <a:p>
            <a:pPr lvl="0" rtl="0">
              <a:spcBef>
                <a:spcPts val="0"/>
              </a:spcBef>
              <a:buNone/>
            </a:pPr>
            <a:r>
              <a:t/>
            </a:r>
            <a:endParaRPr sz="2200">
              <a:solidFill>
                <a:schemeClr val="dk1"/>
              </a:solidFill>
              <a:latin typeface="Consolas"/>
              <a:ea typeface="Consolas"/>
              <a:cs typeface="Consolas"/>
              <a:sym typeface="Consolas"/>
            </a:endParaRPr>
          </a:p>
          <a:p>
            <a:pPr lvl="0" rtl="0">
              <a:spcBef>
                <a:spcPts val="0"/>
              </a:spcBef>
              <a:buNone/>
            </a:pPr>
            <a:r>
              <a:rPr lang="en-US" sz="2200">
                <a:solidFill>
                  <a:srgbClr val="333333"/>
                </a:solidFill>
                <a:highlight>
                  <a:srgbClr val="F7F7F7"/>
                </a:highlight>
                <a:latin typeface="Consolas"/>
                <a:ea typeface="Consolas"/>
                <a:cs typeface="Consolas"/>
                <a:sym typeface="Consolas"/>
              </a:rPr>
              <a:t>model0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dummy.DummyClassifier()</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model0.fit(df[features[</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 df.</a:t>
            </a:r>
            <a:r>
              <a:rPr lang="en-US" sz="2200">
                <a:solidFill>
                  <a:srgbClr val="0086B3"/>
                </a:solidFill>
                <a:highlight>
                  <a:srgbClr val="F7F7F7"/>
                </a:highlight>
                <a:latin typeface="Consolas"/>
                <a:ea typeface="Consolas"/>
                <a:cs typeface="Consolas"/>
                <a:sym typeface="Consolas"/>
              </a:rPr>
              <a:t>DEP_DEL15</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df[</a:t>
            </a:r>
            <a:r>
              <a:rPr lang="en-US" sz="2200">
                <a:solidFill>
                  <a:srgbClr val="183691"/>
                </a:solidFill>
                <a:highlight>
                  <a:srgbClr val="F7F7F7"/>
                </a:highlight>
                <a:latin typeface="Consolas"/>
                <a:ea typeface="Consolas"/>
                <a:cs typeface="Consolas"/>
                <a:sym typeface="Consolas"/>
              </a:rPr>
              <a:t>'probability_0'</a:t>
            </a:r>
            <a:r>
              <a:rPr lang="en-US" sz="2200">
                <a:solidFill>
                  <a:srgbClr val="333333"/>
                </a:solidFill>
                <a:highlight>
                  <a:srgbClr val="F7F7F7"/>
                </a:highlight>
                <a:latin typeface="Consolas"/>
                <a:ea typeface="Consolas"/>
                <a:cs typeface="Consolas"/>
                <a:sym typeface="Consolas"/>
              </a:rPr>
              <a:t>]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model0.predict_proba(df[features[</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T</a:t>
            </a:r>
            <a:r>
              <a:rPr lang="en-US" sz="2200">
                <a:solidFill>
                  <a:srgbClr val="333333"/>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model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lm.LogisticRegression()</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model.fit(df[features[</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 df.</a:t>
            </a:r>
            <a:r>
              <a:rPr lang="en-US" sz="2200">
                <a:solidFill>
                  <a:srgbClr val="0086B3"/>
                </a:solidFill>
                <a:highlight>
                  <a:srgbClr val="F7F7F7"/>
                </a:highlight>
                <a:latin typeface="Consolas"/>
                <a:ea typeface="Consolas"/>
                <a:cs typeface="Consolas"/>
                <a:sym typeface="Consolas"/>
              </a:rPr>
              <a:t>DEP_DEL15</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df[</a:t>
            </a:r>
            <a:r>
              <a:rPr lang="en-US" sz="2200">
                <a:solidFill>
                  <a:srgbClr val="183691"/>
                </a:solidFill>
                <a:highlight>
                  <a:srgbClr val="F7F7F7"/>
                </a:highlight>
                <a:latin typeface="Consolas"/>
                <a:ea typeface="Consolas"/>
                <a:cs typeface="Consolas"/>
                <a:sym typeface="Consolas"/>
              </a:rPr>
              <a:t>'probability_1'</a:t>
            </a:r>
            <a:r>
              <a:rPr lang="en-US" sz="2200">
                <a:solidFill>
                  <a:srgbClr val="333333"/>
                </a:solidFill>
                <a:highlight>
                  <a:srgbClr val="F7F7F7"/>
                </a:highlight>
                <a:latin typeface="Consolas"/>
                <a:ea typeface="Consolas"/>
                <a:cs typeface="Consolas"/>
                <a:sym typeface="Consolas"/>
              </a:rPr>
              <a:t>]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model.predict_proba(df[features[</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T</a:t>
            </a:r>
            <a:r>
              <a:rPr lang="en-US" sz="2200">
                <a:solidFill>
                  <a:srgbClr val="333333"/>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p>
          <a:p>
            <a:pPr lvl="0" marR="0" rtl="0" algn="l">
              <a:spcBef>
                <a:spcPts val="0"/>
              </a:spcBef>
              <a:buNone/>
            </a:pPr>
            <a:r>
              <a:t/>
            </a:r>
            <a:endParaRPr sz="2800">
              <a:latin typeface="Georgia"/>
              <a:ea typeface="Georgia"/>
              <a:cs typeface="Georgia"/>
              <a:sym typeface="Georgia"/>
            </a:endParaRPr>
          </a:p>
        </p:txBody>
      </p:sp>
      <p:sp>
        <p:nvSpPr>
          <p:cNvPr id="840" name="Shape 84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VISUALIZING PERFORMANCE AGAINST BASELINE</a:t>
            </a:r>
          </a:p>
        </p:txBody>
      </p:sp>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4" name="Shape 844"/>
        <p:cNvGrpSpPr/>
        <p:nvPr/>
      </p:nvGrpSpPr>
      <p:grpSpPr>
        <a:xfrm>
          <a:off x="0" y="0"/>
          <a:ext cx="0" cy="0"/>
          <a:chOff x="0" y="0"/>
          <a:chExt cx="0" cy="0"/>
        </a:xfrm>
      </p:grpSpPr>
      <p:sp>
        <p:nvSpPr>
          <p:cNvPr id="845" name="Shape 845"/>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rtl="0">
              <a:lnSpc>
                <a:spcPct val="100000"/>
              </a:lnSpc>
              <a:spcBef>
                <a:spcPts val="0"/>
              </a:spcBef>
              <a:buNone/>
            </a:pP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ax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plt.subplot(</a:t>
            </a:r>
            <a:r>
              <a:rPr lang="en-US" sz="2200">
                <a:solidFill>
                  <a:srgbClr val="0086B3"/>
                </a:solidFill>
                <a:highlight>
                  <a:srgbClr val="F7F7F7"/>
                </a:highlight>
                <a:latin typeface="Consolas"/>
                <a:ea typeface="Consolas"/>
                <a:cs typeface="Consolas"/>
                <a:sym typeface="Consolas"/>
              </a:rPr>
              <a:t>111</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vals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metrics.roc_curve(df.</a:t>
            </a:r>
            <a:r>
              <a:rPr lang="en-US" sz="2200">
                <a:solidFill>
                  <a:srgbClr val="0086B3"/>
                </a:solidFill>
                <a:highlight>
                  <a:srgbClr val="F7F7F7"/>
                </a:highlight>
                <a:latin typeface="Consolas"/>
                <a:ea typeface="Consolas"/>
                <a:cs typeface="Consolas"/>
                <a:sym typeface="Consolas"/>
              </a:rPr>
              <a:t>DEP_DEL15</a:t>
            </a:r>
            <a:r>
              <a:rPr lang="en-US" sz="2200">
                <a:solidFill>
                  <a:srgbClr val="333333"/>
                </a:solidFill>
                <a:highlight>
                  <a:srgbClr val="F7F7F7"/>
                </a:highlight>
                <a:latin typeface="Consolas"/>
                <a:ea typeface="Consolas"/>
                <a:cs typeface="Consolas"/>
                <a:sym typeface="Consolas"/>
              </a:rPr>
              <a:t>, df.probability_0)</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ax.plot(vals[</a:t>
            </a:r>
            <a:r>
              <a:rPr lang="en-US" sz="2200">
                <a:solidFill>
                  <a:srgbClr val="0086B3"/>
                </a:solidFill>
                <a:highlight>
                  <a:srgbClr val="F7F7F7"/>
                </a:highlight>
                <a:latin typeface="Consolas"/>
                <a:ea typeface="Consolas"/>
                <a:cs typeface="Consolas"/>
                <a:sym typeface="Consolas"/>
              </a:rPr>
              <a:t>0</a:t>
            </a:r>
            <a:r>
              <a:rPr lang="en-US" sz="2200">
                <a:solidFill>
                  <a:srgbClr val="333333"/>
                </a:solidFill>
                <a:highlight>
                  <a:srgbClr val="F7F7F7"/>
                </a:highlight>
                <a:latin typeface="Consolas"/>
                <a:ea typeface="Consolas"/>
                <a:cs typeface="Consolas"/>
                <a:sym typeface="Consolas"/>
              </a:rPr>
              <a:t>], vals[</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vals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metrics.roc_curve(df.</a:t>
            </a:r>
            <a:r>
              <a:rPr lang="en-US" sz="2200">
                <a:solidFill>
                  <a:srgbClr val="0086B3"/>
                </a:solidFill>
                <a:highlight>
                  <a:srgbClr val="F7F7F7"/>
                </a:highlight>
                <a:latin typeface="Consolas"/>
                <a:ea typeface="Consolas"/>
                <a:cs typeface="Consolas"/>
                <a:sym typeface="Consolas"/>
              </a:rPr>
              <a:t>DEP_DEL15</a:t>
            </a:r>
            <a:r>
              <a:rPr lang="en-US" sz="2200">
                <a:solidFill>
                  <a:srgbClr val="333333"/>
                </a:solidFill>
                <a:highlight>
                  <a:srgbClr val="F7F7F7"/>
                </a:highlight>
                <a:latin typeface="Consolas"/>
                <a:ea typeface="Consolas"/>
                <a:cs typeface="Consolas"/>
                <a:sym typeface="Consolas"/>
              </a:rPr>
              <a:t>, df.probability_1)</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ax.plot(vals[</a:t>
            </a:r>
            <a:r>
              <a:rPr lang="en-US" sz="2200">
                <a:solidFill>
                  <a:srgbClr val="0086B3"/>
                </a:solidFill>
                <a:highlight>
                  <a:srgbClr val="F7F7F7"/>
                </a:highlight>
                <a:latin typeface="Consolas"/>
                <a:ea typeface="Consolas"/>
                <a:cs typeface="Consolas"/>
                <a:sym typeface="Consolas"/>
              </a:rPr>
              <a:t>0</a:t>
            </a:r>
            <a:r>
              <a:rPr lang="en-US" sz="2200">
                <a:solidFill>
                  <a:srgbClr val="333333"/>
                </a:solidFill>
                <a:highlight>
                  <a:srgbClr val="F7F7F7"/>
                </a:highlight>
                <a:latin typeface="Consolas"/>
                <a:ea typeface="Consolas"/>
                <a:cs typeface="Consolas"/>
                <a:sym typeface="Consolas"/>
              </a:rPr>
              <a:t>], vals[</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ax.set(</a:t>
            </a:r>
            <a:r>
              <a:rPr lang="en-US" sz="2200">
                <a:solidFill>
                  <a:srgbClr val="ED6A43"/>
                </a:solidFill>
                <a:highlight>
                  <a:srgbClr val="F7F7F7"/>
                </a:highlight>
                <a:latin typeface="Consolas"/>
                <a:ea typeface="Consolas"/>
                <a:cs typeface="Consolas"/>
                <a:sym typeface="Consolas"/>
              </a:rPr>
              <a:t>title</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'Area Under the Curve for prediction delayed=1'</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ylabel</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'TRP'</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xlabel</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'FRP'</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xlim</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0</a:t>
            </a:r>
            <a:r>
              <a:rPr lang="en-US" sz="2200">
                <a:solidFill>
                  <a:srgbClr val="333333"/>
                </a:solidFill>
                <a:highlight>
                  <a:srgbClr val="F7F7F7"/>
                </a:highlight>
                <a:latin typeface="Consolas"/>
                <a:ea typeface="Consolas"/>
                <a:cs typeface="Consolas"/>
                <a:sym typeface="Consolas"/>
              </a:rPr>
              <a:t>, </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ylim</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0</a:t>
            </a:r>
            <a:r>
              <a:rPr lang="en-US" sz="2200">
                <a:solidFill>
                  <a:srgbClr val="333333"/>
                </a:solidFill>
                <a:highlight>
                  <a:srgbClr val="F7F7F7"/>
                </a:highlight>
                <a:latin typeface="Consolas"/>
                <a:ea typeface="Consolas"/>
                <a:cs typeface="Consolas"/>
                <a:sym typeface="Consolas"/>
              </a:rPr>
              <a:t>, </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p>
          <a:p>
            <a:pPr lvl="0" marR="0" rtl="0" algn="l">
              <a:lnSpc>
                <a:spcPct val="100000"/>
              </a:lnSpc>
              <a:spcBef>
                <a:spcPts val="0"/>
              </a:spcBef>
              <a:buNone/>
            </a:pPr>
            <a:r>
              <a:t/>
            </a:r>
            <a:endParaRPr sz="2200">
              <a:latin typeface="Consolas"/>
              <a:ea typeface="Consolas"/>
              <a:cs typeface="Consolas"/>
              <a:sym typeface="Consolas"/>
            </a:endParaRPr>
          </a:p>
        </p:txBody>
      </p:sp>
      <p:sp>
        <p:nvSpPr>
          <p:cNvPr id="846" name="Shape 84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VISUALIZING PERFORMANCE AGAINST BASELINE</a:t>
            </a:r>
          </a:p>
        </p:txBody>
      </p:sp>
    </p:spTree>
  </p:cSld>
  <p:clrMapOvr>
    <a:masterClrMapping/>
  </p:clrMapOvr>
  <p:transition spd="slow">
    <p:cut/>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0" name="Shape 850"/>
        <p:cNvGrpSpPr/>
        <p:nvPr/>
      </p:nvGrpSpPr>
      <p:grpSpPr>
        <a:xfrm>
          <a:off x="0" y="0"/>
          <a:ext cx="0" cy="0"/>
          <a:chOff x="0" y="0"/>
          <a:chExt cx="0" cy="0"/>
        </a:xfrm>
      </p:grpSpPr>
      <p:sp>
        <p:nvSpPr>
          <p:cNvPr id="851" name="Shape 851"/>
          <p:cNvSpPr txBox="1"/>
          <p:nvPr>
            <p:ph idx="1" type="body"/>
          </p:nvPr>
        </p:nvSpPr>
        <p:spPr>
          <a:xfrm>
            <a:off x="634999" y="1301275"/>
            <a:ext cx="4857900" cy="5865000"/>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This plot showcases:</a:t>
            </a:r>
          </a:p>
          <a:p>
            <a:pPr lvl="0" marR="0" rtl="0" algn="l">
              <a:spcBef>
                <a:spcPts val="0"/>
              </a:spcBef>
              <a:buNone/>
            </a:pPr>
            <a:r>
              <a:t/>
            </a:r>
            <a:endParaRPr sz="2800">
              <a:latin typeface="Georgia"/>
              <a:ea typeface="Georgia"/>
              <a:cs typeface="Georgia"/>
              <a:sym typeface="Georgia"/>
            </a:endParaRPr>
          </a:p>
          <a:p>
            <a:pPr indent="-406400" lvl="0" marL="457200" marR="0" rtl="0" algn="l">
              <a:spcBef>
                <a:spcPts val="0"/>
              </a:spcBef>
              <a:buSzPct val="100000"/>
              <a:buFont typeface="Georgia"/>
              <a:buAutoNum type="arabicPeriod"/>
            </a:pPr>
            <a:r>
              <a:rPr lang="en-US" sz="2800">
                <a:latin typeface="Georgia"/>
                <a:ea typeface="Georgia"/>
                <a:cs typeface="Georgia"/>
                <a:sym typeface="Georgia"/>
              </a:rPr>
              <a:t>The model using data outperforms a baseline dummy model.</a:t>
            </a:r>
          </a:p>
          <a:p>
            <a:pPr lvl="0" marR="0" rtl="0" algn="l">
              <a:spcBef>
                <a:spcPts val="0"/>
              </a:spcBef>
              <a:buNone/>
            </a:pPr>
            <a:r>
              <a:t/>
            </a:r>
            <a:endParaRPr sz="2800">
              <a:latin typeface="Georgia"/>
              <a:ea typeface="Georgia"/>
              <a:cs typeface="Georgia"/>
              <a:sym typeface="Georgia"/>
            </a:endParaRPr>
          </a:p>
          <a:p>
            <a:pPr indent="-406400" lvl="0" marL="457200" marR="0" rtl="0" algn="l">
              <a:spcBef>
                <a:spcPts val="0"/>
              </a:spcBef>
              <a:buSzPct val="100000"/>
              <a:buFont typeface="Georgia"/>
              <a:buAutoNum type="arabicPeriod"/>
            </a:pPr>
            <a:r>
              <a:rPr lang="en-US" sz="2800">
                <a:latin typeface="Georgia"/>
                <a:ea typeface="Georgia"/>
                <a:cs typeface="Georgia"/>
                <a:sym typeface="Georgia"/>
              </a:rPr>
              <a:t>By adding other features, there’s some give and take with probability as the model gets more complicated.</a:t>
            </a:r>
          </a:p>
        </p:txBody>
      </p:sp>
      <p:sp>
        <p:nvSpPr>
          <p:cNvPr id="852" name="Shape 852"/>
          <p:cNvSpPr/>
          <p:nvPr/>
        </p:nvSpPr>
        <p:spPr>
          <a:xfrm>
            <a:off x="635000" y="736600"/>
            <a:ext cx="11734800" cy="431700"/>
          </a:xfrm>
          <a:prstGeom prst="rect">
            <a:avLst/>
          </a:prstGeom>
          <a:noFill/>
          <a:ln>
            <a:noFill/>
          </a:ln>
        </p:spPr>
        <p:txBody>
          <a:bodyPr anchorCtr="0" anchor="t" bIns="0" lIns="0" rIns="0" tIns="0">
            <a:noAutofit/>
          </a:bodyPr>
          <a:lstStyle/>
          <a:p>
            <a:pPr lvl="0" rtl="0">
              <a:spcBef>
                <a:spcPts val="0"/>
              </a:spcBef>
              <a:buSzPct val="25000"/>
              <a:buNone/>
            </a:pPr>
            <a:r>
              <a:rPr b="1" lang="en-US" sz="3200">
                <a:solidFill>
                  <a:schemeClr val="dk1"/>
                </a:solidFill>
                <a:latin typeface="Oswald"/>
                <a:ea typeface="Oswald"/>
                <a:cs typeface="Oswald"/>
                <a:sym typeface="Oswald"/>
              </a:rPr>
              <a:t>VISUALIZING PERFORMANCE AGAINST BASELINE</a:t>
            </a:r>
          </a:p>
        </p:txBody>
      </p:sp>
      <p:pic>
        <p:nvPicPr>
          <p:cNvPr id="853" name="Shape 853"/>
          <p:cNvPicPr preferRelativeResize="0"/>
          <p:nvPr/>
        </p:nvPicPr>
        <p:blipFill>
          <a:blip r:embed="rId3">
            <a:alphaModFix/>
          </a:blip>
          <a:stretch>
            <a:fillRect/>
          </a:stretch>
        </p:blipFill>
        <p:spPr>
          <a:xfrm>
            <a:off x="5492750" y="1738675"/>
            <a:ext cx="7258050" cy="5181600"/>
          </a:xfrm>
          <a:prstGeom prst="rect">
            <a:avLst/>
          </a:prstGeom>
          <a:noFill/>
          <a:ln>
            <a:noFill/>
          </a:ln>
        </p:spPr>
      </p:pic>
    </p:spTree>
  </p:cSld>
  <p:clrMapOvr>
    <a:masterClrMapping/>
  </p:clrMapOvr>
  <p:transition spd="slow">
    <p:cut/>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7" name="Shape 857"/>
        <p:cNvGrpSpPr/>
        <p:nvPr/>
      </p:nvGrpSpPr>
      <p:grpSpPr>
        <a:xfrm>
          <a:off x="0" y="0"/>
          <a:ext cx="0" cy="0"/>
          <a:chOff x="0" y="0"/>
          <a:chExt cx="0" cy="0"/>
        </a:xfrm>
      </p:grpSpPr>
      <p:pic>
        <p:nvPicPr>
          <p:cNvPr id="858" name="Shape 858"/>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59" name="Shape 859"/>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860" name="Shape 860"/>
          <p:cNvSpPr/>
          <p:nvPr/>
        </p:nvSpPr>
        <p:spPr>
          <a:xfrm>
            <a:off x="2961475" y="2224348"/>
            <a:ext cx="7559399" cy="2857800"/>
          </a:xfrm>
          <a:prstGeom prst="rect">
            <a:avLst/>
          </a:prstGeom>
          <a:noFill/>
          <a:ln>
            <a:noFill/>
          </a:ln>
        </p:spPr>
        <p:txBody>
          <a:bodyPr anchorCtr="0" anchor="ctr" bIns="50800" lIns="50800" rIns="50800" tIns="50800">
            <a:noAutofit/>
          </a:bodyPr>
          <a:lstStyle/>
          <a:p>
            <a:pPr indent="-342900" lvl="0" marL="457200" rtl="0">
              <a:spcBef>
                <a:spcPts val="0"/>
              </a:spcBef>
              <a:buSzPct val="100000"/>
              <a:buFont typeface="Georgia"/>
              <a:buAutoNum type="arabicPeriod"/>
            </a:pPr>
            <a:r>
              <a:rPr lang="en-US" sz="1800">
                <a:latin typeface="Georgia"/>
                <a:ea typeface="Georgia"/>
                <a:cs typeface="Georgia"/>
                <a:sym typeface="Georgia"/>
              </a:rPr>
              <a:t>I</a:t>
            </a:r>
            <a:r>
              <a:rPr lang="en-US" sz="1800">
                <a:solidFill>
                  <a:srgbClr val="333333"/>
                </a:solidFill>
                <a:highlight>
                  <a:srgbClr val="FFFFFF"/>
                </a:highlight>
                <a:latin typeface="Georgia"/>
                <a:ea typeface="Georgia"/>
                <a:cs typeface="Georgia"/>
                <a:sym typeface="Georgia"/>
              </a:rPr>
              <a:t>n a similar approach, use the sklearn precision_recall_curve function to enable you to plot the precision-recall curve of the four models from above</a:t>
            </a:r>
            <a:r>
              <a:rPr lang="en-US" sz="1800">
                <a:latin typeface="Georgia"/>
                <a:ea typeface="Georgia"/>
                <a:cs typeface="Georgia"/>
                <a:sym typeface="Georgia"/>
              </a:rPr>
              <a:t>.  K</a:t>
            </a:r>
            <a:r>
              <a:rPr lang="en-US" sz="1800">
                <a:solidFill>
                  <a:srgbClr val="333333"/>
                </a:solidFill>
                <a:highlight>
                  <a:srgbClr val="FFFFFF"/>
                </a:highlight>
                <a:latin typeface="Georgia"/>
                <a:ea typeface="Georgia"/>
                <a:cs typeface="Georgia"/>
                <a:sym typeface="Georgia"/>
              </a:rPr>
              <a:t>eep in mind precision in the first array is returned from the function, but the plot shows it as the y-axis</a:t>
            </a:r>
            <a:r>
              <a:rPr lang="en-US" sz="1800">
                <a:latin typeface="Georgia"/>
                <a:ea typeface="Georgia"/>
                <a:cs typeface="Georgia"/>
                <a:sym typeface="Georgia"/>
              </a:rPr>
              <a:t>.</a:t>
            </a:r>
          </a:p>
          <a:p>
            <a:pPr indent="-342900" lvl="0" marL="457200" rtl="0">
              <a:spcBef>
                <a:spcPts val="0"/>
              </a:spcBef>
              <a:buSzPct val="100000"/>
              <a:buFont typeface="Georgia"/>
              <a:buAutoNum type="arabicPeriod"/>
            </a:pPr>
            <a:r>
              <a:rPr lang="en-US" sz="1800">
                <a:latin typeface="Georgia"/>
                <a:ea typeface="Georgia"/>
                <a:cs typeface="Georgia"/>
                <a:sym typeface="Georgia"/>
              </a:rPr>
              <a:t>E</a:t>
            </a:r>
            <a:r>
              <a:rPr lang="en-US" sz="1800">
                <a:solidFill>
                  <a:srgbClr val="333333"/>
                </a:solidFill>
                <a:highlight>
                  <a:srgbClr val="FFFFFF"/>
                </a:highlight>
                <a:latin typeface="Georgia"/>
                <a:ea typeface="Georgia"/>
                <a:cs typeface="Georgia"/>
                <a:sym typeface="Georgia"/>
              </a:rPr>
              <a:t>xplain what is occurring when the recall is below 0.2</a:t>
            </a:r>
            <a:r>
              <a:rPr lang="en-US" sz="1800">
                <a:latin typeface="Georgia"/>
                <a:ea typeface="Georgia"/>
                <a:cs typeface="Georgia"/>
                <a:sym typeface="Georgia"/>
              </a:rPr>
              <a:t>.</a:t>
            </a:r>
          </a:p>
          <a:p>
            <a:pPr indent="-342900" lvl="0" marL="457200" rtl="0">
              <a:spcBef>
                <a:spcPts val="0"/>
              </a:spcBef>
              <a:buSzPct val="100000"/>
              <a:buFont typeface="Georgia"/>
              <a:buAutoNum type="arabicPeriod"/>
            </a:pPr>
            <a:r>
              <a:rPr lang="en-US" sz="1800">
                <a:latin typeface="Georgia"/>
                <a:ea typeface="Georgia"/>
                <a:cs typeface="Georgia"/>
                <a:sym typeface="Georgia"/>
              </a:rPr>
              <a:t>B</a:t>
            </a:r>
            <a:r>
              <a:rPr lang="en-US" sz="1800">
                <a:solidFill>
                  <a:srgbClr val="333333"/>
                </a:solidFill>
                <a:highlight>
                  <a:srgbClr val="FFFFFF"/>
                </a:highlight>
                <a:latin typeface="Georgia"/>
                <a:ea typeface="Georgia"/>
                <a:cs typeface="Georgia"/>
                <a:sym typeface="Georgia"/>
              </a:rPr>
              <a:t>ased on this performance, is there a clear winner at different thresholds</a:t>
            </a:r>
            <a:r>
              <a:rPr lang="en-US" sz="1800">
                <a:latin typeface="Georgia"/>
                <a:ea typeface="Georgia"/>
                <a:cs typeface="Georgia"/>
                <a:sym typeface="Georgia"/>
              </a:rPr>
              <a:t>?</a:t>
            </a:r>
            <a:br>
              <a:rPr lang="en-US" sz="1800">
                <a:latin typeface="Georgia"/>
                <a:ea typeface="Georgia"/>
                <a:cs typeface="Georgia"/>
                <a:sym typeface="Georgia"/>
              </a:rPr>
            </a:br>
          </a:p>
          <a:p>
            <a:pPr indent="-342900" lvl="0" marL="457200" rtl="0">
              <a:spcBef>
                <a:spcPts val="0"/>
              </a:spcBef>
              <a:buSzPct val="100000"/>
              <a:buFont typeface="Georgia"/>
              <a:buAutoNum type="arabicPeriod"/>
            </a:pPr>
            <a:r>
              <a:rPr b="1" lang="en-US" sz="1800">
                <a:latin typeface="Georgia"/>
                <a:ea typeface="Georgia"/>
                <a:cs typeface="Georgia"/>
                <a:sym typeface="Georgia"/>
              </a:rPr>
              <a:t>Bonus</a:t>
            </a:r>
            <a:r>
              <a:rPr lang="en-US" sz="1800">
                <a:latin typeface="Georgia"/>
                <a:ea typeface="Georgia"/>
                <a:cs typeface="Georgia"/>
                <a:sym typeface="Georgia"/>
              </a:rPr>
              <a:t>:  R</a:t>
            </a:r>
            <a:r>
              <a:rPr lang="en-US" sz="1800">
                <a:solidFill>
                  <a:srgbClr val="333333"/>
                </a:solidFill>
                <a:highlight>
                  <a:srgbClr val="FFFFFF"/>
                </a:highlight>
                <a:latin typeface="Georgia"/>
                <a:ea typeface="Georgia"/>
                <a:cs typeface="Georgia"/>
                <a:sym typeface="Georgia"/>
              </a:rPr>
              <a:t>edo both the AUC and precision-recall curves using models that have been cross validated using kfold. How do these new figures change your expectations for performance</a:t>
            </a:r>
            <a:r>
              <a:rPr lang="en-US" sz="1800">
                <a:latin typeface="Georgia"/>
                <a:ea typeface="Georgia"/>
                <a:cs typeface="Georgia"/>
                <a:sym typeface="Georgia"/>
              </a:rPr>
              <a:t>?</a:t>
            </a:r>
          </a:p>
        </p:txBody>
      </p:sp>
      <p:sp>
        <p:nvSpPr>
          <p:cNvPr id="861" name="Shape 861"/>
          <p:cNvSpPr/>
          <p:nvPr/>
        </p:nvSpPr>
        <p:spPr>
          <a:xfrm>
            <a:off x="3052754" y="5792350"/>
            <a:ext cx="71856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The new plots and associated answers</a:t>
            </a:r>
          </a:p>
        </p:txBody>
      </p:sp>
      <p:sp>
        <p:nvSpPr>
          <p:cNvPr id="862" name="Shape 862"/>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863" name="Shape 863"/>
          <p:cNvSpPr/>
          <p:nvPr/>
        </p:nvSpPr>
        <p:spPr>
          <a:xfrm>
            <a:off x="2989800" y="1776150"/>
            <a:ext cx="80996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DIRECTIONS </a:t>
            </a:r>
          </a:p>
        </p:txBody>
      </p:sp>
      <p:cxnSp>
        <p:nvCxnSpPr>
          <p:cNvPr id="864" name="Shape 864"/>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865" name="Shape 865"/>
          <p:cNvSpPr/>
          <p:nvPr/>
        </p:nvSpPr>
        <p:spPr>
          <a:xfrm>
            <a:off x="635000" y="736600"/>
            <a:ext cx="117867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TRY IT OUT</a:t>
            </a:r>
          </a:p>
        </p:txBody>
      </p:sp>
    </p:spTree>
  </p:cSld>
  <p:clrMapOvr>
    <a:masterClrMapping/>
  </p:clrMapOvr>
  <p:transition spd="slow">
    <p:cut/>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9" name="Shape 869"/>
        <p:cNvGrpSpPr/>
        <p:nvPr/>
      </p:nvGrpSpPr>
      <p:grpSpPr>
        <a:xfrm>
          <a:off x="0" y="0"/>
          <a:ext cx="0" cy="0"/>
          <a:chOff x="0" y="0"/>
          <a:chExt cx="0" cy="0"/>
        </a:xfrm>
      </p:grpSpPr>
      <p:sp>
        <p:nvSpPr>
          <p:cNvPr id="870" name="Shape 87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INDEPENDENT PRACTICE</a:t>
            </a:r>
          </a:p>
        </p:txBody>
      </p:sp>
      <p:sp>
        <p:nvSpPr>
          <p:cNvPr id="871" name="Shape 871"/>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PROJECT PRACTICE</a:t>
            </a:r>
          </a:p>
        </p:txBody>
      </p:sp>
    </p:spTree>
  </p:cSld>
  <p:clrMapOvr>
    <a:masterClrMapping/>
  </p:clrMapOvr>
  <p:transition spd="slow">
    <p:cut/>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5" name="Shape 875"/>
        <p:cNvGrpSpPr/>
        <p:nvPr/>
      </p:nvGrpSpPr>
      <p:grpSpPr>
        <a:xfrm>
          <a:off x="0" y="0"/>
          <a:ext cx="0" cy="0"/>
          <a:chOff x="0" y="0"/>
          <a:chExt cx="0" cy="0"/>
        </a:xfrm>
      </p:grpSpPr>
      <p:pic>
        <p:nvPicPr>
          <p:cNvPr id="876" name="Shape 876"/>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77" name="Shape 877"/>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878" name="Shape 878"/>
          <p:cNvSpPr/>
          <p:nvPr/>
        </p:nvSpPr>
        <p:spPr>
          <a:xfrm>
            <a:off x="2961475" y="2224350"/>
            <a:ext cx="9460199" cy="3656699"/>
          </a:xfrm>
          <a:prstGeom prst="rect">
            <a:avLst/>
          </a:prstGeom>
          <a:noFill/>
          <a:ln>
            <a:noFill/>
          </a:ln>
        </p:spPr>
        <p:txBody>
          <a:bodyPr anchorCtr="0" anchor="ctr" bIns="50800" lIns="50800" rIns="50800" tIns="50800">
            <a:noAutofit/>
          </a:bodyPr>
          <a:lstStyle/>
          <a:p>
            <a:pPr lvl="0" marR="0" rtl="0" algn="l">
              <a:spcBef>
                <a:spcPts val="0"/>
              </a:spcBef>
              <a:buNone/>
            </a:pPr>
            <a:r>
              <a:rPr lang="en-US" sz="1800">
                <a:latin typeface="Georgia"/>
                <a:ea typeface="Georgia"/>
                <a:cs typeface="Georgia"/>
                <a:sym typeface="Georgia"/>
              </a:rPr>
              <a:t>U</a:t>
            </a:r>
            <a:r>
              <a:rPr lang="en-US" sz="1800">
                <a:solidFill>
                  <a:srgbClr val="333333"/>
                </a:solidFill>
                <a:highlight>
                  <a:srgbClr val="FFFFFF"/>
                </a:highlight>
                <a:latin typeface="Georgia"/>
                <a:ea typeface="Georgia"/>
                <a:cs typeface="Georgia"/>
                <a:sym typeface="Georgia"/>
              </a:rPr>
              <a:t>sing models built from the flight data problem earlier in class, work through the same problems. Your data and models should already be accessible. Your goals</a:t>
            </a:r>
            <a:r>
              <a:rPr lang="en-US" sz="1800">
                <a:latin typeface="Georgia"/>
                <a:ea typeface="Georgia"/>
                <a:cs typeface="Georgia"/>
                <a:sym typeface="Georgia"/>
              </a:rPr>
              <a:t>:</a:t>
            </a:r>
          </a:p>
          <a:p>
            <a:pPr lvl="0" marR="0" rtl="0" algn="l">
              <a:spcBef>
                <a:spcPts val="0"/>
              </a:spcBef>
              <a:buNone/>
            </a:pPr>
            <a:r>
              <a:t/>
            </a:r>
            <a:endParaRPr sz="1800">
              <a:latin typeface="Georgia"/>
              <a:ea typeface="Georgia"/>
              <a:cs typeface="Georgia"/>
              <a:sym typeface="Georgia"/>
            </a:endParaRPr>
          </a:p>
          <a:p>
            <a:pPr indent="-342900" lvl="0" marL="457200" marR="0" rtl="0" algn="l">
              <a:spcBef>
                <a:spcPts val="0"/>
              </a:spcBef>
              <a:buClr>
                <a:srgbClr val="000000"/>
              </a:buClr>
              <a:buSzPct val="100000"/>
              <a:buFont typeface="Georgia"/>
              <a:buAutoNum type="arabicPeriod"/>
            </a:pPr>
            <a:r>
              <a:rPr lang="en-US" sz="1800">
                <a:latin typeface="Georgia"/>
                <a:ea typeface="Georgia"/>
                <a:cs typeface="Georgia"/>
                <a:sym typeface="Georgia"/>
              </a:rPr>
              <a:t>T</a:t>
            </a:r>
            <a:r>
              <a:rPr lang="en-US" sz="1800">
                <a:solidFill>
                  <a:srgbClr val="333333"/>
                </a:solidFill>
                <a:highlight>
                  <a:srgbClr val="FFFFFF"/>
                </a:highlight>
                <a:latin typeface="Georgia"/>
                <a:ea typeface="Georgia"/>
                <a:cs typeface="Georgia"/>
                <a:sym typeface="Georgia"/>
              </a:rPr>
              <a:t>here are </a:t>
            </a:r>
            <a:r>
              <a:rPr i="1" lang="en-US" sz="1800">
                <a:solidFill>
                  <a:srgbClr val="333333"/>
                </a:solidFill>
                <a:highlight>
                  <a:srgbClr val="FFFFFF"/>
                </a:highlight>
                <a:latin typeface="Georgia"/>
                <a:ea typeface="Georgia"/>
                <a:cs typeface="Georgia"/>
                <a:sym typeface="Georgia"/>
              </a:rPr>
              <a:t>many</a:t>
            </a:r>
            <a:r>
              <a:rPr lang="en-US" sz="1800">
                <a:solidFill>
                  <a:srgbClr val="333333"/>
                </a:solidFill>
                <a:highlight>
                  <a:srgbClr val="FFFFFF"/>
                </a:highlight>
                <a:latin typeface="Georgia"/>
                <a:ea typeface="Georgia"/>
                <a:cs typeface="Georgia"/>
                <a:sym typeface="Georgia"/>
              </a:rPr>
              <a:t> ways to manipulate this data set. Consider what is a proper "categorical" variable, and keep </a:t>
            </a:r>
            <a:r>
              <a:rPr i="1" lang="en-US" sz="1800">
                <a:solidFill>
                  <a:srgbClr val="333333"/>
                </a:solidFill>
                <a:highlight>
                  <a:srgbClr val="FFFFFF"/>
                </a:highlight>
                <a:latin typeface="Georgia"/>
                <a:ea typeface="Georgia"/>
                <a:cs typeface="Georgia"/>
                <a:sym typeface="Georgia"/>
              </a:rPr>
              <a:t>only</a:t>
            </a:r>
            <a:r>
              <a:rPr lang="en-US" sz="1800">
                <a:solidFill>
                  <a:srgbClr val="333333"/>
                </a:solidFill>
                <a:highlight>
                  <a:srgbClr val="FFFFFF"/>
                </a:highlight>
                <a:latin typeface="Georgia"/>
                <a:ea typeface="Georgia"/>
                <a:cs typeface="Georgia"/>
                <a:sym typeface="Georgia"/>
              </a:rPr>
              <a:t> what is significant. You will easily have 20+ variables. Aim to have at least three visuals that clearly explain the relationship of variables you've used against the predictive survival value</a:t>
            </a:r>
            <a:r>
              <a:rPr lang="en-US" sz="1800">
                <a:latin typeface="Georgia"/>
                <a:ea typeface="Georgia"/>
                <a:cs typeface="Georgia"/>
                <a:sym typeface="Georgia"/>
              </a:rPr>
              <a:t>.</a:t>
            </a:r>
          </a:p>
          <a:p>
            <a:pPr indent="-342900" lvl="0" marL="4572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G</a:t>
            </a:r>
            <a:r>
              <a:rPr lang="en-US" sz="1800">
                <a:solidFill>
                  <a:srgbClr val="333333"/>
                </a:solidFill>
                <a:highlight>
                  <a:srgbClr val="FFFFFF"/>
                </a:highlight>
                <a:latin typeface="Georgia"/>
                <a:ea typeface="Georgia"/>
                <a:cs typeface="Georgia"/>
                <a:sym typeface="Georgia"/>
              </a:rPr>
              <a:t>enerate the AUC or precision-recall curve (based on which you think makes more sense), and have a statement that defines, compared to a baseline, how your model performs and any caveats</a:t>
            </a:r>
            <a:r>
              <a:rPr lang="en-US" sz="1800">
                <a:solidFill>
                  <a:schemeClr val="dk1"/>
                </a:solidFill>
                <a:latin typeface="Georgia"/>
                <a:ea typeface="Georgia"/>
                <a:cs typeface="Georgia"/>
                <a:sym typeface="Georgia"/>
              </a:rPr>
              <a:t>.  F</a:t>
            </a:r>
            <a:r>
              <a:rPr lang="en-US" sz="1800">
                <a:solidFill>
                  <a:srgbClr val="333333"/>
                </a:solidFill>
                <a:highlight>
                  <a:srgbClr val="FFFFFF"/>
                </a:highlight>
                <a:latin typeface="Georgia"/>
                <a:ea typeface="Georgia"/>
                <a:cs typeface="Georgia"/>
                <a:sym typeface="Georgia"/>
              </a:rPr>
              <a:t>or example: "My model on average performs at x rate, but the features under-perform and explain less of the data at these thresholds." Consider this as practice for your own project, since the steps you'll take to present your work will be relatively similar</a:t>
            </a:r>
            <a:r>
              <a:rPr lang="en-US" sz="1800">
                <a:solidFill>
                  <a:schemeClr val="dk1"/>
                </a:solidFill>
                <a:latin typeface="Georgia"/>
                <a:ea typeface="Georgia"/>
                <a:cs typeface="Georgia"/>
                <a:sym typeface="Georgia"/>
              </a:rPr>
              <a:t>.</a:t>
            </a:r>
          </a:p>
        </p:txBody>
      </p:sp>
      <p:sp>
        <p:nvSpPr>
          <p:cNvPr id="879" name="Shape 879"/>
          <p:cNvSpPr/>
          <p:nvPr/>
        </p:nvSpPr>
        <p:spPr>
          <a:xfrm>
            <a:off x="3052756" y="6478150"/>
            <a:ext cx="90624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New models and performance statement</a:t>
            </a:r>
          </a:p>
        </p:txBody>
      </p:sp>
      <p:sp>
        <p:nvSpPr>
          <p:cNvPr id="880" name="Shape 880"/>
          <p:cNvSpPr/>
          <p:nvPr/>
        </p:nvSpPr>
        <p:spPr>
          <a:xfrm>
            <a:off x="2989800" y="60854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881" name="Shape 881"/>
          <p:cNvSpPr/>
          <p:nvPr/>
        </p:nvSpPr>
        <p:spPr>
          <a:xfrm>
            <a:off x="2989800" y="1776150"/>
            <a:ext cx="80996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DIRECTIONS (45 minutes)</a:t>
            </a:r>
          </a:p>
        </p:txBody>
      </p:sp>
      <p:cxnSp>
        <p:nvCxnSpPr>
          <p:cNvPr id="882" name="Shape 882"/>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883" name="Shape 883"/>
          <p:cNvSpPr/>
          <p:nvPr/>
        </p:nvSpPr>
        <p:spPr>
          <a:xfrm>
            <a:off x="635000" y="736600"/>
            <a:ext cx="117867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PROJECT PRACTICE</a:t>
            </a:r>
          </a:p>
        </p:txBody>
      </p:sp>
    </p:spTree>
  </p:cSld>
  <p:clrMapOvr>
    <a:masterClrMapping/>
  </p:clrMapOvr>
  <p:transition spd="slow">
    <p:cut/>
  </p:transition>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7" name="Shape 887"/>
        <p:cNvGrpSpPr/>
        <p:nvPr/>
      </p:nvGrpSpPr>
      <p:grpSpPr>
        <a:xfrm>
          <a:off x="0" y="0"/>
          <a:ext cx="0" cy="0"/>
          <a:chOff x="0" y="0"/>
          <a:chExt cx="0" cy="0"/>
        </a:xfrm>
      </p:grpSpPr>
      <p:sp>
        <p:nvSpPr>
          <p:cNvPr id="888" name="Shape 88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CONCLUSION</a:t>
            </a:r>
          </a:p>
        </p:txBody>
      </p:sp>
      <p:sp>
        <p:nvSpPr>
          <p:cNvPr id="889" name="Shape 889"/>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TOPIC REVIEW</a:t>
            </a:r>
          </a:p>
        </p:txBody>
      </p:sp>
    </p:spTree>
  </p:cSld>
  <p:clrMapOvr>
    <a:masterClrMapping/>
  </p:clrMapOvr>
  <p:transition spd="slow">
    <p:cut/>
  </p:transition>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3" name="Shape 893"/>
        <p:cNvGrpSpPr/>
        <p:nvPr/>
      </p:nvGrpSpPr>
      <p:grpSpPr>
        <a:xfrm>
          <a:off x="0" y="0"/>
          <a:ext cx="0" cy="0"/>
          <a:chOff x="0" y="0"/>
          <a:chExt cx="0" cy="0"/>
        </a:xfrm>
      </p:grpSpPr>
      <p:sp>
        <p:nvSpPr>
          <p:cNvPr id="894" name="Shape 894"/>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15000"/>
              </a:lnSpc>
              <a:spcBef>
                <a:spcPts val="0"/>
              </a:spcBef>
              <a:buSzPct val="100000"/>
              <a:buFont typeface="Georgia"/>
              <a:buChar char="‣"/>
            </a:pPr>
            <a:r>
              <a:rPr lang="en-US" sz="2800">
                <a:latin typeface="Georgia"/>
                <a:ea typeface="Georgia"/>
                <a:cs typeface="Georgia"/>
                <a:sym typeface="Georgia"/>
              </a:rPr>
              <a:t>W</a:t>
            </a:r>
            <a:r>
              <a:rPr lang="en-US" sz="2800">
                <a:solidFill>
                  <a:srgbClr val="333333"/>
                </a:solidFill>
                <a:highlight>
                  <a:srgbClr val="FFFFFF"/>
                </a:highlight>
                <a:latin typeface="Georgia"/>
                <a:ea typeface="Georgia"/>
                <a:cs typeface="Georgia"/>
                <a:sym typeface="Georgia"/>
              </a:rPr>
              <a:t>hat do precision and recall mean? How are they similar and different to True Positive Rate and False Positive Rate</a:t>
            </a:r>
            <a:r>
              <a:rPr lang="en-US" sz="2800">
                <a:latin typeface="Georgia"/>
                <a:ea typeface="Georgia"/>
                <a:cs typeface="Georgia"/>
                <a:sym typeface="Georgia"/>
              </a:rPr>
              <a:t>?</a:t>
            </a:r>
          </a:p>
          <a:p>
            <a:pPr lvl="0" marR="0" rtl="0" algn="l">
              <a:lnSpc>
                <a:spcPct val="100000"/>
              </a:lnSpc>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H</a:t>
            </a:r>
            <a:r>
              <a:rPr lang="en-US" sz="2800">
                <a:solidFill>
                  <a:srgbClr val="333333"/>
                </a:solidFill>
                <a:highlight>
                  <a:srgbClr val="FFFFFF"/>
                </a:highlight>
                <a:latin typeface="Georgia"/>
                <a:ea typeface="Georgia"/>
                <a:cs typeface="Georgia"/>
                <a:sym typeface="Georgia"/>
              </a:rPr>
              <a:t>ow does cost benefit analysis play a role in building models</a:t>
            </a:r>
            <a:r>
              <a:rPr lang="en-US" sz="2800">
                <a:latin typeface="Georgia"/>
                <a:ea typeface="Georgia"/>
                <a:cs typeface="Georgia"/>
                <a:sym typeface="Georgia"/>
              </a:rPr>
              <a:t>?</a:t>
            </a:r>
          </a:p>
          <a:p>
            <a:pPr lvl="0" marR="0" rtl="0" algn="l">
              <a:spcBef>
                <a:spcPts val="0"/>
              </a:spcBef>
              <a:buNone/>
            </a:pPr>
            <a:r>
              <a:t/>
            </a:r>
            <a:endParaRPr sz="2800">
              <a:latin typeface="Georgia"/>
              <a:ea typeface="Georgia"/>
              <a:cs typeface="Georgia"/>
              <a:sym typeface="Georgia"/>
            </a:endParaRPr>
          </a:p>
          <a:p>
            <a:pPr indent="-256540" lvl="0" marL="203200" marR="0" rtl="0" algn="l">
              <a:lnSpc>
                <a:spcPct val="115000"/>
              </a:lnSpc>
              <a:spcBef>
                <a:spcPts val="0"/>
              </a:spcBef>
              <a:buSzPct val="100000"/>
              <a:buFont typeface="Georgia"/>
              <a:buChar char="‣"/>
            </a:pPr>
            <a:r>
              <a:rPr lang="en-US" sz="2800">
                <a:latin typeface="Georgia"/>
                <a:ea typeface="Georgia"/>
                <a:cs typeface="Georgia"/>
                <a:sym typeface="Georgia"/>
              </a:rPr>
              <a:t>W</a:t>
            </a:r>
            <a:r>
              <a:rPr lang="en-US" sz="2800">
                <a:solidFill>
                  <a:srgbClr val="333333"/>
                </a:solidFill>
                <a:highlight>
                  <a:srgbClr val="FFFFFF"/>
                </a:highlight>
                <a:latin typeface="Georgia"/>
                <a:ea typeface="Georgia"/>
                <a:cs typeface="Georgia"/>
                <a:sym typeface="Georgia"/>
              </a:rPr>
              <a:t>hat are at least two very important details to consider when creating visuals for a project's stakeholders</a:t>
            </a:r>
            <a:r>
              <a:rPr lang="en-US" sz="2800">
                <a:latin typeface="Georgia"/>
                <a:ea typeface="Georgia"/>
                <a:cs typeface="Georgia"/>
                <a:sym typeface="Georgia"/>
              </a:rPr>
              <a:t>?</a:t>
            </a:r>
          </a:p>
          <a:p>
            <a:pPr lvl="0" marR="0" rtl="0" algn="l">
              <a:spcBef>
                <a:spcPts val="0"/>
              </a:spcBef>
              <a:buNone/>
            </a:pPr>
            <a:r>
              <a:t/>
            </a:r>
            <a:endParaRPr sz="2800">
              <a:latin typeface="Georgia"/>
              <a:ea typeface="Georgia"/>
              <a:cs typeface="Georgia"/>
              <a:sym typeface="Georgia"/>
            </a:endParaRPr>
          </a:p>
          <a:p>
            <a:pPr indent="-256540" lvl="0" marL="203200" marR="0" rtl="0" algn="l">
              <a:lnSpc>
                <a:spcPct val="115000"/>
              </a:lnSpc>
              <a:spcBef>
                <a:spcPts val="0"/>
              </a:spcBef>
              <a:buSzPct val="100000"/>
              <a:buFont typeface="Georgia"/>
              <a:buChar char="‣"/>
            </a:pPr>
            <a:r>
              <a:rPr lang="en-US" sz="2800">
                <a:latin typeface="Georgia"/>
                <a:ea typeface="Georgia"/>
                <a:cs typeface="Georgia"/>
                <a:sym typeface="Georgia"/>
              </a:rPr>
              <a:t>W</a:t>
            </a:r>
            <a:r>
              <a:rPr lang="en-US" sz="2800">
                <a:solidFill>
                  <a:srgbClr val="333333"/>
                </a:solidFill>
                <a:highlight>
                  <a:srgbClr val="FFFFFF"/>
                </a:highlight>
                <a:latin typeface="Georgia"/>
                <a:ea typeface="Georgia"/>
                <a:cs typeface="Georgia"/>
                <a:sym typeface="Georgia"/>
              </a:rPr>
              <a:t>hy would an AUC plot work well for a data science audience but not for a business audience? What would be a more effective visualization for that group</a:t>
            </a:r>
            <a:r>
              <a:rPr lang="en-US" sz="2800">
                <a:latin typeface="Georgia"/>
                <a:ea typeface="Georgia"/>
                <a:cs typeface="Georgia"/>
                <a:sym typeface="Georgia"/>
              </a:rPr>
              <a:t>?</a:t>
            </a:r>
          </a:p>
          <a:p>
            <a:pPr lvl="0" marR="0" rtl="0" algn="l">
              <a:spcBef>
                <a:spcPts val="1000"/>
              </a:spcBef>
              <a:buNone/>
            </a:pPr>
            <a:r>
              <a:t/>
            </a:r>
            <a:endParaRPr sz="2800">
              <a:latin typeface="Georgia"/>
              <a:ea typeface="Georgia"/>
              <a:cs typeface="Georgia"/>
              <a:sym typeface="Georgia"/>
            </a:endParaRPr>
          </a:p>
        </p:txBody>
      </p:sp>
      <p:sp>
        <p:nvSpPr>
          <p:cNvPr id="895" name="Shape 89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REVIEW AND NEXT STEPS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2" name="Shape 452"/>
        <p:cNvGrpSpPr/>
        <p:nvPr/>
      </p:nvGrpSpPr>
      <p:grpSpPr>
        <a:xfrm>
          <a:off x="0" y="0"/>
          <a:ext cx="0" cy="0"/>
          <a:chOff x="0" y="0"/>
          <a:chExt cx="0" cy="0"/>
        </a:xfrm>
      </p:grpSpPr>
      <p:sp>
        <p:nvSpPr>
          <p:cNvPr id="453" name="Shape 45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PRE-WORK REVIEW</a:t>
            </a:r>
          </a:p>
        </p:txBody>
      </p:sp>
      <p:sp>
        <p:nvSpPr>
          <p:cNvPr id="454" name="Shape 454"/>
          <p:cNvSpPr txBox="1"/>
          <p:nvPr>
            <p:ph idx="1" type="body"/>
          </p:nvPr>
        </p:nvSpPr>
        <p:spPr>
          <a:xfrm>
            <a:off x="635006" y="95800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Understand results from a confusion matrix and measure true positive rate and false positive rate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Create and interpret results from a binary classification problem</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Know what a decision line is in logistic regression</a:t>
            </a:r>
          </a:p>
        </p:txBody>
      </p:sp>
    </p:spTree>
  </p:cSld>
  <p:clrMapOvr>
    <a:masterClrMapping/>
  </p:clrMapOvr>
  <p:transition spd="slow">
    <p:cut/>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52123"/>
        </a:solidFill>
      </p:bgPr>
    </p:bg>
    <p:spTree>
      <p:nvGrpSpPr>
        <p:cNvPr id="899" name="Shape 899"/>
        <p:cNvGrpSpPr/>
        <p:nvPr/>
      </p:nvGrpSpPr>
      <p:grpSpPr>
        <a:xfrm>
          <a:off x="0" y="0"/>
          <a:ext cx="0" cy="0"/>
          <a:chOff x="0" y="0"/>
          <a:chExt cx="0" cy="0"/>
        </a:xfrm>
      </p:grpSpPr>
      <p:sp>
        <p:nvSpPr>
          <p:cNvPr id="900" name="Shape 900"/>
          <p:cNvSpPr/>
          <p:nvPr/>
        </p:nvSpPr>
        <p:spPr>
          <a:xfrm>
            <a:off x="635000" y="736600"/>
            <a:ext cx="101600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COURSE</a:t>
            </a:r>
          </a:p>
        </p:txBody>
      </p:sp>
      <p:sp>
        <p:nvSpPr>
          <p:cNvPr id="901" name="Shape 901"/>
          <p:cNvSpPr/>
          <p:nvPr/>
        </p:nvSpPr>
        <p:spPr>
          <a:xfrm>
            <a:off x="635000" y="1473200"/>
            <a:ext cx="11734800" cy="28067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BEFORE NEXT CLASS</a:t>
            </a:r>
          </a:p>
        </p:txBody>
      </p:sp>
    </p:spTree>
  </p:cSld>
  <p:clrMapOvr>
    <a:masterClrMapping/>
  </p:clrMapOvr>
  <p:transition spd="slow">
    <p:cut/>
  </p:transition>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5" name="Shape 905"/>
        <p:cNvGrpSpPr/>
        <p:nvPr/>
      </p:nvGrpSpPr>
      <p:grpSpPr>
        <a:xfrm>
          <a:off x="0" y="0"/>
          <a:ext cx="0" cy="0"/>
          <a:chOff x="0" y="0"/>
          <a:chExt cx="0" cy="0"/>
        </a:xfrm>
      </p:grpSpPr>
      <p:sp>
        <p:nvSpPr>
          <p:cNvPr id="906" name="Shape 90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BEFORE NEXT CLASS</a:t>
            </a:r>
          </a:p>
        </p:txBody>
      </p:sp>
      <p:sp>
        <p:nvSpPr>
          <p:cNvPr id="907" name="Shape 907"/>
          <p:cNvSpPr txBox="1"/>
          <p:nvPr>
            <p:ph type="title"/>
          </p:nvPr>
        </p:nvSpPr>
        <p:spPr>
          <a:xfrm>
            <a:off x="635000" y="1473200"/>
            <a:ext cx="11734800" cy="711300"/>
          </a:xfrm>
          <a:prstGeom prst="rect">
            <a:avLst/>
          </a:prstGeom>
          <a:noFill/>
          <a:ln>
            <a:noFill/>
          </a:ln>
        </p:spPr>
        <p:txBody>
          <a:bodyPr anchorCtr="0" anchor="t" bIns="0" lIns="0" rIns="0" tIns="0">
            <a:noAutofit/>
          </a:bodyPr>
          <a:lstStyle/>
          <a:p>
            <a:pPr indent="0" lvl="0" marL="0" marR="0" rtl="0" algn="l">
              <a:lnSpc>
                <a:spcPct val="92592"/>
              </a:lnSpc>
              <a:spcBef>
                <a:spcPts val="0"/>
              </a:spcBef>
              <a:buSzPct val="25000"/>
              <a:buNone/>
            </a:pPr>
            <a:r>
              <a:rPr b="1" lang="en-US" sz="5400">
                <a:latin typeface="Oswald"/>
                <a:ea typeface="Oswald"/>
                <a:cs typeface="Oswald"/>
                <a:sym typeface="Oswald"/>
              </a:rPr>
              <a:t>UPCOMING</a:t>
            </a:r>
          </a:p>
        </p:txBody>
      </p:sp>
      <p:sp>
        <p:nvSpPr>
          <p:cNvPr id="908" name="Shape 908"/>
          <p:cNvSpPr txBox="1"/>
          <p:nvPr>
            <p:ph idx="1" type="body"/>
          </p:nvPr>
        </p:nvSpPr>
        <p:spPr>
          <a:xfrm>
            <a:off x="632056" y="241300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Project:  Unit Project 4</a:t>
            </a:r>
          </a:p>
          <a:p>
            <a:pPr lvl="0" marR="0" rtl="0" algn="l">
              <a:spcBef>
                <a:spcPts val="1000"/>
              </a:spcBef>
              <a:buNone/>
            </a:pPr>
            <a:r>
              <a:t/>
            </a:r>
            <a:endParaRPr>
              <a:latin typeface="Georgia"/>
              <a:ea typeface="Georgia"/>
              <a:cs typeface="Georgia"/>
              <a:sym typeface="Georgia"/>
            </a:endParaRPr>
          </a:p>
        </p:txBody>
      </p:sp>
    </p:spTree>
  </p:cSld>
  <p:clrMapOvr>
    <a:masterClrMapping/>
  </p:clrMapOvr>
  <p:transition spd="slow">
    <p:cut/>
  </p:transition>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912" name="Shape 912"/>
        <p:cNvGrpSpPr/>
        <p:nvPr/>
      </p:nvGrpSpPr>
      <p:grpSpPr>
        <a:xfrm>
          <a:off x="0" y="0"/>
          <a:ext cx="0" cy="0"/>
          <a:chOff x="0" y="0"/>
          <a:chExt cx="0" cy="0"/>
        </a:xfrm>
      </p:grpSpPr>
      <p:sp>
        <p:nvSpPr>
          <p:cNvPr id="913" name="Shape 913"/>
          <p:cNvSpPr/>
          <p:nvPr/>
        </p:nvSpPr>
        <p:spPr>
          <a:xfrm>
            <a:off x="635000" y="736600"/>
            <a:ext cx="101600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LESSON</a:t>
            </a:r>
          </a:p>
        </p:txBody>
      </p:sp>
      <p:sp>
        <p:nvSpPr>
          <p:cNvPr id="914" name="Shape 914"/>
          <p:cNvSpPr/>
          <p:nvPr/>
        </p:nvSpPr>
        <p:spPr>
          <a:xfrm>
            <a:off x="635000" y="1473200"/>
            <a:ext cx="11734800" cy="28067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CREDITS</a:t>
            </a:r>
          </a:p>
        </p:txBody>
      </p:sp>
    </p:spTree>
  </p:cSld>
  <p:clrMapOvr>
    <a:masterClrMapping/>
  </p:clrMapOvr>
  <p:transition spd="slow">
    <p:cut/>
  </p:transition>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8" name="Shape 918"/>
        <p:cNvGrpSpPr/>
        <p:nvPr/>
      </p:nvGrpSpPr>
      <p:grpSpPr>
        <a:xfrm>
          <a:off x="0" y="0"/>
          <a:ext cx="0" cy="0"/>
          <a:chOff x="0" y="0"/>
          <a:chExt cx="0" cy="0"/>
        </a:xfrm>
      </p:grpSpPr>
      <p:sp>
        <p:nvSpPr>
          <p:cNvPr id="919" name="Shape 91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THANKS FOR THE FOLLOWING</a:t>
            </a:r>
          </a:p>
        </p:txBody>
      </p:sp>
      <p:sp>
        <p:nvSpPr>
          <p:cNvPr id="920" name="Shape 920"/>
          <p:cNvSpPr txBox="1"/>
          <p:nvPr>
            <p:ph type="title"/>
          </p:nvPr>
        </p:nvSpPr>
        <p:spPr>
          <a:xfrm>
            <a:off x="635000" y="1473200"/>
            <a:ext cx="11734800" cy="711300"/>
          </a:xfrm>
          <a:prstGeom prst="rect">
            <a:avLst/>
          </a:prstGeom>
          <a:noFill/>
          <a:ln>
            <a:noFill/>
          </a:ln>
        </p:spPr>
        <p:txBody>
          <a:bodyPr anchorCtr="0" anchor="t" bIns="0" lIns="0" rIns="0" tIns="0">
            <a:noAutofit/>
          </a:bodyPr>
          <a:lstStyle/>
          <a:p>
            <a:pPr indent="0" lvl="0" marL="0" marR="0" rtl="0" algn="l">
              <a:lnSpc>
                <a:spcPct val="92592"/>
              </a:lnSpc>
              <a:spcBef>
                <a:spcPts val="0"/>
              </a:spcBef>
              <a:buSzPct val="25000"/>
              <a:buNone/>
            </a:pPr>
            <a:r>
              <a:rPr b="1" lang="en-US" sz="5400">
                <a:latin typeface="Oswald"/>
                <a:ea typeface="Oswald"/>
                <a:cs typeface="Oswald"/>
                <a:sym typeface="Oswald"/>
              </a:rPr>
              <a:t>CITATIONS</a:t>
            </a:r>
          </a:p>
        </p:txBody>
      </p:sp>
      <p:sp>
        <p:nvSpPr>
          <p:cNvPr id="921" name="Shape 921"/>
          <p:cNvSpPr txBox="1"/>
          <p:nvPr>
            <p:ph idx="1" type="body"/>
          </p:nvPr>
        </p:nvSpPr>
        <p:spPr>
          <a:xfrm>
            <a:off x="632056" y="241300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Title, Author: link </a:t>
            </a:r>
          </a:p>
          <a:p>
            <a:pPr indent="-256540" lvl="0" marL="203200" rtl="0">
              <a:spcBef>
                <a:spcPts val="0"/>
              </a:spcBef>
              <a:buSzPct val="100000"/>
              <a:buFont typeface="Georgia"/>
              <a:buChar char="‣"/>
            </a:pPr>
            <a:r>
              <a:rPr lang="en-US" sz="2800">
                <a:solidFill>
                  <a:schemeClr val="dk1"/>
                </a:solidFill>
                <a:latin typeface="Georgia"/>
                <a:ea typeface="Georgia"/>
                <a:cs typeface="Georgia"/>
                <a:sym typeface="Georgia"/>
              </a:rPr>
              <a:t>Title, Author: link </a:t>
            </a:r>
          </a:p>
          <a:p>
            <a:pPr indent="-256540" lvl="0" marL="203200" rtl="0">
              <a:spcBef>
                <a:spcPts val="0"/>
              </a:spcBef>
              <a:buSzPct val="100000"/>
              <a:buFont typeface="Georgia"/>
              <a:buChar char="‣"/>
            </a:pPr>
            <a:r>
              <a:rPr lang="en-US" sz="2800">
                <a:solidFill>
                  <a:schemeClr val="dk1"/>
                </a:solidFill>
                <a:latin typeface="Georgia"/>
                <a:ea typeface="Georgia"/>
                <a:cs typeface="Georgia"/>
                <a:sym typeface="Georgia"/>
              </a:rPr>
              <a:t>Title, Author: link </a:t>
            </a:r>
          </a:p>
          <a:p>
            <a:pPr lvl="0" marR="0" rtl="0" algn="l">
              <a:spcBef>
                <a:spcPts val="1000"/>
              </a:spcBef>
              <a:buNone/>
            </a:pPr>
            <a:r>
              <a:t/>
            </a:r>
            <a:endParaRPr sz="2800">
              <a:latin typeface="Georgia"/>
              <a:ea typeface="Georgia"/>
              <a:cs typeface="Georgia"/>
              <a:sym typeface="Georgia"/>
            </a:endParaRPr>
          </a:p>
        </p:txBody>
      </p:sp>
    </p:spTree>
  </p:cSld>
  <p:clrMapOvr>
    <a:masterClrMapping/>
  </p:clrMapOvr>
  <p:transition spd="slow">
    <p:cut/>
  </p:transition>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D800"/>
        </a:solidFill>
      </p:bgPr>
    </p:bg>
    <p:spTree>
      <p:nvGrpSpPr>
        <p:cNvPr id="925" name="Shape 925"/>
        <p:cNvGrpSpPr/>
        <p:nvPr/>
      </p:nvGrpSpPr>
      <p:grpSpPr>
        <a:xfrm>
          <a:off x="0" y="0"/>
          <a:ext cx="0" cy="0"/>
          <a:chOff x="0" y="0"/>
          <a:chExt cx="0" cy="0"/>
        </a:xfrm>
      </p:grpSpPr>
      <p:sp>
        <p:nvSpPr>
          <p:cNvPr id="926" name="Shape 926"/>
          <p:cNvSpPr/>
          <p:nvPr/>
        </p:nvSpPr>
        <p:spPr>
          <a:xfrm>
            <a:off x="635000" y="1473200"/>
            <a:ext cx="11734800" cy="16127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lang="en-US" sz="9000">
                <a:solidFill>
                  <a:srgbClr val="FFFFFF"/>
                </a:solidFill>
                <a:latin typeface="Oswald"/>
                <a:ea typeface="Oswald"/>
                <a:cs typeface="Oswald"/>
                <a:sym typeface="Oswald"/>
              </a:rPr>
              <a:t>Q &amp; A</a:t>
            </a:r>
          </a:p>
        </p:txBody>
      </p:sp>
      <p:cxnSp>
        <p:nvCxnSpPr>
          <p:cNvPr id="927" name="Shape 927"/>
          <p:cNvCxnSpPr/>
          <p:nvPr/>
        </p:nvCxnSpPr>
        <p:spPr>
          <a:xfrm>
            <a:off x="635000" y="635000"/>
            <a:ext cx="11734800" cy="0"/>
          </a:xfrm>
          <a:prstGeom prst="straightConnector1">
            <a:avLst/>
          </a:prstGeom>
          <a:noFill/>
          <a:ln cap="flat" cmpd="sng" w="12700">
            <a:solidFill>
              <a:srgbClr val="FFFFFF"/>
            </a:solidFill>
            <a:prstDash val="solid"/>
            <a:miter/>
            <a:headEnd len="med" w="med" type="none"/>
            <a:tailEnd len="med" w="med" type="none"/>
          </a:ln>
        </p:spPr>
      </p:cxnSp>
      <p:cxnSp>
        <p:nvCxnSpPr>
          <p:cNvPr id="928" name="Shape 928"/>
          <p:cNvCxnSpPr/>
          <p:nvPr/>
        </p:nvCxnSpPr>
        <p:spPr>
          <a:xfrm>
            <a:off x="635000" y="1219200"/>
            <a:ext cx="11734800" cy="0"/>
          </a:xfrm>
          <a:prstGeom prst="straightConnector1">
            <a:avLst/>
          </a:prstGeom>
          <a:noFill/>
          <a:ln cap="flat" cmpd="sng" w="12700">
            <a:solidFill>
              <a:srgbClr val="FFFFFF"/>
            </a:solidFill>
            <a:prstDash val="solid"/>
            <a:miter/>
            <a:headEnd len="med" w="med" type="none"/>
            <a:tailEnd len="med" w="med" type="none"/>
          </a:ln>
        </p:spPr>
      </p:cxnSp>
      <p:sp>
        <p:nvSpPr>
          <p:cNvPr id="929" name="Shape 929"/>
          <p:cNvSpPr/>
          <p:nvPr/>
        </p:nvSpPr>
        <p:spPr>
          <a:xfrm>
            <a:off x="635000" y="736600"/>
            <a:ext cx="7721699" cy="431700"/>
          </a:xfrm>
          <a:prstGeom prst="rect">
            <a:avLst/>
          </a:prstGeom>
          <a:noFill/>
          <a:ln>
            <a:noFill/>
          </a:ln>
        </p:spPr>
        <p:txBody>
          <a:bodyPr anchorCtr="0" anchor="t" bIns="0" lIns="0" rIns="0" tIns="0">
            <a:noAutofit/>
          </a:bodyPr>
          <a:lstStyle/>
          <a:p>
            <a:pPr indent="0" lvl="0" marL="0" marR="0" rtl="0" algn="l">
              <a:lnSpc>
                <a:spcPct val="114285"/>
              </a:lnSpc>
              <a:spcBef>
                <a:spcPts val="0"/>
              </a:spcBef>
              <a:buSzPct val="25000"/>
              <a:buNone/>
            </a:pPr>
            <a:r>
              <a:rPr b="1" lang="en-US" sz="2800">
                <a:latin typeface="Oswald"/>
                <a:ea typeface="Oswald"/>
                <a:cs typeface="Oswald"/>
                <a:sym typeface="Oswald"/>
              </a:rPr>
              <a:t>LESSON</a:t>
            </a:r>
          </a:p>
        </p:txBody>
      </p:sp>
    </p:spTree>
  </p:cSld>
  <p:clrMapOvr>
    <a:masterClrMapping/>
  </p:clrMapOvr>
  <p:transition spd="slow">
    <p:cut/>
  </p:transition>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AFC0"/>
        </a:solidFill>
      </p:bgPr>
    </p:bg>
    <p:spTree>
      <p:nvGrpSpPr>
        <p:cNvPr id="933" name="Shape 933"/>
        <p:cNvGrpSpPr/>
        <p:nvPr/>
      </p:nvGrpSpPr>
      <p:grpSpPr>
        <a:xfrm>
          <a:off x="0" y="0"/>
          <a:ext cx="0" cy="0"/>
          <a:chOff x="0" y="0"/>
          <a:chExt cx="0" cy="0"/>
        </a:xfrm>
      </p:grpSpPr>
      <p:sp>
        <p:nvSpPr>
          <p:cNvPr id="934" name="Shape 934"/>
          <p:cNvSpPr/>
          <p:nvPr/>
        </p:nvSpPr>
        <p:spPr>
          <a:xfrm>
            <a:off x="635000" y="1473200"/>
            <a:ext cx="11734800" cy="16127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lang="en-US" sz="9000">
                <a:solidFill>
                  <a:srgbClr val="FFFFFF"/>
                </a:solidFill>
                <a:latin typeface="Oswald"/>
                <a:ea typeface="Oswald"/>
                <a:cs typeface="Oswald"/>
                <a:sym typeface="Oswald"/>
              </a:rPr>
              <a:t>EXIT TICKET </a:t>
            </a:r>
          </a:p>
          <a:p>
            <a:pPr indent="0" lvl="0" marL="0" marR="0" rtl="0" algn="l">
              <a:lnSpc>
                <a:spcPct val="75000"/>
              </a:lnSpc>
              <a:spcBef>
                <a:spcPts val="0"/>
              </a:spcBef>
              <a:buNone/>
            </a:pPr>
            <a:r>
              <a:t/>
            </a:r>
            <a:endParaRPr b="1" sz="9000">
              <a:solidFill>
                <a:srgbClr val="FFFFFF"/>
              </a:solidFill>
              <a:latin typeface="Impact"/>
              <a:ea typeface="Impact"/>
              <a:cs typeface="Impact"/>
              <a:sym typeface="Impact"/>
            </a:endParaRPr>
          </a:p>
        </p:txBody>
      </p:sp>
      <p:cxnSp>
        <p:nvCxnSpPr>
          <p:cNvPr id="935" name="Shape 935"/>
          <p:cNvCxnSpPr/>
          <p:nvPr/>
        </p:nvCxnSpPr>
        <p:spPr>
          <a:xfrm>
            <a:off x="635000" y="635000"/>
            <a:ext cx="11734800" cy="0"/>
          </a:xfrm>
          <a:prstGeom prst="straightConnector1">
            <a:avLst/>
          </a:prstGeom>
          <a:noFill/>
          <a:ln cap="flat" cmpd="sng" w="12700">
            <a:solidFill>
              <a:srgbClr val="FFFFFF"/>
            </a:solidFill>
            <a:prstDash val="solid"/>
            <a:miter/>
            <a:headEnd len="med" w="med" type="none"/>
            <a:tailEnd len="med" w="med" type="none"/>
          </a:ln>
        </p:spPr>
      </p:cxnSp>
      <p:cxnSp>
        <p:nvCxnSpPr>
          <p:cNvPr id="936" name="Shape 936"/>
          <p:cNvCxnSpPr/>
          <p:nvPr/>
        </p:nvCxnSpPr>
        <p:spPr>
          <a:xfrm>
            <a:off x="635000" y="1219200"/>
            <a:ext cx="11734800" cy="0"/>
          </a:xfrm>
          <a:prstGeom prst="straightConnector1">
            <a:avLst/>
          </a:prstGeom>
          <a:noFill/>
          <a:ln cap="flat" cmpd="sng" w="12700">
            <a:solidFill>
              <a:srgbClr val="FFFFFF"/>
            </a:solidFill>
            <a:prstDash val="solid"/>
            <a:miter/>
            <a:headEnd len="med" w="med" type="none"/>
            <a:tailEnd len="med" w="med" type="none"/>
          </a:ln>
        </p:spPr>
      </p:cxnSp>
      <p:sp>
        <p:nvSpPr>
          <p:cNvPr id="937" name="Shape 937"/>
          <p:cNvSpPr/>
          <p:nvPr/>
        </p:nvSpPr>
        <p:spPr>
          <a:xfrm>
            <a:off x="635000" y="736600"/>
            <a:ext cx="7721699" cy="431700"/>
          </a:xfrm>
          <a:prstGeom prst="rect">
            <a:avLst/>
          </a:prstGeom>
          <a:noFill/>
          <a:ln>
            <a:noFill/>
          </a:ln>
        </p:spPr>
        <p:txBody>
          <a:bodyPr anchorCtr="0" anchor="t" bIns="0" lIns="0" rIns="0" tIns="0">
            <a:noAutofit/>
          </a:bodyPr>
          <a:lstStyle/>
          <a:p>
            <a:pPr indent="0" lvl="0" marL="0" marR="0" rtl="0" algn="l">
              <a:lnSpc>
                <a:spcPct val="114285"/>
              </a:lnSpc>
              <a:spcBef>
                <a:spcPts val="0"/>
              </a:spcBef>
              <a:buSzPct val="25000"/>
              <a:buNone/>
            </a:pPr>
            <a:r>
              <a:rPr b="1" lang="en-US" sz="2800">
                <a:latin typeface="Oswald"/>
                <a:ea typeface="Oswald"/>
                <a:cs typeface="Oswald"/>
                <a:sym typeface="Oswald"/>
              </a:rPr>
              <a:t>LESSON</a:t>
            </a:r>
          </a:p>
        </p:txBody>
      </p:sp>
      <p:sp>
        <p:nvSpPr>
          <p:cNvPr id="938" name="Shape 938"/>
          <p:cNvSpPr/>
          <p:nvPr/>
        </p:nvSpPr>
        <p:spPr>
          <a:xfrm>
            <a:off x="3113900" y="4078875"/>
            <a:ext cx="7721699" cy="431700"/>
          </a:xfrm>
          <a:prstGeom prst="rect">
            <a:avLst/>
          </a:prstGeom>
          <a:noFill/>
          <a:ln>
            <a:noFill/>
          </a:ln>
        </p:spPr>
        <p:txBody>
          <a:bodyPr anchorCtr="0" anchor="t" bIns="0" lIns="0" rIns="0" tIns="0">
            <a:noAutofit/>
          </a:bodyPr>
          <a:lstStyle/>
          <a:p>
            <a:pPr indent="0" lvl="0" marL="0" marR="0" rtl="0" algn="l">
              <a:lnSpc>
                <a:spcPct val="114285"/>
              </a:lnSpc>
              <a:spcBef>
                <a:spcPts val="0"/>
              </a:spcBef>
              <a:buSzPct val="25000"/>
              <a:buNone/>
            </a:pPr>
            <a:r>
              <a:rPr b="1" lang="en-US" sz="2800">
                <a:latin typeface="Oswald"/>
                <a:ea typeface="Oswald"/>
                <a:cs typeface="Oswald"/>
                <a:sym typeface="Oswald"/>
              </a:rPr>
              <a:t>DON’T FORGET TO FILL OUT YOUR EXIT TICKET</a:t>
            </a:r>
          </a:p>
        </p:txBody>
      </p:sp>
    </p:spTree>
  </p:cSld>
  <p:clrMapOvr>
    <a:masterClrMapping/>
  </p:clrMapOvr>
  <p:transition spd="slow">
    <p:cut/>
  </p:transition>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2" name="Shape 942"/>
        <p:cNvGrpSpPr/>
        <p:nvPr/>
      </p:nvGrpSpPr>
      <p:grpSpPr>
        <a:xfrm>
          <a:off x="0" y="0"/>
          <a:ext cx="0" cy="0"/>
          <a:chOff x="0" y="0"/>
          <a:chExt cx="0" cy="0"/>
        </a:xfrm>
      </p:grpSpPr>
      <p:sp>
        <p:nvSpPr>
          <p:cNvPr id="943" name="Shape 943"/>
          <p:cNvSpPr/>
          <p:nvPr/>
        </p:nvSpPr>
        <p:spPr>
          <a:xfrm>
            <a:off x="635000" y="736600"/>
            <a:ext cx="7721599" cy="431799"/>
          </a:xfrm>
          <a:prstGeom prst="rect">
            <a:avLst/>
          </a:prstGeom>
          <a:noFill/>
          <a:ln>
            <a:noFill/>
          </a:ln>
        </p:spPr>
        <p:txBody>
          <a:bodyPr anchorCtr="0" anchor="t" bIns="0" lIns="0" rIns="0" tIns="0">
            <a:noAutofit/>
          </a:bodyPr>
          <a:lstStyle/>
          <a:p>
            <a:pPr indent="0" lvl="0" marL="0" marR="0" rtl="0" algn="l">
              <a:lnSpc>
                <a:spcPct val="114285"/>
              </a:lnSpc>
              <a:spcBef>
                <a:spcPts val="0"/>
              </a:spcBef>
              <a:buSzPct val="25000"/>
              <a:buNone/>
            </a:pPr>
            <a:r>
              <a:rPr b="1" i="0" lang="en-US" sz="2800" u="none" cap="none" strike="noStrike">
                <a:solidFill>
                  <a:srgbClr val="FFFFFF"/>
                </a:solidFill>
                <a:latin typeface="Oswald"/>
                <a:ea typeface="Oswald"/>
                <a:cs typeface="Oswald"/>
                <a:sym typeface="Oswald"/>
              </a:rPr>
              <a:t>THANKS!</a:t>
            </a:r>
          </a:p>
        </p:txBody>
      </p:sp>
      <p:cxnSp>
        <p:nvCxnSpPr>
          <p:cNvPr id="944" name="Shape 944"/>
          <p:cNvCxnSpPr/>
          <p:nvPr/>
        </p:nvCxnSpPr>
        <p:spPr>
          <a:xfrm>
            <a:off x="635000" y="635000"/>
            <a:ext cx="11734800" cy="11"/>
          </a:xfrm>
          <a:prstGeom prst="straightConnector1">
            <a:avLst/>
          </a:prstGeom>
          <a:noFill/>
          <a:ln cap="flat" cmpd="sng" w="12700">
            <a:solidFill>
              <a:srgbClr val="FFFFFF"/>
            </a:solidFill>
            <a:prstDash val="solid"/>
            <a:miter/>
            <a:headEnd len="med" w="med" type="none"/>
            <a:tailEnd len="med" w="med" type="none"/>
          </a:ln>
        </p:spPr>
      </p:cxnSp>
      <p:cxnSp>
        <p:nvCxnSpPr>
          <p:cNvPr id="945" name="Shape 945"/>
          <p:cNvCxnSpPr/>
          <p:nvPr/>
        </p:nvCxnSpPr>
        <p:spPr>
          <a:xfrm>
            <a:off x="635000" y="1219200"/>
            <a:ext cx="11734800" cy="11"/>
          </a:xfrm>
          <a:prstGeom prst="straightConnector1">
            <a:avLst/>
          </a:prstGeom>
          <a:noFill/>
          <a:ln cap="flat" cmpd="sng" w="12700">
            <a:solidFill>
              <a:srgbClr val="FFFFFF"/>
            </a:solidFill>
            <a:prstDash val="solid"/>
            <a:miter/>
            <a:headEnd len="med" w="med" type="none"/>
            <a:tailEnd len="med" w="med" type="none"/>
          </a:ln>
        </p:spPr>
      </p:cxnSp>
      <p:sp>
        <p:nvSpPr>
          <p:cNvPr id="946" name="Shape 946"/>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
        <p:nvSpPr>
          <p:cNvPr id="947" name="Shape 947"/>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
        <p:nvSpPr>
          <p:cNvPr id="948" name="Shape 948"/>
          <p:cNvSpPr/>
          <p:nvPr/>
        </p:nvSpPr>
        <p:spPr>
          <a:xfrm>
            <a:off x="635000" y="1587500"/>
            <a:ext cx="11734800" cy="596900"/>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3600" u="none" cap="none" strike="noStrike">
                <a:solidFill>
                  <a:srgbClr val="FFFFFF"/>
                </a:solidFill>
                <a:latin typeface="Oswald"/>
                <a:ea typeface="Oswald"/>
                <a:cs typeface="Oswald"/>
                <a:sym typeface="Oswald"/>
              </a:rPr>
              <a:t>NAME</a:t>
            </a:r>
          </a:p>
        </p:txBody>
      </p:sp>
      <p:sp>
        <p:nvSpPr>
          <p:cNvPr id="949" name="Shape 949"/>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FFFFFF"/>
              </a:buClr>
              <a:buSzPct val="85000"/>
              <a:buFont typeface="Georgia"/>
              <a:buChar char="‣"/>
            </a:pPr>
            <a:r>
              <a:rPr b="0" i="0" lang="en-US" sz="2500" u="none" cap="none" strike="noStrike">
                <a:solidFill>
                  <a:srgbClr val="FFFFFF"/>
                </a:solidFill>
                <a:latin typeface="Georgia"/>
                <a:ea typeface="Georgia"/>
                <a:cs typeface="Georgia"/>
                <a:sym typeface="Georgia"/>
              </a:rPr>
              <a:t>Optional Information:</a:t>
            </a:r>
          </a:p>
          <a:p>
            <a:pPr indent="-177800" lvl="1" marL="177800" marR="0" rtl="0" algn="l">
              <a:lnSpc>
                <a:spcPct val="110000"/>
              </a:lnSpc>
              <a:spcBef>
                <a:spcPts val="400"/>
              </a:spcBef>
              <a:buClr>
                <a:srgbClr val="FFFFFF"/>
              </a:buClr>
              <a:buSzPct val="85000"/>
              <a:buFont typeface="Georgia"/>
              <a:buChar char="‣"/>
            </a:pPr>
            <a:r>
              <a:rPr b="0" i="0" lang="en-US" sz="2500" u="none" cap="none" strike="noStrike">
                <a:solidFill>
                  <a:srgbClr val="FFFFFF"/>
                </a:solidFill>
                <a:latin typeface="Georgia"/>
                <a:ea typeface="Georgia"/>
                <a:cs typeface="Georgia"/>
                <a:sym typeface="Georgia"/>
              </a:rPr>
              <a:t>Email?</a:t>
            </a:r>
          </a:p>
          <a:p>
            <a:pPr indent="-177800" lvl="1" marL="177800" marR="0" rtl="0" algn="l">
              <a:lnSpc>
                <a:spcPct val="110000"/>
              </a:lnSpc>
              <a:spcBef>
                <a:spcPts val="400"/>
              </a:spcBef>
              <a:buClr>
                <a:srgbClr val="FFFFFF"/>
              </a:buClr>
              <a:buSzPct val="85000"/>
              <a:buFont typeface="Georgia"/>
              <a:buChar char="‣"/>
            </a:pPr>
            <a:r>
              <a:rPr b="0" i="0" lang="en-US" sz="2500" u="none" cap="none" strike="noStrike">
                <a:solidFill>
                  <a:srgbClr val="FFFFFF"/>
                </a:solidFill>
                <a:latin typeface="Georgia"/>
                <a:ea typeface="Georgia"/>
                <a:cs typeface="Georgia"/>
                <a:sym typeface="Georgia"/>
              </a:rPr>
              <a:t>Website?</a:t>
            </a:r>
          </a:p>
          <a:p>
            <a:pPr indent="-177800" lvl="1" marL="177800" marR="0" rtl="0" algn="l">
              <a:lnSpc>
                <a:spcPct val="110000"/>
              </a:lnSpc>
              <a:spcBef>
                <a:spcPts val="400"/>
              </a:spcBef>
              <a:buClr>
                <a:srgbClr val="FFFFFF"/>
              </a:buClr>
              <a:buSzPct val="85000"/>
              <a:buFont typeface="Georgia"/>
              <a:buChar char="‣"/>
            </a:pPr>
            <a:r>
              <a:rPr b="0" i="0" lang="en-US" sz="2500" u="none" cap="none" strike="noStrike">
                <a:solidFill>
                  <a:srgbClr val="FFFFFF"/>
                </a:solidFill>
                <a:latin typeface="Georgia"/>
                <a:ea typeface="Georgia"/>
                <a:cs typeface="Georgia"/>
                <a:sym typeface="Georgia"/>
              </a:rPr>
              <a:t>Twitter?</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8" name="Shape 458"/>
        <p:cNvGrpSpPr/>
        <p:nvPr/>
      </p:nvGrpSpPr>
      <p:grpSpPr>
        <a:xfrm>
          <a:off x="0" y="0"/>
          <a:ext cx="0" cy="0"/>
          <a:chOff x="0" y="0"/>
          <a:chExt cx="0" cy="0"/>
        </a:xfrm>
      </p:grpSpPr>
      <p:sp>
        <p:nvSpPr>
          <p:cNvPr id="459" name="Shape 45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OPENING</a:t>
            </a:r>
          </a:p>
        </p:txBody>
      </p:sp>
      <p:sp>
        <p:nvSpPr>
          <p:cNvPr id="460" name="Shape 460"/>
          <p:cNvSpPr/>
          <p:nvPr/>
        </p:nvSpPr>
        <p:spPr>
          <a:xfrm>
            <a:off x="635000" y="1473200"/>
            <a:ext cx="11734800" cy="2806699"/>
          </a:xfrm>
          <a:prstGeom prst="rect">
            <a:avLst/>
          </a:prstGeom>
          <a:noFill/>
          <a:ln>
            <a:noFill/>
          </a:ln>
        </p:spPr>
        <p:txBody>
          <a:bodyPr anchorCtr="0" anchor="t" bIns="0" lIns="0" rIns="0" tIns="0">
            <a:noAutofit/>
          </a:bodyPr>
          <a:lstStyle/>
          <a:p>
            <a:pPr lvl="0" rtl="0">
              <a:lnSpc>
                <a:spcPct val="75000"/>
              </a:lnSpc>
              <a:spcBef>
                <a:spcPts val="0"/>
              </a:spcBef>
              <a:buClr>
                <a:schemeClr val="dk1"/>
              </a:buClr>
              <a:buSzPct val="25000"/>
              <a:buFont typeface="Arial"/>
              <a:buNone/>
            </a:pPr>
            <a:r>
              <a:rPr b="1" lang="en-US" sz="9600">
                <a:solidFill>
                  <a:schemeClr val="lt1"/>
                </a:solidFill>
                <a:latin typeface="Oswald"/>
                <a:ea typeface="Oswald"/>
                <a:cs typeface="Oswald"/>
                <a:sym typeface="Oswald"/>
              </a:rPr>
              <a:t>COMMUNICATING RESULT</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4" name="Shape 464"/>
        <p:cNvGrpSpPr/>
        <p:nvPr/>
      </p:nvGrpSpPr>
      <p:grpSpPr>
        <a:xfrm>
          <a:off x="0" y="0"/>
          <a:ext cx="0" cy="0"/>
          <a:chOff x="0" y="0"/>
          <a:chExt cx="0" cy="0"/>
        </a:xfrm>
      </p:grpSpPr>
      <p:sp>
        <p:nvSpPr>
          <p:cNvPr id="465" name="Shape 46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WE BUILT A MODEL!  NOW WHAT?</a:t>
            </a:r>
          </a:p>
        </p:txBody>
      </p:sp>
      <p:sp>
        <p:nvSpPr>
          <p:cNvPr id="466" name="Shape 466"/>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We’ve built our model, but there is still a gap between your Notebook with plots/figures and a slideshow needed to present your results.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Classes so far have focused on two core concepts:</a:t>
            </a:r>
          </a:p>
          <a:p>
            <a:pPr lvl="1" marR="0" rtl="0" algn="l">
              <a:spcBef>
                <a:spcPts val="0"/>
              </a:spcBef>
              <a:buSzPct val="100000"/>
              <a:buFont typeface="Georgia"/>
            </a:pPr>
            <a:r>
              <a:rPr lang="en-US" sz="2800">
                <a:latin typeface="Georgia"/>
                <a:ea typeface="Georgia"/>
                <a:cs typeface="Georgia"/>
                <a:sym typeface="Georgia"/>
              </a:rPr>
              <a:t>developing consistent practices</a:t>
            </a:r>
          </a:p>
          <a:p>
            <a:pPr lvl="1" marR="0" rtl="0" algn="l">
              <a:spcBef>
                <a:spcPts val="0"/>
              </a:spcBef>
              <a:buSzPct val="100000"/>
              <a:buFont typeface="Georgia"/>
            </a:pPr>
            <a:r>
              <a:rPr lang="en-US" sz="2800">
                <a:latin typeface="Georgia"/>
                <a:ea typeface="Georgia"/>
                <a:cs typeface="Georgia"/>
                <a:sym typeface="Georgia"/>
              </a:rPr>
              <a:t>interpreting metrics to evaluate and improve model performance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But what does that mean to your audience?</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