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78"/>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210B265-6B54-4D1B-A9A1-80E293CE3D21}">
  <a:tblStyle styleId="{5210B265-6B54-4D1B-A9A1-80E293CE3D2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6" d="100"/>
          <a:sy n="56" d="100"/>
        </p:scale>
        <p:origin x="-1648" y="-104"/>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20660769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9" name="Shape 4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9" name="Shape 5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1" name="Shape 5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7" name="Shape 5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1" name="Shape 5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8" name="Shape 5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4" name="Shape 5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6" name="Shape 5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5" name="Shape 5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4" name="Shape 5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0" name="Shape 6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6" name="Shape 6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2" name="Shape 6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1" name="Shape 6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7" name="Shape 6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9" name="Shape 6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5" name="Shape 65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7" name="Shape 6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3" name="Shape 67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9" name="Shape 6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5" name="Shape 6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1" name="Shape 6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Shape 6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7" name="Shape 6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3" name="Shape 7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9" name="Shape 7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9" name="Shape 7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5" name="Shape 7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1" name="Shape 7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7" name="Shape 7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3" name="Shape 7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9" name="Shape 7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5" name="Shape 7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1" name="Shape 7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Shape 7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8" name="Shape 7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0" name="Shape 8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6" name="Shape 8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8" name="Shape 8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24" name="Shape 8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0" name="Shape 83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2" name="Shape 8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2" name="Shape 8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2" name="Shape 8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2" name="Shape 8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4" name="Shape 8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0" name="Shape 89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Shape 89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96" name="Shape 8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2" name="Shape 9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Shape 9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5" name="Shape 9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Shape 9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22" name="Shape 9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0" name="Shape 9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9" name="Shape 9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3" name="Shape 4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open.blogs.nytimes.com/2015/08/11/building-the-next-new-york-times-recommendation-engine/?_r=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s.lyst.com/2014/11/11/word-embeddings-for-fashion/" TargetMode="External"/><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radimrehurek.com/gensim/index.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hyperlink" Target="https://code.google.com/p/word2vec/" TargetMode="External"/><Relationship Id="rId4" Type="http://schemas.openxmlformats.org/officeDocument/2006/relationships/hyperlink" Target="http://nlp.stanford.edu/projects/glove/" TargetMode="External"/><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6.xml"/><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i="1" dirty="0" smtClean="0">
                <a:solidFill>
                  <a:srgbClr val="E52123"/>
                </a:solidFill>
                <a:latin typeface="Georgia"/>
                <a:ea typeface="Georgia"/>
                <a:cs typeface="Georgia"/>
                <a:sym typeface="Georgia"/>
              </a:rPr>
              <a:t>Amy Roberts, PhD</a:t>
            </a:r>
          </a:p>
          <a:p>
            <a:pPr marL="0" marR="0" lvl="0" indent="0" algn="l" rtl="0">
              <a:lnSpc>
                <a:spcPct val="121428"/>
              </a:lnSpc>
              <a:spcBef>
                <a:spcPts val="0"/>
              </a:spcBef>
              <a:buSzPct val="25000"/>
              <a:buNone/>
            </a:pPr>
            <a:r>
              <a:rPr lang="en-US" sz="2800" i="1" dirty="0" smtClean="0">
                <a:solidFill>
                  <a:srgbClr val="EAEAEA"/>
                </a:solidFill>
                <a:latin typeface="Georgia"/>
                <a:ea typeface="Georgia"/>
                <a:cs typeface="Georgia"/>
                <a:sym typeface="Georgia"/>
              </a:rPr>
              <a:t>CEO, Healthy Bytes </a:t>
            </a:r>
            <a:r>
              <a:rPr lang="en-US" sz="2800" i="1" dirty="0" err="1" smtClean="0">
                <a:solidFill>
                  <a:srgbClr val="EAEAEA"/>
                </a:solidFill>
                <a:latin typeface="Georgia"/>
                <a:ea typeface="Georgia"/>
                <a:cs typeface="Georgia"/>
                <a:sym typeface="Georgia"/>
              </a:rPr>
              <a:t>Inc</a:t>
            </a:r>
            <a:r>
              <a:rPr lang="en-US" sz="2800" b="0" i="1" u="none" strike="noStrike" cap="none" dirty="0" smtClean="0">
                <a:solidFill>
                  <a:srgbClr val="EAEAEA"/>
                </a:solidFill>
                <a:latin typeface="Georgia"/>
                <a:ea typeface="Georgia"/>
                <a:cs typeface="Georgia"/>
                <a:sym typeface="Georgia"/>
              </a:rPr>
              <a:t> </a:t>
            </a:r>
            <a:endParaRPr lang="en-US" sz="2800" b="0" i="1" u="none" strike="noStrike" cap="none" dirty="0">
              <a:solidFill>
                <a:srgbClr val="EAEAEA"/>
              </a:solidFill>
              <a:latin typeface="Georgia"/>
              <a:ea typeface="Georgia"/>
              <a:cs typeface="Georgia"/>
              <a:sym typeface="Georgia"/>
            </a:endParaRP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8000" b="1" dirty="0">
                <a:solidFill>
                  <a:srgbClr val="FFFFFF"/>
                </a:solidFill>
                <a:latin typeface="Oswald"/>
                <a:ea typeface="Oswald"/>
                <a:cs typeface="Oswald"/>
                <a:sym typeface="Oswald"/>
              </a:rPr>
              <a:t>LATENT VARIABLES AND NATURAL LANGUAGE PROCESSING</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466852"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Traditional NLP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Focused on theoretical understanding of language </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Tries to learn the rules of a particular language</a:t>
            </a: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Preprogrammed set of rules</a:t>
            </a:r>
          </a:p>
        </p:txBody>
      </p:sp>
      <p:sp>
        <p:nvSpPr>
          <p:cNvPr id="492" name="Shape 4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93" name="Shape 493"/>
          <p:cNvSpPr txBox="1">
            <a:spLocks noGrp="1"/>
          </p:cNvSpPr>
          <p:nvPr>
            <p:ph type="body" idx="1"/>
          </p:nvPr>
        </p:nvSpPr>
        <p:spPr>
          <a:xfrm>
            <a:off x="6746778"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Latent Variable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Focused on how the language is actually used in practice</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Infers meaning from how words are used together</a:t>
            </a: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Uses unsupervised learning to discover patterns or structure</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466852"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Traditional NLP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‘bad’ and ‘badly’ are related because they share a common root.</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‘Python’ and ‘C++’ are both programming languages because </a:t>
            </a:r>
            <a:br>
              <a:rPr lang="en-US" sz="2800">
                <a:latin typeface="Georgia"/>
                <a:ea typeface="Georgia"/>
                <a:cs typeface="Georgia"/>
                <a:sym typeface="Georgia"/>
              </a:rPr>
            </a:br>
            <a:r>
              <a:rPr lang="en-US" sz="2800">
                <a:latin typeface="Georgia"/>
                <a:ea typeface="Georgia"/>
                <a:cs typeface="Georgia"/>
                <a:sym typeface="Georgia"/>
              </a:rPr>
              <a:t>they are often a noun preceded by </a:t>
            </a:r>
            <a:br>
              <a:rPr lang="en-US" sz="2800">
                <a:latin typeface="Georgia"/>
                <a:ea typeface="Georgia"/>
                <a:cs typeface="Georgia"/>
                <a:sym typeface="Georgia"/>
              </a:rPr>
            </a:br>
            <a:r>
              <a:rPr lang="en-US" sz="2800">
                <a:latin typeface="Georgia"/>
                <a:ea typeface="Georgia"/>
                <a:cs typeface="Georgia"/>
                <a:sym typeface="Georgia"/>
              </a:rPr>
              <a:t>the verb ‘program’ or ‘code’.</a:t>
            </a:r>
          </a:p>
        </p:txBody>
      </p:sp>
      <p:sp>
        <p:nvSpPr>
          <p:cNvPr id="499" name="Shape 4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00" name="Shape 500"/>
          <p:cNvSpPr txBox="1">
            <a:spLocks noGrp="1"/>
          </p:cNvSpPr>
          <p:nvPr>
            <p:ph type="body" idx="1"/>
          </p:nvPr>
        </p:nvSpPr>
        <p:spPr>
          <a:xfrm>
            <a:off x="6746778"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Latent Variable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‘bad’ and ‘badly’ are related because they are used the same way or near the same words.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‘Python’ and ‘C++’ are both programming languages because they are often used in the same context.</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06" name="Shape 50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LATENT VARIABLE MODELS</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12" name="Shape 51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models in which we assume the data we are observing has some </a:t>
            </a:r>
            <a:r>
              <a:rPr lang="en-US" sz="2800" b="1">
                <a:latin typeface="Georgia"/>
                <a:ea typeface="Georgia"/>
                <a:cs typeface="Georgia"/>
                <a:sym typeface="Georgia"/>
              </a:rPr>
              <a:t>hidden, underlying structure</a:t>
            </a:r>
            <a:r>
              <a:rPr lang="en-US" sz="2800">
                <a:latin typeface="Georgia"/>
                <a:ea typeface="Georgia"/>
                <a:cs typeface="Georgia"/>
                <a:sym typeface="Georgia"/>
              </a:rPr>
              <a:t> that we can’t see, and which we’d like to learn.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hidden, underlying structures are the </a:t>
            </a:r>
            <a:r>
              <a:rPr lang="en-US" sz="2800" i="1">
                <a:latin typeface="Georgia"/>
                <a:ea typeface="Georgia"/>
                <a:cs typeface="Georgia"/>
                <a:sym typeface="Georgia"/>
              </a:rPr>
              <a:t>latent</a:t>
            </a:r>
            <a:r>
              <a:rPr lang="en-US" sz="2800">
                <a:latin typeface="Georgia"/>
                <a:ea typeface="Georgia"/>
                <a:cs typeface="Georgia"/>
                <a:sym typeface="Georgia"/>
              </a:rPr>
              <a:t> (i.e. hidden) variables we want our model to understand.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Text processing is a common application of latent variables.</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18" name="Shape 51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attempting to train our model on the rules of proper grammar, we’ll ignore grammar and seek to uncover alternate hidden structures.</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24" name="Shape 5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Latent variable techniques are often used for recommending news articles or mining large troves of data to find commonalities.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Topic modeling, a method we’ll cover today, is used in </a:t>
            </a:r>
            <a:r>
              <a:rPr lang="en-US" sz="2800" u="sng">
                <a:solidFill>
                  <a:schemeClr val="hlink"/>
                </a:solidFill>
                <a:latin typeface="Georgia"/>
                <a:ea typeface="Georgia"/>
                <a:cs typeface="Georgia"/>
                <a:sym typeface="Georgia"/>
                <a:hlinkClick r:id="rId3"/>
              </a:rPr>
              <a:t>the NY times recommendation engine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The New York Times attempts to map their articles to a latent space of topics using the content of the article.</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30" name="Shape 53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p:txBody>
      </p:sp>
      <p:pic>
        <p:nvPicPr>
          <p:cNvPr id="531" name="Shape 531"/>
          <p:cNvPicPr preferRelativeResize="0"/>
          <p:nvPr/>
        </p:nvPicPr>
        <p:blipFill>
          <a:blip r:embed="rId3">
            <a:alphaModFix/>
          </a:blip>
          <a:stretch>
            <a:fillRect/>
          </a:stretch>
        </p:blipFill>
        <p:spPr>
          <a:xfrm>
            <a:off x="2363937" y="1505475"/>
            <a:ext cx="8276925" cy="5663149"/>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37" name="Shape 537"/>
          <p:cNvSpPr txBox="1">
            <a:spLocks noGrp="1"/>
          </p:cNvSpPr>
          <p:nvPr>
            <p:ph type="body" idx="1"/>
          </p:nvPr>
        </p:nvSpPr>
        <p:spPr>
          <a:xfrm>
            <a:off x="635003" y="1292775"/>
            <a:ext cx="5775299" cy="58371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u="sng">
                <a:solidFill>
                  <a:schemeClr val="hlink"/>
                </a:solidFill>
                <a:latin typeface="Georgia"/>
                <a:ea typeface="Georgia"/>
                <a:cs typeface="Georgia"/>
                <a:sym typeface="Georgia"/>
                <a:hlinkClick r:id="rId3"/>
              </a:rPr>
              <a:t>Lyst</a:t>
            </a:r>
            <a:r>
              <a:rPr lang="en-US" sz="2800">
                <a:latin typeface="Georgia"/>
                <a:ea typeface="Georgia"/>
                <a:cs typeface="Georgia"/>
                <a:sym typeface="Georgia"/>
              </a:rPr>
              <a:t>, an online fashion retailer, uses latent representations of clothing descriptions to find similar clothing.</a:t>
            </a:r>
          </a:p>
        </p:txBody>
      </p:sp>
      <p:pic>
        <p:nvPicPr>
          <p:cNvPr id="538" name="Shape 538"/>
          <p:cNvPicPr preferRelativeResize="0"/>
          <p:nvPr/>
        </p:nvPicPr>
        <p:blipFill>
          <a:blip r:embed="rId4">
            <a:alphaModFix/>
          </a:blip>
          <a:stretch>
            <a:fillRect/>
          </a:stretch>
        </p:blipFill>
        <p:spPr>
          <a:xfrm>
            <a:off x="5803900" y="1344875"/>
            <a:ext cx="6477874" cy="5723824"/>
          </a:xfrm>
          <a:prstGeom prst="rect">
            <a:avLst/>
          </a:prstGeom>
          <a:noFill/>
          <a:ln>
            <a:noFill/>
          </a:ln>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44" name="Shape 54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p>
        </p:txBody>
      </p:sp>
      <p:pic>
        <p:nvPicPr>
          <p:cNvPr id="545" name="Shape 545"/>
          <p:cNvPicPr preferRelativeResize="0"/>
          <p:nvPr/>
        </p:nvPicPr>
        <p:blipFill>
          <a:blip r:embed="rId3">
            <a:alphaModFix/>
          </a:blip>
          <a:stretch>
            <a:fillRect/>
          </a:stretch>
        </p:blipFill>
        <p:spPr>
          <a:xfrm>
            <a:off x="2505762" y="3115100"/>
            <a:ext cx="7993263" cy="3810000"/>
          </a:xfrm>
          <a:prstGeom prst="rect">
            <a:avLst/>
          </a:prstGeom>
          <a:noFill/>
          <a:ln>
            <a:noFill/>
          </a:ln>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51" name="Shape 5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this sums up most of the information, it does drop a few things, mostly structure and order.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Additionally, many of the columns may be correlated.</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VARIABLES AND NATURAL LANGUAGE PROCESSING</a:t>
            </a:r>
          </a:p>
        </p:txBody>
      </p:sp>
      <p:sp>
        <p:nvSpPr>
          <p:cNvPr id="441" name="Shape 441"/>
          <p:cNvSpPr txBox="1">
            <a:spLocks noGrp="1"/>
          </p:cNvSpPr>
          <p:nvPr>
            <p:ph type="body" idx="1"/>
          </p:nvPr>
        </p:nvSpPr>
        <p:spPr>
          <a:xfrm>
            <a:off x="635006" y="25401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1000"/>
              </a:spcBef>
              <a:buSzPct val="100000"/>
              <a:buFont typeface="Georgia"/>
              <a:buChar char="‣"/>
            </a:pPr>
            <a:r>
              <a:rPr lang="en-US" sz="2800" dirty="0" smtClean="0">
                <a:latin typeface="Georgia"/>
                <a:ea typeface="Georgia"/>
                <a:cs typeface="Georgia"/>
                <a:sym typeface="Georgia"/>
              </a:rPr>
              <a:t>Define </a:t>
            </a:r>
            <a:r>
              <a:rPr lang="en-US" sz="2800" i="1" dirty="0" smtClean="0">
                <a:latin typeface="Georgia"/>
                <a:ea typeface="Georgia"/>
                <a:cs typeface="Georgia"/>
                <a:sym typeface="Georgia"/>
              </a:rPr>
              <a:t>latent</a:t>
            </a:r>
            <a:r>
              <a:rPr lang="en-US" sz="2800" dirty="0" smtClean="0">
                <a:latin typeface="Georgia"/>
                <a:ea typeface="Georgia"/>
                <a:cs typeface="Georgia"/>
                <a:sym typeface="Georgia"/>
              </a:rPr>
              <a:t> </a:t>
            </a:r>
            <a:r>
              <a:rPr lang="en-US" sz="2800" dirty="0">
                <a:latin typeface="Georgia"/>
                <a:ea typeface="Georgia"/>
                <a:cs typeface="Georgia"/>
                <a:sym typeface="Georgia"/>
              </a:rPr>
              <a:t>variables </a:t>
            </a:r>
          </a:p>
          <a:p>
            <a:pPr marL="203200" marR="0" lvl="0" indent="-256540" algn="l" rtl="0">
              <a:spcBef>
                <a:spcPts val="1000"/>
              </a:spcBef>
              <a:buSzPct val="100000"/>
              <a:buFont typeface="Georgia"/>
              <a:buChar char="‣"/>
            </a:pPr>
            <a:r>
              <a:rPr lang="en-US" sz="2800" dirty="0" smtClean="0">
                <a:latin typeface="Georgia"/>
                <a:ea typeface="Georgia"/>
                <a:cs typeface="Georgia"/>
                <a:sym typeface="Georgia"/>
              </a:rPr>
              <a:t>Use</a:t>
            </a:r>
            <a:r>
              <a:rPr lang="en-US" sz="2800" dirty="0" smtClean="0">
                <a:latin typeface="Georgia"/>
                <a:ea typeface="Georgia"/>
                <a:cs typeface="Georgia"/>
                <a:sym typeface="Georgia"/>
              </a:rPr>
              <a:t> </a:t>
            </a:r>
            <a:r>
              <a:rPr lang="en-US" sz="2800" i="1" dirty="0">
                <a:latin typeface="Georgia"/>
                <a:ea typeface="Georgia"/>
                <a:cs typeface="Georgia"/>
                <a:sym typeface="Georgia"/>
              </a:rPr>
              <a:t>latent variables</a:t>
            </a:r>
            <a:r>
              <a:rPr lang="en-US" sz="2800" dirty="0">
                <a:latin typeface="Georgia"/>
                <a:ea typeface="Georgia"/>
                <a:cs typeface="Georgia"/>
                <a:sym typeface="Georgia"/>
              </a:rPr>
              <a:t> in language processing</a:t>
            </a:r>
          </a:p>
          <a:p>
            <a:pPr marL="203200" marR="0" lvl="0" indent="-256540" algn="l" rtl="0">
              <a:spcBef>
                <a:spcPts val="1000"/>
              </a:spcBef>
              <a:buSzPct val="100000"/>
              <a:buFont typeface="Georgia"/>
              <a:buChar char="‣"/>
            </a:pPr>
            <a:r>
              <a:rPr lang="en-US" sz="2800" dirty="0" smtClean="0">
                <a:latin typeface="Georgia"/>
                <a:ea typeface="Georgia"/>
                <a:cs typeface="Georgia"/>
                <a:sym typeface="Georgia"/>
              </a:rPr>
              <a:t>Apply </a:t>
            </a:r>
            <a:r>
              <a:rPr lang="en-US" sz="2800" i="1" dirty="0">
                <a:latin typeface="Georgia"/>
                <a:ea typeface="Georgia"/>
                <a:cs typeface="Georgia"/>
                <a:sym typeface="Georgia"/>
              </a:rPr>
              <a:t>word2vec</a:t>
            </a:r>
            <a:r>
              <a:rPr lang="en-US" sz="2800" dirty="0">
                <a:latin typeface="Georgia"/>
                <a:ea typeface="Georgia"/>
                <a:cs typeface="Georgia"/>
                <a:sym typeface="Georgia"/>
              </a:rPr>
              <a:t> and </a:t>
            </a:r>
            <a:r>
              <a:rPr lang="en-US" sz="2800" i="1" dirty="0">
                <a:latin typeface="Georgia"/>
                <a:ea typeface="Georgia"/>
                <a:cs typeface="Georgia"/>
                <a:sym typeface="Georgia"/>
              </a:rPr>
              <a:t>LDA</a:t>
            </a:r>
            <a:r>
              <a:rPr lang="en-US" sz="2800" dirty="0">
                <a:latin typeface="Georgia"/>
                <a:ea typeface="Georgia"/>
                <a:cs typeface="Georgia"/>
                <a:sym typeface="Georgia"/>
              </a:rPr>
              <a:t> algorithms of </a:t>
            </a:r>
            <a:r>
              <a:rPr lang="en-US" sz="2800" dirty="0" err="1">
                <a:latin typeface="Consolas"/>
                <a:ea typeface="Consolas"/>
                <a:cs typeface="Consolas"/>
                <a:sym typeface="Consolas"/>
              </a:rPr>
              <a:t>genism</a:t>
            </a:r>
            <a:endParaRPr lang="en-US" sz="2800" dirty="0">
              <a:latin typeface="Consolas"/>
              <a:ea typeface="Consolas"/>
              <a:cs typeface="Consolas"/>
              <a:sym typeface="Consolas"/>
            </a:endParaRP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82885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57" name="Shape 55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an article that contains the word ‘IPO’ is likely to contain the word ‘stock’ or ‘NASDAQ’.</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Therefore, those columns are repetitive and likely to represent the same concept or idea.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classification, we may only care that there are finance-related words.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63" name="Shape 56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way to deal with this is through regularization - L1/Lasso regularization tends to remove repetitive features by bringing their learned coefficients to 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is to perform </a:t>
            </a:r>
            <a:r>
              <a:rPr lang="en-US" sz="2800" i="1">
                <a:latin typeface="Georgia"/>
                <a:ea typeface="Georgia"/>
                <a:cs typeface="Georgia"/>
                <a:sym typeface="Georgia"/>
              </a:rPr>
              <a:t>dimensionality reduction</a:t>
            </a:r>
            <a:r>
              <a:rPr lang="en-US" sz="2800">
                <a:latin typeface="Georgia"/>
                <a:ea typeface="Georgia"/>
                <a:cs typeface="Georgia"/>
                <a:sym typeface="Georgia"/>
              </a:rPr>
              <a:t> ,where we first identify the correlated columns and the replace them with a column that represents the concept they have in common.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instance, we could replace ‘IPO’, ‘stocks’, and ‘NASDAQ’ with a single column - ‘HasFinancialWords’ column.</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69" name="Shape 569"/>
          <p:cNvSpPr txBox="1">
            <a:spLocks noGrp="1"/>
          </p:cNvSpPr>
          <p:nvPr>
            <p:ph type="body" idx="1"/>
          </p:nvPr>
        </p:nvSpPr>
        <p:spPr>
          <a:xfrm>
            <a:off x="635000" y="1292775"/>
            <a:ext cx="11734800" cy="32418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to do this automatically and most follow a very similar approach.</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Identify correlated columns.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Replace them with a new column that encapsulates the others.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p:txBody>
      </p:sp>
      <p:graphicFrame>
        <p:nvGraphicFramePr>
          <p:cNvPr id="570" name="Shape 570"/>
          <p:cNvGraphicFramePr/>
          <p:nvPr/>
        </p:nvGraphicFramePr>
        <p:xfrm>
          <a:off x="891125" y="4688325"/>
          <a:ext cx="5015750" cy="2072520"/>
        </p:xfrm>
        <a:graphic>
          <a:graphicData uri="http://schemas.openxmlformats.org/drawingml/2006/table">
            <a:tbl>
              <a:tblPr>
                <a:noFill/>
                <a:tableStyleId>{5210B265-6B54-4D1B-A9A1-80E293CE3D21}</a:tableStyleId>
              </a:tblPr>
              <a:tblGrid>
                <a:gridCol w="1003150"/>
                <a:gridCol w="1003150"/>
                <a:gridCol w="1003150"/>
                <a:gridCol w="1003150"/>
                <a:gridCol w="1003150"/>
              </a:tblGrid>
              <a:tr h="381000">
                <a:tc>
                  <a:txBody>
                    <a:bodyPr/>
                    <a:lstStyle/>
                    <a:p>
                      <a:pPr lvl="0" algn="ctr">
                        <a:spcBef>
                          <a:spcPts val="0"/>
                        </a:spcBef>
                        <a:buNone/>
                      </a:pPr>
                      <a:r>
                        <a:rPr lang="en-US" sz="2200">
                          <a:latin typeface="Georgia"/>
                          <a:ea typeface="Georgia"/>
                          <a:cs typeface="Georgia"/>
                          <a:sym typeface="Georgia"/>
                        </a:rPr>
                        <a:t>Doc #</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Car</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Truck</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Van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Dog</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6344</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bl>
          </a:graphicData>
        </a:graphic>
      </p:graphicFrame>
      <p:graphicFrame>
        <p:nvGraphicFramePr>
          <p:cNvPr id="571" name="Shape 571"/>
          <p:cNvGraphicFramePr/>
          <p:nvPr/>
        </p:nvGraphicFramePr>
        <p:xfrm>
          <a:off x="8384150" y="4688325"/>
          <a:ext cx="3729525" cy="2072520"/>
        </p:xfrm>
        <a:graphic>
          <a:graphicData uri="http://schemas.openxmlformats.org/drawingml/2006/table">
            <a:tbl>
              <a:tblPr>
                <a:noFill/>
                <a:tableStyleId>{5210B265-6B54-4D1B-A9A1-80E293CE3D21}</a:tableStyleId>
              </a:tblPr>
              <a:tblGrid>
                <a:gridCol w="1243175"/>
                <a:gridCol w="1243175"/>
                <a:gridCol w="1243175"/>
              </a:tblGrid>
              <a:tr h="381000">
                <a:tc>
                  <a:txBody>
                    <a:bodyPr/>
                    <a:lstStyle/>
                    <a:p>
                      <a:pPr lvl="0" algn="ctr" rtl="0">
                        <a:spcBef>
                          <a:spcPts val="0"/>
                        </a:spcBef>
                        <a:buNone/>
                      </a:pPr>
                      <a:r>
                        <a:rPr lang="en-US" sz="2200">
                          <a:latin typeface="Georgia"/>
                          <a:ea typeface="Georgia"/>
                          <a:cs typeface="Georgia"/>
                          <a:sym typeface="Georgia"/>
                        </a:rPr>
                        <a:t>Doc #</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Vehicle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Dog</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6344</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bl>
          </a:graphicData>
        </a:graphic>
      </p:graphicFrame>
      <p:cxnSp>
        <p:nvCxnSpPr>
          <p:cNvPr id="572" name="Shape 572"/>
          <p:cNvCxnSpPr/>
          <p:nvPr/>
        </p:nvCxnSpPr>
        <p:spPr>
          <a:xfrm>
            <a:off x="5902125" y="5731625"/>
            <a:ext cx="2494199" cy="810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78" name="Shape 5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Dimensionality techniques can vary between </a:t>
            </a:r>
            <a:r>
              <a:rPr lang="en-US" sz="2800" i="1">
                <a:latin typeface="Georgia"/>
                <a:ea typeface="Georgia"/>
                <a:cs typeface="Georgia"/>
                <a:sym typeface="Georgia"/>
              </a:rPr>
              <a:t>linear</a:t>
            </a:r>
            <a:r>
              <a:rPr lang="en-US" sz="2800">
                <a:latin typeface="Georgia"/>
                <a:ea typeface="Georgia"/>
                <a:cs typeface="Georgia"/>
                <a:sym typeface="Georgia"/>
              </a:rPr>
              <a:t> and </a:t>
            </a:r>
            <a:r>
              <a:rPr lang="en-US" sz="2800" i="1">
                <a:latin typeface="Georgia"/>
                <a:ea typeface="Georgia"/>
                <a:cs typeface="Georgia"/>
                <a:sym typeface="Georgia"/>
              </a:rPr>
              <a:t>non-linear</a:t>
            </a:r>
            <a:r>
              <a:rPr lang="en-US" sz="2800">
                <a:latin typeface="Georgia"/>
                <a:ea typeface="Georgia"/>
                <a:cs typeface="Georgia"/>
                <a:sym typeface="Georgia"/>
              </a:rPr>
              <a:t>.</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84" name="Shape 5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build into scikit-learn.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of the most common is </a:t>
            </a:r>
            <a:r>
              <a:rPr lang="en-US" sz="2800" b="1">
                <a:latin typeface="Georgia"/>
                <a:ea typeface="Georgia"/>
                <a:cs typeface="Georgia"/>
                <a:sym typeface="Georgia"/>
              </a:rPr>
              <a:t>Principal Component Analysis</a:t>
            </a:r>
            <a:r>
              <a:rPr lang="en-US" sz="2800">
                <a:latin typeface="Georgia"/>
                <a:ea typeface="Georgia"/>
                <a:cs typeface="Georgia"/>
                <a:sym typeface="Georgia"/>
              </a:rPr>
              <a:t> (</a:t>
            </a:r>
            <a:r>
              <a:rPr lang="en-US" sz="2800" b="1">
                <a:latin typeface="Georgia"/>
                <a:ea typeface="Georgia"/>
                <a:cs typeface="Georgia"/>
                <a:sym typeface="Georgia"/>
              </a:rPr>
              <a:t>PCA</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when applied to text data, is sometimes known as </a:t>
            </a:r>
            <a:r>
              <a:rPr lang="en-US" sz="2800" b="1">
                <a:latin typeface="Georgia"/>
                <a:ea typeface="Georgia"/>
                <a:cs typeface="Georgia"/>
                <a:sym typeface="Georgia"/>
              </a:rPr>
              <a:t>Latent Semantic Indexing</a:t>
            </a:r>
            <a:r>
              <a:rPr lang="en-US" sz="2800">
                <a:latin typeface="Georgia"/>
                <a:ea typeface="Georgia"/>
                <a:cs typeface="Georgia"/>
                <a:sym typeface="Georgia"/>
              </a:rPr>
              <a:t> (</a:t>
            </a:r>
            <a:r>
              <a:rPr lang="en-US" sz="2800" b="1">
                <a:latin typeface="Georgia"/>
                <a:ea typeface="Georgia"/>
                <a:cs typeface="Georgia"/>
                <a:sym typeface="Georgia"/>
              </a:rPr>
              <a:t>LSI</a:t>
            </a:r>
            <a:r>
              <a:rPr lang="en-US" sz="2800">
                <a:latin typeface="Georgia"/>
                <a:ea typeface="Georgia"/>
                <a:cs typeface="Georgia"/>
                <a:sym typeface="Georgia"/>
              </a:rPr>
              <a:t>).</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90" name="Shape 5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helps reduce the feature space into fewer dimensions.</a:t>
            </a:r>
          </a:p>
        </p:txBody>
      </p:sp>
      <p:pic>
        <p:nvPicPr>
          <p:cNvPr id="591" name="Shape 591"/>
          <p:cNvPicPr preferRelativeResize="0"/>
          <p:nvPr/>
        </p:nvPicPr>
        <p:blipFill>
          <a:blip r:embed="rId3">
            <a:alphaModFix/>
          </a:blip>
          <a:stretch>
            <a:fillRect/>
          </a:stretch>
        </p:blipFill>
        <p:spPr>
          <a:xfrm>
            <a:off x="765937" y="2314471"/>
            <a:ext cx="11472925" cy="4550878"/>
          </a:xfrm>
          <a:prstGeom prst="rect">
            <a:avLst/>
          </a:prstGeom>
          <a:noFill/>
          <a:ln>
            <a:noFill/>
          </a:ln>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597" name="Shape 59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Mixture models (specifically </a:t>
            </a:r>
            <a:r>
              <a:rPr lang="en-US" sz="2800" b="1">
                <a:latin typeface="Georgia"/>
                <a:ea typeface="Georgia"/>
                <a:cs typeface="Georgia"/>
                <a:sym typeface="Georgia"/>
              </a:rPr>
              <a:t>LDA</a:t>
            </a:r>
            <a:r>
              <a:rPr lang="en-US" sz="2800">
                <a:latin typeface="Georgia"/>
                <a:ea typeface="Georgia"/>
                <a:cs typeface="Georgia"/>
                <a:sym typeface="Georgia"/>
              </a:rPr>
              <a:t> or </a:t>
            </a:r>
            <a:r>
              <a:rPr lang="en-US" sz="2800" b="1">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603" name="Shape 60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understand this better, let’s imagine a new way to generate text:</a:t>
            </a:r>
          </a:p>
          <a:p>
            <a:pPr marR="0" lvl="0" algn="l" rtl="0">
              <a:spcBef>
                <a:spcPts val="0"/>
              </a:spcBef>
              <a:buNone/>
            </a:pPr>
            <a:endParaRPr sz="2800">
              <a:latin typeface="Georgia"/>
              <a:ea typeface="Georgia"/>
              <a:cs typeface="Georgia"/>
              <a:sym typeface="Georgia"/>
            </a:endParaRPr>
          </a:p>
          <a:p>
            <a:pPr marR="0" lvl="1" algn="l" rtl="0">
              <a:lnSpc>
                <a:spcPct val="150000"/>
              </a:lnSpc>
              <a:spcBef>
                <a:spcPts val="0"/>
              </a:spcBef>
              <a:buSzPct val="100000"/>
              <a:buFont typeface="Georgia"/>
              <a:buAutoNum type="alphaLcPeriod"/>
            </a:pPr>
            <a:r>
              <a:rPr lang="en-US" sz="2800">
                <a:latin typeface="Georgia"/>
                <a:ea typeface="Georgia"/>
                <a:cs typeface="Georgia"/>
                <a:sym typeface="Georgia"/>
              </a:rPr>
              <a:t>Start writing a document</a:t>
            </a:r>
          </a:p>
          <a:p>
            <a:pPr marR="0" lvl="2" algn="l" rtl="0">
              <a:lnSpc>
                <a:spcPct val="150000"/>
              </a:lnSpc>
              <a:spcBef>
                <a:spcPts val="0"/>
              </a:spcBef>
              <a:buSzPct val="100000"/>
              <a:buFont typeface="Georgia"/>
              <a:buAutoNum type="romanLcPeriod"/>
            </a:pPr>
            <a:r>
              <a:rPr lang="en-US" sz="2800">
                <a:latin typeface="Georgia"/>
                <a:ea typeface="Georgia"/>
                <a:cs typeface="Georgia"/>
                <a:sym typeface="Georgia"/>
              </a:rPr>
              <a:t>Choose a topic (sports, news, science).</a:t>
            </a:r>
          </a:p>
          <a:p>
            <a:pPr marR="0" lvl="2" algn="l" rtl="0">
              <a:lnSpc>
                <a:spcPct val="150000"/>
              </a:lnSpc>
              <a:spcBef>
                <a:spcPts val="0"/>
              </a:spcBef>
              <a:buSzPct val="100000"/>
              <a:buFont typeface="Georgia"/>
              <a:buAutoNum type="romanLcPeriod"/>
            </a:pPr>
            <a:r>
              <a:rPr lang="en-US" sz="2800">
                <a:latin typeface="Georgia"/>
                <a:ea typeface="Georgia"/>
                <a:cs typeface="Georgia"/>
                <a:sym typeface="Georgia"/>
              </a:rPr>
              <a:t>Choose a random word from that topic.</a:t>
            </a:r>
          </a:p>
          <a:p>
            <a:pPr marR="0" lvl="2" algn="l" rtl="0">
              <a:lnSpc>
                <a:spcPct val="150000"/>
              </a:lnSpc>
              <a:spcBef>
                <a:spcPts val="0"/>
              </a:spcBef>
              <a:buSzPct val="100000"/>
              <a:buFont typeface="Georgia"/>
              <a:buAutoNum type="romanLcPeriod"/>
            </a:pPr>
            <a:r>
              <a:rPr lang="en-US" sz="2800">
                <a:latin typeface="Georgia"/>
                <a:ea typeface="Georgia"/>
                <a:cs typeface="Georgia"/>
                <a:sym typeface="Georgia"/>
              </a:rPr>
              <a:t>Repeat.</a:t>
            </a: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Repeat for the next document.</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609" name="Shape 60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of text is assuming that each document is some </a:t>
            </a:r>
            <a:r>
              <a:rPr lang="en-US" sz="2800" i="1">
                <a:latin typeface="Georgia"/>
                <a:ea typeface="Georgia"/>
                <a:cs typeface="Georgia"/>
                <a:sym typeface="Georgia"/>
              </a:rPr>
              <a:t>mixture</a:t>
            </a:r>
            <a:r>
              <a:rPr lang="en-US" sz="2800">
                <a:latin typeface="Georgia"/>
                <a:ea typeface="Georgia"/>
                <a:cs typeface="Georgia"/>
                <a:sym typeface="Georgia"/>
              </a:rPr>
              <a:t> of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may be mostly science but may contain some business information.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word distribution of each topic</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topic distribution of each document.</a:t>
            </a:r>
          </a:p>
        </p:txBody>
      </p:sp>
      <p:sp>
        <p:nvSpPr>
          <p:cNvPr id="615" name="Shape 6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21" name="Shape 621"/>
          <p:cNvPicPr preferRelativeResize="0"/>
          <p:nvPr/>
        </p:nvPicPr>
        <p:blipFill>
          <a:blip r:embed="rId3">
            <a:alphaModFix/>
          </a:blip>
          <a:stretch>
            <a:fillRect/>
          </a:stretch>
        </p:blipFill>
        <p:spPr>
          <a:xfrm>
            <a:off x="1094987" y="1258549"/>
            <a:ext cx="10814824" cy="5997924"/>
          </a:xfrm>
          <a:prstGeom prst="rect">
            <a:avLst/>
          </a:prstGeom>
          <a:noFill/>
          <a:ln>
            <a:noFill/>
          </a:ln>
        </p:spPr>
      </p:pic>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2" y="1292775"/>
            <a:ext cx="5971499" cy="54365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28" name="Shape 628"/>
          <p:cNvPicPr preferRelativeResize="0"/>
          <p:nvPr/>
        </p:nvPicPr>
        <p:blipFill>
          <a:blip r:embed="rId3">
            <a:alphaModFix/>
          </a:blip>
          <a:stretch>
            <a:fillRect/>
          </a:stretch>
        </p:blipFill>
        <p:spPr>
          <a:xfrm>
            <a:off x="6262787" y="1330847"/>
            <a:ext cx="6107023" cy="4557375"/>
          </a:xfrm>
          <a:prstGeom prst="rect">
            <a:avLst/>
          </a:prstGeom>
          <a:noFill/>
          <a:ln>
            <a:noFill/>
          </a:ln>
        </p:spPr>
      </p:pic>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let’s say we have three topics: sports, business, and science.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we uncover the most likely words to come from them:</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each word and topic pair, we learn some probability:</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p>
        </p:txBody>
      </p:sp>
      <p:sp>
        <p:nvSpPr>
          <p:cNvPr id="634" name="Shape 6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all our of sample documents, we have a distribution over {sports, science, business}.</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5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p>
        </p:txBody>
      </p:sp>
      <p:sp>
        <p:nvSpPr>
          <p:cNvPr id="640" name="Shape 6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46" name="Shape 646"/>
          <p:cNvPicPr preferRelativeResize="0"/>
          <p:nvPr/>
        </p:nvPicPr>
        <p:blipFill>
          <a:blip r:embed="rId3">
            <a:alphaModFix/>
          </a:blip>
          <a:stretch>
            <a:fillRect/>
          </a:stretch>
        </p:blipFill>
        <p:spPr>
          <a:xfrm>
            <a:off x="634999" y="1392100"/>
            <a:ext cx="11734798" cy="5585109"/>
          </a:xfrm>
          <a:prstGeom prst="rect">
            <a:avLst/>
          </a:prstGeom>
          <a:noFill/>
          <a:ln>
            <a:noFill/>
          </a:ln>
        </p:spPr>
      </p:pic>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Topic models are useful for organizing a collection of documents and uncovering the main underlying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many variants that attempt to add even more structure to the ‘model’:</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Supervised topic models guide the process with pre-decided topics.</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Position-dependent topic models ignore which words occur in which document and instead focus on </a:t>
            </a:r>
            <a:r>
              <a:rPr lang="en-US" sz="2800" i="1">
                <a:latin typeface="Georgia"/>
                <a:ea typeface="Georgia"/>
                <a:cs typeface="Georgia"/>
                <a:sym typeface="Georgia"/>
              </a:rPr>
              <a:t>where</a:t>
            </a:r>
            <a:r>
              <a:rPr lang="en-US" sz="2800">
                <a:latin typeface="Georgia"/>
                <a:ea typeface="Georgia"/>
                <a:cs typeface="Georgia"/>
                <a:sym typeface="Georgia"/>
              </a:rPr>
              <a:t> they occur.</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Variable number topic models test different numbers of topics to find the best model.</a:t>
            </a:r>
          </a:p>
        </p:txBody>
      </p:sp>
      <p:sp>
        <p:nvSpPr>
          <p:cNvPr id="652" name="Shape 6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8" name="Shape 6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9" name="Shape 65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0" name="Shape 66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Take any recent news article and brainstorm which three topics this story is most likely to be made up of.</a:t>
            </a:r>
            <a:br>
              <a:rPr lang="en-US" sz="1800">
                <a:solidFill>
                  <a:schemeClr val="dk1"/>
                </a:solidFill>
                <a:latin typeface="Georgia"/>
                <a:ea typeface="Georgia"/>
                <a:cs typeface="Georgia"/>
                <a:sym typeface="Georgia"/>
              </a:rPr>
            </a:br>
            <a:endParaRPr lang="en-US"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Next, brainstorm which words are most likely derived from which of those three topics.</a:t>
            </a:r>
          </a:p>
        </p:txBody>
      </p:sp>
      <p:sp>
        <p:nvSpPr>
          <p:cNvPr id="661" name="Shape 66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Topics and word-topic pairs</a:t>
            </a:r>
          </a:p>
        </p:txBody>
      </p:sp>
      <p:sp>
        <p:nvSpPr>
          <p:cNvPr id="662" name="Shape 66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3" name="Shape 66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4" name="Shape 66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70" name="Shape 67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LDA IN GENSIM </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originally developed by grad students dissatisfied with current implementations of latent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Documentation and tutorials are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p>
        </p:txBody>
      </p:sp>
      <p:sp>
        <p:nvSpPr>
          <p:cNvPr id="676" name="Shape 6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p>
          <a:p>
            <a:pPr marR="0" lvl="0" algn="l" rtl="0">
              <a:spcBef>
                <a:spcPts val="0"/>
              </a:spcBef>
              <a:buNone/>
            </a:pPr>
            <a:endParaRPr sz="2800">
              <a:latin typeface="Georgia"/>
              <a:ea typeface="Georgia"/>
              <a:cs typeface="Georgia"/>
              <a:sym typeface="Georgia"/>
            </a:endParaRPr>
          </a:p>
          <a:p>
            <a:pPr lvl="0" algn="ctr"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R="0" lvl="0" algn="l" rtl="0">
              <a:spcBef>
                <a:spcPts val="0"/>
              </a:spcBef>
              <a:buNone/>
            </a:pPr>
            <a:endParaRPr sz="2800">
              <a:latin typeface="Georgia"/>
              <a:ea typeface="Georgia"/>
              <a:cs typeface="Georgia"/>
              <a:sym typeface="Georgia"/>
            </a:endParaRPr>
          </a:p>
        </p:txBody>
      </p:sp>
      <p:sp>
        <p:nvSpPr>
          <p:cNvPr id="682" name="Shape 6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Install </a:t>
            </a:r>
            <a:r>
              <a:rPr lang="en-US" sz="2800">
                <a:latin typeface="Consolas"/>
                <a:ea typeface="Consolas"/>
                <a:cs typeface="Consolas"/>
                <a:sym typeface="Consolas"/>
              </a:rPr>
              <a:t>gensim</a:t>
            </a:r>
            <a:r>
              <a:rPr lang="en-US" sz="2800">
                <a:latin typeface="Georgia"/>
                <a:ea typeface="Georgia"/>
                <a:cs typeface="Georgia"/>
                <a:sym typeface="Georgia"/>
              </a:rPr>
              <a:t> with </a:t>
            </a:r>
            <a:r>
              <a:rPr lang="en-US" sz="2800">
                <a:latin typeface="Consolas"/>
                <a:ea typeface="Consolas"/>
                <a:cs typeface="Consolas"/>
                <a:sym typeface="Consolas"/>
              </a:rPr>
              <a:t>pip install gensim</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and apply </a:t>
            </a:r>
            <a:r>
              <a:rPr lang="en-US" sz="2800" i="1">
                <a:latin typeface="Georgia"/>
                <a:ea typeface="Georgia"/>
                <a:cs typeface="Georgia"/>
                <a:sym typeface="Georgia"/>
              </a:rPr>
              <a:t>unsupervised learning</a:t>
            </a:r>
            <a:r>
              <a:rPr lang="en-US" sz="2800">
                <a:latin typeface="Georgia"/>
                <a:ea typeface="Georgia"/>
                <a:cs typeface="Georgia"/>
                <a:sym typeface="Georgia"/>
              </a:rPr>
              <a:t> techniques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probability distributions, specifically discrete multinomial distributions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NLP essentials, including experience with </a:t>
            </a:r>
            <a:r>
              <a:rPr lang="en-US" sz="2800">
                <a:latin typeface="Consolas"/>
                <a:ea typeface="Consolas"/>
                <a:cs typeface="Consolas"/>
                <a:sym typeface="Consolas"/>
              </a:rPr>
              <a:t>spacy</a:t>
            </a:r>
          </a:p>
          <a:p>
            <a:pPr marR="0" lvl="0" algn="l" rtl="0">
              <a:spcBef>
                <a:spcPts val="0"/>
              </a:spcBef>
              <a:buNone/>
            </a:pPr>
            <a:endParaRPr sz="2800" b="1">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BONUS</a:t>
            </a:r>
            <a:r>
              <a:rPr lang="en-US" sz="2800">
                <a:latin typeface="Georgia"/>
                <a:ea typeface="Georgia"/>
                <a:cs typeface="Georgia"/>
                <a:sym typeface="Georgia"/>
              </a:rPr>
              <a:t>:  Setup Twitter API credentials using the provided instructions</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a:xfrm>
            <a:off x="634999" y="1301275"/>
            <a:ext cx="11734800" cy="4696500"/>
          </a:xfrm>
          <a:prstGeom prst="rect">
            <a:avLst/>
          </a:prstGeom>
          <a:noFill/>
          <a:ln>
            <a:noFill/>
          </a:ln>
        </p:spPr>
        <p:txBody>
          <a:bodyPr lIns="0" tIns="0" rIns="0" bIns="0" anchor="t" anchorCtr="0">
            <a:noAutofit/>
          </a:bodyPr>
          <a:lstStyle/>
          <a:p>
            <a:pPr marR="0" lvl="0"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cv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min_df</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docs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cv.fit_transform(data.body.dropna())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Build a mapping of numerical ID to word</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id2word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dict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(cv.get_feature_names()))</a:t>
            </a:r>
          </a:p>
          <a:p>
            <a:pPr marR="0" lvl="0" rtl="0">
              <a:spcBef>
                <a:spcPts val="0"/>
              </a:spcBef>
              <a:buNone/>
            </a:pPr>
            <a:endParaRPr sz="2800">
              <a:latin typeface="Georgia"/>
              <a:ea typeface="Georgia"/>
              <a:cs typeface="Georgia"/>
              <a:sym typeface="Georgia"/>
            </a:endParaRPr>
          </a:p>
          <a:p>
            <a:pPr lvl="0"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R="0" lvl="0" rtl="0">
              <a:spcBef>
                <a:spcPts val="0"/>
              </a:spcBef>
              <a:buNone/>
            </a:pPr>
            <a:endParaRPr sz="2800">
              <a:latin typeface="Georgia"/>
              <a:ea typeface="Georgia"/>
              <a:cs typeface="Georgia"/>
              <a:sym typeface="Georgia"/>
            </a:endParaRPr>
          </a:p>
        </p:txBody>
      </p:sp>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learn which columns are correlated (i.e. likely to come from the same topic).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the </a:t>
            </a:r>
            <a:r>
              <a:rPr lang="en-US" sz="2800" i="1">
                <a:latin typeface="Georgia"/>
                <a:ea typeface="Georgia"/>
                <a:cs typeface="Georgia"/>
                <a:sym typeface="Georgia"/>
              </a:rPr>
              <a:t>word distribution</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also determine what topics are in each document, the </a:t>
            </a:r>
            <a:r>
              <a:rPr lang="en-US" sz="2800" i="1">
                <a:latin typeface="Georgia"/>
                <a:ea typeface="Georgia"/>
                <a:cs typeface="Georgia"/>
                <a:sym typeface="Georgia"/>
              </a:rPr>
              <a:t>topic distribution</a:t>
            </a:r>
            <a:r>
              <a:rPr lang="en-US" sz="2800">
                <a:latin typeface="Georgia"/>
                <a:ea typeface="Georgia"/>
                <a:cs typeface="Georgia"/>
                <a:sym typeface="Georgia"/>
              </a:rPr>
              <a:t>.</a:t>
            </a:r>
          </a:p>
        </p:txBody>
      </p:sp>
      <p:sp>
        <p:nvSpPr>
          <p:cNvPr id="694" name="Shape 6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lnSpc>
                <a:spcPct val="115000"/>
              </a:lnSpc>
              <a:spcBef>
                <a:spcPts val="0"/>
              </a:spcBef>
              <a:buNone/>
            </a:pPr>
            <a:endParaRPr sz="24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gensim.models.ldamodel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LdaModel</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gensim.matutils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Sparse2Corpus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First we convert our word-matrix into gensim's format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corpus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Sparse2Corpus(docs, </a:t>
            </a:r>
            <a:r>
              <a:rPr lang="en-US" sz="2400">
                <a:solidFill>
                  <a:srgbClr val="ED6A43"/>
                </a:solidFill>
                <a:highlight>
                  <a:srgbClr val="F7F7F7"/>
                </a:highlight>
                <a:latin typeface="Consolas"/>
                <a:ea typeface="Consolas"/>
                <a:cs typeface="Consolas"/>
                <a:sym typeface="Consolas"/>
              </a:rPr>
              <a:t>documents_columns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Then we fit an LDA model</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lda_model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LdaModel(</a:t>
            </a:r>
            <a:r>
              <a:rPr lang="en-US" sz="2400">
                <a:solidFill>
                  <a:srgbClr val="ED6A43"/>
                </a:solidFill>
                <a:highlight>
                  <a:srgbClr val="F7F7F7"/>
                </a:highlight>
                <a:latin typeface="Consolas"/>
                <a:ea typeface="Consolas"/>
                <a:cs typeface="Consolas"/>
                <a:sym typeface="Consolas"/>
              </a:rPr>
              <a:t>corpus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corpus, </a:t>
            </a:r>
            <a:r>
              <a:rPr lang="en-US" sz="2400">
                <a:solidFill>
                  <a:srgbClr val="ED6A43"/>
                </a:solidFill>
                <a:highlight>
                  <a:srgbClr val="F7F7F7"/>
                </a:highlight>
                <a:latin typeface="Consolas"/>
                <a:ea typeface="Consolas"/>
                <a:cs typeface="Consolas"/>
                <a:sym typeface="Consolas"/>
              </a:rPr>
              <a:t>id2word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id2word, </a:t>
            </a:r>
            <a:r>
              <a:rPr lang="en-US" sz="2400">
                <a:solidFill>
                  <a:srgbClr val="ED6A43"/>
                </a:solidFill>
                <a:highlight>
                  <a:srgbClr val="F7F7F7"/>
                </a:highlight>
                <a:latin typeface="Consolas"/>
                <a:ea typeface="Consolas"/>
                <a:cs typeface="Consolas"/>
                <a:sym typeface="Consolas"/>
              </a:rPr>
              <a:t>num_topics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400">
              <a:solidFill>
                <a:schemeClr val="dk1"/>
              </a:solidFill>
              <a:latin typeface="Georgia"/>
              <a:ea typeface="Georgia"/>
              <a:cs typeface="Georgia"/>
              <a:sym typeface="Georgia"/>
            </a:endParaRPr>
          </a:p>
        </p:txBody>
      </p:sp>
      <p:sp>
        <p:nvSpPr>
          <p:cNvPr id="700" name="Shape 7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model, we need to explicitly specify the number of topic we want the model to uncover.</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is a critical parameter, but there isn’t much guidance on how to choose it.  Try to use domain expertise where possible.</a:t>
            </a:r>
          </a:p>
        </p:txBody>
      </p:sp>
      <p:sp>
        <p:nvSpPr>
          <p:cNvPr id="706" name="Shape 7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Now we need to assess the</a:t>
            </a:r>
            <a:r>
              <a:rPr lang="en-US" sz="2800" i="1">
                <a:latin typeface="Georgia"/>
                <a:ea typeface="Georgia"/>
                <a:cs typeface="Georgia"/>
                <a:sym typeface="Georgia"/>
              </a:rPr>
              <a:t> goodness of fit</a:t>
            </a:r>
            <a:r>
              <a:rPr lang="en-US" sz="2800">
                <a:latin typeface="Georgia"/>
                <a:ea typeface="Georgia"/>
                <a:cs typeface="Georgia"/>
                <a:sym typeface="Georgia"/>
              </a:rPr>
              <a:t> for our model.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Like other unsupervised learning techniques, our validation techniques are mostly about interpretation.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Use the following questions to guide you:</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Did we learn reasonable topics?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 the words that make up a topic make sense?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Is this topic helpful towards our goal?</a:t>
            </a:r>
          </a:p>
        </p:txBody>
      </p:sp>
      <p:sp>
        <p:nvSpPr>
          <p:cNvPr id="712" name="Shape 7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7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We can evaluate fit by viewing the top words in each topic.</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has a </a:t>
            </a:r>
            <a:r>
              <a:rPr lang="en-US" sz="2800">
                <a:latin typeface="Consolas"/>
                <a:ea typeface="Consolas"/>
                <a:cs typeface="Consolas"/>
                <a:sym typeface="Consolas"/>
              </a:rPr>
              <a:t>show_topics</a:t>
            </a:r>
            <a:r>
              <a:rPr lang="en-US" sz="2800">
                <a:latin typeface="Georgia"/>
                <a:ea typeface="Georgia"/>
                <a:cs typeface="Georgia"/>
                <a:sym typeface="Georgia"/>
              </a:rPr>
              <a:t> function for this:</a:t>
            </a:r>
          </a:p>
          <a:p>
            <a:pPr marR="0" lvl="0" algn="l" rtl="0">
              <a:lnSpc>
                <a:spcPct val="100000"/>
              </a:lnSpc>
              <a:spcBef>
                <a:spcPts val="0"/>
              </a:spcBef>
              <a:spcAft>
                <a:spcPts val="0"/>
              </a:spcAft>
              <a:buNone/>
            </a:pPr>
            <a:endParaRPr sz="2800">
              <a:latin typeface="Georgia"/>
              <a:ea typeface="Georgia"/>
              <a:cs typeface="Georgia"/>
              <a:sym typeface="Georgia"/>
            </a:endParaRPr>
          </a:p>
          <a:p>
            <a:pPr lvl="0" rtl="0">
              <a:lnSpc>
                <a:spcPct val="145000"/>
              </a:lnSpc>
              <a:spcBef>
                <a:spcPts val="0"/>
              </a:spcBef>
              <a:buNone/>
            </a:pPr>
            <a:r>
              <a:rPr lang="en-US" sz="2400">
                <a:solidFill>
                  <a:srgbClr val="333333"/>
                </a:solidFill>
                <a:highlight>
                  <a:srgbClr val="F7F7F7"/>
                </a:highlight>
                <a:latin typeface="Consolas"/>
                <a:ea typeface="Consolas"/>
                <a:cs typeface="Consolas"/>
                <a:sym typeface="Consolas"/>
              </a:rPr>
              <a:t>num_topics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25</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num_words_per_topic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ti, topic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(lda.show_topics(</a:t>
            </a:r>
            <a:r>
              <a:rPr lang="en-US" sz="2400">
                <a:solidFill>
                  <a:srgbClr val="ED6A43"/>
                </a:solidFill>
                <a:highlight>
                  <a:srgbClr val="F7F7F7"/>
                </a:highlight>
                <a:latin typeface="Consolas"/>
                <a:ea typeface="Consolas"/>
                <a:cs typeface="Consolas"/>
                <a:sym typeface="Consolas"/>
              </a:rPr>
              <a:t>num_topics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num_topics, </a:t>
            </a:r>
            <a:r>
              <a:rPr lang="en-US" sz="2400">
                <a:solidFill>
                  <a:srgbClr val="ED6A43"/>
                </a:solidFill>
                <a:highlight>
                  <a:srgbClr val="F7F7F7"/>
                </a:highlight>
                <a:latin typeface="Consolas"/>
                <a:ea typeface="Consolas"/>
                <a:cs typeface="Consolas"/>
                <a:sym typeface="Consolas"/>
              </a:rPr>
              <a:t>num_words_per_topic</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n_words_per_topic)):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"Topic: </a:t>
            </a:r>
            <a:r>
              <a:rPr lang="en-US" sz="2400">
                <a:solidFill>
                  <a:srgbClr val="0086B3"/>
                </a:solidFill>
                <a:highlight>
                  <a:srgbClr val="F7F7F7"/>
                </a:highlight>
                <a:latin typeface="Consolas"/>
                <a:ea typeface="Consolas"/>
                <a:cs typeface="Consolas"/>
                <a:sym typeface="Consolas"/>
              </a:rPr>
              <a:t>%d</a:t>
            </a:r>
            <a:r>
              <a:rPr lang="en-US" sz="2400">
                <a:solidFill>
                  <a:srgbClr val="183691"/>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(ti))</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Some topics will be clearer than others.  The following topics represent clear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0.009*cup + 0.009*recipe + 0.007*make + 0.007*food + 0.006*sugar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marL="457200" lvl="0" indent="0" algn="ctr"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0.013*butter + 0.010*baking + 0.010*dough + 0.009*cup + 0.009*sugar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marL="457200" lvl="0" indent="0" algn="ctr"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0.013*fashion + 0.006*like + 0.006*dress + 0.005*style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Fashion and Style</a:t>
            </a: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30" name="Shape 7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1" name="Shape 73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32" name="Shape 732"/>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Demonstrate the code you used to generate the topics above.</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Hypothesize other topic interpretations.</a:t>
            </a:r>
          </a:p>
        </p:txBody>
      </p:sp>
      <p:sp>
        <p:nvSpPr>
          <p:cNvPr id="733" name="Shape 73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and topics</a:t>
            </a:r>
          </a:p>
        </p:txBody>
      </p:sp>
      <p:sp>
        <p:nvSpPr>
          <p:cNvPr id="734" name="Shape 73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35" name="Shape 73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36" name="Shape 73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42" name="Shape 74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Word2Vec</a:t>
            </a:r>
            <a:r>
              <a:rPr lang="en-US" sz="2800">
                <a:latin typeface="Georgia"/>
                <a:ea typeface="Georgia"/>
                <a:cs typeface="Georgia"/>
                <a:sym typeface="Georgia"/>
              </a:rPr>
              <a:t> is another unsupervised model for latent variable NLP.</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a:t>
            </a:r>
            <a:r>
              <a:rPr lang="en-US" sz="2800" u="sng">
                <a:solidFill>
                  <a:schemeClr val="hlink"/>
                </a:solidFill>
                <a:latin typeface="Georgia"/>
                <a:ea typeface="Georgia"/>
                <a:cs typeface="Georgia"/>
                <a:sym typeface="Georgia"/>
                <a:hlinkClick r:id="rId3"/>
              </a:rPr>
              <a:t>originally released by Google</a:t>
            </a:r>
            <a:r>
              <a:rPr lang="en-US" sz="2800">
                <a:latin typeface="Georgia"/>
                <a:ea typeface="Georgia"/>
                <a:cs typeface="Georgia"/>
                <a:sym typeface="Georgia"/>
              </a:rPr>
              <a:t> and further </a:t>
            </a:r>
            <a:r>
              <a:rPr lang="en-US" sz="2800" u="sng">
                <a:solidFill>
                  <a:schemeClr val="hlink"/>
                </a:solidFill>
                <a:latin typeface="Georgia"/>
                <a:ea typeface="Georgia"/>
                <a:cs typeface="Georgia"/>
                <a:sym typeface="Georgia"/>
                <a:hlinkClick r:id="rId4"/>
              </a:rPr>
              <a:t>refined at Stanford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creates </a:t>
            </a:r>
            <a:r>
              <a:rPr lang="en-US" sz="2800" i="1">
                <a:latin typeface="Georgia"/>
                <a:ea typeface="Georgia"/>
                <a:cs typeface="Georgia"/>
                <a:sym typeface="Georgia"/>
              </a:rPr>
              <a:t>word vectors</a:t>
            </a:r>
            <a:r>
              <a:rPr lang="en-US" sz="2800">
                <a:latin typeface="Georgia"/>
                <a:ea typeface="Georgia"/>
                <a:cs typeface="Georgia"/>
                <a:sym typeface="Georgia"/>
              </a:rPr>
              <a:t>, multidimensional representations of words.  </a:t>
            </a:r>
          </a:p>
          <a:p>
            <a:pPr marR="0" lvl="0" algn="l" rtl="0">
              <a:spcBef>
                <a:spcPts val="0"/>
              </a:spcBef>
              <a:buNone/>
            </a:pPr>
            <a:endParaRPr sz="2800">
              <a:latin typeface="Georgia"/>
              <a:ea typeface="Georgia"/>
              <a:cs typeface="Georgia"/>
              <a:sym typeface="Georgia"/>
            </a:endParaRPr>
          </a:p>
          <a:p>
            <a:pPr marR="0" lvl="0" algn="ctr" rtl="0">
              <a:spcBef>
                <a:spcPts val="0"/>
              </a:spcBef>
              <a:buNone/>
            </a:pPr>
            <a:r>
              <a:rPr lang="en-US" sz="2400">
                <a:latin typeface="Consolas"/>
                <a:ea typeface="Consolas"/>
                <a:cs typeface="Consolas"/>
                <a:sym typeface="Consolas"/>
              </a:rPr>
              <a:t>assembly → [0.12315, 0.23425, 0.89745324, 0.235234, 0.234234,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similar to having a distribution of concepts or topics that the word may come from.</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LATENT VARIABLE MODELS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take our usual document-word matrix and take its transpose, instead of talking about words as being features of a document, we can talk about </a:t>
            </a:r>
            <a:r>
              <a:rPr lang="en-US" sz="2800" i="1">
                <a:latin typeface="Georgia"/>
                <a:ea typeface="Georgia"/>
                <a:cs typeface="Georgia"/>
                <a:sym typeface="Georgia"/>
              </a:rPr>
              <a:t>documents as being features of a specific word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other words, how do we define or characterize a single word?</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We can do so by defining its dictionary definition.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Or we can enumerate all of the ways we might use it.</a:t>
            </a: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60" name="Shape 76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Given the word ‘Paris’, we have many contexts or uses we may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['_ is the capital of', '_, France', 'the capital city _', 'the restaurant in _',]</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also a bunch of contexts we </a:t>
            </a:r>
            <a:r>
              <a:rPr lang="en-US" sz="2800" i="1">
                <a:latin typeface="Georgia"/>
                <a:ea typeface="Georgia"/>
                <a:cs typeface="Georgia"/>
                <a:sym typeface="Georgia"/>
              </a:rPr>
              <a:t>don’t</a:t>
            </a:r>
            <a:r>
              <a:rPr lang="en-US" sz="2800">
                <a:latin typeface="Georgia"/>
                <a:ea typeface="Georgia"/>
                <a:cs typeface="Georgia"/>
                <a:sym typeface="Georgia"/>
              </a:rPr>
              <a:t> expect to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['can I have a _', 'there's too much _ on this' ... and millions more]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make a feature or column for each of these contexts.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represent ‘Paris’ in a sparse feature with all possible contexts.</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Additionally, the first few examples represent the </a:t>
            </a:r>
            <a:r>
              <a:rPr lang="en-US" sz="2800" i="1">
                <a:latin typeface="Georgia"/>
                <a:ea typeface="Georgia"/>
                <a:cs typeface="Georgia"/>
                <a:sym typeface="Georgia"/>
              </a:rPr>
              <a:t>same</a:t>
            </a:r>
            <a:r>
              <a:rPr lang="en-US" sz="2800">
                <a:latin typeface="Georgia"/>
                <a:ea typeface="Georgia"/>
                <a:cs typeface="Georgia"/>
                <a:sym typeface="Georgia"/>
              </a:rPr>
              <a:t> concept: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city like thing, so it contains shops and restaurants.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capital city.</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want to use </a:t>
            </a:r>
            <a:r>
              <a:rPr lang="en-US" sz="2800" b="1">
                <a:latin typeface="Georgia"/>
                <a:ea typeface="Georgia"/>
                <a:cs typeface="Georgia"/>
                <a:sym typeface="Georgia"/>
              </a:rPr>
              <a:t>dimensionality reduction</a:t>
            </a:r>
            <a:r>
              <a:rPr lang="en-US" sz="2800">
                <a:latin typeface="Georgia"/>
                <a:ea typeface="Georgia"/>
                <a:cs typeface="Georgia"/>
                <a:sym typeface="Georgia"/>
              </a:rPr>
              <a:t> to find a </a:t>
            </a:r>
            <a:r>
              <a:rPr lang="en-US" sz="2800" i="1">
                <a:latin typeface="Georgia"/>
                <a:ea typeface="Georgia"/>
                <a:cs typeface="Georgia"/>
                <a:sym typeface="Georgia"/>
              </a:rPr>
              <a:t>few</a:t>
            </a:r>
            <a:r>
              <a:rPr lang="en-US" sz="2800">
                <a:latin typeface="Georgia"/>
                <a:ea typeface="Georgia"/>
                <a:cs typeface="Georgia"/>
                <a:sym typeface="Georgia"/>
              </a:rPr>
              <a:t> concepts per word instead of </a:t>
            </a:r>
            <a:r>
              <a:rPr lang="en-US" sz="2800" i="1">
                <a:latin typeface="Georgia"/>
                <a:ea typeface="Georgia"/>
                <a:cs typeface="Georgia"/>
                <a:sym typeface="Georgia"/>
              </a:rPr>
              <a:t>all</a:t>
            </a:r>
            <a:r>
              <a:rPr lang="en-US" sz="2800">
                <a:latin typeface="Georgia"/>
                <a:ea typeface="Georgia"/>
                <a:cs typeface="Georgia"/>
                <a:sym typeface="Georgia"/>
              </a:rPr>
              <a:t> possible contexts.</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LDA</a:t>
            </a:r>
            <a:r>
              <a:rPr lang="en-US" sz="2800">
                <a:latin typeface="Georgia"/>
                <a:ea typeface="Georgia"/>
                <a:cs typeface="Georgia"/>
                <a:sym typeface="Georgia"/>
              </a:rPr>
              <a:t>, we could do this by identifying the topics a word was most likely to come from.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Word2Vec</a:t>
            </a:r>
            <a:r>
              <a:rPr lang="en-US" sz="2800">
                <a:latin typeface="Georgia"/>
                <a:ea typeface="Georgia"/>
                <a:cs typeface="Georgia"/>
                <a:sym typeface="Georgia"/>
              </a:rPr>
              <a:t>, we will replace the overlapping contexts by some concept that represents them.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Like other techniques, our goal is to identify correlated columns and replace them with a new column that represents those replaced columns.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can replace the [‘_ is a city’, ‘_ is a capital’, ‘I flew into _ today’]  columns by a single column, ‘IsACity’.</a:t>
            </a: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 trained model, Word2Vec can be used for many tasks.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 commonly used feature of Word2Vec is being able to ask what words are similar to each other.</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if you ask for words similar to ‘france’, you would get:</a:t>
            </a:r>
          </a:p>
          <a:p>
            <a:pPr marR="0" lvl="0" algn="l" rtl="0">
              <a:lnSpc>
                <a:spcPct val="100000"/>
              </a:lnSpc>
              <a:spcBef>
                <a:spcPts val="0"/>
              </a:spcBef>
              <a:spcAft>
                <a:spcPts val="0"/>
              </a:spcAft>
              <a:buNone/>
            </a:pPr>
            <a:endParaRPr sz="600">
              <a:latin typeface="Consolas"/>
              <a:ea typeface="Consolas"/>
              <a:cs typeface="Consolas"/>
              <a:sym typeface="Consolas"/>
            </a:endParaRPr>
          </a:p>
          <a:p>
            <a:pPr lvl="0" algn="ctr" rtl="0">
              <a:lnSpc>
                <a:spcPct val="115000"/>
              </a:lnSpc>
              <a:spcBef>
                <a:spcPts val="800"/>
              </a:spcBef>
              <a:spcAft>
                <a:spcPts val="800"/>
              </a:spcAft>
              <a:buNone/>
            </a:pPr>
            <a:r>
              <a:rPr lang="en-US" sz="2200">
                <a:solidFill>
                  <a:srgbClr val="006600"/>
                </a:solidFill>
                <a:highlight>
                  <a:srgbClr val="FFFFFF"/>
                </a:highlight>
                <a:latin typeface="Consolas"/>
                <a:ea typeface="Consolas"/>
                <a:cs typeface="Consolas"/>
                <a:sym typeface="Consolas"/>
              </a:rPr>
              <a:t>spain		0.678515</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belgium		0.665923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netherlands		0.652428</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italy		0.633130</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switzerland		0.622323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luxembourg		0.610033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portugal		0.577154</a:t>
            </a:r>
            <a:r>
              <a:rPr lang="en-US" sz="1800">
                <a:solidFill>
                  <a:srgbClr val="006600"/>
                </a:solidFill>
                <a:highlight>
                  <a:srgbClr val="FFFFFF"/>
                </a:highlight>
                <a:latin typeface="Consolas"/>
                <a:ea typeface="Consolas"/>
                <a:cs typeface="Consolas"/>
                <a:sym typeface="Consolas"/>
              </a:rPr>
              <a:t/>
            </a:r>
            <a:br>
              <a:rPr lang="en-US" sz="1800">
                <a:solidFill>
                  <a:srgbClr val="006600"/>
                </a:solidFill>
                <a:highlight>
                  <a:srgbClr val="FFFFFF"/>
                </a:highlight>
                <a:latin typeface="Consolas"/>
                <a:ea typeface="Consolas"/>
                <a:cs typeface="Consolas"/>
                <a:sym typeface="Consolas"/>
              </a:rPr>
            </a:br>
            <a:endParaRPr lang="en-US" sz="1800">
              <a:solidFill>
                <a:srgbClr val="006600"/>
              </a:solidFill>
              <a:highlight>
                <a:srgbClr val="FFFFFF"/>
              </a:highlight>
              <a:latin typeface="Consolas"/>
              <a:ea typeface="Consolas"/>
              <a:cs typeface="Consolas"/>
              <a:sym typeface="Consolas"/>
            </a:endParaRPr>
          </a:p>
        </p:txBody>
      </p:sp>
      <p:sp>
        <p:nvSpPr>
          <p:cNvPr id="778" name="Shape 7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84" name="Shape 7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we have data for other languages, Word2Vec could also be used for translation.</a:t>
            </a:r>
          </a:p>
        </p:txBody>
      </p:sp>
      <p:pic>
        <p:nvPicPr>
          <p:cNvPr id="785" name="Shape 785"/>
          <p:cNvPicPr preferRelativeResize="0"/>
          <p:nvPr/>
        </p:nvPicPr>
        <p:blipFill>
          <a:blip r:embed="rId3">
            <a:alphaModFix/>
          </a:blip>
          <a:stretch>
            <a:fillRect/>
          </a:stretch>
        </p:blipFill>
        <p:spPr>
          <a:xfrm>
            <a:off x="1559899" y="3033050"/>
            <a:ext cx="9885000" cy="3542375"/>
          </a:xfrm>
          <a:prstGeom prst="rect">
            <a:avLst/>
          </a:prstGeom>
          <a:noFill/>
          <a:ln>
            <a:noFill/>
          </a:ln>
        </p:spPr>
      </p:pic>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Shape 79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91" name="Shape 79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92" name="Shape 79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93" name="Shape 79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94" name="Shape 794"/>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After reviewing the analogies, brainstorm some word vector math.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For example, what do you think would happen if you subtracted the vector for ‘Man’ from ‘King’.  Do you think you would get ‘Queen’?</a:t>
            </a:r>
          </a:p>
        </p:txBody>
      </p:sp>
      <p:sp>
        <p:nvSpPr>
          <p:cNvPr id="795" name="Shape 79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96" name="Shape 79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97" name="Shape 79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803" name="Shape 80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build a Word2Vec model using the body text of the articles available in the StumbleUpon dataset.</a:t>
            </a:r>
          </a:p>
          <a:p>
            <a:pPr marR="0" lvl="0" algn="l" rtl="0">
              <a:spcBef>
                <a:spcPts val="0"/>
              </a:spcBef>
              <a:buNone/>
            </a:pPr>
            <a:endParaRPr sz="2400">
              <a:latin typeface="Georgia"/>
              <a:ea typeface="Georgia"/>
              <a:cs typeface="Georgia"/>
              <a:sym typeface="Georgia"/>
            </a:endParaRPr>
          </a:p>
          <a:p>
            <a:pPr lvl="0" rtl="0">
              <a:lnSpc>
                <a:spcPct val="145000"/>
              </a:lnSpc>
              <a:spcBef>
                <a:spcPts val="0"/>
              </a:spcBef>
              <a:buNone/>
            </a:pPr>
            <a:r>
              <a:rPr lang="en-US" sz="2400">
                <a:highlight>
                  <a:srgbClr val="F7F7F7"/>
                </a:highlight>
                <a:latin typeface="Consolas"/>
                <a:ea typeface="Consolas"/>
                <a:cs typeface="Consolas"/>
                <a:sym typeface="Consolas"/>
              </a:rPr>
              <a:t>from gensim.models.word2vec import Word2Vec</a:t>
            </a:r>
          </a:p>
          <a:p>
            <a:pPr lvl="0" rtl="0">
              <a:lnSpc>
                <a:spcPct val="145000"/>
              </a:lnSpc>
              <a:spcBef>
                <a:spcPts val="0"/>
              </a:spcBef>
              <a:buNone/>
            </a:pPr>
            <a:endParaRPr sz="2400">
              <a:solidFill>
                <a:srgbClr val="969896"/>
              </a:solidFill>
              <a:highlight>
                <a:srgbClr val="F7F7F7"/>
              </a:highlight>
              <a:latin typeface="Consolas"/>
              <a:ea typeface="Consolas"/>
              <a:cs typeface="Consolas"/>
              <a:sym typeface="Consolas"/>
            </a:endParaRPr>
          </a:p>
          <a:p>
            <a:pPr lvl="0" rtl="0">
              <a:lnSpc>
                <a:spcPct val="14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Setup the body text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text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data.body.dropna().map(</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x.split())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Word2Vec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Word2Vec(text, </a:t>
            </a:r>
            <a:r>
              <a:rPr lang="en-US" sz="2400">
                <a:solidFill>
                  <a:srgbClr val="ED6A43"/>
                </a:solidFill>
                <a:highlight>
                  <a:srgbClr val="F7F7F7"/>
                </a:highlight>
                <a:latin typeface="Consolas"/>
                <a:ea typeface="Consolas"/>
                <a:cs typeface="Consolas"/>
                <a:sym typeface="Consolas"/>
              </a:rPr>
              <a:t>size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100</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min_count</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workers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4</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09" name="Shape 8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a:latin typeface="Consolas"/>
                <a:ea typeface="Consolas"/>
                <a:cs typeface="Consolas"/>
                <a:sym typeface="Consolas"/>
              </a:rPr>
              <a:t>Word2Vec</a:t>
            </a:r>
            <a:r>
              <a:rPr lang="en-US" sz="2800">
                <a:latin typeface="Georgia"/>
                <a:ea typeface="Georgia"/>
                <a:cs typeface="Georgia"/>
                <a:sym typeface="Georgia"/>
              </a:rPr>
              <a:t> class has many arguments.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Consolas"/>
                <a:ea typeface="Consolas"/>
                <a:cs typeface="Consolas"/>
                <a:sym typeface="Consolas"/>
              </a:rPr>
              <a:t>size</a:t>
            </a:r>
            <a:r>
              <a:rPr lang="en-US" sz="2800">
                <a:latin typeface="Georgia"/>
                <a:ea typeface="Georgia"/>
                <a:cs typeface="Georgia"/>
                <a:sym typeface="Georgia"/>
              </a:rPr>
              <a:t> represents how many concepts or topics we should use.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window</a:t>
            </a:r>
            <a:r>
              <a:rPr lang="en-US" sz="2800">
                <a:latin typeface="Georgia"/>
                <a:ea typeface="Georgia"/>
                <a:cs typeface="Georgia"/>
                <a:sym typeface="Georgia"/>
              </a:rPr>
              <a:t> represents how many words surrounding a sentence we should use as our original feature.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min_count</a:t>
            </a:r>
            <a:r>
              <a:rPr lang="en-US" sz="2800">
                <a:latin typeface="Georgia"/>
                <a:ea typeface="Georgia"/>
                <a:cs typeface="Georgia"/>
                <a:sym typeface="Georgia"/>
              </a:rPr>
              <a:t> is the number of times that context or word must appear.</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workers</a:t>
            </a:r>
            <a:r>
              <a:rPr lang="en-US" sz="2800">
                <a:latin typeface="Georgia"/>
                <a:ea typeface="Georgia"/>
                <a:cs typeface="Georgia"/>
                <a:sym typeface="Georgia"/>
              </a:rPr>
              <a:t> is the number of CPU cores to use to speed up model training.</a:t>
            </a:r>
          </a:p>
          <a:p>
            <a:pPr marL="0" marR="0" lvl="0" indent="0" algn="l" rtl="0">
              <a:spcBef>
                <a:spcPts val="0"/>
              </a:spcBef>
              <a:buNone/>
            </a:pPr>
            <a:endParaRPr sz="2800">
              <a:latin typeface="Georgia"/>
              <a:ea typeface="Georgia"/>
              <a:cs typeface="Georgia"/>
              <a:sym typeface="Georgia"/>
            </a:endParaRP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lesson will continue on natural language processing with an emphasis on </a:t>
            </a:r>
            <a:r>
              <a:rPr lang="en-US" sz="2800" i="1">
                <a:latin typeface="Georgia"/>
                <a:ea typeface="Georgia"/>
                <a:cs typeface="Georgia"/>
                <a:sym typeface="Georgia"/>
              </a:rPr>
              <a:t>latent variables models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Mining and Refining data is a key part of the data science workflow.</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our last class, we saw many techniques for mining the data, including preprocessing, building linguistic rules to uncover patterns, and creating classifiers from unstructured data.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class, we’ll continue with methods to Refine our understanding of the text by attempting to uncover structure or organization in the text.</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model has a most_similar function that helps find the words </a:t>
            </a:r>
            <a:r>
              <a:rPr lang="en-US" sz="2800" i="1">
                <a:latin typeface="Georgia"/>
                <a:ea typeface="Georgia"/>
                <a:cs typeface="Georgia"/>
                <a:sym typeface="Georgia"/>
              </a:rPr>
              <a:t>most similar</a:t>
            </a:r>
            <a:r>
              <a:rPr lang="en-US" sz="2800">
                <a:latin typeface="Georgia"/>
                <a:ea typeface="Georgia"/>
                <a:cs typeface="Georgia"/>
                <a:sym typeface="Georgia"/>
              </a:rPr>
              <a:t> to the one you queried.</a:t>
            </a:r>
          </a:p>
          <a:p>
            <a:pPr marR="0" lvl="0" algn="l" rtl="0">
              <a:spcBef>
                <a:spcPts val="0"/>
              </a:spcBef>
              <a:buNone/>
            </a:pP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will return words that are most often used in the same context:</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model.most_similar(</a:t>
            </a:r>
            <a:r>
              <a:rPr lang="en-US" sz="2400">
                <a:solidFill>
                  <a:srgbClr val="ED6A43"/>
                </a:solidFill>
                <a:highlight>
                  <a:srgbClr val="F7F7F7"/>
                </a:highlight>
                <a:latin typeface="Consolas"/>
                <a:ea typeface="Consolas"/>
                <a:cs typeface="Consolas"/>
                <a:sym typeface="Consolas"/>
              </a:rPr>
              <a:t>positive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'cookie'</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'brownie'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can easily identify words related to those from this dataset.</a:t>
            </a:r>
          </a:p>
        </p:txBody>
      </p:sp>
      <p:sp>
        <p:nvSpPr>
          <p:cNvPr id="821" name="Shape 8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27" name="Shape 82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TWITTER LAB</a:t>
            </a:r>
          </a:p>
        </p:txBody>
      </p:sp>
    </p:spTree>
  </p:cSld>
  <p:clrMapOvr>
    <a:masterClrMapping/>
  </p:clrMapOvr>
  <p:transition xmlns:p14="http://schemas.microsoft.com/office/powerpoint/2010/mai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832" name="Shape 83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33" name="Shape 83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34" name="Shape 834"/>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In this exercise, we will compare some of the classical NLP tools from the last class with these more modern latent variable techniques.  We will do this by comparing information extraction on Twitter using two different methods.</a:t>
            </a:r>
          </a:p>
          <a:p>
            <a:pPr lvl="0" rtl="0">
              <a:spcBef>
                <a:spcPts val="0"/>
              </a:spcBef>
              <a:buNone/>
            </a:pPr>
            <a:endParaRPr sz="1800">
              <a:latin typeface="Georgia"/>
              <a:ea typeface="Georgia"/>
              <a:cs typeface="Georgia"/>
              <a:sym typeface="Georgia"/>
            </a:endParaRPr>
          </a:p>
          <a:p>
            <a:pPr lvl="0" rtl="0">
              <a:spcBef>
                <a:spcPts val="0"/>
              </a:spcBef>
              <a:buNone/>
            </a:pPr>
            <a:r>
              <a:rPr lang="en-US" sz="1800" b="1">
                <a:latin typeface="Georgia"/>
                <a:ea typeface="Georgia"/>
                <a:cs typeface="Georgia"/>
                <a:sym typeface="Georgia"/>
              </a:rPr>
              <a:t>NOTE</a:t>
            </a:r>
            <a:r>
              <a:rPr lang="en-US" sz="1800">
                <a:latin typeface="Georgia"/>
                <a:ea typeface="Georgia"/>
                <a:cs typeface="Georgia"/>
                <a:sym typeface="Georgia"/>
              </a:rPr>
              <a:t>:  There is a pre-existing file of captured tweets you can use.  It is located in the class repo for lesson-14.  However, you can also </a:t>
            </a:r>
            <a:r>
              <a:rPr lang="en-US" sz="1800" i="1">
                <a:latin typeface="Georgia"/>
                <a:ea typeface="Georgia"/>
                <a:cs typeface="Georgia"/>
                <a:sym typeface="Georgia"/>
              </a:rPr>
              <a:t>collect your own tweets</a:t>
            </a:r>
            <a:r>
              <a:rPr lang="en-US" sz="1800">
                <a:latin typeface="Georgia"/>
                <a:ea typeface="Georgia"/>
                <a:cs typeface="Georgia"/>
                <a:sym typeface="Georgia"/>
              </a:rPr>
              <a:t> following the instructions in twitter-instructions.md.</a:t>
            </a:r>
          </a:p>
        </p:txBody>
      </p:sp>
      <p:sp>
        <p:nvSpPr>
          <p:cNvPr id="835" name="Shape 83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(45 minutes)</a:t>
            </a:r>
          </a:p>
        </p:txBody>
      </p:sp>
      <p:cxnSp>
        <p:nvCxnSpPr>
          <p:cNvPr id="836" name="Shape 83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37" name="Shape 83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
        <p:nvSpPr>
          <p:cNvPr id="838" name="Shape 838"/>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39" name="Shape 83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Tree>
  </p:cSld>
  <p:clrMapOvr>
    <a:masterClrMapping/>
  </p:clrMapOvr>
  <p:transition xmlns:p14="http://schemas.microsoft.com/office/powerpoint/2010/mai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Shape 8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5" name="Shape 84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46" name="Shape 846"/>
          <p:cNvSpPr/>
          <p:nvPr/>
        </p:nvSpPr>
        <p:spPr>
          <a:xfrm>
            <a:off x="2976800" y="2413875"/>
            <a:ext cx="9460199" cy="3752700"/>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Refer to the starter code provided in the class repository for lesson-14.</a:t>
            </a:r>
          </a:p>
          <a:p>
            <a:pPr lvl="0" rtl="0">
              <a:spcBef>
                <a:spcPts val="0"/>
              </a:spcBef>
              <a:buNone/>
            </a:pPr>
            <a:endParaRPr sz="2400">
              <a:latin typeface="Georgia"/>
              <a:ea typeface="Georgia"/>
              <a:cs typeface="Georgia"/>
              <a:sym typeface="Georgia"/>
            </a:endParaRPr>
          </a:p>
          <a:p>
            <a:pPr lvl="0" rtl="0">
              <a:spcBef>
                <a:spcPts val="0"/>
              </a:spcBef>
              <a:buNone/>
            </a:pPr>
            <a:r>
              <a:rPr lang="en-US" sz="2400" b="1">
                <a:latin typeface="Georgia"/>
                <a:ea typeface="Georgia"/>
                <a:cs typeface="Georgia"/>
                <a:sym typeface="Georgia"/>
              </a:rPr>
              <a:t>LOADING THE DATA</a:t>
            </a:r>
          </a:p>
          <a:p>
            <a:pPr lvl="0" rtl="0">
              <a:spcBef>
                <a:spcPts val="0"/>
              </a:spcBef>
              <a:buNone/>
            </a:pPr>
            <a:endParaRPr sz="2400">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tweets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'../../assets/dataset/captured-tweets.txt'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400">
              <a:latin typeface="Georgia"/>
              <a:ea typeface="Georgia"/>
              <a:cs typeface="Georgia"/>
              <a:sym typeface="Georgia"/>
            </a:endParaRPr>
          </a:p>
          <a:p>
            <a:pPr lvl="0" rtl="0">
              <a:spcBef>
                <a:spcPts val="0"/>
              </a:spcBef>
              <a:buNone/>
            </a:pPr>
            <a:r>
              <a:rPr lang="en-US" sz="2400" b="1">
                <a:latin typeface="Georgia"/>
                <a:ea typeface="Georgia"/>
                <a:cs typeface="Georgia"/>
                <a:sym typeface="Georgia"/>
              </a:rPr>
              <a:t>SETTING UP SPACY</a:t>
            </a:r>
          </a:p>
          <a:p>
            <a:pPr lvl="0" rtl="0">
              <a:spcBef>
                <a:spcPts val="0"/>
              </a:spcBef>
              <a:buNone/>
            </a:pPr>
            <a:endParaRPr sz="2400">
              <a:latin typeface="Georgia"/>
              <a:ea typeface="Georgia"/>
              <a:cs typeface="Georgia"/>
              <a:sym typeface="Georgia"/>
            </a:endParaRPr>
          </a:p>
          <a:p>
            <a:pPr lvl="0" rtl="0">
              <a:lnSpc>
                <a:spcPct val="14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spacy.en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English</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nlp_toolkit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English()</a:t>
            </a:r>
          </a:p>
        </p:txBody>
      </p:sp>
      <p:sp>
        <p:nvSpPr>
          <p:cNvPr id="847" name="Shape 847"/>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848" name="Shape 84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9" name="Shape 84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pic>
        <p:nvPicPr>
          <p:cNvPr id="854" name="Shape 85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5" name="Shape 85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56" name="Shape 856"/>
          <p:cNvSpPr/>
          <p:nvPr/>
        </p:nvSpPr>
        <p:spPr>
          <a:xfrm>
            <a:off x="2976800" y="2030250"/>
            <a:ext cx="9018899" cy="4846199"/>
          </a:xfrm>
          <a:prstGeom prst="rect">
            <a:avLst/>
          </a:prstGeom>
          <a:noFill/>
          <a:ln>
            <a:noFill/>
          </a:ln>
        </p:spPr>
        <p:txBody>
          <a:bodyPr lIns="50800" tIns="50800" rIns="50800" bIns="50800" anchor="ctr" anchorCtr="0">
            <a:noAutofit/>
          </a:bodyPr>
          <a:lstStyle/>
          <a:p>
            <a:pPr marL="457200" lvl="0" indent="-342900" rtl="0">
              <a:lnSpc>
                <a:spcPct val="115000"/>
              </a:lnSpc>
              <a:spcBef>
                <a:spcPts val="0"/>
              </a:spcBef>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se </a:t>
            </a:r>
            <a:r>
              <a:rPr lang="en-US" sz="1800">
                <a:solidFill>
                  <a:srgbClr val="333333"/>
                </a:solidFill>
                <a:latin typeface="Consolas"/>
                <a:ea typeface="Consolas"/>
                <a:cs typeface="Consolas"/>
                <a:sym typeface="Consolas"/>
              </a:rPr>
              <a:t>spacy</a:t>
            </a:r>
            <a:r>
              <a:rPr lang="en-US" sz="1800">
                <a:solidFill>
                  <a:srgbClr val="333333"/>
                </a:solidFill>
                <a:highlight>
                  <a:srgbClr val="FFFFFF"/>
                </a:highlight>
                <a:latin typeface="Georgia"/>
                <a:ea typeface="Georgia"/>
                <a:cs typeface="Georgia"/>
                <a:sym typeface="Georgia"/>
              </a:rPr>
              <a:t> to write a function to filter tweets down to those where Google is announcing a product. How might we do this? One way might be to identify verbs, where 'Google' is the noun and there is some action like 'announcing'</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identify if it mentions a company named 'Google'. Remember,</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can find entities and code them as </a:t>
            </a:r>
            <a:r>
              <a:rPr lang="en-US" sz="1800">
                <a:solidFill>
                  <a:srgbClr val="333333"/>
                </a:solidFill>
                <a:latin typeface="Georgia"/>
                <a:ea typeface="Georgia"/>
                <a:cs typeface="Georgia"/>
                <a:sym typeface="Georgia"/>
              </a:rPr>
              <a:t>ORG</a:t>
            </a:r>
            <a:r>
              <a:rPr lang="en-US" sz="1800">
                <a:solidFill>
                  <a:srgbClr val="333333"/>
                </a:solidFill>
                <a:highlight>
                  <a:srgbClr val="FFFFFF"/>
                </a:highlight>
                <a:latin typeface="Georgia"/>
                <a:ea typeface="Georgia"/>
                <a:cs typeface="Georgia"/>
                <a:sym typeface="Georgia"/>
              </a:rPr>
              <a:t> if they are a company. </a:t>
            </a:r>
          </a:p>
          <a:p>
            <a:pPr marL="914400" lvl="1" indent="-342900" rtl="0">
              <a:lnSpc>
                <a:spcPct val="115000"/>
              </a:lnSpc>
              <a:spcBef>
                <a:spcPts val="0"/>
              </a:spcBef>
              <a:buSzPct val="100000"/>
              <a:buFont typeface="Georgia"/>
              <a:buAutoNum type="alphaLcPeriod"/>
            </a:pPr>
            <a:r>
              <a:rPr lang="en-US" sz="1800" b="1">
                <a:solidFill>
                  <a:srgbClr val="333333"/>
                </a:solidFill>
                <a:highlight>
                  <a:srgbClr val="FFFFFF"/>
                </a:highlight>
                <a:latin typeface="Georgia"/>
                <a:ea typeface="Georgia"/>
                <a:cs typeface="Georgia"/>
                <a:sym typeface="Georgia"/>
              </a:rPr>
              <a:t>BONUS</a:t>
            </a:r>
            <a:r>
              <a:rPr lang="en-US" sz="1800">
                <a:solidFill>
                  <a:srgbClr val="333333"/>
                </a:solidFill>
                <a:highlight>
                  <a:srgbClr val="FFFFFF"/>
                </a:highlight>
                <a:latin typeface="Georgia"/>
                <a:ea typeface="Georgia"/>
                <a:cs typeface="Georgia"/>
                <a:sym typeface="Georgia"/>
              </a:rPr>
              <a:t>: Make this function work for any company.</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return the verbs of the sentence (preferably lemmatized).</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For each tweet, parse it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print it out if the tweet has 'release' or 'announce' as a verb.</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identifies countries.  </a:t>
            </a:r>
            <a:r>
              <a:rPr lang="en-US" sz="1800" b="1">
                <a:solidFill>
                  <a:srgbClr val="333333"/>
                </a:solidFill>
                <a:highlight>
                  <a:srgbClr val="FFFFFF"/>
                </a:highlight>
                <a:latin typeface="Georgia"/>
                <a:ea typeface="Georgia"/>
                <a:cs typeface="Georgia"/>
                <a:sym typeface="Georgia"/>
              </a:rPr>
              <a:t>HINT</a:t>
            </a:r>
            <a:r>
              <a:rPr lang="en-US" sz="1800">
                <a:solidFill>
                  <a:srgbClr val="333333"/>
                </a:solidFill>
                <a:highlight>
                  <a:srgbClr val="FFFFFF"/>
                </a:highlight>
                <a:latin typeface="Georgia"/>
                <a:ea typeface="Georgia"/>
                <a:cs typeface="Georgia"/>
                <a:sym typeface="Georgia"/>
              </a:rPr>
              <a:t>: the entity label for countries is GPE (or "GeoPolitical Entity").</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Re-run (d) to find country tweets that discuss 'Iran' announcing or releasing.</a:t>
            </a:r>
          </a:p>
        </p:txBody>
      </p:sp>
      <p:sp>
        <p:nvSpPr>
          <p:cNvPr id="857" name="Shape 857"/>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TASKS AND QUESTIONS</a:t>
            </a:r>
          </a:p>
        </p:txBody>
      </p:sp>
      <p:cxnSp>
        <p:nvCxnSpPr>
          <p:cNvPr id="858" name="Shape 85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9" name="Shape 85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2961475" y="2224350"/>
            <a:ext cx="7676700" cy="46610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 of the tweets we have collected using </a:t>
            </a:r>
            <a:r>
              <a:rPr lang="en-US" sz="1800">
                <a:solidFill>
                  <a:srgbClr val="333333"/>
                </a:solidFill>
                <a:latin typeface="Georgia"/>
                <a:ea typeface="Georgia"/>
                <a:cs typeface="Georgia"/>
                <a:sym typeface="Georgia"/>
              </a:rPr>
              <a:t>gensim</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First take the collection of tweets and tokenize them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Think about how this should be done.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only use upper-case or lower-case?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remove punctuations or symbols?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Test the window size as well - this is how many surrounding words need to be used to model a word. What do you think is appropriate for Twitter?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Test your word2vec model with a few similarity functions.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'Syria'.</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'war'.</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"Iran".</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'Verizon'.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Adjust the choices in (b) and (c) as necessary.</a:t>
            </a:r>
          </a:p>
        </p:txBody>
      </p:sp>
      <p:pic>
        <p:nvPicPr>
          <p:cNvPr id="865" name="Shape 8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6" name="Shape 86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67" name="Shape 867"/>
          <p:cNvSpPr/>
          <p:nvPr/>
        </p:nvSpPr>
        <p:spPr>
          <a:xfrm>
            <a:off x="2961475" y="15547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68" name="Shape 86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69" name="Shape 86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pic>
        <p:nvPicPr>
          <p:cNvPr id="874" name="Shape 8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5" name="Shape 87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76" name="Shape 876"/>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Filter tweets to those that mention 'Iran' or similar entities and 'war' or similar entities.</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just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similarity scores.</a:t>
            </a:r>
          </a:p>
        </p:txBody>
      </p:sp>
      <p:sp>
        <p:nvSpPr>
          <p:cNvPr id="877" name="Shape 877"/>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78" name="Shape 87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79" name="Shape 879"/>
          <p:cNvSpPr/>
          <p:nvPr/>
        </p:nvSpPr>
        <p:spPr>
          <a:xfrm>
            <a:off x="2989800" y="17761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80" name="Shape 88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81" name="Shape 88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Shape 8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87" name="Shape 88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a:t>
            </a:r>
            <a:r>
              <a:rPr lang="en-US" sz="2800">
                <a:solidFill>
                  <a:srgbClr val="333333"/>
                </a:solidFill>
                <a:highlight>
                  <a:srgbClr val="FFFFFF"/>
                </a:highlight>
                <a:latin typeface="Georgia"/>
                <a:ea typeface="Georgia"/>
                <a:cs typeface="Georgia"/>
                <a:sym typeface="Georgia"/>
              </a:rPr>
              <a:t>atent variable models attempt to uncover structure from text</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imensionality reduction is focused on replacing correlated columns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opic modeling (or LDA) uncovers the topics that are most common to each document and then the words most common to those topics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ord2Vec builds a representation of a word from the way it was used originally</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a:t>
            </a:r>
            <a:r>
              <a:rPr lang="en-US" sz="2800">
                <a:solidFill>
                  <a:srgbClr val="333333"/>
                </a:solidFill>
                <a:highlight>
                  <a:srgbClr val="FFFFFF"/>
                </a:highlight>
                <a:latin typeface="Georgia"/>
                <a:ea typeface="Georgia"/>
                <a:cs typeface="Georgia"/>
                <a:sym typeface="Georgia"/>
              </a:rPr>
              <a:t>oth techniques avoid learning grammar rules and instead rely on large datasets. They learn based on how the words are used, making them very flexible</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893" name="Shape 8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CONCEPT REVIEW</a:t>
            </a:r>
          </a:p>
        </p:txBody>
      </p:sp>
    </p:spTree>
  </p:cSld>
  <p:clrMapOvr>
    <a:masterClrMapping/>
  </p:clrMapOvr>
  <p:transition xmlns:p14="http://schemas.microsoft.com/office/powerpoint/2010/main" spd="slow">
    <p:cut/>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97"/>
        <p:cNvGrpSpPr/>
        <p:nvPr/>
      </p:nvGrpSpPr>
      <p:grpSpPr>
        <a:xfrm>
          <a:off x="0" y="0"/>
          <a:ext cx="0" cy="0"/>
          <a:chOff x="0" y="0"/>
          <a:chExt cx="0" cy="0"/>
        </a:xfrm>
      </p:grpSpPr>
      <p:sp>
        <p:nvSpPr>
          <p:cNvPr id="898" name="Shape 898"/>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99" name="Shape 899"/>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advances in NLP are based on using data to learn rules of grammar and language.  We saw these tools in our last class.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Tokenization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Stemming or lemmatization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Parsing and tagging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of these are based on a classical or theoretical                        understanding of language.</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05" name="Shape 905"/>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smtClean="0">
                <a:latin typeface="Oswald"/>
                <a:ea typeface="Oswald"/>
                <a:cs typeface="Oswald"/>
                <a:sym typeface="Oswald"/>
              </a:rPr>
              <a:t/>
            </a:r>
            <a:br>
              <a:rPr lang="en-US" sz="5400" b="1" dirty="0" smtClean="0">
                <a:latin typeface="Oswald"/>
                <a:ea typeface="Oswald"/>
                <a:cs typeface="Oswald"/>
                <a:sym typeface="Oswald"/>
              </a:rPr>
            </a:br>
            <a:r>
              <a:rPr lang="en-US" sz="5400" b="1" dirty="0" smtClean="0">
                <a:latin typeface="Oswald"/>
                <a:ea typeface="Oswald"/>
                <a:cs typeface="Oswald"/>
                <a:sym typeface="Oswald"/>
              </a:rPr>
              <a:t>Due: 3/10</a:t>
            </a:r>
            <a:endParaRPr lang="en-US" sz="5400" b="1" dirty="0">
              <a:latin typeface="Oswald"/>
              <a:ea typeface="Oswald"/>
              <a:cs typeface="Oswald"/>
              <a:sym typeface="Oswald"/>
            </a:endParaRPr>
          </a:p>
        </p:txBody>
      </p:sp>
      <p:sp>
        <p:nvSpPr>
          <p:cNvPr id="906" name="Shape 906"/>
          <p:cNvSpPr txBox="1">
            <a:spLocks noGrp="1"/>
          </p:cNvSpPr>
          <p:nvPr>
            <p:ph type="body" idx="1"/>
          </p:nvPr>
        </p:nvSpPr>
        <p:spPr>
          <a:xfrm>
            <a:off x="635066" y="3265714"/>
            <a:ext cx="11734800" cy="1732642"/>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Project: Final Project, Deliverable 3</a:t>
            </a:r>
          </a:p>
          <a:p>
            <a:pPr marR="0" lvl="0" algn="l" rtl="0">
              <a:spcBef>
                <a:spcPts val="1000"/>
              </a:spcBef>
              <a:buNone/>
            </a:pPr>
            <a:endParaRPr dirty="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10"/>
        <p:cNvGrpSpPr/>
        <p:nvPr/>
      </p:nvGrpSpPr>
      <p:grpSpPr>
        <a:xfrm>
          <a:off x="0" y="0"/>
          <a:ext cx="0" cy="0"/>
          <a:chOff x="0" y="0"/>
          <a:chExt cx="0" cy="0"/>
        </a:xfrm>
      </p:grpSpPr>
      <p:sp>
        <p:nvSpPr>
          <p:cNvPr id="911" name="Shape 911"/>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912" name="Shape 912"/>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918" name="Shape 918"/>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919" name="Shape 919"/>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23"/>
        <p:cNvGrpSpPr/>
        <p:nvPr/>
      </p:nvGrpSpPr>
      <p:grpSpPr>
        <a:xfrm>
          <a:off x="0" y="0"/>
          <a:ext cx="0" cy="0"/>
          <a:chOff x="0" y="0"/>
          <a:chExt cx="0" cy="0"/>
        </a:xfrm>
      </p:grpSpPr>
      <p:sp>
        <p:nvSpPr>
          <p:cNvPr id="924" name="Shape 92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25" name="Shape 92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26" name="Shape 92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27" name="Shape 92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31"/>
        <p:cNvGrpSpPr/>
        <p:nvPr/>
      </p:nvGrpSpPr>
      <p:grpSpPr>
        <a:xfrm>
          <a:off x="0" y="0"/>
          <a:ext cx="0" cy="0"/>
          <a:chOff x="0" y="0"/>
          <a:chExt cx="0" cy="0"/>
        </a:xfrm>
      </p:grpSpPr>
      <p:sp>
        <p:nvSpPr>
          <p:cNvPr id="932" name="Shape 932"/>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33" name="Shape 933"/>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34" name="Shape 934"/>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35" name="Shape 935"/>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36" name="Shape 936"/>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Shape 941"/>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942" name="Shape 942"/>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943" name="Shape 943"/>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944" name="Shape 944"/>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5" name="Shape 94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6" name="Shape 946"/>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947" name="Shape 94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1" algn="l" rtl="0">
              <a:lnSpc>
                <a:spcPct val="115000"/>
              </a:lnSpc>
              <a:spcBef>
                <a:spcPts val="0"/>
              </a:spcBef>
              <a:buSzPct val="100000"/>
              <a:buFont typeface="Georgia"/>
            </a:pPr>
            <a:r>
              <a:rPr lang="en-US" sz="2800">
                <a:latin typeface="Georgia"/>
                <a:ea typeface="Georgia"/>
                <a:cs typeface="Georgia"/>
                <a:sym typeface="Georgia"/>
              </a:rPr>
              <a:t>Tokenization:   </a:t>
            </a:r>
          </a:p>
          <a:p>
            <a:pPr marR="0" lvl="2" algn="l" rtl="0">
              <a:lnSpc>
                <a:spcPct val="115000"/>
              </a:lnSpc>
              <a:spcBef>
                <a:spcPts val="0"/>
              </a:spcBef>
              <a:buSzPct val="100000"/>
              <a:buFont typeface="Georgia"/>
            </a:pPr>
            <a:r>
              <a:rPr lang="en-US" sz="2800">
                <a:solidFill>
                  <a:schemeClr val="dk1"/>
                </a:solidFill>
                <a:latin typeface="Georgia"/>
                <a:ea typeface="Georgia"/>
                <a:cs typeface="Georgia"/>
                <a:sym typeface="Georgia"/>
              </a:rPr>
              <a:t>John hit the ball → [John, hit, the, ball]</a:t>
            </a:r>
          </a:p>
          <a:p>
            <a:pPr marR="0" lvl="2" algn="l" rtl="0">
              <a:lnSpc>
                <a:spcPct val="115000"/>
              </a:lnSpc>
              <a:spcBef>
                <a:spcPts val="0"/>
              </a:spcBef>
              <a:buClr>
                <a:schemeClr val="dk1"/>
              </a:buClr>
              <a:buSzPct val="100000"/>
              <a:buFont typeface="Georgia"/>
            </a:pPr>
            <a:r>
              <a:rPr lang="en-US" sz="2800">
                <a:solidFill>
                  <a:schemeClr val="dk1"/>
                </a:solidFill>
                <a:latin typeface="Georgia"/>
                <a:ea typeface="Georgia"/>
                <a:cs typeface="Georgia"/>
                <a:sym typeface="Georgia"/>
              </a:rPr>
              <a:t>Where did you go → [Where, did, you, go]</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Stemming or lemmatization:  shouted → shout, better → good</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Parsing and tagging:  </a:t>
            </a:r>
          </a:p>
        </p:txBody>
      </p:sp>
      <p:pic>
        <p:nvPicPr>
          <p:cNvPr id="479" name="Shape 479"/>
          <p:cNvPicPr preferRelativeResize="0"/>
          <p:nvPr/>
        </p:nvPicPr>
        <p:blipFill>
          <a:blip r:embed="rId3">
            <a:alphaModFix/>
          </a:blip>
          <a:stretch>
            <a:fillRect/>
          </a:stretch>
        </p:blipFill>
        <p:spPr>
          <a:xfrm>
            <a:off x="4895100" y="4661516"/>
            <a:ext cx="2420016" cy="2391404"/>
          </a:xfrm>
          <a:prstGeom prst="rect">
            <a:avLst/>
          </a:prstGeom>
          <a:noFill/>
          <a:ln>
            <a:noFill/>
          </a:ln>
        </p:spPr>
      </p:pic>
      <p:pic>
        <p:nvPicPr>
          <p:cNvPr id="480" name="Shape 480"/>
          <p:cNvPicPr preferRelativeResize="0"/>
          <p:nvPr/>
        </p:nvPicPr>
        <p:blipFill>
          <a:blip r:embed="rId4">
            <a:alphaModFix/>
          </a:blip>
          <a:stretch>
            <a:fillRect/>
          </a:stretch>
        </p:blipFill>
        <p:spPr>
          <a:xfrm>
            <a:off x="8056840" y="4382349"/>
            <a:ext cx="2589434" cy="2889124"/>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86" name="Shape 4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different in that they try to understand language based on </a:t>
            </a:r>
            <a:r>
              <a:rPr lang="en-US" sz="2800" b="1">
                <a:latin typeface="Georgia"/>
                <a:ea typeface="Georgia"/>
                <a:cs typeface="Georgia"/>
                <a:sym typeface="Georgia"/>
              </a:rPr>
              <a:t>how</a:t>
            </a:r>
            <a:r>
              <a:rPr lang="en-US" sz="2800">
                <a:latin typeface="Georgia"/>
                <a:ea typeface="Georgia"/>
                <a:cs typeface="Georgia"/>
                <a:sym typeface="Georgia"/>
              </a:rPr>
              <a:t> the words are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instead of learning that ‘bad’ and ‘badly’ are related because they share the same root, we’ll determine that they are related because they are often used in the same way often or near the same words.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a:t>
            </a:r>
            <a:r>
              <a:rPr lang="en-US" sz="2800" i="1">
                <a:latin typeface="Georgia"/>
                <a:ea typeface="Georgia"/>
                <a:cs typeface="Georgia"/>
                <a:sym typeface="Georgia"/>
              </a:rPr>
              <a:t>unsupervised</a:t>
            </a:r>
            <a:r>
              <a:rPr lang="en-US" sz="2800">
                <a:latin typeface="Georgia"/>
                <a:ea typeface="Georgia"/>
                <a:cs typeface="Georgia"/>
                <a:sym typeface="Georgia"/>
              </a:rPr>
              <a:t> techniques (discovering patterns or structure) to extract the information.</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3326</Words>
  <Application>Microsoft Macintosh PowerPoint</Application>
  <PresentationFormat>Custom</PresentationFormat>
  <Paragraphs>550</Paragraphs>
  <Slides>75</Slides>
  <Notes>75</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75</vt:i4>
      </vt:variant>
    </vt:vector>
  </HeadingPairs>
  <TitlesOfParts>
    <vt:vector size="78" baseType="lpstr">
      <vt:lpstr>Oswald</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Due: 3/10</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Amy Roberts</cp:lastModifiedBy>
  <cp:revision>2</cp:revision>
  <dcterms:modified xsi:type="dcterms:W3CDTF">2016-03-03T16:45:04Z</dcterms:modified>
</cp:coreProperties>
</file>