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1" r:id="rId6"/>
    <p:sldId id="264" r:id="rId7"/>
    <p:sldId id="262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9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39B01-0496-764F-8833-3C09B4B8A666}" type="datetimeFigureOut">
              <a:rPr lang="en-US" smtClean="0"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B78D-54C2-3E45-A710-512A60886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90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39B01-0496-764F-8833-3C09B4B8A666}" type="datetimeFigureOut">
              <a:rPr lang="en-US" smtClean="0"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B78D-54C2-3E45-A710-512A60886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6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39B01-0496-764F-8833-3C09B4B8A666}" type="datetimeFigureOut">
              <a:rPr lang="en-US" smtClean="0"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B78D-54C2-3E45-A710-512A60886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5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39B01-0496-764F-8833-3C09B4B8A666}" type="datetimeFigureOut">
              <a:rPr lang="en-US" smtClean="0"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B78D-54C2-3E45-A710-512A60886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99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39B01-0496-764F-8833-3C09B4B8A666}" type="datetimeFigureOut">
              <a:rPr lang="en-US" smtClean="0"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B78D-54C2-3E45-A710-512A60886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48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39B01-0496-764F-8833-3C09B4B8A666}" type="datetimeFigureOut">
              <a:rPr lang="en-US" smtClean="0"/>
              <a:t>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B78D-54C2-3E45-A710-512A60886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39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39B01-0496-764F-8833-3C09B4B8A666}" type="datetimeFigureOut">
              <a:rPr lang="en-US" smtClean="0"/>
              <a:t>2/10/16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B78D-54C2-3E45-A710-512A60886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69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39B01-0496-764F-8833-3C09B4B8A666}" type="datetimeFigureOut">
              <a:rPr lang="en-US" smtClean="0"/>
              <a:t>2/10/16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B78D-54C2-3E45-A710-512A60886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38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39B01-0496-764F-8833-3C09B4B8A666}" type="datetimeFigureOut">
              <a:rPr lang="en-US" smtClean="0"/>
              <a:t>2/10/16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B78D-54C2-3E45-A710-512A60886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61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39B01-0496-764F-8833-3C09B4B8A666}" type="datetimeFigureOut">
              <a:rPr lang="en-US" smtClean="0"/>
              <a:t>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B78D-54C2-3E45-A710-512A60886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08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39B01-0496-764F-8833-3C09B4B8A666}" type="datetimeFigureOut">
              <a:rPr lang="en-US" smtClean="0"/>
              <a:t>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B78D-54C2-3E45-A710-512A60886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84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39B01-0496-764F-8833-3C09B4B8A666}" type="datetimeFigureOut">
              <a:rPr lang="en-US" smtClean="0"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5B78D-54C2-3E45-A710-512A60886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66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>
            <a:normAutofit/>
          </a:bodyPr>
          <a:lstStyle/>
          <a:p>
            <a:r>
              <a:rPr lang="en-US" sz="5500" dirty="0" smtClean="0">
                <a:solidFill>
                  <a:schemeClr val="tx2">
                    <a:lumMod val="75000"/>
                  </a:schemeClr>
                </a:solidFill>
                <a:latin typeface="Charter Black"/>
                <a:cs typeface="Charter Black"/>
              </a:rPr>
              <a:t>Lightning Talk</a:t>
            </a:r>
            <a:endParaRPr lang="en-US" sz="5500" dirty="0">
              <a:solidFill>
                <a:schemeClr val="tx2">
                  <a:lumMod val="75000"/>
                </a:schemeClr>
              </a:solidFill>
              <a:latin typeface="Charter Black"/>
              <a:cs typeface="Charter Black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26885"/>
            <a:ext cx="6400800" cy="1752600"/>
          </a:xfrm>
        </p:spPr>
        <p:txBody>
          <a:bodyPr>
            <a:normAutofit/>
          </a:bodyPr>
          <a:lstStyle/>
          <a:p>
            <a:r>
              <a:rPr lang="en-US" sz="3500" dirty="0" smtClean="0">
                <a:solidFill>
                  <a:srgbClr val="17375E"/>
                </a:solidFill>
                <a:latin typeface="Charter Black"/>
                <a:cs typeface="Charter Black"/>
              </a:rPr>
              <a:t>Matt “MP” </a:t>
            </a:r>
            <a:r>
              <a:rPr lang="en-US" sz="3500" dirty="0" err="1" smtClean="0">
                <a:solidFill>
                  <a:srgbClr val="17375E"/>
                </a:solidFill>
                <a:latin typeface="Charter Black"/>
                <a:cs typeface="Charter Black"/>
              </a:rPr>
              <a:t>Markezin</a:t>
            </a:r>
            <a:r>
              <a:rPr lang="en-US" sz="3500" dirty="0" smtClean="0">
                <a:solidFill>
                  <a:srgbClr val="17375E"/>
                </a:solidFill>
                <a:latin typeface="Charter Black"/>
                <a:cs typeface="Charter Black"/>
              </a:rPr>
              <a:t>-Press</a:t>
            </a:r>
            <a:endParaRPr lang="en-US" sz="3500" dirty="0">
              <a:solidFill>
                <a:srgbClr val="17375E"/>
              </a:solidFill>
              <a:latin typeface="Charter Black"/>
              <a:cs typeface="Charter Black"/>
            </a:endParaRPr>
          </a:p>
        </p:txBody>
      </p:sp>
    </p:spTree>
    <p:extLst>
      <p:ext uri="{BB962C8B-B14F-4D97-AF65-F5344CB8AC3E}">
        <p14:creationId xmlns:p14="http://schemas.microsoft.com/office/powerpoint/2010/main" val="1408231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>
            <a:normAutofit/>
          </a:bodyPr>
          <a:lstStyle/>
          <a:p>
            <a:r>
              <a:rPr lang="en-US" sz="5500" dirty="0" smtClean="0">
                <a:solidFill>
                  <a:schemeClr val="tx2">
                    <a:lumMod val="75000"/>
                  </a:schemeClr>
                </a:solidFill>
                <a:latin typeface="Charter Black"/>
                <a:cs typeface="Charter Black"/>
              </a:rPr>
              <a:t>Project ideas</a:t>
            </a:r>
            <a:endParaRPr lang="en-US" sz="5500" dirty="0">
              <a:solidFill>
                <a:schemeClr val="tx2">
                  <a:lumMod val="75000"/>
                </a:schemeClr>
              </a:solidFill>
              <a:latin typeface="Charter Black"/>
              <a:cs typeface="Charter Black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2692111"/>
            <a:ext cx="7772400" cy="1922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/>
              <a:buChar char="•"/>
            </a:pP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harter Black"/>
                <a:cs typeface="Charter Black"/>
              </a:rPr>
              <a:t>Airport Delay Cascades</a:t>
            </a:r>
          </a:p>
          <a:p>
            <a:pPr marL="571500" indent="-571500" algn="l">
              <a:buFont typeface="Arial"/>
              <a:buChar char="•"/>
            </a:pP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harter Black"/>
                <a:cs typeface="Charter Black"/>
              </a:rPr>
              <a:t>Road to WAR: Hockey Analysis</a:t>
            </a:r>
          </a:p>
          <a:p>
            <a:pPr marL="571500" indent="-571500" algn="l">
              <a:buFont typeface="Arial"/>
              <a:buChar char="•"/>
            </a:pP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harter Black"/>
                <a:cs typeface="Charter Black"/>
              </a:rPr>
              <a:t>At the Speed of Bike</a:t>
            </a:r>
          </a:p>
          <a:p>
            <a:pPr marL="571500" indent="-571500" algn="l">
              <a:buFont typeface="Arial"/>
              <a:buChar char="•"/>
            </a:pPr>
            <a:endParaRPr lang="en-US" sz="3200" dirty="0">
              <a:solidFill>
                <a:schemeClr val="tx2">
                  <a:lumMod val="75000"/>
                </a:schemeClr>
              </a:solidFill>
              <a:latin typeface="Charter Black"/>
              <a:cs typeface="Charter Black"/>
            </a:endParaRPr>
          </a:p>
        </p:txBody>
      </p:sp>
    </p:spTree>
    <p:extLst>
      <p:ext uri="{BB962C8B-B14F-4D97-AF65-F5344CB8AC3E}">
        <p14:creationId xmlns:p14="http://schemas.microsoft.com/office/powerpoint/2010/main" val="1508705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2370"/>
            <a:ext cx="7772400" cy="1470025"/>
          </a:xfrm>
        </p:spPr>
        <p:txBody>
          <a:bodyPr>
            <a:normAutofit/>
          </a:bodyPr>
          <a:lstStyle/>
          <a:p>
            <a:r>
              <a:rPr lang="en-US" sz="5500" dirty="0" smtClean="0">
                <a:solidFill>
                  <a:schemeClr val="tx2">
                    <a:lumMod val="75000"/>
                  </a:schemeClr>
                </a:solidFill>
                <a:latin typeface="Charter Black"/>
                <a:cs typeface="Charter Black"/>
              </a:rPr>
              <a:t>Cascade of Delays</a:t>
            </a:r>
            <a:endParaRPr lang="en-US" sz="5500" dirty="0">
              <a:solidFill>
                <a:schemeClr val="tx2">
                  <a:lumMod val="75000"/>
                </a:schemeClr>
              </a:solidFill>
              <a:latin typeface="Charter Black"/>
              <a:cs typeface="Charter Black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58927" y="1573855"/>
            <a:ext cx="8785073" cy="2623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Charter Black"/>
                <a:cs typeface="Charter Black"/>
              </a:rPr>
              <a:t>PROBLEM: 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Charter Roman"/>
                <a:cs typeface="Charter Roman"/>
              </a:rPr>
              <a:t>Can a set of delays at one airport in the US predict a cascade of delays at others?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Charter Black"/>
                <a:cs typeface="Charter Black"/>
              </a:rPr>
              <a:t> </a:t>
            </a:r>
          </a:p>
          <a:p>
            <a:pPr algn="l"/>
            <a:endParaRPr lang="en-US" sz="3200" dirty="0">
              <a:solidFill>
                <a:schemeClr val="accent1">
                  <a:lumMod val="50000"/>
                </a:schemeClr>
              </a:solidFill>
              <a:latin typeface="Charter Black"/>
              <a:cs typeface="Charter Black"/>
            </a:endParaRPr>
          </a:p>
          <a:p>
            <a:pPr algn="l"/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Charter Black"/>
                <a:cs typeface="Charter Black"/>
              </a:rPr>
              <a:t>The Data: </a:t>
            </a:r>
            <a:r>
              <a:rPr lang="en-US" sz="3200" dirty="0" err="1" smtClean="0">
                <a:solidFill>
                  <a:schemeClr val="accent1">
                    <a:lumMod val="50000"/>
                  </a:schemeClr>
                </a:solidFill>
                <a:latin typeface="Charter Roman"/>
                <a:cs typeface="Charter Roman"/>
              </a:rPr>
              <a:t>FlightStats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Charter Roman"/>
                <a:cs typeface="Charter Roman"/>
              </a:rPr>
              <a:t>, </a:t>
            </a:r>
            <a:r>
              <a:rPr lang="en-US" sz="3200" dirty="0" err="1" smtClean="0">
                <a:solidFill>
                  <a:schemeClr val="accent1">
                    <a:lumMod val="50000"/>
                  </a:schemeClr>
                </a:solidFill>
                <a:latin typeface="Charter Roman"/>
                <a:cs typeface="Charter Roman"/>
              </a:rPr>
              <a:t>OpenSkies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Charter Roman"/>
                <a:cs typeface="Charter Roman"/>
              </a:rPr>
              <a:t> and the FAA all have open datasets. 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Charter Roman"/>
                <a:cs typeface="Charter Roman"/>
              </a:rPr>
              <a:t>Information available on length of delays, cause of delays and connection data.</a:t>
            </a:r>
            <a:endParaRPr lang="en-US" sz="3200" dirty="0" smtClean="0">
              <a:solidFill>
                <a:schemeClr val="accent1">
                  <a:lumMod val="50000"/>
                </a:schemeClr>
              </a:solidFill>
              <a:latin typeface="Charter Black"/>
              <a:cs typeface="Charter Black"/>
            </a:endParaRPr>
          </a:p>
          <a:p>
            <a:pPr algn="l"/>
            <a:endParaRPr lang="en-US" sz="3200" dirty="0">
              <a:solidFill>
                <a:schemeClr val="accent1">
                  <a:lumMod val="50000"/>
                </a:schemeClr>
              </a:solidFill>
              <a:latin typeface="Charter Black"/>
              <a:cs typeface="Charter Black"/>
            </a:endParaRPr>
          </a:p>
          <a:p>
            <a:pPr algn="l"/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Charter Black"/>
                <a:cs typeface="Charter Black"/>
              </a:rPr>
              <a:t>Hypothesis: 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Charter Roman"/>
                <a:cs typeface="Charter Roman"/>
              </a:rPr>
              <a:t>A delay at an east coast airport early in the morning can predict delays cascading across the United States.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Charter Black"/>
              <a:cs typeface="Charter Black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58928" y="4486865"/>
            <a:ext cx="8420970" cy="2140426"/>
          </a:xfrm>
          <a:prstGeom prst="rect">
            <a:avLst/>
          </a:prstGeom>
          <a:solidFill>
            <a:schemeClr val="accent2">
              <a:lumMod val="60000"/>
              <a:lumOff val="40000"/>
              <a:alpha val="38000"/>
            </a:schemeClr>
          </a:solidFill>
        </p:spPr>
        <p:txBody>
          <a:bodyPr vert="horz" lIns="91440" tIns="45720" rIns="91440" bIns="45720" rtlCol="0" anchor="t" anchorCtr="0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Charter Black"/>
                <a:cs typeface="Charter Black"/>
              </a:rPr>
              <a:t>Previous work: Department of Transportation, IATA and Travel Magazines have produced data analysis but without a geographic cause and effect angle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Charter Black"/>
              <a:cs typeface="Charter Black"/>
            </a:endParaRPr>
          </a:p>
        </p:txBody>
      </p:sp>
    </p:spTree>
    <p:extLst>
      <p:ext uri="{BB962C8B-B14F-4D97-AF65-F5344CB8AC3E}">
        <p14:creationId xmlns:p14="http://schemas.microsoft.com/office/powerpoint/2010/main" val="2905901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2370"/>
            <a:ext cx="7772400" cy="1470025"/>
          </a:xfrm>
        </p:spPr>
        <p:txBody>
          <a:bodyPr>
            <a:normAutofit/>
          </a:bodyPr>
          <a:lstStyle/>
          <a:p>
            <a:r>
              <a:rPr lang="en-US" sz="5500" dirty="0" smtClean="0">
                <a:solidFill>
                  <a:schemeClr val="tx2">
                    <a:lumMod val="75000"/>
                  </a:schemeClr>
                </a:solidFill>
                <a:latin typeface="Charter Black"/>
                <a:cs typeface="Charter Black"/>
              </a:rPr>
              <a:t>Cascade of Delays</a:t>
            </a:r>
            <a:endParaRPr lang="en-US" sz="5500" dirty="0">
              <a:solidFill>
                <a:schemeClr val="tx2">
                  <a:lumMod val="75000"/>
                </a:schemeClr>
              </a:solidFill>
              <a:latin typeface="Charter Black"/>
              <a:cs typeface="Charter Black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5278" t="4847" r="7500" b="36184"/>
          <a:stretch/>
        </p:blipFill>
        <p:spPr>
          <a:xfrm>
            <a:off x="472073" y="3534269"/>
            <a:ext cx="5375596" cy="30786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999" y="1642122"/>
            <a:ext cx="6350000" cy="27051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847669" y="3727549"/>
            <a:ext cx="2636730" cy="1642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Charter Black"/>
                <a:cs typeface="Charter Black"/>
              </a:rPr>
              <a:t>MIT, NASA and IATA projects</a:t>
            </a:r>
            <a:endParaRPr lang="en-US" sz="1200" dirty="0">
              <a:solidFill>
                <a:schemeClr val="accent1">
                  <a:lumMod val="50000"/>
                </a:schemeClr>
              </a:solidFill>
              <a:latin typeface="Charter Black"/>
              <a:cs typeface="Charter Black"/>
            </a:endParaRPr>
          </a:p>
        </p:txBody>
      </p:sp>
    </p:spTree>
    <p:extLst>
      <p:ext uri="{BB962C8B-B14F-4D97-AF65-F5344CB8AC3E}">
        <p14:creationId xmlns:p14="http://schemas.microsoft.com/office/powerpoint/2010/main" val="1428872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2370"/>
            <a:ext cx="7772400" cy="1470025"/>
          </a:xfrm>
        </p:spPr>
        <p:txBody>
          <a:bodyPr>
            <a:normAutofit/>
          </a:bodyPr>
          <a:lstStyle/>
          <a:p>
            <a:r>
              <a:rPr lang="en-US" sz="5500" dirty="0" smtClean="0">
                <a:solidFill>
                  <a:schemeClr val="tx2">
                    <a:lumMod val="75000"/>
                  </a:schemeClr>
                </a:solidFill>
                <a:latin typeface="Charter Black"/>
                <a:cs typeface="Charter Black"/>
              </a:rPr>
              <a:t>Road to WAR</a:t>
            </a:r>
            <a:endParaRPr lang="en-US" sz="5500" dirty="0">
              <a:solidFill>
                <a:schemeClr val="tx2">
                  <a:lumMod val="75000"/>
                </a:schemeClr>
              </a:solidFill>
              <a:latin typeface="Charter Black"/>
              <a:cs typeface="Charter Black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58927" y="1573855"/>
            <a:ext cx="8785073" cy="2623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Charter Black"/>
                <a:cs typeface="Charter Black"/>
              </a:rPr>
              <a:t>PROBLEM: 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Charter Roman"/>
                <a:cs typeface="Charter Roman"/>
              </a:rPr>
              <a:t>Can a statistic that represents player quality in hockey help indicate better use of salary cap space.</a:t>
            </a:r>
            <a:endParaRPr lang="en-US" sz="3200" dirty="0" smtClean="0">
              <a:solidFill>
                <a:schemeClr val="accent1">
                  <a:lumMod val="50000"/>
                </a:schemeClr>
              </a:solidFill>
              <a:latin typeface="Charter Black"/>
              <a:cs typeface="Charter Black"/>
            </a:endParaRPr>
          </a:p>
          <a:p>
            <a:pPr algn="l"/>
            <a:endParaRPr lang="en-US" sz="3200" dirty="0">
              <a:solidFill>
                <a:schemeClr val="accent1">
                  <a:lumMod val="50000"/>
                </a:schemeClr>
              </a:solidFill>
              <a:latin typeface="Charter Black"/>
              <a:cs typeface="Charter Black"/>
            </a:endParaRPr>
          </a:p>
          <a:p>
            <a:pPr algn="l"/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Charter Black"/>
                <a:cs typeface="Charter Black"/>
              </a:rPr>
              <a:t>The Data: 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Charter Roman"/>
                <a:cs typeface="Charter Roman"/>
              </a:rPr>
              <a:t>The NHL in association with SAP has made all player performance statistics available. WAR On Ice (Blog) and General </a:t>
            </a:r>
            <a:r>
              <a:rPr lang="en-US" sz="3200" dirty="0" err="1" smtClean="0">
                <a:solidFill>
                  <a:schemeClr val="accent1">
                    <a:lumMod val="50000"/>
                  </a:schemeClr>
                </a:solidFill>
                <a:latin typeface="Charter Roman"/>
                <a:cs typeface="Charter Roman"/>
              </a:rPr>
              <a:t>Fanager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Charter Roman"/>
                <a:cs typeface="Charter Roman"/>
              </a:rPr>
              <a:t> (Blog) have made their data available. Information includes player performance, salary information and advanced statistics.</a:t>
            </a:r>
            <a:endParaRPr lang="en-US" sz="3200" dirty="0" smtClean="0">
              <a:solidFill>
                <a:schemeClr val="accent1">
                  <a:lumMod val="50000"/>
                </a:schemeClr>
              </a:solidFill>
              <a:latin typeface="Charter Black"/>
              <a:cs typeface="Charter Black"/>
            </a:endParaRPr>
          </a:p>
          <a:p>
            <a:pPr algn="l"/>
            <a:endParaRPr lang="en-US" sz="3200" dirty="0">
              <a:solidFill>
                <a:schemeClr val="accent1">
                  <a:lumMod val="50000"/>
                </a:schemeClr>
              </a:solidFill>
              <a:latin typeface="Charter Black"/>
              <a:cs typeface="Charter Black"/>
            </a:endParaRPr>
          </a:p>
          <a:p>
            <a:pPr algn="l"/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Charter Black"/>
                <a:cs typeface="Charter Black"/>
              </a:rPr>
              <a:t>Hypothesis: 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Charter Roman"/>
                <a:cs typeface="Charter Roman"/>
              </a:rPr>
              <a:t>WAR as a statistic in undervalued in terms of salary cap space allocation.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Charter Black"/>
              <a:cs typeface="Charter Black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58928" y="4486865"/>
            <a:ext cx="8420970" cy="2140426"/>
          </a:xfrm>
          <a:prstGeom prst="rect">
            <a:avLst/>
          </a:prstGeom>
          <a:solidFill>
            <a:schemeClr val="accent2">
              <a:lumMod val="60000"/>
              <a:lumOff val="40000"/>
              <a:alpha val="38000"/>
            </a:schemeClr>
          </a:solidFill>
        </p:spPr>
        <p:txBody>
          <a:bodyPr vert="horz" lIns="91440" tIns="45720" rIns="91440" bIns="45720" rtlCol="0" anchor="t" anchorCtr="0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Charter Black"/>
                <a:cs typeface="Charter Black"/>
              </a:rPr>
              <a:t>Previous work: The hockey analytics community is very active and generally collaborative. WAR and Salary Information have been investigated before but only on a individual, not holistic basis 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Charter Black"/>
              <a:cs typeface="Charter Black"/>
            </a:endParaRPr>
          </a:p>
        </p:txBody>
      </p:sp>
    </p:spTree>
    <p:extLst>
      <p:ext uri="{BB962C8B-B14F-4D97-AF65-F5344CB8AC3E}">
        <p14:creationId xmlns:p14="http://schemas.microsoft.com/office/powerpoint/2010/main" val="1686882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2370"/>
            <a:ext cx="7772400" cy="1470025"/>
          </a:xfrm>
        </p:spPr>
        <p:txBody>
          <a:bodyPr>
            <a:normAutofit/>
          </a:bodyPr>
          <a:lstStyle/>
          <a:p>
            <a:r>
              <a:rPr lang="en-US" sz="5500" dirty="0" smtClean="0">
                <a:solidFill>
                  <a:schemeClr val="tx2">
                    <a:lumMod val="75000"/>
                  </a:schemeClr>
                </a:solidFill>
                <a:latin typeface="Charter Black"/>
                <a:cs typeface="Charter Black"/>
              </a:rPr>
              <a:t>Road to WAR</a:t>
            </a:r>
            <a:endParaRPr lang="en-US" sz="5500" dirty="0">
              <a:solidFill>
                <a:schemeClr val="tx2">
                  <a:lumMod val="75000"/>
                </a:schemeClr>
              </a:solidFill>
              <a:latin typeface="Charter Black"/>
              <a:cs typeface="Charter Black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05191"/>
            <a:ext cx="3423689" cy="3423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959" y="2157583"/>
            <a:ext cx="3563284" cy="2532477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966340" y="4983871"/>
            <a:ext cx="7164727" cy="1642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Charter Black"/>
                <a:cs typeface="Charter Black"/>
              </a:rPr>
              <a:t>Hero Chart and Goal Differential.</a:t>
            </a:r>
          </a:p>
          <a:p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Charter Black"/>
                <a:cs typeface="Charter Black"/>
              </a:rPr>
              <a:t>(</a:t>
            </a:r>
            <a:r>
              <a:rPr lang="en-US" sz="1200" dirty="0" err="1" smtClean="0">
                <a:solidFill>
                  <a:schemeClr val="accent1">
                    <a:lumMod val="50000"/>
                  </a:schemeClr>
                </a:solidFill>
                <a:latin typeface="Charter Black"/>
                <a:cs typeface="Charter Black"/>
              </a:rPr>
              <a:t>HockeyAnalytics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Charter Black"/>
                <a:cs typeface="Charter Black"/>
              </a:rPr>
              <a:t> and </a:t>
            </a:r>
            <a:r>
              <a:rPr lang="en-US" sz="1200" dirty="0" err="1" smtClean="0">
                <a:solidFill>
                  <a:schemeClr val="accent1">
                    <a:lumMod val="50000"/>
                  </a:schemeClr>
                </a:solidFill>
                <a:latin typeface="Charter Black"/>
                <a:cs typeface="Charter Black"/>
              </a:rPr>
              <a:t>OwnThePuck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Charter Black"/>
                <a:cs typeface="Charter Black"/>
              </a:rPr>
              <a:t>)</a:t>
            </a:r>
            <a:endParaRPr lang="en-US" sz="1200" dirty="0">
              <a:solidFill>
                <a:schemeClr val="accent1">
                  <a:lumMod val="50000"/>
                </a:schemeClr>
              </a:solidFill>
              <a:latin typeface="Charter Black"/>
              <a:cs typeface="Charter Black"/>
            </a:endParaRPr>
          </a:p>
        </p:txBody>
      </p:sp>
    </p:spTree>
    <p:extLst>
      <p:ext uri="{BB962C8B-B14F-4D97-AF65-F5344CB8AC3E}">
        <p14:creationId xmlns:p14="http://schemas.microsoft.com/office/powerpoint/2010/main" val="1943722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2370"/>
            <a:ext cx="7772400" cy="1470025"/>
          </a:xfrm>
        </p:spPr>
        <p:txBody>
          <a:bodyPr>
            <a:normAutofit/>
          </a:bodyPr>
          <a:lstStyle/>
          <a:p>
            <a:r>
              <a:rPr lang="en-US" sz="5500" dirty="0" smtClean="0">
                <a:solidFill>
                  <a:schemeClr val="tx2">
                    <a:lumMod val="75000"/>
                  </a:schemeClr>
                </a:solidFill>
                <a:latin typeface="Charter Black"/>
                <a:cs typeface="Charter Black"/>
              </a:rPr>
              <a:t>At the Speed of Bike</a:t>
            </a:r>
            <a:endParaRPr lang="en-US" sz="5500" dirty="0">
              <a:solidFill>
                <a:schemeClr val="tx2">
                  <a:lumMod val="75000"/>
                </a:schemeClr>
              </a:solidFill>
              <a:latin typeface="Charter Black"/>
              <a:cs typeface="Charter Black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58927" y="1573855"/>
            <a:ext cx="8785073" cy="2623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Charter Black"/>
                <a:cs typeface="Charter Black"/>
              </a:rPr>
              <a:t>PROBLEM: 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Charter Roman"/>
                <a:cs typeface="Charter Roman"/>
              </a:rPr>
              <a:t>Using most popular travel routes, is it faster to bike, use subway or take a cab?</a:t>
            </a:r>
            <a:endParaRPr lang="en-US" sz="3200" dirty="0" smtClean="0">
              <a:solidFill>
                <a:schemeClr val="accent1">
                  <a:lumMod val="50000"/>
                </a:schemeClr>
              </a:solidFill>
              <a:latin typeface="Charter Black"/>
              <a:cs typeface="Charter Black"/>
            </a:endParaRPr>
          </a:p>
          <a:p>
            <a:pPr algn="l"/>
            <a:endParaRPr lang="en-US" sz="3200" dirty="0">
              <a:solidFill>
                <a:schemeClr val="accent1">
                  <a:lumMod val="50000"/>
                </a:schemeClr>
              </a:solidFill>
              <a:latin typeface="Charter Black"/>
              <a:cs typeface="Charter Black"/>
            </a:endParaRPr>
          </a:p>
          <a:p>
            <a:pPr algn="l"/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Charter Black"/>
                <a:cs typeface="Charter Black"/>
              </a:rPr>
              <a:t>The Data: </a:t>
            </a:r>
            <a:r>
              <a:rPr lang="en-US" sz="3200" dirty="0" err="1" smtClean="0">
                <a:solidFill>
                  <a:schemeClr val="accent1">
                    <a:lumMod val="50000"/>
                  </a:schemeClr>
                </a:solidFill>
                <a:latin typeface="Charter Roman"/>
                <a:cs typeface="Charter Roman"/>
              </a:rPr>
              <a:t>CitiBike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Charter Roman"/>
                <a:cs typeface="Charter Roman"/>
              </a:rPr>
              <a:t> trip data, NYC Traffic Speed, and Subway station schedules are available for free access. In addition, API’s from WAZE and the MTA are available for further data interaction.</a:t>
            </a:r>
            <a:endParaRPr lang="en-US" sz="3200" dirty="0" smtClean="0">
              <a:solidFill>
                <a:schemeClr val="accent1">
                  <a:lumMod val="50000"/>
                </a:schemeClr>
              </a:solidFill>
              <a:latin typeface="Charter Black"/>
              <a:cs typeface="Charter Black"/>
            </a:endParaRPr>
          </a:p>
          <a:p>
            <a:pPr algn="l"/>
            <a:endParaRPr lang="en-US" sz="3200" dirty="0">
              <a:solidFill>
                <a:schemeClr val="accent1">
                  <a:lumMod val="50000"/>
                </a:schemeClr>
              </a:solidFill>
              <a:latin typeface="Charter Black"/>
              <a:cs typeface="Charter Black"/>
            </a:endParaRPr>
          </a:p>
          <a:p>
            <a:pPr algn="l"/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Charter Black"/>
                <a:cs typeface="Charter Black"/>
              </a:rPr>
              <a:t>Hypothesis: 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Charter Roman"/>
                <a:cs typeface="Charter Roman"/>
              </a:rPr>
              <a:t>Crosstown trips are faster for cars, short trips are best for bikes and longer trips are best for subways.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Charter Black"/>
              <a:cs typeface="Charter Black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58928" y="4486865"/>
            <a:ext cx="8420970" cy="2140426"/>
          </a:xfrm>
          <a:prstGeom prst="rect">
            <a:avLst/>
          </a:prstGeom>
          <a:solidFill>
            <a:schemeClr val="accent2">
              <a:lumMod val="60000"/>
              <a:lumOff val="40000"/>
              <a:alpha val="38000"/>
            </a:schemeClr>
          </a:solidFill>
        </p:spPr>
        <p:txBody>
          <a:bodyPr vert="horz" lIns="91440" tIns="45720" rIns="91440" bIns="45720" rtlCol="0" anchor="t" anchorCtr="0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Charter Black"/>
                <a:cs typeface="Charter Black"/>
              </a:rPr>
              <a:t>Previous work: There have been multiple </a:t>
            </a:r>
            <a:r>
              <a:rPr lang="en-US" sz="3200" dirty="0" err="1" smtClean="0">
                <a:solidFill>
                  <a:schemeClr val="accent1">
                    <a:lumMod val="50000"/>
                  </a:schemeClr>
                </a:solidFill>
                <a:latin typeface="Charter Black"/>
                <a:cs typeface="Charter Black"/>
              </a:rPr>
              <a:t>isochronic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Charter Black"/>
                <a:cs typeface="Charter Black"/>
              </a:rPr>
              <a:t> projects and open sets for Google Maps. In addition </a:t>
            </a:r>
            <a:r>
              <a:rPr lang="en-US" sz="3200" dirty="0" err="1" smtClean="0">
                <a:solidFill>
                  <a:schemeClr val="accent1">
                    <a:lumMod val="50000"/>
                  </a:schemeClr>
                </a:solidFill>
                <a:latin typeface="Charter Black"/>
                <a:cs typeface="Charter Black"/>
              </a:rPr>
              <a:t>FiveThirtyEight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Charter Black"/>
                <a:cs typeface="Charter Black"/>
              </a:rPr>
              <a:t> and others have investigated </a:t>
            </a:r>
            <a:r>
              <a:rPr lang="en-US" sz="3200" dirty="0" err="1" smtClean="0">
                <a:solidFill>
                  <a:schemeClr val="accent1">
                    <a:lumMod val="50000"/>
                  </a:schemeClr>
                </a:solidFill>
                <a:latin typeface="Charter Black"/>
                <a:cs typeface="Charter Black"/>
              </a:rPr>
              <a:t>CitiBike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Charter Black"/>
                <a:cs typeface="Charter Black"/>
              </a:rPr>
              <a:t> travel times  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Charter Black"/>
              <a:cs typeface="Charter Black"/>
            </a:endParaRPr>
          </a:p>
        </p:txBody>
      </p:sp>
    </p:spTree>
    <p:extLst>
      <p:ext uri="{BB962C8B-B14F-4D97-AF65-F5344CB8AC3E}">
        <p14:creationId xmlns:p14="http://schemas.microsoft.com/office/powerpoint/2010/main" val="1744814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2370"/>
            <a:ext cx="7772400" cy="1470025"/>
          </a:xfrm>
        </p:spPr>
        <p:txBody>
          <a:bodyPr>
            <a:normAutofit/>
          </a:bodyPr>
          <a:lstStyle/>
          <a:p>
            <a:r>
              <a:rPr lang="en-US" sz="5500" dirty="0" smtClean="0">
                <a:solidFill>
                  <a:schemeClr val="tx2">
                    <a:lumMod val="75000"/>
                  </a:schemeClr>
                </a:solidFill>
                <a:latin typeface="Charter Black"/>
                <a:cs typeface="Charter Black"/>
              </a:rPr>
              <a:t>At the Speed of Bike</a:t>
            </a:r>
            <a:endParaRPr lang="en-US" sz="5500" dirty="0">
              <a:solidFill>
                <a:schemeClr val="tx2">
                  <a:lumMod val="75000"/>
                </a:schemeClr>
              </a:solidFill>
              <a:latin typeface="Charter Black"/>
              <a:cs typeface="Charter Black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1993963"/>
            <a:ext cx="7366000" cy="4127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7366" y="6121007"/>
            <a:ext cx="71976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NYU </a:t>
            </a:r>
            <a:r>
              <a:rPr lang="en-US" dirty="0" err="1" smtClean="0"/>
              <a:t>Rudin</a:t>
            </a:r>
            <a:r>
              <a:rPr lang="en-US" dirty="0" smtClean="0"/>
              <a:t>/ </a:t>
            </a:r>
            <a:r>
              <a:rPr lang="en-US" dirty="0" err="1" smtClean="0"/>
              <a:t>linepointpath.com</a:t>
            </a:r>
            <a:r>
              <a:rPr lang="en-US" dirty="0" smtClean="0"/>
              <a:t>/Spatial Information Design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772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</TotalTime>
  <Words>387</Words>
  <Application>Microsoft Macintosh PowerPoint</Application>
  <PresentationFormat>On-screen Show (4:3)</PresentationFormat>
  <Paragraphs>34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Lightning Talk</vt:lpstr>
      <vt:lpstr>Project ideas</vt:lpstr>
      <vt:lpstr>Cascade of Delays</vt:lpstr>
      <vt:lpstr>Cascade of Delays</vt:lpstr>
      <vt:lpstr>Road to WAR</vt:lpstr>
      <vt:lpstr>Road to WAR</vt:lpstr>
      <vt:lpstr>At the Speed of Bike</vt:lpstr>
      <vt:lpstr>At the Speed of Bike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MP</dc:creator>
  <cp:lastModifiedBy>Matt MP</cp:lastModifiedBy>
  <cp:revision>8</cp:revision>
  <dcterms:created xsi:type="dcterms:W3CDTF">2016-02-11T02:07:53Z</dcterms:created>
  <dcterms:modified xsi:type="dcterms:W3CDTF">2016-02-11T23:29:08Z</dcterms:modified>
</cp:coreProperties>
</file>