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8"/>
  </p:notesMasterIdLst>
  <p:sldIdLst>
    <p:sldId id="263" r:id="rId2"/>
    <p:sldId id="258" r:id="rId3"/>
    <p:sldId id="257" r:id="rId4"/>
    <p:sldId id="277" r:id="rId5"/>
    <p:sldId id="273" r:id="rId6"/>
    <p:sldId id="262" r:id="rId7"/>
    <p:sldId id="267" r:id="rId8"/>
    <p:sldId id="268" r:id="rId9"/>
    <p:sldId id="265" r:id="rId10"/>
    <p:sldId id="266" r:id="rId11"/>
    <p:sldId id="270" r:id="rId12"/>
    <p:sldId id="275" r:id="rId13"/>
    <p:sldId id="260" r:id="rId14"/>
    <p:sldId id="269" r:id="rId15"/>
    <p:sldId id="27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80366" autoAdjust="0"/>
  </p:normalViewPr>
  <p:slideViewPr>
    <p:cSldViewPr snapToGrid="0">
      <p:cViewPr varScale="1">
        <p:scale>
          <a:sx n="91" d="100"/>
          <a:sy n="91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8D527-959E-4542-8ECC-D136DF3C64F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6BEEE-57F9-44E6-AE5A-B970FD8F7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Ssp</a:t>
            </a:r>
            <a:r>
              <a:rPr lang="zh-CN" altLang="en-US" dirty="0"/>
              <a:t>存在的问题：使用下需要学习成本、需要人为指定策略以及验证策略的有效性、无法动态调整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6BEEE-57F9-44E6-AE5A-B970FD8F7F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2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数据来源：目前仅有流水表</a:t>
            </a:r>
            <a:endParaRPr lang="en-US" altLang="zh-CN" dirty="0"/>
          </a:p>
          <a:p>
            <a:r>
              <a:rPr lang="zh-CN" altLang="en-US" dirty="0"/>
              <a:t>盗刷用户例子观察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6BEEE-57F9-44E6-AE5A-B970FD8F7F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8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6BEEE-57F9-44E6-AE5A-B970FD8F7F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2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变量大数据集无疑会为研究和应用提供丰富的信息，但是也在一定程度上增加了数据采集的工作量。更重要的是在很多情形下，许多变量之间可能存在相关性，从而增加了问题分析的复杂性。如果分别对每个指标进行分析，分析往往是孤立的，不能完全利用数据中的信息，因此盲目减少指标会损失很多有用的信息，从而产生错误的结论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6BEEE-57F9-44E6-AE5A-B970FD8F7F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0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离散型适合标签类的属性，例如男、女</a:t>
            </a:r>
            <a:endParaRPr lang="en-US" altLang="zh-CN" dirty="0"/>
          </a:p>
          <a:p>
            <a:r>
              <a:rPr lang="zh-CN" altLang="en-US" dirty="0"/>
              <a:t>连续性适合数值型属性，例如身高、体重</a:t>
            </a:r>
            <a:endParaRPr lang="en-US" altLang="zh-CN" dirty="0"/>
          </a:p>
          <a:p>
            <a:r>
              <a:rPr lang="zh-CN" altLang="en-US" dirty="0"/>
              <a:t>逻辑回归：特征量大时容易欠拟合</a:t>
            </a:r>
            <a:endParaRPr lang="en-US" altLang="zh-CN" dirty="0"/>
          </a:p>
          <a:p>
            <a:r>
              <a:rPr lang="en-US" altLang="zh-CN" dirty="0" err="1"/>
              <a:t>Knn</a:t>
            </a:r>
            <a:r>
              <a:rPr lang="zh-CN" altLang="en-US" dirty="0"/>
              <a:t>：更适用于多分类问题</a:t>
            </a:r>
            <a:endParaRPr lang="en-US" altLang="zh-CN" dirty="0"/>
          </a:p>
          <a:p>
            <a:r>
              <a:rPr lang="zh-CN" altLang="en-US" dirty="0"/>
              <a:t>实际上都可以用，效果也可能差不多，设计优良的特征比选择算法更重要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6BEEE-57F9-44E6-AE5A-B970FD8F7F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29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6BEEE-57F9-44E6-AE5A-B970FD8F7F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8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6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2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4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61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2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82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3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7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7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19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13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0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0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05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7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E13E27-68AB-46E3-8C87-69095EBFC79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2EFCC77-6FDC-482B-B32C-918071496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09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4323A-9D9C-4919-BBBE-ED315150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基地风控系统接入</a:t>
            </a:r>
            <a:r>
              <a:rPr lang="en-US" altLang="zh-CN" dirty="0"/>
              <a:t>AI</a:t>
            </a:r>
            <a:r>
              <a:rPr lang="zh-CN" altLang="en-US" dirty="0"/>
              <a:t>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5CD7D-1665-4455-9087-D84679EB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基地现有风控系统比较</a:t>
            </a:r>
            <a:endParaRPr lang="en-US" altLang="zh-CN" dirty="0"/>
          </a:p>
          <a:p>
            <a:r>
              <a:rPr lang="zh-CN" altLang="en-US" dirty="0"/>
              <a:t>数据来源</a:t>
            </a:r>
            <a:r>
              <a:rPr lang="en-US" altLang="zh-CN" dirty="0"/>
              <a:t>&amp;</a:t>
            </a:r>
            <a:r>
              <a:rPr lang="zh-CN" altLang="en-US" dirty="0"/>
              <a:t>特征提取</a:t>
            </a:r>
            <a:endParaRPr lang="en-US" altLang="zh-CN" dirty="0"/>
          </a:p>
          <a:p>
            <a:r>
              <a:rPr lang="zh-CN" altLang="en-US" dirty="0"/>
              <a:t>实践过程</a:t>
            </a:r>
            <a:r>
              <a:rPr lang="en-US" altLang="zh-CN" dirty="0"/>
              <a:t>&amp;</a:t>
            </a:r>
            <a:r>
              <a:rPr lang="zh-CN" altLang="en-US" dirty="0"/>
              <a:t>遇到的问题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428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10E83-FA17-4E28-BCDB-4260E5AA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训练模型的选择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F0A89-2AC4-47A3-94D9-23F0C6E7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离散型：决策树、朴素贝叶斯</a:t>
            </a:r>
            <a:r>
              <a:rPr lang="en-US" altLang="zh-CN" dirty="0"/>
              <a:t>... </a:t>
            </a:r>
            <a:r>
              <a:rPr lang="zh-CN" altLang="en-US" dirty="0"/>
              <a:t>（适合标签型的属性）</a:t>
            </a:r>
            <a:endParaRPr lang="en-US" altLang="zh-CN" dirty="0"/>
          </a:p>
          <a:p>
            <a:r>
              <a:rPr lang="zh-CN" altLang="en-US" dirty="0"/>
              <a:t>连续型：逻辑回归、神经网络、</a:t>
            </a:r>
            <a:r>
              <a:rPr lang="en-US" altLang="zh-CN" dirty="0"/>
              <a:t>KNN</a:t>
            </a:r>
            <a:r>
              <a:rPr lang="zh-CN" altLang="en-US" dirty="0"/>
              <a:t>、</a:t>
            </a:r>
            <a:r>
              <a:rPr lang="en-US" altLang="zh-CN" dirty="0"/>
              <a:t> SVM... </a:t>
            </a:r>
            <a:r>
              <a:rPr lang="zh-CN" altLang="en-US" dirty="0"/>
              <a:t>（适合数值型的属性）</a:t>
            </a:r>
          </a:p>
        </p:txBody>
      </p:sp>
    </p:spTree>
    <p:extLst>
      <p:ext uri="{BB962C8B-B14F-4D97-AF65-F5344CB8AC3E}">
        <p14:creationId xmlns:p14="http://schemas.microsoft.com/office/powerpoint/2010/main" val="423200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10E83-FA17-4E28-BCDB-4260E5AA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4" y="0"/>
            <a:ext cx="9426676" cy="1321356"/>
          </a:xfrm>
        </p:spPr>
        <p:txBody>
          <a:bodyPr/>
          <a:lstStyle/>
          <a:p>
            <a:r>
              <a:rPr lang="en-US" altLang="zh-CN" dirty="0"/>
              <a:t>SVM</a:t>
            </a:r>
            <a:r>
              <a:rPr lang="en-US" altLang="zh-CN" sz="1600" dirty="0"/>
              <a:t>(support vector machine)</a:t>
            </a:r>
            <a:r>
              <a:rPr lang="zh-CN" altLang="en-US" dirty="0"/>
              <a:t>中心思想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ABF5FD-3B94-4F08-8E66-2185F5CB6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83" y="2054465"/>
            <a:ext cx="5981700" cy="2133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66D1E6-3182-4261-A2E9-CE339395F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058" y="4425238"/>
            <a:ext cx="5848350" cy="2057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884A0A-77E3-4DB0-8761-307181143FC9}"/>
              </a:ext>
            </a:extLst>
          </p:cNvPr>
          <p:cNvSpPr txBox="1"/>
          <p:nvPr/>
        </p:nvSpPr>
        <p:spPr>
          <a:xfrm>
            <a:off x="838200" y="155852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让离决策面最近的数据点具有最大的距离。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98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8CBE8-1C9C-44FA-9C9E-189CFCAF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68" y="176981"/>
            <a:ext cx="9905998" cy="1905000"/>
          </a:xfrm>
        </p:spPr>
        <p:txBody>
          <a:bodyPr/>
          <a:lstStyle/>
          <a:p>
            <a:r>
              <a:rPr lang="en-US" altLang="zh-CN" dirty="0" err="1"/>
              <a:t>sklearn</a:t>
            </a:r>
            <a:r>
              <a:rPr lang="zh-CN" altLang="en-US" dirty="0"/>
              <a:t>库中</a:t>
            </a:r>
            <a:r>
              <a:rPr lang="en-US" altLang="zh-CN" dirty="0" err="1"/>
              <a:t>Svm</a:t>
            </a:r>
            <a:r>
              <a:rPr lang="zh-CN" altLang="en-US" dirty="0"/>
              <a:t>算法用到的参数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1DE4-69DE-4969-AB10-6DD04CA1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48" y="2081981"/>
            <a:ext cx="10352497" cy="3615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/>
              <a:t>c: </a:t>
            </a:r>
            <a:r>
              <a:rPr lang="zh-CN" altLang="en-US" sz="1200" b="1" dirty="0"/>
              <a:t>默认值为</a:t>
            </a:r>
            <a:r>
              <a:rPr lang="en-US" altLang="zh-CN" sz="1200" b="1" dirty="0"/>
              <a:t>1.0</a:t>
            </a:r>
            <a:r>
              <a:rPr lang="zh-CN" altLang="en-US" sz="1200" b="1" dirty="0"/>
              <a:t>，错误项惩罚系数，一般选</a:t>
            </a:r>
            <a:r>
              <a:rPr lang="en-US" altLang="zh-CN" sz="1200" b="1" dirty="0"/>
              <a:t>0.0001 </a:t>
            </a:r>
            <a:r>
              <a:rPr lang="zh-CN" altLang="en-US" sz="1200" b="1" dirty="0"/>
              <a:t>到</a:t>
            </a:r>
            <a:r>
              <a:rPr lang="en-US" altLang="zh-CN" sz="1200" b="1" dirty="0"/>
              <a:t>10000</a:t>
            </a:r>
          </a:p>
          <a:p>
            <a:pPr marL="0" indent="0">
              <a:buNone/>
            </a:pPr>
            <a:r>
              <a:rPr lang="en-US" altLang="zh-CN" sz="1200" b="1" dirty="0"/>
              <a:t>kernel</a:t>
            </a:r>
            <a:r>
              <a:rPr lang="zh-CN" altLang="en-US" sz="1200" b="1" dirty="0"/>
              <a:t>：核函数</a:t>
            </a: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	- </a:t>
            </a:r>
            <a:r>
              <a:rPr lang="zh-CN" altLang="en-US" sz="1200" b="1" dirty="0"/>
              <a:t>‘</a:t>
            </a:r>
            <a:r>
              <a:rPr lang="en-US" altLang="zh-CN" sz="1200" b="1" dirty="0"/>
              <a:t>linear’:</a:t>
            </a:r>
            <a:r>
              <a:rPr lang="zh-CN" altLang="en-US" sz="1200" b="1" dirty="0"/>
              <a:t>线性核函数，无其他参数</a:t>
            </a:r>
          </a:p>
          <a:p>
            <a:pPr marL="0" indent="0">
              <a:buNone/>
            </a:pPr>
            <a:r>
              <a:rPr lang="en-US" altLang="zh-CN" sz="1200" b="1" dirty="0"/>
              <a:t>	- </a:t>
            </a:r>
            <a:r>
              <a:rPr lang="zh-CN" altLang="en-US" sz="1200" b="1" dirty="0"/>
              <a:t>‘</a:t>
            </a:r>
            <a:r>
              <a:rPr lang="en-US" altLang="zh-CN" sz="1200" b="1" dirty="0"/>
              <a:t>poly’</a:t>
            </a:r>
            <a:r>
              <a:rPr lang="zh-CN" altLang="en-US" sz="1200" b="1" dirty="0"/>
              <a:t>：多项式核函数，一般配合</a:t>
            </a:r>
            <a:r>
              <a:rPr lang="en-US" altLang="zh-CN" sz="1200" b="1" dirty="0"/>
              <a:t>degree</a:t>
            </a:r>
            <a:r>
              <a:rPr lang="zh-CN" altLang="en-US" sz="1200" b="1" dirty="0"/>
              <a:t>选</a:t>
            </a:r>
            <a:r>
              <a:rPr lang="en-US" altLang="zh-CN" sz="1200" b="1" dirty="0"/>
              <a:t>1,3,5,7,9,11</a:t>
            </a:r>
            <a:endParaRPr lang="zh-CN" altLang="en-US" sz="1200" b="1" dirty="0"/>
          </a:p>
          <a:p>
            <a:pPr marL="0" indent="0">
              <a:buNone/>
            </a:pPr>
            <a:r>
              <a:rPr lang="en-US" altLang="zh-CN" sz="1200" b="1" dirty="0"/>
              <a:t>	- </a:t>
            </a:r>
            <a:r>
              <a:rPr lang="zh-CN" altLang="en-US" sz="1200" b="1" dirty="0"/>
              <a:t>‘</a:t>
            </a:r>
            <a:r>
              <a:rPr lang="en-US" altLang="zh-CN" sz="1200" b="1" dirty="0" err="1"/>
              <a:t>rbf</a:t>
            </a:r>
            <a:r>
              <a:rPr lang="en-US" altLang="zh-CN" sz="1200" b="1" dirty="0"/>
              <a:t>’</a:t>
            </a:r>
            <a:r>
              <a:rPr lang="zh-CN" altLang="en-US" sz="1200" b="1" dirty="0"/>
              <a:t>：径像核函数</a:t>
            </a:r>
            <a:r>
              <a:rPr lang="en-US" altLang="zh-CN" sz="1200" b="1" dirty="0"/>
              <a:t>/</a:t>
            </a:r>
            <a:r>
              <a:rPr lang="zh-CN" altLang="en-US" sz="1200" b="1" dirty="0"/>
              <a:t>高斯核，一般配合</a:t>
            </a:r>
            <a:r>
              <a:rPr lang="en-US" altLang="zh-CN" sz="1200" b="1" dirty="0"/>
              <a:t>gamma</a:t>
            </a:r>
            <a:r>
              <a:rPr lang="zh-CN" altLang="en-US" sz="1200" b="1" dirty="0"/>
              <a:t>选</a:t>
            </a:r>
            <a:r>
              <a:rPr lang="en-US" altLang="zh-CN" sz="1200" b="1" dirty="0"/>
              <a:t>0.1, 0.2, 0.4, 0.8, 1.6, 3.2, 6.4, 12,8</a:t>
            </a:r>
            <a:endParaRPr lang="zh-CN" altLang="en-US" sz="1200" b="1" dirty="0"/>
          </a:p>
          <a:p>
            <a:pPr marL="0" indent="0">
              <a:buNone/>
            </a:pPr>
            <a:r>
              <a:rPr lang="en-US" altLang="zh-CN" sz="1200" b="1" dirty="0"/>
              <a:t>	- </a:t>
            </a:r>
            <a:r>
              <a:rPr lang="zh-CN" altLang="en-US" sz="1200" b="1" dirty="0"/>
              <a:t>‘</a:t>
            </a:r>
            <a:r>
              <a:rPr lang="en-US" altLang="zh-CN" sz="1200" b="1" dirty="0" err="1"/>
              <a:t>sigmod</a:t>
            </a:r>
            <a:r>
              <a:rPr lang="en-US" altLang="zh-CN" sz="1200" b="1" dirty="0"/>
              <a:t>’:</a:t>
            </a:r>
            <a:r>
              <a:rPr lang="en-US" altLang="zh-CN" sz="1200" b="1" dirty="0" err="1"/>
              <a:t>sigmod</a:t>
            </a:r>
            <a:r>
              <a:rPr lang="zh-CN" altLang="en-US" sz="1200" b="1" dirty="0"/>
              <a:t>核函数</a:t>
            </a:r>
            <a:r>
              <a:rPr lang="en-US" altLang="zh-CN" sz="1200" b="1" dirty="0"/>
              <a:t>,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gamma</a:t>
            </a:r>
            <a:r>
              <a:rPr lang="zh-CN" altLang="en-US" sz="1200" b="1" dirty="0"/>
              <a:t>一般可选</a:t>
            </a:r>
            <a:r>
              <a:rPr lang="en-US" altLang="zh-CN" sz="1200" b="1" dirty="0"/>
              <a:t>1 2 3 4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coef</a:t>
            </a:r>
            <a:r>
              <a:rPr lang="zh-CN" altLang="en-US" sz="1200" b="1" dirty="0"/>
              <a:t>选</a:t>
            </a:r>
            <a:r>
              <a:rPr lang="en-US" altLang="zh-CN" sz="1200" b="1" dirty="0"/>
              <a:t>0.2 0.4 0.6 0.8 1 </a:t>
            </a:r>
            <a:endParaRPr lang="zh-CN" altLang="en-US" sz="1200" b="1" dirty="0"/>
          </a:p>
          <a:p>
            <a:pPr marL="0" indent="0">
              <a:buNone/>
            </a:pPr>
            <a:r>
              <a:rPr lang="en-US" altLang="zh-CN" sz="1200" b="1" dirty="0"/>
              <a:t>	- </a:t>
            </a:r>
            <a:r>
              <a:rPr lang="zh-CN" altLang="en-US" sz="1200" b="1" dirty="0"/>
              <a:t>‘</a:t>
            </a:r>
            <a:r>
              <a:rPr lang="en-US" altLang="zh-CN" sz="1200" b="1" dirty="0"/>
              <a:t>precomputed’:</a:t>
            </a:r>
            <a:r>
              <a:rPr lang="zh-CN" altLang="en-US" sz="1200" b="1" dirty="0"/>
              <a:t>核矩阵</a:t>
            </a:r>
            <a:r>
              <a:rPr lang="en-US" altLang="zh-CN" sz="1200" b="1" dirty="0"/>
              <a:t>,</a:t>
            </a:r>
            <a:r>
              <a:rPr lang="zh-CN" altLang="en-US" sz="1200" b="1" dirty="0"/>
              <a:t>自己输入的核矩阵</a:t>
            </a:r>
          </a:p>
          <a:p>
            <a:pPr marL="0" indent="0">
              <a:buNone/>
            </a:pPr>
            <a:r>
              <a:rPr lang="en-US" altLang="zh-CN" sz="1200" b="1" dirty="0"/>
              <a:t>degree</a:t>
            </a:r>
            <a:r>
              <a:rPr lang="zh-CN" altLang="en-US" sz="1200" b="1" dirty="0"/>
              <a:t>：多项式核函数的阶数</a:t>
            </a:r>
            <a:r>
              <a:rPr lang="en-US" altLang="zh-CN" sz="1200" b="1" dirty="0"/>
              <a:t>n</a:t>
            </a:r>
          </a:p>
          <a:p>
            <a:pPr marL="0" indent="0">
              <a:buNone/>
            </a:pPr>
            <a:r>
              <a:rPr lang="en-US" altLang="zh-CN" sz="1200" b="1" dirty="0"/>
              <a:t>gamma: float</a:t>
            </a:r>
            <a:r>
              <a:rPr lang="zh-CN" altLang="en-US" sz="1200" b="1" dirty="0"/>
              <a:t>参数 默认为</a:t>
            </a:r>
            <a:r>
              <a:rPr lang="en-US" altLang="zh-CN" sz="1200" b="1" dirty="0"/>
              <a:t>auto</a:t>
            </a:r>
            <a:r>
              <a:rPr lang="zh-CN" altLang="en-US" sz="1200" b="1" dirty="0"/>
              <a:t>。核函数系数，只对‘</a:t>
            </a:r>
            <a:r>
              <a:rPr lang="en-US" altLang="zh-CN" sz="1200" b="1" dirty="0" err="1"/>
              <a:t>rbf</a:t>
            </a:r>
            <a:r>
              <a:rPr lang="en-US" altLang="zh-CN" sz="1200" b="1" dirty="0"/>
              <a:t>’,‘poly’,‘</a:t>
            </a:r>
            <a:r>
              <a:rPr lang="en-US" altLang="zh-CN" sz="1200" b="1" dirty="0" err="1"/>
              <a:t>sigmod</a:t>
            </a:r>
            <a:r>
              <a:rPr lang="en-US" altLang="zh-CN" sz="1200" b="1" dirty="0"/>
              <a:t>’</a:t>
            </a:r>
            <a:r>
              <a:rPr lang="zh-CN" altLang="en-US" sz="1200" b="1" dirty="0"/>
              <a:t>有效。如果</a:t>
            </a:r>
            <a:r>
              <a:rPr lang="en-US" altLang="zh-CN" sz="1200" b="1" dirty="0"/>
              <a:t>gamma</a:t>
            </a:r>
            <a:r>
              <a:rPr lang="zh-CN" altLang="en-US" sz="1200" b="1" dirty="0"/>
              <a:t>为</a:t>
            </a:r>
            <a:r>
              <a:rPr lang="en-US" altLang="zh-CN" sz="1200" b="1" dirty="0"/>
              <a:t>auto</a:t>
            </a:r>
            <a:r>
              <a:rPr lang="zh-CN" altLang="en-US" sz="1200" b="1" dirty="0"/>
              <a:t>，代表其值为样本特征数的倒数，即</a:t>
            </a:r>
            <a:r>
              <a:rPr lang="en-US" altLang="zh-CN" sz="1200" b="1" dirty="0"/>
              <a:t>1/</a:t>
            </a:r>
            <a:r>
              <a:rPr lang="en-US" altLang="zh-CN" sz="1200" b="1" dirty="0" err="1"/>
              <a:t>n_features</a:t>
            </a:r>
            <a:r>
              <a:rPr lang="en-US" altLang="zh-CN" sz="1200" b="1" dirty="0"/>
              <a:t>.</a:t>
            </a:r>
          </a:p>
          <a:p>
            <a:pPr marL="0" indent="0">
              <a:buNone/>
            </a:pPr>
            <a:r>
              <a:rPr lang="en-US" altLang="zh-CN" sz="1200" b="1" dirty="0"/>
              <a:t>coef0: float</a:t>
            </a:r>
            <a:r>
              <a:rPr lang="zh-CN" altLang="en-US" sz="1200" b="1" dirty="0"/>
              <a:t>参数 默认为</a:t>
            </a:r>
            <a:r>
              <a:rPr lang="en-US" altLang="zh-CN" sz="1200" b="1" dirty="0"/>
              <a:t>0.0</a:t>
            </a:r>
            <a:r>
              <a:rPr lang="zh-CN" altLang="en-US" sz="1200" b="1" dirty="0"/>
              <a:t>。核函数中的独立项，只有对‘</a:t>
            </a:r>
            <a:r>
              <a:rPr lang="en-US" altLang="zh-CN" sz="1200" b="1" dirty="0"/>
              <a:t>poly’</a:t>
            </a:r>
            <a:r>
              <a:rPr lang="zh-CN" altLang="en-US" sz="1200" b="1" dirty="0"/>
              <a:t>和‘</a:t>
            </a:r>
            <a:r>
              <a:rPr lang="en-US" altLang="zh-CN" sz="1200" b="1" dirty="0" err="1"/>
              <a:t>sigmod</a:t>
            </a:r>
            <a:r>
              <a:rPr lang="en-US" altLang="zh-CN" sz="1200" b="1" dirty="0"/>
              <a:t>’</a:t>
            </a:r>
            <a:r>
              <a:rPr lang="zh-CN" altLang="en-US" sz="1200" b="1" dirty="0"/>
              <a:t>核函数有用，是指其中的参数</a:t>
            </a:r>
            <a:r>
              <a:rPr lang="en-US" altLang="zh-CN" sz="1200" b="1" dirty="0"/>
              <a:t>c</a:t>
            </a:r>
          </a:p>
          <a:p>
            <a:pPr marL="0" indent="0">
              <a:buNone/>
            </a:pPr>
            <a:r>
              <a:rPr lang="en-US" altLang="zh-CN" sz="1200" b="1" dirty="0" err="1"/>
              <a:t>tol</a:t>
            </a:r>
            <a:r>
              <a:rPr lang="zh-CN" altLang="en-US" sz="1200" b="1" dirty="0"/>
              <a:t>：停止训练的误差精度，默认为</a:t>
            </a:r>
            <a:r>
              <a:rPr lang="en-US" altLang="zh-CN" sz="1200" b="1" dirty="0"/>
              <a:t>0.01</a:t>
            </a:r>
          </a:p>
          <a:p>
            <a:pPr marL="0" indent="0">
              <a:buNone/>
            </a:pPr>
            <a:r>
              <a:rPr lang="en-US" altLang="zh-CN" sz="1200" b="1" dirty="0" err="1"/>
              <a:t>max_iter</a:t>
            </a:r>
            <a:r>
              <a:rPr lang="en-US" altLang="zh-CN" sz="1200" b="1" dirty="0"/>
              <a:t>:</a:t>
            </a:r>
            <a:r>
              <a:rPr lang="zh-CN" altLang="en-US" sz="1200" b="1" dirty="0"/>
              <a:t>最大迭代次数，默认为</a:t>
            </a:r>
            <a:r>
              <a:rPr lang="en-US" altLang="zh-CN" sz="1200" b="1" dirty="0"/>
              <a:t>-1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2259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C8CED-8AE1-4A13-A73F-054C90BB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60" y="0"/>
            <a:ext cx="9905998" cy="1144884"/>
          </a:xfrm>
        </p:spPr>
        <p:txBody>
          <a:bodyPr/>
          <a:lstStyle/>
          <a:p>
            <a:r>
              <a:rPr lang="zh-CN" altLang="en-US" dirty="0"/>
              <a:t>训练</a:t>
            </a:r>
            <a:r>
              <a:rPr lang="en-US" altLang="zh-CN" dirty="0"/>
              <a:t>&amp;</a:t>
            </a:r>
            <a:r>
              <a:rPr lang="zh-CN" altLang="en-US" dirty="0"/>
              <a:t>预测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65C13C-6AAD-42E9-B21E-A4037851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3" y="879413"/>
            <a:ext cx="10515600" cy="852920"/>
          </a:xfrm>
        </p:spPr>
        <p:txBody>
          <a:bodyPr/>
          <a:lstStyle/>
          <a:p>
            <a:r>
              <a:rPr lang="zh-CN" altLang="en-US" dirty="0"/>
              <a:t>时间太长，缩小样本规模（</a:t>
            </a:r>
            <a:r>
              <a:rPr lang="en-US" altLang="zh-CN" dirty="0"/>
              <a:t>9W+3W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0625B7-EE5E-4D58-A54D-5CA1F41FD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49" y="1513902"/>
            <a:ext cx="4721327" cy="52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2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C8CED-8AE1-4A13-A73F-054C90BB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zh-CN" altLang="en-US" dirty="0"/>
              <a:t>交叉验证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5900F2-93FB-48B5-8DC0-10721976C8C6}"/>
              </a:ext>
            </a:extLst>
          </p:cNvPr>
          <p:cNvSpPr txBox="1"/>
          <p:nvPr/>
        </p:nvSpPr>
        <p:spPr>
          <a:xfrm>
            <a:off x="1219201" y="1514167"/>
            <a:ext cx="7944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正样本</a:t>
            </a:r>
            <a:r>
              <a:rPr lang="en-US" altLang="zh-CN" dirty="0"/>
              <a:t>9W+</a:t>
            </a:r>
            <a:r>
              <a:rPr lang="zh-CN" altLang="en-US" dirty="0"/>
              <a:t>负样本</a:t>
            </a:r>
            <a:r>
              <a:rPr lang="en-US" altLang="zh-CN" dirty="0"/>
              <a:t>3W</a:t>
            </a:r>
          </a:p>
          <a:p>
            <a:r>
              <a:rPr lang="zh-CN" altLang="en-US" dirty="0"/>
              <a:t>训练集</a:t>
            </a:r>
            <a:r>
              <a:rPr lang="en-US" altLang="zh-CN" dirty="0"/>
              <a:t>70%</a:t>
            </a:r>
            <a:r>
              <a:rPr lang="zh-CN" altLang="en-US" dirty="0"/>
              <a:t>，测试集</a:t>
            </a:r>
            <a:r>
              <a:rPr lang="en-US" altLang="zh-CN" dirty="0"/>
              <a:t>30%</a:t>
            </a: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6C0BDCE-3CEE-4B9F-BFA6-FB03625A5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68485"/>
              </p:ext>
            </p:extLst>
          </p:nvPr>
        </p:nvGraphicFramePr>
        <p:xfrm>
          <a:off x="1569885" y="2261692"/>
          <a:ext cx="8128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431">
                  <a:extLst>
                    <a:ext uri="{9D8B030D-6E8A-4147-A177-3AD203B41FA5}">
                      <a16:colId xmlns:a16="http://schemas.microsoft.com/office/drawing/2014/main" val="2190825285"/>
                    </a:ext>
                  </a:extLst>
                </a:gridCol>
                <a:gridCol w="6492569">
                  <a:extLst>
                    <a:ext uri="{9D8B030D-6E8A-4147-A177-3AD203B41FA5}">
                      <a16:colId xmlns:a16="http://schemas.microsoft.com/office/drawing/2014/main" val="1096246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随机种子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0.9371666666666667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0.9399166666666666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9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0.9364166666666667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0.9418888888888889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2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0.9396111111111111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5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0.9406944444444445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4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0.9406111111111111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8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0.9383055555555555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0.9396666666666667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0.9391666666666667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0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08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3A15E-991A-4E79-9569-13116161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FE1F1-31A7-482E-8818-A57B543F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更大的数据集和更快训练速度</a:t>
            </a:r>
            <a:r>
              <a:rPr lang="en-US" altLang="zh-CN" dirty="0"/>
              <a:t> - tesla.oa.com</a:t>
            </a:r>
          </a:p>
          <a:p>
            <a:r>
              <a:rPr lang="zh-CN" altLang="en-US" dirty="0"/>
              <a:t>更多的特征来源 </a:t>
            </a:r>
            <a:r>
              <a:rPr lang="en-US" altLang="zh-CN" dirty="0"/>
              <a:t>– </a:t>
            </a:r>
            <a:r>
              <a:rPr lang="zh-CN" altLang="en-US" dirty="0"/>
              <a:t>用户前端行为、手机绑定的</a:t>
            </a:r>
            <a:r>
              <a:rPr lang="en-US" altLang="zh-CN" dirty="0"/>
              <a:t>QQ</a:t>
            </a:r>
            <a:r>
              <a:rPr lang="zh-CN" altLang="en-US" dirty="0"/>
              <a:t>信息等其他渠道获取的信息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59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DD8BE-BE03-4309-AFAD-E2F50CC6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93" y="1087917"/>
            <a:ext cx="2042652" cy="187159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3E0A8-B2F5-467C-A883-76BC8E3E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7302"/>
            <a:ext cx="10515600" cy="19195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600" dirty="0"/>
              <a:t>参考：</a:t>
            </a:r>
            <a:endParaRPr lang="en-US" altLang="zh-CN" sz="1600" dirty="0"/>
          </a:p>
          <a:p>
            <a:r>
              <a:rPr lang="zh-CN" altLang="en-US" sz="1100" dirty="0"/>
              <a:t>特征工程全流程 </a:t>
            </a:r>
            <a:r>
              <a:rPr lang="en-US" altLang="zh-CN" sz="1100" dirty="0"/>
              <a:t>https://www.cnblogs.com/peizhe123/p/7412364.html</a:t>
            </a:r>
            <a:endParaRPr lang="zh-CN" altLang="en-US" sz="1100" dirty="0"/>
          </a:p>
          <a:p>
            <a:r>
              <a:rPr lang="en-US" altLang="zh-CN" sz="1100" dirty="0" err="1"/>
              <a:t>svm</a:t>
            </a:r>
            <a:r>
              <a:rPr lang="en-US" altLang="zh-CN" sz="1100" dirty="0"/>
              <a:t> svc</a:t>
            </a:r>
            <a:r>
              <a:rPr lang="zh-CN" altLang="en-US" sz="1100" dirty="0"/>
              <a:t>参数解释 </a:t>
            </a:r>
            <a:r>
              <a:rPr lang="en-US" altLang="zh-CN" sz="1100" dirty="0"/>
              <a:t>https://scikit-learn.org/stable/modules/generated/sklearn.svm.SVC.html</a:t>
            </a:r>
            <a:endParaRPr lang="zh-CN" altLang="en-US" sz="1100" dirty="0"/>
          </a:p>
          <a:p>
            <a:r>
              <a:rPr lang="zh-CN" altLang="en-US" sz="1100" dirty="0"/>
              <a:t>非数值特征编码问题 </a:t>
            </a:r>
            <a:r>
              <a:rPr lang="en-US" altLang="zh-CN" sz="1100" dirty="0"/>
              <a:t>https://blog.csdn.net/luguanyou/article/details/80598122</a:t>
            </a:r>
            <a:endParaRPr lang="zh-CN" altLang="en-US" sz="1100" dirty="0"/>
          </a:p>
          <a:p>
            <a:r>
              <a:rPr lang="zh-CN" altLang="en-US" sz="1100" dirty="0"/>
              <a:t>独热编码 </a:t>
            </a:r>
            <a:r>
              <a:rPr lang="en-US" altLang="zh-CN" sz="1100" dirty="0"/>
              <a:t>https://blog.csdn.net/dongyanwen6036/article/details/78555163</a:t>
            </a:r>
            <a:endParaRPr lang="zh-CN" altLang="en-US" sz="1100" dirty="0"/>
          </a:p>
          <a:p>
            <a:r>
              <a:rPr lang="zh-CN" altLang="en-US" sz="1100" dirty="0"/>
              <a:t>原始输入数据归一化 </a:t>
            </a:r>
            <a:r>
              <a:rPr lang="en-US" altLang="zh-CN" sz="1100" dirty="0"/>
              <a:t>https://blog.csdn.net/Datapad/article/details/80174775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42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D2584-CD08-4940-8ADF-1611C6E4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152689"/>
            <a:ext cx="10515600" cy="1325563"/>
          </a:xfrm>
        </p:spPr>
        <p:txBody>
          <a:bodyPr/>
          <a:lstStyle/>
          <a:p>
            <a:r>
              <a:rPr lang="zh-CN" altLang="en-US" dirty="0"/>
              <a:t>基地目前接入的风控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023F8-FF46-4C76-A97A-1F546BB1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252970"/>
            <a:ext cx="5220855" cy="1000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SSP</a:t>
            </a:r>
            <a:r>
              <a:rPr lang="zh-CN" altLang="en-US" sz="1800" dirty="0"/>
              <a:t>：基于内部数据（业务开通记录限制）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名单类</a:t>
            </a:r>
            <a:r>
              <a:rPr lang="zh-CN" altLang="en-US" sz="1800" dirty="0"/>
              <a:t>、频率控制类、</a:t>
            </a:r>
            <a:r>
              <a:rPr lang="zh-CN" altLang="en-US" sz="1800" dirty="0">
                <a:solidFill>
                  <a:srgbClr val="FF0000"/>
                </a:solidFill>
              </a:rPr>
              <a:t>聚焦类</a:t>
            </a:r>
            <a:r>
              <a:rPr lang="zh-CN" altLang="en-US" sz="1800" dirty="0"/>
              <a:t>、</a:t>
            </a:r>
            <a:r>
              <a:rPr lang="zh-CN" altLang="en-US" sz="1800" dirty="0">
                <a:solidFill>
                  <a:srgbClr val="FF0000"/>
                </a:solidFill>
              </a:rPr>
              <a:t>限额类</a:t>
            </a:r>
            <a:r>
              <a:rPr lang="zh-CN" altLang="en-US" sz="1800" dirty="0"/>
              <a:t>、组合策略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850ACA-1D54-443E-AB32-F338BE61A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6" y="2167371"/>
            <a:ext cx="4537364" cy="44464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94D357-BC7B-4C3A-AA2E-8EE6BE4B0ADD}"/>
              </a:ext>
            </a:extLst>
          </p:cNvPr>
          <p:cNvSpPr txBox="1"/>
          <p:nvPr/>
        </p:nvSpPr>
        <p:spPr>
          <a:xfrm>
            <a:off x="5968999" y="1291564"/>
            <a:ext cx="569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安全平台部的防水墙：基于外部数据（黑卡、养号等）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099B49-5623-4199-8DF9-01C7F80AAB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15"/>
          <a:stretch/>
        </p:blipFill>
        <p:spPr>
          <a:xfrm>
            <a:off x="6108339" y="1874982"/>
            <a:ext cx="5417848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9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B786E-57A5-4D61-A1AC-5CD5A021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81"/>
            <a:ext cx="10515600" cy="1325563"/>
          </a:xfrm>
        </p:spPr>
        <p:txBody>
          <a:bodyPr/>
          <a:lstStyle/>
          <a:p>
            <a:r>
              <a:rPr lang="zh-CN" altLang="en-US" dirty="0"/>
              <a:t>特征选择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57BFF-7A84-455A-8A48-696500CA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7" y="812137"/>
            <a:ext cx="8797333" cy="149841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特征：</a:t>
            </a:r>
            <a:endParaRPr lang="en-US" altLang="zh-CN" sz="1600" dirty="0"/>
          </a:p>
          <a:p>
            <a:r>
              <a:rPr lang="zh-CN" altLang="en-US" sz="1600" dirty="0"/>
              <a:t>数值类：单位时间请求速率（单</a:t>
            </a:r>
            <a:r>
              <a:rPr lang="en-US" altLang="zh-CN" sz="1600" dirty="0"/>
              <a:t>/5 min</a:t>
            </a:r>
            <a:r>
              <a:rPr lang="zh-CN" altLang="en-US" sz="1600" dirty="0"/>
              <a:t>）、单位时间下单种类（种</a:t>
            </a:r>
            <a:r>
              <a:rPr lang="en-US" altLang="zh-CN" sz="1600" dirty="0"/>
              <a:t>/5 min</a:t>
            </a:r>
            <a:r>
              <a:rPr lang="zh-CN" altLang="en-US" sz="1600" dirty="0"/>
              <a:t>）、单位时间尝试开通不同</a:t>
            </a:r>
            <a:r>
              <a:rPr lang="en-US" altLang="zh-CN" sz="1600" dirty="0"/>
              <a:t>QQ</a:t>
            </a:r>
            <a:r>
              <a:rPr lang="zh-CN" altLang="en-US" sz="1600" dirty="0"/>
              <a:t>号个数（个</a:t>
            </a:r>
            <a:r>
              <a:rPr lang="en-US" altLang="zh-CN" sz="1600" dirty="0"/>
              <a:t>/5 min</a:t>
            </a:r>
            <a:r>
              <a:rPr lang="zh-CN" altLang="en-US" sz="1600" dirty="0"/>
              <a:t>）、单位时间成功开通总金额（元</a:t>
            </a:r>
            <a:r>
              <a:rPr lang="en-US" altLang="zh-CN" sz="1600" dirty="0"/>
              <a:t>/5 min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600" dirty="0"/>
              <a:t>非数值类：下单时间段（按小时划分，</a:t>
            </a:r>
            <a:r>
              <a:rPr lang="en-US" altLang="zh-CN" sz="1600" dirty="0"/>
              <a:t>24</a:t>
            </a:r>
            <a:r>
              <a:rPr lang="zh-CN" altLang="en-US" sz="1600" dirty="0"/>
              <a:t>个）、地区、业务内码、渠道号、金额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2CA6F9D-F482-4E00-9993-8EE31187AA48}"/>
              </a:ext>
            </a:extLst>
          </p:cNvPr>
          <p:cNvSpPr txBox="1">
            <a:spLocks/>
          </p:cNvSpPr>
          <p:nvPr/>
        </p:nvSpPr>
        <p:spPr>
          <a:xfrm>
            <a:off x="626918" y="936748"/>
            <a:ext cx="9261764" cy="119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方法：</a:t>
            </a:r>
            <a:endParaRPr lang="en-US" altLang="zh-CN" sz="16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用户和自身对比</a:t>
            </a:r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用户和群体对比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6CA73F-B60F-41D7-B60B-99E96AB29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07" y="2310553"/>
            <a:ext cx="7871592" cy="44942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79991C-D498-44F8-8A69-54F695B55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12" y="2252416"/>
            <a:ext cx="10361556" cy="44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4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B786E-57A5-4D61-A1AC-5CD5A021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81"/>
            <a:ext cx="10515600" cy="1325563"/>
          </a:xfrm>
        </p:spPr>
        <p:txBody>
          <a:bodyPr/>
          <a:lstStyle/>
          <a:p>
            <a:r>
              <a:rPr lang="zh-CN" altLang="en-US" dirty="0"/>
              <a:t>特征选择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57BFF-7A84-455A-8A48-696500CA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7" y="812137"/>
            <a:ext cx="8797333" cy="149841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特征：</a:t>
            </a:r>
            <a:endParaRPr lang="en-US" altLang="zh-CN" sz="1600" dirty="0"/>
          </a:p>
          <a:p>
            <a:r>
              <a:rPr lang="zh-CN" altLang="en-US" sz="1600" dirty="0"/>
              <a:t>数值类：单位时间请求速率（单</a:t>
            </a:r>
            <a:r>
              <a:rPr lang="en-US" altLang="zh-CN" sz="1600" dirty="0"/>
              <a:t>/5 min</a:t>
            </a:r>
            <a:r>
              <a:rPr lang="zh-CN" altLang="en-US" sz="1600" dirty="0"/>
              <a:t>）、单位时间下单种类（种</a:t>
            </a:r>
            <a:r>
              <a:rPr lang="en-US" altLang="zh-CN" sz="1600" dirty="0"/>
              <a:t>/5 min</a:t>
            </a:r>
            <a:r>
              <a:rPr lang="zh-CN" altLang="en-US" sz="1600" dirty="0"/>
              <a:t>）、单位时间尝试开通不同</a:t>
            </a:r>
            <a:r>
              <a:rPr lang="en-US" altLang="zh-CN" sz="1600" dirty="0"/>
              <a:t>QQ</a:t>
            </a:r>
            <a:r>
              <a:rPr lang="zh-CN" altLang="en-US" sz="1600" dirty="0"/>
              <a:t>号个数（个</a:t>
            </a:r>
            <a:r>
              <a:rPr lang="en-US" altLang="zh-CN" sz="1600" dirty="0"/>
              <a:t>/5 min</a:t>
            </a:r>
            <a:r>
              <a:rPr lang="zh-CN" altLang="en-US" sz="1600" dirty="0"/>
              <a:t>）、单位时间成功开通总金额（元</a:t>
            </a:r>
            <a:r>
              <a:rPr lang="en-US" altLang="zh-CN" sz="1600" dirty="0"/>
              <a:t>/5 min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600" dirty="0"/>
              <a:t>非数值类：下单时间段（按小时划分，</a:t>
            </a:r>
            <a:r>
              <a:rPr lang="en-US" altLang="zh-CN" sz="1600" dirty="0"/>
              <a:t>24</a:t>
            </a:r>
            <a:r>
              <a:rPr lang="zh-CN" altLang="en-US" sz="1600" dirty="0"/>
              <a:t>个）、地区、业务内码、渠道号、金额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2CA6F9D-F482-4E00-9993-8EE31187AA48}"/>
              </a:ext>
            </a:extLst>
          </p:cNvPr>
          <p:cNvSpPr txBox="1">
            <a:spLocks/>
          </p:cNvSpPr>
          <p:nvPr/>
        </p:nvSpPr>
        <p:spPr>
          <a:xfrm>
            <a:off x="626918" y="936748"/>
            <a:ext cx="9261764" cy="119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方法：</a:t>
            </a:r>
            <a:endParaRPr lang="en-US" altLang="zh-CN" sz="16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用户和自身对比</a:t>
            </a:r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用户和群体对比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6CA73F-B60F-41D7-B60B-99E96AB29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07" y="2310553"/>
            <a:ext cx="7871592" cy="44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3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2BB8952D-17C1-4030-BA3B-EF1D58B1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8" y="-109769"/>
            <a:ext cx="10515600" cy="1325563"/>
          </a:xfrm>
        </p:spPr>
        <p:txBody>
          <a:bodyPr/>
          <a:lstStyle/>
          <a:p>
            <a:r>
              <a:rPr lang="zh-CN" altLang="en-US" dirty="0"/>
              <a:t>特征计算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41DBC3-23F8-4FA5-8FEE-114E46D6D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994654"/>
            <a:ext cx="10515600" cy="20130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C1077F-228E-4E28-9F21-D8CB72062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49" y="3129397"/>
            <a:ext cx="4209524" cy="16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A0D478-EA2A-4D75-BBE6-D393D15E8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541" y="3119874"/>
            <a:ext cx="3161905" cy="16285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1BD5B8-98E0-4429-8502-EC550700B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5541" y="5116435"/>
            <a:ext cx="2323809" cy="15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97793F-BE07-4FC9-BDBB-573135C6C5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01" y="5106493"/>
            <a:ext cx="2667372" cy="1581371"/>
          </a:xfrm>
          <a:prstGeom prst="rect">
            <a:avLst/>
          </a:prstGeom>
        </p:spPr>
      </p:pic>
      <p:sp>
        <p:nvSpPr>
          <p:cNvPr id="2" name="箭头: 下 1">
            <a:extLst>
              <a:ext uri="{FF2B5EF4-FFF2-40B4-BE49-F238E27FC236}">
                <a16:creationId xmlns:a16="http://schemas.microsoft.com/office/drawing/2014/main" id="{36E1191F-9481-4FF8-87FE-3A0B2B2C54C4}"/>
              </a:ext>
            </a:extLst>
          </p:cNvPr>
          <p:cNvSpPr/>
          <p:nvPr/>
        </p:nvSpPr>
        <p:spPr>
          <a:xfrm>
            <a:off x="2458065" y="2714274"/>
            <a:ext cx="497846" cy="562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CD8026-6BDB-467D-B2FF-A576B55266F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060673" y="3934160"/>
            <a:ext cx="2604868" cy="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8CC25698-C128-4E24-9159-67D9E115D978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4690233" y="4304599"/>
            <a:ext cx="1963020" cy="1222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8D0C509F-3202-45E1-AF7E-37FD2107CC76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5996082" y="4232690"/>
            <a:ext cx="1956191" cy="1382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8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6D95-9C54-4D25-B10D-2384451C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1" y="0"/>
            <a:ext cx="10515600" cy="1325563"/>
          </a:xfrm>
        </p:spPr>
        <p:txBody>
          <a:bodyPr/>
          <a:lstStyle/>
          <a:p>
            <a:r>
              <a:rPr lang="zh-CN" altLang="en-US" dirty="0"/>
              <a:t>独热编码</a:t>
            </a:r>
            <a:r>
              <a:rPr lang="en-US" altLang="zh-CN" dirty="0"/>
              <a:t>+</a:t>
            </a:r>
            <a:r>
              <a:rPr lang="zh-CN" altLang="en-US" dirty="0"/>
              <a:t>归一化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42FD89-2EF5-42DD-B2F5-ECB26F796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1"/>
          <a:stretch/>
        </p:blipFill>
        <p:spPr>
          <a:xfrm>
            <a:off x="1229032" y="3366627"/>
            <a:ext cx="8476296" cy="1866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85282D-27C1-4CCA-8783-45D68887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71" y="975862"/>
            <a:ext cx="2667000" cy="158115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BF6DB4-FE12-4086-BD9F-1F4F96FF6407}"/>
              </a:ext>
            </a:extLst>
          </p:cNvPr>
          <p:cNvCxnSpPr/>
          <p:nvPr/>
        </p:nvCxnSpPr>
        <p:spPr>
          <a:xfrm>
            <a:off x="5591097" y="2444925"/>
            <a:ext cx="294968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B32760-8F05-44C3-9C54-C7F25FCB7E4F}"/>
              </a:ext>
            </a:extLst>
          </p:cNvPr>
          <p:cNvCxnSpPr>
            <a:cxnSpLocks/>
          </p:cNvCxnSpPr>
          <p:nvPr/>
        </p:nvCxnSpPr>
        <p:spPr>
          <a:xfrm>
            <a:off x="5591097" y="2521279"/>
            <a:ext cx="1189703" cy="104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776445E-1D30-4F11-8208-6493A5F68AA7}"/>
              </a:ext>
            </a:extLst>
          </p:cNvPr>
          <p:cNvCxnSpPr/>
          <p:nvPr/>
        </p:nvCxnSpPr>
        <p:spPr>
          <a:xfrm>
            <a:off x="6013884" y="2444925"/>
            <a:ext cx="1868129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CBFFA00-A37E-4935-A272-F3CC3EA395C7}"/>
              </a:ext>
            </a:extLst>
          </p:cNvPr>
          <p:cNvCxnSpPr>
            <a:cxnSpLocks/>
          </p:cNvCxnSpPr>
          <p:nvPr/>
        </p:nvCxnSpPr>
        <p:spPr>
          <a:xfrm>
            <a:off x="6013884" y="2444925"/>
            <a:ext cx="3126658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4FEA4D1D-DD1B-4DCF-8A4A-215CD856C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934" y="5606866"/>
            <a:ext cx="6410325" cy="1133475"/>
          </a:xfrm>
          <a:prstGeom prst="rect">
            <a:avLst/>
          </a:prstGeom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85A390ED-2EC9-456A-A310-5E0C56143323}"/>
              </a:ext>
            </a:extLst>
          </p:cNvPr>
          <p:cNvSpPr/>
          <p:nvPr/>
        </p:nvSpPr>
        <p:spPr>
          <a:xfrm>
            <a:off x="5082277" y="5104410"/>
            <a:ext cx="422787" cy="653939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61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C8CED-8AE1-4A13-A73F-054C90BB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65" y="-29646"/>
            <a:ext cx="9905998" cy="1905000"/>
          </a:xfrm>
        </p:spPr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降维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C8B89D-4CB2-4294-8AAB-8510E28BF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45" y="1995948"/>
            <a:ext cx="7430745" cy="388374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EBB9A-AF21-4F6B-8964-C454A8187B31}"/>
              </a:ext>
            </a:extLst>
          </p:cNvPr>
          <p:cNvSpPr txBox="1"/>
          <p:nvPr/>
        </p:nvSpPr>
        <p:spPr>
          <a:xfrm>
            <a:off x="1256147" y="1506022"/>
            <a:ext cx="245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加载数据。。。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96940D-390B-4DA4-B6F9-B15637950486}"/>
              </a:ext>
            </a:extLst>
          </p:cNvPr>
          <p:cNvSpPr txBox="1"/>
          <p:nvPr/>
        </p:nvSpPr>
        <p:spPr>
          <a:xfrm rot="20824362">
            <a:off x="6533936" y="3832406"/>
            <a:ext cx="210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内存不足！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77E31AF-3D30-45FA-9BEC-0940E5EB0527}"/>
              </a:ext>
            </a:extLst>
          </p:cNvPr>
          <p:cNvCxnSpPr/>
          <p:nvPr/>
        </p:nvCxnSpPr>
        <p:spPr>
          <a:xfrm flipH="1">
            <a:off x="2182762" y="4358207"/>
            <a:ext cx="4326193" cy="1226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5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C8CED-8AE1-4A13-A73F-054C90BB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2" y="225835"/>
            <a:ext cx="9905998" cy="1406013"/>
          </a:xfrm>
        </p:spPr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降维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7250B0-5B8D-446C-8EEF-D499A8DABE6A}"/>
              </a:ext>
            </a:extLst>
          </p:cNvPr>
          <p:cNvSpPr txBox="1"/>
          <p:nvPr/>
        </p:nvSpPr>
        <p:spPr>
          <a:xfrm>
            <a:off x="838200" y="1769806"/>
            <a:ext cx="906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背景：人为去掉某些特征容易破坏特征之间的关联性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D14A21-5AD6-43A5-A24B-2DEB132428A2}"/>
              </a:ext>
            </a:extLst>
          </p:cNvPr>
          <p:cNvSpPr txBox="1"/>
          <p:nvPr/>
        </p:nvSpPr>
        <p:spPr>
          <a:xfrm>
            <a:off x="838200" y="2728451"/>
            <a:ext cx="906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主要思想：</a:t>
            </a:r>
            <a:r>
              <a:rPr lang="en-US" altLang="zh-CN" dirty="0"/>
              <a:t>PCA</a:t>
            </a:r>
            <a:r>
              <a:rPr lang="zh-CN" altLang="en-US" dirty="0"/>
              <a:t>的主要思想是将</a:t>
            </a:r>
            <a:r>
              <a:rPr lang="en-US" altLang="zh-CN" dirty="0"/>
              <a:t>n</a:t>
            </a:r>
            <a:r>
              <a:rPr lang="zh-CN" altLang="en-US" dirty="0"/>
              <a:t>维特征映射到</a:t>
            </a:r>
            <a:r>
              <a:rPr lang="en-US" altLang="zh-CN" dirty="0"/>
              <a:t>k</a:t>
            </a:r>
            <a:r>
              <a:rPr lang="zh-CN" altLang="en-US" dirty="0"/>
              <a:t>维上，这</a:t>
            </a:r>
            <a:r>
              <a:rPr lang="en-US" altLang="zh-CN" dirty="0"/>
              <a:t>k</a:t>
            </a:r>
            <a:r>
              <a:rPr lang="zh-CN" altLang="en-US" dirty="0"/>
              <a:t>维是全新的正交特征也被称为主成分，是在原有</a:t>
            </a:r>
            <a:r>
              <a:rPr lang="en-US" altLang="zh-CN" dirty="0"/>
              <a:t>n</a:t>
            </a:r>
            <a:r>
              <a:rPr lang="zh-CN" altLang="en-US" dirty="0"/>
              <a:t>维特征的基础上重新构造出来的</a:t>
            </a:r>
            <a:r>
              <a:rPr lang="en-US" altLang="zh-CN" dirty="0"/>
              <a:t>k</a:t>
            </a:r>
            <a:r>
              <a:rPr lang="zh-CN" altLang="en-US" dirty="0"/>
              <a:t>维特征。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4A90D8-595E-49E4-A1D4-B6EE21FC79EA}"/>
              </a:ext>
            </a:extLst>
          </p:cNvPr>
          <p:cNvSpPr txBox="1"/>
          <p:nvPr/>
        </p:nvSpPr>
        <p:spPr>
          <a:xfrm>
            <a:off x="838200" y="3640929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目标：特征的方差代表了差异性，需要提取差异性最大的那些特征，丢弃差异性小的特征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0F65B2-C454-414A-8048-B996B8C21630}"/>
              </a:ext>
            </a:extLst>
          </p:cNvPr>
          <p:cNvSpPr txBox="1"/>
          <p:nvPr/>
        </p:nvSpPr>
        <p:spPr>
          <a:xfrm>
            <a:off x="838200" y="4401693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方法：通过计算数据矩阵的协方差矩阵，然后得到协方差矩阵的特征值特征向量，选择特征值最大</a:t>
            </a:r>
            <a:r>
              <a:rPr lang="en-US" altLang="zh-CN" dirty="0"/>
              <a:t>(</a:t>
            </a:r>
            <a:r>
              <a:rPr lang="zh-CN" altLang="en-US" dirty="0"/>
              <a:t>即方差最大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个特征所对应的特征向量组成的矩阵。这样就可以将数据矩阵转换到新的空间当中，实现数据特征的降维。</a:t>
            </a:r>
          </a:p>
        </p:txBody>
      </p:sp>
    </p:spTree>
    <p:extLst>
      <p:ext uri="{BB962C8B-B14F-4D97-AF65-F5344CB8AC3E}">
        <p14:creationId xmlns:p14="http://schemas.microsoft.com/office/powerpoint/2010/main" val="130922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294D2-DEED-4369-9109-4D6144D4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73" y="226579"/>
            <a:ext cx="10515600" cy="1325563"/>
          </a:xfrm>
        </p:spPr>
        <p:txBody>
          <a:bodyPr/>
          <a:lstStyle/>
          <a:p>
            <a:r>
              <a:rPr lang="zh-CN" altLang="en-US" dirty="0"/>
              <a:t>正负样本划分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E01C2-863B-41E9-BA0E-59DFC6A84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505" y="4631991"/>
            <a:ext cx="4328205" cy="7659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正样本：负样本 </a:t>
            </a:r>
            <a:r>
              <a:rPr lang="en-US" altLang="zh-CN" dirty="0"/>
              <a:t>= 3:1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BD46A8-D952-473C-9979-03FE30D882E8}"/>
              </a:ext>
            </a:extLst>
          </p:cNvPr>
          <p:cNvSpPr txBox="1"/>
          <p:nvPr/>
        </p:nvSpPr>
        <p:spPr>
          <a:xfrm>
            <a:off x="2693837" y="1829797"/>
            <a:ext cx="5119722" cy="156966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正样本：</a:t>
            </a:r>
            <a:r>
              <a:rPr lang="en-US" altLang="zh-CN" sz="2400" dirty="0">
                <a:solidFill>
                  <a:srgbClr val="FF0000"/>
                </a:solidFill>
              </a:rPr>
              <a:t>36500414 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负样本：</a:t>
            </a:r>
            <a:r>
              <a:rPr lang="en-US" altLang="zh-CN" sz="2400" dirty="0">
                <a:solidFill>
                  <a:srgbClr val="FF0000"/>
                </a:solidFill>
              </a:rPr>
              <a:t>344929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比例</a:t>
            </a:r>
            <a:r>
              <a:rPr lang="en-US" altLang="zh-CN" sz="2400" dirty="0">
                <a:solidFill>
                  <a:srgbClr val="FF0000"/>
                </a:solidFill>
              </a:rPr>
              <a:t>106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问题：正样本</a:t>
            </a:r>
            <a:r>
              <a:rPr lang="en-US" altLang="zh-CN" sz="2400" dirty="0">
                <a:solidFill>
                  <a:srgbClr val="FF0000"/>
                </a:solidFill>
              </a:rPr>
              <a:t> &gt;&gt; </a:t>
            </a:r>
            <a:r>
              <a:rPr lang="zh-CN" altLang="en-US" sz="2400" dirty="0">
                <a:solidFill>
                  <a:srgbClr val="FF0000"/>
                </a:solidFill>
              </a:rPr>
              <a:t>负样本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7A8147D-3E11-4F37-8D13-B28F22483CCA}"/>
              </a:ext>
            </a:extLst>
          </p:cNvPr>
          <p:cNvSpPr/>
          <p:nvPr/>
        </p:nvSpPr>
        <p:spPr>
          <a:xfrm>
            <a:off x="4650658" y="3559277"/>
            <a:ext cx="491613" cy="884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59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13520</TotalTime>
  <Words>912</Words>
  <Application>Microsoft Office PowerPoint</Application>
  <PresentationFormat>宽屏</PresentationFormat>
  <Paragraphs>108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宋体</vt:lpstr>
      <vt:lpstr>Arial</vt:lpstr>
      <vt:lpstr>Century Gothic</vt:lpstr>
      <vt:lpstr>网状</vt:lpstr>
      <vt:lpstr>基地风控系统接入AI预测</vt:lpstr>
      <vt:lpstr>基地目前接入的风控</vt:lpstr>
      <vt:lpstr>特征选择</vt:lpstr>
      <vt:lpstr>特征选择</vt:lpstr>
      <vt:lpstr>特征计算</vt:lpstr>
      <vt:lpstr>独热编码+归一化</vt:lpstr>
      <vt:lpstr>PCA降维</vt:lpstr>
      <vt:lpstr>PCA降维</vt:lpstr>
      <vt:lpstr>正负样本划分</vt:lpstr>
      <vt:lpstr>训练模型的选择</vt:lpstr>
      <vt:lpstr>SVM(support vector machine)中心思想</vt:lpstr>
      <vt:lpstr>sklearn库中Svm算法用到的参数</vt:lpstr>
      <vt:lpstr>训练&amp;预测</vt:lpstr>
      <vt:lpstr>交叉验证</vt:lpstr>
      <vt:lpstr>改进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T126438</dc:creator>
  <cp:lastModifiedBy>T126438</cp:lastModifiedBy>
  <cp:revision>173</cp:revision>
  <dcterms:created xsi:type="dcterms:W3CDTF">2019-04-16T08:20:02Z</dcterms:created>
  <dcterms:modified xsi:type="dcterms:W3CDTF">2019-05-10T01:43:42Z</dcterms:modified>
</cp:coreProperties>
</file>