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4" r:id="rId7"/>
    <p:sldId id="265" r:id="rId8"/>
    <p:sldId id="261" r:id="rId9"/>
    <p:sldId id="262" r:id="rId10"/>
    <p:sldId id="263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49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9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8212" y="658443"/>
            <a:ext cx="7772400" cy="1470025"/>
          </a:xfrm>
        </p:spPr>
        <p:txBody>
          <a:bodyPr>
            <a:normAutofit/>
          </a:bodyPr>
          <a:lstStyle/>
          <a:p>
            <a:r>
              <a:rPr lang="en-US" b="1" dirty="0"/>
              <a:t>PROJECT TITLE 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56111" y="3335867"/>
            <a:ext cx="6400800" cy="1752600"/>
          </a:xfrm>
        </p:spPr>
        <p:txBody>
          <a:bodyPr/>
          <a:lstStyle/>
          <a:p>
            <a:r>
              <a:rPr lang="en-US" i="1" dirty="0"/>
              <a:t>SUBTITLE </a:t>
            </a:r>
            <a:endParaRPr i="1" dirty="0"/>
          </a:p>
        </p:txBody>
      </p:sp>
      <p:sp>
        <p:nvSpPr>
          <p:cNvPr id="4" name="TextBox 3"/>
          <p:cNvSpPr txBox="1"/>
          <p:nvPr/>
        </p:nvSpPr>
        <p:spPr>
          <a:xfrm>
            <a:off x="274320" y="4864379"/>
            <a:ext cx="506901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800"/>
            </a:pPr>
            <a:r>
              <a:rPr lang="en-US" i="1" dirty="0"/>
              <a:t>NAMES(S)</a:t>
            </a:r>
            <a:endParaRPr i="1" dirty="0"/>
          </a:p>
          <a:p>
            <a:pPr>
              <a:defRPr sz="1800"/>
            </a:pPr>
            <a:r>
              <a:rPr i="1" dirty="0"/>
              <a:t>Department of Mathematical and Computer Scienc</a:t>
            </a:r>
            <a:r>
              <a:rPr dirty="0"/>
              <a:t>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658368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787878"/>
                </a:solidFill>
              </a:defRPr>
            </a:pPr>
            <a:r>
              <a:t>Fountain University, Department of Computer Science,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2415672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Thank You / Questions &amp; Discussion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58368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787878"/>
                </a:solidFill>
              </a:defRPr>
            </a:pPr>
            <a:r>
              <a:t>Fountain University, Department of Computer Science,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10FC5986-51F0-7A6C-FB28-6E2B8E840F48}"/>
              </a:ext>
            </a:extLst>
          </p:cNvPr>
          <p:cNvSpPr/>
          <p:nvPr/>
        </p:nvSpPr>
        <p:spPr>
          <a:xfrm>
            <a:off x="1414176" y="1460235"/>
            <a:ext cx="9360471" cy="43900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9782" y="106827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Introduction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14176" y="1670644"/>
            <a:ext cx="9214913" cy="463731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Nigeria’s admission age policy requires students to be at least 16 or 18 years old to enter higher institutions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1" dirty="0"/>
              <a:t>The policy intends to promote better academic outcomes through maturity and readiness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However, there’s ongoing debate about whether age at admission truly affects academic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Key Question:</a:t>
            </a:r>
            <a:r>
              <a:rPr lang="en-US" sz="1800" dirty="0"/>
              <a:t> </a:t>
            </a:r>
            <a:r>
              <a:rPr lang="en-US" sz="1800" i="1" dirty="0"/>
              <a:t>Does age at admission influence students’ academic success?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583680"/>
            <a:ext cx="10972800" cy="274320"/>
          </a:xfrm>
          <a:prstGeom prst="rect">
            <a:avLst/>
          </a:prstGeom>
          <a:solidFill>
            <a:schemeClr val="accent1">
              <a:lumMod val="20000"/>
              <a:lumOff val="80000"/>
              <a:alpha val="50000"/>
            </a:schemeClr>
          </a:solidFill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787878"/>
                </a:solidFill>
              </a:defRPr>
            </a:pPr>
            <a:r>
              <a:rPr dirty="0"/>
              <a:t>Fountain University, Department of Computer Science, 2025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4103803" y="1518344"/>
            <a:ext cx="3321709" cy="22896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b="1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8041752" y="1492892"/>
            <a:ext cx="3872753" cy="29967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1800" i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7C9814-08B3-5C44-FEE6-3D5A0F192FFD}"/>
              </a:ext>
            </a:extLst>
          </p:cNvPr>
          <p:cNvSpPr/>
          <p:nvPr/>
        </p:nvSpPr>
        <p:spPr>
          <a:xfrm>
            <a:off x="8381158" y="1562423"/>
            <a:ext cx="3522002" cy="44780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50741CB-E647-0E59-4238-81584229A52E}"/>
              </a:ext>
            </a:extLst>
          </p:cNvPr>
          <p:cNvSpPr/>
          <p:nvPr/>
        </p:nvSpPr>
        <p:spPr>
          <a:xfrm>
            <a:off x="4251228" y="1562423"/>
            <a:ext cx="3857070" cy="44780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D816F47-2E1B-F803-89D8-EAAB2398FE7F}"/>
              </a:ext>
            </a:extLst>
          </p:cNvPr>
          <p:cNvSpPr/>
          <p:nvPr/>
        </p:nvSpPr>
        <p:spPr>
          <a:xfrm>
            <a:off x="121298" y="1562423"/>
            <a:ext cx="3857070" cy="44780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9388" y="228436"/>
            <a:ext cx="8229600" cy="1143000"/>
          </a:xfrm>
        </p:spPr>
        <p:txBody>
          <a:bodyPr/>
          <a:lstStyle/>
          <a:p>
            <a:r>
              <a:rPr lang="en-US" b="1" dirty="0"/>
              <a:t>Objectives and Dataset Overview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3904" y="1600196"/>
            <a:ext cx="3757961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/>
              <a:t>📊 Dataset Overview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Source:</a:t>
            </a:r>
            <a:r>
              <a:rPr lang="en-US" sz="1800" dirty="0"/>
              <a:t> Structured student questionnaire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Key Data Collected:</a:t>
            </a:r>
            <a:endParaRPr lang="en-US" sz="18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Bio-data</a:t>
            </a:r>
            <a:r>
              <a:rPr lang="en-US" sz="1800" dirty="0"/>
              <a:t> (</a:t>
            </a:r>
            <a:r>
              <a:rPr lang="en-US" sz="1800" i="1" dirty="0"/>
              <a:t>Gender, Institution, Age Group, Academic Level, Mode of Entry</a:t>
            </a:r>
            <a:r>
              <a:rPr lang="en-US" sz="18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Academic performance </a:t>
            </a:r>
            <a:r>
              <a:rPr lang="en-US" sz="1800" dirty="0"/>
              <a:t>(</a:t>
            </a:r>
            <a:r>
              <a:rPr lang="en-US" sz="1800" i="1" dirty="0"/>
              <a:t>Degree Class</a:t>
            </a:r>
            <a:r>
              <a:rPr lang="en-US" sz="18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Awareness</a:t>
            </a:r>
            <a:r>
              <a:rPr lang="en-US" sz="1800" dirty="0"/>
              <a:t> </a:t>
            </a:r>
            <a:r>
              <a:rPr lang="en-US" sz="1800" i="1" dirty="0"/>
              <a:t>of admission age policies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/>
              <a:t>Opinions</a:t>
            </a:r>
            <a:r>
              <a:rPr lang="en-US" sz="1800" dirty="0"/>
              <a:t> </a:t>
            </a:r>
            <a:r>
              <a:rPr lang="en-US" sz="1800" i="1" dirty="0"/>
              <a:t>on performance, maturity, and readiness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58368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787878"/>
                </a:solidFill>
              </a:defRPr>
            </a:pPr>
            <a:r>
              <a:t>Fountain University, Department of Computer Science, 2025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52207" y="1600198"/>
            <a:ext cx="37579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🎯 Objectives of the Study</a:t>
            </a:r>
          </a:p>
          <a:p>
            <a:pPr marL="0" indent="0">
              <a:buNone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Examine the relationship between age group and academic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i="1" dirty="0"/>
              <a:t>Assess students’ awareness and opinions on admission age policies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i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Explore how beliefs about age, cognition, maturity, and readiness relate to performance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347366" y="1609528"/>
            <a:ext cx="3757961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📁 Final Dataset Summary</a:t>
            </a:r>
          </a:p>
          <a:p>
            <a:pPr marL="0" indent="0">
              <a:buNone/>
            </a:pPr>
            <a:endParaRPr lang="en-US" sz="1800" b="1" dirty="0"/>
          </a:p>
          <a:p>
            <a:r>
              <a:rPr lang="en-US" sz="1800" b="1" dirty="0"/>
              <a:t> Total Responses:</a:t>
            </a:r>
            <a:r>
              <a:rPr lang="en-US" sz="1800" dirty="0"/>
              <a:t> 453 complete records</a:t>
            </a:r>
            <a:br>
              <a:rPr lang="en-US" sz="1800" dirty="0"/>
            </a:br>
            <a:endParaRPr lang="en-US" sz="1800" dirty="0"/>
          </a:p>
          <a:p>
            <a:r>
              <a:rPr lang="en-US" sz="1800" b="1" dirty="0"/>
              <a:t>Key Variables:</a:t>
            </a: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Demographics:</a:t>
            </a:r>
            <a:r>
              <a:rPr lang="en-US" sz="1800" dirty="0"/>
              <a:t> Gender, Institution, Age Group, Level, Mode of Entry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Academic Performance:</a:t>
            </a:r>
            <a:r>
              <a:rPr lang="en-US" sz="1800" dirty="0"/>
              <a:t> Degree Class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Policy Awareness:</a:t>
            </a:r>
            <a:r>
              <a:rPr lang="en-US" sz="1800" dirty="0"/>
              <a:t> Awareness of 16-Year and New Admission Policies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Beliefs:</a:t>
            </a:r>
            <a:r>
              <a:rPr lang="en-US" sz="1800" dirty="0"/>
              <a:t> On age and its effect on performance, maturity, readiness, and cognition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489DC8A7-921B-81FD-4E5C-B324F8EE1866}"/>
              </a:ext>
            </a:extLst>
          </p:cNvPr>
          <p:cNvSpPr/>
          <p:nvPr/>
        </p:nvSpPr>
        <p:spPr>
          <a:xfrm>
            <a:off x="8285783" y="1674393"/>
            <a:ext cx="3707828" cy="44780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F10244-AF3B-2E60-24D4-29E8FF44F6A4}"/>
              </a:ext>
            </a:extLst>
          </p:cNvPr>
          <p:cNvSpPr/>
          <p:nvPr/>
        </p:nvSpPr>
        <p:spPr>
          <a:xfrm>
            <a:off x="4197783" y="1674393"/>
            <a:ext cx="3682019" cy="44780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DBC87D-909C-BCBA-4E91-AFD1AF2AF879}"/>
              </a:ext>
            </a:extLst>
          </p:cNvPr>
          <p:cNvSpPr/>
          <p:nvPr/>
        </p:nvSpPr>
        <p:spPr>
          <a:xfrm>
            <a:off x="83974" y="1674393"/>
            <a:ext cx="3707828" cy="44780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11865" y="30131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Demographic Breakdown</a:t>
            </a:r>
            <a:endParaRPr b="1" dirty="0"/>
          </a:p>
        </p:txBody>
      </p: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190736" y="2358981"/>
            <a:ext cx="3504186" cy="2949648"/>
          </a:xfrm>
        </p:spPr>
      </p:pic>
      <p:sp>
        <p:nvSpPr>
          <p:cNvPr id="4" name="TextBox 3"/>
          <p:cNvSpPr txBox="1"/>
          <p:nvPr/>
        </p:nvSpPr>
        <p:spPr>
          <a:xfrm>
            <a:off x="274320" y="6583680"/>
            <a:ext cx="10972800" cy="274320"/>
          </a:xfrm>
          <a:prstGeom prst="rect">
            <a:avLst/>
          </a:prstGeom>
          <a:solidFill>
            <a:schemeClr val="tx2">
              <a:lumMod val="20000"/>
              <a:lumOff val="80000"/>
              <a:alpha val="0"/>
            </a:schemeClr>
          </a:solidFill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787878"/>
                </a:solidFill>
              </a:defRPr>
            </a:pPr>
            <a:r>
              <a:t>Fountain University, Department of Computer Science, 2025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198" y="5356319"/>
            <a:ext cx="2709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66.9%</a:t>
            </a:r>
            <a:r>
              <a:rPr lang="en-US" sz="1400" i="1" dirty="0"/>
              <a:t> of respondents attend </a:t>
            </a:r>
            <a:r>
              <a:rPr lang="en-US" sz="1400" b="1" i="1" dirty="0"/>
              <a:t>Federal Universities, </a:t>
            </a:r>
            <a:r>
              <a:rPr lang="en-US" sz="1400" i="1" dirty="0"/>
              <a:t> indicating a </a:t>
            </a:r>
            <a:r>
              <a:rPr lang="en-US" sz="1400" b="1" i="1" dirty="0"/>
              <a:t>federal-dominated</a:t>
            </a:r>
            <a:r>
              <a:rPr lang="en-US" sz="1400" i="1" dirty="0"/>
              <a:t> sample.</a:t>
            </a:r>
            <a:endParaRPr lang="en-US" sz="1400" b="1" i="1" dirty="0"/>
          </a:p>
        </p:txBody>
      </p:sp>
      <p:sp>
        <p:nvSpPr>
          <p:cNvPr id="15" name="TextBox 14"/>
          <p:cNvSpPr txBox="1"/>
          <p:nvPr/>
        </p:nvSpPr>
        <p:spPr>
          <a:xfrm>
            <a:off x="8446563" y="1759567"/>
            <a:ext cx="239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 of Entry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00407" y="2358981"/>
            <a:ext cx="3499985" cy="2949648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90736" y="1765139"/>
            <a:ext cx="239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Type of Institution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686798" y="5361192"/>
            <a:ext cx="2709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 </a:t>
            </a:r>
            <a:r>
              <a:rPr lang="en-US" sz="1400" b="1" i="1" dirty="0"/>
              <a:t>90.1%</a:t>
            </a:r>
            <a:r>
              <a:rPr lang="en-US" sz="1400" i="1" dirty="0"/>
              <a:t> gained admission via </a:t>
            </a:r>
            <a:r>
              <a:rPr lang="en-US" sz="1400" b="1" i="1" dirty="0"/>
              <a:t>JAMB (UTME), </a:t>
            </a:r>
            <a:r>
              <a:rPr lang="en-US" sz="1400" i="1" dirty="0"/>
              <a:t> confirming mainstream entry patterns.</a:t>
            </a:r>
            <a:endParaRPr lang="en-US" sz="1400" b="1" i="1" dirty="0"/>
          </a:p>
        </p:txBody>
      </p:sp>
      <p:sp>
        <p:nvSpPr>
          <p:cNvPr id="10" name="TextBox 9"/>
          <p:cNvSpPr txBox="1"/>
          <p:nvPr/>
        </p:nvSpPr>
        <p:spPr>
          <a:xfrm>
            <a:off x="4386135" y="1759567"/>
            <a:ext cx="23932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Age Group Distribution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360173" y="2358980"/>
            <a:ext cx="3554331" cy="294964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71998" y="5370558"/>
            <a:ext cx="27093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/>
              <a:t> </a:t>
            </a:r>
            <a:r>
              <a:rPr lang="en-US" sz="1400" b="1" i="1" dirty="0"/>
              <a:t>50.1%</a:t>
            </a:r>
            <a:r>
              <a:rPr lang="en-US" sz="1400" i="1" dirty="0"/>
              <a:t> are aged </a:t>
            </a:r>
            <a:r>
              <a:rPr lang="en-US" sz="1400" b="1" i="1" dirty="0"/>
              <a:t>20 and above</a:t>
            </a:r>
            <a:r>
              <a:rPr lang="en-US" sz="1400" i="1" dirty="0"/>
              <a:t>, suggesting a </a:t>
            </a:r>
            <a:r>
              <a:rPr lang="en-US" sz="1400" b="1" i="1" dirty="0"/>
              <a:t>more mature student population</a:t>
            </a:r>
            <a:r>
              <a:rPr lang="en-US" sz="1400" i="1" dirty="0"/>
              <a:t>.</a:t>
            </a:r>
            <a:endParaRPr lang="en-US" sz="1400" b="1" i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46889B7-2437-614E-81CA-FB7A9DAB367C}"/>
              </a:ext>
            </a:extLst>
          </p:cNvPr>
          <p:cNvSpPr/>
          <p:nvPr/>
        </p:nvSpPr>
        <p:spPr>
          <a:xfrm>
            <a:off x="6242180" y="1637068"/>
            <a:ext cx="5564749" cy="4754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D3FA8D-2357-A51D-AC91-B996F901BA21}"/>
              </a:ext>
            </a:extLst>
          </p:cNvPr>
          <p:cNvSpPr/>
          <p:nvPr/>
        </p:nvSpPr>
        <p:spPr>
          <a:xfrm>
            <a:off x="236998" y="1637068"/>
            <a:ext cx="5523722" cy="47545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0" y="190302"/>
            <a:ext cx="8229600" cy="1143000"/>
          </a:xfrm>
        </p:spPr>
        <p:txBody>
          <a:bodyPr>
            <a:normAutofit/>
          </a:bodyPr>
          <a:lstStyle/>
          <a:p>
            <a:r>
              <a:rPr lang="en-US" b="1" dirty="0"/>
              <a:t>Academic Performance Insights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1800"/>
            </a:pPr>
            <a:r>
              <a:rPr lang="en-US" b="1" dirty="0"/>
              <a:t>Degree Class Distribution</a:t>
            </a:r>
          </a:p>
          <a:p>
            <a:pPr marL="0" indent="0">
              <a:buNone/>
              <a:defRPr sz="1800"/>
            </a:pPr>
            <a:endParaRPr lang="en-US" b="1" dirty="0"/>
          </a:p>
          <a:p>
            <a:pPr marL="0" indent="0">
              <a:buNone/>
              <a:defRPr sz="1800"/>
            </a:pPr>
            <a:endParaRPr lang="en-US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74320" y="658368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787878"/>
                </a:solidFill>
              </a:defRPr>
            </a:pPr>
            <a:r>
              <a:t>Fountain University, Department of Computer Science, 2025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81896" y="2203825"/>
            <a:ext cx="5225802" cy="318367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11225" y="5520228"/>
            <a:ext cx="33671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i="1" dirty="0"/>
              <a:t>47.1%</a:t>
            </a:r>
            <a:r>
              <a:rPr lang="en-US" sz="1400" i="1" dirty="0"/>
              <a:t> of students earned </a:t>
            </a:r>
            <a:r>
              <a:rPr lang="en-US" sz="1400" b="1" i="1" dirty="0"/>
              <a:t>Second Class Upper</a:t>
            </a:r>
            <a:r>
              <a:rPr lang="en-US" sz="1400" i="1" dirty="0"/>
              <a:t>, showing generally strong academic outcomes.</a:t>
            </a:r>
            <a:endParaRPr lang="en-US" sz="1400" b="1" i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428793" y="2203824"/>
            <a:ext cx="5225142" cy="318367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55962" y="1567594"/>
            <a:ext cx="33671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Degree Class by Age Group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339130" y="5453489"/>
            <a:ext cx="33671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Older students (20+)</a:t>
            </a:r>
            <a:r>
              <a:rPr lang="en-US" sz="1400" i="1" dirty="0"/>
              <a:t> dominate the top tiers: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1" dirty="0"/>
              <a:t>54%</a:t>
            </a:r>
            <a:r>
              <a:rPr lang="en-US" sz="1400" i="1" dirty="0"/>
              <a:t> of Second Class Upper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i="1" dirty="0"/>
              <a:t>48.6%</a:t>
            </a:r>
            <a:r>
              <a:rPr lang="en-US" sz="1400" i="1" dirty="0"/>
              <a:t> of First Class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EC54536-F17E-457A-E0D4-ECF50838BBE8}"/>
              </a:ext>
            </a:extLst>
          </p:cNvPr>
          <p:cNvSpPr/>
          <p:nvPr/>
        </p:nvSpPr>
        <p:spPr>
          <a:xfrm>
            <a:off x="4304852" y="1000779"/>
            <a:ext cx="3707828" cy="3112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C7D3C-587C-B0A8-C44F-143300DC24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7853" y="20364"/>
            <a:ext cx="8229600" cy="980415"/>
          </a:xfrm>
        </p:spPr>
        <p:txBody>
          <a:bodyPr/>
          <a:lstStyle/>
          <a:p>
            <a:r>
              <a:rPr lang="en-US" b="1" dirty="0"/>
              <a:t>Policy Awareness &amp; Beliefs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01A4B7-D75E-6B19-1B5C-582374D47101}"/>
              </a:ext>
            </a:extLst>
          </p:cNvPr>
          <p:cNvSpPr/>
          <p:nvPr/>
        </p:nvSpPr>
        <p:spPr>
          <a:xfrm>
            <a:off x="190736" y="1000779"/>
            <a:ext cx="3707828" cy="3112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B07020-DB12-9330-8B62-B0800210C485}"/>
              </a:ext>
            </a:extLst>
          </p:cNvPr>
          <p:cNvSpPr txBox="1"/>
          <p:nvPr/>
        </p:nvSpPr>
        <p:spPr>
          <a:xfrm>
            <a:off x="297222" y="1118046"/>
            <a:ext cx="34948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📌 Key Insights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94.5%</a:t>
            </a:r>
            <a:r>
              <a:rPr lang="en-US" dirty="0"/>
              <a:t> are aware of the </a:t>
            </a:r>
            <a:r>
              <a:rPr lang="en-US" b="1" dirty="0"/>
              <a:t>16-Year Minimum Age Policy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66.4%</a:t>
            </a:r>
            <a:r>
              <a:rPr lang="en-US" dirty="0"/>
              <a:t> also know about the </a:t>
            </a:r>
            <a:r>
              <a:rPr lang="en-US" b="1" dirty="0"/>
              <a:t>New Admission Policy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65.6%</a:t>
            </a:r>
            <a:r>
              <a:rPr lang="en-US" dirty="0"/>
              <a:t> support the idea of regulating admission 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3EC90E-3873-3C90-B210-F829B43FE19D}"/>
              </a:ext>
            </a:extLst>
          </p:cNvPr>
          <p:cNvSpPr txBox="1"/>
          <p:nvPr/>
        </p:nvSpPr>
        <p:spPr>
          <a:xfrm>
            <a:off x="4411338" y="1118046"/>
            <a:ext cx="349485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🧭 Beliefs on Age Impact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59.8%</a:t>
            </a:r>
            <a:r>
              <a:rPr lang="en-US" dirty="0"/>
              <a:t> believe age affects </a:t>
            </a:r>
            <a:r>
              <a:rPr lang="en-US" b="1" dirty="0"/>
              <a:t>academic performance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70.4%</a:t>
            </a:r>
            <a:r>
              <a:rPr lang="en-US" dirty="0"/>
              <a:t> believe it affects </a:t>
            </a:r>
            <a:r>
              <a:rPr lang="en-US" b="1" dirty="0"/>
              <a:t>readiness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53.6%</a:t>
            </a:r>
            <a:r>
              <a:rPr lang="en-US" dirty="0"/>
              <a:t> believe it affects </a:t>
            </a:r>
            <a:r>
              <a:rPr lang="en-US" b="1" dirty="0"/>
              <a:t>maturity</a:t>
            </a:r>
            <a:endParaRPr lang="en-US" dirty="0"/>
          </a:p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1C332B0-8626-5479-5851-4C8D90660851}"/>
              </a:ext>
            </a:extLst>
          </p:cNvPr>
          <p:cNvSpPr/>
          <p:nvPr/>
        </p:nvSpPr>
        <p:spPr>
          <a:xfrm>
            <a:off x="8271874" y="1000779"/>
            <a:ext cx="3707828" cy="3112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65CA0-1AA9-2DE8-26E9-3DDCFC969C5E}"/>
              </a:ext>
            </a:extLst>
          </p:cNvPr>
          <p:cNvSpPr txBox="1"/>
          <p:nvPr/>
        </p:nvSpPr>
        <p:spPr>
          <a:xfrm>
            <a:off x="8378360" y="1089489"/>
            <a:ext cx="349485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⚖️ Opinions on Age &amp; Cognition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42.2%</a:t>
            </a:r>
            <a:r>
              <a:rPr lang="en-US" dirty="0"/>
              <a:t> agree cognition improves </a:t>
            </a:r>
            <a:r>
              <a:rPr lang="en-US" b="1" dirty="0"/>
              <a:t>above 18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33.9%</a:t>
            </a:r>
            <a:r>
              <a:rPr lang="en-US" dirty="0"/>
              <a:t> agree cognition is strong </a:t>
            </a:r>
            <a:r>
              <a:rPr lang="en-US" b="1" dirty="0"/>
              <a:t>below 18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Views here are mixed — with many respondents staying neutral</a:t>
            </a:r>
          </a:p>
          <a:p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92981EC-F1F6-D870-88C5-E4CE0020F603}"/>
              </a:ext>
            </a:extLst>
          </p:cNvPr>
          <p:cNvSpPr/>
          <p:nvPr/>
        </p:nvSpPr>
        <p:spPr>
          <a:xfrm>
            <a:off x="1765072" y="4331678"/>
            <a:ext cx="7821945" cy="25078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3A9969-4F21-6E2C-5A86-3CCEFD9AF233}"/>
              </a:ext>
            </a:extLst>
          </p:cNvPr>
          <p:cNvSpPr txBox="1"/>
          <p:nvPr/>
        </p:nvSpPr>
        <p:spPr>
          <a:xfrm>
            <a:off x="1794784" y="4708461"/>
            <a:ext cx="30511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🎯 Overall Perception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50.7%</a:t>
            </a:r>
            <a:r>
              <a:rPr lang="en-US" dirty="0"/>
              <a:t> believe students admitted </a:t>
            </a:r>
            <a:r>
              <a:rPr lang="en-US" b="1" dirty="0"/>
              <a:t>above 18</a:t>
            </a:r>
            <a:r>
              <a:rPr lang="en-US" dirty="0"/>
              <a:t> perform better than younger peers</a:t>
            </a:r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1069E9-F42E-2617-2781-CDBD981C1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601" y="4450011"/>
            <a:ext cx="4673269" cy="2271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06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6F89DE-E01A-24A1-5014-C7CD6BA97549}"/>
              </a:ext>
            </a:extLst>
          </p:cNvPr>
          <p:cNvSpPr/>
          <p:nvPr/>
        </p:nvSpPr>
        <p:spPr>
          <a:xfrm>
            <a:off x="177277" y="368107"/>
            <a:ext cx="3582957" cy="29442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09ABE-91A9-48BD-58E7-76849CD161FA}"/>
              </a:ext>
            </a:extLst>
          </p:cNvPr>
          <p:cNvSpPr/>
          <p:nvPr/>
        </p:nvSpPr>
        <p:spPr>
          <a:xfrm>
            <a:off x="8276190" y="3765453"/>
            <a:ext cx="3582957" cy="29442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50C541-F1CC-ADC6-8B34-871460B3AF7A}"/>
              </a:ext>
            </a:extLst>
          </p:cNvPr>
          <p:cNvSpPr/>
          <p:nvPr/>
        </p:nvSpPr>
        <p:spPr>
          <a:xfrm>
            <a:off x="4302933" y="3765453"/>
            <a:ext cx="3582957" cy="29442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395F7C-B868-3138-A9D4-52AF2AF87821}"/>
              </a:ext>
            </a:extLst>
          </p:cNvPr>
          <p:cNvSpPr/>
          <p:nvPr/>
        </p:nvSpPr>
        <p:spPr>
          <a:xfrm>
            <a:off x="177278" y="3765453"/>
            <a:ext cx="3582957" cy="29442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FE3B042-2438-F57A-842E-08E4B625B51E}"/>
              </a:ext>
            </a:extLst>
          </p:cNvPr>
          <p:cNvSpPr/>
          <p:nvPr/>
        </p:nvSpPr>
        <p:spPr>
          <a:xfrm>
            <a:off x="4302933" y="368107"/>
            <a:ext cx="3582957" cy="29442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8EBC4B-6062-107B-7AA1-4F2D1F093847}"/>
              </a:ext>
            </a:extLst>
          </p:cNvPr>
          <p:cNvSpPr/>
          <p:nvPr/>
        </p:nvSpPr>
        <p:spPr>
          <a:xfrm>
            <a:off x="8276189" y="368107"/>
            <a:ext cx="3582957" cy="29442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23EA26D-D450-91C2-A292-7F0779E8D6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10" y="3851485"/>
            <a:ext cx="3476490" cy="277219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40DD59-86E5-05A0-9B58-E57BC3FBE5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9422" y="454139"/>
            <a:ext cx="3476490" cy="277219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F08C1D3-8B97-3DDA-7B24-D5237B53FD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421" y="3851484"/>
            <a:ext cx="3529725" cy="277219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3A6E80F-4A1E-CCDA-6EFA-99046CF5F3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729" y="454139"/>
            <a:ext cx="3478272" cy="27721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83C157E-E01F-95A3-EEEE-2306380442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5275" y="3851485"/>
            <a:ext cx="3478271" cy="277219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595CD79-0B55-95B2-DFE0-A14F10C6C16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55275" y="454139"/>
            <a:ext cx="3478271" cy="2772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035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2C80004-D9B6-EE9B-F05C-D1E8882D9FC2}"/>
              </a:ext>
            </a:extLst>
          </p:cNvPr>
          <p:cNvSpPr/>
          <p:nvPr/>
        </p:nvSpPr>
        <p:spPr>
          <a:xfrm>
            <a:off x="157539" y="1492283"/>
            <a:ext cx="5749755" cy="3112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E76DCC6-4ACF-D1FE-92C3-DEDD3D83EA37}"/>
              </a:ext>
            </a:extLst>
          </p:cNvPr>
          <p:cNvSpPr/>
          <p:nvPr/>
        </p:nvSpPr>
        <p:spPr>
          <a:xfrm>
            <a:off x="6300192" y="1492283"/>
            <a:ext cx="5820273" cy="31122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349283"/>
            <a:ext cx="8229600" cy="1143000"/>
          </a:xfrm>
        </p:spPr>
        <p:txBody>
          <a:bodyPr/>
          <a:lstStyle/>
          <a:p>
            <a:r>
              <a:rPr b="1" dirty="0"/>
              <a:t>Statistical Testing &amp;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58368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787878"/>
                </a:solidFill>
              </a:defRPr>
            </a:pPr>
            <a:r>
              <a:t>Fountain University, Department of Computer Science, 2025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127C0C-0B94-8966-534A-EF56458D703B}"/>
              </a:ext>
            </a:extLst>
          </p:cNvPr>
          <p:cNvSpPr txBox="1"/>
          <p:nvPr/>
        </p:nvSpPr>
        <p:spPr>
          <a:xfrm>
            <a:off x="157539" y="1659618"/>
            <a:ext cx="51329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🧪 1. Chi-Square Test – Age Group vs Degree Class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Chi² = 16.993</a:t>
            </a:r>
            <a:r>
              <a:rPr lang="en-US" dirty="0"/>
              <a:t>, </a:t>
            </a:r>
            <a:r>
              <a:rPr lang="en-US" i="1" dirty="0" err="1"/>
              <a:t>df</a:t>
            </a:r>
            <a:r>
              <a:rPr lang="en-US" i="1" dirty="0"/>
              <a:t> = 8</a:t>
            </a:r>
            <a:r>
              <a:rPr lang="en-US" dirty="0"/>
              <a:t>, </a:t>
            </a:r>
            <a:r>
              <a:rPr lang="en-US" b="1" dirty="0"/>
              <a:t>p = 0.0302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✅ </a:t>
            </a:r>
            <a:r>
              <a:rPr lang="en-US" b="1" dirty="0"/>
              <a:t>Significant association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🔍 </a:t>
            </a:r>
            <a:r>
              <a:rPr lang="en-US" b="1" dirty="0"/>
              <a:t>Insight:</a:t>
            </a:r>
            <a:r>
              <a:rPr lang="en-US" dirty="0"/>
              <a:t> </a:t>
            </a:r>
            <a:r>
              <a:rPr lang="en-US" i="1" dirty="0"/>
              <a:t>Older students (20+) are more likely to earn First Class or Second Class Upper.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A43FC-8A06-2A87-382D-2B57080E6815}"/>
              </a:ext>
            </a:extLst>
          </p:cNvPr>
          <p:cNvSpPr txBox="1"/>
          <p:nvPr/>
        </p:nvSpPr>
        <p:spPr>
          <a:xfrm>
            <a:off x="6290861" y="1622911"/>
            <a:ext cx="5897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📊 2. Other Chi-Square Tests (Policy/Belief vs Degree Class)</a:t>
            </a:r>
          </a:p>
          <a:p>
            <a:endParaRPr lang="en-US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❌ </a:t>
            </a:r>
            <a:r>
              <a:rPr lang="en-US" b="1" dirty="0"/>
              <a:t>No significant associations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Variables tested:</a:t>
            </a:r>
            <a:br>
              <a:rPr lang="en-US" dirty="0"/>
            </a:br>
            <a:r>
              <a:rPr lang="en-US" i="1" dirty="0"/>
              <a:t>Policy awareness</a:t>
            </a:r>
            <a:r>
              <a:rPr lang="en-US" dirty="0"/>
              <a:t>, </a:t>
            </a:r>
            <a:r>
              <a:rPr lang="en-US" i="1" dirty="0"/>
              <a:t>belief in age affecting performance, maturity, readiness</a:t>
            </a:r>
            <a:r>
              <a:rPr lang="en-US" dirty="0"/>
              <a:t>, etc.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🔍 </a:t>
            </a:r>
            <a:r>
              <a:rPr lang="en-US" b="1" dirty="0"/>
              <a:t>Insight:</a:t>
            </a:r>
            <a:r>
              <a:rPr lang="en-US" dirty="0"/>
              <a:t> </a:t>
            </a:r>
            <a:r>
              <a:rPr lang="en-US" i="1" dirty="0"/>
              <a:t>Beliefs and awareness don’t predict performance outcomes.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E4F393-147D-5A66-2517-82BA208D2CCA}"/>
              </a:ext>
            </a:extLst>
          </p:cNvPr>
          <p:cNvSpPr/>
          <p:nvPr/>
        </p:nvSpPr>
        <p:spPr>
          <a:xfrm>
            <a:off x="2183439" y="4781612"/>
            <a:ext cx="7821945" cy="16411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8596C92-DD9C-6701-1027-E5881EA2A273}"/>
              </a:ext>
            </a:extLst>
          </p:cNvPr>
          <p:cNvSpPr txBox="1"/>
          <p:nvPr/>
        </p:nvSpPr>
        <p:spPr>
          <a:xfrm>
            <a:off x="2262456" y="4863542"/>
            <a:ext cx="76639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						📌 Final Takeaway</a:t>
            </a:r>
          </a:p>
          <a:p>
            <a:endParaRPr lang="en-US" b="1" dirty="0"/>
          </a:p>
          <a:p>
            <a:r>
              <a:rPr lang="en-US" dirty="0"/>
              <a:t>Only </a:t>
            </a:r>
            <a:r>
              <a:rPr lang="en-US" b="1" dirty="0"/>
              <a:t>age group</a:t>
            </a:r>
            <a:r>
              <a:rPr lang="en-US" dirty="0"/>
              <a:t> shows a meaningful </a:t>
            </a:r>
            <a:r>
              <a:rPr lang="en-US" b="1" dirty="0"/>
              <a:t>relationship</a:t>
            </a:r>
            <a:r>
              <a:rPr lang="en-US" dirty="0"/>
              <a:t> with academic performance.</a:t>
            </a:r>
            <a:br>
              <a:rPr lang="en-US" dirty="0"/>
            </a:br>
            <a:r>
              <a:rPr lang="en-US" i="1" dirty="0"/>
              <a:t>Beliefs and awareness</a:t>
            </a:r>
            <a:r>
              <a:rPr lang="en-US" dirty="0"/>
              <a:t>, while insightful, are </a:t>
            </a:r>
            <a:r>
              <a:rPr lang="en-US" i="1" dirty="0"/>
              <a:t>not statistically </a:t>
            </a:r>
            <a:r>
              <a:rPr lang="en-US" dirty="0"/>
              <a:t>linked to outcomes.</a:t>
            </a:r>
          </a:p>
          <a:p>
            <a:endParaRPr lang="en-US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  <a:alpha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88821766-8979-2467-D187-E4A6CCF6C2F6}"/>
              </a:ext>
            </a:extLst>
          </p:cNvPr>
          <p:cNvSpPr/>
          <p:nvPr/>
        </p:nvSpPr>
        <p:spPr>
          <a:xfrm>
            <a:off x="8141650" y="1558212"/>
            <a:ext cx="3589156" cy="46760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328B7D8-3FBD-84DA-5A65-18A8EAD5EFDC}"/>
              </a:ext>
            </a:extLst>
          </p:cNvPr>
          <p:cNvSpPr/>
          <p:nvPr/>
        </p:nvSpPr>
        <p:spPr>
          <a:xfrm>
            <a:off x="4198654" y="1558212"/>
            <a:ext cx="3589156" cy="46760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03E29D-8103-2905-0562-4CB7AB26B18F}"/>
              </a:ext>
            </a:extLst>
          </p:cNvPr>
          <p:cNvSpPr/>
          <p:nvPr/>
        </p:nvSpPr>
        <p:spPr>
          <a:xfrm>
            <a:off x="255658" y="1558212"/>
            <a:ext cx="3589156" cy="46760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9612" y="185611"/>
            <a:ext cx="8229600" cy="1143000"/>
          </a:xfrm>
        </p:spPr>
        <p:txBody>
          <a:bodyPr/>
          <a:lstStyle/>
          <a:p>
            <a:r>
              <a:rPr b="1" dirty="0"/>
              <a:t>Conclusion &amp; Key Takeaways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" y="6583680"/>
            <a:ext cx="109728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 i="1">
                <a:solidFill>
                  <a:srgbClr val="787878"/>
                </a:solidFill>
              </a:defRPr>
            </a:pPr>
            <a:r>
              <a:t>Fountain University, Department of Computer Science, 2025</a:t>
            </a:r>
          </a:p>
        </p:txBody>
      </p:sp>
      <p:sp>
        <p:nvSpPr>
          <p:cNvPr id="5" name="Content Placeholder 4"/>
          <p:cNvSpPr txBox="1">
            <a:spLocks noGrp="1"/>
          </p:cNvSpPr>
          <p:nvPr>
            <p:ph idx="1"/>
          </p:nvPr>
        </p:nvSpPr>
        <p:spPr>
          <a:xfrm>
            <a:off x="4198654" y="1725446"/>
            <a:ext cx="3589156" cy="43642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b="1" dirty="0"/>
              <a:t>🔍 What We Found</a:t>
            </a:r>
          </a:p>
          <a:p>
            <a:pPr marL="0" indent="0">
              <a:buNone/>
            </a:pPr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Older students (20+)</a:t>
            </a:r>
            <a:r>
              <a:rPr lang="en-US" sz="1700" dirty="0"/>
              <a:t> consistently performed better, especially in First &amp; Second Class Upper.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7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94.5%</a:t>
            </a:r>
            <a:r>
              <a:rPr lang="en-US" sz="1700" dirty="0"/>
              <a:t> were aware of the old admission age policy; </a:t>
            </a:r>
            <a:r>
              <a:rPr lang="en-US" sz="1700" b="1" dirty="0"/>
              <a:t>65.6%</a:t>
            </a:r>
            <a:r>
              <a:rPr lang="en-US" sz="1700" dirty="0"/>
              <a:t> supported it.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dirty="0"/>
              <a:t>Many believe age affects </a:t>
            </a:r>
            <a:r>
              <a:rPr lang="en-US" sz="1700" b="1" dirty="0"/>
              <a:t>readiness (70.4%)</a:t>
            </a:r>
            <a:r>
              <a:rPr lang="en-US" sz="1700" dirty="0"/>
              <a:t>, </a:t>
            </a:r>
            <a:r>
              <a:rPr lang="en-US" sz="1700" b="1" dirty="0"/>
              <a:t>performance (59.8%)</a:t>
            </a:r>
            <a:r>
              <a:rPr lang="en-US" sz="1700" dirty="0"/>
              <a:t>, and </a:t>
            </a:r>
            <a:r>
              <a:rPr lang="en-US" sz="1700" b="1" dirty="0"/>
              <a:t>maturity (53.6%)</a:t>
            </a:r>
            <a:r>
              <a:rPr lang="en-US" sz="17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700" b="1" dirty="0"/>
              <a:t>Chi-square test:</a:t>
            </a:r>
            <a:r>
              <a:rPr lang="en-US" sz="1700" dirty="0"/>
              <a:t> Age group significantly affects degree class  (p = 0.0302).</a:t>
            </a:r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255659" y="1723330"/>
            <a:ext cx="3589155" cy="4302716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🔧 What We Did</a:t>
            </a:r>
          </a:p>
          <a:p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Collected and analyzed responses from students across various Nigerian tertiary institutions.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Explored how </a:t>
            </a:r>
            <a:r>
              <a:rPr lang="en-US" sz="1800" b="1" dirty="0"/>
              <a:t>age</a:t>
            </a:r>
            <a:r>
              <a:rPr lang="en-US" sz="1800" dirty="0"/>
              <a:t>, </a:t>
            </a:r>
            <a:r>
              <a:rPr lang="en-US" sz="1800" b="1" dirty="0"/>
              <a:t>policy opinions</a:t>
            </a:r>
            <a:r>
              <a:rPr lang="en-US" sz="1800" dirty="0"/>
              <a:t>, and </a:t>
            </a:r>
            <a:r>
              <a:rPr lang="en-US" sz="1800" b="1" dirty="0"/>
              <a:t>academic level</a:t>
            </a:r>
            <a:r>
              <a:rPr lang="en-US" sz="1800" dirty="0"/>
              <a:t> relate to </a:t>
            </a:r>
            <a:r>
              <a:rPr lang="en-US" sz="1800" b="1" dirty="0"/>
              <a:t>degree outcomes</a:t>
            </a:r>
            <a:r>
              <a:rPr lang="en-US" sz="1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/>
              <a:t>Applied descriptive stats, bar charts, and statistical tests (Chi-square, Spearman correlation).</a:t>
            </a:r>
          </a:p>
        </p:txBody>
      </p:sp>
      <p:sp>
        <p:nvSpPr>
          <p:cNvPr id="9" name="Content Placeholder 4"/>
          <p:cNvSpPr txBox="1">
            <a:spLocks/>
          </p:cNvSpPr>
          <p:nvPr/>
        </p:nvSpPr>
        <p:spPr>
          <a:xfrm>
            <a:off x="8141650" y="1725446"/>
            <a:ext cx="3589156" cy="3693319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dirty="0"/>
              <a:t>🧠 Final Takeaways</a:t>
            </a:r>
          </a:p>
          <a:p>
            <a:endParaRPr lang="en-US"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Age matters</a:t>
            </a:r>
            <a:r>
              <a:rPr lang="en-US" sz="1800" dirty="0"/>
              <a:t> — older students show better academic outcomes.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8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800" b="1" dirty="0"/>
              <a:t>Policy awareness alone doesn’t impact grades</a:t>
            </a:r>
            <a:r>
              <a:rPr lang="en-US" sz="1800" dirty="0"/>
              <a:t> — success likely depends more on individual </a:t>
            </a:r>
            <a:r>
              <a:rPr lang="en-US" sz="1800" b="1" dirty="0"/>
              <a:t>readiness</a:t>
            </a:r>
            <a:r>
              <a:rPr lang="en-US" sz="1800" dirty="0"/>
              <a:t>, not just age or opinions.</a:t>
            </a:r>
          </a:p>
          <a:p>
            <a:endParaRPr lang="en-US" sz="1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792</Words>
  <Application>Microsoft Office PowerPoint</Application>
  <PresentationFormat>Custom</PresentationFormat>
  <Paragraphs>125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PROJECT TITLE </vt:lpstr>
      <vt:lpstr>Introduction</vt:lpstr>
      <vt:lpstr>Objectives and Dataset Overview</vt:lpstr>
      <vt:lpstr>Demographic Breakdown</vt:lpstr>
      <vt:lpstr>Academic Performance Insights</vt:lpstr>
      <vt:lpstr>Policy Awareness &amp; Beliefs</vt:lpstr>
      <vt:lpstr>PowerPoint Presentation</vt:lpstr>
      <vt:lpstr>Statistical Testing &amp; Findings</vt:lpstr>
      <vt:lpstr>Conclusion &amp; Key Takeaways</vt:lpstr>
      <vt:lpstr>Thank You / Questions &amp; Discussion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Python-Based Analysis of Academic Performance Among Students Admitted Below and Above 18 Years of Age</dc:title>
  <dc:subject/>
  <dc:creator>COMPUTER SCIENCE</dc:creator>
  <cp:keywords/>
  <dc:description>generated using python-pptx</dc:description>
  <cp:lastModifiedBy>USER</cp:lastModifiedBy>
  <cp:revision>22</cp:revision>
  <dcterms:created xsi:type="dcterms:W3CDTF">2013-01-27T09:14:16Z</dcterms:created>
  <dcterms:modified xsi:type="dcterms:W3CDTF">2025-06-18T08:24:40Z</dcterms:modified>
  <cp:category/>
</cp:coreProperties>
</file>