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8" r:id="rId11"/>
    <p:sldId id="266"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76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12/7/15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12/7/15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12/7/15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12/7/15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12/7/15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12/7/15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12/7/15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IR5VNqaiipA&amp;feature=youtu.be&amp;ab_channel=JordanHol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Minesweep</a:t>
            </a:r>
            <a:r>
              <a:rPr lang="en-US" dirty="0" smtClean="0"/>
              <a:t> you off your feet</a:t>
            </a:r>
            <a:endParaRPr lang="en-US" dirty="0"/>
          </a:p>
        </p:txBody>
      </p:sp>
      <p:sp>
        <p:nvSpPr>
          <p:cNvPr id="3" name="Subtitle 2"/>
          <p:cNvSpPr>
            <a:spLocks noGrp="1"/>
          </p:cNvSpPr>
          <p:nvPr>
            <p:ph type="subTitle" idx="1"/>
          </p:nvPr>
        </p:nvSpPr>
        <p:spPr/>
        <p:txBody>
          <a:bodyPr/>
          <a:lstStyle/>
          <a:p>
            <a:r>
              <a:rPr lang="en-US" dirty="0" smtClean="0"/>
              <a:t>Hawiar Hussein &amp;&amp; Jordan Holly</a:t>
            </a:r>
            <a:endParaRPr lang="en-US" dirty="0"/>
          </a:p>
        </p:txBody>
      </p:sp>
    </p:spTree>
    <p:extLst>
      <p:ext uri="{BB962C8B-B14F-4D97-AF65-F5344CB8AC3E}">
        <p14:creationId xmlns:p14="http://schemas.microsoft.com/office/powerpoint/2010/main" val="434995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vc.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598821" y="0"/>
            <a:ext cx="7042484" cy="664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956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Ruby</a:t>
            </a:r>
            <a:endParaRPr lang="en-US" dirty="0"/>
          </a:p>
        </p:txBody>
      </p:sp>
      <p:sp>
        <p:nvSpPr>
          <p:cNvPr id="3" name="Content Placeholder 2"/>
          <p:cNvSpPr>
            <a:spLocks noGrp="1"/>
          </p:cNvSpPr>
          <p:nvPr>
            <p:ph idx="1"/>
          </p:nvPr>
        </p:nvSpPr>
        <p:spPr/>
        <p:txBody>
          <a:bodyPr/>
          <a:lstStyle/>
          <a:p>
            <a:r>
              <a:rPr lang="en-US" dirty="0" smtClean="0"/>
              <a:t>Template System that allows you to embed Ruby code into text documents like HTML.</a:t>
            </a:r>
          </a:p>
          <a:p>
            <a:endParaRPr lang="en-US" dirty="0"/>
          </a:p>
          <a:p>
            <a:r>
              <a:rPr lang="en-US" dirty="0" smtClean="0"/>
              <a:t>You can use this to display dynamic information, perform loops, and plenty more that Ruby has to offer.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211" y="4311650"/>
            <a:ext cx="2438400" cy="2438400"/>
          </a:xfrm>
          <a:prstGeom prst="rect">
            <a:avLst/>
          </a:prstGeom>
        </p:spPr>
      </p:pic>
    </p:spTree>
    <p:extLst>
      <p:ext uri="{BB962C8B-B14F-4D97-AF65-F5344CB8AC3E}">
        <p14:creationId xmlns:p14="http://schemas.microsoft.com/office/powerpoint/2010/main" val="36652770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Ruby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9061774"/>
              </p:ext>
            </p:extLst>
          </p:nvPr>
        </p:nvGraphicFramePr>
        <p:xfrm>
          <a:off x="4025580" y="2570542"/>
          <a:ext cx="6883052" cy="3058426"/>
        </p:xfrm>
        <a:graphic>
          <a:graphicData uri="http://schemas.openxmlformats.org/drawingml/2006/table">
            <a:tbl>
              <a:tblPr/>
              <a:tblGrid>
                <a:gridCol w="754073"/>
                <a:gridCol w="6128979"/>
              </a:tblGrid>
              <a:tr h="626766">
                <a:tc>
                  <a:txBody>
                    <a:bodyPr/>
                    <a:lstStyle/>
                    <a:p>
                      <a:pPr fontAlgn="t"/>
                      <a:r>
                        <a:rPr lang="en-US" sz="1600" dirty="0">
                          <a:solidFill>
                            <a:srgbClr val="333333"/>
                          </a:solidFill>
                          <a:effectLst/>
                          <a:latin typeface="Consolas" panose="020B0609020204030204" pitchFamily="49" charset="0"/>
                        </a:rPr>
                        <a:t>%</a:t>
                      </a:r>
                      <a:r>
                        <a:rPr lang="en-US" sz="1600" dirty="0" err="1">
                          <a:solidFill>
                            <a:srgbClr val="63A35C"/>
                          </a:solidFill>
                          <a:effectLst/>
                          <a:latin typeface="Consolas" panose="020B0609020204030204" pitchFamily="49" charset="0"/>
                        </a:rPr>
                        <a:t>tr</a:t>
                      </a:r>
                      <a:endParaRPr lang="en-US" sz="1600" dirty="0">
                        <a:solidFill>
                          <a:srgbClr val="333333"/>
                        </a:solidFill>
                        <a:effectLst/>
                        <a:latin typeface="Consolas" panose="020B0609020204030204" pitchFamily="49" charset="0"/>
                      </a:endParaRPr>
                    </a:p>
                  </a:txBody>
                  <a:tcPr marL="66207" marR="66207" marT="39724" marB="39724">
                    <a:lnL>
                      <a:noFill/>
                    </a:lnL>
                    <a:lnR>
                      <a:noFill/>
                    </a:lnR>
                    <a:lnT>
                      <a:noFill/>
                    </a:lnT>
                    <a:lnB w="12700" cap="flat" cmpd="sng" algn="ctr">
                      <a:solidFill>
                        <a:srgbClr val="EEEEEE"/>
                      </a:solidFill>
                      <a:prstDash val="solid"/>
                      <a:round/>
                      <a:headEnd type="none" w="med" len="med"/>
                      <a:tailEnd type="none" w="med" len="med"/>
                    </a:lnB>
                    <a:solidFill>
                      <a:srgbClr val="FFFFFF"/>
                    </a:solidFill>
                  </a:tcPr>
                </a:tc>
                <a:tc>
                  <a:txBody>
                    <a:bodyPr/>
                    <a:lstStyle/>
                    <a:p>
                      <a:endParaRPr lang="en-US" sz="1600" dirty="0"/>
                    </a:p>
                  </a:txBody>
                  <a:tcPr marL="79449" marR="79449" marT="39724" marB="39724">
                    <a:lnL>
                      <a:noFill/>
                    </a:lnL>
                  </a:tcPr>
                </a:tc>
              </a:tr>
              <a:tr h="249857">
                <a:tc>
                  <a:txBody>
                    <a:bodyPr/>
                    <a:lstStyle/>
                    <a:p>
                      <a:pPr algn="r" fontAlgn="t"/>
                      <a:endParaRPr lang="en-US" sz="160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solidFill>
                            <a:srgbClr val="333333"/>
                          </a:solidFill>
                          <a:effectLst/>
                          <a:latin typeface="Consolas" panose="020B0609020204030204" pitchFamily="49" charset="0"/>
                        </a:rPr>
                        <a:t>%</a:t>
                      </a:r>
                      <a:r>
                        <a:rPr lang="en-US" sz="1600" dirty="0" err="1">
                          <a:solidFill>
                            <a:srgbClr val="63A35C"/>
                          </a:solidFill>
                          <a:effectLst/>
                          <a:latin typeface="Consolas" panose="020B0609020204030204" pitchFamily="49" charset="0"/>
                        </a:rPr>
                        <a:t>th</a:t>
                      </a:r>
                      <a:r>
                        <a:rPr lang="en-US" sz="1600" dirty="0">
                          <a:solidFill>
                            <a:srgbClr val="333333"/>
                          </a:solidFill>
                          <a:effectLst/>
                          <a:latin typeface="Consolas" panose="020B0609020204030204" pitchFamily="49" charset="0"/>
                        </a:rPr>
                        <a:t> User</a:t>
                      </a:r>
                    </a:p>
                  </a:txBody>
                  <a:tcPr marL="66207" marR="66207" marT="39724" marB="39724">
                    <a:lnL w="7620" cap="flat" cmpd="sng" algn="ctr">
                      <a:solidFill>
                        <a:srgbClr val="EEEEEE"/>
                      </a:solidFill>
                      <a:prstDash val="solid"/>
                      <a:round/>
                      <a:headEnd type="none" w="med" len="med"/>
                      <a:tailEnd type="none" w="med" len="med"/>
                    </a:lnL>
                    <a:lnR>
                      <a:noFill/>
                    </a:lnR>
                    <a:lnB>
                      <a:noFill/>
                    </a:lnB>
                    <a:solidFill>
                      <a:srgbClr val="FFFFFF"/>
                    </a:solidFill>
                  </a:tcPr>
                </a:tc>
              </a:tr>
              <a:tr h="249857">
                <a:tc>
                  <a:txBody>
                    <a:bodyPr/>
                    <a:lstStyle/>
                    <a:p>
                      <a:pPr algn="r" fontAlgn="t"/>
                      <a:endParaRPr lang="en-US" sz="160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solidFill>
                            <a:srgbClr val="333333"/>
                          </a:solidFill>
                          <a:effectLst/>
                          <a:latin typeface="Consolas" panose="020B0609020204030204" pitchFamily="49" charset="0"/>
                        </a:rPr>
                        <a:t>%</a:t>
                      </a:r>
                      <a:r>
                        <a:rPr lang="en-US" sz="1600">
                          <a:solidFill>
                            <a:srgbClr val="63A35C"/>
                          </a:solidFill>
                          <a:effectLst/>
                          <a:latin typeface="Consolas" panose="020B0609020204030204" pitchFamily="49" charset="0"/>
                        </a:rPr>
                        <a:t>th</a:t>
                      </a:r>
                      <a:r>
                        <a:rPr lang="en-US" sz="1600">
                          <a:solidFill>
                            <a:srgbClr val="333333"/>
                          </a:solidFill>
                          <a:effectLst/>
                          <a:latin typeface="Consolas" panose="020B0609020204030204" pitchFamily="49" charset="0"/>
                        </a:rPr>
                        <a:t> High Score</a:t>
                      </a:r>
                    </a:p>
                  </a:txBody>
                  <a:tcPr marL="66207" marR="66207" marT="39724" marB="39724">
                    <a:lnL w="7620" cap="flat" cmpd="sng" algn="ctr">
                      <a:solidFill>
                        <a:srgbClr val="EEEEEE"/>
                      </a:solidFill>
                      <a:prstDash val="solid"/>
                      <a:round/>
                      <a:headEnd type="none" w="med" len="med"/>
                      <a:tailEnd type="none" w="med" len="med"/>
                    </a:lnL>
                    <a:lnR>
                      <a:noFill/>
                    </a:lnR>
                    <a:lnT>
                      <a:noFill/>
                    </a:lnT>
                    <a:lnB>
                      <a:noFill/>
                    </a:lnB>
                    <a:solidFill>
                      <a:srgbClr val="FFFFFF"/>
                    </a:solidFill>
                  </a:tcPr>
                </a:tc>
              </a:tr>
              <a:tr h="249857">
                <a:tc>
                  <a:txBody>
                    <a:bodyPr/>
                    <a:lstStyle/>
                    <a:p>
                      <a:pPr algn="r" fontAlgn="t"/>
                      <a:endParaRPr lang="en-US" sz="1600" dirty="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solidFill>
                            <a:srgbClr val="333333"/>
                          </a:solidFill>
                          <a:effectLst/>
                          <a:latin typeface="Consolas" panose="020B0609020204030204" pitchFamily="49" charset="0"/>
                        </a:rPr>
                        <a:t>-users.each </a:t>
                      </a:r>
                      <a:r>
                        <a:rPr lang="en-US" sz="1600">
                          <a:solidFill>
                            <a:srgbClr val="A71D5D"/>
                          </a:solidFill>
                          <a:effectLst/>
                          <a:latin typeface="Consolas" panose="020B0609020204030204" pitchFamily="49" charset="0"/>
                        </a:rPr>
                        <a:t>do</a:t>
                      </a:r>
                      <a:r>
                        <a:rPr lang="en-US" sz="1600">
                          <a:solidFill>
                            <a:srgbClr val="333333"/>
                          </a:solidFill>
                          <a:effectLst/>
                          <a:latin typeface="Consolas" panose="020B0609020204030204" pitchFamily="49" charset="0"/>
                        </a:rPr>
                        <a:t> |user|</a:t>
                      </a:r>
                    </a:p>
                  </a:txBody>
                  <a:tcPr marL="66207" marR="66207" marT="39724" marB="39724">
                    <a:lnL w="7620" cap="flat" cmpd="sng" algn="ctr">
                      <a:solidFill>
                        <a:srgbClr val="EEEEEE"/>
                      </a:solidFill>
                      <a:prstDash val="solid"/>
                      <a:round/>
                      <a:headEnd type="none" w="med" len="med"/>
                      <a:tailEnd type="none" w="med" len="med"/>
                    </a:lnL>
                    <a:lnR>
                      <a:noFill/>
                    </a:lnR>
                    <a:lnT>
                      <a:noFill/>
                    </a:lnT>
                    <a:lnB>
                      <a:noFill/>
                    </a:lnB>
                    <a:solidFill>
                      <a:srgbClr val="FFFFFF"/>
                    </a:solidFill>
                  </a:tcPr>
                </a:tc>
              </a:tr>
              <a:tr h="249857">
                <a:tc>
                  <a:txBody>
                    <a:bodyPr/>
                    <a:lstStyle/>
                    <a:p>
                      <a:pPr algn="r" fontAlgn="t"/>
                      <a:endParaRPr lang="en-US" sz="160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solidFill>
                            <a:srgbClr val="333333"/>
                          </a:solidFill>
                          <a:effectLst/>
                          <a:latin typeface="Consolas" panose="020B0609020204030204" pitchFamily="49" charset="0"/>
                        </a:rPr>
                        <a:t>%</a:t>
                      </a:r>
                      <a:r>
                        <a:rPr lang="en-US" sz="1600" dirty="0" err="1">
                          <a:solidFill>
                            <a:srgbClr val="63A35C"/>
                          </a:solidFill>
                          <a:effectLst/>
                          <a:latin typeface="Consolas" panose="020B0609020204030204" pitchFamily="49" charset="0"/>
                        </a:rPr>
                        <a:t>tr</a:t>
                      </a:r>
                      <a:endParaRPr lang="en-US" sz="1600" dirty="0">
                        <a:solidFill>
                          <a:srgbClr val="333333"/>
                        </a:solidFill>
                        <a:effectLst/>
                        <a:latin typeface="Consolas" panose="020B0609020204030204" pitchFamily="49" charset="0"/>
                      </a:endParaRPr>
                    </a:p>
                  </a:txBody>
                  <a:tcPr marL="66207" marR="66207" marT="39724" marB="39724">
                    <a:lnL w="7620" cap="flat" cmpd="sng" algn="ctr">
                      <a:solidFill>
                        <a:srgbClr val="EEEEEE"/>
                      </a:solidFill>
                      <a:prstDash val="solid"/>
                      <a:round/>
                      <a:headEnd type="none" w="med" len="med"/>
                      <a:tailEnd type="none" w="med" len="med"/>
                    </a:lnL>
                    <a:lnR>
                      <a:noFill/>
                    </a:lnR>
                    <a:lnT>
                      <a:noFill/>
                    </a:lnT>
                    <a:lnB>
                      <a:noFill/>
                    </a:lnB>
                    <a:solidFill>
                      <a:srgbClr val="FFFFFF"/>
                    </a:solidFill>
                  </a:tcPr>
                </a:tc>
              </a:tr>
              <a:tr h="815220">
                <a:tc>
                  <a:txBody>
                    <a:bodyPr/>
                    <a:lstStyle/>
                    <a:p>
                      <a:pPr algn="r" fontAlgn="t"/>
                      <a:endParaRPr lang="en-US" sz="160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solidFill>
                            <a:srgbClr val="333333"/>
                          </a:solidFill>
                          <a:effectLst/>
                          <a:latin typeface="Consolas" panose="020B0609020204030204" pitchFamily="49" charset="0"/>
                        </a:rPr>
                        <a:t>%</a:t>
                      </a:r>
                      <a:r>
                        <a:rPr lang="en-US" sz="1600" dirty="0">
                          <a:solidFill>
                            <a:srgbClr val="63A35C"/>
                          </a:solidFill>
                          <a:effectLst/>
                          <a:latin typeface="Consolas" panose="020B0609020204030204" pitchFamily="49" charset="0"/>
                        </a:rPr>
                        <a:t>td</a:t>
                      </a:r>
                      <a:r>
                        <a:rPr lang="en-US" sz="1600" dirty="0">
                          <a:solidFill>
                            <a:srgbClr val="333333"/>
                          </a:solidFill>
                          <a:effectLst/>
                          <a:latin typeface="Consolas" panose="020B0609020204030204" pitchFamily="49" charset="0"/>
                        </a:rPr>
                        <a:t>=</a:t>
                      </a:r>
                      <a:r>
                        <a:rPr lang="en-US" sz="1600" dirty="0" err="1">
                          <a:solidFill>
                            <a:srgbClr val="333333"/>
                          </a:solidFill>
                          <a:effectLst/>
                          <a:latin typeface="Consolas" panose="020B0609020204030204" pitchFamily="49" charset="0"/>
                        </a:rPr>
                        <a:t>link_to</a:t>
                      </a:r>
                      <a:r>
                        <a:rPr lang="en-US" sz="1600" dirty="0">
                          <a:solidFill>
                            <a:srgbClr val="333333"/>
                          </a:solidFill>
                          <a:effectLst/>
                          <a:latin typeface="Consolas" panose="020B0609020204030204" pitchFamily="49" charset="0"/>
                        </a:rPr>
                        <a:t> </a:t>
                      </a:r>
                      <a:r>
                        <a:rPr lang="en-US" sz="1600" dirty="0" err="1">
                          <a:solidFill>
                            <a:srgbClr val="333333"/>
                          </a:solidFill>
                          <a:effectLst/>
                          <a:latin typeface="Consolas" panose="020B0609020204030204" pitchFamily="49" charset="0"/>
                        </a:rPr>
                        <a:t>user.username</a:t>
                      </a:r>
                      <a:r>
                        <a:rPr lang="en-US" sz="1600" dirty="0">
                          <a:solidFill>
                            <a:srgbClr val="333333"/>
                          </a:solidFill>
                          <a:effectLst/>
                          <a:latin typeface="Consolas" panose="020B0609020204030204" pitchFamily="49" charset="0"/>
                        </a:rPr>
                        <a:t>, </a:t>
                      </a:r>
                      <a:r>
                        <a:rPr lang="en-US" sz="1600" dirty="0" err="1">
                          <a:solidFill>
                            <a:srgbClr val="333333"/>
                          </a:solidFill>
                          <a:effectLst/>
                          <a:latin typeface="Consolas" panose="020B0609020204030204" pitchFamily="49" charset="0"/>
                        </a:rPr>
                        <a:t>player_path</a:t>
                      </a:r>
                      <a:r>
                        <a:rPr lang="en-US" sz="1600" dirty="0">
                          <a:solidFill>
                            <a:srgbClr val="333333"/>
                          </a:solidFill>
                          <a:effectLst/>
                          <a:latin typeface="Consolas" panose="020B0609020204030204" pitchFamily="49" charset="0"/>
                        </a:rPr>
                        <a:t>(id: user.id)</a:t>
                      </a:r>
                    </a:p>
                  </a:txBody>
                  <a:tcPr marL="66207" marR="66207" marT="39724" marB="39724">
                    <a:lnL w="7620" cap="flat" cmpd="sng" algn="ctr">
                      <a:solidFill>
                        <a:srgbClr val="EEEEEE"/>
                      </a:solidFill>
                      <a:prstDash val="solid"/>
                      <a:round/>
                      <a:headEnd type="none" w="med" len="med"/>
                      <a:tailEnd type="none" w="med" len="med"/>
                    </a:lnL>
                    <a:lnR>
                      <a:noFill/>
                    </a:lnR>
                    <a:lnT>
                      <a:noFill/>
                    </a:lnT>
                    <a:lnB>
                      <a:noFill/>
                    </a:lnB>
                    <a:solidFill>
                      <a:srgbClr val="FFFFFF"/>
                    </a:solidFill>
                  </a:tcPr>
                </a:tc>
              </a:tr>
              <a:tr h="249857">
                <a:tc>
                  <a:txBody>
                    <a:bodyPr/>
                    <a:lstStyle/>
                    <a:p>
                      <a:pPr algn="r" fontAlgn="t"/>
                      <a:endParaRPr lang="en-US" sz="1600">
                        <a:effectLst/>
                        <a:latin typeface="Consolas" panose="020B0609020204030204" pitchFamily="49" charset="0"/>
                      </a:endParaRPr>
                    </a:p>
                  </a:txBody>
                  <a:tcPr marL="66207" marR="66207" marT="39724" marB="39724">
                    <a:lnL w="1270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solidFill>
                            <a:srgbClr val="333333"/>
                          </a:solidFill>
                          <a:effectLst/>
                          <a:latin typeface="Consolas" panose="020B0609020204030204" pitchFamily="49" charset="0"/>
                        </a:rPr>
                        <a:t>%</a:t>
                      </a:r>
                      <a:r>
                        <a:rPr lang="en-US" sz="1600" dirty="0">
                          <a:solidFill>
                            <a:srgbClr val="63A35C"/>
                          </a:solidFill>
                          <a:effectLst/>
                          <a:latin typeface="Consolas" panose="020B0609020204030204" pitchFamily="49" charset="0"/>
                        </a:rPr>
                        <a:t>td</a:t>
                      </a:r>
                      <a:r>
                        <a:rPr lang="en-US" sz="1600" dirty="0">
                          <a:solidFill>
                            <a:srgbClr val="333333"/>
                          </a:solidFill>
                          <a:effectLst/>
                          <a:latin typeface="Consolas" panose="020B0609020204030204" pitchFamily="49" charset="0"/>
                        </a:rPr>
                        <a:t>= </a:t>
                      </a:r>
                      <a:r>
                        <a:rPr lang="en-US" sz="1600" dirty="0" err="1">
                          <a:solidFill>
                            <a:srgbClr val="333333"/>
                          </a:solidFill>
                          <a:effectLst/>
                          <a:latin typeface="Consolas" panose="020B0609020204030204" pitchFamily="49" charset="0"/>
                        </a:rPr>
                        <a:t>user.high_score</a:t>
                      </a:r>
                      <a:endParaRPr lang="en-US" sz="1600" dirty="0">
                        <a:solidFill>
                          <a:srgbClr val="333333"/>
                        </a:solidFill>
                        <a:effectLst/>
                        <a:latin typeface="Consolas" panose="020B0609020204030204" pitchFamily="49" charset="0"/>
                      </a:endParaRPr>
                    </a:p>
                  </a:txBody>
                  <a:tcPr marL="66207" marR="66207" marT="39724" marB="39724">
                    <a:lnL w="7620" cap="flat" cmpd="sng" algn="ctr">
                      <a:solidFill>
                        <a:srgbClr val="EEEEEE"/>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439378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Video</a:t>
            </a:r>
            <a:r>
              <a:rPr lang="en-US" dirty="0"/>
              <a:t>: </a:t>
            </a:r>
            <a:r>
              <a:rPr lang="en-US" dirty="0" smtClean="0">
                <a:hlinkClick r:id="rId2"/>
              </a:rPr>
              <a:t>LINK!</a:t>
            </a:r>
            <a:endParaRPr lang="en-US" dirty="0" smtClean="0"/>
          </a:p>
          <a:p>
            <a:endParaRPr lang="en-US" dirty="0"/>
          </a:p>
          <a:p>
            <a:endParaRPr lang="en-US" dirty="0"/>
          </a:p>
        </p:txBody>
      </p:sp>
    </p:spTree>
    <p:extLst>
      <p:ext uri="{BB962C8B-B14F-4D97-AF65-F5344CB8AC3E}">
        <p14:creationId xmlns:p14="http://schemas.microsoft.com/office/powerpoint/2010/main" val="25194553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998" y="1165234"/>
            <a:ext cx="3397422" cy="5175408"/>
          </a:xfrm>
        </p:spPr>
      </p:pic>
    </p:spTree>
    <p:extLst>
      <p:ext uri="{BB962C8B-B14F-4D97-AF65-F5344CB8AC3E}">
        <p14:creationId xmlns:p14="http://schemas.microsoft.com/office/powerpoint/2010/main" val="42397890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Minesweeper? What?</a:t>
            </a:r>
            <a:endParaRPr lang="en-US" dirty="0"/>
          </a:p>
        </p:txBody>
      </p:sp>
      <p:sp>
        <p:nvSpPr>
          <p:cNvPr id="3" name="Content Placeholder 2"/>
          <p:cNvSpPr>
            <a:spLocks noGrp="1"/>
          </p:cNvSpPr>
          <p:nvPr>
            <p:ph idx="1"/>
          </p:nvPr>
        </p:nvSpPr>
        <p:spPr/>
        <p:txBody>
          <a:bodyPr/>
          <a:lstStyle/>
          <a:p>
            <a:r>
              <a:rPr lang="en-US" dirty="0" smtClean="0"/>
              <a:t>Minesweeper is a game where you have a</a:t>
            </a:r>
          </a:p>
          <a:p>
            <a:r>
              <a:rPr lang="en-US" dirty="0" smtClean="0"/>
              <a:t>board sized X </a:t>
            </a:r>
            <a:r>
              <a:rPr lang="en-US" dirty="0"/>
              <a:t>*</a:t>
            </a:r>
            <a:r>
              <a:rPr lang="en-US" dirty="0" smtClean="0"/>
              <a:t> Y with B number of mines and (X * Y) -  B free spaces</a:t>
            </a:r>
          </a:p>
          <a:p>
            <a:endParaRPr lang="en-US" dirty="0" smtClean="0"/>
          </a:p>
          <a:p>
            <a:endParaRPr lang="en-US" dirty="0"/>
          </a:p>
          <a:p>
            <a:r>
              <a:rPr lang="en-US" dirty="0" smtClean="0"/>
              <a:t>Objective: Clear all the free spaces without touching a mine.</a:t>
            </a:r>
          </a:p>
          <a:p>
            <a:endParaRPr lang="en-US" dirty="0"/>
          </a:p>
        </p:txBody>
      </p:sp>
    </p:spTree>
    <p:extLst>
      <p:ext uri="{BB962C8B-B14F-4D97-AF65-F5344CB8AC3E}">
        <p14:creationId xmlns:p14="http://schemas.microsoft.com/office/powerpoint/2010/main" val="28888735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Spaces</a:t>
            </a:r>
            <a:endParaRPr lang="en-US" dirty="0"/>
          </a:p>
        </p:txBody>
      </p:sp>
      <p:sp>
        <p:nvSpPr>
          <p:cNvPr id="3" name="Content Placeholder 2"/>
          <p:cNvSpPr>
            <a:spLocks noGrp="1"/>
          </p:cNvSpPr>
          <p:nvPr>
            <p:ph idx="1"/>
          </p:nvPr>
        </p:nvSpPr>
        <p:spPr/>
        <p:txBody>
          <a:bodyPr/>
          <a:lstStyle/>
          <a:p>
            <a:r>
              <a:rPr lang="en-US" dirty="0" smtClean="0"/>
              <a:t>Blank: A blank free space indicates that all surrounding blocks are a number and NOT a mine</a:t>
            </a:r>
          </a:p>
          <a:p>
            <a:endParaRPr lang="en-US" dirty="0"/>
          </a:p>
          <a:p>
            <a:r>
              <a:rPr lang="en-US" dirty="0" smtClean="0"/>
              <a:t>A numbered free space indicates the number of mines surrounding a space</a:t>
            </a:r>
          </a:p>
          <a:p>
            <a:pPr marL="0" indent="0">
              <a:buNone/>
            </a:pPr>
            <a:endParaRPr lang="en-US" dirty="0" smtClean="0"/>
          </a:p>
        </p:txBody>
      </p:sp>
    </p:spTree>
    <p:extLst>
      <p:ext uri="{BB962C8B-B14F-4D97-AF65-F5344CB8AC3E}">
        <p14:creationId xmlns:p14="http://schemas.microsoft.com/office/powerpoint/2010/main" val="2215197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474" y="2310063"/>
            <a:ext cx="9289815" cy="4276994"/>
          </a:xfrm>
        </p:spPr>
      </p:pic>
    </p:spTree>
    <p:extLst>
      <p:ext uri="{BB962C8B-B14F-4D97-AF65-F5344CB8AC3E}">
        <p14:creationId xmlns:p14="http://schemas.microsoft.com/office/powerpoint/2010/main" val="6004775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Minesweeper?</a:t>
            </a:r>
            <a:endParaRPr lang="en-US" dirty="0"/>
          </a:p>
        </p:txBody>
      </p:sp>
      <p:sp>
        <p:nvSpPr>
          <p:cNvPr id="3" name="Content Placeholder 2"/>
          <p:cNvSpPr>
            <a:spLocks noGrp="1"/>
          </p:cNvSpPr>
          <p:nvPr>
            <p:ph idx="1"/>
          </p:nvPr>
        </p:nvSpPr>
        <p:spPr/>
        <p:txBody>
          <a:bodyPr/>
          <a:lstStyle/>
          <a:p>
            <a:r>
              <a:rPr lang="en-US" dirty="0" smtClean="0"/>
              <a:t>Jordan: Favorite game</a:t>
            </a:r>
          </a:p>
          <a:p>
            <a:endParaRPr lang="en-US" dirty="0"/>
          </a:p>
          <a:p>
            <a:endParaRPr lang="en-US" dirty="0" smtClean="0"/>
          </a:p>
          <a:p>
            <a:r>
              <a:rPr lang="en-US" dirty="0" smtClean="0"/>
              <a:t>Hawiar: Never played, fun challenge?</a:t>
            </a:r>
            <a:endParaRPr lang="en-US" dirty="0"/>
          </a:p>
        </p:txBody>
      </p:sp>
    </p:spTree>
    <p:extLst>
      <p:ext uri="{BB962C8B-B14F-4D97-AF65-F5344CB8AC3E}">
        <p14:creationId xmlns:p14="http://schemas.microsoft.com/office/powerpoint/2010/main" val="108914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Actually make a functional game of Minesweeper</a:t>
            </a:r>
          </a:p>
          <a:p>
            <a:endParaRPr lang="en-US" dirty="0" smtClean="0"/>
          </a:p>
          <a:p>
            <a:r>
              <a:rPr lang="en-US" dirty="0" smtClean="0"/>
              <a:t>Create an incentive to play more: </a:t>
            </a:r>
            <a:r>
              <a:rPr lang="en-US" dirty="0" err="1" smtClean="0"/>
              <a:t>Unlockables</a:t>
            </a:r>
            <a:endParaRPr lang="en-US" dirty="0" smtClean="0"/>
          </a:p>
          <a:p>
            <a:endParaRPr lang="en-US" dirty="0" smtClean="0"/>
          </a:p>
          <a:p>
            <a:r>
              <a:rPr lang="en-US" dirty="0" smtClean="0"/>
              <a:t>Create an incentive to score higher: Leaderboard</a:t>
            </a:r>
          </a:p>
          <a:p>
            <a:endParaRPr lang="en-US" dirty="0"/>
          </a:p>
          <a:p>
            <a:r>
              <a:rPr lang="en-US" dirty="0" smtClean="0"/>
              <a:t>Add a hint button for the inexperienced</a:t>
            </a:r>
            <a:endParaRPr lang="en-US" dirty="0"/>
          </a:p>
        </p:txBody>
      </p:sp>
    </p:spTree>
    <p:extLst>
      <p:ext uri="{BB962C8B-B14F-4D97-AF65-F5344CB8AC3E}">
        <p14:creationId xmlns:p14="http://schemas.microsoft.com/office/powerpoint/2010/main" val="11244704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Heroku</a:t>
            </a:r>
            <a:endParaRPr lang="en-US" dirty="0"/>
          </a:p>
        </p:txBody>
      </p:sp>
      <p:sp>
        <p:nvSpPr>
          <p:cNvPr id="3" name="Content Placeholder 2"/>
          <p:cNvSpPr>
            <a:spLocks noGrp="1"/>
          </p:cNvSpPr>
          <p:nvPr>
            <p:ph idx="1"/>
          </p:nvPr>
        </p:nvSpPr>
        <p:spPr>
          <a:xfrm>
            <a:off x="769944" y="2603500"/>
            <a:ext cx="8761413" cy="3416300"/>
          </a:xfrm>
        </p:spPr>
        <p:txBody>
          <a:bodyPr/>
          <a:lstStyle/>
          <a:p>
            <a:r>
              <a:rPr lang="en-US" dirty="0" smtClean="0"/>
              <a:t>Cloud platform as a service</a:t>
            </a:r>
          </a:p>
          <a:p>
            <a:r>
              <a:rPr lang="en-US" dirty="0" smtClean="0"/>
              <a:t>Focus on applications, not infrastructure</a:t>
            </a:r>
          </a:p>
          <a:p>
            <a:r>
              <a:rPr lang="en-US" dirty="0" smtClean="0"/>
              <a:t>Easy deployment from </a:t>
            </a:r>
            <a:r>
              <a:rPr lang="en-US" dirty="0" err="1" smtClean="0"/>
              <a:t>Git</a:t>
            </a:r>
            <a:endParaRPr lang="en-US" dirty="0" smtClean="0"/>
          </a:p>
          <a:p>
            <a:r>
              <a:rPr lang="en-US" dirty="0" smtClean="0"/>
              <a:t>Dyno – Lightweight Linux container that runs single user-specific command. We only have one (free option). More dynos handle more traffic, therefore, free option is a bit on the slow side. Bigger dynos scale up to handle more RAM intensive web pages.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357" y="3160294"/>
            <a:ext cx="1840832" cy="1840832"/>
          </a:xfrm>
          <a:prstGeom prst="rect">
            <a:avLst/>
          </a:prstGeom>
        </p:spPr>
      </p:pic>
    </p:spTree>
    <p:extLst>
      <p:ext uri="{BB962C8B-B14F-4D97-AF65-F5344CB8AC3E}">
        <p14:creationId xmlns:p14="http://schemas.microsoft.com/office/powerpoint/2010/main" val="19887286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Ruby on Rails</a:t>
            </a:r>
            <a:endParaRPr lang="en-US" dirty="0"/>
          </a:p>
        </p:txBody>
      </p:sp>
      <p:sp>
        <p:nvSpPr>
          <p:cNvPr id="3" name="Content Placeholder 2"/>
          <p:cNvSpPr>
            <a:spLocks noGrp="1"/>
          </p:cNvSpPr>
          <p:nvPr>
            <p:ph idx="1"/>
          </p:nvPr>
        </p:nvSpPr>
        <p:spPr/>
        <p:txBody>
          <a:bodyPr>
            <a:normAutofit lnSpcReduction="10000"/>
          </a:bodyPr>
          <a:lstStyle/>
          <a:p>
            <a:r>
              <a:rPr lang="en-US" dirty="0" smtClean="0"/>
              <a:t>Web App Framework written in Ruby</a:t>
            </a:r>
          </a:p>
          <a:p>
            <a:endParaRPr lang="en-US" dirty="0"/>
          </a:p>
          <a:p>
            <a:r>
              <a:rPr lang="en-US" dirty="0" smtClean="0"/>
              <a:t>Uses MVC Architecture</a:t>
            </a:r>
          </a:p>
          <a:p>
            <a:endParaRPr lang="en-US" dirty="0"/>
          </a:p>
          <a:p>
            <a:r>
              <a:rPr lang="en-US" dirty="0" smtClean="0"/>
              <a:t>Convention over Configuration – Rails decides default conventions so the user doesn’t have to specify minute details right off the bat. Assumes what every developer needs to get started and gives it to the dev. </a:t>
            </a:r>
          </a:p>
          <a:p>
            <a:endParaRPr lang="en-US" dirty="0"/>
          </a:p>
          <a:p>
            <a:r>
              <a:rPr lang="en-US" dirty="0" smtClean="0"/>
              <a:t>Upon creating new application, Rails automatically creates directories for database schema, controllers, models, views. Helpers, mailers,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367" y="2422358"/>
            <a:ext cx="2280142" cy="2705768"/>
          </a:xfrm>
          <a:prstGeom prst="rect">
            <a:avLst/>
          </a:prstGeom>
        </p:spPr>
      </p:pic>
    </p:spTree>
    <p:extLst>
      <p:ext uri="{BB962C8B-B14F-4D97-AF65-F5344CB8AC3E}">
        <p14:creationId xmlns:p14="http://schemas.microsoft.com/office/powerpoint/2010/main" val="39735328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273</TotalTime>
  <Words>358</Words>
  <Application>Microsoft Macintosh PowerPoint</Application>
  <PresentationFormat>Custom</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Minesweep you off your feet</vt:lpstr>
      <vt:lpstr>PowerPoint Presentation</vt:lpstr>
      <vt:lpstr>Minesweeper? What?</vt:lpstr>
      <vt:lpstr>Free Spaces</vt:lpstr>
      <vt:lpstr>PowerPoint Presentation</vt:lpstr>
      <vt:lpstr>Why Minesweeper?</vt:lpstr>
      <vt:lpstr>Goals?</vt:lpstr>
      <vt:lpstr>Tools: Heroku</vt:lpstr>
      <vt:lpstr>Tools: Ruby on Rails</vt:lpstr>
      <vt:lpstr>PowerPoint Presentation</vt:lpstr>
      <vt:lpstr>Embedded Ruby</vt:lpstr>
      <vt:lpstr>Embedded Ruby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 you off your feet</dc:title>
  <dc:creator>Hawiar</dc:creator>
  <cp:lastModifiedBy>Jordan Holly</cp:lastModifiedBy>
  <cp:revision>9</cp:revision>
  <dcterms:created xsi:type="dcterms:W3CDTF">2015-12-07T02:22:30Z</dcterms:created>
  <dcterms:modified xsi:type="dcterms:W3CDTF">2015-12-07T14:05:39Z</dcterms:modified>
</cp:coreProperties>
</file>