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2"/>
    <p:sldId id="257" r:id="rId23"/>
    <p:sldId id="258" r:id="rId24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Open Sans" charset="1" panose="020B0606030504020204"/>
      <p:regular r:id="rId10"/>
    </p:embeddedFont>
    <p:embeddedFont>
      <p:font typeface="Open Sans Bold" charset="1" panose="020B0806030504020204"/>
      <p:regular r:id="rId11"/>
    </p:embeddedFont>
    <p:embeddedFont>
      <p:font typeface="Open Sans Italics" charset="1" panose="020B0606030504020204"/>
      <p:regular r:id="rId12"/>
    </p:embeddedFont>
    <p:embeddedFont>
      <p:font typeface="Open Sans Bold Italics" charset="1" panose="020B0806030504020204"/>
      <p:regular r:id="rId13"/>
    </p:embeddedFont>
    <p:embeddedFont>
      <p:font typeface="Open Sans Light" charset="1" panose="020B0306030504020204"/>
      <p:regular r:id="rId14"/>
    </p:embeddedFont>
    <p:embeddedFont>
      <p:font typeface="Open Sans Light Italics" charset="1" panose="020B0306030504020204"/>
      <p:regular r:id="rId15"/>
    </p:embeddedFont>
    <p:embeddedFont>
      <p:font typeface="Open Sans Ultra-Bold" charset="1" panose="00000000000000000000"/>
      <p:regular r:id="rId16"/>
    </p:embeddedFont>
    <p:embeddedFont>
      <p:font typeface="Open Sans Ultra-Bold Italics" charset="1" panose="00000000000000000000"/>
      <p:regular r:id="rId17"/>
    </p:embeddedFont>
    <p:embeddedFont>
      <p:font typeface="Atkinson Hyperlegible" charset="1" panose="00000000000000000000"/>
      <p:regular r:id="rId18"/>
    </p:embeddedFont>
    <p:embeddedFont>
      <p:font typeface="Atkinson Hyperlegible Bold" charset="1" panose="00000000000000000000"/>
      <p:regular r:id="rId19"/>
    </p:embeddedFont>
    <p:embeddedFont>
      <p:font typeface="Atkinson Hyperlegible Italics" charset="1" panose="00000000000000000000"/>
      <p:regular r:id="rId20"/>
    </p:embeddedFont>
    <p:embeddedFont>
      <p:font typeface="Atkinson Hyperlegible Bold Italics" charset="1" panose="0000000000000000000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slides/slide1.xml" Type="http://schemas.openxmlformats.org/officeDocument/2006/relationships/slide"/><Relationship Id="rId23" Target="slides/slide2.xml" Type="http://schemas.openxmlformats.org/officeDocument/2006/relationships/slide"/><Relationship Id="rId24" Target="slides/slide3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png" Type="http://schemas.openxmlformats.org/officeDocument/2006/relationships/image"/><Relationship Id="rId4" Target="../media/image6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618373" y="5351944"/>
            <a:ext cx="6588554" cy="4935056"/>
          </a:xfrm>
          <a:custGeom>
            <a:avLst/>
            <a:gdLst/>
            <a:ahLst/>
            <a:cxnLst/>
            <a:rect r="r" b="b" t="t" l="l"/>
            <a:pathLst>
              <a:path h="4935056" w="6588554">
                <a:moveTo>
                  <a:pt x="0" y="0"/>
                </a:moveTo>
                <a:lnTo>
                  <a:pt x="6588554" y="0"/>
                </a:lnTo>
                <a:lnTo>
                  <a:pt x="6588554" y="4935056"/>
                </a:lnTo>
                <a:lnTo>
                  <a:pt x="0" y="493505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149340" y="367189"/>
            <a:ext cx="5989320" cy="4467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60"/>
              </a:lnSpc>
            </a:pPr>
            <a:r>
              <a:rPr lang="en-US" sz="1800" spc="-71">
                <a:solidFill>
                  <a:srgbClr val="898989"/>
                </a:solidFill>
                <a:latin typeface="Open Sans"/>
              </a:rPr>
              <a:t>SOLELY FOR PURPOSES OF FORAGE WORK EXPERIENCE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377440" y="1500665"/>
            <a:ext cx="13533120" cy="37185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20"/>
              </a:lnSpc>
            </a:pPr>
            <a:r>
              <a:rPr lang="en-US" sz="9000" spc="-358">
                <a:solidFill>
                  <a:srgbClr val="000000"/>
                </a:solidFill>
                <a:latin typeface="Open Sans"/>
              </a:rPr>
              <a:t>Sentiment Analysis of British Airways Customer Reviews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6069" y="2358796"/>
            <a:ext cx="4642964" cy="4601010"/>
          </a:xfrm>
          <a:custGeom>
            <a:avLst/>
            <a:gdLst/>
            <a:ahLst/>
            <a:cxnLst/>
            <a:rect r="r" b="b" t="t" l="l"/>
            <a:pathLst>
              <a:path h="4601010" w="4642964">
                <a:moveTo>
                  <a:pt x="0" y="0"/>
                </a:moveTo>
                <a:lnTo>
                  <a:pt x="4642964" y="0"/>
                </a:lnTo>
                <a:lnTo>
                  <a:pt x="4642964" y="4601010"/>
                </a:lnTo>
                <a:lnTo>
                  <a:pt x="0" y="460101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149340" y="29363"/>
            <a:ext cx="5989320" cy="4467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60"/>
              </a:lnSpc>
            </a:pPr>
            <a:r>
              <a:rPr lang="en-US" sz="1800" spc="-71">
                <a:solidFill>
                  <a:srgbClr val="898989"/>
                </a:solidFill>
                <a:latin typeface="Open Sans"/>
              </a:rPr>
              <a:t>SOLELY FOR PURPOSES OF FORAGE WORK EXPERIENCE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46069" y="7134225"/>
            <a:ext cx="5348133" cy="2124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3D3D3D"/>
                </a:solidFill>
                <a:latin typeface="Atkinson Hyperlegible"/>
              </a:rPr>
              <a:t>Customer Review breakdown</a:t>
            </a:r>
          </a:p>
          <a:p>
            <a:pPr>
              <a:lnSpc>
                <a:spcPts val="4200"/>
              </a:lnSpc>
            </a:pPr>
            <a:r>
              <a:rPr lang="en-US" sz="3000">
                <a:solidFill>
                  <a:srgbClr val="3D3D3D"/>
                </a:solidFill>
                <a:latin typeface="Atkinson Hyperlegible"/>
              </a:rPr>
              <a:t>Positive Reviews: 958</a:t>
            </a:r>
          </a:p>
          <a:p>
            <a:pPr>
              <a:lnSpc>
                <a:spcPts val="4200"/>
              </a:lnSpc>
            </a:pPr>
            <a:r>
              <a:rPr lang="en-US" sz="3000">
                <a:solidFill>
                  <a:srgbClr val="3D3D3D"/>
                </a:solidFill>
                <a:latin typeface="Atkinson Hyperlegible"/>
              </a:rPr>
              <a:t>Neutral Reviews: 691</a:t>
            </a:r>
          </a:p>
          <a:p>
            <a:pPr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3D3D3D"/>
                </a:solidFill>
                <a:latin typeface="Atkinson Hyperlegible"/>
              </a:rPr>
              <a:t>Negative Reviews: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7136186" y="1925737"/>
            <a:ext cx="9396310" cy="7953190"/>
          </a:xfrm>
          <a:custGeom>
            <a:avLst/>
            <a:gdLst/>
            <a:ahLst/>
            <a:cxnLst/>
            <a:rect r="r" b="b" t="t" l="l"/>
            <a:pathLst>
              <a:path h="7953190" w="9396310">
                <a:moveTo>
                  <a:pt x="0" y="0"/>
                </a:moveTo>
                <a:lnTo>
                  <a:pt x="9396310" y="0"/>
                </a:lnTo>
                <a:lnTo>
                  <a:pt x="9396310" y="7953190"/>
                </a:lnTo>
                <a:lnTo>
                  <a:pt x="0" y="795319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16780" r="-230" b="-1637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8045781" y="1401862"/>
            <a:ext cx="6625897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3D3D3D"/>
                </a:solidFill>
                <a:latin typeface="Atkinson Hyperlegible"/>
              </a:rPr>
              <a:t>WordCloud of Review Sentiments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208443" y="504825"/>
            <a:ext cx="6625897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3D3D3D"/>
                </a:solidFill>
                <a:latin typeface="Atkinson Hyperlegible Bold"/>
              </a:rPr>
              <a:t>Insights From Customers Reviews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149340" y="29362"/>
            <a:ext cx="5989320" cy="4467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60"/>
              </a:lnSpc>
            </a:pPr>
            <a:r>
              <a:rPr lang="en-US" sz="1800" spc="-71">
                <a:solidFill>
                  <a:srgbClr val="898989"/>
                </a:solidFill>
                <a:latin typeface="Open Sans"/>
              </a:rPr>
              <a:t>SOLELY FOR PURPOSES OF FORAGE WORK EXPERIENCE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237105" y="4705896"/>
            <a:ext cx="7841954" cy="4678213"/>
          </a:xfrm>
          <a:custGeom>
            <a:avLst/>
            <a:gdLst/>
            <a:ahLst/>
            <a:cxnLst/>
            <a:rect r="r" b="b" t="t" l="l"/>
            <a:pathLst>
              <a:path h="4678213" w="7841954">
                <a:moveTo>
                  <a:pt x="0" y="0"/>
                </a:moveTo>
                <a:lnTo>
                  <a:pt x="7841955" y="0"/>
                </a:lnTo>
                <a:lnTo>
                  <a:pt x="7841955" y="4678213"/>
                </a:lnTo>
                <a:lnTo>
                  <a:pt x="0" y="467821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923538" y="476085"/>
            <a:ext cx="6909296" cy="4037037"/>
          </a:xfrm>
          <a:custGeom>
            <a:avLst/>
            <a:gdLst/>
            <a:ahLst/>
            <a:cxnLst/>
            <a:rect r="r" b="b" t="t" l="l"/>
            <a:pathLst>
              <a:path h="4037037" w="6909296">
                <a:moveTo>
                  <a:pt x="0" y="0"/>
                </a:moveTo>
                <a:lnTo>
                  <a:pt x="6909295" y="0"/>
                </a:lnTo>
                <a:lnTo>
                  <a:pt x="6909295" y="4037037"/>
                </a:lnTo>
                <a:lnTo>
                  <a:pt x="0" y="403703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9" t="-1522" r="0" b="-587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512249" y="4900809"/>
            <a:ext cx="8403436" cy="5013172"/>
          </a:xfrm>
          <a:custGeom>
            <a:avLst/>
            <a:gdLst/>
            <a:ahLst/>
            <a:cxnLst/>
            <a:rect r="r" b="b" t="t" l="l"/>
            <a:pathLst>
              <a:path h="5013172" w="8403436">
                <a:moveTo>
                  <a:pt x="0" y="0"/>
                </a:moveTo>
                <a:lnTo>
                  <a:pt x="8403435" y="0"/>
                </a:lnTo>
                <a:lnTo>
                  <a:pt x="8403435" y="5013172"/>
                </a:lnTo>
                <a:lnTo>
                  <a:pt x="0" y="501317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201956" y="1399229"/>
            <a:ext cx="10415876" cy="2124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3D3D3D"/>
                </a:solidFill>
                <a:latin typeface="Atkinson Hyperlegible Bold"/>
              </a:rPr>
              <a:t>Customer Review Sentiment Charts</a:t>
            </a:r>
          </a:p>
          <a:p>
            <a:pPr>
              <a:lnSpc>
                <a:spcPts val="4200"/>
              </a:lnSpc>
            </a:pPr>
          </a:p>
          <a:p>
            <a:pPr>
              <a:lnSpc>
                <a:spcPts val="4200"/>
              </a:lnSpc>
            </a:pPr>
            <a:r>
              <a:rPr lang="en-US" sz="3000">
                <a:solidFill>
                  <a:srgbClr val="3D3D3D"/>
                </a:solidFill>
                <a:latin typeface="Atkinson Hyperlegible"/>
              </a:rPr>
              <a:t>Flight was the most used word across all sentiments</a:t>
            </a:r>
          </a:p>
          <a:p>
            <a:pPr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3D3D3D"/>
                </a:solidFill>
                <a:latin typeface="Atkinson Hyperlegible"/>
              </a:rPr>
              <a:t>along with British airways(ba) ,service and london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DAFsvgzSiyg</dc:identifier>
  <dcterms:modified xsi:type="dcterms:W3CDTF">2011-08-01T06:04:30Z</dcterms:modified>
  <cp:revision>1</cp:revision>
  <dc:title>Task 1.pptx</dc:title>
</cp:coreProperties>
</file>