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5" autoAdjust="0"/>
    <p:restoredTop sz="94660"/>
  </p:normalViewPr>
  <p:slideViewPr>
    <p:cSldViewPr snapToGrid="0">
      <p:cViewPr varScale="1">
        <p:scale>
          <a:sx n="80" d="100"/>
          <a:sy n="80" d="100"/>
        </p:scale>
        <p:origin x="108"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F6BC55-8D41-49A8-ABE6-7AF93E53D9A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236708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6BC55-8D41-49A8-ABE6-7AF93E53D9A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263599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6BC55-8D41-49A8-ABE6-7AF93E53D9A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2117736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F6BC55-8D41-49A8-ABE6-7AF93E53D9A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1577810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F6BC55-8D41-49A8-ABE6-7AF93E53D9A7}" type="datetimeFigureOut">
              <a:rPr lang="en-US" smtClean="0"/>
              <a:t>9/5/2021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47446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F6BC55-8D41-49A8-ABE6-7AF93E53D9A7}"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101251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F6BC55-8D41-49A8-ABE6-7AF93E53D9A7}" type="datetimeFigureOut">
              <a:rPr lang="en-US" smtClean="0"/>
              <a:t>9/5/2021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169795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F6BC55-8D41-49A8-ABE6-7AF93E53D9A7}" type="datetimeFigureOut">
              <a:rPr lang="en-US" smtClean="0"/>
              <a:t>9/5/2021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3653874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6BC55-8D41-49A8-ABE6-7AF93E53D9A7}" type="datetimeFigureOut">
              <a:rPr lang="en-US" smtClean="0"/>
              <a:t>9/5/2021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367951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6BC55-8D41-49A8-ABE6-7AF93E53D9A7}"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3227817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F6BC55-8D41-49A8-ABE6-7AF93E53D9A7}" type="datetimeFigureOut">
              <a:rPr lang="en-US" smtClean="0"/>
              <a:t>9/5/2021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3D7BDD-2EEA-4607-A902-A39C625751B5}" type="slidenum">
              <a:rPr lang="en-US" smtClean="0"/>
              <a:t>‹#›</a:t>
            </a:fld>
            <a:endParaRPr lang="en-US"/>
          </a:p>
        </p:txBody>
      </p:sp>
    </p:spTree>
    <p:extLst>
      <p:ext uri="{BB962C8B-B14F-4D97-AF65-F5344CB8AC3E}">
        <p14:creationId xmlns:p14="http://schemas.microsoft.com/office/powerpoint/2010/main" val="222570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6BC55-8D41-49A8-ABE6-7AF93E53D9A7}" type="datetimeFigureOut">
              <a:rPr lang="en-US" smtClean="0"/>
              <a:t>9/5/2021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D7BDD-2EEA-4607-A902-A39C625751B5}" type="slidenum">
              <a:rPr lang="en-US" smtClean="0"/>
              <a:t>‹#›</a:t>
            </a:fld>
            <a:endParaRPr lang="en-US"/>
          </a:p>
        </p:txBody>
      </p:sp>
    </p:spTree>
    <p:extLst>
      <p:ext uri="{BB962C8B-B14F-4D97-AF65-F5344CB8AC3E}">
        <p14:creationId xmlns:p14="http://schemas.microsoft.com/office/powerpoint/2010/main" val="1011537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610754405"/>
              </p:ext>
            </p:extLst>
          </p:nvPr>
        </p:nvGraphicFramePr>
        <p:xfrm>
          <a:off x="3978257" y="12032"/>
          <a:ext cx="4876428" cy="6610075"/>
        </p:xfrm>
        <a:graphic>
          <a:graphicData uri="http://schemas.openxmlformats.org/drawingml/2006/table">
            <a:tbl>
              <a:tblPr firstRow="1" firstCol="1" bandRow="1">
                <a:tableStyleId>{5C22544A-7EE6-4342-B048-85BDC9FD1C3A}</a:tableStyleId>
              </a:tblPr>
              <a:tblGrid>
                <a:gridCol w="1541587"/>
                <a:gridCol w="1766803"/>
                <a:gridCol w="1568038"/>
              </a:tblGrid>
              <a:tr h="181306">
                <a:tc>
                  <a:txBody>
                    <a:bodyPr/>
                    <a:lstStyle/>
                    <a:p>
                      <a:pPr marL="0" marR="0" algn="ctr">
                        <a:lnSpc>
                          <a:spcPct val="107000"/>
                        </a:lnSpc>
                        <a:spcBef>
                          <a:spcPts val="0"/>
                        </a:spcBef>
                        <a:spcAft>
                          <a:spcPts val="0"/>
                        </a:spcAft>
                      </a:pPr>
                      <a:r>
                        <a:rPr lang="en-US" sz="1800" b="1" dirty="0">
                          <a:solidFill>
                            <a:schemeClr val="bg1"/>
                          </a:solidFill>
                          <a:effectLst/>
                        </a:rPr>
                        <a:t>Sanskrit Word</a:t>
                      </a:r>
                      <a:endPar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nchor="ctr"/>
                </a:tc>
                <a:tc>
                  <a:txBody>
                    <a:bodyPr/>
                    <a:lstStyle/>
                    <a:p>
                      <a:pPr marL="0" marR="0" algn="ctr">
                        <a:lnSpc>
                          <a:spcPct val="107000"/>
                        </a:lnSpc>
                        <a:spcBef>
                          <a:spcPts val="0"/>
                        </a:spcBef>
                        <a:spcAft>
                          <a:spcPts val="0"/>
                        </a:spcAft>
                      </a:pPr>
                      <a:r>
                        <a:rPr lang="en-US" sz="1800" b="1" dirty="0">
                          <a:solidFill>
                            <a:schemeClr val="bg1"/>
                          </a:solidFill>
                          <a:effectLst/>
                        </a:rPr>
                        <a:t>Hindi Word</a:t>
                      </a:r>
                      <a:endPar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nchor="ctr"/>
                </a:tc>
                <a:tc>
                  <a:txBody>
                    <a:bodyPr/>
                    <a:lstStyle/>
                    <a:p>
                      <a:pPr marL="0" marR="0" algn="ctr">
                        <a:lnSpc>
                          <a:spcPct val="107000"/>
                        </a:lnSpc>
                        <a:spcBef>
                          <a:spcPts val="0"/>
                        </a:spcBef>
                        <a:spcAft>
                          <a:spcPts val="0"/>
                        </a:spcAft>
                      </a:pPr>
                      <a:r>
                        <a:rPr lang="en-US" sz="1800" b="1" dirty="0">
                          <a:solidFill>
                            <a:schemeClr val="bg1"/>
                          </a:solidFill>
                          <a:effectLst/>
                        </a:rPr>
                        <a:t>Who</a:t>
                      </a:r>
                      <a:endParaRPr lang="en-US"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nchor="ctr"/>
                </a:tc>
              </a:tr>
              <a:tr h="181306">
                <a:tc>
                  <a:txBody>
                    <a:bodyPr/>
                    <a:lstStyle/>
                    <a:p>
                      <a:pPr marL="0" marR="0">
                        <a:lnSpc>
                          <a:spcPct val="107000"/>
                        </a:lnSpc>
                        <a:spcBef>
                          <a:spcPts val="0"/>
                        </a:spcBef>
                        <a:spcAft>
                          <a:spcPts val="0"/>
                        </a:spcAft>
                      </a:pPr>
                      <a:r>
                        <a:rPr lang="en-US" sz="1600" b="1">
                          <a:effectLst/>
                        </a:rPr>
                        <a:t>अहि</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साप</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साप</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रिपु</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शत्रु</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गरुड</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पति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स्वामी</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विष्णु</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कांता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पत्नी</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लक्ष्मी</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तात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समुद्र</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संपूज्य</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पूजा करने वाले</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राम</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कांता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पत्नी</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सीता</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हर</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हरन</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रावन</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तनय</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पुत्र</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ईन्द्रजित</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निहन्तृ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के द्वारा घायल</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लक्ष्मण</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प्राणदातृ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प्राण दातृ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हनुमान</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ध्वजस्य</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जिस कि ध्वजा पर बैठे</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अर्जुन</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सखि</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मित्र</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कृष्ण</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सुत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पुत्र</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प्रद्युम्न</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सुत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पुत्र</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अनिरुद्ध</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कांता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पत्नी</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उषा</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तात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बाणासुर</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संपूज्य</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की पूजा की</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शिव</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कांता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पत्नी</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पार्वती</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पितृ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पिता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हिमालय</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शिरसि</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शिर</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a:lnSpc>
                          <a:spcPct val="107000"/>
                        </a:lnSpc>
                      </a:pPr>
                      <a:endParaRPr lang="en-US" sz="1600" b="1" dirty="0">
                        <a:effectLst/>
                        <a:latin typeface="Calibri" panose="020F0502020204030204" pitchFamily="34"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वहन्ति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वहने वाली</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a:lnSpc>
                          <a:spcPct val="107000"/>
                        </a:lnSpc>
                      </a:pPr>
                      <a:endParaRPr lang="en-US" sz="1600" b="1" dirty="0">
                        <a:effectLst/>
                        <a:latin typeface="Calibri" panose="020F0502020204030204" pitchFamily="34" charset="0"/>
                      </a:endParaRPr>
                    </a:p>
                  </a:txBody>
                  <a:tcPr marL="8703" marR="8703" marT="8703" marB="8703"/>
                </a:tc>
              </a:tr>
              <a:tr h="181306">
                <a:tc>
                  <a:txBody>
                    <a:bodyPr/>
                    <a:lstStyle/>
                    <a:p>
                      <a:pPr marL="0" marR="0">
                        <a:lnSpc>
                          <a:spcPct val="107000"/>
                        </a:lnSpc>
                        <a:spcBef>
                          <a:spcPts val="0"/>
                        </a:spcBef>
                        <a:spcAft>
                          <a:spcPts val="0"/>
                        </a:spcAft>
                      </a:pPr>
                      <a:r>
                        <a:rPr lang="en-US" sz="1600" b="1">
                          <a:effectLst/>
                        </a:rPr>
                        <a:t>जाह्नवी मां पुनातु</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a:effectLst/>
                        </a:rPr>
                        <a:t>जाह्नवी</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c>
                  <a:txBody>
                    <a:bodyPr/>
                    <a:lstStyle/>
                    <a:p>
                      <a:pPr marL="0" marR="0">
                        <a:lnSpc>
                          <a:spcPct val="107000"/>
                        </a:lnSpc>
                        <a:spcBef>
                          <a:spcPts val="0"/>
                        </a:spcBef>
                        <a:spcAft>
                          <a:spcPts val="0"/>
                        </a:spcAft>
                      </a:pPr>
                      <a:r>
                        <a:rPr lang="en-US" sz="1600" b="1" dirty="0" err="1">
                          <a:effectLst/>
                        </a:rPr>
                        <a:t>पवित्र</a:t>
                      </a:r>
                      <a:r>
                        <a:rPr lang="en-US" sz="1600" b="1" dirty="0">
                          <a:effectLst/>
                        </a:rPr>
                        <a:t> </a:t>
                      </a:r>
                      <a:r>
                        <a:rPr lang="en-US" sz="1600" b="1" dirty="0" smtClean="0">
                          <a:effectLst/>
                        </a:rPr>
                        <a:t> </a:t>
                      </a:r>
                      <a:r>
                        <a:rPr lang="en-US" sz="1600" b="1" dirty="0" err="1" smtClean="0">
                          <a:effectLst/>
                        </a:rPr>
                        <a:t>मां</a:t>
                      </a:r>
                      <a:r>
                        <a:rPr lang="en-US" sz="1600" b="1" dirty="0" smtClean="0">
                          <a:effectLst/>
                        </a:rPr>
                        <a:t> </a:t>
                      </a:r>
                      <a:r>
                        <a:rPr lang="en-US" sz="1600" b="1" dirty="0" err="1">
                          <a:effectLst/>
                        </a:rPr>
                        <a:t>गंगाजी</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8703" marR="8703" marT="8703" marB="8703"/>
                </a:tc>
              </a:tr>
            </a:tbl>
          </a:graphicData>
        </a:graphic>
      </p:graphicFrame>
      <p:cxnSp>
        <p:nvCxnSpPr>
          <p:cNvPr id="9" name="Straight Arrow Connector 8"/>
          <p:cNvCxnSpPr/>
          <p:nvPr/>
        </p:nvCxnSpPr>
        <p:spPr>
          <a:xfrm flipH="1">
            <a:off x="4836695" y="613611"/>
            <a:ext cx="1443790" cy="240632"/>
          </a:xfrm>
          <a:prstGeom prst="straightConnector1">
            <a:avLst/>
          </a:prstGeom>
          <a:ln w="127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836695" y="854245"/>
            <a:ext cx="1443789" cy="24061"/>
          </a:xfrm>
          <a:prstGeom prst="straightConnector1">
            <a:avLst/>
          </a:prstGeom>
          <a:ln w="127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065295" y="878306"/>
            <a:ext cx="1215191" cy="240633"/>
          </a:xfrm>
          <a:prstGeom prst="straightConnector1">
            <a:avLst/>
          </a:prstGeom>
          <a:ln w="127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065295" y="1118939"/>
            <a:ext cx="1215189" cy="24062"/>
          </a:xfrm>
          <a:prstGeom prst="straightConnector1">
            <a:avLst/>
          </a:prstGeom>
          <a:ln w="127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065293" y="1143001"/>
            <a:ext cx="1215191" cy="240633"/>
          </a:xfrm>
          <a:prstGeom prst="straightConnector1">
            <a:avLst/>
          </a:prstGeom>
          <a:ln w="12700">
            <a:solidFill>
              <a:srgbClr val="FF000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85611" y="1395665"/>
            <a:ext cx="649704" cy="12031"/>
          </a:xfrm>
          <a:prstGeom prst="straightConnector1">
            <a:avLst/>
          </a:prstGeom>
          <a:ln w="12700">
            <a:solidFill>
              <a:srgbClr val="FF00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flipH="1">
            <a:off x="5835315" y="1515979"/>
            <a:ext cx="66173"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flipH="1">
            <a:off x="5835315" y="1668379"/>
            <a:ext cx="66173"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flipH="1">
            <a:off x="5835315" y="1820779"/>
            <a:ext cx="66173"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flipH="1">
            <a:off x="5835315" y="1973179"/>
            <a:ext cx="66173"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flipH="1">
            <a:off x="169747" y="91616"/>
            <a:ext cx="3496066" cy="5139869"/>
          </a:xfrm>
          <a:prstGeom prst="rect">
            <a:avLst/>
          </a:prstGeom>
        </p:spPr>
        <p:txBody>
          <a:bodyPr wrap="square">
            <a:spAutoFit/>
          </a:bodyPr>
          <a:lstStyle/>
          <a:p>
            <a:pPr algn="ctr"/>
            <a:r>
              <a:rPr lang="hi-IN" sz="2400" b="1" dirty="0" smtClean="0">
                <a:solidFill>
                  <a:srgbClr val="FF0000"/>
                </a:solidFill>
              </a:rPr>
              <a:t>संस्कृत</a:t>
            </a:r>
            <a:r>
              <a:rPr lang="en-US" sz="2400" b="1" dirty="0" smtClean="0">
                <a:solidFill>
                  <a:srgbClr val="FF0000"/>
                </a:solidFill>
              </a:rPr>
              <a:t> </a:t>
            </a:r>
            <a:r>
              <a:rPr lang="hi-IN" sz="2400" b="1" dirty="0" smtClean="0">
                <a:solidFill>
                  <a:srgbClr val="FF0000"/>
                </a:solidFill>
              </a:rPr>
              <a:t>की विशेषता</a:t>
            </a:r>
            <a:endParaRPr lang="en-US" sz="2400" b="1" dirty="0" smtClean="0">
              <a:solidFill>
                <a:srgbClr val="FF0000"/>
              </a:solidFill>
            </a:endParaRPr>
          </a:p>
          <a:p>
            <a:pPr algn="ctr"/>
            <a:r>
              <a:rPr lang="en-US" sz="1400" b="1" i="0" dirty="0" smtClean="0">
                <a:solidFill>
                  <a:srgbClr val="050505"/>
                </a:solidFill>
                <a:effectLst/>
                <a:latin typeface="inherit"/>
              </a:rPr>
              <a:t>(</a:t>
            </a:r>
            <a:r>
              <a:rPr lang="hi-IN" sz="1400" b="1" dirty="0" smtClean="0"/>
              <a:t>मालिनी छंद</a:t>
            </a:r>
            <a:r>
              <a:rPr lang="en-US" sz="1400" b="1" i="0" dirty="0" smtClean="0">
                <a:solidFill>
                  <a:srgbClr val="050505"/>
                </a:solidFill>
                <a:effectLst/>
                <a:latin typeface="inherit"/>
              </a:rPr>
              <a:t>)</a:t>
            </a:r>
            <a:endParaRPr lang="hi-IN" sz="2400" b="1" dirty="0">
              <a:solidFill>
                <a:srgbClr val="FF0000"/>
              </a:solidFill>
            </a:endParaRPr>
          </a:p>
          <a:p>
            <a:endParaRPr lang="en-US" sz="1400" b="1" dirty="0" smtClean="0"/>
          </a:p>
          <a:p>
            <a:r>
              <a:rPr lang="hi-IN" sz="1600" b="1" i="0" dirty="0" smtClean="0">
                <a:solidFill>
                  <a:srgbClr val="050505"/>
                </a:solidFill>
                <a:effectLst/>
                <a:latin typeface="inherit"/>
              </a:rPr>
              <a:t>अहि-रिपु-पति-कांता तात-संपूज्य-कांता</a:t>
            </a:r>
          </a:p>
          <a:p>
            <a:r>
              <a:rPr lang="hi-IN" sz="1600" b="1" i="0" dirty="0" smtClean="0">
                <a:solidFill>
                  <a:srgbClr val="050505"/>
                </a:solidFill>
                <a:effectLst/>
                <a:latin typeface="inherit"/>
              </a:rPr>
              <a:t>हर-तनय-निहन्तृ-प्राणदातृ-ध्वजस्य।</a:t>
            </a:r>
          </a:p>
          <a:p>
            <a:r>
              <a:rPr lang="hi-IN" sz="1600" b="1" i="0" dirty="0" smtClean="0">
                <a:solidFill>
                  <a:srgbClr val="050505"/>
                </a:solidFill>
                <a:effectLst/>
                <a:latin typeface="inherit"/>
              </a:rPr>
              <a:t>सखि-सुत-सुत-कांता</a:t>
            </a:r>
            <a:r>
              <a:rPr lang="en-US" sz="1600" b="1" i="0" dirty="0" smtClean="0">
                <a:solidFill>
                  <a:srgbClr val="050505"/>
                </a:solidFill>
                <a:effectLst/>
                <a:latin typeface="inherit"/>
              </a:rPr>
              <a:t> </a:t>
            </a:r>
            <a:r>
              <a:rPr lang="hi-IN" sz="1600" b="1" i="0" dirty="0" smtClean="0">
                <a:solidFill>
                  <a:srgbClr val="050505"/>
                </a:solidFill>
                <a:effectLst/>
                <a:latin typeface="inherit"/>
              </a:rPr>
              <a:t>तात-संपूज्य-कांता</a:t>
            </a:r>
          </a:p>
          <a:p>
            <a:r>
              <a:rPr lang="hi-IN" sz="1600" b="1" i="0" dirty="0" smtClean="0">
                <a:solidFill>
                  <a:srgbClr val="050505"/>
                </a:solidFill>
                <a:effectLst/>
                <a:latin typeface="inherit"/>
              </a:rPr>
              <a:t>पितृशिरसि वहन्ति जाह्नवी मां पुनातु॥</a:t>
            </a:r>
            <a:r>
              <a:rPr lang="en-US" sz="1600" b="1" i="0" dirty="0" smtClean="0">
                <a:solidFill>
                  <a:srgbClr val="050505"/>
                </a:solidFill>
                <a:effectLst/>
                <a:latin typeface="inherit"/>
              </a:rPr>
              <a:t> (</a:t>
            </a:r>
            <a:r>
              <a:rPr lang="hi-IN" sz="1600" b="1" dirty="0"/>
              <a:t>सुभाषित रत्न </a:t>
            </a:r>
            <a:r>
              <a:rPr lang="hi-IN" sz="1600" b="1" dirty="0" smtClean="0"/>
              <a:t>भांडाकार</a:t>
            </a:r>
            <a:r>
              <a:rPr lang="en-US" sz="1600" b="1" i="0" dirty="0" smtClean="0">
                <a:solidFill>
                  <a:srgbClr val="050505"/>
                </a:solidFill>
                <a:effectLst/>
                <a:latin typeface="inherit"/>
              </a:rPr>
              <a:t>)</a:t>
            </a:r>
          </a:p>
          <a:p>
            <a:endParaRPr lang="en-US" sz="1200" b="1" dirty="0">
              <a:solidFill>
                <a:srgbClr val="050505"/>
              </a:solidFill>
              <a:latin typeface="inherit"/>
            </a:endParaRPr>
          </a:p>
          <a:p>
            <a:endParaRPr lang="hi-IN" sz="1200" b="1" i="0" dirty="0" smtClean="0">
              <a:solidFill>
                <a:srgbClr val="050505"/>
              </a:solidFill>
              <a:effectLst/>
              <a:latin typeface="inherit"/>
            </a:endParaRPr>
          </a:p>
          <a:p>
            <a:r>
              <a:rPr lang="hi-IN" sz="1200" b="1" i="0" dirty="0" smtClean="0">
                <a:solidFill>
                  <a:srgbClr val="050505"/>
                </a:solidFill>
                <a:effectLst/>
                <a:latin typeface="inherit"/>
              </a:rPr>
              <a:t>अर्थ-- </a:t>
            </a:r>
          </a:p>
          <a:p>
            <a:r>
              <a:rPr lang="hi-IN" sz="1200" b="1" i="0" dirty="0" smtClean="0">
                <a:solidFill>
                  <a:srgbClr val="050505"/>
                </a:solidFill>
                <a:effectLst/>
                <a:latin typeface="inherit"/>
              </a:rPr>
              <a:t>अहि-साप उसका शत्रु गरुड उनके स्वामी विष्णु उनकी पत्नी लक्ष्मी उनके पिता समुद्र उनकी पूजा करने वाले राम उनकी पत्नी सीता उनका हरन करने वाला रावन उनका पुत्र ईन्द्रजित उसके द्वारा घायल हुआ लक्ष्मण उनके प्राण देने वाले हनुमान वो जिसकि ध्वजा पे बैठे वो अर्जुन उनके मित्र कृष्ण उनके पुत्र प्रद्युम्न उनके पुत्र अनिरुद्ध उनकि पत्नी उषा उनके पिता बाणासुर उसने जिनकी पूजा की वो भगवान शिव उनकि पत्नी मां पार्वती उनके पिता हिमालय और उस हिमालय से बहनें वाली जाह्नवी अर्थात् गंगाजी मुजे पवित्र करे</a:t>
            </a:r>
            <a:r>
              <a:rPr lang="en-US" sz="1200" b="1" i="0" dirty="0" smtClean="0">
                <a:solidFill>
                  <a:srgbClr val="050505"/>
                </a:solidFill>
                <a:effectLst/>
                <a:latin typeface="inherit"/>
              </a:rPr>
              <a:t>.</a:t>
            </a:r>
          </a:p>
          <a:p>
            <a:endParaRPr lang="hi-IN" sz="1400" b="1" i="0" dirty="0" smtClean="0">
              <a:solidFill>
                <a:srgbClr val="050505"/>
              </a:solidFill>
              <a:effectLst/>
              <a:latin typeface="inherit"/>
            </a:endParaRPr>
          </a:p>
          <a:p>
            <a:r>
              <a:rPr lang="hi-IN" sz="1400" b="1" i="0" dirty="0" smtClean="0">
                <a:solidFill>
                  <a:srgbClr val="050505"/>
                </a:solidFill>
                <a:effectLst/>
                <a:latin typeface="inherit"/>
              </a:rPr>
              <a:t>साप से शुरू हुआ श्लोक गंगाजी को छु गया</a:t>
            </a:r>
            <a:endParaRPr lang="hi-IN" sz="1400" b="1" i="0" dirty="0">
              <a:solidFill>
                <a:srgbClr val="050505"/>
              </a:solidFill>
              <a:effectLst/>
              <a:latin typeface="inherit"/>
            </a:endParaRPr>
          </a:p>
        </p:txBody>
      </p:sp>
      <p:sp>
        <p:nvSpPr>
          <p:cNvPr id="38" name="Rectangle 37"/>
          <p:cNvSpPr/>
          <p:nvPr/>
        </p:nvSpPr>
        <p:spPr>
          <a:xfrm>
            <a:off x="9015122" y="91616"/>
            <a:ext cx="2751593" cy="5447645"/>
          </a:xfrm>
          <a:prstGeom prst="rect">
            <a:avLst/>
          </a:prstGeom>
        </p:spPr>
        <p:txBody>
          <a:bodyPr wrap="square">
            <a:spAutoFit/>
          </a:bodyPr>
          <a:lstStyle/>
          <a:p>
            <a:r>
              <a:rPr lang="en-US" sz="2400" b="1" dirty="0" smtClean="0">
                <a:solidFill>
                  <a:srgbClr val="FF0000"/>
                </a:solidFill>
              </a:rPr>
              <a:t>Sanskrit: A Unique, Matured, Highly Structured, Rich Language</a:t>
            </a:r>
          </a:p>
          <a:p>
            <a:endParaRPr lang="en-US" b="1" dirty="0"/>
          </a:p>
          <a:p>
            <a:endParaRPr lang="en-US" b="1" dirty="0" smtClean="0"/>
          </a:p>
          <a:p>
            <a:r>
              <a:rPr lang="en-US" b="1" dirty="0" smtClean="0"/>
              <a:t>Sanskrit has the capability</a:t>
            </a:r>
          </a:p>
          <a:p>
            <a:r>
              <a:rPr lang="en-US" b="1" dirty="0" smtClean="0"/>
              <a:t>A daisy chain</a:t>
            </a:r>
          </a:p>
          <a:p>
            <a:r>
              <a:rPr lang="en-US" b="1" dirty="0" smtClean="0"/>
              <a:t>One word for each sentence, paragraph,</a:t>
            </a:r>
          </a:p>
          <a:p>
            <a:r>
              <a:rPr lang="en-US" b="1" dirty="0" smtClean="0"/>
              <a:t>Chapter, book</a:t>
            </a:r>
          </a:p>
          <a:p>
            <a:r>
              <a:rPr lang="en-US" b="1" dirty="0" smtClean="0"/>
              <a:t>Very compact language</a:t>
            </a:r>
          </a:p>
          <a:p>
            <a:endParaRPr lang="en-US" b="1" dirty="0"/>
          </a:p>
          <a:p>
            <a:r>
              <a:rPr lang="en-US" b="1" dirty="0" smtClean="0"/>
              <a:t>Potential applications should be explored in Crypto communications,</a:t>
            </a:r>
          </a:p>
          <a:p>
            <a:r>
              <a:rPr lang="en-US" b="1" dirty="0" smtClean="0"/>
              <a:t>Programming languages,</a:t>
            </a:r>
          </a:p>
          <a:p>
            <a:r>
              <a:rPr lang="en-US" b="1" dirty="0" smtClean="0"/>
              <a:t>Passwords and T</a:t>
            </a:r>
            <a:r>
              <a:rPr lang="en-US" b="1" dirty="0" smtClean="0"/>
              <a:t>axonomy.</a:t>
            </a:r>
            <a:endParaRPr lang="en-US" b="1" dirty="0" smtClean="0"/>
          </a:p>
        </p:txBody>
      </p:sp>
      <p:sp>
        <p:nvSpPr>
          <p:cNvPr id="39" name="AutoShape 3" descr="Indian Cobra (Naja naja) · iNaturalist"/>
          <p:cNvSpPr>
            <a:spLocks noChangeAspect="1" noChangeArrowheads="1"/>
          </p:cNvSpPr>
          <p:nvPr/>
        </p:nvSpPr>
        <p:spPr bwMode="auto">
          <a:xfrm>
            <a:off x="983562" y="5467091"/>
            <a:ext cx="939856" cy="9398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descr="Naj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63" y="5321467"/>
            <a:ext cx="1385772" cy="139090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Ganges River - History &amp;amp; Origin, Significance, Facts, Pollu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9334" y="5326819"/>
            <a:ext cx="1501875" cy="1397660"/>
          </a:xfrm>
          <a:prstGeom prst="rect">
            <a:avLst/>
          </a:prstGeom>
          <a:noFill/>
          <a:extLst>
            <a:ext uri="{909E8E84-426E-40DD-AFC4-6F175D3DCCD1}">
              <a14:hiddenFill xmlns:a14="http://schemas.microsoft.com/office/drawing/2010/main">
                <a:solidFill>
                  <a:srgbClr val="FFFFFF"/>
                </a:solidFill>
              </a14:hiddenFill>
            </a:ext>
          </a:extLst>
        </p:spPr>
      </p:pic>
      <p:sp>
        <p:nvSpPr>
          <p:cNvPr id="40" name="Right Arrow 39"/>
          <p:cNvSpPr/>
          <p:nvPr/>
        </p:nvSpPr>
        <p:spPr>
          <a:xfrm>
            <a:off x="1593674" y="5875268"/>
            <a:ext cx="722136" cy="283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781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260</Words>
  <Application>Microsoft Office PowerPoint</Application>
  <PresentationFormat>Widescreen</PresentationFormat>
  <Paragraphs>95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inherit</vt:lpstr>
      <vt:lpstr>Mangal</vt:lpstr>
      <vt:lpstr>Times New Roman</vt:lpstr>
      <vt:lpstr>Office Theme</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sudhir</dc:creator>
  <cp:lastModifiedBy>sudhir</cp:lastModifiedBy>
  <cp:revision>7</cp:revision>
  <dcterms:created xsi:type="dcterms:W3CDTF">2021-09-05T17:02:46Z</dcterms:created>
  <dcterms:modified xsi:type="dcterms:W3CDTF">2021-09-05T19:38:15Z</dcterms:modified>
</cp:coreProperties>
</file>