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18288000" cy="10287000"/>
  <p:notesSz cx="6858000" cy="9144000"/>
  <p:embeddedFontLst>
    <p:embeddedFont>
      <p:font typeface="Agrandir Narrow" charset="1" panose="00000506000000000000"/>
      <p:regular r:id="rId45"/>
    </p:embeddedFont>
    <p:embeddedFont>
      <p:font typeface="Gagalin" charset="1" panose="00000500000000000000"/>
      <p:regular r:id="rId46"/>
    </p:embeddedFont>
    <p:embeddedFont>
      <p:font typeface="Agrandir Narrow Bold" charset="1" panose="00000806000000000000"/>
      <p:regular r:id="rId47"/>
    </p:embeddedFont>
    <p:embeddedFont>
      <p:font typeface="Garet" charset="1" panose="00000000000000000000"/>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49.png" Type="http://schemas.openxmlformats.org/officeDocument/2006/relationships/image"/><Relationship Id="rId12" Target="../media/image50.svg" Type="http://schemas.openxmlformats.org/officeDocument/2006/relationships/image"/><Relationship Id="rId2" Target="../media/image1.png" Type="http://schemas.openxmlformats.org/officeDocument/2006/relationships/image"/><Relationship Id="rId3" Target="../media/image45.png" Type="http://schemas.openxmlformats.org/officeDocument/2006/relationships/image"/><Relationship Id="rId4" Target="../media/image46.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41.png" Type="http://schemas.openxmlformats.org/officeDocument/2006/relationships/image"/><Relationship Id="rId8" Target="../media/image42.svg" Type="http://schemas.openxmlformats.org/officeDocument/2006/relationships/image"/><Relationship Id="rId9"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55.png" Type="http://schemas.openxmlformats.org/officeDocument/2006/relationships/image"/><Relationship Id="rId14" Target="../media/image56.svg" Type="http://schemas.openxmlformats.org/officeDocument/2006/relationships/image"/><Relationship Id="rId2" Target="../media/image1.png" Type="http://schemas.openxmlformats.org/officeDocument/2006/relationships/imag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 Id="rId9"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 Id="rId9"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35.png" Type="http://schemas.openxmlformats.org/officeDocument/2006/relationships/image"/><Relationship Id="rId14" Target="../media/image36.svg" Type="http://schemas.openxmlformats.org/officeDocument/2006/relationships/image"/><Relationship Id="rId15" Target="../media/image37.png" Type="http://schemas.openxmlformats.org/officeDocument/2006/relationships/image"/><Relationship Id="rId16" Target="../media/image38.svg" Type="http://schemas.openxmlformats.org/officeDocument/2006/relationships/image"/><Relationship Id="rId17" Target="../media/image20.png" Type="http://schemas.openxmlformats.org/officeDocument/2006/relationships/image"/><Relationship Id="rId18" Target="../media/image21.svg" Type="http://schemas.openxmlformats.org/officeDocument/2006/relationships/image"/><Relationship Id="rId19" Target="../media/image39.png" Type="http://schemas.openxmlformats.org/officeDocument/2006/relationships/image"/><Relationship Id="rId2" Target="../media/image1.png" Type="http://schemas.openxmlformats.org/officeDocument/2006/relationships/image"/><Relationship Id="rId20" Target="../media/image40.sv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49.png" Type="http://schemas.openxmlformats.org/officeDocument/2006/relationships/image"/><Relationship Id="rId12" Target="../media/image50.svg" Type="http://schemas.openxmlformats.org/officeDocument/2006/relationships/image"/><Relationship Id="rId2" Target="../media/image1.png" Type="http://schemas.openxmlformats.org/officeDocument/2006/relationships/image"/><Relationship Id="rId3" Target="../media/image45.png" Type="http://schemas.openxmlformats.org/officeDocument/2006/relationships/image"/><Relationship Id="rId4" Target="../media/image46.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41.png" Type="http://schemas.openxmlformats.org/officeDocument/2006/relationships/image"/><Relationship Id="rId8" Target="../media/image42.svg" Type="http://schemas.openxmlformats.org/officeDocument/2006/relationships/image"/><Relationship Id="rId9"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41.png" Type="http://schemas.openxmlformats.org/officeDocument/2006/relationships/image"/><Relationship Id="rId12" Target="../media/image42.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2" Target="../media/image1.pn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11" Target="../media/image4.png" Type="http://schemas.openxmlformats.org/officeDocument/2006/relationships/image"/><Relationship Id="rId12" Target="../media/image5.svg" Type="http://schemas.openxmlformats.org/officeDocument/2006/relationships/image"/><Relationship Id="rId13" Target="../media/image47.png" Type="http://schemas.openxmlformats.org/officeDocument/2006/relationships/image"/><Relationship Id="rId14" Target="../media/image48.svg" Type="http://schemas.openxmlformats.org/officeDocument/2006/relationships/image"/><Relationship Id="rId2" Target="../media/image1.pn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4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41.png" Type="http://schemas.openxmlformats.org/officeDocument/2006/relationships/image"/><Relationship Id="rId12" Target="../media/image42.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2" Target="../media/image1.pn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41.png" Type="http://schemas.openxmlformats.org/officeDocument/2006/relationships/image"/><Relationship Id="rId12" Target="../media/image42.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2" Target="../media/image1.pn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41.png" Type="http://schemas.openxmlformats.org/officeDocument/2006/relationships/image"/><Relationship Id="rId12" Target="../media/image42.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2" Target="../media/image1.pn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26.png" Type="http://schemas.openxmlformats.org/officeDocument/2006/relationships/image"/><Relationship Id="rId14" Target="../media/image27.jpe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10.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35.png" Type="http://schemas.openxmlformats.org/officeDocument/2006/relationships/image"/><Relationship Id="rId14" Target="../media/image36.svg" Type="http://schemas.openxmlformats.org/officeDocument/2006/relationships/image"/><Relationship Id="rId15" Target="../media/image37.png" Type="http://schemas.openxmlformats.org/officeDocument/2006/relationships/image"/><Relationship Id="rId16" Target="../media/image38.svg" Type="http://schemas.openxmlformats.org/officeDocument/2006/relationships/image"/><Relationship Id="rId17" Target="../media/image20.png" Type="http://schemas.openxmlformats.org/officeDocument/2006/relationships/image"/><Relationship Id="rId18" Target="../media/image21.svg" Type="http://schemas.openxmlformats.org/officeDocument/2006/relationships/image"/><Relationship Id="rId19" Target="../media/image39.png" Type="http://schemas.openxmlformats.org/officeDocument/2006/relationships/image"/><Relationship Id="rId2" Target="../media/image1.png" Type="http://schemas.openxmlformats.org/officeDocument/2006/relationships/image"/><Relationship Id="rId20" Target="../media/image40.sv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11" Target="../media/image4.png" Type="http://schemas.openxmlformats.org/officeDocument/2006/relationships/image"/><Relationship Id="rId12" Target="../media/image5.svg" Type="http://schemas.openxmlformats.org/officeDocument/2006/relationships/image"/><Relationship Id="rId13" Target="../media/image47.png" Type="http://schemas.openxmlformats.org/officeDocument/2006/relationships/image"/><Relationship Id="rId14" Target="../media/image48.svg" Type="http://schemas.openxmlformats.org/officeDocument/2006/relationships/image"/><Relationship Id="rId2" Target="../media/image1.pn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4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41.png" Type="http://schemas.openxmlformats.org/officeDocument/2006/relationships/image"/><Relationship Id="rId12" Target="../media/image42.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2" Target="../media/image1.pn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41.png" Type="http://schemas.openxmlformats.org/officeDocument/2006/relationships/image"/><Relationship Id="rId12" Target="../media/image42.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2" Target="../media/image1.pn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41.png" Type="http://schemas.openxmlformats.org/officeDocument/2006/relationships/image"/><Relationship Id="rId12" Target="../media/image42.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2" Target="../media/image1.pn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41.png" Type="http://schemas.openxmlformats.org/officeDocument/2006/relationships/image"/><Relationship Id="rId12" Target="../media/image42.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2" Target="../media/image1.pn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0.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41.png" Type="http://schemas.openxmlformats.org/officeDocument/2006/relationships/image"/><Relationship Id="rId12" Target="../media/image42.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2" Target="../media/image1.pn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0.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41.png" Type="http://schemas.openxmlformats.org/officeDocument/2006/relationships/image"/><Relationship Id="rId12" Target="../media/image42.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2" Target="../media/image1.pn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0.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41.png" Type="http://schemas.openxmlformats.org/officeDocument/2006/relationships/image"/><Relationship Id="rId12" Target="../media/image42.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2" Target="../media/image1.pn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0.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35.png" Type="http://schemas.openxmlformats.org/officeDocument/2006/relationships/image"/><Relationship Id="rId14" Target="../media/image36.svg" Type="http://schemas.openxmlformats.org/officeDocument/2006/relationships/image"/><Relationship Id="rId15" Target="../media/image37.png" Type="http://schemas.openxmlformats.org/officeDocument/2006/relationships/image"/><Relationship Id="rId16" Target="../media/image38.svg" Type="http://schemas.openxmlformats.org/officeDocument/2006/relationships/image"/><Relationship Id="rId17" Target="../media/image20.png" Type="http://schemas.openxmlformats.org/officeDocument/2006/relationships/image"/><Relationship Id="rId18" Target="../media/image21.svg" Type="http://schemas.openxmlformats.org/officeDocument/2006/relationships/image"/><Relationship Id="rId19" Target="../media/image39.png" Type="http://schemas.openxmlformats.org/officeDocument/2006/relationships/image"/><Relationship Id="rId2" Target="../media/image1.png" Type="http://schemas.openxmlformats.org/officeDocument/2006/relationships/image"/><Relationship Id="rId20" Target="../media/image40.sv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8.jpe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11" Target="../media/image4.png" Type="http://schemas.openxmlformats.org/officeDocument/2006/relationships/image"/><Relationship Id="rId12" Target="../media/image5.svg" Type="http://schemas.openxmlformats.org/officeDocument/2006/relationships/image"/><Relationship Id="rId13" Target="../media/image47.png" Type="http://schemas.openxmlformats.org/officeDocument/2006/relationships/image"/><Relationship Id="rId14" Target="../media/image48.svg" Type="http://schemas.openxmlformats.org/officeDocument/2006/relationships/image"/><Relationship Id="rId2" Target="../media/image1.pn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45.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49.png" Type="http://schemas.openxmlformats.org/officeDocument/2006/relationships/image"/><Relationship Id="rId12" Target="../media/image50.svg" Type="http://schemas.openxmlformats.org/officeDocument/2006/relationships/image"/><Relationship Id="rId2" Target="../media/image1.png" Type="http://schemas.openxmlformats.org/officeDocument/2006/relationships/image"/><Relationship Id="rId3" Target="../media/image45.png" Type="http://schemas.openxmlformats.org/officeDocument/2006/relationships/image"/><Relationship Id="rId4" Target="../media/image46.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41.png" Type="http://schemas.openxmlformats.org/officeDocument/2006/relationships/image"/><Relationship Id="rId8" Target="../media/image42.svg" Type="http://schemas.openxmlformats.org/officeDocument/2006/relationships/image"/><Relationship Id="rId9" Target="../media/image8.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35.png" Type="http://schemas.openxmlformats.org/officeDocument/2006/relationships/image"/><Relationship Id="rId14" Target="../media/image36.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8.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41.png" Type="http://schemas.openxmlformats.org/officeDocument/2006/relationships/image"/><Relationship Id="rId12" Target="../media/image42.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39.png" Type="http://schemas.openxmlformats.org/officeDocument/2006/relationships/image"/><Relationship Id="rId18" Target="../media/image40.svg" Type="http://schemas.openxmlformats.org/officeDocument/2006/relationships/image"/><Relationship Id="rId19" Target="../media/image57.png" Type="http://schemas.openxmlformats.org/officeDocument/2006/relationships/image"/><Relationship Id="rId2" Target="../media/image1.png" Type="http://schemas.openxmlformats.org/officeDocument/2006/relationships/image"/><Relationship Id="rId20" Target="../media/image58.sv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 Id="rId9" Target="../media/image10.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35.png" Type="http://schemas.openxmlformats.org/officeDocument/2006/relationships/image"/><Relationship Id="rId14" Target="../media/image36.svg" Type="http://schemas.openxmlformats.org/officeDocument/2006/relationships/image"/><Relationship Id="rId15" Target="../media/image37.png" Type="http://schemas.openxmlformats.org/officeDocument/2006/relationships/image"/><Relationship Id="rId16" Target="../media/image38.svg" Type="http://schemas.openxmlformats.org/officeDocument/2006/relationships/image"/><Relationship Id="rId17" Target="../media/image20.png" Type="http://schemas.openxmlformats.org/officeDocument/2006/relationships/image"/><Relationship Id="rId18" Target="../media/image21.svg" Type="http://schemas.openxmlformats.org/officeDocument/2006/relationships/image"/><Relationship Id="rId19" Target="../media/image39.png" Type="http://schemas.openxmlformats.org/officeDocument/2006/relationships/image"/><Relationship Id="rId2" Target="../media/image1.png" Type="http://schemas.openxmlformats.org/officeDocument/2006/relationships/image"/><Relationship Id="rId20" Target="../media/image40.sv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8.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11" Target="../media/image4.png" Type="http://schemas.openxmlformats.org/officeDocument/2006/relationships/image"/><Relationship Id="rId12" Target="../media/image5.svg" Type="http://schemas.openxmlformats.org/officeDocument/2006/relationships/image"/><Relationship Id="rId13" Target="../media/image47.png" Type="http://schemas.openxmlformats.org/officeDocument/2006/relationships/image"/><Relationship Id="rId14" Target="../media/image48.svg" Type="http://schemas.openxmlformats.org/officeDocument/2006/relationships/image"/><Relationship Id="rId2" Target="../media/image1.pn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45.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49.png" Type="http://schemas.openxmlformats.org/officeDocument/2006/relationships/image"/><Relationship Id="rId12" Target="../media/image50.svg" Type="http://schemas.openxmlformats.org/officeDocument/2006/relationships/image"/><Relationship Id="rId2" Target="../media/image1.png" Type="http://schemas.openxmlformats.org/officeDocument/2006/relationships/image"/><Relationship Id="rId3" Target="../media/image45.png" Type="http://schemas.openxmlformats.org/officeDocument/2006/relationships/image"/><Relationship Id="rId4" Target="../media/image46.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41.png" Type="http://schemas.openxmlformats.org/officeDocument/2006/relationships/image"/><Relationship Id="rId8" Target="../media/image42.svg" Type="http://schemas.openxmlformats.org/officeDocument/2006/relationships/image"/><Relationship Id="rId9" Target="../media/image8.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35.png" Type="http://schemas.openxmlformats.org/officeDocument/2006/relationships/image"/><Relationship Id="rId14" Target="../media/image36.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8.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0.svg" Type="http://schemas.openxmlformats.org/officeDocument/2006/relationships/image"/><Relationship Id="rId2" Target="../media/image1.png" Type="http://schemas.openxmlformats.org/officeDocument/2006/relationships/image"/><Relationship Id="rId3" Target="../media/image45.png" Type="http://schemas.openxmlformats.org/officeDocument/2006/relationships/image"/><Relationship Id="rId4" Target="../media/image46.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 Id="rId7" Target="../media/image53.png" Type="http://schemas.openxmlformats.org/officeDocument/2006/relationships/image"/><Relationship Id="rId8" Target="../media/image54.svg" Type="http://schemas.openxmlformats.org/officeDocument/2006/relationships/image"/><Relationship Id="rId9" Target="../media/image59.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35.png" Type="http://schemas.openxmlformats.org/officeDocument/2006/relationships/image"/><Relationship Id="rId14" Target="../media/image36.svg" Type="http://schemas.openxmlformats.org/officeDocument/2006/relationships/image"/><Relationship Id="rId15" Target="../media/image37.png" Type="http://schemas.openxmlformats.org/officeDocument/2006/relationships/image"/><Relationship Id="rId16" Target="../media/image38.svg" Type="http://schemas.openxmlformats.org/officeDocument/2006/relationships/image"/><Relationship Id="rId17" Target="../media/image20.png" Type="http://schemas.openxmlformats.org/officeDocument/2006/relationships/image"/><Relationship Id="rId18" Target="../media/image21.svg" Type="http://schemas.openxmlformats.org/officeDocument/2006/relationships/image"/><Relationship Id="rId19" Target="../media/image39.png" Type="http://schemas.openxmlformats.org/officeDocument/2006/relationships/image"/><Relationship Id="rId2" Target="../media/image1.png" Type="http://schemas.openxmlformats.org/officeDocument/2006/relationships/image"/><Relationship Id="rId20" Target="../media/image40.sv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11" Target="../media/image4.png" Type="http://schemas.openxmlformats.org/officeDocument/2006/relationships/image"/><Relationship Id="rId12" Target="../media/image5.svg" Type="http://schemas.openxmlformats.org/officeDocument/2006/relationships/image"/><Relationship Id="rId13" Target="../media/image47.png" Type="http://schemas.openxmlformats.org/officeDocument/2006/relationships/image"/><Relationship Id="rId14" Target="../media/image48.svg" Type="http://schemas.openxmlformats.org/officeDocument/2006/relationships/image"/><Relationship Id="rId2" Target="../media/image1.pn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4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49.png" Type="http://schemas.openxmlformats.org/officeDocument/2006/relationships/image"/><Relationship Id="rId12" Target="../media/image50.svg" Type="http://schemas.openxmlformats.org/officeDocument/2006/relationships/image"/><Relationship Id="rId2" Target="../media/image1.png" Type="http://schemas.openxmlformats.org/officeDocument/2006/relationships/image"/><Relationship Id="rId3" Target="../media/image45.png" Type="http://schemas.openxmlformats.org/officeDocument/2006/relationships/image"/><Relationship Id="rId4" Target="../media/image46.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41.png" Type="http://schemas.openxmlformats.org/officeDocument/2006/relationships/image"/><Relationship Id="rId8" Target="../media/image42.svg" Type="http://schemas.openxmlformats.org/officeDocument/2006/relationships/image"/><Relationship Id="rId9"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11" Target="../media/image4.png" Type="http://schemas.openxmlformats.org/officeDocument/2006/relationships/image"/><Relationship Id="rId12" Target="../media/image5.svg" Type="http://schemas.openxmlformats.org/officeDocument/2006/relationships/image"/><Relationship Id="rId13" Target="../media/image47.png" Type="http://schemas.openxmlformats.org/officeDocument/2006/relationships/image"/><Relationship Id="rId14" Target="../media/image48.svg" Type="http://schemas.openxmlformats.org/officeDocument/2006/relationships/image"/><Relationship Id="rId15" Target="https://zety.com/blog/computer-science-resume" TargetMode="External" Type="http://schemas.openxmlformats.org/officeDocument/2006/relationships/hyperlink"/><Relationship Id="rId16" Target="https://www.hackerrank.com/resume/dashboard" TargetMode="External" Type="http://schemas.openxmlformats.org/officeDocument/2006/relationships/hyperlink"/><Relationship Id="rId17" Target="https://www.coursera.org/articles/resume-keywords" TargetMode="External" Type="http://schemas.openxmlformats.org/officeDocument/2006/relationships/hyperlink"/><Relationship Id="rId2" Target="../media/image1.pn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4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35.png" Type="http://schemas.openxmlformats.org/officeDocument/2006/relationships/image"/><Relationship Id="rId14" Target="../media/image36.svg" Type="http://schemas.openxmlformats.org/officeDocument/2006/relationships/image"/><Relationship Id="rId15" Target="../media/image37.png" Type="http://schemas.openxmlformats.org/officeDocument/2006/relationships/image"/><Relationship Id="rId16" Target="../media/image38.svg" Type="http://schemas.openxmlformats.org/officeDocument/2006/relationships/image"/><Relationship Id="rId17" Target="../media/image20.png" Type="http://schemas.openxmlformats.org/officeDocument/2006/relationships/image"/><Relationship Id="rId18" Target="../media/image21.svg" Type="http://schemas.openxmlformats.org/officeDocument/2006/relationships/image"/><Relationship Id="rId19" Target="../media/image39.png" Type="http://schemas.openxmlformats.org/officeDocument/2006/relationships/image"/><Relationship Id="rId2" Target="../media/image1.png" Type="http://schemas.openxmlformats.org/officeDocument/2006/relationships/image"/><Relationship Id="rId20" Target="../media/image40.sv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11" Target="../media/image4.png" Type="http://schemas.openxmlformats.org/officeDocument/2006/relationships/image"/><Relationship Id="rId12" Target="../media/image5.svg" Type="http://schemas.openxmlformats.org/officeDocument/2006/relationships/image"/><Relationship Id="rId13" Target="../media/image47.png" Type="http://schemas.openxmlformats.org/officeDocument/2006/relationships/image"/><Relationship Id="rId14" Target="../media/image48.svg" Type="http://schemas.openxmlformats.org/officeDocument/2006/relationships/image"/><Relationship Id="rId2" Target="../media/image1.pn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4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TextBox 3" id="3"/>
          <p:cNvSpPr txBox="true"/>
          <p:nvPr/>
        </p:nvSpPr>
        <p:spPr>
          <a:xfrm rot="0">
            <a:off x="2175030" y="5842859"/>
            <a:ext cx="13937939" cy="996950"/>
          </a:xfrm>
          <a:prstGeom prst="rect">
            <a:avLst/>
          </a:prstGeom>
        </p:spPr>
        <p:txBody>
          <a:bodyPr anchor="t" rtlCol="false" tIns="0" lIns="0" bIns="0" rIns="0">
            <a:spAutoFit/>
          </a:bodyPr>
          <a:lstStyle/>
          <a:p>
            <a:pPr algn="ctr">
              <a:lnSpc>
                <a:spcPts val="7000"/>
              </a:lnSpc>
            </a:pPr>
            <a:r>
              <a:rPr lang="en-US" sz="5000">
                <a:solidFill>
                  <a:srgbClr val="000000"/>
                </a:solidFill>
                <a:latin typeface="Agrandir Narrow"/>
                <a:ea typeface="Agrandir Narrow"/>
                <a:cs typeface="Agrandir Narrow"/>
                <a:sym typeface="Agrandir Narrow"/>
              </a:rPr>
              <a:t>Knowledge Transfer</a:t>
            </a:r>
          </a:p>
        </p:txBody>
      </p:sp>
      <p:sp>
        <p:nvSpPr>
          <p:cNvPr name="Freeform 4" id="4"/>
          <p:cNvSpPr/>
          <p:nvPr/>
        </p:nvSpPr>
        <p:spPr>
          <a:xfrm flipH="false" flipV="false" rot="0">
            <a:off x="-5270477" y="4517342"/>
            <a:ext cx="10258250" cy="9885223"/>
          </a:xfrm>
          <a:custGeom>
            <a:avLst/>
            <a:gdLst/>
            <a:ahLst/>
            <a:cxnLst/>
            <a:rect r="r" b="b" t="t" l="l"/>
            <a:pathLst>
              <a:path h="9885223" w="10258250">
                <a:moveTo>
                  <a:pt x="0" y="0"/>
                </a:moveTo>
                <a:lnTo>
                  <a:pt x="10258250" y="0"/>
                </a:lnTo>
                <a:lnTo>
                  <a:pt x="10258250" y="9885223"/>
                </a:lnTo>
                <a:lnTo>
                  <a:pt x="0" y="98852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6133112">
            <a:off x="12977122" y="6398546"/>
            <a:ext cx="6664125" cy="6122816"/>
          </a:xfrm>
          <a:custGeom>
            <a:avLst/>
            <a:gdLst/>
            <a:ahLst/>
            <a:cxnLst/>
            <a:rect r="r" b="b" t="t" l="l"/>
            <a:pathLst>
              <a:path h="6122816" w="6664125">
                <a:moveTo>
                  <a:pt x="0" y="0"/>
                </a:moveTo>
                <a:lnTo>
                  <a:pt x="6664125" y="0"/>
                </a:lnTo>
                <a:lnTo>
                  <a:pt x="6664125" y="6122816"/>
                </a:lnTo>
                <a:lnTo>
                  <a:pt x="0" y="61228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6802992">
            <a:off x="2592177" y="-3248732"/>
            <a:ext cx="6043050" cy="6428777"/>
          </a:xfrm>
          <a:custGeom>
            <a:avLst/>
            <a:gdLst/>
            <a:ahLst/>
            <a:cxnLst/>
            <a:rect r="r" b="b" t="t" l="l"/>
            <a:pathLst>
              <a:path h="6428777" w="6043050">
                <a:moveTo>
                  <a:pt x="0" y="0"/>
                </a:moveTo>
                <a:lnTo>
                  <a:pt x="6043050" y="0"/>
                </a:lnTo>
                <a:lnTo>
                  <a:pt x="6043050" y="6428777"/>
                </a:lnTo>
                <a:lnTo>
                  <a:pt x="0" y="642877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474526" y="473850"/>
            <a:ext cx="2649556" cy="2567661"/>
          </a:xfrm>
          <a:custGeom>
            <a:avLst/>
            <a:gdLst/>
            <a:ahLst/>
            <a:cxnLst/>
            <a:rect r="r" b="b" t="t" l="l"/>
            <a:pathLst>
              <a:path h="2567661" w="2649556">
                <a:moveTo>
                  <a:pt x="0" y="0"/>
                </a:moveTo>
                <a:lnTo>
                  <a:pt x="2649556" y="0"/>
                </a:lnTo>
                <a:lnTo>
                  <a:pt x="2649556" y="2567661"/>
                </a:lnTo>
                <a:lnTo>
                  <a:pt x="0" y="256766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3614954">
            <a:off x="5254458" y="8145776"/>
            <a:ext cx="1579954" cy="1531119"/>
          </a:xfrm>
          <a:custGeom>
            <a:avLst/>
            <a:gdLst/>
            <a:ahLst/>
            <a:cxnLst/>
            <a:rect r="r" b="b" t="t" l="l"/>
            <a:pathLst>
              <a:path h="1531119" w="1579954">
                <a:moveTo>
                  <a:pt x="0" y="0"/>
                </a:moveTo>
                <a:lnTo>
                  <a:pt x="1579954" y="0"/>
                </a:lnTo>
                <a:lnTo>
                  <a:pt x="1579954" y="1531120"/>
                </a:lnTo>
                <a:lnTo>
                  <a:pt x="0" y="15311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0642599" y="-5042286"/>
            <a:ext cx="8988646" cy="8661786"/>
          </a:xfrm>
          <a:custGeom>
            <a:avLst/>
            <a:gdLst/>
            <a:ahLst/>
            <a:cxnLst/>
            <a:rect r="r" b="b" t="t" l="l"/>
            <a:pathLst>
              <a:path h="8661786" w="8988646">
                <a:moveTo>
                  <a:pt x="0" y="0"/>
                </a:moveTo>
                <a:lnTo>
                  <a:pt x="8988647" y="0"/>
                </a:lnTo>
                <a:lnTo>
                  <a:pt x="8988647" y="8661786"/>
                </a:lnTo>
                <a:lnTo>
                  <a:pt x="0" y="86617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9144000" y="8406955"/>
            <a:ext cx="2649556" cy="2567661"/>
          </a:xfrm>
          <a:custGeom>
            <a:avLst/>
            <a:gdLst/>
            <a:ahLst/>
            <a:cxnLst/>
            <a:rect r="r" b="b" t="t" l="l"/>
            <a:pathLst>
              <a:path h="2567661" w="2649556">
                <a:moveTo>
                  <a:pt x="0" y="0"/>
                </a:moveTo>
                <a:lnTo>
                  <a:pt x="2649556" y="0"/>
                </a:lnTo>
                <a:lnTo>
                  <a:pt x="2649556" y="2567661"/>
                </a:lnTo>
                <a:lnTo>
                  <a:pt x="0" y="256766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8640916">
            <a:off x="17066383" y="3606810"/>
            <a:ext cx="1579954" cy="1531119"/>
          </a:xfrm>
          <a:custGeom>
            <a:avLst/>
            <a:gdLst/>
            <a:ahLst/>
            <a:cxnLst/>
            <a:rect r="r" b="b" t="t" l="l"/>
            <a:pathLst>
              <a:path h="1531119" w="1579954">
                <a:moveTo>
                  <a:pt x="0" y="0"/>
                </a:moveTo>
                <a:lnTo>
                  <a:pt x="1579954" y="0"/>
                </a:lnTo>
                <a:lnTo>
                  <a:pt x="1579954" y="1531120"/>
                </a:lnTo>
                <a:lnTo>
                  <a:pt x="0" y="153112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68977" y="916112"/>
            <a:ext cx="5156751" cy="3364780"/>
          </a:xfrm>
          <a:custGeom>
            <a:avLst/>
            <a:gdLst/>
            <a:ahLst/>
            <a:cxnLst/>
            <a:rect r="r" b="b" t="t" l="l"/>
            <a:pathLst>
              <a:path h="3364780" w="5156751">
                <a:moveTo>
                  <a:pt x="0" y="0"/>
                </a:moveTo>
                <a:lnTo>
                  <a:pt x="5156750" y="0"/>
                </a:lnTo>
                <a:lnTo>
                  <a:pt x="5156750" y="3364780"/>
                </a:lnTo>
                <a:lnTo>
                  <a:pt x="0" y="336478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0">
            <a:off x="7838311" y="-432765"/>
            <a:ext cx="2608952" cy="2697753"/>
          </a:xfrm>
          <a:custGeom>
            <a:avLst/>
            <a:gdLst/>
            <a:ahLst/>
            <a:cxnLst/>
            <a:rect r="r" b="b" t="t" l="l"/>
            <a:pathLst>
              <a:path h="2697753" w="2608952">
                <a:moveTo>
                  <a:pt x="0" y="0"/>
                </a:moveTo>
                <a:lnTo>
                  <a:pt x="2608952" y="0"/>
                </a:lnTo>
                <a:lnTo>
                  <a:pt x="2608952" y="2697754"/>
                </a:lnTo>
                <a:lnTo>
                  <a:pt x="0" y="269775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2189865">
            <a:off x="312492" y="7600612"/>
            <a:ext cx="3725076" cy="2235046"/>
          </a:xfrm>
          <a:custGeom>
            <a:avLst/>
            <a:gdLst/>
            <a:ahLst/>
            <a:cxnLst/>
            <a:rect r="r" b="b" t="t" l="l"/>
            <a:pathLst>
              <a:path h="2235046" w="3725076">
                <a:moveTo>
                  <a:pt x="0" y="0"/>
                </a:moveTo>
                <a:lnTo>
                  <a:pt x="3725077" y="0"/>
                </a:lnTo>
                <a:lnTo>
                  <a:pt x="3725077" y="2235046"/>
                </a:lnTo>
                <a:lnTo>
                  <a:pt x="0" y="2235046"/>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5" id="15"/>
          <p:cNvSpPr/>
          <p:nvPr/>
        </p:nvSpPr>
        <p:spPr>
          <a:xfrm flipH="false" flipV="false" rot="-2510550">
            <a:off x="7745438" y="7999950"/>
            <a:ext cx="2797124" cy="2920008"/>
          </a:xfrm>
          <a:custGeom>
            <a:avLst/>
            <a:gdLst/>
            <a:ahLst/>
            <a:cxnLst/>
            <a:rect r="r" b="b" t="t" l="l"/>
            <a:pathLst>
              <a:path h="2920008" w="2797124">
                <a:moveTo>
                  <a:pt x="0" y="0"/>
                </a:moveTo>
                <a:lnTo>
                  <a:pt x="2797124" y="0"/>
                </a:lnTo>
                <a:lnTo>
                  <a:pt x="2797124" y="2920008"/>
                </a:lnTo>
                <a:lnTo>
                  <a:pt x="0" y="292000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TextBox 16" id="16"/>
          <p:cNvSpPr txBox="true"/>
          <p:nvPr/>
        </p:nvSpPr>
        <p:spPr>
          <a:xfrm rot="0">
            <a:off x="2175030" y="4229958"/>
            <a:ext cx="13937939" cy="1708151"/>
          </a:xfrm>
          <a:prstGeom prst="rect">
            <a:avLst/>
          </a:prstGeom>
        </p:spPr>
        <p:txBody>
          <a:bodyPr anchor="t" rtlCol="false" tIns="0" lIns="0" bIns="0" rIns="0">
            <a:spAutoFit/>
          </a:bodyPr>
          <a:lstStyle/>
          <a:p>
            <a:pPr algn="ctr">
              <a:lnSpc>
                <a:spcPts val="13999"/>
              </a:lnSpc>
            </a:pPr>
            <a:r>
              <a:rPr lang="en-US" sz="9999">
                <a:solidFill>
                  <a:srgbClr val="000000"/>
                </a:solidFill>
                <a:latin typeface="Gagalin"/>
                <a:ea typeface="Gagalin"/>
                <a:cs typeface="Gagalin"/>
                <a:sym typeface="Gagalin"/>
              </a:rPr>
              <a:t>Internship Preparation </a:t>
            </a:r>
          </a:p>
        </p:txBody>
      </p:sp>
      <p:sp>
        <p:nvSpPr>
          <p:cNvPr name="Freeform 17" id="17"/>
          <p:cNvSpPr/>
          <p:nvPr/>
        </p:nvSpPr>
        <p:spPr>
          <a:xfrm flipH="false" flipV="false" rot="0">
            <a:off x="14090401" y="473850"/>
            <a:ext cx="1784708" cy="2124652"/>
          </a:xfrm>
          <a:custGeom>
            <a:avLst/>
            <a:gdLst/>
            <a:ahLst/>
            <a:cxnLst/>
            <a:rect r="r" b="b" t="t" l="l"/>
            <a:pathLst>
              <a:path h="2124652" w="1784708">
                <a:moveTo>
                  <a:pt x="0" y="0"/>
                </a:moveTo>
                <a:lnTo>
                  <a:pt x="1784708" y="0"/>
                </a:lnTo>
                <a:lnTo>
                  <a:pt x="1784708" y="2124652"/>
                </a:lnTo>
                <a:lnTo>
                  <a:pt x="0" y="212465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8" id="18"/>
          <p:cNvSpPr/>
          <p:nvPr/>
        </p:nvSpPr>
        <p:spPr>
          <a:xfrm flipH="false" flipV="false" rot="0">
            <a:off x="14090401" y="7542300"/>
            <a:ext cx="2447015" cy="2434780"/>
          </a:xfrm>
          <a:custGeom>
            <a:avLst/>
            <a:gdLst/>
            <a:ahLst/>
            <a:cxnLst/>
            <a:rect r="r" b="b" t="t" l="l"/>
            <a:pathLst>
              <a:path h="2434780" w="2447015">
                <a:moveTo>
                  <a:pt x="0" y="0"/>
                </a:moveTo>
                <a:lnTo>
                  <a:pt x="2447015" y="0"/>
                </a:lnTo>
                <a:lnTo>
                  <a:pt x="2447015" y="2434780"/>
                </a:lnTo>
                <a:lnTo>
                  <a:pt x="0" y="243478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5156103" y="4153103"/>
            <a:ext cx="8394603" cy="9422514"/>
          </a:xfrm>
          <a:custGeom>
            <a:avLst/>
            <a:gdLst/>
            <a:ahLst/>
            <a:cxnLst/>
            <a:rect r="r" b="b" t="t" l="l"/>
            <a:pathLst>
              <a:path h="9422514" w="8394603">
                <a:moveTo>
                  <a:pt x="0" y="0"/>
                </a:moveTo>
                <a:lnTo>
                  <a:pt x="8394603" y="0"/>
                </a:lnTo>
                <a:lnTo>
                  <a:pt x="8394603" y="9422514"/>
                </a:lnTo>
                <a:lnTo>
                  <a:pt x="0" y="94225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3915304"/>
            <a:ext cx="3782568" cy="2052056"/>
            <a:chOff x="0" y="0"/>
            <a:chExt cx="953284" cy="517160"/>
          </a:xfrm>
        </p:grpSpPr>
        <p:sp>
          <p:nvSpPr>
            <p:cNvPr name="Freeform 5" id="5"/>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6" id="6"/>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7" id="7"/>
          <p:cNvGrpSpPr/>
          <p:nvPr/>
        </p:nvGrpSpPr>
        <p:grpSpPr>
          <a:xfrm rot="0">
            <a:off x="5191125" y="3915304"/>
            <a:ext cx="3782568" cy="2052056"/>
            <a:chOff x="0" y="0"/>
            <a:chExt cx="953284" cy="517160"/>
          </a:xfrm>
        </p:grpSpPr>
        <p:sp>
          <p:nvSpPr>
            <p:cNvPr name="Freeform 8" id="8"/>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0" id="10"/>
          <p:cNvGrpSpPr/>
          <p:nvPr/>
        </p:nvGrpSpPr>
        <p:grpSpPr>
          <a:xfrm rot="0">
            <a:off x="9353550" y="3915304"/>
            <a:ext cx="3782568" cy="2052056"/>
            <a:chOff x="0" y="0"/>
            <a:chExt cx="953284" cy="517160"/>
          </a:xfrm>
        </p:grpSpPr>
        <p:sp>
          <p:nvSpPr>
            <p:cNvPr name="Freeform 11" id="11"/>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12" id="12"/>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3" id="13"/>
          <p:cNvGrpSpPr/>
          <p:nvPr/>
        </p:nvGrpSpPr>
        <p:grpSpPr>
          <a:xfrm rot="0">
            <a:off x="1028700" y="6449003"/>
            <a:ext cx="3782568" cy="2052056"/>
            <a:chOff x="0" y="0"/>
            <a:chExt cx="953284" cy="517160"/>
          </a:xfrm>
        </p:grpSpPr>
        <p:sp>
          <p:nvSpPr>
            <p:cNvPr name="Freeform 14" id="14"/>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15" id="15"/>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6" id="16"/>
          <p:cNvGrpSpPr/>
          <p:nvPr/>
        </p:nvGrpSpPr>
        <p:grpSpPr>
          <a:xfrm rot="0">
            <a:off x="5191125" y="6449003"/>
            <a:ext cx="3782568" cy="2052056"/>
            <a:chOff x="0" y="0"/>
            <a:chExt cx="953284" cy="517160"/>
          </a:xfrm>
        </p:grpSpPr>
        <p:sp>
          <p:nvSpPr>
            <p:cNvPr name="Freeform 17" id="17"/>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18" id="18"/>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9" id="19"/>
          <p:cNvGrpSpPr/>
          <p:nvPr/>
        </p:nvGrpSpPr>
        <p:grpSpPr>
          <a:xfrm rot="0">
            <a:off x="9353550" y="6449003"/>
            <a:ext cx="3782568" cy="2052056"/>
            <a:chOff x="0" y="0"/>
            <a:chExt cx="953284" cy="517160"/>
          </a:xfrm>
        </p:grpSpPr>
        <p:sp>
          <p:nvSpPr>
            <p:cNvPr name="Freeform 20" id="20"/>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21" id="21"/>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sp>
        <p:nvSpPr>
          <p:cNvPr name="Freeform 22" id="22"/>
          <p:cNvSpPr/>
          <p:nvPr/>
        </p:nvSpPr>
        <p:spPr>
          <a:xfrm flipH="false" flipV="false" rot="4649200">
            <a:off x="14394124" y="6219537"/>
            <a:ext cx="8681626" cy="9744682"/>
          </a:xfrm>
          <a:custGeom>
            <a:avLst/>
            <a:gdLst/>
            <a:ahLst/>
            <a:cxnLst/>
            <a:rect r="r" b="b" t="t" l="l"/>
            <a:pathLst>
              <a:path h="9744682" w="8681626">
                <a:moveTo>
                  <a:pt x="0" y="0"/>
                </a:moveTo>
                <a:lnTo>
                  <a:pt x="8681626" y="0"/>
                </a:lnTo>
                <a:lnTo>
                  <a:pt x="8681626" y="9744681"/>
                </a:lnTo>
                <a:lnTo>
                  <a:pt x="0" y="97446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3" id="23"/>
          <p:cNvGrpSpPr/>
          <p:nvPr/>
        </p:nvGrpSpPr>
        <p:grpSpPr>
          <a:xfrm rot="0">
            <a:off x="13515974" y="3915304"/>
            <a:ext cx="3782568" cy="2052056"/>
            <a:chOff x="0" y="0"/>
            <a:chExt cx="953284" cy="517160"/>
          </a:xfrm>
        </p:grpSpPr>
        <p:sp>
          <p:nvSpPr>
            <p:cNvPr name="Freeform 24" id="24"/>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25" id="25"/>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26" id="26"/>
          <p:cNvGrpSpPr/>
          <p:nvPr/>
        </p:nvGrpSpPr>
        <p:grpSpPr>
          <a:xfrm rot="0">
            <a:off x="13515974" y="6449003"/>
            <a:ext cx="3782568" cy="2052056"/>
            <a:chOff x="0" y="0"/>
            <a:chExt cx="953284" cy="517160"/>
          </a:xfrm>
        </p:grpSpPr>
        <p:sp>
          <p:nvSpPr>
            <p:cNvPr name="Freeform 27" id="27"/>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28" id="28"/>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sp>
        <p:nvSpPr>
          <p:cNvPr name="Freeform 29" id="29"/>
          <p:cNvSpPr/>
          <p:nvPr/>
        </p:nvSpPr>
        <p:spPr>
          <a:xfrm flipH="false" flipV="false" rot="-3614954">
            <a:off x="3133023" y="-619195"/>
            <a:ext cx="1579954" cy="1531119"/>
          </a:xfrm>
          <a:custGeom>
            <a:avLst/>
            <a:gdLst/>
            <a:ahLst/>
            <a:cxnLst/>
            <a:rect r="r" b="b" t="t" l="l"/>
            <a:pathLst>
              <a:path h="1531119" w="1579954">
                <a:moveTo>
                  <a:pt x="0" y="0"/>
                </a:moveTo>
                <a:lnTo>
                  <a:pt x="1579954" y="0"/>
                </a:lnTo>
                <a:lnTo>
                  <a:pt x="1579954" y="1531119"/>
                </a:lnTo>
                <a:lnTo>
                  <a:pt x="0" y="15311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0" id="30"/>
          <p:cNvSpPr/>
          <p:nvPr/>
        </p:nvSpPr>
        <p:spPr>
          <a:xfrm flipH="false" flipV="false" rot="0">
            <a:off x="15776614" y="438949"/>
            <a:ext cx="3587233" cy="3476355"/>
          </a:xfrm>
          <a:custGeom>
            <a:avLst/>
            <a:gdLst/>
            <a:ahLst/>
            <a:cxnLst/>
            <a:rect r="r" b="b" t="t" l="l"/>
            <a:pathLst>
              <a:path h="3476355" w="3587233">
                <a:moveTo>
                  <a:pt x="0" y="0"/>
                </a:moveTo>
                <a:lnTo>
                  <a:pt x="3587233" y="0"/>
                </a:lnTo>
                <a:lnTo>
                  <a:pt x="3587233" y="3476355"/>
                </a:lnTo>
                <a:lnTo>
                  <a:pt x="0" y="34763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1" id="31"/>
          <p:cNvSpPr/>
          <p:nvPr/>
        </p:nvSpPr>
        <p:spPr>
          <a:xfrm flipH="false" flipV="false" rot="-1446457">
            <a:off x="800459" y="847644"/>
            <a:ext cx="2009231" cy="2192885"/>
          </a:xfrm>
          <a:custGeom>
            <a:avLst/>
            <a:gdLst/>
            <a:ahLst/>
            <a:cxnLst/>
            <a:rect r="r" b="b" t="t" l="l"/>
            <a:pathLst>
              <a:path h="2192885" w="2009231">
                <a:moveTo>
                  <a:pt x="0" y="0"/>
                </a:moveTo>
                <a:lnTo>
                  <a:pt x="2009231" y="0"/>
                </a:lnTo>
                <a:lnTo>
                  <a:pt x="2009231" y="2192885"/>
                </a:lnTo>
                <a:lnTo>
                  <a:pt x="0" y="219288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2" id="32"/>
          <p:cNvSpPr txBox="true"/>
          <p:nvPr/>
        </p:nvSpPr>
        <p:spPr>
          <a:xfrm rot="0">
            <a:off x="1805075" y="1526434"/>
            <a:ext cx="15122764" cy="1333500"/>
          </a:xfrm>
          <a:prstGeom prst="rect">
            <a:avLst/>
          </a:prstGeom>
        </p:spPr>
        <p:txBody>
          <a:bodyPr anchor="t" rtlCol="false" tIns="0" lIns="0" bIns="0" rIns="0">
            <a:spAutoFit/>
          </a:bodyPr>
          <a:lstStyle/>
          <a:p>
            <a:pPr algn="ctr" marL="0" indent="0" lvl="0">
              <a:lnSpc>
                <a:spcPts val="10560"/>
              </a:lnSpc>
              <a:spcBef>
                <a:spcPct val="0"/>
              </a:spcBef>
            </a:pPr>
            <a:r>
              <a:rPr lang="en-US" sz="8800">
                <a:solidFill>
                  <a:srgbClr val="000000"/>
                </a:solidFill>
                <a:latin typeface="Gagalin"/>
                <a:ea typeface="Gagalin"/>
                <a:cs typeface="Gagalin"/>
                <a:sym typeface="Gagalin"/>
              </a:rPr>
              <a:t>Types OF APTITUDE QUESTIONS</a:t>
            </a:r>
          </a:p>
        </p:txBody>
      </p:sp>
      <p:sp>
        <p:nvSpPr>
          <p:cNvPr name="TextBox 33" id="33"/>
          <p:cNvSpPr txBox="true"/>
          <p:nvPr/>
        </p:nvSpPr>
        <p:spPr>
          <a:xfrm rot="0">
            <a:off x="1528377" y="4505925"/>
            <a:ext cx="2823831"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NUMERICAL REASONING </a:t>
            </a:r>
          </a:p>
        </p:txBody>
      </p:sp>
      <p:sp>
        <p:nvSpPr>
          <p:cNvPr name="TextBox 34" id="34"/>
          <p:cNvSpPr txBox="true"/>
          <p:nvPr/>
        </p:nvSpPr>
        <p:spPr>
          <a:xfrm rot="0">
            <a:off x="5670416" y="4505925"/>
            <a:ext cx="2823985"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VERBAL REASONING </a:t>
            </a:r>
          </a:p>
        </p:txBody>
      </p:sp>
      <p:sp>
        <p:nvSpPr>
          <p:cNvPr name="TextBox 35" id="35"/>
          <p:cNvSpPr txBox="true"/>
          <p:nvPr/>
        </p:nvSpPr>
        <p:spPr>
          <a:xfrm rot="0">
            <a:off x="9832841" y="7039521"/>
            <a:ext cx="2823985"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QUANTITATIVE APTITUDE</a:t>
            </a:r>
          </a:p>
        </p:txBody>
      </p:sp>
      <p:sp>
        <p:nvSpPr>
          <p:cNvPr name="TextBox 36" id="36"/>
          <p:cNvSpPr txBox="true"/>
          <p:nvPr/>
        </p:nvSpPr>
        <p:spPr>
          <a:xfrm rot="0">
            <a:off x="9832841" y="4488671"/>
            <a:ext cx="2823985"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SPATIAL REASONING </a:t>
            </a:r>
          </a:p>
        </p:txBody>
      </p:sp>
      <p:sp>
        <p:nvSpPr>
          <p:cNvPr name="TextBox 37" id="37"/>
          <p:cNvSpPr txBox="true"/>
          <p:nvPr/>
        </p:nvSpPr>
        <p:spPr>
          <a:xfrm rot="0">
            <a:off x="1507991" y="7039521"/>
            <a:ext cx="2823985"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SITUATIONAL JUDGMENET </a:t>
            </a:r>
          </a:p>
        </p:txBody>
      </p:sp>
      <p:sp>
        <p:nvSpPr>
          <p:cNvPr name="TextBox 38" id="38"/>
          <p:cNvSpPr txBox="true"/>
          <p:nvPr/>
        </p:nvSpPr>
        <p:spPr>
          <a:xfrm rot="0">
            <a:off x="14057167" y="7015118"/>
            <a:ext cx="2823985"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NUMBER SEQUENCE</a:t>
            </a:r>
          </a:p>
        </p:txBody>
      </p:sp>
      <p:sp>
        <p:nvSpPr>
          <p:cNvPr name="TextBox 39" id="39"/>
          <p:cNvSpPr txBox="true"/>
          <p:nvPr/>
        </p:nvSpPr>
        <p:spPr>
          <a:xfrm rot="0">
            <a:off x="14057167" y="4488671"/>
            <a:ext cx="2823985"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DATA INTERPRETATION </a:t>
            </a:r>
          </a:p>
        </p:txBody>
      </p:sp>
      <p:sp>
        <p:nvSpPr>
          <p:cNvPr name="TextBox 40" id="40"/>
          <p:cNvSpPr txBox="true"/>
          <p:nvPr/>
        </p:nvSpPr>
        <p:spPr>
          <a:xfrm rot="0">
            <a:off x="5505525" y="7022371"/>
            <a:ext cx="3153768"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LOGICAL REASONING</a:t>
            </a:r>
          </a:p>
        </p:txBody>
      </p:sp>
      <p:sp>
        <p:nvSpPr>
          <p:cNvPr name="Freeform 41" id="41"/>
          <p:cNvSpPr/>
          <p:nvPr/>
        </p:nvSpPr>
        <p:spPr>
          <a:xfrm flipH="false" flipV="false" rot="-3614954">
            <a:off x="5949115" y="9178069"/>
            <a:ext cx="1651135" cy="1600100"/>
          </a:xfrm>
          <a:custGeom>
            <a:avLst/>
            <a:gdLst/>
            <a:ahLst/>
            <a:cxnLst/>
            <a:rect r="r" b="b" t="t" l="l"/>
            <a:pathLst>
              <a:path h="1600100" w="1651135">
                <a:moveTo>
                  <a:pt x="0" y="0"/>
                </a:moveTo>
                <a:lnTo>
                  <a:pt x="1651135" y="0"/>
                </a:lnTo>
                <a:lnTo>
                  <a:pt x="1651135" y="1600100"/>
                </a:lnTo>
                <a:lnTo>
                  <a:pt x="0" y="16001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TextBox 3" id="3"/>
          <p:cNvSpPr txBox="true"/>
          <p:nvPr/>
        </p:nvSpPr>
        <p:spPr>
          <a:xfrm rot="0">
            <a:off x="1738553" y="744691"/>
            <a:ext cx="14771184" cy="1514450"/>
          </a:xfrm>
          <a:prstGeom prst="rect">
            <a:avLst/>
          </a:prstGeom>
        </p:spPr>
        <p:txBody>
          <a:bodyPr anchor="t" rtlCol="false" tIns="0" lIns="0" bIns="0" rIns="0">
            <a:spAutoFit/>
          </a:bodyPr>
          <a:lstStyle/>
          <a:p>
            <a:pPr algn="ctr" marL="0" indent="0" lvl="0">
              <a:lnSpc>
                <a:spcPts val="11999"/>
              </a:lnSpc>
              <a:spcBef>
                <a:spcPct val="0"/>
              </a:spcBef>
            </a:pPr>
            <a:r>
              <a:rPr lang="en-US" sz="9999">
                <a:solidFill>
                  <a:srgbClr val="000000"/>
                </a:solidFill>
                <a:latin typeface="Gagalin"/>
                <a:ea typeface="Gagalin"/>
                <a:cs typeface="Gagalin"/>
                <a:sym typeface="Gagalin"/>
              </a:rPr>
              <a:t>HOW TO PREPARE?</a:t>
            </a:r>
          </a:p>
        </p:txBody>
      </p:sp>
      <p:sp>
        <p:nvSpPr>
          <p:cNvPr name="Freeform 4" id="4"/>
          <p:cNvSpPr/>
          <p:nvPr/>
        </p:nvSpPr>
        <p:spPr>
          <a:xfrm flipH="false" flipV="false" rot="6133112">
            <a:off x="13927237" y="7648944"/>
            <a:ext cx="6664125" cy="6122816"/>
          </a:xfrm>
          <a:custGeom>
            <a:avLst/>
            <a:gdLst/>
            <a:ahLst/>
            <a:cxnLst/>
            <a:rect r="r" b="b" t="t" l="l"/>
            <a:pathLst>
              <a:path h="6122816" w="6664125">
                <a:moveTo>
                  <a:pt x="0" y="0"/>
                </a:moveTo>
                <a:lnTo>
                  <a:pt x="6664126" y="0"/>
                </a:lnTo>
                <a:lnTo>
                  <a:pt x="6664126" y="6122815"/>
                </a:lnTo>
                <a:lnTo>
                  <a:pt x="0" y="61228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9314589">
            <a:off x="16843936" y="-3455010"/>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3638157">
            <a:off x="-2680159" y="-4693225"/>
            <a:ext cx="8098615" cy="9090283"/>
          </a:xfrm>
          <a:custGeom>
            <a:avLst/>
            <a:gdLst/>
            <a:ahLst/>
            <a:cxnLst/>
            <a:rect r="r" b="b" t="t" l="l"/>
            <a:pathLst>
              <a:path h="9090283" w="8098615">
                <a:moveTo>
                  <a:pt x="0" y="0"/>
                </a:moveTo>
                <a:lnTo>
                  <a:pt x="8098615" y="0"/>
                </a:lnTo>
                <a:lnTo>
                  <a:pt x="8098615" y="9090283"/>
                </a:lnTo>
                <a:lnTo>
                  <a:pt x="0" y="90902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3924827" y="8720844"/>
            <a:ext cx="3961399" cy="3838956"/>
          </a:xfrm>
          <a:custGeom>
            <a:avLst/>
            <a:gdLst/>
            <a:ahLst/>
            <a:cxnLst/>
            <a:rect r="r" b="b" t="t" l="l"/>
            <a:pathLst>
              <a:path h="3838956" w="3961399">
                <a:moveTo>
                  <a:pt x="0" y="0"/>
                </a:moveTo>
                <a:lnTo>
                  <a:pt x="3961399" y="0"/>
                </a:lnTo>
                <a:lnTo>
                  <a:pt x="3961399" y="3838956"/>
                </a:lnTo>
                <a:lnTo>
                  <a:pt x="0" y="38389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650272" y="8456230"/>
            <a:ext cx="1655304" cy="1604140"/>
          </a:xfrm>
          <a:custGeom>
            <a:avLst/>
            <a:gdLst/>
            <a:ahLst/>
            <a:cxnLst/>
            <a:rect r="r" b="b" t="t" l="l"/>
            <a:pathLst>
              <a:path h="1604140" w="1655304">
                <a:moveTo>
                  <a:pt x="0" y="0"/>
                </a:moveTo>
                <a:lnTo>
                  <a:pt x="1655305" y="0"/>
                </a:lnTo>
                <a:lnTo>
                  <a:pt x="1655305" y="1604140"/>
                </a:lnTo>
                <a:lnTo>
                  <a:pt x="0" y="16041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8322607">
            <a:off x="14878010" y="80750"/>
            <a:ext cx="1795082" cy="4114800"/>
          </a:xfrm>
          <a:custGeom>
            <a:avLst/>
            <a:gdLst/>
            <a:ahLst/>
            <a:cxnLst/>
            <a:rect r="r" b="b" t="t" l="l"/>
            <a:pathLst>
              <a:path h="4114800" w="1795082">
                <a:moveTo>
                  <a:pt x="0" y="0"/>
                </a:moveTo>
                <a:lnTo>
                  <a:pt x="1795082" y="0"/>
                </a:lnTo>
                <a:lnTo>
                  <a:pt x="1795082"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0" id="10"/>
          <p:cNvGrpSpPr/>
          <p:nvPr/>
        </p:nvGrpSpPr>
        <p:grpSpPr>
          <a:xfrm rot="0">
            <a:off x="6892316" y="3749968"/>
            <a:ext cx="4761123" cy="4604379"/>
            <a:chOff x="0" y="0"/>
            <a:chExt cx="1204148" cy="1164506"/>
          </a:xfrm>
        </p:grpSpPr>
        <p:sp>
          <p:nvSpPr>
            <p:cNvPr name="Freeform 11" id="11"/>
            <p:cNvSpPr/>
            <p:nvPr/>
          </p:nvSpPr>
          <p:spPr>
            <a:xfrm flipH="false" flipV="false" rot="0">
              <a:off x="0" y="0"/>
              <a:ext cx="1204148" cy="1164506"/>
            </a:xfrm>
            <a:custGeom>
              <a:avLst/>
              <a:gdLst/>
              <a:ahLst/>
              <a:cxnLst/>
              <a:rect r="r" b="b" t="t" l="l"/>
              <a:pathLst>
                <a:path h="1164506" w="1204148">
                  <a:moveTo>
                    <a:pt x="82930" y="0"/>
                  </a:moveTo>
                  <a:lnTo>
                    <a:pt x="1121219" y="0"/>
                  </a:lnTo>
                  <a:cubicBezTo>
                    <a:pt x="1143213" y="0"/>
                    <a:pt x="1164306" y="8737"/>
                    <a:pt x="1179859" y="24290"/>
                  </a:cubicBezTo>
                  <a:cubicBezTo>
                    <a:pt x="1195411" y="39842"/>
                    <a:pt x="1204148" y="60935"/>
                    <a:pt x="1204148" y="82930"/>
                  </a:cubicBezTo>
                  <a:lnTo>
                    <a:pt x="1204148" y="1081576"/>
                  </a:lnTo>
                  <a:cubicBezTo>
                    <a:pt x="1204148" y="1103570"/>
                    <a:pt x="1195411" y="1124664"/>
                    <a:pt x="1179859" y="1140216"/>
                  </a:cubicBezTo>
                  <a:cubicBezTo>
                    <a:pt x="1164306" y="1155768"/>
                    <a:pt x="1143213" y="1164506"/>
                    <a:pt x="1121219" y="1164506"/>
                  </a:cubicBezTo>
                  <a:lnTo>
                    <a:pt x="82930" y="1164506"/>
                  </a:lnTo>
                  <a:cubicBezTo>
                    <a:pt x="37129" y="1164506"/>
                    <a:pt x="0" y="1127377"/>
                    <a:pt x="0" y="1081576"/>
                  </a:cubicBezTo>
                  <a:lnTo>
                    <a:pt x="0" y="82930"/>
                  </a:lnTo>
                  <a:cubicBezTo>
                    <a:pt x="0" y="60935"/>
                    <a:pt x="8737" y="39842"/>
                    <a:pt x="24290" y="24290"/>
                  </a:cubicBezTo>
                  <a:cubicBezTo>
                    <a:pt x="39842" y="8737"/>
                    <a:pt x="60935" y="0"/>
                    <a:pt x="82930" y="0"/>
                  </a:cubicBezTo>
                  <a:close/>
                </a:path>
              </a:pathLst>
            </a:custGeom>
            <a:solidFill>
              <a:srgbClr val="FFFFFF">
                <a:alpha val="55686"/>
              </a:srgbClr>
            </a:solidFill>
            <a:ln w="38100" cap="rnd">
              <a:solidFill>
                <a:srgbClr val="000000">
                  <a:alpha val="55686"/>
                </a:srgbClr>
              </a:solidFill>
              <a:prstDash val="solid"/>
              <a:round/>
            </a:ln>
          </p:spPr>
        </p:sp>
        <p:sp>
          <p:nvSpPr>
            <p:cNvPr name="TextBox 12" id="12"/>
            <p:cNvSpPr txBox="true"/>
            <p:nvPr/>
          </p:nvSpPr>
          <p:spPr>
            <a:xfrm>
              <a:off x="0" y="-47625"/>
              <a:ext cx="1204148" cy="1212131"/>
            </a:xfrm>
            <a:prstGeom prst="rect">
              <a:avLst/>
            </a:prstGeom>
          </p:spPr>
          <p:txBody>
            <a:bodyPr anchor="ctr" rtlCol="false" tIns="52901" lIns="52901" bIns="52901" rIns="52901"/>
            <a:lstStyle/>
            <a:p>
              <a:pPr algn="ctr">
                <a:lnSpc>
                  <a:spcPts val="2940"/>
                </a:lnSpc>
              </a:pPr>
            </a:p>
          </p:txBody>
        </p:sp>
      </p:grpSp>
      <p:grpSp>
        <p:nvGrpSpPr>
          <p:cNvPr name="Group 13" id="13"/>
          <p:cNvGrpSpPr/>
          <p:nvPr/>
        </p:nvGrpSpPr>
        <p:grpSpPr>
          <a:xfrm rot="0">
            <a:off x="1477925" y="3749968"/>
            <a:ext cx="4761123" cy="4604379"/>
            <a:chOff x="0" y="0"/>
            <a:chExt cx="1204148" cy="1164506"/>
          </a:xfrm>
        </p:grpSpPr>
        <p:sp>
          <p:nvSpPr>
            <p:cNvPr name="Freeform 14" id="14"/>
            <p:cNvSpPr/>
            <p:nvPr/>
          </p:nvSpPr>
          <p:spPr>
            <a:xfrm flipH="false" flipV="false" rot="0">
              <a:off x="0" y="0"/>
              <a:ext cx="1204148" cy="1164506"/>
            </a:xfrm>
            <a:custGeom>
              <a:avLst/>
              <a:gdLst/>
              <a:ahLst/>
              <a:cxnLst/>
              <a:rect r="r" b="b" t="t" l="l"/>
              <a:pathLst>
                <a:path h="1164506" w="1204148">
                  <a:moveTo>
                    <a:pt x="82930" y="0"/>
                  </a:moveTo>
                  <a:lnTo>
                    <a:pt x="1121219" y="0"/>
                  </a:lnTo>
                  <a:cubicBezTo>
                    <a:pt x="1143213" y="0"/>
                    <a:pt x="1164306" y="8737"/>
                    <a:pt x="1179859" y="24290"/>
                  </a:cubicBezTo>
                  <a:cubicBezTo>
                    <a:pt x="1195411" y="39842"/>
                    <a:pt x="1204148" y="60935"/>
                    <a:pt x="1204148" y="82930"/>
                  </a:cubicBezTo>
                  <a:lnTo>
                    <a:pt x="1204148" y="1081576"/>
                  </a:lnTo>
                  <a:cubicBezTo>
                    <a:pt x="1204148" y="1103570"/>
                    <a:pt x="1195411" y="1124664"/>
                    <a:pt x="1179859" y="1140216"/>
                  </a:cubicBezTo>
                  <a:cubicBezTo>
                    <a:pt x="1164306" y="1155768"/>
                    <a:pt x="1143213" y="1164506"/>
                    <a:pt x="1121219" y="1164506"/>
                  </a:cubicBezTo>
                  <a:lnTo>
                    <a:pt x="82930" y="1164506"/>
                  </a:lnTo>
                  <a:cubicBezTo>
                    <a:pt x="37129" y="1164506"/>
                    <a:pt x="0" y="1127377"/>
                    <a:pt x="0" y="1081576"/>
                  </a:cubicBezTo>
                  <a:lnTo>
                    <a:pt x="0" y="82930"/>
                  </a:lnTo>
                  <a:cubicBezTo>
                    <a:pt x="0" y="60935"/>
                    <a:pt x="8737" y="39842"/>
                    <a:pt x="24290" y="24290"/>
                  </a:cubicBezTo>
                  <a:cubicBezTo>
                    <a:pt x="39842" y="8737"/>
                    <a:pt x="60935" y="0"/>
                    <a:pt x="82930" y="0"/>
                  </a:cubicBezTo>
                  <a:close/>
                </a:path>
              </a:pathLst>
            </a:custGeom>
            <a:solidFill>
              <a:srgbClr val="FFFFFF">
                <a:alpha val="55686"/>
              </a:srgbClr>
            </a:solidFill>
            <a:ln w="38100" cap="rnd">
              <a:solidFill>
                <a:srgbClr val="000000">
                  <a:alpha val="55686"/>
                </a:srgbClr>
              </a:solidFill>
              <a:prstDash val="solid"/>
              <a:round/>
            </a:ln>
          </p:spPr>
        </p:sp>
        <p:sp>
          <p:nvSpPr>
            <p:cNvPr name="TextBox 15" id="15"/>
            <p:cNvSpPr txBox="true"/>
            <p:nvPr/>
          </p:nvSpPr>
          <p:spPr>
            <a:xfrm>
              <a:off x="0" y="-47625"/>
              <a:ext cx="1204148" cy="1212131"/>
            </a:xfrm>
            <a:prstGeom prst="rect">
              <a:avLst/>
            </a:prstGeom>
          </p:spPr>
          <p:txBody>
            <a:bodyPr anchor="ctr" rtlCol="false" tIns="52901" lIns="52901" bIns="52901" rIns="52901"/>
            <a:lstStyle/>
            <a:p>
              <a:pPr algn="ctr">
                <a:lnSpc>
                  <a:spcPts val="2940"/>
                </a:lnSpc>
              </a:pPr>
            </a:p>
          </p:txBody>
        </p:sp>
      </p:grpSp>
      <p:grpSp>
        <p:nvGrpSpPr>
          <p:cNvPr name="Group 16" id="16"/>
          <p:cNvGrpSpPr/>
          <p:nvPr/>
        </p:nvGrpSpPr>
        <p:grpSpPr>
          <a:xfrm rot="0">
            <a:off x="12348060" y="3749968"/>
            <a:ext cx="4761123" cy="4604379"/>
            <a:chOff x="0" y="0"/>
            <a:chExt cx="1204148" cy="1164506"/>
          </a:xfrm>
        </p:grpSpPr>
        <p:sp>
          <p:nvSpPr>
            <p:cNvPr name="Freeform 17" id="17"/>
            <p:cNvSpPr/>
            <p:nvPr/>
          </p:nvSpPr>
          <p:spPr>
            <a:xfrm flipH="false" flipV="false" rot="0">
              <a:off x="0" y="0"/>
              <a:ext cx="1204148" cy="1164506"/>
            </a:xfrm>
            <a:custGeom>
              <a:avLst/>
              <a:gdLst/>
              <a:ahLst/>
              <a:cxnLst/>
              <a:rect r="r" b="b" t="t" l="l"/>
              <a:pathLst>
                <a:path h="1164506" w="1204148">
                  <a:moveTo>
                    <a:pt x="82930" y="0"/>
                  </a:moveTo>
                  <a:lnTo>
                    <a:pt x="1121219" y="0"/>
                  </a:lnTo>
                  <a:cubicBezTo>
                    <a:pt x="1143213" y="0"/>
                    <a:pt x="1164306" y="8737"/>
                    <a:pt x="1179859" y="24290"/>
                  </a:cubicBezTo>
                  <a:cubicBezTo>
                    <a:pt x="1195411" y="39842"/>
                    <a:pt x="1204148" y="60935"/>
                    <a:pt x="1204148" y="82930"/>
                  </a:cubicBezTo>
                  <a:lnTo>
                    <a:pt x="1204148" y="1081576"/>
                  </a:lnTo>
                  <a:cubicBezTo>
                    <a:pt x="1204148" y="1103570"/>
                    <a:pt x="1195411" y="1124664"/>
                    <a:pt x="1179859" y="1140216"/>
                  </a:cubicBezTo>
                  <a:cubicBezTo>
                    <a:pt x="1164306" y="1155768"/>
                    <a:pt x="1143213" y="1164506"/>
                    <a:pt x="1121219" y="1164506"/>
                  </a:cubicBezTo>
                  <a:lnTo>
                    <a:pt x="82930" y="1164506"/>
                  </a:lnTo>
                  <a:cubicBezTo>
                    <a:pt x="37129" y="1164506"/>
                    <a:pt x="0" y="1127377"/>
                    <a:pt x="0" y="1081576"/>
                  </a:cubicBezTo>
                  <a:lnTo>
                    <a:pt x="0" y="82930"/>
                  </a:lnTo>
                  <a:cubicBezTo>
                    <a:pt x="0" y="60935"/>
                    <a:pt x="8737" y="39842"/>
                    <a:pt x="24290" y="24290"/>
                  </a:cubicBezTo>
                  <a:cubicBezTo>
                    <a:pt x="39842" y="8737"/>
                    <a:pt x="60935" y="0"/>
                    <a:pt x="82930" y="0"/>
                  </a:cubicBezTo>
                  <a:close/>
                </a:path>
              </a:pathLst>
            </a:custGeom>
            <a:solidFill>
              <a:srgbClr val="FFFFFF">
                <a:alpha val="55686"/>
              </a:srgbClr>
            </a:solidFill>
            <a:ln w="38100" cap="rnd">
              <a:solidFill>
                <a:srgbClr val="000000">
                  <a:alpha val="55686"/>
                </a:srgbClr>
              </a:solidFill>
              <a:prstDash val="solid"/>
              <a:round/>
            </a:ln>
          </p:spPr>
        </p:sp>
        <p:sp>
          <p:nvSpPr>
            <p:cNvPr name="TextBox 18" id="18"/>
            <p:cNvSpPr txBox="true"/>
            <p:nvPr/>
          </p:nvSpPr>
          <p:spPr>
            <a:xfrm>
              <a:off x="0" y="-47625"/>
              <a:ext cx="1204148" cy="1212131"/>
            </a:xfrm>
            <a:prstGeom prst="rect">
              <a:avLst/>
            </a:prstGeom>
          </p:spPr>
          <p:txBody>
            <a:bodyPr anchor="ctr" rtlCol="false" tIns="52901" lIns="52901" bIns="52901" rIns="52901"/>
            <a:lstStyle/>
            <a:p>
              <a:pPr algn="ctr">
                <a:lnSpc>
                  <a:spcPts val="2940"/>
                </a:lnSpc>
              </a:pPr>
            </a:p>
          </p:txBody>
        </p:sp>
      </p:grpSp>
      <p:grpSp>
        <p:nvGrpSpPr>
          <p:cNvPr name="Group 19" id="19"/>
          <p:cNvGrpSpPr/>
          <p:nvPr/>
        </p:nvGrpSpPr>
        <p:grpSpPr>
          <a:xfrm rot="0">
            <a:off x="3213223" y="3011693"/>
            <a:ext cx="1290526" cy="1290526"/>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9898"/>
            </a:solidFill>
          </p:spPr>
        </p:sp>
      </p:grpSp>
      <p:grpSp>
        <p:nvGrpSpPr>
          <p:cNvPr name="Group 21" id="21"/>
          <p:cNvGrpSpPr/>
          <p:nvPr/>
        </p:nvGrpSpPr>
        <p:grpSpPr>
          <a:xfrm rot="0">
            <a:off x="8627614" y="3011693"/>
            <a:ext cx="1290526" cy="1290526"/>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E67A"/>
            </a:solidFill>
          </p:spPr>
        </p:sp>
      </p:grpSp>
      <p:grpSp>
        <p:nvGrpSpPr>
          <p:cNvPr name="Group 23" id="23"/>
          <p:cNvGrpSpPr/>
          <p:nvPr/>
        </p:nvGrpSpPr>
        <p:grpSpPr>
          <a:xfrm rot="0">
            <a:off x="14083359" y="3011693"/>
            <a:ext cx="1290526" cy="1290526"/>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BD8DB"/>
            </a:solidFill>
          </p:spPr>
        </p:sp>
      </p:grpSp>
      <p:sp>
        <p:nvSpPr>
          <p:cNvPr name="TextBox 25" id="25"/>
          <p:cNvSpPr txBox="true"/>
          <p:nvPr/>
        </p:nvSpPr>
        <p:spPr>
          <a:xfrm rot="0">
            <a:off x="2073640" y="4533387"/>
            <a:ext cx="3569693" cy="979172"/>
          </a:xfrm>
          <a:prstGeom prst="rect">
            <a:avLst/>
          </a:prstGeom>
        </p:spPr>
        <p:txBody>
          <a:bodyPr anchor="t" rtlCol="false" tIns="0" lIns="0" bIns="0" rIns="0">
            <a:spAutoFit/>
          </a:bodyPr>
          <a:lstStyle/>
          <a:p>
            <a:pPr algn="ctr">
              <a:lnSpc>
                <a:spcPts val="3436"/>
              </a:lnSpc>
            </a:pPr>
            <a:r>
              <a:rPr lang="en-US" sz="3124">
                <a:solidFill>
                  <a:srgbClr val="000000"/>
                </a:solidFill>
                <a:latin typeface="Agrandir Narrow Bold"/>
                <a:ea typeface="Agrandir Narrow Bold"/>
                <a:cs typeface="Agrandir Narrow Bold"/>
                <a:sym typeface="Agrandir Narrow Bold"/>
              </a:rPr>
              <a:t>UNDERSTAND THE BASICS</a:t>
            </a:r>
          </a:p>
        </p:txBody>
      </p:sp>
      <p:sp>
        <p:nvSpPr>
          <p:cNvPr name="TextBox 26" id="26"/>
          <p:cNvSpPr txBox="true"/>
          <p:nvPr/>
        </p:nvSpPr>
        <p:spPr>
          <a:xfrm rot="0">
            <a:off x="7488031" y="4533387"/>
            <a:ext cx="3569693" cy="979172"/>
          </a:xfrm>
          <a:prstGeom prst="rect">
            <a:avLst/>
          </a:prstGeom>
        </p:spPr>
        <p:txBody>
          <a:bodyPr anchor="t" rtlCol="false" tIns="0" lIns="0" bIns="0" rIns="0">
            <a:spAutoFit/>
          </a:bodyPr>
          <a:lstStyle/>
          <a:p>
            <a:pPr algn="ctr">
              <a:lnSpc>
                <a:spcPts val="3436"/>
              </a:lnSpc>
            </a:pPr>
            <a:r>
              <a:rPr lang="en-US" sz="3124">
                <a:solidFill>
                  <a:srgbClr val="000000"/>
                </a:solidFill>
                <a:latin typeface="Agrandir Narrow Bold"/>
                <a:ea typeface="Agrandir Narrow Bold"/>
                <a:cs typeface="Agrandir Narrow Bold"/>
                <a:sym typeface="Agrandir Narrow Bold"/>
              </a:rPr>
              <a:t>TIME MANAGEMENT</a:t>
            </a:r>
          </a:p>
        </p:txBody>
      </p:sp>
      <p:sp>
        <p:nvSpPr>
          <p:cNvPr name="TextBox 27" id="27"/>
          <p:cNvSpPr txBox="true"/>
          <p:nvPr/>
        </p:nvSpPr>
        <p:spPr>
          <a:xfrm rot="0">
            <a:off x="3213223" y="2569812"/>
            <a:ext cx="1290526" cy="1560278"/>
          </a:xfrm>
          <a:prstGeom prst="rect">
            <a:avLst/>
          </a:prstGeom>
        </p:spPr>
        <p:txBody>
          <a:bodyPr anchor="t" rtlCol="false" tIns="0" lIns="0" bIns="0" rIns="0">
            <a:spAutoFit/>
          </a:bodyPr>
          <a:lstStyle/>
          <a:p>
            <a:pPr algn="ctr" marL="0" indent="0" lvl="1">
              <a:lnSpc>
                <a:spcPts val="13079"/>
              </a:lnSpc>
              <a:spcBef>
                <a:spcPct val="0"/>
              </a:spcBef>
            </a:pPr>
            <a:r>
              <a:rPr lang="en-US" sz="8330" u="none">
                <a:solidFill>
                  <a:srgbClr val="000000"/>
                </a:solidFill>
                <a:latin typeface="Gagalin"/>
                <a:ea typeface="Gagalin"/>
                <a:cs typeface="Gagalin"/>
                <a:sym typeface="Gagalin"/>
              </a:rPr>
              <a:t>1</a:t>
            </a:r>
          </a:p>
        </p:txBody>
      </p:sp>
      <p:sp>
        <p:nvSpPr>
          <p:cNvPr name="TextBox 28" id="28"/>
          <p:cNvSpPr txBox="true"/>
          <p:nvPr/>
        </p:nvSpPr>
        <p:spPr>
          <a:xfrm rot="0">
            <a:off x="8627614" y="2569812"/>
            <a:ext cx="1290526" cy="1560278"/>
          </a:xfrm>
          <a:prstGeom prst="rect">
            <a:avLst/>
          </a:prstGeom>
        </p:spPr>
        <p:txBody>
          <a:bodyPr anchor="t" rtlCol="false" tIns="0" lIns="0" bIns="0" rIns="0">
            <a:spAutoFit/>
          </a:bodyPr>
          <a:lstStyle/>
          <a:p>
            <a:pPr algn="ctr" marL="0" indent="0" lvl="1">
              <a:lnSpc>
                <a:spcPts val="13079"/>
              </a:lnSpc>
              <a:spcBef>
                <a:spcPct val="0"/>
              </a:spcBef>
            </a:pPr>
            <a:r>
              <a:rPr lang="en-US" sz="8330" u="none">
                <a:solidFill>
                  <a:srgbClr val="000000"/>
                </a:solidFill>
                <a:latin typeface="Gagalin"/>
                <a:ea typeface="Gagalin"/>
                <a:cs typeface="Gagalin"/>
                <a:sym typeface="Gagalin"/>
              </a:rPr>
              <a:t>2</a:t>
            </a:r>
          </a:p>
        </p:txBody>
      </p:sp>
      <p:sp>
        <p:nvSpPr>
          <p:cNvPr name="TextBox 29" id="29"/>
          <p:cNvSpPr txBox="true"/>
          <p:nvPr/>
        </p:nvSpPr>
        <p:spPr>
          <a:xfrm rot="0">
            <a:off x="14083359" y="2569812"/>
            <a:ext cx="1290526" cy="1560278"/>
          </a:xfrm>
          <a:prstGeom prst="rect">
            <a:avLst/>
          </a:prstGeom>
        </p:spPr>
        <p:txBody>
          <a:bodyPr anchor="t" rtlCol="false" tIns="0" lIns="0" bIns="0" rIns="0">
            <a:spAutoFit/>
          </a:bodyPr>
          <a:lstStyle/>
          <a:p>
            <a:pPr algn="ctr" marL="0" indent="0" lvl="1">
              <a:lnSpc>
                <a:spcPts val="13079"/>
              </a:lnSpc>
              <a:spcBef>
                <a:spcPct val="0"/>
              </a:spcBef>
            </a:pPr>
            <a:r>
              <a:rPr lang="en-US" sz="8330" u="none">
                <a:solidFill>
                  <a:srgbClr val="000000"/>
                </a:solidFill>
                <a:latin typeface="Gagalin"/>
                <a:ea typeface="Gagalin"/>
                <a:cs typeface="Gagalin"/>
                <a:sym typeface="Gagalin"/>
              </a:rPr>
              <a:t>3</a:t>
            </a:r>
          </a:p>
        </p:txBody>
      </p:sp>
      <p:sp>
        <p:nvSpPr>
          <p:cNvPr name="TextBox 30" id="30"/>
          <p:cNvSpPr txBox="true"/>
          <p:nvPr/>
        </p:nvSpPr>
        <p:spPr>
          <a:xfrm rot="0">
            <a:off x="12943775" y="4533387"/>
            <a:ext cx="3569693" cy="979172"/>
          </a:xfrm>
          <a:prstGeom prst="rect">
            <a:avLst/>
          </a:prstGeom>
        </p:spPr>
        <p:txBody>
          <a:bodyPr anchor="t" rtlCol="false" tIns="0" lIns="0" bIns="0" rIns="0">
            <a:spAutoFit/>
          </a:bodyPr>
          <a:lstStyle/>
          <a:p>
            <a:pPr algn="ctr">
              <a:lnSpc>
                <a:spcPts val="3436"/>
              </a:lnSpc>
            </a:pPr>
            <a:r>
              <a:rPr lang="en-US" sz="3124">
                <a:solidFill>
                  <a:srgbClr val="000000"/>
                </a:solidFill>
                <a:latin typeface="Agrandir Narrow Bold"/>
                <a:ea typeface="Agrandir Narrow Bold"/>
                <a:cs typeface="Agrandir Narrow Bold"/>
                <a:sym typeface="Agrandir Narrow Bold"/>
              </a:rPr>
              <a:t>PRACTICE TESTS &amp; QUEESTIONS</a:t>
            </a:r>
          </a:p>
        </p:txBody>
      </p:sp>
      <p:sp>
        <p:nvSpPr>
          <p:cNvPr name="TextBox 31" id="31"/>
          <p:cNvSpPr txBox="true"/>
          <p:nvPr/>
        </p:nvSpPr>
        <p:spPr>
          <a:xfrm rot="0">
            <a:off x="1877337" y="5696128"/>
            <a:ext cx="3765996" cy="1796460"/>
          </a:xfrm>
          <a:prstGeom prst="rect">
            <a:avLst/>
          </a:prstGeom>
        </p:spPr>
        <p:txBody>
          <a:bodyPr anchor="t" rtlCol="false" tIns="0" lIns="0" bIns="0" rIns="0">
            <a:spAutoFit/>
          </a:bodyPr>
          <a:lstStyle/>
          <a:p>
            <a:pPr algn="ctr">
              <a:lnSpc>
                <a:spcPts val="3499"/>
              </a:lnSpc>
            </a:pPr>
            <a:r>
              <a:rPr lang="en-US" sz="2499">
                <a:solidFill>
                  <a:srgbClr val="000000"/>
                </a:solidFill>
                <a:latin typeface="Agrandir Narrow"/>
                <a:ea typeface="Agrandir Narrow"/>
                <a:cs typeface="Agrandir Narrow"/>
                <a:sym typeface="Agrandir Narrow"/>
              </a:rPr>
              <a:t>Strengthen foundational knowledge in key areas such as math, logic, and verbal reasoning.</a:t>
            </a:r>
          </a:p>
        </p:txBody>
      </p:sp>
      <p:sp>
        <p:nvSpPr>
          <p:cNvPr name="TextBox 32" id="32"/>
          <p:cNvSpPr txBox="true"/>
          <p:nvPr/>
        </p:nvSpPr>
        <p:spPr>
          <a:xfrm rot="0">
            <a:off x="7488031" y="5696128"/>
            <a:ext cx="3765996" cy="1796460"/>
          </a:xfrm>
          <a:prstGeom prst="rect">
            <a:avLst/>
          </a:prstGeom>
        </p:spPr>
        <p:txBody>
          <a:bodyPr anchor="t" rtlCol="false" tIns="0" lIns="0" bIns="0" rIns="0">
            <a:spAutoFit/>
          </a:bodyPr>
          <a:lstStyle/>
          <a:p>
            <a:pPr algn="ctr">
              <a:lnSpc>
                <a:spcPts val="3499"/>
              </a:lnSpc>
            </a:pPr>
            <a:r>
              <a:rPr lang="en-US" sz="2499">
                <a:solidFill>
                  <a:srgbClr val="000000"/>
                </a:solidFill>
                <a:latin typeface="Agrandir Narrow"/>
                <a:ea typeface="Agrandir Narrow"/>
                <a:cs typeface="Agrandir Narrow"/>
                <a:sym typeface="Agrandir Narrow"/>
              </a:rPr>
              <a:t>Develop strategies to answer questions quickly and accurately within the time limit.</a:t>
            </a:r>
          </a:p>
        </p:txBody>
      </p:sp>
      <p:sp>
        <p:nvSpPr>
          <p:cNvPr name="TextBox 33" id="33"/>
          <p:cNvSpPr txBox="true"/>
          <p:nvPr/>
        </p:nvSpPr>
        <p:spPr>
          <a:xfrm rot="0">
            <a:off x="12663669" y="5722109"/>
            <a:ext cx="4129904" cy="2232870"/>
          </a:xfrm>
          <a:prstGeom prst="rect">
            <a:avLst/>
          </a:prstGeom>
        </p:spPr>
        <p:txBody>
          <a:bodyPr anchor="t" rtlCol="false" tIns="0" lIns="0" bIns="0" rIns="0">
            <a:spAutoFit/>
          </a:bodyPr>
          <a:lstStyle/>
          <a:p>
            <a:pPr algn="ctr">
              <a:lnSpc>
                <a:spcPts val="3499"/>
              </a:lnSpc>
            </a:pPr>
            <a:r>
              <a:rPr lang="en-US" sz="2499">
                <a:solidFill>
                  <a:srgbClr val="000000"/>
                </a:solidFill>
                <a:latin typeface="Agrandir Narrow"/>
                <a:ea typeface="Agrandir Narrow"/>
                <a:cs typeface="Agrandir Narrow"/>
                <a:sym typeface="Agrandir Narrow"/>
              </a:rPr>
              <a:t>Leverage online platforms and apps for additional practice and tutorials. Focus more on areas where you struggle to improve overall performance.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TextBox 3" id="3"/>
          <p:cNvSpPr txBox="true"/>
          <p:nvPr/>
        </p:nvSpPr>
        <p:spPr>
          <a:xfrm rot="0">
            <a:off x="2305577" y="1264912"/>
            <a:ext cx="14771184" cy="1238225"/>
          </a:xfrm>
          <a:prstGeom prst="rect">
            <a:avLst/>
          </a:prstGeom>
        </p:spPr>
        <p:txBody>
          <a:bodyPr anchor="t" rtlCol="false" tIns="0" lIns="0" bIns="0" rIns="0">
            <a:spAutoFit/>
          </a:bodyPr>
          <a:lstStyle/>
          <a:p>
            <a:pPr algn="ctr" marL="0" indent="0" lvl="0">
              <a:lnSpc>
                <a:spcPts val="9720"/>
              </a:lnSpc>
              <a:spcBef>
                <a:spcPct val="0"/>
              </a:spcBef>
            </a:pPr>
            <a:r>
              <a:rPr lang="en-US" sz="8100">
                <a:solidFill>
                  <a:srgbClr val="000000"/>
                </a:solidFill>
                <a:latin typeface="Gagalin"/>
                <a:ea typeface="Gagalin"/>
                <a:cs typeface="Gagalin"/>
                <a:sym typeface="Gagalin"/>
              </a:rPr>
              <a:t>WHAT TO DO DURING THE TEST?</a:t>
            </a:r>
          </a:p>
        </p:txBody>
      </p:sp>
      <p:sp>
        <p:nvSpPr>
          <p:cNvPr name="Freeform 4" id="4"/>
          <p:cNvSpPr/>
          <p:nvPr/>
        </p:nvSpPr>
        <p:spPr>
          <a:xfrm flipH="false" flipV="false" rot="6133112">
            <a:off x="13927237" y="7648944"/>
            <a:ext cx="6664125" cy="6122816"/>
          </a:xfrm>
          <a:custGeom>
            <a:avLst/>
            <a:gdLst/>
            <a:ahLst/>
            <a:cxnLst/>
            <a:rect r="r" b="b" t="t" l="l"/>
            <a:pathLst>
              <a:path h="6122816" w="6664125">
                <a:moveTo>
                  <a:pt x="0" y="0"/>
                </a:moveTo>
                <a:lnTo>
                  <a:pt x="6664126" y="0"/>
                </a:lnTo>
                <a:lnTo>
                  <a:pt x="6664126" y="6122815"/>
                </a:lnTo>
                <a:lnTo>
                  <a:pt x="0" y="61228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9314589">
            <a:off x="16843936" y="-3455010"/>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3638157">
            <a:off x="-2680159" y="-4693225"/>
            <a:ext cx="8098615" cy="9090283"/>
          </a:xfrm>
          <a:custGeom>
            <a:avLst/>
            <a:gdLst/>
            <a:ahLst/>
            <a:cxnLst/>
            <a:rect r="r" b="b" t="t" l="l"/>
            <a:pathLst>
              <a:path h="9090283" w="8098615">
                <a:moveTo>
                  <a:pt x="0" y="0"/>
                </a:moveTo>
                <a:lnTo>
                  <a:pt x="8098615" y="0"/>
                </a:lnTo>
                <a:lnTo>
                  <a:pt x="8098615" y="9090283"/>
                </a:lnTo>
                <a:lnTo>
                  <a:pt x="0" y="90902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3924827" y="8720844"/>
            <a:ext cx="3961399" cy="3838956"/>
          </a:xfrm>
          <a:custGeom>
            <a:avLst/>
            <a:gdLst/>
            <a:ahLst/>
            <a:cxnLst/>
            <a:rect r="r" b="b" t="t" l="l"/>
            <a:pathLst>
              <a:path h="3838956" w="3961399">
                <a:moveTo>
                  <a:pt x="0" y="0"/>
                </a:moveTo>
                <a:lnTo>
                  <a:pt x="3961399" y="0"/>
                </a:lnTo>
                <a:lnTo>
                  <a:pt x="3961399" y="3838956"/>
                </a:lnTo>
                <a:lnTo>
                  <a:pt x="0" y="38389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650272" y="8456230"/>
            <a:ext cx="1655304" cy="1604140"/>
          </a:xfrm>
          <a:custGeom>
            <a:avLst/>
            <a:gdLst/>
            <a:ahLst/>
            <a:cxnLst/>
            <a:rect r="r" b="b" t="t" l="l"/>
            <a:pathLst>
              <a:path h="1604140" w="1655304">
                <a:moveTo>
                  <a:pt x="0" y="0"/>
                </a:moveTo>
                <a:lnTo>
                  <a:pt x="1655305" y="0"/>
                </a:lnTo>
                <a:lnTo>
                  <a:pt x="1655305" y="1604140"/>
                </a:lnTo>
                <a:lnTo>
                  <a:pt x="0" y="16041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6892316" y="3749968"/>
            <a:ext cx="4761123" cy="4604379"/>
            <a:chOff x="0" y="0"/>
            <a:chExt cx="1204148" cy="1164506"/>
          </a:xfrm>
        </p:grpSpPr>
        <p:sp>
          <p:nvSpPr>
            <p:cNvPr name="Freeform 10" id="10"/>
            <p:cNvSpPr/>
            <p:nvPr/>
          </p:nvSpPr>
          <p:spPr>
            <a:xfrm flipH="false" flipV="false" rot="0">
              <a:off x="0" y="0"/>
              <a:ext cx="1204148" cy="1164506"/>
            </a:xfrm>
            <a:custGeom>
              <a:avLst/>
              <a:gdLst/>
              <a:ahLst/>
              <a:cxnLst/>
              <a:rect r="r" b="b" t="t" l="l"/>
              <a:pathLst>
                <a:path h="1164506" w="1204148">
                  <a:moveTo>
                    <a:pt x="82930" y="0"/>
                  </a:moveTo>
                  <a:lnTo>
                    <a:pt x="1121219" y="0"/>
                  </a:lnTo>
                  <a:cubicBezTo>
                    <a:pt x="1143213" y="0"/>
                    <a:pt x="1164306" y="8737"/>
                    <a:pt x="1179859" y="24290"/>
                  </a:cubicBezTo>
                  <a:cubicBezTo>
                    <a:pt x="1195411" y="39842"/>
                    <a:pt x="1204148" y="60935"/>
                    <a:pt x="1204148" y="82930"/>
                  </a:cubicBezTo>
                  <a:lnTo>
                    <a:pt x="1204148" y="1081576"/>
                  </a:lnTo>
                  <a:cubicBezTo>
                    <a:pt x="1204148" y="1103570"/>
                    <a:pt x="1195411" y="1124664"/>
                    <a:pt x="1179859" y="1140216"/>
                  </a:cubicBezTo>
                  <a:cubicBezTo>
                    <a:pt x="1164306" y="1155768"/>
                    <a:pt x="1143213" y="1164506"/>
                    <a:pt x="1121219" y="1164506"/>
                  </a:cubicBezTo>
                  <a:lnTo>
                    <a:pt x="82930" y="1164506"/>
                  </a:lnTo>
                  <a:cubicBezTo>
                    <a:pt x="37129" y="1164506"/>
                    <a:pt x="0" y="1127377"/>
                    <a:pt x="0" y="1081576"/>
                  </a:cubicBezTo>
                  <a:lnTo>
                    <a:pt x="0" y="82930"/>
                  </a:lnTo>
                  <a:cubicBezTo>
                    <a:pt x="0" y="60935"/>
                    <a:pt x="8737" y="39842"/>
                    <a:pt x="24290" y="24290"/>
                  </a:cubicBezTo>
                  <a:cubicBezTo>
                    <a:pt x="39842" y="8737"/>
                    <a:pt x="60935" y="0"/>
                    <a:pt x="82930" y="0"/>
                  </a:cubicBezTo>
                  <a:close/>
                </a:path>
              </a:pathLst>
            </a:custGeom>
            <a:solidFill>
              <a:srgbClr val="FFFFFF">
                <a:alpha val="55686"/>
              </a:srgbClr>
            </a:solidFill>
            <a:ln w="38100" cap="rnd">
              <a:solidFill>
                <a:srgbClr val="000000">
                  <a:alpha val="55686"/>
                </a:srgbClr>
              </a:solidFill>
              <a:prstDash val="solid"/>
              <a:round/>
            </a:ln>
          </p:spPr>
        </p:sp>
        <p:sp>
          <p:nvSpPr>
            <p:cNvPr name="TextBox 11" id="11"/>
            <p:cNvSpPr txBox="true"/>
            <p:nvPr/>
          </p:nvSpPr>
          <p:spPr>
            <a:xfrm>
              <a:off x="0" y="-47625"/>
              <a:ext cx="1204148" cy="1212131"/>
            </a:xfrm>
            <a:prstGeom prst="rect">
              <a:avLst/>
            </a:prstGeom>
          </p:spPr>
          <p:txBody>
            <a:bodyPr anchor="ctr" rtlCol="false" tIns="52901" lIns="52901" bIns="52901" rIns="52901"/>
            <a:lstStyle/>
            <a:p>
              <a:pPr algn="ctr">
                <a:lnSpc>
                  <a:spcPts val="2940"/>
                </a:lnSpc>
              </a:pPr>
            </a:p>
          </p:txBody>
        </p:sp>
      </p:grpSp>
      <p:grpSp>
        <p:nvGrpSpPr>
          <p:cNvPr name="Group 12" id="12"/>
          <p:cNvGrpSpPr/>
          <p:nvPr/>
        </p:nvGrpSpPr>
        <p:grpSpPr>
          <a:xfrm rot="0">
            <a:off x="1477925" y="3749968"/>
            <a:ext cx="4761123" cy="4604379"/>
            <a:chOff x="0" y="0"/>
            <a:chExt cx="1204148" cy="1164506"/>
          </a:xfrm>
        </p:grpSpPr>
        <p:sp>
          <p:nvSpPr>
            <p:cNvPr name="Freeform 13" id="13"/>
            <p:cNvSpPr/>
            <p:nvPr/>
          </p:nvSpPr>
          <p:spPr>
            <a:xfrm flipH="false" flipV="false" rot="0">
              <a:off x="0" y="0"/>
              <a:ext cx="1204148" cy="1164506"/>
            </a:xfrm>
            <a:custGeom>
              <a:avLst/>
              <a:gdLst/>
              <a:ahLst/>
              <a:cxnLst/>
              <a:rect r="r" b="b" t="t" l="l"/>
              <a:pathLst>
                <a:path h="1164506" w="1204148">
                  <a:moveTo>
                    <a:pt x="82930" y="0"/>
                  </a:moveTo>
                  <a:lnTo>
                    <a:pt x="1121219" y="0"/>
                  </a:lnTo>
                  <a:cubicBezTo>
                    <a:pt x="1143213" y="0"/>
                    <a:pt x="1164306" y="8737"/>
                    <a:pt x="1179859" y="24290"/>
                  </a:cubicBezTo>
                  <a:cubicBezTo>
                    <a:pt x="1195411" y="39842"/>
                    <a:pt x="1204148" y="60935"/>
                    <a:pt x="1204148" y="82930"/>
                  </a:cubicBezTo>
                  <a:lnTo>
                    <a:pt x="1204148" y="1081576"/>
                  </a:lnTo>
                  <a:cubicBezTo>
                    <a:pt x="1204148" y="1103570"/>
                    <a:pt x="1195411" y="1124664"/>
                    <a:pt x="1179859" y="1140216"/>
                  </a:cubicBezTo>
                  <a:cubicBezTo>
                    <a:pt x="1164306" y="1155768"/>
                    <a:pt x="1143213" y="1164506"/>
                    <a:pt x="1121219" y="1164506"/>
                  </a:cubicBezTo>
                  <a:lnTo>
                    <a:pt x="82930" y="1164506"/>
                  </a:lnTo>
                  <a:cubicBezTo>
                    <a:pt x="37129" y="1164506"/>
                    <a:pt x="0" y="1127377"/>
                    <a:pt x="0" y="1081576"/>
                  </a:cubicBezTo>
                  <a:lnTo>
                    <a:pt x="0" y="82930"/>
                  </a:lnTo>
                  <a:cubicBezTo>
                    <a:pt x="0" y="60935"/>
                    <a:pt x="8737" y="39842"/>
                    <a:pt x="24290" y="24290"/>
                  </a:cubicBezTo>
                  <a:cubicBezTo>
                    <a:pt x="39842" y="8737"/>
                    <a:pt x="60935" y="0"/>
                    <a:pt x="82930" y="0"/>
                  </a:cubicBezTo>
                  <a:close/>
                </a:path>
              </a:pathLst>
            </a:custGeom>
            <a:solidFill>
              <a:srgbClr val="FFFFFF">
                <a:alpha val="55686"/>
              </a:srgbClr>
            </a:solidFill>
            <a:ln w="38100" cap="rnd">
              <a:solidFill>
                <a:srgbClr val="000000">
                  <a:alpha val="55686"/>
                </a:srgbClr>
              </a:solidFill>
              <a:prstDash val="solid"/>
              <a:round/>
            </a:ln>
          </p:spPr>
        </p:sp>
        <p:sp>
          <p:nvSpPr>
            <p:cNvPr name="TextBox 14" id="14"/>
            <p:cNvSpPr txBox="true"/>
            <p:nvPr/>
          </p:nvSpPr>
          <p:spPr>
            <a:xfrm>
              <a:off x="0" y="-47625"/>
              <a:ext cx="1204148" cy="1212131"/>
            </a:xfrm>
            <a:prstGeom prst="rect">
              <a:avLst/>
            </a:prstGeom>
          </p:spPr>
          <p:txBody>
            <a:bodyPr anchor="ctr" rtlCol="false" tIns="52901" lIns="52901" bIns="52901" rIns="52901"/>
            <a:lstStyle/>
            <a:p>
              <a:pPr algn="ctr">
                <a:lnSpc>
                  <a:spcPts val="2940"/>
                </a:lnSpc>
              </a:pPr>
            </a:p>
          </p:txBody>
        </p:sp>
      </p:grpSp>
      <p:grpSp>
        <p:nvGrpSpPr>
          <p:cNvPr name="Group 15" id="15"/>
          <p:cNvGrpSpPr/>
          <p:nvPr/>
        </p:nvGrpSpPr>
        <p:grpSpPr>
          <a:xfrm rot="0">
            <a:off x="12348060" y="3749968"/>
            <a:ext cx="4761123" cy="4604379"/>
            <a:chOff x="0" y="0"/>
            <a:chExt cx="1204148" cy="1164506"/>
          </a:xfrm>
        </p:grpSpPr>
        <p:sp>
          <p:nvSpPr>
            <p:cNvPr name="Freeform 16" id="16"/>
            <p:cNvSpPr/>
            <p:nvPr/>
          </p:nvSpPr>
          <p:spPr>
            <a:xfrm flipH="false" flipV="false" rot="0">
              <a:off x="0" y="0"/>
              <a:ext cx="1204148" cy="1164506"/>
            </a:xfrm>
            <a:custGeom>
              <a:avLst/>
              <a:gdLst/>
              <a:ahLst/>
              <a:cxnLst/>
              <a:rect r="r" b="b" t="t" l="l"/>
              <a:pathLst>
                <a:path h="1164506" w="1204148">
                  <a:moveTo>
                    <a:pt x="82930" y="0"/>
                  </a:moveTo>
                  <a:lnTo>
                    <a:pt x="1121219" y="0"/>
                  </a:lnTo>
                  <a:cubicBezTo>
                    <a:pt x="1143213" y="0"/>
                    <a:pt x="1164306" y="8737"/>
                    <a:pt x="1179859" y="24290"/>
                  </a:cubicBezTo>
                  <a:cubicBezTo>
                    <a:pt x="1195411" y="39842"/>
                    <a:pt x="1204148" y="60935"/>
                    <a:pt x="1204148" y="82930"/>
                  </a:cubicBezTo>
                  <a:lnTo>
                    <a:pt x="1204148" y="1081576"/>
                  </a:lnTo>
                  <a:cubicBezTo>
                    <a:pt x="1204148" y="1103570"/>
                    <a:pt x="1195411" y="1124664"/>
                    <a:pt x="1179859" y="1140216"/>
                  </a:cubicBezTo>
                  <a:cubicBezTo>
                    <a:pt x="1164306" y="1155768"/>
                    <a:pt x="1143213" y="1164506"/>
                    <a:pt x="1121219" y="1164506"/>
                  </a:cubicBezTo>
                  <a:lnTo>
                    <a:pt x="82930" y="1164506"/>
                  </a:lnTo>
                  <a:cubicBezTo>
                    <a:pt x="37129" y="1164506"/>
                    <a:pt x="0" y="1127377"/>
                    <a:pt x="0" y="1081576"/>
                  </a:cubicBezTo>
                  <a:lnTo>
                    <a:pt x="0" y="82930"/>
                  </a:lnTo>
                  <a:cubicBezTo>
                    <a:pt x="0" y="60935"/>
                    <a:pt x="8737" y="39842"/>
                    <a:pt x="24290" y="24290"/>
                  </a:cubicBezTo>
                  <a:cubicBezTo>
                    <a:pt x="39842" y="8737"/>
                    <a:pt x="60935" y="0"/>
                    <a:pt x="82930" y="0"/>
                  </a:cubicBezTo>
                  <a:close/>
                </a:path>
              </a:pathLst>
            </a:custGeom>
            <a:solidFill>
              <a:srgbClr val="FFFFFF">
                <a:alpha val="55686"/>
              </a:srgbClr>
            </a:solidFill>
            <a:ln w="38100" cap="rnd">
              <a:solidFill>
                <a:srgbClr val="000000">
                  <a:alpha val="55686"/>
                </a:srgbClr>
              </a:solidFill>
              <a:prstDash val="solid"/>
              <a:round/>
            </a:ln>
          </p:spPr>
        </p:sp>
        <p:sp>
          <p:nvSpPr>
            <p:cNvPr name="TextBox 17" id="17"/>
            <p:cNvSpPr txBox="true"/>
            <p:nvPr/>
          </p:nvSpPr>
          <p:spPr>
            <a:xfrm>
              <a:off x="0" y="-47625"/>
              <a:ext cx="1204148" cy="1212131"/>
            </a:xfrm>
            <a:prstGeom prst="rect">
              <a:avLst/>
            </a:prstGeom>
          </p:spPr>
          <p:txBody>
            <a:bodyPr anchor="ctr" rtlCol="false" tIns="52901" lIns="52901" bIns="52901" rIns="52901"/>
            <a:lstStyle/>
            <a:p>
              <a:pPr algn="ctr">
                <a:lnSpc>
                  <a:spcPts val="2940"/>
                </a:lnSpc>
              </a:pPr>
            </a:p>
          </p:txBody>
        </p:sp>
      </p:grpSp>
      <p:grpSp>
        <p:nvGrpSpPr>
          <p:cNvPr name="Group 18" id="18"/>
          <p:cNvGrpSpPr/>
          <p:nvPr/>
        </p:nvGrpSpPr>
        <p:grpSpPr>
          <a:xfrm rot="0">
            <a:off x="3213223" y="3011693"/>
            <a:ext cx="1290526" cy="1290526"/>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9898"/>
            </a:solidFill>
          </p:spPr>
        </p:sp>
      </p:grpSp>
      <p:sp>
        <p:nvSpPr>
          <p:cNvPr name="TextBox 20" id="20"/>
          <p:cNvSpPr txBox="true"/>
          <p:nvPr/>
        </p:nvSpPr>
        <p:spPr>
          <a:xfrm rot="0">
            <a:off x="2073640" y="4597493"/>
            <a:ext cx="3569693" cy="3106726"/>
          </a:xfrm>
          <a:prstGeom prst="rect">
            <a:avLst/>
          </a:prstGeom>
        </p:spPr>
        <p:txBody>
          <a:bodyPr anchor="t" rtlCol="false" tIns="0" lIns="0" bIns="0" rIns="0">
            <a:spAutoFit/>
          </a:bodyPr>
          <a:lstStyle/>
          <a:p>
            <a:pPr algn="ctr">
              <a:lnSpc>
                <a:spcPts val="3436"/>
              </a:lnSpc>
            </a:pPr>
            <a:r>
              <a:rPr lang="en-US" sz="3124">
                <a:solidFill>
                  <a:srgbClr val="000000"/>
                </a:solidFill>
                <a:latin typeface="Agrandir Narrow"/>
                <a:ea typeface="Agrandir Narrow"/>
                <a:cs typeface="Agrandir Narrow"/>
                <a:sym typeface="Agrandir Narrow"/>
              </a:rPr>
              <a:t>Answer the Easy Questions first.</a:t>
            </a:r>
          </a:p>
          <a:p>
            <a:pPr algn="ctr">
              <a:lnSpc>
                <a:spcPts val="3436"/>
              </a:lnSpc>
            </a:pPr>
          </a:p>
          <a:p>
            <a:pPr algn="ctr">
              <a:lnSpc>
                <a:spcPts val="3436"/>
              </a:lnSpc>
            </a:pPr>
            <a:r>
              <a:rPr lang="en-US" sz="3124">
                <a:solidFill>
                  <a:srgbClr val="000000"/>
                </a:solidFill>
                <a:latin typeface="Agrandir Narrow"/>
                <a:ea typeface="Agrandir Narrow"/>
                <a:cs typeface="Agrandir Narrow"/>
                <a:sym typeface="Agrandir Narrow"/>
              </a:rPr>
              <a:t>Use the Process of Elimination to narrow down answers</a:t>
            </a:r>
          </a:p>
        </p:txBody>
      </p:sp>
      <p:sp>
        <p:nvSpPr>
          <p:cNvPr name="TextBox 21" id="21"/>
          <p:cNvSpPr txBox="true"/>
          <p:nvPr/>
        </p:nvSpPr>
        <p:spPr>
          <a:xfrm rot="0">
            <a:off x="3279564" y="2569890"/>
            <a:ext cx="1290526" cy="1560200"/>
          </a:xfrm>
          <a:prstGeom prst="rect">
            <a:avLst/>
          </a:prstGeom>
        </p:spPr>
        <p:txBody>
          <a:bodyPr anchor="t" rtlCol="false" tIns="0" lIns="0" bIns="0" rIns="0">
            <a:spAutoFit/>
          </a:bodyPr>
          <a:lstStyle/>
          <a:p>
            <a:pPr algn="ctr" marL="0" indent="0" lvl="1">
              <a:lnSpc>
                <a:spcPts val="13079"/>
              </a:lnSpc>
              <a:spcBef>
                <a:spcPct val="0"/>
              </a:spcBef>
            </a:pPr>
            <a:r>
              <a:rPr lang="en-US" sz="8330" u="none">
                <a:solidFill>
                  <a:srgbClr val="000000"/>
                </a:solidFill>
                <a:latin typeface="Gagalin"/>
                <a:ea typeface="Gagalin"/>
                <a:cs typeface="Gagalin"/>
                <a:sym typeface="Gagalin"/>
              </a:rPr>
              <a:t>1</a:t>
            </a:r>
          </a:p>
        </p:txBody>
      </p:sp>
      <p:grpSp>
        <p:nvGrpSpPr>
          <p:cNvPr name="Group 22" id="22"/>
          <p:cNvGrpSpPr/>
          <p:nvPr/>
        </p:nvGrpSpPr>
        <p:grpSpPr>
          <a:xfrm rot="0">
            <a:off x="8627614" y="2865087"/>
            <a:ext cx="1290526" cy="1437131"/>
            <a:chOff x="0" y="0"/>
            <a:chExt cx="1720701" cy="1916175"/>
          </a:xfrm>
        </p:grpSpPr>
        <p:grpSp>
          <p:nvGrpSpPr>
            <p:cNvPr name="Group 23" id="23"/>
            <p:cNvGrpSpPr/>
            <p:nvPr/>
          </p:nvGrpSpPr>
          <p:grpSpPr>
            <a:xfrm rot="0">
              <a:off x="0" y="195473"/>
              <a:ext cx="1720701" cy="1720701"/>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E67A"/>
              </a:solidFill>
            </p:spPr>
          </p:sp>
        </p:grpSp>
        <p:sp>
          <p:nvSpPr>
            <p:cNvPr name="TextBox 25" id="25"/>
            <p:cNvSpPr txBox="true"/>
            <p:nvPr/>
          </p:nvSpPr>
          <p:spPr>
            <a:xfrm rot="0">
              <a:off x="0" y="-295275"/>
              <a:ext cx="1720701" cy="1981945"/>
            </a:xfrm>
            <a:prstGeom prst="rect">
              <a:avLst/>
            </a:prstGeom>
          </p:spPr>
          <p:txBody>
            <a:bodyPr anchor="t" rtlCol="false" tIns="0" lIns="0" bIns="0" rIns="0">
              <a:spAutoFit/>
            </a:bodyPr>
            <a:lstStyle/>
            <a:p>
              <a:pPr algn="ctr" marL="0" indent="0" lvl="1">
                <a:lnSpc>
                  <a:spcPts val="13079"/>
                </a:lnSpc>
                <a:spcBef>
                  <a:spcPct val="0"/>
                </a:spcBef>
              </a:pPr>
              <a:r>
                <a:rPr lang="en-US" sz="8330" u="none">
                  <a:solidFill>
                    <a:srgbClr val="000000"/>
                  </a:solidFill>
                  <a:latin typeface="Gagalin"/>
                  <a:ea typeface="Gagalin"/>
                  <a:cs typeface="Gagalin"/>
                  <a:sym typeface="Gagalin"/>
                </a:rPr>
                <a:t>2</a:t>
              </a:r>
            </a:p>
          </p:txBody>
        </p:sp>
      </p:grpSp>
      <p:grpSp>
        <p:nvGrpSpPr>
          <p:cNvPr name="Group 26" id="26"/>
          <p:cNvGrpSpPr/>
          <p:nvPr/>
        </p:nvGrpSpPr>
        <p:grpSpPr>
          <a:xfrm rot="0">
            <a:off x="14083359" y="2865087"/>
            <a:ext cx="1290526" cy="1437131"/>
            <a:chOff x="0" y="0"/>
            <a:chExt cx="1720701" cy="1916175"/>
          </a:xfrm>
        </p:grpSpPr>
        <p:grpSp>
          <p:nvGrpSpPr>
            <p:cNvPr name="Group 27" id="27"/>
            <p:cNvGrpSpPr/>
            <p:nvPr/>
          </p:nvGrpSpPr>
          <p:grpSpPr>
            <a:xfrm rot="0">
              <a:off x="0" y="195473"/>
              <a:ext cx="1720701" cy="1720701"/>
              <a:chOff x="0" y="0"/>
              <a:chExt cx="6350000" cy="6350000"/>
            </a:xfrm>
          </p:grpSpPr>
          <p:sp>
            <p:nvSpPr>
              <p:cNvPr name="Freeform 28" id="2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BD8DB"/>
              </a:solidFill>
            </p:spPr>
          </p:sp>
        </p:grpSp>
        <p:sp>
          <p:nvSpPr>
            <p:cNvPr name="TextBox 29" id="29"/>
            <p:cNvSpPr txBox="true"/>
            <p:nvPr/>
          </p:nvSpPr>
          <p:spPr>
            <a:xfrm rot="0">
              <a:off x="0" y="-295275"/>
              <a:ext cx="1720701" cy="1981842"/>
            </a:xfrm>
            <a:prstGeom prst="rect">
              <a:avLst/>
            </a:prstGeom>
          </p:spPr>
          <p:txBody>
            <a:bodyPr anchor="t" rtlCol="false" tIns="0" lIns="0" bIns="0" rIns="0">
              <a:spAutoFit/>
            </a:bodyPr>
            <a:lstStyle/>
            <a:p>
              <a:pPr algn="ctr" marL="0" indent="0" lvl="1">
                <a:lnSpc>
                  <a:spcPts val="13079"/>
                </a:lnSpc>
                <a:spcBef>
                  <a:spcPct val="0"/>
                </a:spcBef>
              </a:pPr>
              <a:r>
                <a:rPr lang="en-US" sz="8330" u="none">
                  <a:solidFill>
                    <a:srgbClr val="000000"/>
                  </a:solidFill>
                  <a:latin typeface="Gagalin"/>
                  <a:ea typeface="Gagalin"/>
                  <a:cs typeface="Gagalin"/>
                  <a:sym typeface="Gagalin"/>
                </a:rPr>
                <a:t>3</a:t>
              </a:r>
            </a:p>
          </p:txBody>
        </p:sp>
      </p:grpSp>
      <p:sp>
        <p:nvSpPr>
          <p:cNvPr name="TextBox 30" id="30"/>
          <p:cNvSpPr txBox="true"/>
          <p:nvPr/>
        </p:nvSpPr>
        <p:spPr>
          <a:xfrm rot="0">
            <a:off x="7389879" y="4874619"/>
            <a:ext cx="3765996" cy="2288403"/>
          </a:xfrm>
          <a:prstGeom prst="rect">
            <a:avLst/>
          </a:prstGeom>
        </p:spPr>
        <p:txBody>
          <a:bodyPr anchor="t" rtlCol="false" tIns="0" lIns="0" bIns="0" rIns="0">
            <a:spAutoFit/>
          </a:bodyPr>
          <a:lstStyle/>
          <a:p>
            <a:pPr algn="ctr" marL="0" indent="0" lvl="0">
              <a:lnSpc>
                <a:spcPts val="3436"/>
              </a:lnSpc>
              <a:spcBef>
                <a:spcPct val="0"/>
              </a:spcBef>
            </a:pPr>
            <a:r>
              <a:rPr lang="en-US" sz="3124" strike="noStrike" u="none">
                <a:solidFill>
                  <a:srgbClr val="000000"/>
                </a:solidFill>
                <a:latin typeface="Agrandir Narrow"/>
                <a:ea typeface="Agrandir Narrow"/>
                <a:cs typeface="Agrandir Narrow"/>
                <a:sym typeface="Agrandir Narrow"/>
              </a:rPr>
              <a:t>Ensure to not exceed the given time and fix a certain amount of time to solve a question</a:t>
            </a:r>
          </a:p>
        </p:txBody>
      </p:sp>
      <p:sp>
        <p:nvSpPr>
          <p:cNvPr name="TextBox 31" id="31"/>
          <p:cNvSpPr txBox="true"/>
          <p:nvPr/>
        </p:nvSpPr>
        <p:spPr>
          <a:xfrm rot="0">
            <a:off x="12663669" y="4874619"/>
            <a:ext cx="4129904" cy="2724814"/>
          </a:xfrm>
          <a:prstGeom prst="rect">
            <a:avLst/>
          </a:prstGeom>
        </p:spPr>
        <p:txBody>
          <a:bodyPr anchor="t" rtlCol="false" tIns="0" lIns="0" bIns="0" rIns="0">
            <a:spAutoFit/>
          </a:bodyPr>
          <a:lstStyle/>
          <a:p>
            <a:pPr algn="ctr" marL="0" indent="0" lvl="0">
              <a:lnSpc>
                <a:spcPts val="3436"/>
              </a:lnSpc>
              <a:spcBef>
                <a:spcPct val="0"/>
              </a:spcBef>
            </a:pPr>
            <a:r>
              <a:rPr lang="en-US" sz="3124" strike="noStrike" u="none">
                <a:solidFill>
                  <a:srgbClr val="000000"/>
                </a:solidFill>
                <a:latin typeface="Agrandir Narrow"/>
                <a:ea typeface="Agrandir Narrow"/>
                <a:cs typeface="Agrandir Narrow"/>
                <a:sym typeface="Agrandir Narrow"/>
              </a:rPr>
              <a:t>Read the question carefully and always have a paper and pen to jot down the key elements of the questions.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10321447">
            <a:off x="-3870830" y="-382819"/>
            <a:ext cx="6043050" cy="6428777"/>
          </a:xfrm>
          <a:custGeom>
            <a:avLst/>
            <a:gdLst/>
            <a:ahLst/>
            <a:cxnLst/>
            <a:rect r="r" b="b" t="t" l="l"/>
            <a:pathLst>
              <a:path h="6428777" w="6043050">
                <a:moveTo>
                  <a:pt x="0" y="0"/>
                </a:moveTo>
                <a:lnTo>
                  <a:pt x="6043050" y="0"/>
                </a:lnTo>
                <a:lnTo>
                  <a:pt x="6043050" y="6428777"/>
                </a:lnTo>
                <a:lnTo>
                  <a:pt x="0" y="64287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377734" y="9033157"/>
            <a:ext cx="2154540" cy="2087945"/>
          </a:xfrm>
          <a:custGeom>
            <a:avLst/>
            <a:gdLst/>
            <a:ahLst/>
            <a:cxnLst/>
            <a:rect r="r" b="b" t="t" l="l"/>
            <a:pathLst>
              <a:path h="2087945" w="2154540">
                <a:moveTo>
                  <a:pt x="0" y="0"/>
                </a:moveTo>
                <a:lnTo>
                  <a:pt x="2154540" y="0"/>
                </a:lnTo>
                <a:lnTo>
                  <a:pt x="2154540" y="2087945"/>
                </a:lnTo>
                <a:lnTo>
                  <a:pt x="0" y="2087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7417816">
            <a:off x="13903457" y="4232427"/>
            <a:ext cx="8988646" cy="8661786"/>
          </a:xfrm>
          <a:custGeom>
            <a:avLst/>
            <a:gdLst/>
            <a:ahLst/>
            <a:cxnLst/>
            <a:rect r="r" b="b" t="t" l="l"/>
            <a:pathLst>
              <a:path h="8661786" w="8988646">
                <a:moveTo>
                  <a:pt x="0" y="0"/>
                </a:moveTo>
                <a:lnTo>
                  <a:pt x="8988647" y="0"/>
                </a:lnTo>
                <a:lnTo>
                  <a:pt x="8988647" y="8661786"/>
                </a:lnTo>
                <a:lnTo>
                  <a:pt x="0" y="86617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3400417" y="-1299421"/>
            <a:ext cx="2402376" cy="2328121"/>
          </a:xfrm>
          <a:custGeom>
            <a:avLst/>
            <a:gdLst/>
            <a:ahLst/>
            <a:cxnLst/>
            <a:rect r="r" b="b" t="t" l="l"/>
            <a:pathLst>
              <a:path h="2328121" w="2402376">
                <a:moveTo>
                  <a:pt x="0" y="0"/>
                </a:moveTo>
                <a:lnTo>
                  <a:pt x="2402376" y="0"/>
                </a:lnTo>
                <a:lnTo>
                  <a:pt x="2402376" y="2328121"/>
                </a:lnTo>
                <a:lnTo>
                  <a:pt x="0" y="232812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5825399" y="211557"/>
            <a:ext cx="4517509" cy="3105788"/>
          </a:xfrm>
          <a:custGeom>
            <a:avLst/>
            <a:gdLst/>
            <a:ahLst/>
            <a:cxnLst/>
            <a:rect r="r" b="b" t="t" l="l"/>
            <a:pathLst>
              <a:path h="3105788" w="4517509">
                <a:moveTo>
                  <a:pt x="0" y="0"/>
                </a:moveTo>
                <a:lnTo>
                  <a:pt x="4517510" y="0"/>
                </a:lnTo>
                <a:lnTo>
                  <a:pt x="4517510" y="3105787"/>
                </a:lnTo>
                <a:lnTo>
                  <a:pt x="0" y="310578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9916417">
            <a:off x="-122248" y="7833875"/>
            <a:ext cx="3914508" cy="3811752"/>
          </a:xfrm>
          <a:custGeom>
            <a:avLst/>
            <a:gdLst/>
            <a:ahLst/>
            <a:cxnLst/>
            <a:rect r="r" b="b" t="t" l="l"/>
            <a:pathLst>
              <a:path h="3811752" w="3914508">
                <a:moveTo>
                  <a:pt x="0" y="0"/>
                </a:moveTo>
                <a:lnTo>
                  <a:pt x="3914508" y="0"/>
                </a:lnTo>
                <a:lnTo>
                  <a:pt x="3914508" y="3811753"/>
                </a:lnTo>
                <a:lnTo>
                  <a:pt x="0" y="381175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0" y="4274003"/>
            <a:ext cx="18636758" cy="2200176"/>
          </a:xfrm>
          <a:prstGeom prst="rect">
            <a:avLst/>
          </a:prstGeom>
        </p:spPr>
        <p:txBody>
          <a:bodyPr anchor="t" rtlCol="false" tIns="0" lIns="0" bIns="0" rIns="0">
            <a:spAutoFit/>
          </a:bodyPr>
          <a:lstStyle/>
          <a:p>
            <a:pPr algn="ctr" marL="0" indent="0" lvl="0">
              <a:lnSpc>
                <a:spcPts val="17378"/>
              </a:lnSpc>
              <a:spcBef>
                <a:spcPct val="0"/>
              </a:spcBef>
            </a:pPr>
            <a:r>
              <a:rPr lang="en-US" sz="14481">
                <a:solidFill>
                  <a:srgbClr val="000000"/>
                </a:solidFill>
                <a:latin typeface="Gagalin"/>
                <a:ea typeface="Gagalin"/>
                <a:cs typeface="Gagalin"/>
                <a:sym typeface="Gagalin"/>
              </a:rPr>
              <a:t>CODING</a:t>
            </a:r>
          </a:p>
        </p:txBody>
      </p:sp>
      <p:sp>
        <p:nvSpPr>
          <p:cNvPr name="Freeform 10" id="10"/>
          <p:cNvSpPr/>
          <p:nvPr/>
        </p:nvSpPr>
        <p:spPr>
          <a:xfrm flipH="false" flipV="false" rot="0">
            <a:off x="8356241" y="-453317"/>
            <a:ext cx="4352067" cy="3525174"/>
          </a:xfrm>
          <a:custGeom>
            <a:avLst/>
            <a:gdLst/>
            <a:ahLst/>
            <a:cxnLst/>
            <a:rect r="r" b="b" t="t" l="l"/>
            <a:pathLst>
              <a:path h="3525174" w="4352067">
                <a:moveTo>
                  <a:pt x="0" y="0"/>
                </a:moveTo>
                <a:lnTo>
                  <a:pt x="4352066" y="0"/>
                </a:lnTo>
                <a:lnTo>
                  <a:pt x="4352066" y="3525174"/>
                </a:lnTo>
                <a:lnTo>
                  <a:pt x="0" y="352517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5802793" y="7902693"/>
            <a:ext cx="2277420" cy="2711214"/>
          </a:xfrm>
          <a:custGeom>
            <a:avLst/>
            <a:gdLst/>
            <a:ahLst/>
            <a:cxnLst/>
            <a:rect r="r" b="b" t="t" l="l"/>
            <a:pathLst>
              <a:path h="2711214" w="2277420">
                <a:moveTo>
                  <a:pt x="0" y="0"/>
                </a:moveTo>
                <a:lnTo>
                  <a:pt x="2277420" y="0"/>
                </a:lnTo>
                <a:lnTo>
                  <a:pt x="2277420" y="2711214"/>
                </a:lnTo>
                <a:lnTo>
                  <a:pt x="0" y="271121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2" id="12"/>
          <p:cNvSpPr/>
          <p:nvPr/>
        </p:nvSpPr>
        <p:spPr>
          <a:xfrm flipH="false" flipV="false" rot="-690207">
            <a:off x="2136176" y="407457"/>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5156103" y="4153103"/>
            <a:ext cx="8394603" cy="9422514"/>
          </a:xfrm>
          <a:custGeom>
            <a:avLst/>
            <a:gdLst/>
            <a:ahLst/>
            <a:cxnLst/>
            <a:rect r="r" b="b" t="t" l="l"/>
            <a:pathLst>
              <a:path h="9422514" w="8394603">
                <a:moveTo>
                  <a:pt x="0" y="0"/>
                </a:moveTo>
                <a:lnTo>
                  <a:pt x="8394603" y="0"/>
                </a:lnTo>
                <a:lnTo>
                  <a:pt x="8394603" y="9422514"/>
                </a:lnTo>
                <a:lnTo>
                  <a:pt x="0" y="94225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3915304"/>
            <a:ext cx="3782568" cy="2052056"/>
            <a:chOff x="0" y="0"/>
            <a:chExt cx="953284" cy="517160"/>
          </a:xfrm>
        </p:grpSpPr>
        <p:sp>
          <p:nvSpPr>
            <p:cNvPr name="Freeform 5" id="5"/>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6" id="6"/>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7" id="7"/>
          <p:cNvGrpSpPr/>
          <p:nvPr/>
        </p:nvGrpSpPr>
        <p:grpSpPr>
          <a:xfrm rot="0">
            <a:off x="5191125" y="3915304"/>
            <a:ext cx="3782568" cy="2052056"/>
            <a:chOff x="0" y="0"/>
            <a:chExt cx="953284" cy="517160"/>
          </a:xfrm>
        </p:grpSpPr>
        <p:sp>
          <p:nvSpPr>
            <p:cNvPr name="Freeform 8" id="8"/>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0" id="10"/>
          <p:cNvGrpSpPr/>
          <p:nvPr/>
        </p:nvGrpSpPr>
        <p:grpSpPr>
          <a:xfrm rot="0">
            <a:off x="9353550" y="3915304"/>
            <a:ext cx="3782568" cy="2052056"/>
            <a:chOff x="0" y="0"/>
            <a:chExt cx="953284" cy="517160"/>
          </a:xfrm>
        </p:grpSpPr>
        <p:sp>
          <p:nvSpPr>
            <p:cNvPr name="Freeform 11" id="11"/>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12" id="12"/>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3" id="13"/>
          <p:cNvGrpSpPr/>
          <p:nvPr/>
        </p:nvGrpSpPr>
        <p:grpSpPr>
          <a:xfrm rot="0">
            <a:off x="1028700" y="6449003"/>
            <a:ext cx="3782568" cy="2052056"/>
            <a:chOff x="0" y="0"/>
            <a:chExt cx="953284" cy="517160"/>
          </a:xfrm>
        </p:grpSpPr>
        <p:sp>
          <p:nvSpPr>
            <p:cNvPr name="Freeform 14" id="14"/>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15" id="15"/>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6" id="16"/>
          <p:cNvGrpSpPr/>
          <p:nvPr/>
        </p:nvGrpSpPr>
        <p:grpSpPr>
          <a:xfrm rot="0">
            <a:off x="5191125" y="6449003"/>
            <a:ext cx="3782568" cy="2052056"/>
            <a:chOff x="0" y="0"/>
            <a:chExt cx="953284" cy="517160"/>
          </a:xfrm>
        </p:grpSpPr>
        <p:sp>
          <p:nvSpPr>
            <p:cNvPr name="Freeform 17" id="17"/>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18" id="18"/>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9" id="19"/>
          <p:cNvGrpSpPr/>
          <p:nvPr/>
        </p:nvGrpSpPr>
        <p:grpSpPr>
          <a:xfrm rot="0">
            <a:off x="9353550" y="6449003"/>
            <a:ext cx="3782568" cy="2052056"/>
            <a:chOff x="0" y="0"/>
            <a:chExt cx="953284" cy="517160"/>
          </a:xfrm>
        </p:grpSpPr>
        <p:sp>
          <p:nvSpPr>
            <p:cNvPr name="Freeform 20" id="20"/>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21" id="21"/>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sp>
        <p:nvSpPr>
          <p:cNvPr name="Freeform 22" id="22"/>
          <p:cNvSpPr/>
          <p:nvPr/>
        </p:nvSpPr>
        <p:spPr>
          <a:xfrm flipH="false" flipV="false" rot="4649200">
            <a:off x="14394124" y="6219537"/>
            <a:ext cx="8681626" cy="9744682"/>
          </a:xfrm>
          <a:custGeom>
            <a:avLst/>
            <a:gdLst/>
            <a:ahLst/>
            <a:cxnLst/>
            <a:rect r="r" b="b" t="t" l="l"/>
            <a:pathLst>
              <a:path h="9744682" w="8681626">
                <a:moveTo>
                  <a:pt x="0" y="0"/>
                </a:moveTo>
                <a:lnTo>
                  <a:pt x="8681626" y="0"/>
                </a:lnTo>
                <a:lnTo>
                  <a:pt x="8681626" y="9744681"/>
                </a:lnTo>
                <a:lnTo>
                  <a:pt x="0" y="97446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3" id="23"/>
          <p:cNvGrpSpPr/>
          <p:nvPr/>
        </p:nvGrpSpPr>
        <p:grpSpPr>
          <a:xfrm rot="0">
            <a:off x="13515974" y="3915304"/>
            <a:ext cx="3782568" cy="2052056"/>
            <a:chOff x="0" y="0"/>
            <a:chExt cx="953284" cy="517160"/>
          </a:xfrm>
        </p:grpSpPr>
        <p:sp>
          <p:nvSpPr>
            <p:cNvPr name="Freeform 24" id="24"/>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25" id="25"/>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26" id="26"/>
          <p:cNvGrpSpPr/>
          <p:nvPr/>
        </p:nvGrpSpPr>
        <p:grpSpPr>
          <a:xfrm rot="0">
            <a:off x="13515974" y="6449003"/>
            <a:ext cx="3782568" cy="2052056"/>
            <a:chOff x="0" y="0"/>
            <a:chExt cx="953284" cy="517160"/>
          </a:xfrm>
        </p:grpSpPr>
        <p:sp>
          <p:nvSpPr>
            <p:cNvPr name="Freeform 27" id="27"/>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28" id="28"/>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sp>
        <p:nvSpPr>
          <p:cNvPr name="Freeform 29" id="29"/>
          <p:cNvSpPr/>
          <p:nvPr/>
        </p:nvSpPr>
        <p:spPr>
          <a:xfrm flipH="false" flipV="false" rot="-3614954">
            <a:off x="3133023" y="-619195"/>
            <a:ext cx="1579954" cy="1531119"/>
          </a:xfrm>
          <a:custGeom>
            <a:avLst/>
            <a:gdLst/>
            <a:ahLst/>
            <a:cxnLst/>
            <a:rect r="r" b="b" t="t" l="l"/>
            <a:pathLst>
              <a:path h="1531119" w="1579954">
                <a:moveTo>
                  <a:pt x="0" y="0"/>
                </a:moveTo>
                <a:lnTo>
                  <a:pt x="1579954" y="0"/>
                </a:lnTo>
                <a:lnTo>
                  <a:pt x="1579954" y="1531119"/>
                </a:lnTo>
                <a:lnTo>
                  <a:pt x="0" y="15311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0" id="30"/>
          <p:cNvSpPr/>
          <p:nvPr/>
        </p:nvSpPr>
        <p:spPr>
          <a:xfrm flipH="false" flipV="false" rot="0">
            <a:off x="16228488" y="146365"/>
            <a:ext cx="3587233" cy="3476355"/>
          </a:xfrm>
          <a:custGeom>
            <a:avLst/>
            <a:gdLst/>
            <a:ahLst/>
            <a:cxnLst/>
            <a:rect r="r" b="b" t="t" l="l"/>
            <a:pathLst>
              <a:path h="3476355" w="3587233">
                <a:moveTo>
                  <a:pt x="0" y="0"/>
                </a:moveTo>
                <a:lnTo>
                  <a:pt x="3587233" y="0"/>
                </a:lnTo>
                <a:lnTo>
                  <a:pt x="3587233" y="3476355"/>
                </a:lnTo>
                <a:lnTo>
                  <a:pt x="0" y="34763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1" id="31"/>
          <p:cNvSpPr/>
          <p:nvPr/>
        </p:nvSpPr>
        <p:spPr>
          <a:xfrm flipH="false" flipV="false" rot="-1446457">
            <a:off x="360221" y="753654"/>
            <a:ext cx="2009231" cy="2192885"/>
          </a:xfrm>
          <a:custGeom>
            <a:avLst/>
            <a:gdLst/>
            <a:ahLst/>
            <a:cxnLst/>
            <a:rect r="r" b="b" t="t" l="l"/>
            <a:pathLst>
              <a:path h="2192885" w="2009231">
                <a:moveTo>
                  <a:pt x="0" y="0"/>
                </a:moveTo>
                <a:lnTo>
                  <a:pt x="2009231" y="0"/>
                </a:lnTo>
                <a:lnTo>
                  <a:pt x="2009231" y="2192885"/>
                </a:lnTo>
                <a:lnTo>
                  <a:pt x="0" y="219288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2" id="32"/>
          <p:cNvSpPr txBox="true"/>
          <p:nvPr/>
        </p:nvSpPr>
        <p:spPr>
          <a:xfrm rot="0">
            <a:off x="1805075" y="1526434"/>
            <a:ext cx="15122764" cy="1333500"/>
          </a:xfrm>
          <a:prstGeom prst="rect">
            <a:avLst/>
          </a:prstGeom>
        </p:spPr>
        <p:txBody>
          <a:bodyPr anchor="t" rtlCol="false" tIns="0" lIns="0" bIns="0" rIns="0">
            <a:spAutoFit/>
          </a:bodyPr>
          <a:lstStyle/>
          <a:p>
            <a:pPr algn="ctr" marL="0" indent="0" lvl="0">
              <a:lnSpc>
                <a:spcPts val="10560"/>
              </a:lnSpc>
              <a:spcBef>
                <a:spcPct val="0"/>
              </a:spcBef>
            </a:pPr>
            <a:r>
              <a:rPr lang="en-US" sz="8800">
                <a:solidFill>
                  <a:srgbClr val="000000"/>
                </a:solidFill>
                <a:latin typeface="Gagalin"/>
                <a:ea typeface="Gagalin"/>
                <a:cs typeface="Gagalin"/>
                <a:sym typeface="Gagalin"/>
              </a:rPr>
              <a:t>CODING IS EASY &amp; FUN </a:t>
            </a:r>
          </a:p>
        </p:txBody>
      </p:sp>
      <p:sp>
        <p:nvSpPr>
          <p:cNvPr name="TextBox 33" id="33"/>
          <p:cNvSpPr txBox="true"/>
          <p:nvPr/>
        </p:nvSpPr>
        <p:spPr>
          <a:xfrm rot="0">
            <a:off x="1528377" y="4505925"/>
            <a:ext cx="2823831" cy="894298"/>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Programming Language</a:t>
            </a:r>
          </a:p>
        </p:txBody>
      </p:sp>
      <p:sp>
        <p:nvSpPr>
          <p:cNvPr name="TextBox 34" id="34"/>
          <p:cNvSpPr txBox="true"/>
          <p:nvPr/>
        </p:nvSpPr>
        <p:spPr>
          <a:xfrm rot="0">
            <a:off x="5672314" y="4465683"/>
            <a:ext cx="2823985" cy="894298"/>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Learning Platforms</a:t>
            </a:r>
          </a:p>
        </p:txBody>
      </p:sp>
      <p:sp>
        <p:nvSpPr>
          <p:cNvPr name="TextBox 35" id="35"/>
          <p:cNvSpPr txBox="true"/>
          <p:nvPr/>
        </p:nvSpPr>
        <p:spPr>
          <a:xfrm rot="0">
            <a:off x="9832841" y="6967485"/>
            <a:ext cx="2823985" cy="894298"/>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Review, Upsolve &amp; Optimize</a:t>
            </a:r>
          </a:p>
        </p:txBody>
      </p:sp>
      <p:sp>
        <p:nvSpPr>
          <p:cNvPr name="TextBox 36" id="36"/>
          <p:cNvSpPr txBox="true"/>
          <p:nvPr/>
        </p:nvSpPr>
        <p:spPr>
          <a:xfrm rot="0">
            <a:off x="9832841" y="4449264"/>
            <a:ext cx="2823985" cy="894298"/>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Algorithm and Data Structures</a:t>
            </a:r>
          </a:p>
        </p:txBody>
      </p:sp>
      <p:sp>
        <p:nvSpPr>
          <p:cNvPr name="TextBox 37" id="37"/>
          <p:cNvSpPr txBox="true"/>
          <p:nvPr/>
        </p:nvSpPr>
        <p:spPr>
          <a:xfrm rot="0">
            <a:off x="5672314" y="6999308"/>
            <a:ext cx="2823985" cy="894298"/>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Contests &amp; Mock Tests</a:t>
            </a:r>
          </a:p>
        </p:txBody>
      </p:sp>
      <p:sp>
        <p:nvSpPr>
          <p:cNvPr name="TextBox 38" id="38"/>
          <p:cNvSpPr txBox="true"/>
          <p:nvPr/>
        </p:nvSpPr>
        <p:spPr>
          <a:xfrm rot="0">
            <a:off x="14057167" y="4649327"/>
            <a:ext cx="2823985" cy="494248"/>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Practice</a:t>
            </a:r>
          </a:p>
        </p:txBody>
      </p:sp>
      <p:sp>
        <p:nvSpPr>
          <p:cNvPr name="TextBox 39" id="39"/>
          <p:cNvSpPr txBox="true"/>
          <p:nvPr/>
        </p:nvSpPr>
        <p:spPr>
          <a:xfrm rot="0">
            <a:off x="1363409" y="7199333"/>
            <a:ext cx="3153768" cy="494248"/>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Learn from Others</a:t>
            </a:r>
          </a:p>
        </p:txBody>
      </p:sp>
      <p:sp>
        <p:nvSpPr>
          <p:cNvPr name="Freeform 40" id="40"/>
          <p:cNvSpPr/>
          <p:nvPr/>
        </p:nvSpPr>
        <p:spPr>
          <a:xfrm flipH="false" flipV="false" rot="-3614954">
            <a:off x="5949115" y="9178069"/>
            <a:ext cx="1651135" cy="1600100"/>
          </a:xfrm>
          <a:custGeom>
            <a:avLst/>
            <a:gdLst/>
            <a:ahLst/>
            <a:cxnLst/>
            <a:rect r="r" b="b" t="t" l="l"/>
            <a:pathLst>
              <a:path h="1600100" w="1651135">
                <a:moveTo>
                  <a:pt x="0" y="0"/>
                </a:moveTo>
                <a:lnTo>
                  <a:pt x="1651135" y="0"/>
                </a:lnTo>
                <a:lnTo>
                  <a:pt x="1651135" y="1600100"/>
                </a:lnTo>
                <a:lnTo>
                  <a:pt x="0" y="16001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41" id="41"/>
          <p:cNvSpPr txBox="true"/>
          <p:nvPr/>
        </p:nvSpPr>
        <p:spPr>
          <a:xfrm rot="0">
            <a:off x="13995266" y="6967485"/>
            <a:ext cx="2823985" cy="894298"/>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Revise &amp; Be Consistent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2289139" y="-5347211"/>
            <a:ext cx="8098615" cy="9090283"/>
          </a:xfrm>
          <a:custGeom>
            <a:avLst/>
            <a:gdLst/>
            <a:ahLst/>
            <a:cxnLst/>
            <a:rect r="r" b="b" t="t" l="l"/>
            <a:pathLst>
              <a:path h="9090283" w="8098615">
                <a:moveTo>
                  <a:pt x="0" y="0"/>
                </a:moveTo>
                <a:lnTo>
                  <a:pt x="8098616" y="0"/>
                </a:lnTo>
                <a:lnTo>
                  <a:pt x="8098616" y="9090282"/>
                </a:lnTo>
                <a:lnTo>
                  <a:pt x="0" y="9090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487394">
            <a:off x="-3021525" y="-3214388"/>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64225" y="1255622"/>
            <a:ext cx="13159551" cy="1514475"/>
          </a:xfrm>
          <a:prstGeom prst="rect">
            <a:avLst/>
          </a:prstGeom>
        </p:spPr>
        <p:txBody>
          <a:bodyPr anchor="t" rtlCol="false" tIns="0" lIns="0" bIns="0" rIns="0">
            <a:spAutoFit/>
          </a:bodyPr>
          <a:lstStyle/>
          <a:p>
            <a:pPr algn="ctr" marL="0" indent="0" lvl="0">
              <a:lnSpc>
                <a:spcPts val="11999"/>
              </a:lnSpc>
              <a:spcBef>
                <a:spcPct val="0"/>
              </a:spcBef>
            </a:pPr>
            <a:r>
              <a:rPr lang="en-US" sz="9999">
                <a:solidFill>
                  <a:srgbClr val="000000"/>
                </a:solidFill>
                <a:latin typeface="Gagalin"/>
                <a:ea typeface="Gagalin"/>
                <a:cs typeface="Gagalin"/>
                <a:sym typeface="Gagalin"/>
              </a:rPr>
              <a:t>PROGRAMMING LANGUAGE</a:t>
            </a:r>
          </a:p>
        </p:txBody>
      </p:sp>
      <p:sp>
        <p:nvSpPr>
          <p:cNvPr name="Freeform 6" id="6"/>
          <p:cNvSpPr/>
          <p:nvPr/>
        </p:nvSpPr>
        <p:spPr>
          <a:xfrm flipH="false" flipV="false" rot="6133112">
            <a:off x="10925054" y="8261404"/>
            <a:ext cx="6664125" cy="6122816"/>
          </a:xfrm>
          <a:custGeom>
            <a:avLst/>
            <a:gdLst/>
            <a:ahLst/>
            <a:cxnLst/>
            <a:rect r="r" b="b" t="t" l="l"/>
            <a:pathLst>
              <a:path h="6122816" w="6664125">
                <a:moveTo>
                  <a:pt x="0" y="0"/>
                </a:moveTo>
                <a:lnTo>
                  <a:pt x="6664126" y="0"/>
                </a:lnTo>
                <a:lnTo>
                  <a:pt x="6664126" y="6122815"/>
                </a:lnTo>
                <a:lnTo>
                  <a:pt x="0" y="61228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2237872" y="3223648"/>
            <a:ext cx="13727018" cy="4796544"/>
            <a:chOff x="0" y="0"/>
            <a:chExt cx="3615346" cy="1263287"/>
          </a:xfrm>
        </p:grpSpPr>
        <p:sp>
          <p:nvSpPr>
            <p:cNvPr name="Freeform 8" id="8"/>
            <p:cNvSpPr/>
            <p:nvPr/>
          </p:nvSpPr>
          <p:spPr>
            <a:xfrm flipH="false" flipV="false" rot="0">
              <a:off x="0" y="0"/>
              <a:ext cx="3615346" cy="1263287"/>
            </a:xfrm>
            <a:custGeom>
              <a:avLst/>
              <a:gdLst/>
              <a:ahLst/>
              <a:cxnLst/>
              <a:rect r="r" b="b" t="t" l="l"/>
              <a:pathLst>
                <a:path h="1263287" w="3615346">
                  <a:moveTo>
                    <a:pt x="28764" y="0"/>
                  </a:moveTo>
                  <a:lnTo>
                    <a:pt x="3586583" y="0"/>
                  </a:lnTo>
                  <a:cubicBezTo>
                    <a:pt x="3594211" y="0"/>
                    <a:pt x="3601527" y="3030"/>
                    <a:pt x="3606922" y="8425"/>
                  </a:cubicBezTo>
                  <a:cubicBezTo>
                    <a:pt x="3612316" y="13819"/>
                    <a:pt x="3615346" y="21135"/>
                    <a:pt x="3615346" y="28764"/>
                  </a:cubicBezTo>
                  <a:lnTo>
                    <a:pt x="3615346" y="1234524"/>
                  </a:lnTo>
                  <a:cubicBezTo>
                    <a:pt x="3615346" y="1250409"/>
                    <a:pt x="3602468" y="1263287"/>
                    <a:pt x="3586583" y="1263287"/>
                  </a:cubicBezTo>
                  <a:lnTo>
                    <a:pt x="28764" y="1263287"/>
                  </a:lnTo>
                  <a:cubicBezTo>
                    <a:pt x="12878" y="1263287"/>
                    <a:pt x="0" y="1250409"/>
                    <a:pt x="0" y="1234524"/>
                  </a:cubicBezTo>
                  <a:lnTo>
                    <a:pt x="0" y="28764"/>
                  </a:lnTo>
                  <a:cubicBezTo>
                    <a:pt x="0" y="12878"/>
                    <a:pt x="12878" y="0"/>
                    <a:pt x="28764"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3615346" cy="1310912"/>
            </a:xfrm>
            <a:prstGeom prst="rect">
              <a:avLst/>
            </a:prstGeom>
          </p:spPr>
          <p:txBody>
            <a:bodyPr anchor="ctr" rtlCol="false" tIns="50800" lIns="50800" bIns="50800" rIns="50800"/>
            <a:lstStyle/>
            <a:p>
              <a:pPr algn="ctr">
                <a:lnSpc>
                  <a:spcPts val="2940"/>
                </a:lnSpc>
              </a:pPr>
            </a:p>
          </p:txBody>
        </p:sp>
      </p:grpSp>
      <p:sp>
        <p:nvSpPr>
          <p:cNvPr name="Freeform 10" id="10"/>
          <p:cNvSpPr/>
          <p:nvPr/>
        </p:nvSpPr>
        <p:spPr>
          <a:xfrm flipH="false" flipV="false" rot="0">
            <a:off x="3723746" y="9076577"/>
            <a:ext cx="3961399" cy="3838956"/>
          </a:xfrm>
          <a:custGeom>
            <a:avLst/>
            <a:gdLst/>
            <a:ahLst/>
            <a:cxnLst/>
            <a:rect r="r" b="b" t="t" l="l"/>
            <a:pathLst>
              <a:path h="3838956" w="3961399">
                <a:moveTo>
                  <a:pt x="0" y="0"/>
                </a:moveTo>
                <a:lnTo>
                  <a:pt x="3961399" y="0"/>
                </a:lnTo>
                <a:lnTo>
                  <a:pt x="3961399" y="3838956"/>
                </a:lnTo>
                <a:lnTo>
                  <a:pt x="0" y="38389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26604" y="4396824"/>
            <a:ext cx="1655304" cy="1604140"/>
          </a:xfrm>
          <a:custGeom>
            <a:avLst/>
            <a:gdLst/>
            <a:ahLst/>
            <a:cxnLst/>
            <a:rect r="r" b="b" t="t" l="l"/>
            <a:pathLst>
              <a:path h="1604140" w="1655304">
                <a:moveTo>
                  <a:pt x="0" y="0"/>
                </a:moveTo>
                <a:lnTo>
                  <a:pt x="1655304" y="0"/>
                </a:lnTo>
                <a:lnTo>
                  <a:pt x="1655304" y="1604141"/>
                </a:lnTo>
                <a:lnTo>
                  <a:pt x="0" y="16041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1461487" y="-802070"/>
            <a:ext cx="1655304" cy="1604140"/>
          </a:xfrm>
          <a:custGeom>
            <a:avLst/>
            <a:gdLst/>
            <a:ahLst/>
            <a:cxnLst/>
            <a:rect r="r" b="b" t="t" l="l"/>
            <a:pathLst>
              <a:path h="1604140" w="1655304">
                <a:moveTo>
                  <a:pt x="0" y="0"/>
                </a:moveTo>
                <a:lnTo>
                  <a:pt x="1655304" y="0"/>
                </a:lnTo>
                <a:lnTo>
                  <a:pt x="1655304" y="1604140"/>
                </a:lnTo>
                <a:lnTo>
                  <a:pt x="0" y="16041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1113912">
            <a:off x="16386768" y="4617476"/>
            <a:ext cx="2580370" cy="3071869"/>
          </a:xfrm>
          <a:custGeom>
            <a:avLst/>
            <a:gdLst/>
            <a:ahLst/>
            <a:cxnLst/>
            <a:rect r="r" b="b" t="t" l="l"/>
            <a:pathLst>
              <a:path h="3071869" w="2580370">
                <a:moveTo>
                  <a:pt x="0" y="0"/>
                </a:moveTo>
                <a:lnTo>
                  <a:pt x="2580370" y="0"/>
                </a:lnTo>
                <a:lnTo>
                  <a:pt x="2580370" y="3071869"/>
                </a:lnTo>
                <a:lnTo>
                  <a:pt x="0" y="30718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690207">
            <a:off x="-719853" y="6839879"/>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5" id="15"/>
          <p:cNvSpPr txBox="true"/>
          <p:nvPr/>
        </p:nvSpPr>
        <p:spPr>
          <a:xfrm rot="0">
            <a:off x="2692311" y="3389869"/>
            <a:ext cx="12818139" cy="4028440"/>
          </a:xfrm>
          <a:prstGeom prst="rect">
            <a:avLst/>
          </a:prstGeom>
        </p:spPr>
        <p:txBody>
          <a:bodyPr anchor="t" rtlCol="false" tIns="0" lIns="0" bIns="0" rIns="0">
            <a:spAutoFit/>
          </a:bodyPr>
          <a:lstStyle/>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Choose a programming language for coding. </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It can be C++, Java, Python, Javascript or anything. (Should follow OOPS principles)</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Focus on learning its </a:t>
            </a:r>
            <a:r>
              <a:rPr lang="en-US" sz="2600">
                <a:solidFill>
                  <a:srgbClr val="000000"/>
                </a:solidFill>
                <a:latin typeface="Agrandir Narrow Bold"/>
                <a:ea typeface="Agrandir Narrow Bold"/>
                <a:cs typeface="Agrandir Narrow Bold"/>
                <a:sym typeface="Agrandir Narrow Bold"/>
              </a:rPr>
              <a:t>syntax, basic data structures, control structures and OOPS</a:t>
            </a:r>
            <a:r>
              <a:rPr lang="en-US" sz="2600">
                <a:solidFill>
                  <a:srgbClr val="000000"/>
                </a:solidFill>
                <a:latin typeface="Agrandir Narrow"/>
                <a:ea typeface="Agrandir Narrow"/>
                <a:cs typeface="Agrandir Narrow"/>
                <a:sym typeface="Agrandir Narrow"/>
              </a:rPr>
              <a:t>.</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Start grinding in </a:t>
            </a:r>
            <a:r>
              <a:rPr lang="en-US" sz="2600">
                <a:solidFill>
                  <a:srgbClr val="000000"/>
                </a:solidFill>
                <a:latin typeface="Agrandir Narrow Bold"/>
                <a:ea typeface="Agrandir Narrow Bold"/>
                <a:cs typeface="Agrandir Narrow Bold"/>
                <a:sym typeface="Agrandir Narrow Bold"/>
              </a:rPr>
              <a:t>Hackerrank</a:t>
            </a:r>
            <a:r>
              <a:rPr lang="en-US" sz="2600">
                <a:solidFill>
                  <a:srgbClr val="000000"/>
                </a:solidFill>
                <a:latin typeface="Agrandir Narrow"/>
                <a:ea typeface="Agrandir Narrow"/>
                <a:cs typeface="Agrandir Narrow"/>
                <a:sym typeface="Agrandir Narrow"/>
              </a:rPr>
              <a:t>. Take </a:t>
            </a:r>
            <a:r>
              <a:rPr lang="en-US" sz="2600">
                <a:solidFill>
                  <a:srgbClr val="000000"/>
                </a:solidFill>
                <a:latin typeface="Agrandir Narrow Bold"/>
                <a:ea typeface="Agrandir Narrow Bold"/>
                <a:cs typeface="Agrandir Narrow Bold"/>
                <a:sym typeface="Agrandir Narrow Bold"/>
              </a:rPr>
              <a:t>3 - 4 days</a:t>
            </a:r>
            <a:r>
              <a:rPr lang="en-US" sz="2600">
                <a:solidFill>
                  <a:srgbClr val="000000"/>
                </a:solidFill>
                <a:latin typeface="Agrandir Narrow"/>
                <a:ea typeface="Agrandir Narrow"/>
                <a:cs typeface="Agrandir Narrow"/>
                <a:sym typeface="Agrandir Narrow"/>
              </a:rPr>
              <a:t>. Get </a:t>
            </a:r>
            <a:r>
              <a:rPr lang="en-US" sz="2600">
                <a:solidFill>
                  <a:srgbClr val="000000"/>
                </a:solidFill>
                <a:latin typeface="Agrandir Narrow Bold"/>
                <a:ea typeface="Agrandir Narrow Bold"/>
                <a:cs typeface="Agrandir Narrow Bold"/>
                <a:sym typeface="Agrandir Narrow Bold"/>
              </a:rPr>
              <a:t>atleast 4 star</a:t>
            </a:r>
            <a:r>
              <a:rPr lang="en-US" sz="2600">
                <a:solidFill>
                  <a:srgbClr val="000000"/>
                </a:solidFill>
                <a:latin typeface="Agrandir Narrow"/>
                <a:ea typeface="Agrandir Narrow"/>
                <a:cs typeface="Agrandir Narrow"/>
                <a:sym typeface="Agrandir Narrow"/>
              </a:rPr>
              <a:t> to ensure that you’re strong in fundamentals.</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Even if you feel like </a:t>
            </a:r>
            <a:r>
              <a:rPr lang="en-US" sz="2600">
                <a:solidFill>
                  <a:srgbClr val="000000"/>
                </a:solidFill>
                <a:latin typeface="Agrandir Narrow Bold"/>
                <a:ea typeface="Agrandir Narrow Bold"/>
                <a:cs typeface="Agrandir Narrow Bold"/>
                <a:sym typeface="Agrandir Narrow Bold"/>
              </a:rPr>
              <a:t>lacking some basics</a:t>
            </a:r>
            <a:r>
              <a:rPr lang="en-US" sz="2600">
                <a:solidFill>
                  <a:srgbClr val="000000"/>
                </a:solidFill>
                <a:latin typeface="Agrandir Narrow"/>
                <a:ea typeface="Agrandir Narrow"/>
                <a:cs typeface="Agrandir Narrow"/>
                <a:sym typeface="Agrandir Narrow"/>
              </a:rPr>
              <a:t> syntax, start solving questions. You can</a:t>
            </a:r>
            <a:r>
              <a:rPr lang="en-US" sz="2600">
                <a:solidFill>
                  <a:srgbClr val="000000"/>
                </a:solidFill>
                <a:latin typeface="Agrandir Narrow Bold"/>
                <a:ea typeface="Agrandir Narrow Bold"/>
                <a:cs typeface="Agrandir Narrow Bold"/>
                <a:sym typeface="Agrandir Narrow Bold"/>
              </a:rPr>
              <a:t> learn them during the journey</a:t>
            </a:r>
            <a:r>
              <a:rPr lang="en-US" sz="2600">
                <a:solidFill>
                  <a:srgbClr val="000000"/>
                </a:solidFill>
                <a:latin typeface="Agrandir Narrow"/>
                <a:ea typeface="Agrandir Narrow"/>
                <a:cs typeface="Agrandir Narrow"/>
                <a:sym typeface="Agrandir Narrow"/>
              </a:rPr>
              <a: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3614954">
            <a:off x="4076598" y="9030161"/>
            <a:ext cx="1579954" cy="1531119"/>
          </a:xfrm>
          <a:custGeom>
            <a:avLst/>
            <a:gdLst/>
            <a:ahLst/>
            <a:cxnLst/>
            <a:rect r="r" b="b" t="t" l="l"/>
            <a:pathLst>
              <a:path h="1531119" w="1579954">
                <a:moveTo>
                  <a:pt x="0" y="0"/>
                </a:moveTo>
                <a:lnTo>
                  <a:pt x="1579954" y="0"/>
                </a:lnTo>
                <a:lnTo>
                  <a:pt x="1579954" y="1531120"/>
                </a:lnTo>
                <a:lnTo>
                  <a:pt x="0" y="15311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170603">
            <a:off x="-4153679" y="-7227474"/>
            <a:ext cx="8307358" cy="9324585"/>
          </a:xfrm>
          <a:custGeom>
            <a:avLst/>
            <a:gdLst/>
            <a:ahLst/>
            <a:cxnLst/>
            <a:rect r="r" b="b" t="t" l="l"/>
            <a:pathLst>
              <a:path h="9324585" w="8307358">
                <a:moveTo>
                  <a:pt x="0" y="0"/>
                </a:moveTo>
                <a:lnTo>
                  <a:pt x="8307358" y="0"/>
                </a:lnTo>
                <a:lnTo>
                  <a:pt x="8307358" y="9324585"/>
                </a:lnTo>
                <a:lnTo>
                  <a:pt x="0" y="93245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988268" y="-809980"/>
            <a:ext cx="2649556" cy="2567661"/>
          </a:xfrm>
          <a:custGeom>
            <a:avLst/>
            <a:gdLst/>
            <a:ahLst/>
            <a:cxnLst/>
            <a:rect r="r" b="b" t="t" l="l"/>
            <a:pathLst>
              <a:path h="2567661" w="2649556">
                <a:moveTo>
                  <a:pt x="0" y="0"/>
                </a:moveTo>
                <a:lnTo>
                  <a:pt x="2649556" y="0"/>
                </a:lnTo>
                <a:lnTo>
                  <a:pt x="2649556" y="2567661"/>
                </a:lnTo>
                <a:lnTo>
                  <a:pt x="0" y="25676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3158523">
            <a:off x="12555280" y="6650437"/>
            <a:ext cx="8394603" cy="9422514"/>
          </a:xfrm>
          <a:custGeom>
            <a:avLst/>
            <a:gdLst/>
            <a:ahLst/>
            <a:cxnLst/>
            <a:rect r="r" b="b" t="t" l="l"/>
            <a:pathLst>
              <a:path h="9422514" w="8394603">
                <a:moveTo>
                  <a:pt x="8394604" y="0"/>
                </a:moveTo>
                <a:lnTo>
                  <a:pt x="0" y="0"/>
                </a:lnTo>
                <a:lnTo>
                  <a:pt x="0" y="9422514"/>
                </a:lnTo>
                <a:lnTo>
                  <a:pt x="8394604" y="9422514"/>
                </a:lnTo>
                <a:lnTo>
                  <a:pt x="8394604"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6529252">
            <a:off x="-5319570" y="2592767"/>
            <a:ext cx="6664125" cy="6122816"/>
          </a:xfrm>
          <a:custGeom>
            <a:avLst/>
            <a:gdLst/>
            <a:ahLst/>
            <a:cxnLst/>
            <a:rect r="r" b="b" t="t" l="l"/>
            <a:pathLst>
              <a:path h="6122816" w="6664125">
                <a:moveTo>
                  <a:pt x="0" y="0"/>
                </a:moveTo>
                <a:lnTo>
                  <a:pt x="6664125" y="0"/>
                </a:lnTo>
                <a:lnTo>
                  <a:pt x="6664125" y="6122816"/>
                </a:lnTo>
                <a:lnTo>
                  <a:pt x="0" y="612281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2470174">
            <a:off x="877831" y="6627497"/>
            <a:ext cx="2656082" cy="2951203"/>
          </a:xfrm>
          <a:custGeom>
            <a:avLst/>
            <a:gdLst/>
            <a:ahLst/>
            <a:cxnLst/>
            <a:rect r="r" b="b" t="t" l="l"/>
            <a:pathLst>
              <a:path h="2951203" w="2656082">
                <a:moveTo>
                  <a:pt x="0" y="0"/>
                </a:moveTo>
                <a:lnTo>
                  <a:pt x="2656082" y="0"/>
                </a:lnTo>
                <a:lnTo>
                  <a:pt x="2656082" y="2951203"/>
                </a:lnTo>
                <a:lnTo>
                  <a:pt x="0" y="29512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3614954">
            <a:off x="17205915" y="2612715"/>
            <a:ext cx="1579954" cy="1531119"/>
          </a:xfrm>
          <a:custGeom>
            <a:avLst/>
            <a:gdLst/>
            <a:ahLst/>
            <a:cxnLst/>
            <a:rect r="r" b="b" t="t" l="l"/>
            <a:pathLst>
              <a:path h="1531119" w="1579954">
                <a:moveTo>
                  <a:pt x="0" y="0"/>
                </a:moveTo>
                <a:lnTo>
                  <a:pt x="1579954" y="0"/>
                </a:lnTo>
                <a:lnTo>
                  <a:pt x="1579954" y="1531119"/>
                </a:lnTo>
                <a:lnTo>
                  <a:pt x="0" y="15311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2058521">
            <a:off x="14739147" y="491816"/>
            <a:ext cx="2656082" cy="2951203"/>
          </a:xfrm>
          <a:custGeom>
            <a:avLst/>
            <a:gdLst/>
            <a:ahLst/>
            <a:cxnLst/>
            <a:rect r="r" b="b" t="t" l="l"/>
            <a:pathLst>
              <a:path h="2951203" w="2656082">
                <a:moveTo>
                  <a:pt x="0" y="0"/>
                </a:moveTo>
                <a:lnTo>
                  <a:pt x="2656083" y="0"/>
                </a:lnTo>
                <a:lnTo>
                  <a:pt x="2656083" y="2951203"/>
                </a:lnTo>
                <a:lnTo>
                  <a:pt x="0" y="29512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1" id="11"/>
          <p:cNvGrpSpPr/>
          <p:nvPr/>
        </p:nvGrpSpPr>
        <p:grpSpPr>
          <a:xfrm rot="0">
            <a:off x="4879768" y="6044827"/>
            <a:ext cx="12329324" cy="3674993"/>
            <a:chOff x="0" y="0"/>
            <a:chExt cx="16439099" cy="4899991"/>
          </a:xfrm>
        </p:grpSpPr>
        <p:grpSp>
          <p:nvGrpSpPr>
            <p:cNvPr name="Group 12" id="12"/>
            <p:cNvGrpSpPr/>
            <p:nvPr/>
          </p:nvGrpSpPr>
          <p:grpSpPr>
            <a:xfrm rot="0">
              <a:off x="0" y="0"/>
              <a:ext cx="16439099" cy="4899991"/>
              <a:chOff x="0" y="0"/>
              <a:chExt cx="3247229" cy="967899"/>
            </a:xfrm>
          </p:grpSpPr>
          <p:sp>
            <p:nvSpPr>
              <p:cNvPr name="Freeform 13" id="13"/>
              <p:cNvSpPr/>
              <p:nvPr/>
            </p:nvSpPr>
            <p:spPr>
              <a:xfrm flipH="false" flipV="false" rot="0">
                <a:off x="0" y="0"/>
                <a:ext cx="3247229" cy="967899"/>
              </a:xfrm>
              <a:custGeom>
                <a:avLst/>
                <a:gdLst/>
                <a:ahLst/>
                <a:cxnLst/>
                <a:rect r="r" b="b" t="t" l="l"/>
                <a:pathLst>
                  <a:path h="967899" w="3247229">
                    <a:moveTo>
                      <a:pt x="32024" y="0"/>
                    </a:moveTo>
                    <a:lnTo>
                      <a:pt x="3215205" y="0"/>
                    </a:lnTo>
                    <a:cubicBezTo>
                      <a:pt x="3232892" y="0"/>
                      <a:pt x="3247229" y="14338"/>
                      <a:pt x="3247229" y="32024"/>
                    </a:cubicBezTo>
                    <a:lnTo>
                      <a:pt x="3247229" y="935875"/>
                    </a:lnTo>
                    <a:cubicBezTo>
                      <a:pt x="3247229" y="953562"/>
                      <a:pt x="3232892" y="967899"/>
                      <a:pt x="3215205" y="967899"/>
                    </a:cubicBezTo>
                    <a:lnTo>
                      <a:pt x="32024" y="967899"/>
                    </a:lnTo>
                    <a:cubicBezTo>
                      <a:pt x="14338" y="967899"/>
                      <a:pt x="0" y="953562"/>
                      <a:pt x="0" y="935875"/>
                    </a:cubicBezTo>
                    <a:lnTo>
                      <a:pt x="0" y="32024"/>
                    </a:lnTo>
                    <a:cubicBezTo>
                      <a:pt x="0" y="14338"/>
                      <a:pt x="14338" y="0"/>
                      <a:pt x="32024" y="0"/>
                    </a:cubicBezTo>
                    <a:close/>
                  </a:path>
                </a:pathLst>
              </a:custGeom>
              <a:solidFill>
                <a:srgbClr val="FFFFFF">
                  <a:alpha val="55686"/>
                </a:srgbClr>
              </a:solidFill>
              <a:ln w="38100" cap="rnd">
                <a:solidFill>
                  <a:srgbClr val="000000">
                    <a:alpha val="55686"/>
                  </a:srgbClr>
                </a:solidFill>
                <a:prstDash val="solid"/>
                <a:round/>
              </a:ln>
            </p:spPr>
          </p:sp>
          <p:sp>
            <p:nvSpPr>
              <p:cNvPr name="TextBox 14" id="14"/>
              <p:cNvSpPr txBox="true"/>
              <p:nvPr/>
            </p:nvSpPr>
            <p:spPr>
              <a:xfrm>
                <a:off x="0" y="-47625"/>
                <a:ext cx="3247229" cy="1015524"/>
              </a:xfrm>
              <a:prstGeom prst="rect">
                <a:avLst/>
              </a:prstGeom>
            </p:spPr>
            <p:txBody>
              <a:bodyPr anchor="ctr" rtlCol="false" tIns="50800" lIns="50800" bIns="50800" rIns="50800"/>
              <a:lstStyle/>
              <a:p>
                <a:pPr algn="ctr">
                  <a:lnSpc>
                    <a:spcPts val="2940"/>
                  </a:lnSpc>
                </a:pPr>
              </a:p>
            </p:txBody>
          </p:sp>
        </p:grpSp>
        <p:sp>
          <p:nvSpPr>
            <p:cNvPr name="TextBox 15" id="15"/>
            <p:cNvSpPr txBox="true"/>
            <p:nvPr/>
          </p:nvSpPr>
          <p:spPr>
            <a:xfrm rot="0">
              <a:off x="1308505" y="491020"/>
              <a:ext cx="13822089" cy="3756025"/>
            </a:xfrm>
            <a:prstGeom prst="rect">
              <a:avLst/>
            </a:prstGeom>
          </p:spPr>
          <p:txBody>
            <a:bodyPr anchor="t" rtlCol="false" tIns="0" lIns="0" bIns="0" rIns="0">
              <a:spAutoFit/>
            </a:bodyPr>
            <a:lstStyle/>
            <a:p>
              <a:pPr algn="l" marL="647698" indent="-323849" lvl="1">
                <a:lnSpc>
                  <a:spcPts val="4499"/>
                </a:lnSpc>
                <a:buFont typeface="Arial"/>
                <a:buChar char="•"/>
              </a:pPr>
              <a:r>
                <a:rPr lang="en-US" sz="2999">
                  <a:solidFill>
                    <a:srgbClr val="000000"/>
                  </a:solidFill>
                  <a:latin typeface="Agrandir Narrow"/>
                  <a:ea typeface="Agrandir Narrow"/>
                  <a:cs typeface="Agrandir Narrow"/>
                  <a:sym typeface="Agrandir Narrow"/>
                </a:rPr>
                <a:t>TakeUForward</a:t>
              </a:r>
            </a:p>
            <a:p>
              <a:pPr algn="l" marL="647698" indent="-323849" lvl="1">
                <a:lnSpc>
                  <a:spcPts val="4499"/>
                </a:lnSpc>
                <a:buFont typeface="Arial"/>
                <a:buChar char="•"/>
              </a:pPr>
              <a:r>
                <a:rPr lang="en-US" sz="2999">
                  <a:solidFill>
                    <a:srgbClr val="000000"/>
                  </a:solidFill>
                  <a:latin typeface="Agrandir Narrow"/>
                  <a:ea typeface="Agrandir Narrow"/>
                  <a:cs typeface="Agrandir Narrow"/>
                  <a:sym typeface="Agrandir Narrow"/>
                </a:rPr>
                <a:t>Neetcode</a:t>
              </a:r>
            </a:p>
            <a:p>
              <a:pPr algn="l" marL="647698" indent="-323849" lvl="1">
                <a:lnSpc>
                  <a:spcPts val="4499"/>
                </a:lnSpc>
                <a:buFont typeface="Arial"/>
                <a:buChar char="•"/>
              </a:pPr>
              <a:r>
                <a:rPr lang="en-US" sz="2999">
                  <a:solidFill>
                    <a:srgbClr val="000000"/>
                  </a:solidFill>
                  <a:latin typeface="Agrandir Narrow"/>
                  <a:ea typeface="Agrandir Narrow"/>
                  <a:cs typeface="Agrandir Narrow"/>
                  <a:sym typeface="Agrandir Narrow"/>
                </a:rPr>
                <a:t>Leetcode discussions</a:t>
              </a:r>
            </a:p>
            <a:p>
              <a:pPr algn="l" marL="647698" indent="-323849" lvl="1">
                <a:lnSpc>
                  <a:spcPts val="4499"/>
                </a:lnSpc>
                <a:buFont typeface="Arial"/>
                <a:buChar char="•"/>
              </a:pPr>
              <a:r>
                <a:rPr lang="en-US" sz="2999">
                  <a:solidFill>
                    <a:srgbClr val="000000"/>
                  </a:solidFill>
                  <a:latin typeface="Agrandir Narrow"/>
                  <a:ea typeface="Agrandir Narrow"/>
                  <a:cs typeface="Agrandir Narrow"/>
                  <a:sym typeface="Agrandir Narrow"/>
                </a:rPr>
                <a:t>Love Babbar</a:t>
              </a:r>
            </a:p>
            <a:p>
              <a:pPr algn="l" marL="647698" indent="-323849" lvl="1">
                <a:lnSpc>
                  <a:spcPts val="4499"/>
                </a:lnSpc>
                <a:buFont typeface="Arial"/>
                <a:buChar char="•"/>
              </a:pPr>
              <a:r>
                <a:rPr lang="en-US" sz="2999">
                  <a:solidFill>
                    <a:srgbClr val="000000"/>
                  </a:solidFill>
                  <a:latin typeface="Agrandir Narrow"/>
                  <a:ea typeface="Agrandir Narrow"/>
                  <a:cs typeface="Agrandir Narrow"/>
                  <a:sym typeface="Agrandir Narrow"/>
                </a:rPr>
                <a:t>Vivek Gupta (Contests)</a:t>
              </a:r>
            </a:p>
          </p:txBody>
        </p:sp>
      </p:grpSp>
      <p:sp>
        <p:nvSpPr>
          <p:cNvPr name="TextBox 16" id="16"/>
          <p:cNvSpPr txBox="true"/>
          <p:nvPr/>
        </p:nvSpPr>
        <p:spPr>
          <a:xfrm rot="0">
            <a:off x="-945050" y="561975"/>
            <a:ext cx="13159551" cy="923925"/>
          </a:xfrm>
          <a:prstGeom prst="rect">
            <a:avLst/>
          </a:prstGeom>
        </p:spPr>
        <p:txBody>
          <a:bodyPr anchor="t" rtlCol="false" tIns="0" lIns="0" bIns="0" rIns="0">
            <a:spAutoFit/>
          </a:bodyPr>
          <a:lstStyle/>
          <a:p>
            <a:pPr algn="ctr" marL="0" indent="0" lvl="0">
              <a:lnSpc>
                <a:spcPts val="7200"/>
              </a:lnSpc>
              <a:spcBef>
                <a:spcPct val="0"/>
              </a:spcBef>
            </a:pPr>
            <a:r>
              <a:rPr lang="en-US" sz="6000">
                <a:solidFill>
                  <a:srgbClr val="000000"/>
                </a:solidFill>
                <a:latin typeface="Gagalin"/>
                <a:ea typeface="Gagalin"/>
                <a:cs typeface="Gagalin"/>
                <a:sym typeface="Gagalin"/>
              </a:rPr>
              <a:t>CODING PLATFORMS</a:t>
            </a:r>
          </a:p>
        </p:txBody>
      </p:sp>
      <p:grpSp>
        <p:nvGrpSpPr>
          <p:cNvPr name="Group 17" id="17"/>
          <p:cNvGrpSpPr/>
          <p:nvPr/>
        </p:nvGrpSpPr>
        <p:grpSpPr>
          <a:xfrm rot="0">
            <a:off x="1087226" y="1627796"/>
            <a:ext cx="10901043" cy="3174629"/>
            <a:chOff x="0" y="0"/>
            <a:chExt cx="14534723" cy="4232838"/>
          </a:xfrm>
        </p:grpSpPr>
        <p:grpSp>
          <p:nvGrpSpPr>
            <p:cNvPr name="Group 18" id="18"/>
            <p:cNvGrpSpPr/>
            <p:nvPr/>
          </p:nvGrpSpPr>
          <p:grpSpPr>
            <a:xfrm rot="0">
              <a:off x="0" y="0"/>
              <a:ext cx="14534723" cy="4232838"/>
              <a:chOff x="0" y="0"/>
              <a:chExt cx="3527351" cy="1027244"/>
            </a:xfrm>
          </p:grpSpPr>
          <p:sp>
            <p:nvSpPr>
              <p:cNvPr name="Freeform 19" id="19"/>
              <p:cNvSpPr/>
              <p:nvPr/>
            </p:nvSpPr>
            <p:spPr>
              <a:xfrm flipH="false" flipV="false" rot="0">
                <a:off x="0" y="0"/>
                <a:ext cx="3527351" cy="1027244"/>
              </a:xfrm>
              <a:custGeom>
                <a:avLst/>
                <a:gdLst/>
                <a:ahLst/>
                <a:cxnLst/>
                <a:rect r="r" b="b" t="t" l="l"/>
                <a:pathLst>
                  <a:path h="1027244" w="3527351">
                    <a:moveTo>
                      <a:pt x="29481" y="0"/>
                    </a:moveTo>
                    <a:lnTo>
                      <a:pt x="3497870" y="0"/>
                    </a:lnTo>
                    <a:cubicBezTo>
                      <a:pt x="3514152" y="0"/>
                      <a:pt x="3527351" y="13199"/>
                      <a:pt x="3527351" y="29481"/>
                    </a:cubicBezTo>
                    <a:lnTo>
                      <a:pt x="3527351" y="997763"/>
                    </a:lnTo>
                    <a:cubicBezTo>
                      <a:pt x="3527351" y="1014045"/>
                      <a:pt x="3514152" y="1027244"/>
                      <a:pt x="3497870" y="1027244"/>
                    </a:cubicBezTo>
                    <a:lnTo>
                      <a:pt x="29481" y="1027244"/>
                    </a:lnTo>
                    <a:cubicBezTo>
                      <a:pt x="13199" y="1027244"/>
                      <a:pt x="0" y="1014045"/>
                      <a:pt x="0" y="997763"/>
                    </a:cubicBezTo>
                    <a:lnTo>
                      <a:pt x="0" y="29481"/>
                    </a:lnTo>
                    <a:cubicBezTo>
                      <a:pt x="0" y="13199"/>
                      <a:pt x="13199" y="0"/>
                      <a:pt x="29481" y="0"/>
                    </a:cubicBezTo>
                    <a:close/>
                  </a:path>
                </a:pathLst>
              </a:custGeom>
              <a:solidFill>
                <a:srgbClr val="FFFFFF">
                  <a:alpha val="55686"/>
                </a:srgbClr>
              </a:solidFill>
              <a:ln w="38100" cap="rnd">
                <a:solidFill>
                  <a:srgbClr val="000000">
                    <a:alpha val="55686"/>
                  </a:srgbClr>
                </a:solidFill>
                <a:prstDash val="solid"/>
                <a:round/>
              </a:ln>
            </p:spPr>
          </p:sp>
          <p:sp>
            <p:nvSpPr>
              <p:cNvPr name="TextBox 20" id="20"/>
              <p:cNvSpPr txBox="true"/>
              <p:nvPr/>
            </p:nvSpPr>
            <p:spPr>
              <a:xfrm>
                <a:off x="0" y="-47625"/>
                <a:ext cx="3527351" cy="1074869"/>
              </a:xfrm>
              <a:prstGeom prst="rect">
                <a:avLst/>
              </a:prstGeom>
            </p:spPr>
            <p:txBody>
              <a:bodyPr anchor="ctr" rtlCol="false" tIns="50800" lIns="50800" bIns="50800" rIns="50800"/>
              <a:lstStyle/>
              <a:p>
                <a:pPr algn="ctr">
                  <a:lnSpc>
                    <a:spcPts val="2940"/>
                  </a:lnSpc>
                </a:pPr>
              </a:p>
            </p:txBody>
          </p:sp>
        </p:grpSp>
        <p:sp>
          <p:nvSpPr>
            <p:cNvPr name="TextBox 21" id="21"/>
            <p:cNvSpPr txBox="true"/>
            <p:nvPr/>
          </p:nvSpPr>
          <p:spPr>
            <a:xfrm rot="0">
              <a:off x="1156922" y="379059"/>
              <a:ext cx="12220879" cy="3322320"/>
            </a:xfrm>
            <a:prstGeom prst="rect">
              <a:avLst/>
            </a:prstGeom>
          </p:spPr>
          <p:txBody>
            <a:bodyPr anchor="t" rtlCol="false" tIns="0" lIns="0" bIns="0" rIns="0">
              <a:spAutoFit/>
            </a:bodyPr>
            <a:lstStyle/>
            <a:p>
              <a:pPr algn="just" marL="561341" indent="-280670" lvl="1">
                <a:lnSpc>
                  <a:spcPts val="3900"/>
                </a:lnSpc>
                <a:buFont typeface="Arial"/>
                <a:buChar char="•"/>
              </a:pPr>
              <a:r>
                <a:rPr lang="en-US" sz="2600">
                  <a:solidFill>
                    <a:srgbClr val="00BF63"/>
                  </a:solidFill>
                  <a:latin typeface="Agrandir Narrow Bold"/>
                  <a:ea typeface="Agrandir Narrow Bold"/>
                  <a:cs typeface="Agrandir Narrow Bold"/>
                  <a:sym typeface="Agrandir Narrow Bold"/>
                </a:rPr>
                <a:t>Hackerrank</a:t>
              </a:r>
              <a:r>
                <a:rPr lang="en-US" sz="2600">
                  <a:solidFill>
                    <a:srgbClr val="00BF63"/>
                  </a:solidFill>
                  <a:latin typeface="Agrandir Narrow"/>
                  <a:ea typeface="Agrandir Narrow"/>
                  <a:cs typeface="Agrandir Narrow"/>
                  <a:sym typeface="Agrandir Narrow"/>
                </a:rPr>
                <a:t> </a:t>
              </a:r>
              <a:r>
                <a:rPr lang="en-US" sz="2600">
                  <a:solidFill>
                    <a:srgbClr val="000000"/>
                  </a:solidFill>
                  <a:latin typeface="Agrandir Narrow"/>
                  <a:ea typeface="Agrandir Narrow"/>
                  <a:cs typeface="Agrandir Narrow"/>
                  <a:sym typeface="Agrandir Narrow"/>
                </a:rPr>
                <a:t>- Base for starting </a:t>
              </a:r>
            </a:p>
            <a:p>
              <a:pPr algn="just" marL="561341" indent="-280670" lvl="1">
                <a:lnSpc>
                  <a:spcPts val="3900"/>
                </a:lnSpc>
                <a:buFont typeface="Arial"/>
                <a:buChar char="•"/>
              </a:pPr>
              <a:r>
                <a:rPr lang="en-US" sz="2600">
                  <a:solidFill>
                    <a:srgbClr val="00BF63"/>
                  </a:solidFill>
                  <a:latin typeface="Agrandir Narrow Bold"/>
                  <a:ea typeface="Agrandir Narrow Bold"/>
                  <a:cs typeface="Agrandir Narrow Bold"/>
                  <a:sym typeface="Agrandir Narrow Bold"/>
                </a:rPr>
                <a:t>Leetcode</a:t>
              </a:r>
              <a:r>
                <a:rPr lang="en-US" sz="2600">
                  <a:solidFill>
                    <a:srgbClr val="00BF63"/>
                  </a:solidFill>
                  <a:latin typeface="Agrandir Narrow"/>
                  <a:ea typeface="Agrandir Narrow"/>
                  <a:cs typeface="Agrandir Narrow"/>
                  <a:sym typeface="Agrandir Narrow"/>
                </a:rPr>
                <a:t> </a:t>
              </a:r>
              <a:r>
                <a:rPr lang="en-US" sz="2600">
                  <a:solidFill>
                    <a:srgbClr val="000000"/>
                  </a:solidFill>
                  <a:latin typeface="Agrandir Narrow"/>
                  <a:ea typeface="Agrandir Narrow"/>
                  <a:cs typeface="Agrandir Narrow"/>
                  <a:sym typeface="Agrandir Narrow"/>
                </a:rPr>
                <a:t>- Topicwise and pattern wise practice + Contests</a:t>
              </a:r>
            </a:p>
            <a:p>
              <a:pPr algn="just" marL="561341" indent="-280670" lvl="1">
                <a:lnSpc>
                  <a:spcPts val="3900"/>
                </a:lnSpc>
                <a:buFont typeface="Arial"/>
                <a:buChar char="•"/>
              </a:pPr>
              <a:r>
                <a:rPr lang="en-US" sz="2600">
                  <a:solidFill>
                    <a:srgbClr val="000000"/>
                  </a:solidFill>
                  <a:latin typeface="Agrandir Narrow"/>
                  <a:ea typeface="Agrandir Narrow"/>
                  <a:cs typeface="Agrandir Narrow"/>
                  <a:sym typeface="Agrandir Narrow"/>
                </a:rPr>
                <a:t>GeeksforGeeks - Topicwise and pattern wise practice</a:t>
              </a:r>
            </a:p>
            <a:p>
              <a:pPr algn="just" marL="561341" indent="-280670" lvl="1">
                <a:lnSpc>
                  <a:spcPts val="3900"/>
                </a:lnSpc>
                <a:buFont typeface="Arial"/>
                <a:buChar char="•"/>
              </a:pPr>
              <a:r>
                <a:rPr lang="en-US" sz="2600">
                  <a:solidFill>
                    <a:srgbClr val="00BF63"/>
                  </a:solidFill>
                  <a:latin typeface="Agrandir Narrow Bold"/>
                  <a:ea typeface="Agrandir Narrow Bold"/>
                  <a:cs typeface="Agrandir Narrow Bold"/>
                  <a:sym typeface="Agrandir Narrow Bold"/>
                </a:rPr>
                <a:t>Codechef</a:t>
              </a:r>
              <a:r>
                <a:rPr lang="en-US" sz="2600">
                  <a:solidFill>
                    <a:srgbClr val="000000"/>
                  </a:solidFill>
                  <a:latin typeface="Agrandir Narrow"/>
                  <a:ea typeface="Agrandir Narrow"/>
                  <a:cs typeface="Agrandir Narrow"/>
                  <a:sym typeface="Agrandir Narrow"/>
                </a:rPr>
                <a:t> - Scenario based problem solving + Contests </a:t>
              </a:r>
            </a:p>
            <a:p>
              <a:pPr algn="just" marL="561341" indent="-280670" lvl="1">
                <a:lnSpc>
                  <a:spcPts val="3900"/>
                </a:lnSpc>
                <a:spcBef>
                  <a:spcPct val="0"/>
                </a:spcBef>
                <a:buFont typeface="Arial"/>
                <a:buChar char="•"/>
              </a:pPr>
              <a:r>
                <a:rPr lang="en-US" sz="2600">
                  <a:solidFill>
                    <a:srgbClr val="000000"/>
                  </a:solidFill>
                  <a:latin typeface="Agrandir Narrow"/>
                  <a:ea typeface="Agrandir Narrow"/>
                  <a:cs typeface="Agrandir Narrow"/>
                  <a:sym typeface="Agrandir Narrow"/>
                </a:rPr>
                <a:t>Codeforces - Competitve programming [Optional]</a:t>
              </a:r>
            </a:p>
          </p:txBody>
        </p:sp>
      </p:grpSp>
      <p:sp>
        <p:nvSpPr>
          <p:cNvPr name="TextBox 22" id="22"/>
          <p:cNvSpPr txBox="true"/>
          <p:nvPr/>
        </p:nvSpPr>
        <p:spPr>
          <a:xfrm rot="0">
            <a:off x="4464655" y="4920877"/>
            <a:ext cx="13159551" cy="923925"/>
          </a:xfrm>
          <a:prstGeom prst="rect">
            <a:avLst/>
          </a:prstGeom>
        </p:spPr>
        <p:txBody>
          <a:bodyPr anchor="t" rtlCol="false" tIns="0" lIns="0" bIns="0" rIns="0">
            <a:spAutoFit/>
          </a:bodyPr>
          <a:lstStyle/>
          <a:p>
            <a:pPr algn="ctr" marL="0" indent="0" lvl="0">
              <a:lnSpc>
                <a:spcPts val="7200"/>
              </a:lnSpc>
              <a:spcBef>
                <a:spcPct val="0"/>
              </a:spcBef>
            </a:pPr>
            <a:r>
              <a:rPr lang="en-US" sz="6000">
                <a:solidFill>
                  <a:srgbClr val="000000"/>
                </a:solidFill>
                <a:latin typeface="Gagalin"/>
                <a:ea typeface="Gagalin"/>
                <a:cs typeface="Gagalin"/>
                <a:sym typeface="Gagalin"/>
              </a:rPr>
              <a:t>CODING RESOURCES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2289139" y="-5347211"/>
            <a:ext cx="8098615" cy="9090283"/>
          </a:xfrm>
          <a:custGeom>
            <a:avLst/>
            <a:gdLst/>
            <a:ahLst/>
            <a:cxnLst/>
            <a:rect r="r" b="b" t="t" l="l"/>
            <a:pathLst>
              <a:path h="9090283" w="8098615">
                <a:moveTo>
                  <a:pt x="0" y="0"/>
                </a:moveTo>
                <a:lnTo>
                  <a:pt x="8098616" y="0"/>
                </a:lnTo>
                <a:lnTo>
                  <a:pt x="8098616" y="9090282"/>
                </a:lnTo>
                <a:lnTo>
                  <a:pt x="0" y="9090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487394">
            <a:off x="-3021525" y="-3214388"/>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64225" y="651898"/>
            <a:ext cx="13159551" cy="1514475"/>
          </a:xfrm>
          <a:prstGeom prst="rect">
            <a:avLst/>
          </a:prstGeom>
        </p:spPr>
        <p:txBody>
          <a:bodyPr anchor="t" rtlCol="false" tIns="0" lIns="0" bIns="0" rIns="0">
            <a:spAutoFit/>
          </a:bodyPr>
          <a:lstStyle/>
          <a:p>
            <a:pPr algn="ctr" marL="0" indent="0" lvl="0">
              <a:lnSpc>
                <a:spcPts val="11999"/>
              </a:lnSpc>
              <a:spcBef>
                <a:spcPct val="0"/>
              </a:spcBef>
            </a:pPr>
            <a:r>
              <a:rPr lang="en-US" sz="9999">
                <a:solidFill>
                  <a:srgbClr val="000000"/>
                </a:solidFill>
                <a:latin typeface="Gagalin"/>
                <a:ea typeface="Gagalin"/>
                <a:cs typeface="Gagalin"/>
                <a:sym typeface="Gagalin"/>
              </a:rPr>
              <a:t>NEXT STEPS</a:t>
            </a:r>
          </a:p>
        </p:txBody>
      </p:sp>
      <p:sp>
        <p:nvSpPr>
          <p:cNvPr name="Freeform 6" id="6"/>
          <p:cNvSpPr/>
          <p:nvPr/>
        </p:nvSpPr>
        <p:spPr>
          <a:xfrm flipH="false" flipV="false" rot="6133112">
            <a:off x="10925054" y="8261404"/>
            <a:ext cx="6664125" cy="6122816"/>
          </a:xfrm>
          <a:custGeom>
            <a:avLst/>
            <a:gdLst/>
            <a:ahLst/>
            <a:cxnLst/>
            <a:rect r="r" b="b" t="t" l="l"/>
            <a:pathLst>
              <a:path h="6122816" w="6664125">
                <a:moveTo>
                  <a:pt x="0" y="0"/>
                </a:moveTo>
                <a:lnTo>
                  <a:pt x="6664126" y="0"/>
                </a:lnTo>
                <a:lnTo>
                  <a:pt x="6664126" y="6122815"/>
                </a:lnTo>
                <a:lnTo>
                  <a:pt x="0" y="61228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2237872" y="2470526"/>
            <a:ext cx="13727018" cy="6606051"/>
            <a:chOff x="0" y="0"/>
            <a:chExt cx="3615346" cy="1739865"/>
          </a:xfrm>
        </p:grpSpPr>
        <p:sp>
          <p:nvSpPr>
            <p:cNvPr name="Freeform 8" id="8"/>
            <p:cNvSpPr/>
            <p:nvPr/>
          </p:nvSpPr>
          <p:spPr>
            <a:xfrm flipH="false" flipV="false" rot="0">
              <a:off x="0" y="0"/>
              <a:ext cx="3615346" cy="1739865"/>
            </a:xfrm>
            <a:custGeom>
              <a:avLst/>
              <a:gdLst/>
              <a:ahLst/>
              <a:cxnLst/>
              <a:rect r="r" b="b" t="t" l="l"/>
              <a:pathLst>
                <a:path h="1739865" w="3615346">
                  <a:moveTo>
                    <a:pt x="28764" y="0"/>
                  </a:moveTo>
                  <a:lnTo>
                    <a:pt x="3586583" y="0"/>
                  </a:lnTo>
                  <a:cubicBezTo>
                    <a:pt x="3594211" y="0"/>
                    <a:pt x="3601527" y="3030"/>
                    <a:pt x="3606922" y="8425"/>
                  </a:cubicBezTo>
                  <a:cubicBezTo>
                    <a:pt x="3612316" y="13819"/>
                    <a:pt x="3615346" y="21135"/>
                    <a:pt x="3615346" y="28764"/>
                  </a:cubicBezTo>
                  <a:lnTo>
                    <a:pt x="3615346" y="1711102"/>
                  </a:lnTo>
                  <a:cubicBezTo>
                    <a:pt x="3615346" y="1726987"/>
                    <a:pt x="3602468" y="1739865"/>
                    <a:pt x="3586583" y="1739865"/>
                  </a:cubicBezTo>
                  <a:lnTo>
                    <a:pt x="28764" y="1739865"/>
                  </a:lnTo>
                  <a:cubicBezTo>
                    <a:pt x="12878" y="1739865"/>
                    <a:pt x="0" y="1726987"/>
                    <a:pt x="0" y="1711102"/>
                  </a:cubicBezTo>
                  <a:lnTo>
                    <a:pt x="0" y="28764"/>
                  </a:lnTo>
                  <a:cubicBezTo>
                    <a:pt x="0" y="12878"/>
                    <a:pt x="12878" y="0"/>
                    <a:pt x="28764"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3615346" cy="1787490"/>
            </a:xfrm>
            <a:prstGeom prst="rect">
              <a:avLst/>
            </a:prstGeom>
          </p:spPr>
          <p:txBody>
            <a:bodyPr anchor="ctr" rtlCol="false" tIns="50800" lIns="50800" bIns="50800" rIns="50800"/>
            <a:lstStyle/>
            <a:p>
              <a:pPr algn="ctr">
                <a:lnSpc>
                  <a:spcPts val="2940"/>
                </a:lnSpc>
              </a:pPr>
            </a:p>
          </p:txBody>
        </p:sp>
      </p:grpSp>
      <p:sp>
        <p:nvSpPr>
          <p:cNvPr name="Freeform 10" id="10"/>
          <p:cNvSpPr/>
          <p:nvPr/>
        </p:nvSpPr>
        <p:spPr>
          <a:xfrm flipH="false" flipV="false" rot="0">
            <a:off x="3723746" y="9076577"/>
            <a:ext cx="3961399" cy="3838956"/>
          </a:xfrm>
          <a:custGeom>
            <a:avLst/>
            <a:gdLst/>
            <a:ahLst/>
            <a:cxnLst/>
            <a:rect r="r" b="b" t="t" l="l"/>
            <a:pathLst>
              <a:path h="3838956" w="3961399">
                <a:moveTo>
                  <a:pt x="0" y="0"/>
                </a:moveTo>
                <a:lnTo>
                  <a:pt x="3961399" y="0"/>
                </a:lnTo>
                <a:lnTo>
                  <a:pt x="3961399" y="3838956"/>
                </a:lnTo>
                <a:lnTo>
                  <a:pt x="0" y="38389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26604" y="4396824"/>
            <a:ext cx="1655304" cy="1604140"/>
          </a:xfrm>
          <a:custGeom>
            <a:avLst/>
            <a:gdLst/>
            <a:ahLst/>
            <a:cxnLst/>
            <a:rect r="r" b="b" t="t" l="l"/>
            <a:pathLst>
              <a:path h="1604140" w="1655304">
                <a:moveTo>
                  <a:pt x="0" y="0"/>
                </a:moveTo>
                <a:lnTo>
                  <a:pt x="1655304" y="0"/>
                </a:lnTo>
                <a:lnTo>
                  <a:pt x="1655304" y="1604141"/>
                </a:lnTo>
                <a:lnTo>
                  <a:pt x="0" y="16041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1461487" y="-802070"/>
            <a:ext cx="1655304" cy="1604140"/>
          </a:xfrm>
          <a:custGeom>
            <a:avLst/>
            <a:gdLst/>
            <a:ahLst/>
            <a:cxnLst/>
            <a:rect r="r" b="b" t="t" l="l"/>
            <a:pathLst>
              <a:path h="1604140" w="1655304">
                <a:moveTo>
                  <a:pt x="0" y="0"/>
                </a:moveTo>
                <a:lnTo>
                  <a:pt x="1655304" y="0"/>
                </a:lnTo>
                <a:lnTo>
                  <a:pt x="1655304" y="1604140"/>
                </a:lnTo>
                <a:lnTo>
                  <a:pt x="0" y="16041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1113912">
            <a:off x="16386768" y="4617476"/>
            <a:ext cx="2580370" cy="3071869"/>
          </a:xfrm>
          <a:custGeom>
            <a:avLst/>
            <a:gdLst/>
            <a:ahLst/>
            <a:cxnLst/>
            <a:rect r="r" b="b" t="t" l="l"/>
            <a:pathLst>
              <a:path h="3071869" w="2580370">
                <a:moveTo>
                  <a:pt x="0" y="0"/>
                </a:moveTo>
                <a:lnTo>
                  <a:pt x="2580370" y="0"/>
                </a:lnTo>
                <a:lnTo>
                  <a:pt x="2580370" y="3071869"/>
                </a:lnTo>
                <a:lnTo>
                  <a:pt x="0" y="30718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690207">
            <a:off x="-719853" y="6839879"/>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5" id="15"/>
          <p:cNvSpPr txBox="true"/>
          <p:nvPr/>
        </p:nvSpPr>
        <p:spPr>
          <a:xfrm rot="0">
            <a:off x="2660713" y="2797307"/>
            <a:ext cx="12516890" cy="5742940"/>
          </a:xfrm>
          <a:prstGeom prst="rect">
            <a:avLst/>
          </a:prstGeom>
        </p:spPr>
        <p:txBody>
          <a:bodyPr anchor="t" rtlCol="false" tIns="0" lIns="0" bIns="0" rIns="0">
            <a:spAutoFit/>
          </a:bodyPr>
          <a:lstStyle/>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Follow a </a:t>
            </a:r>
            <a:r>
              <a:rPr lang="en-US" sz="2600">
                <a:solidFill>
                  <a:srgbClr val="000000"/>
                </a:solidFill>
                <a:latin typeface="Agrandir Narrow Bold"/>
                <a:ea typeface="Agrandir Narrow Bold"/>
                <a:cs typeface="Agrandir Narrow Bold"/>
                <a:sym typeface="Agrandir Narrow Bold"/>
              </a:rPr>
              <a:t>website or playlist</a:t>
            </a:r>
            <a:r>
              <a:rPr lang="en-US" sz="2600">
                <a:solidFill>
                  <a:srgbClr val="000000"/>
                </a:solidFill>
                <a:latin typeface="Agrandir Narrow"/>
                <a:ea typeface="Agrandir Narrow"/>
                <a:cs typeface="Agrandir Narrow"/>
                <a:sym typeface="Agrandir Narrow"/>
              </a:rPr>
              <a:t> to prepare data structures and algorithms. </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Start solving problems </a:t>
            </a:r>
            <a:r>
              <a:rPr lang="en-US" sz="2600">
                <a:solidFill>
                  <a:srgbClr val="000000"/>
                </a:solidFill>
                <a:latin typeface="Agrandir Narrow Bold"/>
                <a:ea typeface="Agrandir Narrow Bold"/>
                <a:cs typeface="Agrandir Narrow Bold"/>
                <a:sym typeface="Agrandir Narrow Bold"/>
              </a:rPr>
              <a:t>topic wise</a:t>
            </a:r>
            <a:r>
              <a:rPr lang="en-US" sz="2600">
                <a:solidFill>
                  <a:srgbClr val="000000"/>
                </a:solidFill>
                <a:latin typeface="Agrandir Narrow"/>
                <a:ea typeface="Agrandir Narrow"/>
                <a:cs typeface="Agrandir Narrow"/>
                <a:sym typeface="Agrandir Narrow"/>
              </a:rPr>
              <a:t> from </a:t>
            </a:r>
            <a:r>
              <a:rPr lang="en-US" sz="2600">
                <a:solidFill>
                  <a:srgbClr val="000000"/>
                </a:solidFill>
                <a:latin typeface="Agrandir Narrow Bold"/>
                <a:ea typeface="Agrandir Narrow Bold"/>
                <a:cs typeface="Agrandir Narrow Bold"/>
                <a:sym typeface="Agrandir Narrow Bold"/>
              </a:rPr>
              <a:t>DSA sheet</a:t>
            </a:r>
            <a:r>
              <a:rPr lang="en-US" sz="2600">
                <a:solidFill>
                  <a:srgbClr val="000000"/>
                </a:solidFill>
                <a:latin typeface="Agrandir Narrow"/>
                <a:ea typeface="Agrandir Narrow"/>
                <a:cs typeface="Agrandir Narrow"/>
                <a:sym typeface="Agrandir Narrow"/>
              </a:rPr>
              <a:t> or </a:t>
            </a:r>
            <a:r>
              <a:rPr lang="en-US" sz="2600">
                <a:solidFill>
                  <a:srgbClr val="000000"/>
                </a:solidFill>
                <a:latin typeface="Agrandir Narrow Bold"/>
                <a:ea typeface="Agrandir Narrow Bold"/>
                <a:cs typeface="Agrandir Narrow Bold"/>
                <a:sym typeface="Agrandir Narrow Bold"/>
              </a:rPr>
              <a:t>SDE sheet</a:t>
            </a:r>
            <a:r>
              <a:rPr lang="en-US" sz="2600">
                <a:solidFill>
                  <a:srgbClr val="000000"/>
                </a:solidFill>
                <a:latin typeface="Agrandir Narrow"/>
                <a:ea typeface="Agrandir Narrow"/>
                <a:cs typeface="Agrandir Narrow"/>
                <a:sym typeface="Agrandir Narrow"/>
              </a:rPr>
              <a:t> or mix of both. </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Use pen and paper to </a:t>
            </a:r>
            <a:r>
              <a:rPr lang="en-US" sz="2600">
                <a:solidFill>
                  <a:srgbClr val="000000"/>
                </a:solidFill>
                <a:latin typeface="Agrandir Narrow Bold"/>
                <a:ea typeface="Agrandir Narrow Bold"/>
                <a:cs typeface="Agrandir Narrow Bold"/>
                <a:sym typeface="Agrandir Narrow Bold"/>
              </a:rPr>
              <a:t>solve it like math</a:t>
            </a:r>
            <a:r>
              <a:rPr lang="en-US" sz="2600">
                <a:solidFill>
                  <a:srgbClr val="000000"/>
                </a:solidFill>
                <a:latin typeface="Agrandir Narrow"/>
                <a:ea typeface="Agrandir Narrow"/>
                <a:cs typeface="Agrandir Narrow"/>
                <a:sym typeface="Agrandir Narrow"/>
              </a:rPr>
              <a:t>. You’ll understand how the code is actually working. It’ll also be useful in interviews to</a:t>
            </a:r>
            <a:r>
              <a:rPr lang="en-US" sz="2600">
                <a:solidFill>
                  <a:srgbClr val="000000"/>
                </a:solidFill>
                <a:latin typeface="Agrandir Narrow Bold"/>
                <a:ea typeface="Agrandir Narrow Bold"/>
                <a:cs typeface="Agrandir Narrow Bold"/>
                <a:sym typeface="Agrandir Narrow Bold"/>
              </a:rPr>
              <a:t> dry run</a:t>
            </a:r>
            <a:r>
              <a:rPr lang="en-US" sz="2600">
                <a:solidFill>
                  <a:srgbClr val="000000"/>
                </a:solidFill>
                <a:latin typeface="Agrandir Narrow"/>
                <a:ea typeface="Agrandir Narrow"/>
                <a:cs typeface="Agrandir Narrow"/>
                <a:sym typeface="Agrandir Narrow"/>
              </a:rPr>
              <a:t> your thought processing. </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Develop your </a:t>
            </a:r>
            <a:r>
              <a:rPr lang="en-US" sz="2600">
                <a:solidFill>
                  <a:srgbClr val="000000"/>
                </a:solidFill>
                <a:latin typeface="Agrandir Narrow Bold"/>
                <a:ea typeface="Agrandir Narrow Bold"/>
                <a:cs typeface="Agrandir Narrow Bold"/>
                <a:sym typeface="Agrandir Narrow Bold"/>
              </a:rPr>
              <a:t>intution building</a:t>
            </a:r>
            <a:r>
              <a:rPr lang="en-US" sz="2600">
                <a:solidFill>
                  <a:srgbClr val="000000"/>
                </a:solidFill>
                <a:latin typeface="Agrandir Narrow"/>
                <a:ea typeface="Agrandir Narrow"/>
                <a:cs typeface="Agrandir Narrow"/>
                <a:sym typeface="Agrandir Narrow"/>
              </a:rPr>
              <a:t> and </a:t>
            </a:r>
            <a:r>
              <a:rPr lang="en-US" sz="2600">
                <a:solidFill>
                  <a:srgbClr val="000000"/>
                </a:solidFill>
                <a:latin typeface="Agrandir Narrow Bold"/>
                <a:ea typeface="Agrandir Narrow Bold"/>
                <a:cs typeface="Agrandir Narrow Bold"/>
                <a:sym typeface="Agrandir Narrow Bold"/>
              </a:rPr>
              <a:t>logical thinking</a:t>
            </a:r>
            <a:r>
              <a:rPr lang="en-US" sz="2600">
                <a:solidFill>
                  <a:srgbClr val="000000"/>
                </a:solidFill>
                <a:latin typeface="Agrandir Narrow"/>
                <a:ea typeface="Agrandir Narrow"/>
                <a:cs typeface="Agrandir Narrow"/>
                <a:sym typeface="Agrandir Narrow"/>
              </a:rPr>
              <a:t>. </a:t>
            </a:r>
          </a:p>
          <a:p>
            <a:pPr algn="l" marL="561341" indent="-280670" lvl="1">
              <a:lnSpc>
                <a:spcPts val="4550"/>
              </a:lnSpc>
              <a:buFont typeface="Arial"/>
              <a:buChar char="•"/>
            </a:pPr>
            <a:r>
              <a:rPr lang="en-US" sz="2600">
                <a:solidFill>
                  <a:srgbClr val="000000"/>
                </a:solidFill>
                <a:latin typeface="Agrandir Narrow Bold"/>
                <a:ea typeface="Agrandir Narrow Bold"/>
                <a:cs typeface="Agrandir Narrow Bold"/>
                <a:sym typeface="Agrandir Narrow Bold"/>
              </a:rPr>
              <a:t>Practice everyday and be consistent.</a:t>
            </a:r>
            <a:r>
              <a:rPr lang="en-US" sz="2600">
                <a:solidFill>
                  <a:srgbClr val="000000"/>
                </a:solidFill>
                <a:latin typeface="Agrandir Narrow"/>
                <a:ea typeface="Agrandir Narrow"/>
                <a:cs typeface="Agrandir Narrow"/>
                <a:sym typeface="Agrandir Narrow"/>
              </a:rPr>
              <a:t> </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Revise and review the concepts based on your requirement.</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Don’t run behind </a:t>
            </a:r>
            <a:r>
              <a:rPr lang="en-US" sz="2600">
                <a:solidFill>
                  <a:srgbClr val="000000"/>
                </a:solidFill>
                <a:latin typeface="Agrandir Narrow Bold"/>
                <a:ea typeface="Agrandir Narrow Bold"/>
                <a:cs typeface="Agrandir Narrow Bold"/>
                <a:sym typeface="Agrandir Narrow Bold"/>
              </a:rPr>
              <a:t>problem counts</a:t>
            </a:r>
            <a:r>
              <a:rPr lang="en-US" sz="2600">
                <a:solidFill>
                  <a:srgbClr val="000000"/>
                </a:solidFill>
                <a:latin typeface="Agrandir Narrow"/>
                <a:ea typeface="Agrandir Narrow"/>
                <a:cs typeface="Agrandir Narrow"/>
                <a:sym typeface="Agrandir Narrow"/>
              </a:rPr>
              <a:t>. </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Don’t try to </a:t>
            </a:r>
            <a:r>
              <a:rPr lang="en-US" sz="2600">
                <a:solidFill>
                  <a:srgbClr val="000000"/>
                </a:solidFill>
                <a:latin typeface="Agrandir Narrow Bold"/>
                <a:ea typeface="Agrandir Narrow Bold"/>
                <a:cs typeface="Agrandir Narrow Bold"/>
                <a:sym typeface="Agrandir Narrow Bold"/>
              </a:rPr>
              <a:t>memorize</a:t>
            </a:r>
            <a:r>
              <a:rPr lang="en-US" sz="2600">
                <a:solidFill>
                  <a:srgbClr val="000000"/>
                </a:solidFill>
                <a:latin typeface="Agrandir Narrow"/>
                <a:ea typeface="Agrandir Narrow"/>
                <a:cs typeface="Agrandir Narrow"/>
                <a:sym typeface="Agrandir Narrow"/>
              </a:rPr>
              <a:t> or </a:t>
            </a:r>
            <a:r>
              <a:rPr lang="en-US" sz="2600">
                <a:solidFill>
                  <a:srgbClr val="000000"/>
                </a:solidFill>
                <a:latin typeface="Agrandir Narrow Bold"/>
                <a:ea typeface="Agrandir Narrow Bold"/>
                <a:cs typeface="Agrandir Narrow Bold"/>
                <a:sym typeface="Agrandir Narrow Bold"/>
              </a:rPr>
              <a:t>fool yourself</a:t>
            </a:r>
            <a:r>
              <a:rPr lang="en-US" sz="2600">
                <a:solidFill>
                  <a:srgbClr val="000000"/>
                </a:solidFill>
                <a:latin typeface="Agrandir Narrow"/>
                <a:ea typeface="Agrandir Narrow"/>
                <a:cs typeface="Agrandir Narrow"/>
                <a:sym typeface="Agrandir Narrow"/>
              </a:rPr>
              <a:t>. Be honest about your understanding. </a:t>
            </a:r>
          </a:p>
          <a:p>
            <a:pPr algn="l" marL="561341" indent="-280670" lvl="1">
              <a:lnSpc>
                <a:spcPts val="4550"/>
              </a:lnSpc>
              <a:buFont typeface="Arial"/>
              <a:buChar char="•"/>
            </a:pPr>
            <a:r>
              <a:rPr lang="en-US" sz="2600">
                <a:solidFill>
                  <a:srgbClr val="000000"/>
                </a:solidFill>
                <a:latin typeface="Agrandir Narrow Bold"/>
                <a:ea typeface="Agrandir Narrow Bold"/>
                <a:cs typeface="Agrandir Narrow Bold"/>
                <a:sym typeface="Agrandir Narrow Bold"/>
              </a:rPr>
              <a:t>Reach out for help</a:t>
            </a:r>
            <a:r>
              <a:rPr lang="en-US" sz="2600">
                <a:solidFill>
                  <a:srgbClr val="000000"/>
                </a:solidFill>
                <a:latin typeface="Agrandir Narrow"/>
                <a:ea typeface="Agrandir Narrow"/>
                <a:cs typeface="Agrandir Narrow"/>
                <a:sym typeface="Agrandir Narrow"/>
              </a:rPr>
              <a:t> from your friends or in discussions forums. You’ll be helped!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2289139" y="-5347211"/>
            <a:ext cx="8098615" cy="9090283"/>
          </a:xfrm>
          <a:custGeom>
            <a:avLst/>
            <a:gdLst/>
            <a:ahLst/>
            <a:cxnLst/>
            <a:rect r="r" b="b" t="t" l="l"/>
            <a:pathLst>
              <a:path h="9090283" w="8098615">
                <a:moveTo>
                  <a:pt x="0" y="0"/>
                </a:moveTo>
                <a:lnTo>
                  <a:pt x="8098616" y="0"/>
                </a:lnTo>
                <a:lnTo>
                  <a:pt x="8098616" y="9090282"/>
                </a:lnTo>
                <a:lnTo>
                  <a:pt x="0" y="9090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487394">
            <a:off x="-3021525" y="-3214388"/>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64225" y="651898"/>
            <a:ext cx="13159551" cy="1514475"/>
          </a:xfrm>
          <a:prstGeom prst="rect">
            <a:avLst/>
          </a:prstGeom>
        </p:spPr>
        <p:txBody>
          <a:bodyPr anchor="t" rtlCol="false" tIns="0" lIns="0" bIns="0" rIns="0">
            <a:spAutoFit/>
          </a:bodyPr>
          <a:lstStyle/>
          <a:p>
            <a:pPr algn="ctr" marL="0" indent="0" lvl="0">
              <a:lnSpc>
                <a:spcPts val="11999"/>
              </a:lnSpc>
              <a:spcBef>
                <a:spcPct val="0"/>
              </a:spcBef>
            </a:pPr>
            <a:r>
              <a:rPr lang="en-US" sz="9999">
                <a:solidFill>
                  <a:srgbClr val="000000"/>
                </a:solidFill>
                <a:latin typeface="Gagalin"/>
                <a:ea typeface="Gagalin"/>
                <a:cs typeface="Gagalin"/>
                <a:sym typeface="Gagalin"/>
              </a:rPr>
              <a:t>NEXT STEPS</a:t>
            </a:r>
          </a:p>
        </p:txBody>
      </p:sp>
      <p:sp>
        <p:nvSpPr>
          <p:cNvPr name="Freeform 6" id="6"/>
          <p:cNvSpPr/>
          <p:nvPr/>
        </p:nvSpPr>
        <p:spPr>
          <a:xfrm flipH="false" flipV="false" rot="6133112">
            <a:off x="10925054" y="8261404"/>
            <a:ext cx="6664125" cy="6122816"/>
          </a:xfrm>
          <a:custGeom>
            <a:avLst/>
            <a:gdLst/>
            <a:ahLst/>
            <a:cxnLst/>
            <a:rect r="r" b="b" t="t" l="l"/>
            <a:pathLst>
              <a:path h="6122816" w="6664125">
                <a:moveTo>
                  <a:pt x="0" y="0"/>
                </a:moveTo>
                <a:lnTo>
                  <a:pt x="6664126" y="0"/>
                </a:lnTo>
                <a:lnTo>
                  <a:pt x="6664126" y="6122815"/>
                </a:lnTo>
                <a:lnTo>
                  <a:pt x="0" y="61228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2237872" y="2470526"/>
            <a:ext cx="13727018" cy="6606051"/>
            <a:chOff x="0" y="0"/>
            <a:chExt cx="3615346" cy="1739865"/>
          </a:xfrm>
        </p:grpSpPr>
        <p:sp>
          <p:nvSpPr>
            <p:cNvPr name="Freeform 8" id="8"/>
            <p:cNvSpPr/>
            <p:nvPr/>
          </p:nvSpPr>
          <p:spPr>
            <a:xfrm flipH="false" flipV="false" rot="0">
              <a:off x="0" y="0"/>
              <a:ext cx="3615346" cy="1739865"/>
            </a:xfrm>
            <a:custGeom>
              <a:avLst/>
              <a:gdLst/>
              <a:ahLst/>
              <a:cxnLst/>
              <a:rect r="r" b="b" t="t" l="l"/>
              <a:pathLst>
                <a:path h="1739865" w="3615346">
                  <a:moveTo>
                    <a:pt x="28764" y="0"/>
                  </a:moveTo>
                  <a:lnTo>
                    <a:pt x="3586583" y="0"/>
                  </a:lnTo>
                  <a:cubicBezTo>
                    <a:pt x="3594211" y="0"/>
                    <a:pt x="3601527" y="3030"/>
                    <a:pt x="3606922" y="8425"/>
                  </a:cubicBezTo>
                  <a:cubicBezTo>
                    <a:pt x="3612316" y="13819"/>
                    <a:pt x="3615346" y="21135"/>
                    <a:pt x="3615346" y="28764"/>
                  </a:cubicBezTo>
                  <a:lnTo>
                    <a:pt x="3615346" y="1711102"/>
                  </a:lnTo>
                  <a:cubicBezTo>
                    <a:pt x="3615346" y="1726987"/>
                    <a:pt x="3602468" y="1739865"/>
                    <a:pt x="3586583" y="1739865"/>
                  </a:cubicBezTo>
                  <a:lnTo>
                    <a:pt x="28764" y="1739865"/>
                  </a:lnTo>
                  <a:cubicBezTo>
                    <a:pt x="12878" y="1739865"/>
                    <a:pt x="0" y="1726987"/>
                    <a:pt x="0" y="1711102"/>
                  </a:cubicBezTo>
                  <a:lnTo>
                    <a:pt x="0" y="28764"/>
                  </a:lnTo>
                  <a:cubicBezTo>
                    <a:pt x="0" y="12878"/>
                    <a:pt x="12878" y="0"/>
                    <a:pt x="28764"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3615346" cy="1787490"/>
            </a:xfrm>
            <a:prstGeom prst="rect">
              <a:avLst/>
            </a:prstGeom>
          </p:spPr>
          <p:txBody>
            <a:bodyPr anchor="ctr" rtlCol="false" tIns="50800" lIns="50800" bIns="50800" rIns="50800"/>
            <a:lstStyle/>
            <a:p>
              <a:pPr algn="ctr">
                <a:lnSpc>
                  <a:spcPts val="2940"/>
                </a:lnSpc>
              </a:pPr>
            </a:p>
          </p:txBody>
        </p:sp>
      </p:grpSp>
      <p:sp>
        <p:nvSpPr>
          <p:cNvPr name="Freeform 10" id="10"/>
          <p:cNvSpPr/>
          <p:nvPr/>
        </p:nvSpPr>
        <p:spPr>
          <a:xfrm flipH="false" flipV="false" rot="0">
            <a:off x="3723746" y="9076577"/>
            <a:ext cx="3961399" cy="3838956"/>
          </a:xfrm>
          <a:custGeom>
            <a:avLst/>
            <a:gdLst/>
            <a:ahLst/>
            <a:cxnLst/>
            <a:rect r="r" b="b" t="t" l="l"/>
            <a:pathLst>
              <a:path h="3838956" w="3961399">
                <a:moveTo>
                  <a:pt x="0" y="0"/>
                </a:moveTo>
                <a:lnTo>
                  <a:pt x="3961399" y="0"/>
                </a:lnTo>
                <a:lnTo>
                  <a:pt x="3961399" y="3838956"/>
                </a:lnTo>
                <a:lnTo>
                  <a:pt x="0" y="38389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26604" y="4396824"/>
            <a:ext cx="1655304" cy="1604140"/>
          </a:xfrm>
          <a:custGeom>
            <a:avLst/>
            <a:gdLst/>
            <a:ahLst/>
            <a:cxnLst/>
            <a:rect r="r" b="b" t="t" l="l"/>
            <a:pathLst>
              <a:path h="1604140" w="1655304">
                <a:moveTo>
                  <a:pt x="0" y="0"/>
                </a:moveTo>
                <a:lnTo>
                  <a:pt x="1655304" y="0"/>
                </a:lnTo>
                <a:lnTo>
                  <a:pt x="1655304" y="1604141"/>
                </a:lnTo>
                <a:lnTo>
                  <a:pt x="0" y="16041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1461487" y="-802070"/>
            <a:ext cx="1655304" cy="1604140"/>
          </a:xfrm>
          <a:custGeom>
            <a:avLst/>
            <a:gdLst/>
            <a:ahLst/>
            <a:cxnLst/>
            <a:rect r="r" b="b" t="t" l="l"/>
            <a:pathLst>
              <a:path h="1604140" w="1655304">
                <a:moveTo>
                  <a:pt x="0" y="0"/>
                </a:moveTo>
                <a:lnTo>
                  <a:pt x="1655304" y="0"/>
                </a:lnTo>
                <a:lnTo>
                  <a:pt x="1655304" y="1604140"/>
                </a:lnTo>
                <a:lnTo>
                  <a:pt x="0" y="16041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1113912">
            <a:off x="16386768" y="4617476"/>
            <a:ext cx="2580370" cy="3071869"/>
          </a:xfrm>
          <a:custGeom>
            <a:avLst/>
            <a:gdLst/>
            <a:ahLst/>
            <a:cxnLst/>
            <a:rect r="r" b="b" t="t" l="l"/>
            <a:pathLst>
              <a:path h="3071869" w="2580370">
                <a:moveTo>
                  <a:pt x="0" y="0"/>
                </a:moveTo>
                <a:lnTo>
                  <a:pt x="2580370" y="0"/>
                </a:lnTo>
                <a:lnTo>
                  <a:pt x="2580370" y="3071869"/>
                </a:lnTo>
                <a:lnTo>
                  <a:pt x="0" y="30718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690207">
            <a:off x="-719853" y="6839879"/>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5" id="15"/>
          <p:cNvSpPr txBox="true"/>
          <p:nvPr/>
        </p:nvSpPr>
        <p:spPr>
          <a:xfrm rot="0">
            <a:off x="2842936" y="2511557"/>
            <a:ext cx="12516890" cy="6314440"/>
          </a:xfrm>
          <a:prstGeom prst="rect">
            <a:avLst/>
          </a:prstGeom>
        </p:spPr>
        <p:txBody>
          <a:bodyPr anchor="t" rtlCol="false" tIns="0" lIns="0" bIns="0" rIns="0">
            <a:spAutoFit/>
          </a:bodyPr>
          <a:lstStyle/>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After you have solved good number of questions / gained good knowledge in a particular topic, start </a:t>
            </a:r>
            <a:r>
              <a:rPr lang="en-US" sz="2600">
                <a:solidFill>
                  <a:srgbClr val="000000"/>
                </a:solidFill>
                <a:latin typeface="Agrandir Narrow Bold"/>
                <a:ea typeface="Agrandir Narrow Bold"/>
                <a:cs typeface="Agrandir Narrow Bold"/>
                <a:sym typeface="Agrandir Narrow Bold"/>
              </a:rPr>
              <a:t>solving random problems</a:t>
            </a:r>
            <a:r>
              <a:rPr lang="en-US" sz="2600">
                <a:solidFill>
                  <a:srgbClr val="000000"/>
                </a:solidFill>
                <a:latin typeface="Agrandir Narrow"/>
                <a:ea typeface="Agrandir Narrow"/>
                <a:cs typeface="Agrandir Narrow"/>
                <a:sym typeface="Agrandir Narrow"/>
              </a:rPr>
              <a:t> from Leetcode related to the topic. </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Prefer solving more </a:t>
            </a:r>
            <a:r>
              <a:rPr lang="en-US" sz="2600">
                <a:solidFill>
                  <a:srgbClr val="000000"/>
                </a:solidFill>
                <a:latin typeface="Agrandir Narrow Bold"/>
                <a:ea typeface="Agrandir Narrow Bold"/>
                <a:cs typeface="Agrandir Narrow Bold"/>
                <a:sym typeface="Agrandir Narrow Bold"/>
              </a:rPr>
              <a:t>medium</a:t>
            </a:r>
            <a:r>
              <a:rPr lang="en-US" sz="2600">
                <a:solidFill>
                  <a:srgbClr val="000000"/>
                </a:solidFill>
                <a:latin typeface="Agrandir Narrow"/>
                <a:ea typeface="Agrandir Narrow"/>
                <a:cs typeface="Agrandir Narrow"/>
                <a:sym typeface="Agrandir Narrow"/>
              </a:rPr>
              <a:t> questions. </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Then, Start solving coding questions within a </a:t>
            </a:r>
            <a:r>
              <a:rPr lang="en-US" sz="2600">
                <a:solidFill>
                  <a:srgbClr val="000000"/>
                </a:solidFill>
                <a:latin typeface="Agrandir Narrow Bold"/>
                <a:ea typeface="Agrandir Narrow Bold"/>
                <a:cs typeface="Agrandir Narrow Bold"/>
                <a:sym typeface="Agrandir Narrow Bold"/>
              </a:rPr>
              <a:t>time limit</a:t>
            </a:r>
            <a:r>
              <a:rPr lang="en-US" sz="2600">
                <a:solidFill>
                  <a:srgbClr val="000000"/>
                </a:solidFill>
                <a:latin typeface="Agrandir Narrow"/>
                <a:ea typeface="Agrandir Narrow"/>
                <a:cs typeface="Agrandir Narrow"/>
                <a:sym typeface="Agrandir Narrow"/>
              </a:rPr>
              <a:t>.</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Then, jump into </a:t>
            </a:r>
            <a:r>
              <a:rPr lang="en-US" sz="2600">
                <a:solidFill>
                  <a:srgbClr val="000000"/>
                </a:solidFill>
                <a:latin typeface="Agrandir Narrow Bold"/>
                <a:ea typeface="Agrandir Narrow Bold"/>
                <a:cs typeface="Agrandir Narrow Bold"/>
                <a:sym typeface="Agrandir Narrow Bold"/>
              </a:rPr>
              <a:t>contests</a:t>
            </a:r>
            <a:r>
              <a:rPr lang="en-US" sz="2600">
                <a:solidFill>
                  <a:srgbClr val="000000"/>
                </a:solidFill>
                <a:latin typeface="Agrandir Narrow"/>
                <a:ea typeface="Agrandir Narrow"/>
                <a:cs typeface="Agrandir Narrow"/>
                <a:sym typeface="Agrandir Narrow"/>
              </a:rPr>
              <a:t> at the same time. </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After the contest, </a:t>
            </a:r>
            <a:r>
              <a:rPr lang="en-US" sz="2600">
                <a:solidFill>
                  <a:srgbClr val="000000"/>
                </a:solidFill>
                <a:latin typeface="Agrandir Narrow Bold"/>
                <a:ea typeface="Agrandir Narrow Bold"/>
                <a:cs typeface="Agrandir Narrow Bold"/>
                <a:sym typeface="Agrandir Narrow Bold"/>
              </a:rPr>
              <a:t>review your code</a:t>
            </a:r>
            <a:r>
              <a:rPr lang="en-US" sz="2600">
                <a:solidFill>
                  <a:srgbClr val="000000"/>
                </a:solidFill>
                <a:latin typeface="Agrandir Narrow"/>
                <a:ea typeface="Agrandir Narrow"/>
                <a:cs typeface="Agrandir Narrow"/>
                <a:sym typeface="Agrandir Narrow"/>
              </a:rPr>
              <a:t> and compare with other’s solution and learn </a:t>
            </a:r>
            <a:r>
              <a:rPr lang="en-US" sz="2600">
                <a:solidFill>
                  <a:srgbClr val="000000"/>
                </a:solidFill>
                <a:latin typeface="Agrandir Narrow Bold"/>
                <a:ea typeface="Agrandir Narrow Bold"/>
                <a:cs typeface="Agrandir Narrow Bold"/>
                <a:sym typeface="Agrandir Narrow Bold"/>
              </a:rPr>
              <a:t>optimization</a:t>
            </a:r>
            <a:r>
              <a:rPr lang="en-US" sz="2600">
                <a:solidFill>
                  <a:srgbClr val="000000"/>
                </a:solidFill>
                <a:latin typeface="Agrandir Narrow"/>
                <a:ea typeface="Agrandir Narrow"/>
                <a:cs typeface="Agrandir Narrow"/>
                <a:sym typeface="Agrandir Narrow"/>
              </a:rPr>
              <a:t>. </a:t>
            </a:r>
          </a:p>
          <a:p>
            <a:pPr algn="l" marL="561341" indent="-280670" lvl="1">
              <a:lnSpc>
                <a:spcPts val="4550"/>
              </a:lnSpc>
              <a:buFont typeface="Arial"/>
              <a:buChar char="•"/>
            </a:pPr>
            <a:r>
              <a:rPr lang="en-US" sz="2600">
                <a:solidFill>
                  <a:srgbClr val="000000"/>
                </a:solidFill>
                <a:latin typeface="Agrandir Narrow Bold"/>
                <a:ea typeface="Agrandir Narrow Bold"/>
                <a:cs typeface="Agrandir Narrow Bold"/>
                <a:sym typeface="Agrandir Narrow Bold"/>
              </a:rPr>
              <a:t>Upsolve</a:t>
            </a:r>
            <a:r>
              <a:rPr lang="en-US" sz="2600">
                <a:solidFill>
                  <a:srgbClr val="000000"/>
                </a:solidFill>
                <a:latin typeface="Agrandir Narrow"/>
                <a:ea typeface="Agrandir Narrow"/>
                <a:cs typeface="Agrandir Narrow"/>
                <a:sym typeface="Agrandir Narrow"/>
              </a:rPr>
              <a:t> the question you couldn’t solve after the contest. </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Discuss with others. By doing so, you’ll help others as well as you’ll learn from them. </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Finally, be consistent. </a:t>
            </a:r>
          </a:p>
          <a:p>
            <a:pPr algn="l" marL="561341" indent="-280670" lvl="1">
              <a:lnSpc>
                <a:spcPts val="4550"/>
              </a:lnSpc>
              <a:buFont typeface="Arial"/>
              <a:buChar char="•"/>
            </a:pPr>
            <a:r>
              <a:rPr lang="en-US" sz="2600">
                <a:solidFill>
                  <a:srgbClr val="000000"/>
                </a:solidFill>
                <a:latin typeface="Agrandir Narrow Bold"/>
                <a:ea typeface="Agrandir Narrow Bold"/>
                <a:cs typeface="Agrandir Narrow Bold"/>
                <a:sym typeface="Agrandir Narrow Bold"/>
              </a:rPr>
              <a:t>Practice! Practice! Practice!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2289139" y="-5347211"/>
            <a:ext cx="8098615" cy="9090283"/>
          </a:xfrm>
          <a:custGeom>
            <a:avLst/>
            <a:gdLst/>
            <a:ahLst/>
            <a:cxnLst/>
            <a:rect r="r" b="b" t="t" l="l"/>
            <a:pathLst>
              <a:path h="9090283" w="8098615">
                <a:moveTo>
                  <a:pt x="0" y="0"/>
                </a:moveTo>
                <a:lnTo>
                  <a:pt x="8098616" y="0"/>
                </a:lnTo>
                <a:lnTo>
                  <a:pt x="8098616" y="9090282"/>
                </a:lnTo>
                <a:lnTo>
                  <a:pt x="0" y="9090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487394">
            <a:off x="-3021525" y="-3214388"/>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64225" y="792545"/>
            <a:ext cx="13159551" cy="923925"/>
          </a:xfrm>
          <a:prstGeom prst="rect">
            <a:avLst/>
          </a:prstGeom>
        </p:spPr>
        <p:txBody>
          <a:bodyPr anchor="t" rtlCol="false" tIns="0" lIns="0" bIns="0" rIns="0">
            <a:spAutoFit/>
          </a:bodyPr>
          <a:lstStyle/>
          <a:p>
            <a:pPr algn="ctr" marL="0" indent="0" lvl="0">
              <a:lnSpc>
                <a:spcPts val="7200"/>
              </a:lnSpc>
              <a:spcBef>
                <a:spcPct val="0"/>
              </a:spcBef>
            </a:pPr>
            <a:r>
              <a:rPr lang="en-US" sz="6000">
                <a:solidFill>
                  <a:srgbClr val="000000"/>
                </a:solidFill>
                <a:latin typeface="Gagalin"/>
                <a:ea typeface="Gagalin"/>
                <a:cs typeface="Gagalin"/>
                <a:sym typeface="Gagalin"/>
              </a:rPr>
              <a:t>PATTERNS IN PROBLEM SOLVING</a:t>
            </a:r>
          </a:p>
        </p:txBody>
      </p:sp>
      <p:sp>
        <p:nvSpPr>
          <p:cNvPr name="Freeform 6" id="6"/>
          <p:cNvSpPr/>
          <p:nvPr/>
        </p:nvSpPr>
        <p:spPr>
          <a:xfrm flipH="false" flipV="false" rot="6133112">
            <a:off x="10925054" y="8261404"/>
            <a:ext cx="6664125" cy="6122816"/>
          </a:xfrm>
          <a:custGeom>
            <a:avLst/>
            <a:gdLst/>
            <a:ahLst/>
            <a:cxnLst/>
            <a:rect r="r" b="b" t="t" l="l"/>
            <a:pathLst>
              <a:path h="6122816" w="6664125">
                <a:moveTo>
                  <a:pt x="0" y="0"/>
                </a:moveTo>
                <a:lnTo>
                  <a:pt x="6664126" y="0"/>
                </a:lnTo>
                <a:lnTo>
                  <a:pt x="6664126" y="6122815"/>
                </a:lnTo>
                <a:lnTo>
                  <a:pt x="0" y="61228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2237872" y="3668945"/>
            <a:ext cx="13727018" cy="4796544"/>
            <a:chOff x="0" y="0"/>
            <a:chExt cx="3615346" cy="1263287"/>
          </a:xfrm>
        </p:grpSpPr>
        <p:sp>
          <p:nvSpPr>
            <p:cNvPr name="Freeform 8" id="8"/>
            <p:cNvSpPr/>
            <p:nvPr/>
          </p:nvSpPr>
          <p:spPr>
            <a:xfrm flipH="false" flipV="false" rot="0">
              <a:off x="0" y="0"/>
              <a:ext cx="3615346" cy="1263287"/>
            </a:xfrm>
            <a:custGeom>
              <a:avLst/>
              <a:gdLst/>
              <a:ahLst/>
              <a:cxnLst/>
              <a:rect r="r" b="b" t="t" l="l"/>
              <a:pathLst>
                <a:path h="1263287" w="3615346">
                  <a:moveTo>
                    <a:pt x="28764" y="0"/>
                  </a:moveTo>
                  <a:lnTo>
                    <a:pt x="3586583" y="0"/>
                  </a:lnTo>
                  <a:cubicBezTo>
                    <a:pt x="3594211" y="0"/>
                    <a:pt x="3601527" y="3030"/>
                    <a:pt x="3606922" y="8425"/>
                  </a:cubicBezTo>
                  <a:cubicBezTo>
                    <a:pt x="3612316" y="13819"/>
                    <a:pt x="3615346" y="21135"/>
                    <a:pt x="3615346" y="28764"/>
                  </a:cubicBezTo>
                  <a:lnTo>
                    <a:pt x="3615346" y="1234524"/>
                  </a:lnTo>
                  <a:cubicBezTo>
                    <a:pt x="3615346" y="1250409"/>
                    <a:pt x="3602468" y="1263287"/>
                    <a:pt x="3586583" y="1263287"/>
                  </a:cubicBezTo>
                  <a:lnTo>
                    <a:pt x="28764" y="1263287"/>
                  </a:lnTo>
                  <a:cubicBezTo>
                    <a:pt x="12878" y="1263287"/>
                    <a:pt x="0" y="1250409"/>
                    <a:pt x="0" y="1234524"/>
                  </a:cubicBezTo>
                  <a:lnTo>
                    <a:pt x="0" y="28764"/>
                  </a:lnTo>
                  <a:cubicBezTo>
                    <a:pt x="0" y="12878"/>
                    <a:pt x="12878" y="0"/>
                    <a:pt x="28764"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3615346" cy="1310912"/>
            </a:xfrm>
            <a:prstGeom prst="rect">
              <a:avLst/>
            </a:prstGeom>
          </p:spPr>
          <p:txBody>
            <a:bodyPr anchor="ctr" rtlCol="false" tIns="50800" lIns="50800" bIns="50800" rIns="50800"/>
            <a:lstStyle/>
            <a:p>
              <a:pPr algn="ctr">
                <a:lnSpc>
                  <a:spcPts val="2940"/>
                </a:lnSpc>
              </a:pPr>
            </a:p>
          </p:txBody>
        </p:sp>
      </p:grpSp>
      <p:sp>
        <p:nvSpPr>
          <p:cNvPr name="Freeform 10" id="10"/>
          <p:cNvSpPr/>
          <p:nvPr/>
        </p:nvSpPr>
        <p:spPr>
          <a:xfrm flipH="false" flipV="false" rot="0">
            <a:off x="3723746" y="9076577"/>
            <a:ext cx="3961399" cy="3838956"/>
          </a:xfrm>
          <a:custGeom>
            <a:avLst/>
            <a:gdLst/>
            <a:ahLst/>
            <a:cxnLst/>
            <a:rect r="r" b="b" t="t" l="l"/>
            <a:pathLst>
              <a:path h="3838956" w="3961399">
                <a:moveTo>
                  <a:pt x="0" y="0"/>
                </a:moveTo>
                <a:lnTo>
                  <a:pt x="3961399" y="0"/>
                </a:lnTo>
                <a:lnTo>
                  <a:pt x="3961399" y="3838956"/>
                </a:lnTo>
                <a:lnTo>
                  <a:pt x="0" y="38389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26604" y="4396824"/>
            <a:ext cx="1655304" cy="1604140"/>
          </a:xfrm>
          <a:custGeom>
            <a:avLst/>
            <a:gdLst/>
            <a:ahLst/>
            <a:cxnLst/>
            <a:rect r="r" b="b" t="t" l="l"/>
            <a:pathLst>
              <a:path h="1604140" w="1655304">
                <a:moveTo>
                  <a:pt x="0" y="0"/>
                </a:moveTo>
                <a:lnTo>
                  <a:pt x="1655304" y="0"/>
                </a:lnTo>
                <a:lnTo>
                  <a:pt x="1655304" y="1604141"/>
                </a:lnTo>
                <a:lnTo>
                  <a:pt x="0" y="16041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1461487" y="-802070"/>
            <a:ext cx="1655304" cy="1604140"/>
          </a:xfrm>
          <a:custGeom>
            <a:avLst/>
            <a:gdLst/>
            <a:ahLst/>
            <a:cxnLst/>
            <a:rect r="r" b="b" t="t" l="l"/>
            <a:pathLst>
              <a:path h="1604140" w="1655304">
                <a:moveTo>
                  <a:pt x="0" y="0"/>
                </a:moveTo>
                <a:lnTo>
                  <a:pt x="1655304" y="0"/>
                </a:lnTo>
                <a:lnTo>
                  <a:pt x="1655304" y="1604140"/>
                </a:lnTo>
                <a:lnTo>
                  <a:pt x="0" y="16041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1113912">
            <a:off x="16386768" y="4617476"/>
            <a:ext cx="2580370" cy="3071869"/>
          </a:xfrm>
          <a:custGeom>
            <a:avLst/>
            <a:gdLst/>
            <a:ahLst/>
            <a:cxnLst/>
            <a:rect r="r" b="b" t="t" l="l"/>
            <a:pathLst>
              <a:path h="3071869" w="2580370">
                <a:moveTo>
                  <a:pt x="0" y="0"/>
                </a:moveTo>
                <a:lnTo>
                  <a:pt x="2580370" y="0"/>
                </a:lnTo>
                <a:lnTo>
                  <a:pt x="2580370" y="3071869"/>
                </a:lnTo>
                <a:lnTo>
                  <a:pt x="0" y="30718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690207">
            <a:off x="-719853" y="6839879"/>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5" id="15"/>
          <p:cNvSpPr txBox="true"/>
          <p:nvPr/>
        </p:nvSpPr>
        <p:spPr>
          <a:xfrm rot="0">
            <a:off x="2692311" y="3948222"/>
            <a:ext cx="12818139" cy="4028440"/>
          </a:xfrm>
          <a:prstGeom prst="rect">
            <a:avLst/>
          </a:prstGeom>
        </p:spPr>
        <p:txBody>
          <a:bodyPr anchor="t" rtlCol="false" tIns="0" lIns="0" bIns="0" rIns="0">
            <a:spAutoFit/>
          </a:bodyPr>
          <a:lstStyle/>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https://levelup.gitconnected.com/dont-just-leetcode-follow-the-coding-patterns-instead-4beb6a197fdb</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https://github.com/Chanda-Abdul/Several-Coding-Patterns-for-Solving-Data-Structures-and-Algorithms-Problems-during-Interviews</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https://www.designgurus.io/course/grokking-the-coding-interview</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https://dev.to/arslan_ah/20-essential-coding-patterns-to-ace-your-next-coding-interview-32a3</a:t>
            </a:r>
          </a:p>
        </p:txBody>
      </p:sp>
      <p:sp>
        <p:nvSpPr>
          <p:cNvPr name="TextBox 16" id="16"/>
          <p:cNvSpPr txBox="true"/>
          <p:nvPr/>
        </p:nvSpPr>
        <p:spPr>
          <a:xfrm rot="0">
            <a:off x="2218826" y="2074218"/>
            <a:ext cx="13850348" cy="1189355"/>
          </a:xfrm>
          <a:prstGeom prst="rect">
            <a:avLst/>
          </a:prstGeom>
        </p:spPr>
        <p:txBody>
          <a:bodyPr anchor="t" rtlCol="false" tIns="0" lIns="0" bIns="0" rIns="0">
            <a:spAutoFit/>
          </a:bodyPr>
          <a:lstStyle/>
          <a:p>
            <a:pPr algn="just">
              <a:lnSpc>
                <a:spcPts val="3219"/>
              </a:lnSpc>
              <a:spcBef>
                <a:spcPct val="0"/>
              </a:spcBef>
            </a:pPr>
            <a:r>
              <a:rPr lang="en-US" sz="2299">
                <a:solidFill>
                  <a:srgbClr val="000000"/>
                </a:solidFill>
                <a:latin typeface="Garet"/>
                <a:ea typeface="Garet"/>
                <a:cs typeface="Garet"/>
                <a:sym typeface="Garet"/>
              </a:rPr>
              <a:t>With practice, you'll start recognizing recurring patterns in coding problems. Pay attention to how similar problems have been solved in the past and adapt those strategies to new problems.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7778370">
            <a:off x="-3369332" y="7723777"/>
            <a:ext cx="6043050" cy="6428777"/>
          </a:xfrm>
          <a:custGeom>
            <a:avLst/>
            <a:gdLst/>
            <a:ahLst/>
            <a:cxnLst/>
            <a:rect r="r" b="b" t="t" l="l"/>
            <a:pathLst>
              <a:path h="6428777" w="6043050">
                <a:moveTo>
                  <a:pt x="0" y="0"/>
                </a:moveTo>
                <a:lnTo>
                  <a:pt x="6043050" y="0"/>
                </a:lnTo>
                <a:lnTo>
                  <a:pt x="6043050" y="6428777"/>
                </a:lnTo>
                <a:lnTo>
                  <a:pt x="0" y="64287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666513" y="9258300"/>
            <a:ext cx="2649556" cy="2567661"/>
          </a:xfrm>
          <a:custGeom>
            <a:avLst/>
            <a:gdLst/>
            <a:ahLst/>
            <a:cxnLst/>
            <a:rect r="r" b="b" t="t" l="l"/>
            <a:pathLst>
              <a:path h="2567661" w="2649556">
                <a:moveTo>
                  <a:pt x="0" y="0"/>
                </a:moveTo>
                <a:lnTo>
                  <a:pt x="2649557" y="0"/>
                </a:lnTo>
                <a:lnTo>
                  <a:pt x="2649557" y="2567661"/>
                </a:lnTo>
                <a:lnTo>
                  <a:pt x="0" y="25676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163451" y="1024620"/>
            <a:ext cx="16230600" cy="1514450"/>
          </a:xfrm>
          <a:prstGeom prst="rect">
            <a:avLst/>
          </a:prstGeom>
        </p:spPr>
        <p:txBody>
          <a:bodyPr anchor="t" rtlCol="false" tIns="0" lIns="0" bIns="0" rIns="0">
            <a:spAutoFit/>
          </a:bodyPr>
          <a:lstStyle/>
          <a:p>
            <a:pPr algn="ctr" marL="0" indent="0" lvl="0">
              <a:lnSpc>
                <a:spcPts val="11999"/>
              </a:lnSpc>
              <a:spcBef>
                <a:spcPct val="0"/>
              </a:spcBef>
            </a:pPr>
            <a:r>
              <a:rPr lang="en-US" sz="9999">
                <a:solidFill>
                  <a:srgbClr val="000000"/>
                </a:solidFill>
                <a:latin typeface="Gagalin"/>
                <a:ea typeface="Gagalin"/>
                <a:cs typeface="Gagalin"/>
                <a:sym typeface="Gagalin"/>
              </a:rPr>
              <a:t>the presenters</a:t>
            </a:r>
          </a:p>
        </p:txBody>
      </p:sp>
      <p:sp>
        <p:nvSpPr>
          <p:cNvPr name="Freeform 6" id="6"/>
          <p:cNvSpPr/>
          <p:nvPr/>
        </p:nvSpPr>
        <p:spPr>
          <a:xfrm flipH="false" flipV="false" rot="-8722784">
            <a:off x="14885881" y="-3214388"/>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769058" y="5143500"/>
            <a:ext cx="1542700" cy="1495016"/>
          </a:xfrm>
          <a:custGeom>
            <a:avLst/>
            <a:gdLst/>
            <a:ahLst/>
            <a:cxnLst/>
            <a:rect r="r" b="b" t="t" l="l"/>
            <a:pathLst>
              <a:path h="1495016" w="1542700">
                <a:moveTo>
                  <a:pt x="0" y="0"/>
                </a:moveTo>
                <a:lnTo>
                  <a:pt x="1542700" y="0"/>
                </a:lnTo>
                <a:lnTo>
                  <a:pt x="1542700" y="1495016"/>
                </a:lnTo>
                <a:lnTo>
                  <a:pt x="0" y="14950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9278751" y="-904466"/>
            <a:ext cx="1542700" cy="1495016"/>
          </a:xfrm>
          <a:custGeom>
            <a:avLst/>
            <a:gdLst/>
            <a:ahLst/>
            <a:cxnLst/>
            <a:rect r="r" b="b" t="t" l="l"/>
            <a:pathLst>
              <a:path h="1495016" w="1542700">
                <a:moveTo>
                  <a:pt x="0" y="0"/>
                </a:moveTo>
                <a:lnTo>
                  <a:pt x="1542700" y="0"/>
                </a:lnTo>
                <a:lnTo>
                  <a:pt x="1542700" y="1495016"/>
                </a:lnTo>
                <a:lnTo>
                  <a:pt x="0" y="149501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228555">
            <a:off x="207374" y="713069"/>
            <a:ext cx="3770180" cy="2460043"/>
          </a:xfrm>
          <a:custGeom>
            <a:avLst/>
            <a:gdLst/>
            <a:ahLst/>
            <a:cxnLst/>
            <a:rect r="r" b="b" t="t" l="l"/>
            <a:pathLst>
              <a:path h="2460043" w="3770180">
                <a:moveTo>
                  <a:pt x="0" y="0"/>
                </a:moveTo>
                <a:lnTo>
                  <a:pt x="3770180" y="0"/>
                </a:lnTo>
                <a:lnTo>
                  <a:pt x="3770180" y="2460043"/>
                </a:lnTo>
                <a:lnTo>
                  <a:pt x="0" y="24600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3382456" y="6781199"/>
            <a:ext cx="5539428" cy="2021502"/>
            <a:chOff x="0" y="0"/>
            <a:chExt cx="1304494" cy="476049"/>
          </a:xfrm>
        </p:grpSpPr>
        <p:sp>
          <p:nvSpPr>
            <p:cNvPr name="Freeform 11" id="11"/>
            <p:cNvSpPr/>
            <p:nvPr/>
          </p:nvSpPr>
          <p:spPr>
            <a:xfrm flipH="false" flipV="false" rot="0">
              <a:off x="0" y="0"/>
              <a:ext cx="1304494" cy="476049"/>
            </a:xfrm>
            <a:custGeom>
              <a:avLst/>
              <a:gdLst/>
              <a:ahLst/>
              <a:cxnLst/>
              <a:rect r="r" b="b" t="t" l="l"/>
              <a:pathLst>
                <a:path h="476049" w="1304494">
                  <a:moveTo>
                    <a:pt x="71278" y="0"/>
                  </a:moveTo>
                  <a:lnTo>
                    <a:pt x="1233216" y="0"/>
                  </a:lnTo>
                  <a:cubicBezTo>
                    <a:pt x="1272582" y="0"/>
                    <a:pt x="1304494" y="31912"/>
                    <a:pt x="1304494" y="71278"/>
                  </a:cubicBezTo>
                  <a:lnTo>
                    <a:pt x="1304494" y="404771"/>
                  </a:lnTo>
                  <a:cubicBezTo>
                    <a:pt x="1304494" y="423675"/>
                    <a:pt x="1296984" y="441805"/>
                    <a:pt x="1283617" y="455172"/>
                  </a:cubicBezTo>
                  <a:cubicBezTo>
                    <a:pt x="1270250" y="468539"/>
                    <a:pt x="1252120" y="476049"/>
                    <a:pt x="1233216" y="476049"/>
                  </a:cubicBezTo>
                  <a:lnTo>
                    <a:pt x="71278" y="476049"/>
                  </a:lnTo>
                  <a:cubicBezTo>
                    <a:pt x="52374" y="476049"/>
                    <a:pt x="34244" y="468539"/>
                    <a:pt x="20877" y="455172"/>
                  </a:cubicBezTo>
                  <a:cubicBezTo>
                    <a:pt x="7510" y="441805"/>
                    <a:pt x="0" y="423675"/>
                    <a:pt x="0" y="404771"/>
                  </a:cubicBezTo>
                  <a:lnTo>
                    <a:pt x="0" y="71278"/>
                  </a:lnTo>
                  <a:cubicBezTo>
                    <a:pt x="0" y="52374"/>
                    <a:pt x="7510" y="34244"/>
                    <a:pt x="20877" y="20877"/>
                  </a:cubicBezTo>
                  <a:cubicBezTo>
                    <a:pt x="34244" y="7510"/>
                    <a:pt x="52374" y="0"/>
                    <a:pt x="71278" y="0"/>
                  </a:cubicBezTo>
                  <a:close/>
                </a:path>
              </a:pathLst>
            </a:custGeom>
            <a:solidFill>
              <a:srgbClr val="FFFFFF">
                <a:alpha val="55686"/>
              </a:srgbClr>
            </a:solidFill>
            <a:ln w="38100" cap="rnd">
              <a:solidFill>
                <a:srgbClr val="000000">
                  <a:alpha val="55686"/>
                </a:srgbClr>
              </a:solidFill>
              <a:prstDash val="solid"/>
              <a:round/>
            </a:ln>
          </p:spPr>
        </p:sp>
        <p:sp>
          <p:nvSpPr>
            <p:cNvPr name="TextBox 12" id="12"/>
            <p:cNvSpPr txBox="true"/>
            <p:nvPr/>
          </p:nvSpPr>
          <p:spPr>
            <a:xfrm>
              <a:off x="0" y="-47625"/>
              <a:ext cx="1304494" cy="523674"/>
            </a:xfrm>
            <a:prstGeom prst="rect">
              <a:avLst/>
            </a:prstGeom>
          </p:spPr>
          <p:txBody>
            <a:bodyPr anchor="ctr" rtlCol="false" tIns="56815" lIns="56815" bIns="56815" rIns="56815"/>
            <a:lstStyle/>
            <a:p>
              <a:pPr algn="ctr">
                <a:lnSpc>
                  <a:spcPts val="2940"/>
                </a:lnSpc>
              </a:pPr>
            </a:p>
          </p:txBody>
        </p:sp>
      </p:grpSp>
      <p:grpSp>
        <p:nvGrpSpPr>
          <p:cNvPr name="Group 13" id="13"/>
          <p:cNvGrpSpPr/>
          <p:nvPr/>
        </p:nvGrpSpPr>
        <p:grpSpPr>
          <a:xfrm rot="0">
            <a:off x="9635618" y="6781199"/>
            <a:ext cx="5539428" cy="2021502"/>
            <a:chOff x="0" y="0"/>
            <a:chExt cx="1304494" cy="476049"/>
          </a:xfrm>
        </p:grpSpPr>
        <p:sp>
          <p:nvSpPr>
            <p:cNvPr name="Freeform 14" id="14"/>
            <p:cNvSpPr/>
            <p:nvPr/>
          </p:nvSpPr>
          <p:spPr>
            <a:xfrm flipH="false" flipV="false" rot="0">
              <a:off x="0" y="0"/>
              <a:ext cx="1304494" cy="476049"/>
            </a:xfrm>
            <a:custGeom>
              <a:avLst/>
              <a:gdLst/>
              <a:ahLst/>
              <a:cxnLst/>
              <a:rect r="r" b="b" t="t" l="l"/>
              <a:pathLst>
                <a:path h="476049" w="1304494">
                  <a:moveTo>
                    <a:pt x="71278" y="0"/>
                  </a:moveTo>
                  <a:lnTo>
                    <a:pt x="1233216" y="0"/>
                  </a:lnTo>
                  <a:cubicBezTo>
                    <a:pt x="1272582" y="0"/>
                    <a:pt x="1304494" y="31912"/>
                    <a:pt x="1304494" y="71278"/>
                  </a:cubicBezTo>
                  <a:lnTo>
                    <a:pt x="1304494" y="404771"/>
                  </a:lnTo>
                  <a:cubicBezTo>
                    <a:pt x="1304494" y="423675"/>
                    <a:pt x="1296984" y="441805"/>
                    <a:pt x="1283617" y="455172"/>
                  </a:cubicBezTo>
                  <a:cubicBezTo>
                    <a:pt x="1270250" y="468539"/>
                    <a:pt x="1252120" y="476049"/>
                    <a:pt x="1233216" y="476049"/>
                  </a:cubicBezTo>
                  <a:lnTo>
                    <a:pt x="71278" y="476049"/>
                  </a:lnTo>
                  <a:cubicBezTo>
                    <a:pt x="52374" y="476049"/>
                    <a:pt x="34244" y="468539"/>
                    <a:pt x="20877" y="455172"/>
                  </a:cubicBezTo>
                  <a:cubicBezTo>
                    <a:pt x="7510" y="441805"/>
                    <a:pt x="0" y="423675"/>
                    <a:pt x="0" y="404771"/>
                  </a:cubicBezTo>
                  <a:lnTo>
                    <a:pt x="0" y="71278"/>
                  </a:lnTo>
                  <a:cubicBezTo>
                    <a:pt x="0" y="52374"/>
                    <a:pt x="7510" y="34244"/>
                    <a:pt x="20877" y="20877"/>
                  </a:cubicBezTo>
                  <a:cubicBezTo>
                    <a:pt x="34244" y="7510"/>
                    <a:pt x="52374" y="0"/>
                    <a:pt x="71278" y="0"/>
                  </a:cubicBezTo>
                  <a:close/>
                </a:path>
              </a:pathLst>
            </a:custGeom>
            <a:solidFill>
              <a:srgbClr val="FFFFFF">
                <a:alpha val="55686"/>
              </a:srgbClr>
            </a:solidFill>
            <a:ln w="38100" cap="rnd">
              <a:solidFill>
                <a:srgbClr val="000000">
                  <a:alpha val="55686"/>
                </a:srgbClr>
              </a:solidFill>
              <a:prstDash val="solid"/>
              <a:round/>
            </a:ln>
          </p:spPr>
        </p:sp>
        <p:sp>
          <p:nvSpPr>
            <p:cNvPr name="TextBox 15" id="15"/>
            <p:cNvSpPr txBox="true"/>
            <p:nvPr/>
          </p:nvSpPr>
          <p:spPr>
            <a:xfrm>
              <a:off x="0" y="-47625"/>
              <a:ext cx="1304494" cy="523674"/>
            </a:xfrm>
            <a:prstGeom prst="rect">
              <a:avLst/>
            </a:prstGeom>
          </p:spPr>
          <p:txBody>
            <a:bodyPr anchor="ctr" rtlCol="false" tIns="56815" lIns="56815" bIns="56815" rIns="56815"/>
            <a:lstStyle/>
            <a:p>
              <a:pPr algn="ctr">
                <a:lnSpc>
                  <a:spcPts val="2940"/>
                </a:lnSpc>
              </a:pPr>
            </a:p>
          </p:txBody>
        </p:sp>
      </p:grpSp>
      <p:grpSp>
        <p:nvGrpSpPr>
          <p:cNvPr name="Group 16" id="16"/>
          <p:cNvGrpSpPr>
            <a:grpSpLocks noChangeAspect="true"/>
          </p:cNvGrpSpPr>
          <p:nvPr/>
        </p:nvGrpSpPr>
        <p:grpSpPr>
          <a:xfrm rot="0">
            <a:off x="4269001" y="2539070"/>
            <a:ext cx="3752117" cy="3752102"/>
            <a:chOff x="0" y="0"/>
            <a:chExt cx="6350000" cy="6349975"/>
          </a:xfrm>
        </p:grpSpPr>
        <p:sp>
          <p:nvSpPr>
            <p:cNvPr name="Freeform 17" id="17"/>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3"/>
              <a:stretch>
                <a:fillRect l="0" t="0" r="0" b="0"/>
              </a:stretch>
            </a:blipFill>
          </p:spPr>
        </p:sp>
      </p:grpSp>
      <p:grpSp>
        <p:nvGrpSpPr>
          <p:cNvPr name="Group 18" id="18"/>
          <p:cNvGrpSpPr>
            <a:grpSpLocks noChangeAspect="true"/>
          </p:cNvGrpSpPr>
          <p:nvPr/>
        </p:nvGrpSpPr>
        <p:grpSpPr>
          <a:xfrm rot="0">
            <a:off x="10529273" y="2539070"/>
            <a:ext cx="3752117" cy="3752102"/>
            <a:chOff x="0" y="0"/>
            <a:chExt cx="6350000" cy="6349975"/>
          </a:xfrm>
        </p:grpSpPr>
        <p:sp>
          <p:nvSpPr>
            <p:cNvPr name="Freeform 19" id="19"/>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4"/>
              <a:stretch>
                <a:fillRect l="0" t="-8367" r="-6788" b="-33844"/>
              </a:stretch>
            </a:blipFill>
          </p:spPr>
        </p:sp>
      </p:grpSp>
      <p:sp>
        <p:nvSpPr>
          <p:cNvPr name="TextBox 20" id="20"/>
          <p:cNvSpPr txBox="true"/>
          <p:nvPr/>
        </p:nvSpPr>
        <p:spPr>
          <a:xfrm rot="0">
            <a:off x="3699131" y="6991907"/>
            <a:ext cx="4913824" cy="686954"/>
          </a:xfrm>
          <a:prstGeom prst="rect">
            <a:avLst/>
          </a:prstGeom>
        </p:spPr>
        <p:txBody>
          <a:bodyPr anchor="t" rtlCol="false" tIns="0" lIns="0" bIns="0" rIns="0">
            <a:spAutoFit/>
          </a:bodyPr>
          <a:lstStyle/>
          <a:p>
            <a:pPr algn="ctr" marL="0" indent="0" lvl="0">
              <a:lnSpc>
                <a:spcPts val="4751"/>
              </a:lnSpc>
              <a:spcBef>
                <a:spcPct val="0"/>
              </a:spcBef>
            </a:pPr>
            <a:r>
              <a:rPr lang="en-US" sz="3655">
                <a:solidFill>
                  <a:srgbClr val="000000"/>
                </a:solidFill>
                <a:latin typeface="Agrandir Narrow Bold"/>
                <a:ea typeface="Agrandir Narrow Bold"/>
                <a:cs typeface="Agrandir Narrow Bold"/>
                <a:sym typeface="Agrandir Narrow Bold"/>
              </a:rPr>
              <a:t>MUGUNDH J B </a:t>
            </a:r>
          </a:p>
        </p:txBody>
      </p:sp>
      <p:sp>
        <p:nvSpPr>
          <p:cNvPr name="TextBox 21" id="21"/>
          <p:cNvSpPr txBox="true"/>
          <p:nvPr/>
        </p:nvSpPr>
        <p:spPr>
          <a:xfrm rot="0">
            <a:off x="3699131" y="8030011"/>
            <a:ext cx="4913824" cy="565469"/>
          </a:xfrm>
          <a:prstGeom prst="rect">
            <a:avLst/>
          </a:prstGeom>
        </p:spPr>
        <p:txBody>
          <a:bodyPr anchor="t" rtlCol="false" tIns="0" lIns="0" bIns="0" rIns="0">
            <a:spAutoFit/>
          </a:bodyPr>
          <a:lstStyle/>
          <a:p>
            <a:pPr algn="ctr" marL="0" indent="0" lvl="0">
              <a:lnSpc>
                <a:spcPts val="4004"/>
              </a:lnSpc>
              <a:spcBef>
                <a:spcPct val="0"/>
              </a:spcBef>
            </a:pPr>
            <a:r>
              <a:rPr lang="en-US" sz="2860">
                <a:solidFill>
                  <a:srgbClr val="000000"/>
                </a:solidFill>
                <a:latin typeface="Agrandir Narrow"/>
                <a:ea typeface="Agrandir Narrow"/>
                <a:cs typeface="Agrandir Narrow"/>
                <a:sym typeface="Agrandir Narrow"/>
              </a:rPr>
              <a:t>PAYPAL</a:t>
            </a:r>
          </a:p>
        </p:txBody>
      </p:sp>
      <p:sp>
        <p:nvSpPr>
          <p:cNvPr name="TextBox 22" id="22"/>
          <p:cNvSpPr txBox="true"/>
          <p:nvPr/>
        </p:nvSpPr>
        <p:spPr>
          <a:xfrm rot="0">
            <a:off x="9948420" y="7043788"/>
            <a:ext cx="4913824" cy="635073"/>
          </a:xfrm>
          <a:prstGeom prst="rect">
            <a:avLst/>
          </a:prstGeom>
        </p:spPr>
        <p:txBody>
          <a:bodyPr anchor="t" rtlCol="false" tIns="0" lIns="0" bIns="0" rIns="0">
            <a:spAutoFit/>
          </a:bodyPr>
          <a:lstStyle/>
          <a:p>
            <a:pPr algn="ctr" marL="0" indent="0" lvl="0">
              <a:lnSpc>
                <a:spcPts val="4361"/>
              </a:lnSpc>
              <a:spcBef>
                <a:spcPct val="0"/>
              </a:spcBef>
            </a:pPr>
            <a:r>
              <a:rPr lang="en-US" sz="3355">
                <a:solidFill>
                  <a:srgbClr val="000000"/>
                </a:solidFill>
                <a:latin typeface="Agrandir Narrow Bold"/>
                <a:ea typeface="Agrandir Narrow Bold"/>
                <a:cs typeface="Agrandir Narrow Bold"/>
                <a:sym typeface="Agrandir Narrow Bold"/>
              </a:rPr>
              <a:t>DAPHNY JESSICA</a:t>
            </a:r>
          </a:p>
        </p:txBody>
      </p:sp>
      <p:sp>
        <p:nvSpPr>
          <p:cNvPr name="TextBox 23" id="23"/>
          <p:cNvSpPr txBox="true"/>
          <p:nvPr/>
        </p:nvSpPr>
        <p:spPr>
          <a:xfrm rot="0">
            <a:off x="9695247" y="8030011"/>
            <a:ext cx="5420171" cy="565469"/>
          </a:xfrm>
          <a:prstGeom prst="rect">
            <a:avLst/>
          </a:prstGeom>
        </p:spPr>
        <p:txBody>
          <a:bodyPr anchor="t" rtlCol="false" tIns="0" lIns="0" bIns="0" rIns="0">
            <a:spAutoFit/>
          </a:bodyPr>
          <a:lstStyle/>
          <a:p>
            <a:pPr algn="ctr" marL="0" indent="0" lvl="0">
              <a:lnSpc>
                <a:spcPts val="4004"/>
              </a:lnSpc>
              <a:spcBef>
                <a:spcPct val="0"/>
              </a:spcBef>
            </a:pPr>
            <a:r>
              <a:rPr lang="en-US" sz="2860">
                <a:solidFill>
                  <a:srgbClr val="000000"/>
                </a:solidFill>
                <a:latin typeface="Agrandir Narrow"/>
                <a:ea typeface="Agrandir Narrow"/>
                <a:cs typeface="Agrandir Narrow"/>
                <a:sym typeface="Agrandir Narrow"/>
              </a:rPr>
              <a:t>DIGITAL HOOP TECHNOLOGIES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10321447">
            <a:off x="-3870830" y="-382819"/>
            <a:ext cx="6043050" cy="6428777"/>
          </a:xfrm>
          <a:custGeom>
            <a:avLst/>
            <a:gdLst/>
            <a:ahLst/>
            <a:cxnLst/>
            <a:rect r="r" b="b" t="t" l="l"/>
            <a:pathLst>
              <a:path h="6428777" w="6043050">
                <a:moveTo>
                  <a:pt x="0" y="0"/>
                </a:moveTo>
                <a:lnTo>
                  <a:pt x="6043050" y="0"/>
                </a:lnTo>
                <a:lnTo>
                  <a:pt x="6043050" y="6428777"/>
                </a:lnTo>
                <a:lnTo>
                  <a:pt x="0" y="64287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377734" y="9033157"/>
            <a:ext cx="2154540" cy="2087945"/>
          </a:xfrm>
          <a:custGeom>
            <a:avLst/>
            <a:gdLst/>
            <a:ahLst/>
            <a:cxnLst/>
            <a:rect r="r" b="b" t="t" l="l"/>
            <a:pathLst>
              <a:path h="2087945" w="2154540">
                <a:moveTo>
                  <a:pt x="0" y="0"/>
                </a:moveTo>
                <a:lnTo>
                  <a:pt x="2154540" y="0"/>
                </a:lnTo>
                <a:lnTo>
                  <a:pt x="2154540" y="2087945"/>
                </a:lnTo>
                <a:lnTo>
                  <a:pt x="0" y="2087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7417816">
            <a:off x="13903457" y="4232427"/>
            <a:ext cx="8988646" cy="8661786"/>
          </a:xfrm>
          <a:custGeom>
            <a:avLst/>
            <a:gdLst/>
            <a:ahLst/>
            <a:cxnLst/>
            <a:rect r="r" b="b" t="t" l="l"/>
            <a:pathLst>
              <a:path h="8661786" w="8988646">
                <a:moveTo>
                  <a:pt x="0" y="0"/>
                </a:moveTo>
                <a:lnTo>
                  <a:pt x="8988647" y="0"/>
                </a:lnTo>
                <a:lnTo>
                  <a:pt x="8988647" y="8661786"/>
                </a:lnTo>
                <a:lnTo>
                  <a:pt x="0" y="86617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3400417" y="-1299421"/>
            <a:ext cx="2402376" cy="2328121"/>
          </a:xfrm>
          <a:custGeom>
            <a:avLst/>
            <a:gdLst/>
            <a:ahLst/>
            <a:cxnLst/>
            <a:rect r="r" b="b" t="t" l="l"/>
            <a:pathLst>
              <a:path h="2328121" w="2402376">
                <a:moveTo>
                  <a:pt x="0" y="0"/>
                </a:moveTo>
                <a:lnTo>
                  <a:pt x="2402376" y="0"/>
                </a:lnTo>
                <a:lnTo>
                  <a:pt x="2402376" y="2328121"/>
                </a:lnTo>
                <a:lnTo>
                  <a:pt x="0" y="232812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5825399" y="211557"/>
            <a:ext cx="4517509" cy="3105788"/>
          </a:xfrm>
          <a:custGeom>
            <a:avLst/>
            <a:gdLst/>
            <a:ahLst/>
            <a:cxnLst/>
            <a:rect r="r" b="b" t="t" l="l"/>
            <a:pathLst>
              <a:path h="3105788" w="4517509">
                <a:moveTo>
                  <a:pt x="0" y="0"/>
                </a:moveTo>
                <a:lnTo>
                  <a:pt x="4517510" y="0"/>
                </a:lnTo>
                <a:lnTo>
                  <a:pt x="4517510" y="3105787"/>
                </a:lnTo>
                <a:lnTo>
                  <a:pt x="0" y="310578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9916417">
            <a:off x="-122248" y="7833875"/>
            <a:ext cx="3914508" cy="3811752"/>
          </a:xfrm>
          <a:custGeom>
            <a:avLst/>
            <a:gdLst/>
            <a:ahLst/>
            <a:cxnLst/>
            <a:rect r="r" b="b" t="t" l="l"/>
            <a:pathLst>
              <a:path h="3811752" w="3914508">
                <a:moveTo>
                  <a:pt x="0" y="0"/>
                </a:moveTo>
                <a:lnTo>
                  <a:pt x="3914508" y="0"/>
                </a:lnTo>
                <a:lnTo>
                  <a:pt x="3914508" y="3811753"/>
                </a:lnTo>
                <a:lnTo>
                  <a:pt x="0" y="381175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0" y="4274003"/>
            <a:ext cx="18636758" cy="2200176"/>
          </a:xfrm>
          <a:prstGeom prst="rect">
            <a:avLst/>
          </a:prstGeom>
        </p:spPr>
        <p:txBody>
          <a:bodyPr anchor="t" rtlCol="false" tIns="0" lIns="0" bIns="0" rIns="0">
            <a:spAutoFit/>
          </a:bodyPr>
          <a:lstStyle/>
          <a:p>
            <a:pPr algn="ctr" marL="0" indent="0" lvl="0">
              <a:lnSpc>
                <a:spcPts val="17378"/>
              </a:lnSpc>
              <a:spcBef>
                <a:spcPct val="0"/>
              </a:spcBef>
            </a:pPr>
            <a:r>
              <a:rPr lang="en-US" sz="14481">
                <a:solidFill>
                  <a:srgbClr val="000000"/>
                </a:solidFill>
                <a:latin typeface="Gagalin"/>
                <a:ea typeface="Gagalin"/>
                <a:cs typeface="Gagalin"/>
                <a:sym typeface="Gagalin"/>
              </a:rPr>
              <a:t>TECHNICAL INTERVIEW</a:t>
            </a:r>
          </a:p>
        </p:txBody>
      </p:sp>
      <p:sp>
        <p:nvSpPr>
          <p:cNvPr name="Freeform 10" id="10"/>
          <p:cNvSpPr/>
          <p:nvPr/>
        </p:nvSpPr>
        <p:spPr>
          <a:xfrm flipH="false" flipV="false" rot="0">
            <a:off x="8356241" y="-453317"/>
            <a:ext cx="4352067" cy="3525174"/>
          </a:xfrm>
          <a:custGeom>
            <a:avLst/>
            <a:gdLst/>
            <a:ahLst/>
            <a:cxnLst/>
            <a:rect r="r" b="b" t="t" l="l"/>
            <a:pathLst>
              <a:path h="3525174" w="4352067">
                <a:moveTo>
                  <a:pt x="0" y="0"/>
                </a:moveTo>
                <a:lnTo>
                  <a:pt x="4352066" y="0"/>
                </a:lnTo>
                <a:lnTo>
                  <a:pt x="4352066" y="3525174"/>
                </a:lnTo>
                <a:lnTo>
                  <a:pt x="0" y="352517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5802793" y="7902693"/>
            <a:ext cx="2277420" cy="2711214"/>
          </a:xfrm>
          <a:custGeom>
            <a:avLst/>
            <a:gdLst/>
            <a:ahLst/>
            <a:cxnLst/>
            <a:rect r="r" b="b" t="t" l="l"/>
            <a:pathLst>
              <a:path h="2711214" w="2277420">
                <a:moveTo>
                  <a:pt x="0" y="0"/>
                </a:moveTo>
                <a:lnTo>
                  <a:pt x="2277420" y="0"/>
                </a:lnTo>
                <a:lnTo>
                  <a:pt x="2277420" y="2711214"/>
                </a:lnTo>
                <a:lnTo>
                  <a:pt x="0" y="271121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2" id="12"/>
          <p:cNvSpPr/>
          <p:nvPr/>
        </p:nvSpPr>
        <p:spPr>
          <a:xfrm flipH="false" flipV="false" rot="-690207">
            <a:off x="2136176" y="407457"/>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3614954">
            <a:off x="4076598" y="9030161"/>
            <a:ext cx="1579954" cy="1531119"/>
          </a:xfrm>
          <a:custGeom>
            <a:avLst/>
            <a:gdLst/>
            <a:ahLst/>
            <a:cxnLst/>
            <a:rect r="r" b="b" t="t" l="l"/>
            <a:pathLst>
              <a:path h="1531119" w="1579954">
                <a:moveTo>
                  <a:pt x="0" y="0"/>
                </a:moveTo>
                <a:lnTo>
                  <a:pt x="1579954" y="0"/>
                </a:lnTo>
                <a:lnTo>
                  <a:pt x="1579954" y="1531120"/>
                </a:lnTo>
                <a:lnTo>
                  <a:pt x="0" y="15311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170603">
            <a:off x="-4153679" y="-7227474"/>
            <a:ext cx="8307358" cy="9324585"/>
          </a:xfrm>
          <a:custGeom>
            <a:avLst/>
            <a:gdLst/>
            <a:ahLst/>
            <a:cxnLst/>
            <a:rect r="r" b="b" t="t" l="l"/>
            <a:pathLst>
              <a:path h="9324585" w="8307358">
                <a:moveTo>
                  <a:pt x="0" y="0"/>
                </a:moveTo>
                <a:lnTo>
                  <a:pt x="8307358" y="0"/>
                </a:lnTo>
                <a:lnTo>
                  <a:pt x="8307358" y="9324585"/>
                </a:lnTo>
                <a:lnTo>
                  <a:pt x="0" y="93245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988268" y="-809980"/>
            <a:ext cx="2649556" cy="2567661"/>
          </a:xfrm>
          <a:custGeom>
            <a:avLst/>
            <a:gdLst/>
            <a:ahLst/>
            <a:cxnLst/>
            <a:rect r="r" b="b" t="t" l="l"/>
            <a:pathLst>
              <a:path h="2567661" w="2649556">
                <a:moveTo>
                  <a:pt x="0" y="0"/>
                </a:moveTo>
                <a:lnTo>
                  <a:pt x="2649556" y="0"/>
                </a:lnTo>
                <a:lnTo>
                  <a:pt x="2649556" y="2567661"/>
                </a:lnTo>
                <a:lnTo>
                  <a:pt x="0" y="25676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900225" y="1757681"/>
            <a:ext cx="9468999" cy="2016113"/>
            <a:chOff x="0" y="0"/>
            <a:chExt cx="12625332" cy="2688151"/>
          </a:xfrm>
        </p:grpSpPr>
        <p:grpSp>
          <p:nvGrpSpPr>
            <p:cNvPr name="Group 7" id="7"/>
            <p:cNvGrpSpPr/>
            <p:nvPr/>
          </p:nvGrpSpPr>
          <p:grpSpPr>
            <a:xfrm rot="0">
              <a:off x="0" y="0"/>
              <a:ext cx="12625332" cy="2688151"/>
              <a:chOff x="0" y="0"/>
              <a:chExt cx="2460439" cy="523870"/>
            </a:xfrm>
          </p:grpSpPr>
          <p:sp>
            <p:nvSpPr>
              <p:cNvPr name="Freeform 8" id="8"/>
              <p:cNvSpPr/>
              <p:nvPr/>
            </p:nvSpPr>
            <p:spPr>
              <a:xfrm flipH="false" flipV="false" rot="0">
                <a:off x="0" y="0"/>
                <a:ext cx="2460439" cy="523870"/>
              </a:xfrm>
              <a:custGeom>
                <a:avLst/>
                <a:gdLst/>
                <a:ahLst/>
                <a:cxnLst/>
                <a:rect r="r" b="b" t="t" l="l"/>
                <a:pathLst>
                  <a:path h="523870" w="2460439">
                    <a:moveTo>
                      <a:pt x="42265" y="0"/>
                    </a:moveTo>
                    <a:lnTo>
                      <a:pt x="2418174" y="0"/>
                    </a:lnTo>
                    <a:cubicBezTo>
                      <a:pt x="2441516" y="0"/>
                      <a:pt x="2460439" y="18923"/>
                      <a:pt x="2460439" y="42265"/>
                    </a:cubicBezTo>
                    <a:lnTo>
                      <a:pt x="2460439" y="481605"/>
                    </a:lnTo>
                    <a:cubicBezTo>
                      <a:pt x="2460439" y="492814"/>
                      <a:pt x="2455986" y="503565"/>
                      <a:pt x="2448060" y="511491"/>
                    </a:cubicBezTo>
                    <a:cubicBezTo>
                      <a:pt x="2440134" y="519417"/>
                      <a:pt x="2429383" y="523870"/>
                      <a:pt x="2418174" y="523870"/>
                    </a:cubicBezTo>
                    <a:lnTo>
                      <a:pt x="42265" y="523870"/>
                    </a:lnTo>
                    <a:cubicBezTo>
                      <a:pt x="18923" y="523870"/>
                      <a:pt x="0" y="504947"/>
                      <a:pt x="0" y="481605"/>
                    </a:cubicBezTo>
                    <a:lnTo>
                      <a:pt x="0" y="42265"/>
                    </a:lnTo>
                    <a:cubicBezTo>
                      <a:pt x="0" y="31056"/>
                      <a:pt x="4453" y="20305"/>
                      <a:pt x="12379" y="12379"/>
                    </a:cubicBezTo>
                    <a:cubicBezTo>
                      <a:pt x="20305" y="4453"/>
                      <a:pt x="31056" y="0"/>
                      <a:pt x="42265"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2460439" cy="571495"/>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1004940" y="480848"/>
              <a:ext cx="10615452" cy="1545479"/>
            </a:xfrm>
            <a:prstGeom prst="rect">
              <a:avLst/>
            </a:prstGeom>
          </p:spPr>
          <p:txBody>
            <a:bodyPr anchor="t" rtlCol="false" tIns="0" lIns="0" bIns="0" rIns="0">
              <a:spAutoFit/>
            </a:bodyPr>
            <a:lstStyle/>
            <a:p>
              <a:pPr algn="ctr" marL="0" indent="0" lvl="0">
                <a:lnSpc>
                  <a:spcPts val="4561"/>
                </a:lnSpc>
                <a:spcBef>
                  <a:spcPct val="0"/>
                </a:spcBef>
              </a:pPr>
              <a:r>
                <a:rPr lang="en-US" sz="3040">
                  <a:solidFill>
                    <a:srgbClr val="000000"/>
                  </a:solidFill>
                  <a:latin typeface="Agrandir Narrow"/>
                  <a:ea typeface="Agrandir Narrow"/>
                  <a:cs typeface="Agrandir Narrow"/>
                  <a:sym typeface="Agrandir Narrow"/>
                </a:rPr>
                <a:t>Depends on company. Could be around 1 - 4 in On-campus, 2 - 6 in Off-campus</a:t>
              </a:r>
            </a:p>
          </p:txBody>
        </p:sp>
      </p:grpSp>
      <p:sp>
        <p:nvSpPr>
          <p:cNvPr name="Freeform 11" id="11"/>
          <p:cNvSpPr/>
          <p:nvPr/>
        </p:nvSpPr>
        <p:spPr>
          <a:xfrm flipH="true" flipV="false" rot="3158523">
            <a:off x="12555280" y="6650437"/>
            <a:ext cx="8394603" cy="9422514"/>
          </a:xfrm>
          <a:custGeom>
            <a:avLst/>
            <a:gdLst/>
            <a:ahLst/>
            <a:cxnLst/>
            <a:rect r="r" b="b" t="t" l="l"/>
            <a:pathLst>
              <a:path h="9422514" w="8394603">
                <a:moveTo>
                  <a:pt x="8394604" y="0"/>
                </a:moveTo>
                <a:lnTo>
                  <a:pt x="0" y="0"/>
                </a:lnTo>
                <a:lnTo>
                  <a:pt x="0" y="9422514"/>
                </a:lnTo>
                <a:lnTo>
                  <a:pt x="8394604" y="9422514"/>
                </a:lnTo>
                <a:lnTo>
                  <a:pt x="8394604"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6529252">
            <a:off x="-5319570" y="2592767"/>
            <a:ext cx="6664125" cy="6122816"/>
          </a:xfrm>
          <a:custGeom>
            <a:avLst/>
            <a:gdLst/>
            <a:ahLst/>
            <a:cxnLst/>
            <a:rect r="r" b="b" t="t" l="l"/>
            <a:pathLst>
              <a:path h="6122816" w="6664125">
                <a:moveTo>
                  <a:pt x="0" y="0"/>
                </a:moveTo>
                <a:lnTo>
                  <a:pt x="6664125" y="0"/>
                </a:lnTo>
                <a:lnTo>
                  <a:pt x="6664125" y="6122816"/>
                </a:lnTo>
                <a:lnTo>
                  <a:pt x="0" y="612281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2470174">
            <a:off x="877831" y="6627497"/>
            <a:ext cx="2656082" cy="2951203"/>
          </a:xfrm>
          <a:custGeom>
            <a:avLst/>
            <a:gdLst/>
            <a:ahLst/>
            <a:cxnLst/>
            <a:rect r="r" b="b" t="t" l="l"/>
            <a:pathLst>
              <a:path h="2951203" w="2656082">
                <a:moveTo>
                  <a:pt x="0" y="0"/>
                </a:moveTo>
                <a:lnTo>
                  <a:pt x="2656082" y="0"/>
                </a:lnTo>
                <a:lnTo>
                  <a:pt x="2656082" y="2951203"/>
                </a:lnTo>
                <a:lnTo>
                  <a:pt x="0" y="29512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4" id="14"/>
          <p:cNvSpPr txBox="true"/>
          <p:nvPr/>
        </p:nvSpPr>
        <p:spPr>
          <a:xfrm rot="0">
            <a:off x="35763" y="588803"/>
            <a:ext cx="13055625" cy="923925"/>
          </a:xfrm>
          <a:prstGeom prst="rect">
            <a:avLst/>
          </a:prstGeom>
        </p:spPr>
        <p:txBody>
          <a:bodyPr anchor="t" rtlCol="false" tIns="0" lIns="0" bIns="0" rIns="0">
            <a:spAutoFit/>
          </a:bodyPr>
          <a:lstStyle/>
          <a:p>
            <a:pPr algn="ctr" marL="0" indent="0" lvl="0">
              <a:lnSpc>
                <a:spcPts val="7207"/>
              </a:lnSpc>
              <a:spcBef>
                <a:spcPct val="0"/>
              </a:spcBef>
            </a:pPr>
            <a:r>
              <a:rPr lang="en-US" sz="6005">
                <a:solidFill>
                  <a:srgbClr val="000000"/>
                </a:solidFill>
                <a:latin typeface="Gagalin"/>
                <a:ea typeface="Gagalin"/>
                <a:cs typeface="Gagalin"/>
                <a:sym typeface="Gagalin"/>
              </a:rPr>
              <a:t>HOW MANY ROUNDS OF TECH INTERVIEW?</a:t>
            </a:r>
          </a:p>
        </p:txBody>
      </p:sp>
      <p:sp>
        <p:nvSpPr>
          <p:cNvPr name="Freeform 15" id="15"/>
          <p:cNvSpPr/>
          <p:nvPr/>
        </p:nvSpPr>
        <p:spPr>
          <a:xfrm flipH="false" flipV="false" rot="-3614954">
            <a:off x="17205915" y="2612715"/>
            <a:ext cx="1579954" cy="1531119"/>
          </a:xfrm>
          <a:custGeom>
            <a:avLst/>
            <a:gdLst/>
            <a:ahLst/>
            <a:cxnLst/>
            <a:rect r="r" b="b" t="t" l="l"/>
            <a:pathLst>
              <a:path h="1531119" w="1579954">
                <a:moveTo>
                  <a:pt x="0" y="0"/>
                </a:moveTo>
                <a:lnTo>
                  <a:pt x="1579954" y="0"/>
                </a:lnTo>
                <a:lnTo>
                  <a:pt x="1579954" y="1531119"/>
                </a:lnTo>
                <a:lnTo>
                  <a:pt x="0" y="15311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2058521">
            <a:off x="14739147" y="491816"/>
            <a:ext cx="2656082" cy="2951203"/>
          </a:xfrm>
          <a:custGeom>
            <a:avLst/>
            <a:gdLst/>
            <a:ahLst/>
            <a:cxnLst/>
            <a:rect r="r" b="b" t="t" l="l"/>
            <a:pathLst>
              <a:path h="2951203" w="2656082">
                <a:moveTo>
                  <a:pt x="0" y="0"/>
                </a:moveTo>
                <a:lnTo>
                  <a:pt x="2656083" y="0"/>
                </a:lnTo>
                <a:lnTo>
                  <a:pt x="2656083" y="2951203"/>
                </a:lnTo>
                <a:lnTo>
                  <a:pt x="0" y="29512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7" id="17"/>
          <p:cNvGrpSpPr/>
          <p:nvPr/>
        </p:nvGrpSpPr>
        <p:grpSpPr>
          <a:xfrm rot="0">
            <a:off x="4929976" y="5948629"/>
            <a:ext cx="12329324" cy="3674993"/>
            <a:chOff x="0" y="0"/>
            <a:chExt cx="16439099" cy="4899991"/>
          </a:xfrm>
        </p:grpSpPr>
        <p:grpSp>
          <p:nvGrpSpPr>
            <p:cNvPr name="Group 18" id="18"/>
            <p:cNvGrpSpPr/>
            <p:nvPr/>
          </p:nvGrpSpPr>
          <p:grpSpPr>
            <a:xfrm rot="0">
              <a:off x="0" y="0"/>
              <a:ext cx="16439099" cy="4899991"/>
              <a:chOff x="0" y="0"/>
              <a:chExt cx="3247229" cy="967899"/>
            </a:xfrm>
          </p:grpSpPr>
          <p:sp>
            <p:nvSpPr>
              <p:cNvPr name="Freeform 19" id="19"/>
              <p:cNvSpPr/>
              <p:nvPr/>
            </p:nvSpPr>
            <p:spPr>
              <a:xfrm flipH="false" flipV="false" rot="0">
                <a:off x="0" y="0"/>
                <a:ext cx="3247229" cy="967899"/>
              </a:xfrm>
              <a:custGeom>
                <a:avLst/>
                <a:gdLst/>
                <a:ahLst/>
                <a:cxnLst/>
                <a:rect r="r" b="b" t="t" l="l"/>
                <a:pathLst>
                  <a:path h="967899" w="3247229">
                    <a:moveTo>
                      <a:pt x="32024" y="0"/>
                    </a:moveTo>
                    <a:lnTo>
                      <a:pt x="3215205" y="0"/>
                    </a:lnTo>
                    <a:cubicBezTo>
                      <a:pt x="3232892" y="0"/>
                      <a:pt x="3247229" y="14338"/>
                      <a:pt x="3247229" y="32024"/>
                    </a:cubicBezTo>
                    <a:lnTo>
                      <a:pt x="3247229" y="935875"/>
                    </a:lnTo>
                    <a:cubicBezTo>
                      <a:pt x="3247229" y="953562"/>
                      <a:pt x="3232892" y="967899"/>
                      <a:pt x="3215205" y="967899"/>
                    </a:cubicBezTo>
                    <a:lnTo>
                      <a:pt x="32024" y="967899"/>
                    </a:lnTo>
                    <a:cubicBezTo>
                      <a:pt x="14338" y="967899"/>
                      <a:pt x="0" y="953562"/>
                      <a:pt x="0" y="935875"/>
                    </a:cubicBezTo>
                    <a:lnTo>
                      <a:pt x="0" y="32024"/>
                    </a:lnTo>
                    <a:cubicBezTo>
                      <a:pt x="0" y="14338"/>
                      <a:pt x="14338" y="0"/>
                      <a:pt x="32024" y="0"/>
                    </a:cubicBezTo>
                    <a:close/>
                  </a:path>
                </a:pathLst>
              </a:custGeom>
              <a:solidFill>
                <a:srgbClr val="FFFFFF">
                  <a:alpha val="55686"/>
                </a:srgbClr>
              </a:solidFill>
              <a:ln w="38100" cap="rnd">
                <a:solidFill>
                  <a:srgbClr val="000000">
                    <a:alpha val="55686"/>
                  </a:srgbClr>
                </a:solidFill>
                <a:prstDash val="solid"/>
                <a:round/>
              </a:ln>
            </p:spPr>
          </p:sp>
          <p:sp>
            <p:nvSpPr>
              <p:cNvPr name="TextBox 20" id="20"/>
              <p:cNvSpPr txBox="true"/>
              <p:nvPr/>
            </p:nvSpPr>
            <p:spPr>
              <a:xfrm>
                <a:off x="0" y="-47625"/>
                <a:ext cx="3247229" cy="1015524"/>
              </a:xfrm>
              <a:prstGeom prst="rect">
                <a:avLst/>
              </a:prstGeom>
            </p:spPr>
            <p:txBody>
              <a:bodyPr anchor="ctr" rtlCol="false" tIns="50800" lIns="50800" bIns="50800" rIns="50800"/>
              <a:lstStyle/>
              <a:p>
                <a:pPr algn="ctr">
                  <a:lnSpc>
                    <a:spcPts val="2940"/>
                  </a:lnSpc>
                </a:pPr>
              </a:p>
            </p:txBody>
          </p:sp>
        </p:grpSp>
        <p:sp>
          <p:nvSpPr>
            <p:cNvPr name="TextBox 21" id="21"/>
            <p:cNvSpPr txBox="true"/>
            <p:nvPr/>
          </p:nvSpPr>
          <p:spPr>
            <a:xfrm rot="0">
              <a:off x="1308505" y="491020"/>
              <a:ext cx="13822089" cy="3756025"/>
            </a:xfrm>
            <a:prstGeom prst="rect">
              <a:avLst/>
            </a:prstGeom>
          </p:spPr>
          <p:txBody>
            <a:bodyPr anchor="t" rtlCol="false" tIns="0" lIns="0" bIns="0" rIns="0">
              <a:spAutoFit/>
            </a:bodyPr>
            <a:lstStyle/>
            <a:p>
              <a:pPr algn="l">
                <a:lnSpc>
                  <a:spcPts val="4499"/>
                </a:lnSpc>
              </a:pPr>
              <a:r>
                <a:rPr lang="en-US" sz="2999">
                  <a:solidFill>
                    <a:srgbClr val="000000"/>
                  </a:solidFill>
                  <a:latin typeface="Agrandir Narrow"/>
                  <a:ea typeface="Agrandir Narrow"/>
                  <a:cs typeface="Agrandir Narrow"/>
                  <a:sym typeface="Agrandir Narrow"/>
                </a:rPr>
                <a:t>Generally, the rounds include</a:t>
              </a:r>
            </a:p>
            <a:p>
              <a:pPr algn="l" marL="647698" indent="-323849" lvl="1">
                <a:lnSpc>
                  <a:spcPts val="4499"/>
                </a:lnSpc>
                <a:buFont typeface="Arial"/>
                <a:buChar char="•"/>
              </a:pPr>
              <a:r>
                <a:rPr lang="en-US" sz="2999">
                  <a:solidFill>
                    <a:srgbClr val="000000"/>
                  </a:solidFill>
                  <a:latin typeface="Agrandir Narrow"/>
                  <a:ea typeface="Agrandir Narrow"/>
                  <a:cs typeface="Agrandir Narrow"/>
                  <a:sym typeface="Agrandir Narrow"/>
                </a:rPr>
                <a:t>Resume pitching</a:t>
              </a:r>
            </a:p>
            <a:p>
              <a:pPr algn="l" marL="647698" indent="-323849" lvl="1">
                <a:lnSpc>
                  <a:spcPts val="4499"/>
                </a:lnSpc>
                <a:buFont typeface="Arial"/>
                <a:buChar char="•"/>
              </a:pPr>
              <a:r>
                <a:rPr lang="en-US" sz="2999">
                  <a:solidFill>
                    <a:srgbClr val="000000"/>
                  </a:solidFill>
                  <a:latin typeface="Agrandir Narrow"/>
                  <a:ea typeface="Agrandir Narrow"/>
                  <a:cs typeface="Agrandir Narrow"/>
                  <a:sym typeface="Agrandir Narrow"/>
                </a:rPr>
                <a:t>DSA</a:t>
              </a:r>
            </a:p>
            <a:p>
              <a:pPr algn="l" marL="647698" indent="-323849" lvl="1">
                <a:lnSpc>
                  <a:spcPts val="4499"/>
                </a:lnSpc>
                <a:buFont typeface="Arial"/>
                <a:buChar char="•"/>
              </a:pPr>
              <a:r>
                <a:rPr lang="en-US" sz="2999">
                  <a:solidFill>
                    <a:srgbClr val="000000"/>
                  </a:solidFill>
                  <a:latin typeface="Agrandir Narrow"/>
                  <a:ea typeface="Agrandir Narrow"/>
                  <a:cs typeface="Agrandir Narrow"/>
                  <a:sym typeface="Agrandir Narrow"/>
                </a:rPr>
                <a:t>OOPS</a:t>
              </a:r>
            </a:p>
            <a:p>
              <a:pPr algn="l" marL="647698" indent="-323849" lvl="1">
                <a:lnSpc>
                  <a:spcPts val="4499"/>
                </a:lnSpc>
                <a:buFont typeface="Arial"/>
                <a:buChar char="•"/>
              </a:pPr>
              <a:r>
                <a:rPr lang="en-US" sz="2999">
                  <a:solidFill>
                    <a:srgbClr val="000000"/>
                  </a:solidFill>
                  <a:latin typeface="Agrandir Narrow"/>
                  <a:ea typeface="Agrandir Narrow"/>
                  <a:cs typeface="Agrandir Narrow"/>
                  <a:sym typeface="Agrandir Narrow"/>
                </a:rPr>
                <a:t>DBMS, OS, Networks</a:t>
              </a:r>
            </a:p>
          </p:txBody>
        </p:sp>
      </p:grpSp>
      <p:sp>
        <p:nvSpPr>
          <p:cNvPr name="TextBox 22" id="22"/>
          <p:cNvSpPr txBox="true"/>
          <p:nvPr/>
        </p:nvSpPr>
        <p:spPr>
          <a:xfrm rot="0">
            <a:off x="4471482" y="4777154"/>
            <a:ext cx="13524410" cy="923925"/>
          </a:xfrm>
          <a:prstGeom prst="rect">
            <a:avLst/>
          </a:prstGeom>
        </p:spPr>
        <p:txBody>
          <a:bodyPr anchor="t" rtlCol="false" tIns="0" lIns="0" bIns="0" rIns="0">
            <a:spAutoFit/>
          </a:bodyPr>
          <a:lstStyle/>
          <a:p>
            <a:pPr algn="ctr" marL="0" indent="0" lvl="0">
              <a:lnSpc>
                <a:spcPts val="7207"/>
              </a:lnSpc>
              <a:spcBef>
                <a:spcPct val="0"/>
              </a:spcBef>
            </a:pPr>
            <a:r>
              <a:rPr lang="en-US" sz="6005">
                <a:solidFill>
                  <a:srgbClr val="000000"/>
                </a:solidFill>
                <a:latin typeface="Gagalin"/>
                <a:ea typeface="Gagalin"/>
                <a:cs typeface="Gagalin"/>
                <a:sym typeface="Gagalin"/>
              </a:rPr>
              <a:t>ROUNDS OF TECH INTERVIEW</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2289139" y="-5347211"/>
            <a:ext cx="8098615" cy="9090283"/>
          </a:xfrm>
          <a:custGeom>
            <a:avLst/>
            <a:gdLst/>
            <a:ahLst/>
            <a:cxnLst/>
            <a:rect r="r" b="b" t="t" l="l"/>
            <a:pathLst>
              <a:path h="9090283" w="8098615">
                <a:moveTo>
                  <a:pt x="0" y="0"/>
                </a:moveTo>
                <a:lnTo>
                  <a:pt x="8098616" y="0"/>
                </a:lnTo>
                <a:lnTo>
                  <a:pt x="8098616" y="9090282"/>
                </a:lnTo>
                <a:lnTo>
                  <a:pt x="0" y="9090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487394">
            <a:off x="-3021525" y="-3214388"/>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64225" y="1019175"/>
            <a:ext cx="13159551" cy="923925"/>
          </a:xfrm>
          <a:prstGeom prst="rect">
            <a:avLst/>
          </a:prstGeom>
        </p:spPr>
        <p:txBody>
          <a:bodyPr anchor="t" rtlCol="false" tIns="0" lIns="0" bIns="0" rIns="0">
            <a:spAutoFit/>
          </a:bodyPr>
          <a:lstStyle/>
          <a:p>
            <a:pPr algn="ctr" marL="0" indent="0" lvl="0">
              <a:lnSpc>
                <a:spcPts val="7200"/>
              </a:lnSpc>
              <a:spcBef>
                <a:spcPct val="0"/>
              </a:spcBef>
            </a:pPr>
            <a:r>
              <a:rPr lang="en-US" sz="6000">
                <a:solidFill>
                  <a:srgbClr val="000000"/>
                </a:solidFill>
                <a:latin typeface="Gagalin"/>
                <a:ea typeface="Gagalin"/>
                <a:cs typeface="Gagalin"/>
                <a:sym typeface="Gagalin"/>
              </a:rPr>
              <a:t>RESUME PITCHING</a:t>
            </a:r>
          </a:p>
        </p:txBody>
      </p:sp>
      <p:sp>
        <p:nvSpPr>
          <p:cNvPr name="Freeform 6" id="6"/>
          <p:cNvSpPr/>
          <p:nvPr/>
        </p:nvSpPr>
        <p:spPr>
          <a:xfrm flipH="false" flipV="false" rot="6133112">
            <a:off x="10925054" y="8261404"/>
            <a:ext cx="6664125" cy="6122816"/>
          </a:xfrm>
          <a:custGeom>
            <a:avLst/>
            <a:gdLst/>
            <a:ahLst/>
            <a:cxnLst/>
            <a:rect r="r" b="b" t="t" l="l"/>
            <a:pathLst>
              <a:path h="6122816" w="6664125">
                <a:moveTo>
                  <a:pt x="0" y="0"/>
                </a:moveTo>
                <a:lnTo>
                  <a:pt x="6664126" y="0"/>
                </a:lnTo>
                <a:lnTo>
                  <a:pt x="6664126" y="6122815"/>
                </a:lnTo>
                <a:lnTo>
                  <a:pt x="0" y="61228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2237872" y="2470526"/>
            <a:ext cx="13727018" cy="6606051"/>
            <a:chOff x="0" y="0"/>
            <a:chExt cx="3615346" cy="1739865"/>
          </a:xfrm>
        </p:grpSpPr>
        <p:sp>
          <p:nvSpPr>
            <p:cNvPr name="Freeform 8" id="8"/>
            <p:cNvSpPr/>
            <p:nvPr/>
          </p:nvSpPr>
          <p:spPr>
            <a:xfrm flipH="false" flipV="false" rot="0">
              <a:off x="0" y="0"/>
              <a:ext cx="3615346" cy="1739865"/>
            </a:xfrm>
            <a:custGeom>
              <a:avLst/>
              <a:gdLst/>
              <a:ahLst/>
              <a:cxnLst/>
              <a:rect r="r" b="b" t="t" l="l"/>
              <a:pathLst>
                <a:path h="1739865" w="3615346">
                  <a:moveTo>
                    <a:pt x="28764" y="0"/>
                  </a:moveTo>
                  <a:lnTo>
                    <a:pt x="3586583" y="0"/>
                  </a:lnTo>
                  <a:cubicBezTo>
                    <a:pt x="3594211" y="0"/>
                    <a:pt x="3601527" y="3030"/>
                    <a:pt x="3606922" y="8425"/>
                  </a:cubicBezTo>
                  <a:cubicBezTo>
                    <a:pt x="3612316" y="13819"/>
                    <a:pt x="3615346" y="21135"/>
                    <a:pt x="3615346" y="28764"/>
                  </a:cubicBezTo>
                  <a:lnTo>
                    <a:pt x="3615346" y="1711102"/>
                  </a:lnTo>
                  <a:cubicBezTo>
                    <a:pt x="3615346" y="1726987"/>
                    <a:pt x="3602468" y="1739865"/>
                    <a:pt x="3586583" y="1739865"/>
                  </a:cubicBezTo>
                  <a:lnTo>
                    <a:pt x="28764" y="1739865"/>
                  </a:lnTo>
                  <a:cubicBezTo>
                    <a:pt x="12878" y="1739865"/>
                    <a:pt x="0" y="1726987"/>
                    <a:pt x="0" y="1711102"/>
                  </a:cubicBezTo>
                  <a:lnTo>
                    <a:pt x="0" y="28764"/>
                  </a:lnTo>
                  <a:cubicBezTo>
                    <a:pt x="0" y="12878"/>
                    <a:pt x="12878" y="0"/>
                    <a:pt x="28764"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3615346" cy="1787490"/>
            </a:xfrm>
            <a:prstGeom prst="rect">
              <a:avLst/>
            </a:prstGeom>
          </p:spPr>
          <p:txBody>
            <a:bodyPr anchor="ctr" rtlCol="false" tIns="50800" lIns="50800" bIns="50800" rIns="50800"/>
            <a:lstStyle/>
            <a:p>
              <a:pPr algn="ctr">
                <a:lnSpc>
                  <a:spcPts val="2940"/>
                </a:lnSpc>
              </a:pPr>
            </a:p>
          </p:txBody>
        </p:sp>
      </p:grpSp>
      <p:sp>
        <p:nvSpPr>
          <p:cNvPr name="Freeform 10" id="10"/>
          <p:cNvSpPr/>
          <p:nvPr/>
        </p:nvSpPr>
        <p:spPr>
          <a:xfrm flipH="false" flipV="false" rot="0">
            <a:off x="3723746" y="9076577"/>
            <a:ext cx="3961399" cy="3838956"/>
          </a:xfrm>
          <a:custGeom>
            <a:avLst/>
            <a:gdLst/>
            <a:ahLst/>
            <a:cxnLst/>
            <a:rect r="r" b="b" t="t" l="l"/>
            <a:pathLst>
              <a:path h="3838956" w="3961399">
                <a:moveTo>
                  <a:pt x="0" y="0"/>
                </a:moveTo>
                <a:lnTo>
                  <a:pt x="3961399" y="0"/>
                </a:lnTo>
                <a:lnTo>
                  <a:pt x="3961399" y="3838956"/>
                </a:lnTo>
                <a:lnTo>
                  <a:pt x="0" y="38389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26604" y="4396824"/>
            <a:ext cx="1655304" cy="1604140"/>
          </a:xfrm>
          <a:custGeom>
            <a:avLst/>
            <a:gdLst/>
            <a:ahLst/>
            <a:cxnLst/>
            <a:rect r="r" b="b" t="t" l="l"/>
            <a:pathLst>
              <a:path h="1604140" w="1655304">
                <a:moveTo>
                  <a:pt x="0" y="0"/>
                </a:moveTo>
                <a:lnTo>
                  <a:pt x="1655304" y="0"/>
                </a:lnTo>
                <a:lnTo>
                  <a:pt x="1655304" y="1604141"/>
                </a:lnTo>
                <a:lnTo>
                  <a:pt x="0" y="16041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1461487" y="-802070"/>
            <a:ext cx="1655304" cy="1604140"/>
          </a:xfrm>
          <a:custGeom>
            <a:avLst/>
            <a:gdLst/>
            <a:ahLst/>
            <a:cxnLst/>
            <a:rect r="r" b="b" t="t" l="l"/>
            <a:pathLst>
              <a:path h="1604140" w="1655304">
                <a:moveTo>
                  <a:pt x="0" y="0"/>
                </a:moveTo>
                <a:lnTo>
                  <a:pt x="1655304" y="0"/>
                </a:lnTo>
                <a:lnTo>
                  <a:pt x="1655304" y="1604140"/>
                </a:lnTo>
                <a:lnTo>
                  <a:pt x="0" y="16041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1113912">
            <a:off x="16386768" y="4617476"/>
            <a:ext cx="2580370" cy="3071869"/>
          </a:xfrm>
          <a:custGeom>
            <a:avLst/>
            <a:gdLst/>
            <a:ahLst/>
            <a:cxnLst/>
            <a:rect r="r" b="b" t="t" l="l"/>
            <a:pathLst>
              <a:path h="3071869" w="2580370">
                <a:moveTo>
                  <a:pt x="0" y="0"/>
                </a:moveTo>
                <a:lnTo>
                  <a:pt x="2580370" y="0"/>
                </a:lnTo>
                <a:lnTo>
                  <a:pt x="2580370" y="3071869"/>
                </a:lnTo>
                <a:lnTo>
                  <a:pt x="0" y="30718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690207">
            <a:off x="-719853" y="6839879"/>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5" id="15"/>
          <p:cNvSpPr txBox="true"/>
          <p:nvPr/>
        </p:nvSpPr>
        <p:spPr>
          <a:xfrm rot="0">
            <a:off x="2660713" y="2797307"/>
            <a:ext cx="12516890" cy="6314440"/>
          </a:xfrm>
          <a:prstGeom prst="rect">
            <a:avLst/>
          </a:prstGeom>
        </p:spPr>
        <p:txBody>
          <a:bodyPr anchor="t" rtlCol="false" tIns="0" lIns="0" bIns="0" rIns="0">
            <a:spAutoFit/>
          </a:bodyPr>
          <a:lstStyle/>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Be ready to discuss project purposes, technologies used, your role, challenges faced, and project outcomes.</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Expect questions to assess your proficiency in listed languages, frameworks, and tools.</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Prepare to talk about responsibilities, achievements, challenges overcome, and contributions to teams or organizations.</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Describe your role in team projects, how you collaborated, handled conflicts, and communicated within teams.</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If relevant, share experiences in leadership roles, project leadership, or initiating improvements.</a:t>
            </a:r>
          </a:p>
          <a:p>
            <a:pPr algn="l">
              <a:lnSpc>
                <a:spcPts val="4550"/>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2289139" y="-5347211"/>
            <a:ext cx="8098615" cy="9090283"/>
          </a:xfrm>
          <a:custGeom>
            <a:avLst/>
            <a:gdLst/>
            <a:ahLst/>
            <a:cxnLst/>
            <a:rect r="r" b="b" t="t" l="l"/>
            <a:pathLst>
              <a:path h="9090283" w="8098615">
                <a:moveTo>
                  <a:pt x="0" y="0"/>
                </a:moveTo>
                <a:lnTo>
                  <a:pt x="8098616" y="0"/>
                </a:lnTo>
                <a:lnTo>
                  <a:pt x="8098616" y="9090282"/>
                </a:lnTo>
                <a:lnTo>
                  <a:pt x="0" y="9090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487394">
            <a:off x="-3021525" y="-3214388"/>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64225" y="1019175"/>
            <a:ext cx="13159551" cy="923925"/>
          </a:xfrm>
          <a:prstGeom prst="rect">
            <a:avLst/>
          </a:prstGeom>
        </p:spPr>
        <p:txBody>
          <a:bodyPr anchor="t" rtlCol="false" tIns="0" lIns="0" bIns="0" rIns="0">
            <a:spAutoFit/>
          </a:bodyPr>
          <a:lstStyle/>
          <a:p>
            <a:pPr algn="ctr" marL="0" indent="0" lvl="0">
              <a:lnSpc>
                <a:spcPts val="7200"/>
              </a:lnSpc>
              <a:spcBef>
                <a:spcPct val="0"/>
              </a:spcBef>
            </a:pPr>
            <a:r>
              <a:rPr lang="en-US" sz="6000">
                <a:solidFill>
                  <a:srgbClr val="000000"/>
                </a:solidFill>
                <a:latin typeface="Gagalin"/>
                <a:ea typeface="Gagalin"/>
                <a:cs typeface="Gagalin"/>
                <a:sym typeface="Gagalin"/>
              </a:rPr>
              <a:t>EXPLAINING YOUR PROJECT </a:t>
            </a:r>
          </a:p>
        </p:txBody>
      </p:sp>
      <p:sp>
        <p:nvSpPr>
          <p:cNvPr name="Freeform 6" id="6"/>
          <p:cNvSpPr/>
          <p:nvPr/>
        </p:nvSpPr>
        <p:spPr>
          <a:xfrm flipH="false" flipV="false" rot="6133112">
            <a:off x="10925054" y="8261404"/>
            <a:ext cx="6664125" cy="6122816"/>
          </a:xfrm>
          <a:custGeom>
            <a:avLst/>
            <a:gdLst/>
            <a:ahLst/>
            <a:cxnLst/>
            <a:rect r="r" b="b" t="t" l="l"/>
            <a:pathLst>
              <a:path h="6122816" w="6664125">
                <a:moveTo>
                  <a:pt x="0" y="0"/>
                </a:moveTo>
                <a:lnTo>
                  <a:pt x="6664126" y="0"/>
                </a:lnTo>
                <a:lnTo>
                  <a:pt x="6664126" y="6122815"/>
                </a:lnTo>
                <a:lnTo>
                  <a:pt x="0" y="61228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2237872" y="2470526"/>
            <a:ext cx="13727018" cy="6606051"/>
            <a:chOff x="0" y="0"/>
            <a:chExt cx="3615346" cy="1739865"/>
          </a:xfrm>
        </p:grpSpPr>
        <p:sp>
          <p:nvSpPr>
            <p:cNvPr name="Freeform 8" id="8"/>
            <p:cNvSpPr/>
            <p:nvPr/>
          </p:nvSpPr>
          <p:spPr>
            <a:xfrm flipH="false" flipV="false" rot="0">
              <a:off x="0" y="0"/>
              <a:ext cx="3615346" cy="1739865"/>
            </a:xfrm>
            <a:custGeom>
              <a:avLst/>
              <a:gdLst/>
              <a:ahLst/>
              <a:cxnLst/>
              <a:rect r="r" b="b" t="t" l="l"/>
              <a:pathLst>
                <a:path h="1739865" w="3615346">
                  <a:moveTo>
                    <a:pt x="28764" y="0"/>
                  </a:moveTo>
                  <a:lnTo>
                    <a:pt x="3586583" y="0"/>
                  </a:lnTo>
                  <a:cubicBezTo>
                    <a:pt x="3594211" y="0"/>
                    <a:pt x="3601527" y="3030"/>
                    <a:pt x="3606922" y="8425"/>
                  </a:cubicBezTo>
                  <a:cubicBezTo>
                    <a:pt x="3612316" y="13819"/>
                    <a:pt x="3615346" y="21135"/>
                    <a:pt x="3615346" y="28764"/>
                  </a:cubicBezTo>
                  <a:lnTo>
                    <a:pt x="3615346" y="1711102"/>
                  </a:lnTo>
                  <a:cubicBezTo>
                    <a:pt x="3615346" y="1726987"/>
                    <a:pt x="3602468" y="1739865"/>
                    <a:pt x="3586583" y="1739865"/>
                  </a:cubicBezTo>
                  <a:lnTo>
                    <a:pt x="28764" y="1739865"/>
                  </a:lnTo>
                  <a:cubicBezTo>
                    <a:pt x="12878" y="1739865"/>
                    <a:pt x="0" y="1726987"/>
                    <a:pt x="0" y="1711102"/>
                  </a:cubicBezTo>
                  <a:lnTo>
                    <a:pt x="0" y="28764"/>
                  </a:lnTo>
                  <a:cubicBezTo>
                    <a:pt x="0" y="12878"/>
                    <a:pt x="12878" y="0"/>
                    <a:pt x="28764"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3615346" cy="1787490"/>
            </a:xfrm>
            <a:prstGeom prst="rect">
              <a:avLst/>
            </a:prstGeom>
          </p:spPr>
          <p:txBody>
            <a:bodyPr anchor="ctr" rtlCol="false" tIns="50800" lIns="50800" bIns="50800" rIns="50800"/>
            <a:lstStyle/>
            <a:p>
              <a:pPr algn="ctr">
                <a:lnSpc>
                  <a:spcPts val="2940"/>
                </a:lnSpc>
              </a:pPr>
            </a:p>
          </p:txBody>
        </p:sp>
      </p:grpSp>
      <p:sp>
        <p:nvSpPr>
          <p:cNvPr name="Freeform 10" id="10"/>
          <p:cNvSpPr/>
          <p:nvPr/>
        </p:nvSpPr>
        <p:spPr>
          <a:xfrm flipH="false" flipV="false" rot="0">
            <a:off x="3723746" y="9076577"/>
            <a:ext cx="3961399" cy="3838956"/>
          </a:xfrm>
          <a:custGeom>
            <a:avLst/>
            <a:gdLst/>
            <a:ahLst/>
            <a:cxnLst/>
            <a:rect r="r" b="b" t="t" l="l"/>
            <a:pathLst>
              <a:path h="3838956" w="3961399">
                <a:moveTo>
                  <a:pt x="0" y="0"/>
                </a:moveTo>
                <a:lnTo>
                  <a:pt x="3961399" y="0"/>
                </a:lnTo>
                <a:lnTo>
                  <a:pt x="3961399" y="3838956"/>
                </a:lnTo>
                <a:lnTo>
                  <a:pt x="0" y="38389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26604" y="4396824"/>
            <a:ext cx="1655304" cy="1604140"/>
          </a:xfrm>
          <a:custGeom>
            <a:avLst/>
            <a:gdLst/>
            <a:ahLst/>
            <a:cxnLst/>
            <a:rect r="r" b="b" t="t" l="l"/>
            <a:pathLst>
              <a:path h="1604140" w="1655304">
                <a:moveTo>
                  <a:pt x="0" y="0"/>
                </a:moveTo>
                <a:lnTo>
                  <a:pt x="1655304" y="0"/>
                </a:lnTo>
                <a:lnTo>
                  <a:pt x="1655304" y="1604141"/>
                </a:lnTo>
                <a:lnTo>
                  <a:pt x="0" y="16041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1461487" y="-802070"/>
            <a:ext cx="1655304" cy="1604140"/>
          </a:xfrm>
          <a:custGeom>
            <a:avLst/>
            <a:gdLst/>
            <a:ahLst/>
            <a:cxnLst/>
            <a:rect r="r" b="b" t="t" l="l"/>
            <a:pathLst>
              <a:path h="1604140" w="1655304">
                <a:moveTo>
                  <a:pt x="0" y="0"/>
                </a:moveTo>
                <a:lnTo>
                  <a:pt x="1655304" y="0"/>
                </a:lnTo>
                <a:lnTo>
                  <a:pt x="1655304" y="1604140"/>
                </a:lnTo>
                <a:lnTo>
                  <a:pt x="0" y="16041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1113912">
            <a:off x="16386768" y="4617476"/>
            <a:ext cx="2580370" cy="3071869"/>
          </a:xfrm>
          <a:custGeom>
            <a:avLst/>
            <a:gdLst/>
            <a:ahLst/>
            <a:cxnLst/>
            <a:rect r="r" b="b" t="t" l="l"/>
            <a:pathLst>
              <a:path h="3071869" w="2580370">
                <a:moveTo>
                  <a:pt x="0" y="0"/>
                </a:moveTo>
                <a:lnTo>
                  <a:pt x="2580370" y="0"/>
                </a:lnTo>
                <a:lnTo>
                  <a:pt x="2580370" y="3071869"/>
                </a:lnTo>
                <a:lnTo>
                  <a:pt x="0" y="30718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690207">
            <a:off x="-719853" y="6839879"/>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5" id="15"/>
          <p:cNvSpPr txBox="true"/>
          <p:nvPr/>
        </p:nvSpPr>
        <p:spPr>
          <a:xfrm rot="0">
            <a:off x="2660713" y="2797307"/>
            <a:ext cx="12516890" cy="3456940"/>
          </a:xfrm>
          <a:prstGeom prst="rect">
            <a:avLst/>
          </a:prstGeom>
        </p:spPr>
        <p:txBody>
          <a:bodyPr anchor="t" rtlCol="false" tIns="0" lIns="0" bIns="0" rIns="0">
            <a:spAutoFit/>
          </a:bodyPr>
          <a:lstStyle/>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Overview</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Technologies Used </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Algorithms Used</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Explanation of project components</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Challenges faced</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Conclusion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2289139" y="-5347211"/>
            <a:ext cx="8098615" cy="9090283"/>
          </a:xfrm>
          <a:custGeom>
            <a:avLst/>
            <a:gdLst/>
            <a:ahLst/>
            <a:cxnLst/>
            <a:rect r="r" b="b" t="t" l="l"/>
            <a:pathLst>
              <a:path h="9090283" w="8098615">
                <a:moveTo>
                  <a:pt x="0" y="0"/>
                </a:moveTo>
                <a:lnTo>
                  <a:pt x="8098616" y="0"/>
                </a:lnTo>
                <a:lnTo>
                  <a:pt x="8098616" y="9090282"/>
                </a:lnTo>
                <a:lnTo>
                  <a:pt x="0" y="9090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487394">
            <a:off x="-3021525" y="-3214388"/>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64225" y="1019175"/>
            <a:ext cx="13159551" cy="923925"/>
          </a:xfrm>
          <a:prstGeom prst="rect">
            <a:avLst/>
          </a:prstGeom>
        </p:spPr>
        <p:txBody>
          <a:bodyPr anchor="t" rtlCol="false" tIns="0" lIns="0" bIns="0" rIns="0">
            <a:spAutoFit/>
          </a:bodyPr>
          <a:lstStyle/>
          <a:p>
            <a:pPr algn="ctr" marL="0" indent="0" lvl="0">
              <a:lnSpc>
                <a:spcPts val="7200"/>
              </a:lnSpc>
              <a:spcBef>
                <a:spcPct val="0"/>
              </a:spcBef>
            </a:pPr>
            <a:r>
              <a:rPr lang="en-US" sz="6000">
                <a:solidFill>
                  <a:srgbClr val="000000"/>
                </a:solidFill>
                <a:latin typeface="Gagalin"/>
                <a:ea typeface="Gagalin"/>
                <a:cs typeface="Gagalin"/>
                <a:sym typeface="Gagalin"/>
              </a:rPr>
              <a:t>SAMPLE EXPLANATION</a:t>
            </a:r>
          </a:p>
        </p:txBody>
      </p:sp>
      <p:sp>
        <p:nvSpPr>
          <p:cNvPr name="Freeform 6" id="6"/>
          <p:cNvSpPr/>
          <p:nvPr/>
        </p:nvSpPr>
        <p:spPr>
          <a:xfrm flipH="false" flipV="false" rot="6133112">
            <a:off x="10925054" y="8261404"/>
            <a:ext cx="6664125" cy="6122816"/>
          </a:xfrm>
          <a:custGeom>
            <a:avLst/>
            <a:gdLst/>
            <a:ahLst/>
            <a:cxnLst/>
            <a:rect r="r" b="b" t="t" l="l"/>
            <a:pathLst>
              <a:path h="6122816" w="6664125">
                <a:moveTo>
                  <a:pt x="0" y="0"/>
                </a:moveTo>
                <a:lnTo>
                  <a:pt x="6664126" y="0"/>
                </a:lnTo>
                <a:lnTo>
                  <a:pt x="6664126" y="6122815"/>
                </a:lnTo>
                <a:lnTo>
                  <a:pt x="0" y="61228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2237872" y="2470526"/>
            <a:ext cx="13727018" cy="6606051"/>
            <a:chOff x="0" y="0"/>
            <a:chExt cx="3615346" cy="1739865"/>
          </a:xfrm>
        </p:grpSpPr>
        <p:sp>
          <p:nvSpPr>
            <p:cNvPr name="Freeform 8" id="8"/>
            <p:cNvSpPr/>
            <p:nvPr/>
          </p:nvSpPr>
          <p:spPr>
            <a:xfrm flipH="false" flipV="false" rot="0">
              <a:off x="0" y="0"/>
              <a:ext cx="3615346" cy="1739865"/>
            </a:xfrm>
            <a:custGeom>
              <a:avLst/>
              <a:gdLst/>
              <a:ahLst/>
              <a:cxnLst/>
              <a:rect r="r" b="b" t="t" l="l"/>
              <a:pathLst>
                <a:path h="1739865" w="3615346">
                  <a:moveTo>
                    <a:pt x="28764" y="0"/>
                  </a:moveTo>
                  <a:lnTo>
                    <a:pt x="3586583" y="0"/>
                  </a:lnTo>
                  <a:cubicBezTo>
                    <a:pt x="3594211" y="0"/>
                    <a:pt x="3601527" y="3030"/>
                    <a:pt x="3606922" y="8425"/>
                  </a:cubicBezTo>
                  <a:cubicBezTo>
                    <a:pt x="3612316" y="13819"/>
                    <a:pt x="3615346" y="21135"/>
                    <a:pt x="3615346" y="28764"/>
                  </a:cubicBezTo>
                  <a:lnTo>
                    <a:pt x="3615346" y="1711102"/>
                  </a:lnTo>
                  <a:cubicBezTo>
                    <a:pt x="3615346" y="1726987"/>
                    <a:pt x="3602468" y="1739865"/>
                    <a:pt x="3586583" y="1739865"/>
                  </a:cubicBezTo>
                  <a:lnTo>
                    <a:pt x="28764" y="1739865"/>
                  </a:lnTo>
                  <a:cubicBezTo>
                    <a:pt x="12878" y="1739865"/>
                    <a:pt x="0" y="1726987"/>
                    <a:pt x="0" y="1711102"/>
                  </a:cubicBezTo>
                  <a:lnTo>
                    <a:pt x="0" y="28764"/>
                  </a:lnTo>
                  <a:cubicBezTo>
                    <a:pt x="0" y="12878"/>
                    <a:pt x="12878" y="0"/>
                    <a:pt x="28764"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3615346" cy="1787490"/>
            </a:xfrm>
            <a:prstGeom prst="rect">
              <a:avLst/>
            </a:prstGeom>
          </p:spPr>
          <p:txBody>
            <a:bodyPr anchor="ctr" rtlCol="false" tIns="50800" lIns="50800" bIns="50800" rIns="50800"/>
            <a:lstStyle/>
            <a:p>
              <a:pPr algn="ctr">
                <a:lnSpc>
                  <a:spcPts val="2940"/>
                </a:lnSpc>
              </a:pPr>
            </a:p>
          </p:txBody>
        </p:sp>
      </p:grpSp>
      <p:sp>
        <p:nvSpPr>
          <p:cNvPr name="Freeform 10" id="10"/>
          <p:cNvSpPr/>
          <p:nvPr/>
        </p:nvSpPr>
        <p:spPr>
          <a:xfrm flipH="false" flipV="false" rot="0">
            <a:off x="3723746" y="9076577"/>
            <a:ext cx="3961399" cy="3838956"/>
          </a:xfrm>
          <a:custGeom>
            <a:avLst/>
            <a:gdLst/>
            <a:ahLst/>
            <a:cxnLst/>
            <a:rect r="r" b="b" t="t" l="l"/>
            <a:pathLst>
              <a:path h="3838956" w="3961399">
                <a:moveTo>
                  <a:pt x="0" y="0"/>
                </a:moveTo>
                <a:lnTo>
                  <a:pt x="3961399" y="0"/>
                </a:lnTo>
                <a:lnTo>
                  <a:pt x="3961399" y="3838956"/>
                </a:lnTo>
                <a:lnTo>
                  <a:pt x="0" y="38389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26604" y="4396824"/>
            <a:ext cx="1655304" cy="1604140"/>
          </a:xfrm>
          <a:custGeom>
            <a:avLst/>
            <a:gdLst/>
            <a:ahLst/>
            <a:cxnLst/>
            <a:rect r="r" b="b" t="t" l="l"/>
            <a:pathLst>
              <a:path h="1604140" w="1655304">
                <a:moveTo>
                  <a:pt x="0" y="0"/>
                </a:moveTo>
                <a:lnTo>
                  <a:pt x="1655304" y="0"/>
                </a:lnTo>
                <a:lnTo>
                  <a:pt x="1655304" y="1604141"/>
                </a:lnTo>
                <a:lnTo>
                  <a:pt x="0" y="16041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1461487" y="-802070"/>
            <a:ext cx="1655304" cy="1604140"/>
          </a:xfrm>
          <a:custGeom>
            <a:avLst/>
            <a:gdLst/>
            <a:ahLst/>
            <a:cxnLst/>
            <a:rect r="r" b="b" t="t" l="l"/>
            <a:pathLst>
              <a:path h="1604140" w="1655304">
                <a:moveTo>
                  <a:pt x="0" y="0"/>
                </a:moveTo>
                <a:lnTo>
                  <a:pt x="1655304" y="0"/>
                </a:lnTo>
                <a:lnTo>
                  <a:pt x="1655304" y="1604140"/>
                </a:lnTo>
                <a:lnTo>
                  <a:pt x="0" y="16041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1113912">
            <a:off x="16386768" y="4617476"/>
            <a:ext cx="2580370" cy="3071869"/>
          </a:xfrm>
          <a:custGeom>
            <a:avLst/>
            <a:gdLst/>
            <a:ahLst/>
            <a:cxnLst/>
            <a:rect r="r" b="b" t="t" l="l"/>
            <a:pathLst>
              <a:path h="3071869" w="2580370">
                <a:moveTo>
                  <a:pt x="0" y="0"/>
                </a:moveTo>
                <a:lnTo>
                  <a:pt x="2580370" y="0"/>
                </a:lnTo>
                <a:lnTo>
                  <a:pt x="2580370" y="3071869"/>
                </a:lnTo>
                <a:lnTo>
                  <a:pt x="0" y="30718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690207">
            <a:off x="-719853" y="6839879"/>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5" id="15"/>
          <p:cNvSpPr txBox="true"/>
          <p:nvPr/>
        </p:nvSpPr>
        <p:spPr>
          <a:xfrm rot="0">
            <a:off x="2660713" y="3105093"/>
            <a:ext cx="12516890" cy="4599940"/>
          </a:xfrm>
          <a:prstGeom prst="rect">
            <a:avLst/>
          </a:prstGeom>
        </p:spPr>
        <p:txBody>
          <a:bodyPr anchor="t" rtlCol="false" tIns="0" lIns="0" bIns="0" rIns="0">
            <a:spAutoFit/>
          </a:bodyPr>
          <a:lstStyle/>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During my semester 4 team project, we worked on FileCoffer - a Deception detection and File Locking Mechanism in Windows OS postulated on Haar cascades algorithm, as a part of our OS project. The motivation behind this was protecting sensitive data and enhancing the data security using Facial recognition and Deception Detection Technique.</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We made use of OpenCV libraries for image processing, Haar cascades for facial feature extraction and tkinter library for UI. </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This project is divided into two parts - Lie detection and file locking mechanism.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2289139" y="-5347211"/>
            <a:ext cx="8098615" cy="9090283"/>
          </a:xfrm>
          <a:custGeom>
            <a:avLst/>
            <a:gdLst/>
            <a:ahLst/>
            <a:cxnLst/>
            <a:rect r="r" b="b" t="t" l="l"/>
            <a:pathLst>
              <a:path h="9090283" w="8098615">
                <a:moveTo>
                  <a:pt x="0" y="0"/>
                </a:moveTo>
                <a:lnTo>
                  <a:pt x="8098616" y="0"/>
                </a:lnTo>
                <a:lnTo>
                  <a:pt x="8098616" y="9090282"/>
                </a:lnTo>
                <a:lnTo>
                  <a:pt x="0" y="9090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487394">
            <a:off x="-3021525" y="-3214388"/>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64225" y="1019175"/>
            <a:ext cx="13159551" cy="923925"/>
          </a:xfrm>
          <a:prstGeom prst="rect">
            <a:avLst/>
          </a:prstGeom>
        </p:spPr>
        <p:txBody>
          <a:bodyPr anchor="t" rtlCol="false" tIns="0" lIns="0" bIns="0" rIns="0">
            <a:spAutoFit/>
          </a:bodyPr>
          <a:lstStyle/>
          <a:p>
            <a:pPr algn="ctr" marL="0" indent="0" lvl="0">
              <a:lnSpc>
                <a:spcPts val="7200"/>
              </a:lnSpc>
              <a:spcBef>
                <a:spcPct val="0"/>
              </a:spcBef>
            </a:pPr>
            <a:r>
              <a:rPr lang="en-US" sz="6000">
                <a:solidFill>
                  <a:srgbClr val="000000"/>
                </a:solidFill>
                <a:latin typeface="Gagalin"/>
                <a:ea typeface="Gagalin"/>
                <a:cs typeface="Gagalin"/>
                <a:sym typeface="Gagalin"/>
              </a:rPr>
              <a:t>SAMPLE EXPLANATION</a:t>
            </a:r>
          </a:p>
        </p:txBody>
      </p:sp>
      <p:sp>
        <p:nvSpPr>
          <p:cNvPr name="Freeform 6" id="6"/>
          <p:cNvSpPr/>
          <p:nvPr/>
        </p:nvSpPr>
        <p:spPr>
          <a:xfrm flipH="false" flipV="false" rot="6133112">
            <a:off x="10925054" y="8261404"/>
            <a:ext cx="6664125" cy="6122816"/>
          </a:xfrm>
          <a:custGeom>
            <a:avLst/>
            <a:gdLst/>
            <a:ahLst/>
            <a:cxnLst/>
            <a:rect r="r" b="b" t="t" l="l"/>
            <a:pathLst>
              <a:path h="6122816" w="6664125">
                <a:moveTo>
                  <a:pt x="0" y="0"/>
                </a:moveTo>
                <a:lnTo>
                  <a:pt x="6664126" y="0"/>
                </a:lnTo>
                <a:lnTo>
                  <a:pt x="6664126" y="6122815"/>
                </a:lnTo>
                <a:lnTo>
                  <a:pt x="0" y="61228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2237872" y="2470526"/>
            <a:ext cx="13727018" cy="6606051"/>
            <a:chOff x="0" y="0"/>
            <a:chExt cx="3615346" cy="1739865"/>
          </a:xfrm>
        </p:grpSpPr>
        <p:sp>
          <p:nvSpPr>
            <p:cNvPr name="Freeform 8" id="8"/>
            <p:cNvSpPr/>
            <p:nvPr/>
          </p:nvSpPr>
          <p:spPr>
            <a:xfrm flipH="false" flipV="false" rot="0">
              <a:off x="0" y="0"/>
              <a:ext cx="3615346" cy="1739865"/>
            </a:xfrm>
            <a:custGeom>
              <a:avLst/>
              <a:gdLst/>
              <a:ahLst/>
              <a:cxnLst/>
              <a:rect r="r" b="b" t="t" l="l"/>
              <a:pathLst>
                <a:path h="1739865" w="3615346">
                  <a:moveTo>
                    <a:pt x="28764" y="0"/>
                  </a:moveTo>
                  <a:lnTo>
                    <a:pt x="3586583" y="0"/>
                  </a:lnTo>
                  <a:cubicBezTo>
                    <a:pt x="3594211" y="0"/>
                    <a:pt x="3601527" y="3030"/>
                    <a:pt x="3606922" y="8425"/>
                  </a:cubicBezTo>
                  <a:cubicBezTo>
                    <a:pt x="3612316" y="13819"/>
                    <a:pt x="3615346" y="21135"/>
                    <a:pt x="3615346" y="28764"/>
                  </a:cubicBezTo>
                  <a:lnTo>
                    <a:pt x="3615346" y="1711102"/>
                  </a:lnTo>
                  <a:cubicBezTo>
                    <a:pt x="3615346" y="1726987"/>
                    <a:pt x="3602468" y="1739865"/>
                    <a:pt x="3586583" y="1739865"/>
                  </a:cubicBezTo>
                  <a:lnTo>
                    <a:pt x="28764" y="1739865"/>
                  </a:lnTo>
                  <a:cubicBezTo>
                    <a:pt x="12878" y="1739865"/>
                    <a:pt x="0" y="1726987"/>
                    <a:pt x="0" y="1711102"/>
                  </a:cubicBezTo>
                  <a:lnTo>
                    <a:pt x="0" y="28764"/>
                  </a:lnTo>
                  <a:cubicBezTo>
                    <a:pt x="0" y="12878"/>
                    <a:pt x="12878" y="0"/>
                    <a:pt x="28764"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3615346" cy="1787490"/>
            </a:xfrm>
            <a:prstGeom prst="rect">
              <a:avLst/>
            </a:prstGeom>
          </p:spPr>
          <p:txBody>
            <a:bodyPr anchor="ctr" rtlCol="false" tIns="50800" lIns="50800" bIns="50800" rIns="50800"/>
            <a:lstStyle/>
            <a:p>
              <a:pPr algn="ctr">
                <a:lnSpc>
                  <a:spcPts val="2940"/>
                </a:lnSpc>
              </a:pPr>
            </a:p>
          </p:txBody>
        </p:sp>
      </p:grpSp>
      <p:sp>
        <p:nvSpPr>
          <p:cNvPr name="Freeform 10" id="10"/>
          <p:cNvSpPr/>
          <p:nvPr/>
        </p:nvSpPr>
        <p:spPr>
          <a:xfrm flipH="false" flipV="false" rot="0">
            <a:off x="3723746" y="9076577"/>
            <a:ext cx="3961399" cy="3838956"/>
          </a:xfrm>
          <a:custGeom>
            <a:avLst/>
            <a:gdLst/>
            <a:ahLst/>
            <a:cxnLst/>
            <a:rect r="r" b="b" t="t" l="l"/>
            <a:pathLst>
              <a:path h="3838956" w="3961399">
                <a:moveTo>
                  <a:pt x="0" y="0"/>
                </a:moveTo>
                <a:lnTo>
                  <a:pt x="3961399" y="0"/>
                </a:lnTo>
                <a:lnTo>
                  <a:pt x="3961399" y="3838956"/>
                </a:lnTo>
                <a:lnTo>
                  <a:pt x="0" y="38389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26604" y="4396824"/>
            <a:ext cx="1655304" cy="1604140"/>
          </a:xfrm>
          <a:custGeom>
            <a:avLst/>
            <a:gdLst/>
            <a:ahLst/>
            <a:cxnLst/>
            <a:rect r="r" b="b" t="t" l="l"/>
            <a:pathLst>
              <a:path h="1604140" w="1655304">
                <a:moveTo>
                  <a:pt x="0" y="0"/>
                </a:moveTo>
                <a:lnTo>
                  <a:pt x="1655304" y="0"/>
                </a:lnTo>
                <a:lnTo>
                  <a:pt x="1655304" y="1604141"/>
                </a:lnTo>
                <a:lnTo>
                  <a:pt x="0" y="16041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1461487" y="-802070"/>
            <a:ext cx="1655304" cy="1604140"/>
          </a:xfrm>
          <a:custGeom>
            <a:avLst/>
            <a:gdLst/>
            <a:ahLst/>
            <a:cxnLst/>
            <a:rect r="r" b="b" t="t" l="l"/>
            <a:pathLst>
              <a:path h="1604140" w="1655304">
                <a:moveTo>
                  <a:pt x="0" y="0"/>
                </a:moveTo>
                <a:lnTo>
                  <a:pt x="1655304" y="0"/>
                </a:lnTo>
                <a:lnTo>
                  <a:pt x="1655304" y="1604140"/>
                </a:lnTo>
                <a:lnTo>
                  <a:pt x="0" y="16041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1113912">
            <a:off x="16386768" y="4617476"/>
            <a:ext cx="2580370" cy="3071869"/>
          </a:xfrm>
          <a:custGeom>
            <a:avLst/>
            <a:gdLst/>
            <a:ahLst/>
            <a:cxnLst/>
            <a:rect r="r" b="b" t="t" l="l"/>
            <a:pathLst>
              <a:path h="3071869" w="2580370">
                <a:moveTo>
                  <a:pt x="0" y="0"/>
                </a:moveTo>
                <a:lnTo>
                  <a:pt x="2580370" y="0"/>
                </a:lnTo>
                <a:lnTo>
                  <a:pt x="2580370" y="3071869"/>
                </a:lnTo>
                <a:lnTo>
                  <a:pt x="0" y="30718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690207">
            <a:off x="-719853" y="6839879"/>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5" id="15"/>
          <p:cNvSpPr txBox="true"/>
          <p:nvPr/>
        </p:nvSpPr>
        <p:spPr>
          <a:xfrm rot="0">
            <a:off x="2660713" y="2567305"/>
            <a:ext cx="12516890" cy="5742940"/>
          </a:xfrm>
          <a:prstGeom prst="rect">
            <a:avLst/>
          </a:prstGeom>
        </p:spPr>
        <p:txBody>
          <a:bodyPr anchor="t" rtlCol="false" tIns="0" lIns="0" bIns="0" rIns="0">
            <a:spAutoFit/>
          </a:bodyPr>
          <a:lstStyle/>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In lie detection, the user's neutral image(which is fed already) and the unknown image (the image which is tested for lie detection) will be compared. First, the image will be preprocessed where image will be converted to grayscale, resized and facial features will be extracted. Then, based of a threshold value, the no of white pixels inside the eye and smile boxes are counted and compared and the final decision will be made.</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In file locking mechanism, first, the folder to store the secured data is created and files are added to it. Then, Our model is trained with 100 pictures of the authorised user. The captured images are converted into greyscale and facial features are extracted.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2289139" y="-5347211"/>
            <a:ext cx="8098615" cy="9090283"/>
          </a:xfrm>
          <a:custGeom>
            <a:avLst/>
            <a:gdLst/>
            <a:ahLst/>
            <a:cxnLst/>
            <a:rect r="r" b="b" t="t" l="l"/>
            <a:pathLst>
              <a:path h="9090283" w="8098615">
                <a:moveTo>
                  <a:pt x="0" y="0"/>
                </a:moveTo>
                <a:lnTo>
                  <a:pt x="8098616" y="0"/>
                </a:lnTo>
                <a:lnTo>
                  <a:pt x="8098616" y="9090282"/>
                </a:lnTo>
                <a:lnTo>
                  <a:pt x="0" y="9090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487394">
            <a:off x="-3021525" y="-3214388"/>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64225" y="1019175"/>
            <a:ext cx="13159551" cy="923925"/>
          </a:xfrm>
          <a:prstGeom prst="rect">
            <a:avLst/>
          </a:prstGeom>
        </p:spPr>
        <p:txBody>
          <a:bodyPr anchor="t" rtlCol="false" tIns="0" lIns="0" bIns="0" rIns="0">
            <a:spAutoFit/>
          </a:bodyPr>
          <a:lstStyle/>
          <a:p>
            <a:pPr algn="ctr" marL="0" indent="0" lvl="0">
              <a:lnSpc>
                <a:spcPts val="7200"/>
              </a:lnSpc>
              <a:spcBef>
                <a:spcPct val="0"/>
              </a:spcBef>
            </a:pPr>
            <a:r>
              <a:rPr lang="en-US" sz="6000">
                <a:solidFill>
                  <a:srgbClr val="000000"/>
                </a:solidFill>
                <a:latin typeface="Gagalin"/>
                <a:ea typeface="Gagalin"/>
                <a:cs typeface="Gagalin"/>
                <a:sym typeface="Gagalin"/>
              </a:rPr>
              <a:t>SAMPLE EXPLANATION</a:t>
            </a:r>
          </a:p>
        </p:txBody>
      </p:sp>
      <p:sp>
        <p:nvSpPr>
          <p:cNvPr name="Freeform 6" id="6"/>
          <p:cNvSpPr/>
          <p:nvPr/>
        </p:nvSpPr>
        <p:spPr>
          <a:xfrm flipH="false" flipV="false" rot="6133112">
            <a:off x="10925054" y="8261404"/>
            <a:ext cx="6664125" cy="6122816"/>
          </a:xfrm>
          <a:custGeom>
            <a:avLst/>
            <a:gdLst/>
            <a:ahLst/>
            <a:cxnLst/>
            <a:rect r="r" b="b" t="t" l="l"/>
            <a:pathLst>
              <a:path h="6122816" w="6664125">
                <a:moveTo>
                  <a:pt x="0" y="0"/>
                </a:moveTo>
                <a:lnTo>
                  <a:pt x="6664126" y="0"/>
                </a:lnTo>
                <a:lnTo>
                  <a:pt x="6664126" y="6122815"/>
                </a:lnTo>
                <a:lnTo>
                  <a:pt x="0" y="61228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2237872" y="2171700"/>
            <a:ext cx="13727018" cy="7281545"/>
            <a:chOff x="0" y="0"/>
            <a:chExt cx="3615346" cy="1917773"/>
          </a:xfrm>
        </p:grpSpPr>
        <p:sp>
          <p:nvSpPr>
            <p:cNvPr name="Freeform 8" id="8"/>
            <p:cNvSpPr/>
            <p:nvPr/>
          </p:nvSpPr>
          <p:spPr>
            <a:xfrm flipH="false" flipV="false" rot="0">
              <a:off x="0" y="0"/>
              <a:ext cx="3615346" cy="1917773"/>
            </a:xfrm>
            <a:custGeom>
              <a:avLst/>
              <a:gdLst/>
              <a:ahLst/>
              <a:cxnLst/>
              <a:rect r="r" b="b" t="t" l="l"/>
              <a:pathLst>
                <a:path h="1917773" w="3615346">
                  <a:moveTo>
                    <a:pt x="28764" y="0"/>
                  </a:moveTo>
                  <a:lnTo>
                    <a:pt x="3586583" y="0"/>
                  </a:lnTo>
                  <a:cubicBezTo>
                    <a:pt x="3594211" y="0"/>
                    <a:pt x="3601527" y="3030"/>
                    <a:pt x="3606922" y="8425"/>
                  </a:cubicBezTo>
                  <a:cubicBezTo>
                    <a:pt x="3612316" y="13819"/>
                    <a:pt x="3615346" y="21135"/>
                    <a:pt x="3615346" y="28764"/>
                  </a:cubicBezTo>
                  <a:lnTo>
                    <a:pt x="3615346" y="1889010"/>
                  </a:lnTo>
                  <a:cubicBezTo>
                    <a:pt x="3615346" y="1904895"/>
                    <a:pt x="3602468" y="1917773"/>
                    <a:pt x="3586583" y="1917773"/>
                  </a:cubicBezTo>
                  <a:lnTo>
                    <a:pt x="28764" y="1917773"/>
                  </a:lnTo>
                  <a:cubicBezTo>
                    <a:pt x="21135" y="1917773"/>
                    <a:pt x="13819" y="1914743"/>
                    <a:pt x="8425" y="1909348"/>
                  </a:cubicBezTo>
                  <a:cubicBezTo>
                    <a:pt x="3030" y="1903954"/>
                    <a:pt x="0" y="1896638"/>
                    <a:pt x="0" y="1889010"/>
                  </a:cubicBezTo>
                  <a:lnTo>
                    <a:pt x="0" y="28764"/>
                  </a:lnTo>
                  <a:cubicBezTo>
                    <a:pt x="0" y="12878"/>
                    <a:pt x="12878" y="0"/>
                    <a:pt x="28764"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3615346" cy="1965398"/>
            </a:xfrm>
            <a:prstGeom prst="rect">
              <a:avLst/>
            </a:prstGeom>
          </p:spPr>
          <p:txBody>
            <a:bodyPr anchor="ctr" rtlCol="false" tIns="50800" lIns="50800" bIns="50800" rIns="50800"/>
            <a:lstStyle/>
            <a:p>
              <a:pPr algn="ctr">
                <a:lnSpc>
                  <a:spcPts val="2940"/>
                </a:lnSpc>
              </a:pPr>
            </a:p>
          </p:txBody>
        </p:sp>
      </p:grpSp>
      <p:sp>
        <p:nvSpPr>
          <p:cNvPr name="Freeform 10" id="10"/>
          <p:cNvSpPr/>
          <p:nvPr/>
        </p:nvSpPr>
        <p:spPr>
          <a:xfrm flipH="false" flipV="false" rot="0">
            <a:off x="3723746" y="9076577"/>
            <a:ext cx="3961399" cy="3838956"/>
          </a:xfrm>
          <a:custGeom>
            <a:avLst/>
            <a:gdLst/>
            <a:ahLst/>
            <a:cxnLst/>
            <a:rect r="r" b="b" t="t" l="l"/>
            <a:pathLst>
              <a:path h="3838956" w="3961399">
                <a:moveTo>
                  <a:pt x="0" y="0"/>
                </a:moveTo>
                <a:lnTo>
                  <a:pt x="3961399" y="0"/>
                </a:lnTo>
                <a:lnTo>
                  <a:pt x="3961399" y="3838956"/>
                </a:lnTo>
                <a:lnTo>
                  <a:pt x="0" y="38389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26604" y="4396824"/>
            <a:ext cx="1655304" cy="1604140"/>
          </a:xfrm>
          <a:custGeom>
            <a:avLst/>
            <a:gdLst/>
            <a:ahLst/>
            <a:cxnLst/>
            <a:rect r="r" b="b" t="t" l="l"/>
            <a:pathLst>
              <a:path h="1604140" w="1655304">
                <a:moveTo>
                  <a:pt x="0" y="0"/>
                </a:moveTo>
                <a:lnTo>
                  <a:pt x="1655304" y="0"/>
                </a:lnTo>
                <a:lnTo>
                  <a:pt x="1655304" y="1604141"/>
                </a:lnTo>
                <a:lnTo>
                  <a:pt x="0" y="16041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1461487" y="-802070"/>
            <a:ext cx="1655304" cy="1604140"/>
          </a:xfrm>
          <a:custGeom>
            <a:avLst/>
            <a:gdLst/>
            <a:ahLst/>
            <a:cxnLst/>
            <a:rect r="r" b="b" t="t" l="l"/>
            <a:pathLst>
              <a:path h="1604140" w="1655304">
                <a:moveTo>
                  <a:pt x="0" y="0"/>
                </a:moveTo>
                <a:lnTo>
                  <a:pt x="1655304" y="0"/>
                </a:lnTo>
                <a:lnTo>
                  <a:pt x="1655304" y="1604140"/>
                </a:lnTo>
                <a:lnTo>
                  <a:pt x="0" y="16041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1113912">
            <a:off x="16386768" y="4617476"/>
            <a:ext cx="2580370" cy="3071869"/>
          </a:xfrm>
          <a:custGeom>
            <a:avLst/>
            <a:gdLst/>
            <a:ahLst/>
            <a:cxnLst/>
            <a:rect r="r" b="b" t="t" l="l"/>
            <a:pathLst>
              <a:path h="3071869" w="2580370">
                <a:moveTo>
                  <a:pt x="0" y="0"/>
                </a:moveTo>
                <a:lnTo>
                  <a:pt x="2580370" y="0"/>
                </a:lnTo>
                <a:lnTo>
                  <a:pt x="2580370" y="3071869"/>
                </a:lnTo>
                <a:lnTo>
                  <a:pt x="0" y="30718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690207">
            <a:off x="-719853" y="6839879"/>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5" id="15"/>
          <p:cNvSpPr txBox="true"/>
          <p:nvPr/>
        </p:nvSpPr>
        <p:spPr>
          <a:xfrm rot="0">
            <a:off x="2660713" y="2264728"/>
            <a:ext cx="12516890" cy="6885940"/>
          </a:xfrm>
          <a:prstGeom prst="rect">
            <a:avLst/>
          </a:prstGeom>
        </p:spPr>
        <p:txBody>
          <a:bodyPr anchor="t" rtlCol="false" tIns="0" lIns="0" bIns="0" rIns="0">
            <a:spAutoFit/>
          </a:bodyPr>
          <a:lstStyle/>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Then, the folder is locked. When a user tries to access a locked file, the system captures their facial features using the webcam, and then compares these features to a pre-registered database of authorized users. If the features match, the file is unlocked, granting access to the user. This eliminates the need for traditional passwords and PINs, offering a more secure and convenient method of access. As we used Haar cascades, which is a widely recognized for their accuracy in detecting and recognizing facial features, our projects results were more accurate.</a:t>
            </a:r>
            <a:r>
              <a:rPr lang="en-US" sz="2600">
                <a:solidFill>
                  <a:srgbClr val="000000"/>
                </a:solidFill>
                <a:latin typeface="Agrandir Narrow"/>
                <a:ea typeface="Agrandir Narrow"/>
                <a:cs typeface="Agrandir Narrow"/>
                <a:sym typeface="Agrandir Narrow"/>
              </a:rPr>
              <a:t> </a:t>
            </a:r>
          </a:p>
          <a:p>
            <a:pPr algn="l"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The major problem we faced during this implementation was the accuracy of results were affected due to factors like lighting and angle variations. However, with proper calibration and controlled environments, the system can provide reliable results. This project was a fantastic opportunity for us to gain knowledge in image processing and machine vision concepts.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2289139" y="-5347211"/>
            <a:ext cx="8098615" cy="9090283"/>
          </a:xfrm>
          <a:custGeom>
            <a:avLst/>
            <a:gdLst/>
            <a:ahLst/>
            <a:cxnLst/>
            <a:rect r="r" b="b" t="t" l="l"/>
            <a:pathLst>
              <a:path h="9090283" w="8098615">
                <a:moveTo>
                  <a:pt x="0" y="0"/>
                </a:moveTo>
                <a:lnTo>
                  <a:pt x="8098616" y="0"/>
                </a:lnTo>
                <a:lnTo>
                  <a:pt x="8098616" y="9090282"/>
                </a:lnTo>
                <a:lnTo>
                  <a:pt x="0" y="9090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487394">
            <a:off x="-3021525" y="-3214388"/>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64225" y="792545"/>
            <a:ext cx="13159551" cy="923925"/>
          </a:xfrm>
          <a:prstGeom prst="rect">
            <a:avLst/>
          </a:prstGeom>
        </p:spPr>
        <p:txBody>
          <a:bodyPr anchor="t" rtlCol="false" tIns="0" lIns="0" bIns="0" rIns="0">
            <a:spAutoFit/>
          </a:bodyPr>
          <a:lstStyle/>
          <a:p>
            <a:pPr algn="ctr" marL="0" indent="0" lvl="0">
              <a:lnSpc>
                <a:spcPts val="7200"/>
              </a:lnSpc>
              <a:spcBef>
                <a:spcPct val="0"/>
              </a:spcBef>
            </a:pPr>
            <a:r>
              <a:rPr lang="en-US" sz="6000">
                <a:solidFill>
                  <a:srgbClr val="000000"/>
                </a:solidFill>
                <a:latin typeface="Gagalin"/>
                <a:ea typeface="Gagalin"/>
                <a:cs typeface="Gagalin"/>
                <a:sym typeface="Gagalin"/>
              </a:rPr>
              <a:t>DSA ROUND</a:t>
            </a:r>
          </a:p>
        </p:txBody>
      </p:sp>
      <p:sp>
        <p:nvSpPr>
          <p:cNvPr name="Freeform 6" id="6"/>
          <p:cNvSpPr/>
          <p:nvPr/>
        </p:nvSpPr>
        <p:spPr>
          <a:xfrm flipH="false" flipV="false" rot="6133112">
            <a:off x="10925054" y="8261404"/>
            <a:ext cx="6664125" cy="6122816"/>
          </a:xfrm>
          <a:custGeom>
            <a:avLst/>
            <a:gdLst/>
            <a:ahLst/>
            <a:cxnLst/>
            <a:rect r="r" b="b" t="t" l="l"/>
            <a:pathLst>
              <a:path h="6122816" w="6664125">
                <a:moveTo>
                  <a:pt x="0" y="0"/>
                </a:moveTo>
                <a:lnTo>
                  <a:pt x="6664126" y="0"/>
                </a:lnTo>
                <a:lnTo>
                  <a:pt x="6664126" y="6122815"/>
                </a:lnTo>
                <a:lnTo>
                  <a:pt x="0" y="61228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2237872" y="2144173"/>
            <a:ext cx="13727018" cy="6932404"/>
            <a:chOff x="0" y="0"/>
            <a:chExt cx="3615346" cy="1825818"/>
          </a:xfrm>
        </p:grpSpPr>
        <p:sp>
          <p:nvSpPr>
            <p:cNvPr name="Freeform 8" id="8"/>
            <p:cNvSpPr/>
            <p:nvPr/>
          </p:nvSpPr>
          <p:spPr>
            <a:xfrm flipH="false" flipV="false" rot="0">
              <a:off x="0" y="0"/>
              <a:ext cx="3615346" cy="1825818"/>
            </a:xfrm>
            <a:custGeom>
              <a:avLst/>
              <a:gdLst/>
              <a:ahLst/>
              <a:cxnLst/>
              <a:rect r="r" b="b" t="t" l="l"/>
              <a:pathLst>
                <a:path h="1825818" w="3615346">
                  <a:moveTo>
                    <a:pt x="28764" y="0"/>
                  </a:moveTo>
                  <a:lnTo>
                    <a:pt x="3586583" y="0"/>
                  </a:lnTo>
                  <a:cubicBezTo>
                    <a:pt x="3594211" y="0"/>
                    <a:pt x="3601527" y="3030"/>
                    <a:pt x="3606922" y="8425"/>
                  </a:cubicBezTo>
                  <a:cubicBezTo>
                    <a:pt x="3612316" y="13819"/>
                    <a:pt x="3615346" y="21135"/>
                    <a:pt x="3615346" y="28764"/>
                  </a:cubicBezTo>
                  <a:lnTo>
                    <a:pt x="3615346" y="1797055"/>
                  </a:lnTo>
                  <a:cubicBezTo>
                    <a:pt x="3615346" y="1812940"/>
                    <a:pt x="3602468" y="1825818"/>
                    <a:pt x="3586583" y="1825818"/>
                  </a:cubicBezTo>
                  <a:lnTo>
                    <a:pt x="28764" y="1825818"/>
                  </a:lnTo>
                  <a:cubicBezTo>
                    <a:pt x="21135" y="1825818"/>
                    <a:pt x="13819" y="1822788"/>
                    <a:pt x="8425" y="1817394"/>
                  </a:cubicBezTo>
                  <a:cubicBezTo>
                    <a:pt x="3030" y="1811999"/>
                    <a:pt x="0" y="1804683"/>
                    <a:pt x="0" y="1797055"/>
                  </a:cubicBezTo>
                  <a:lnTo>
                    <a:pt x="0" y="28764"/>
                  </a:lnTo>
                  <a:cubicBezTo>
                    <a:pt x="0" y="12878"/>
                    <a:pt x="12878" y="0"/>
                    <a:pt x="28764"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3615346" cy="1873443"/>
            </a:xfrm>
            <a:prstGeom prst="rect">
              <a:avLst/>
            </a:prstGeom>
          </p:spPr>
          <p:txBody>
            <a:bodyPr anchor="ctr" rtlCol="false" tIns="50800" lIns="50800" bIns="50800" rIns="50800"/>
            <a:lstStyle/>
            <a:p>
              <a:pPr algn="ctr">
                <a:lnSpc>
                  <a:spcPts val="2940"/>
                </a:lnSpc>
              </a:pPr>
            </a:p>
          </p:txBody>
        </p:sp>
      </p:grpSp>
      <p:sp>
        <p:nvSpPr>
          <p:cNvPr name="Freeform 10" id="10"/>
          <p:cNvSpPr/>
          <p:nvPr/>
        </p:nvSpPr>
        <p:spPr>
          <a:xfrm flipH="false" flipV="false" rot="0">
            <a:off x="3723746" y="9076577"/>
            <a:ext cx="3961399" cy="3838956"/>
          </a:xfrm>
          <a:custGeom>
            <a:avLst/>
            <a:gdLst/>
            <a:ahLst/>
            <a:cxnLst/>
            <a:rect r="r" b="b" t="t" l="l"/>
            <a:pathLst>
              <a:path h="3838956" w="3961399">
                <a:moveTo>
                  <a:pt x="0" y="0"/>
                </a:moveTo>
                <a:lnTo>
                  <a:pt x="3961399" y="0"/>
                </a:lnTo>
                <a:lnTo>
                  <a:pt x="3961399" y="3838956"/>
                </a:lnTo>
                <a:lnTo>
                  <a:pt x="0" y="38389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26604" y="4396824"/>
            <a:ext cx="1655304" cy="1604140"/>
          </a:xfrm>
          <a:custGeom>
            <a:avLst/>
            <a:gdLst/>
            <a:ahLst/>
            <a:cxnLst/>
            <a:rect r="r" b="b" t="t" l="l"/>
            <a:pathLst>
              <a:path h="1604140" w="1655304">
                <a:moveTo>
                  <a:pt x="0" y="0"/>
                </a:moveTo>
                <a:lnTo>
                  <a:pt x="1655304" y="0"/>
                </a:lnTo>
                <a:lnTo>
                  <a:pt x="1655304" y="1604141"/>
                </a:lnTo>
                <a:lnTo>
                  <a:pt x="0" y="16041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1461487" y="-802070"/>
            <a:ext cx="1655304" cy="1604140"/>
          </a:xfrm>
          <a:custGeom>
            <a:avLst/>
            <a:gdLst/>
            <a:ahLst/>
            <a:cxnLst/>
            <a:rect r="r" b="b" t="t" l="l"/>
            <a:pathLst>
              <a:path h="1604140" w="1655304">
                <a:moveTo>
                  <a:pt x="0" y="0"/>
                </a:moveTo>
                <a:lnTo>
                  <a:pt x="1655304" y="0"/>
                </a:lnTo>
                <a:lnTo>
                  <a:pt x="1655304" y="1604140"/>
                </a:lnTo>
                <a:lnTo>
                  <a:pt x="0" y="16041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1113912">
            <a:off x="16386768" y="4617476"/>
            <a:ext cx="2580370" cy="3071869"/>
          </a:xfrm>
          <a:custGeom>
            <a:avLst/>
            <a:gdLst/>
            <a:ahLst/>
            <a:cxnLst/>
            <a:rect r="r" b="b" t="t" l="l"/>
            <a:pathLst>
              <a:path h="3071869" w="2580370">
                <a:moveTo>
                  <a:pt x="0" y="0"/>
                </a:moveTo>
                <a:lnTo>
                  <a:pt x="2580370" y="0"/>
                </a:lnTo>
                <a:lnTo>
                  <a:pt x="2580370" y="3071869"/>
                </a:lnTo>
                <a:lnTo>
                  <a:pt x="0" y="30718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690207">
            <a:off x="-719853" y="6839879"/>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5" id="15"/>
          <p:cNvSpPr txBox="true"/>
          <p:nvPr/>
        </p:nvSpPr>
        <p:spPr>
          <a:xfrm rot="0">
            <a:off x="2654655" y="2372360"/>
            <a:ext cx="12893451" cy="6885940"/>
          </a:xfrm>
          <a:prstGeom prst="rect">
            <a:avLst/>
          </a:prstGeom>
        </p:spPr>
        <p:txBody>
          <a:bodyPr anchor="t" rtlCol="false" tIns="0" lIns="0" bIns="0" rIns="0">
            <a:spAutoFit/>
          </a:bodyPr>
          <a:lstStyle/>
          <a:p>
            <a:pPr algn="just"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Check out interview experience from </a:t>
            </a:r>
            <a:r>
              <a:rPr lang="en-US" sz="2600">
                <a:solidFill>
                  <a:srgbClr val="000000"/>
                </a:solidFill>
                <a:latin typeface="Agrandir Narrow Bold"/>
                <a:ea typeface="Agrandir Narrow Bold"/>
                <a:cs typeface="Agrandir Narrow Bold"/>
                <a:sym typeface="Agrandir Narrow Bold"/>
              </a:rPr>
              <a:t>GFG archieves</a:t>
            </a:r>
            <a:r>
              <a:rPr lang="en-US" sz="2600">
                <a:solidFill>
                  <a:srgbClr val="000000"/>
                </a:solidFill>
                <a:latin typeface="Agrandir Narrow"/>
                <a:ea typeface="Agrandir Narrow"/>
                <a:cs typeface="Agrandir Narrow"/>
                <a:sym typeface="Agrandir Narrow"/>
              </a:rPr>
              <a:t> and </a:t>
            </a:r>
            <a:r>
              <a:rPr lang="en-US" sz="2600">
                <a:solidFill>
                  <a:srgbClr val="000000"/>
                </a:solidFill>
                <a:latin typeface="Agrandir Narrow Bold"/>
                <a:ea typeface="Agrandir Narrow Bold"/>
                <a:cs typeface="Agrandir Narrow Bold"/>
                <a:sym typeface="Agrandir Narrow Bold"/>
              </a:rPr>
              <a:t>Leetcode discussions</a:t>
            </a:r>
            <a:r>
              <a:rPr lang="en-US" sz="2600">
                <a:solidFill>
                  <a:srgbClr val="000000"/>
                </a:solidFill>
                <a:latin typeface="Agrandir Narrow"/>
                <a:ea typeface="Agrandir Narrow"/>
                <a:cs typeface="Agrandir Narrow"/>
                <a:sym typeface="Agrandir Narrow"/>
              </a:rPr>
              <a:t>. </a:t>
            </a:r>
          </a:p>
          <a:p>
            <a:pPr algn="just" marL="561341" indent="-280670" lvl="1">
              <a:lnSpc>
                <a:spcPts val="4550"/>
              </a:lnSpc>
              <a:buFont typeface="Arial"/>
              <a:buChar char="•"/>
            </a:pPr>
            <a:r>
              <a:rPr lang="en-US" sz="2600">
                <a:solidFill>
                  <a:srgbClr val="000000"/>
                </a:solidFill>
                <a:latin typeface="Agrandir Narrow Bold"/>
                <a:ea typeface="Agrandir Narrow Bold"/>
                <a:cs typeface="Agrandir Narrow Bold"/>
                <a:sym typeface="Agrandir Narrow Bold"/>
              </a:rPr>
              <a:t>Familiarize yourself with common algorithms and techniques</a:t>
            </a:r>
            <a:r>
              <a:rPr lang="en-US" sz="2600">
                <a:solidFill>
                  <a:srgbClr val="000000"/>
                </a:solidFill>
                <a:latin typeface="Agrandir Narrow"/>
                <a:ea typeface="Agrandir Narrow"/>
                <a:cs typeface="Agrandir Narrow"/>
                <a:sym typeface="Agrandir Narrow"/>
              </a:rPr>
              <a:t> such as sorting algorithms (quicksort, merge sort), searching algorithms (binary search), basic dynamic programming, trees  and graph algorithms (DFS, BFS).</a:t>
            </a:r>
          </a:p>
          <a:p>
            <a:pPr algn="just"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If you’re given a coding question and asked to solve it, start from </a:t>
            </a:r>
            <a:r>
              <a:rPr lang="en-US" sz="2600">
                <a:solidFill>
                  <a:srgbClr val="000000"/>
                </a:solidFill>
                <a:latin typeface="Agrandir Narrow Bold"/>
                <a:ea typeface="Agrandir Narrow Bold"/>
                <a:cs typeface="Agrandir Narrow Bold"/>
                <a:sym typeface="Agrandir Narrow Bold"/>
              </a:rPr>
              <a:t>brute force</a:t>
            </a:r>
            <a:r>
              <a:rPr lang="en-US" sz="2600">
                <a:solidFill>
                  <a:srgbClr val="000000"/>
                </a:solidFill>
                <a:latin typeface="Agrandir Narrow"/>
                <a:ea typeface="Agrandir Narrow"/>
                <a:cs typeface="Agrandir Narrow"/>
                <a:sym typeface="Agrandir Narrow"/>
              </a:rPr>
              <a:t> approach and improve the code and then finally move to </a:t>
            </a:r>
            <a:r>
              <a:rPr lang="en-US" sz="2600">
                <a:solidFill>
                  <a:srgbClr val="000000"/>
                </a:solidFill>
                <a:latin typeface="Agrandir Narrow Bold"/>
                <a:ea typeface="Agrandir Narrow Bold"/>
                <a:cs typeface="Agrandir Narrow Bold"/>
                <a:sym typeface="Agrandir Narrow Bold"/>
              </a:rPr>
              <a:t>optimal approach </a:t>
            </a:r>
            <a:r>
              <a:rPr lang="en-US" sz="2600">
                <a:solidFill>
                  <a:srgbClr val="000000"/>
                </a:solidFill>
                <a:latin typeface="Agrandir Narrow"/>
                <a:ea typeface="Agrandir Narrow"/>
                <a:cs typeface="Agrandir Narrow"/>
                <a:sym typeface="Agrandir Narrow"/>
              </a:rPr>
              <a:t>even if you know the optimal approach already. This demonstrates your </a:t>
            </a:r>
            <a:r>
              <a:rPr lang="en-US" sz="2600">
                <a:solidFill>
                  <a:srgbClr val="000000"/>
                </a:solidFill>
                <a:latin typeface="Agrandir Narrow Bold"/>
                <a:ea typeface="Agrandir Narrow Bold"/>
                <a:cs typeface="Agrandir Narrow Bold"/>
                <a:sym typeface="Agrandir Narrow Bold"/>
              </a:rPr>
              <a:t>thought processing</a:t>
            </a:r>
            <a:r>
              <a:rPr lang="en-US" sz="2600">
                <a:solidFill>
                  <a:srgbClr val="000000"/>
                </a:solidFill>
                <a:latin typeface="Agrandir Narrow"/>
                <a:ea typeface="Agrandir Narrow"/>
                <a:cs typeface="Agrandir Narrow"/>
                <a:sym typeface="Agrandir Narrow"/>
              </a:rPr>
              <a:t>.</a:t>
            </a:r>
          </a:p>
          <a:p>
            <a:pPr algn="just"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Explain each and every step clearly. Interviewers require clarity in your problem solving and logical thinking skills. </a:t>
            </a:r>
          </a:p>
          <a:p>
            <a:pPr algn="just" marL="561341" indent="-280670" lvl="1">
              <a:lnSpc>
                <a:spcPts val="4550"/>
              </a:lnSpc>
              <a:buFont typeface="Arial"/>
              <a:buChar char="•"/>
            </a:pPr>
            <a:r>
              <a:rPr lang="en-US" sz="2600">
                <a:solidFill>
                  <a:srgbClr val="000000"/>
                </a:solidFill>
                <a:latin typeface="Agrandir Narrow"/>
                <a:ea typeface="Agrandir Narrow"/>
                <a:cs typeface="Agrandir Narrow"/>
                <a:sym typeface="Agrandir Narrow"/>
              </a:rPr>
              <a:t>You can request the interviewer to explain the problem once again if you couldn’t get clear idea about the problem. </a:t>
            </a:r>
          </a:p>
          <a:p>
            <a:pPr algn="just">
              <a:lnSpc>
                <a:spcPts val="4550"/>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2289139" y="-5347211"/>
            <a:ext cx="8098615" cy="9090283"/>
          </a:xfrm>
          <a:custGeom>
            <a:avLst/>
            <a:gdLst/>
            <a:ahLst/>
            <a:cxnLst/>
            <a:rect r="r" b="b" t="t" l="l"/>
            <a:pathLst>
              <a:path h="9090283" w="8098615">
                <a:moveTo>
                  <a:pt x="0" y="0"/>
                </a:moveTo>
                <a:lnTo>
                  <a:pt x="8098616" y="0"/>
                </a:lnTo>
                <a:lnTo>
                  <a:pt x="8098616" y="9090282"/>
                </a:lnTo>
                <a:lnTo>
                  <a:pt x="0" y="9090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487394">
            <a:off x="-3021525" y="-3214388"/>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64225" y="561975"/>
            <a:ext cx="13159551" cy="923925"/>
          </a:xfrm>
          <a:prstGeom prst="rect">
            <a:avLst/>
          </a:prstGeom>
        </p:spPr>
        <p:txBody>
          <a:bodyPr anchor="t" rtlCol="false" tIns="0" lIns="0" bIns="0" rIns="0">
            <a:spAutoFit/>
          </a:bodyPr>
          <a:lstStyle/>
          <a:p>
            <a:pPr algn="ctr" marL="0" indent="0" lvl="0">
              <a:lnSpc>
                <a:spcPts val="7200"/>
              </a:lnSpc>
              <a:spcBef>
                <a:spcPct val="0"/>
              </a:spcBef>
            </a:pPr>
            <a:r>
              <a:rPr lang="en-US" sz="6000">
                <a:solidFill>
                  <a:srgbClr val="000000"/>
                </a:solidFill>
                <a:latin typeface="Gagalin"/>
                <a:ea typeface="Gagalin"/>
                <a:cs typeface="Gagalin"/>
                <a:sym typeface="Gagalin"/>
              </a:rPr>
              <a:t>CS FUNDAMENTAL ROUNDS</a:t>
            </a:r>
          </a:p>
        </p:txBody>
      </p:sp>
      <p:sp>
        <p:nvSpPr>
          <p:cNvPr name="Freeform 6" id="6"/>
          <p:cNvSpPr/>
          <p:nvPr/>
        </p:nvSpPr>
        <p:spPr>
          <a:xfrm flipH="false" flipV="false" rot="6133112">
            <a:off x="10925054" y="8261404"/>
            <a:ext cx="6664125" cy="6122816"/>
          </a:xfrm>
          <a:custGeom>
            <a:avLst/>
            <a:gdLst/>
            <a:ahLst/>
            <a:cxnLst/>
            <a:rect r="r" b="b" t="t" l="l"/>
            <a:pathLst>
              <a:path h="6122816" w="6664125">
                <a:moveTo>
                  <a:pt x="0" y="0"/>
                </a:moveTo>
                <a:lnTo>
                  <a:pt x="6664126" y="0"/>
                </a:lnTo>
                <a:lnTo>
                  <a:pt x="6664126" y="6122815"/>
                </a:lnTo>
                <a:lnTo>
                  <a:pt x="0" y="61228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2052634" y="3151634"/>
            <a:ext cx="13157841" cy="6407915"/>
            <a:chOff x="0" y="0"/>
            <a:chExt cx="3465440" cy="1687681"/>
          </a:xfrm>
        </p:grpSpPr>
        <p:sp>
          <p:nvSpPr>
            <p:cNvPr name="Freeform 8" id="8"/>
            <p:cNvSpPr/>
            <p:nvPr/>
          </p:nvSpPr>
          <p:spPr>
            <a:xfrm flipH="false" flipV="false" rot="0">
              <a:off x="0" y="0"/>
              <a:ext cx="3465440" cy="1687681"/>
            </a:xfrm>
            <a:custGeom>
              <a:avLst/>
              <a:gdLst/>
              <a:ahLst/>
              <a:cxnLst/>
              <a:rect r="r" b="b" t="t" l="l"/>
              <a:pathLst>
                <a:path h="1687681" w="3465440">
                  <a:moveTo>
                    <a:pt x="30008" y="0"/>
                  </a:moveTo>
                  <a:lnTo>
                    <a:pt x="3435432" y="0"/>
                  </a:lnTo>
                  <a:cubicBezTo>
                    <a:pt x="3443391" y="0"/>
                    <a:pt x="3451023" y="3162"/>
                    <a:pt x="3456651" y="8789"/>
                  </a:cubicBezTo>
                  <a:cubicBezTo>
                    <a:pt x="3462278" y="14417"/>
                    <a:pt x="3465440" y="22049"/>
                    <a:pt x="3465440" y="30008"/>
                  </a:cubicBezTo>
                  <a:lnTo>
                    <a:pt x="3465440" y="1657673"/>
                  </a:lnTo>
                  <a:cubicBezTo>
                    <a:pt x="3465440" y="1674246"/>
                    <a:pt x="3452005" y="1687681"/>
                    <a:pt x="3435432" y="1687681"/>
                  </a:cubicBezTo>
                  <a:lnTo>
                    <a:pt x="30008" y="1687681"/>
                  </a:lnTo>
                  <a:cubicBezTo>
                    <a:pt x="13435" y="1687681"/>
                    <a:pt x="0" y="1674246"/>
                    <a:pt x="0" y="1657673"/>
                  </a:cubicBezTo>
                  <a:lnTo>
                    <a:pt x="0" y="30008"/>
                  </a:lnTo>
                  <a:cubicBezTo>
                    <a:pt x="0" y="13435"/>
                    <a:pt x="13435" y="0"/>
                    <a:pt x="30008"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3465440" cy="1735306"/>
            </a:xfrm>
            <a:prstGeom prst="rect">
              <a:avLst/>
            </a:prstGeom>
          </p:spPr>
          <p:txBody>
            <a:bodyPr anchor="ctr" rtlCol="false" tIns="50800" lIns="50800" bIns="50800" rIns="50800"/>
            <a:lstStyle/>
            <a:p>
              <a:pPr algn="ctr">
                <a:lnSpc>
                  <a:spcPts val="2940"/>
                </a:lnSpc>
              </a:pPr>
            </a:p>
          </p:txBody>
        </p:sp>
      </p:grpSp>
      <p:sp>
        <p:nvSpPr>
          <p:cNvPr name="Freeform 10" id="10"/>
          <p:cNvSpPr/>
          <p:nvPr/>
        </p:nvSpPr>
        <p:spPr>
          <a:xfrm flipH="false" flipV="false" rot="0">
            <a:off x="3723746" y="9076577"/>
            <a:ext cx="3961399" cy="3838956"/>
          </a:xfrm>
          <a:custGeom>
            <a:avLst/>
            <a:gdLst/>
            <a:ahLst/>
            <a:cxnLst/>
            <a:rect r="r" b="b" t="t" l="l"/>
            <a:pathLst>
              <a:path h="3838956" w="3961399">
                <a:moveTo>
                  <a:pt x="0" y="0"/>
                </a:moveTo>
                <a:lnTo>
                  <a:pt x="3961399" y="0"/>
                </a:lnTo>
                <a:lnTo>
                  <a:pt x="3961399" y="3838956"/>
                </a:lnTo>
                <a:lnTo>
                  <a:pt x="0" y="38389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26604" y="4396824"/>
            <a:ext cx="1655304" cy="1604140"/>
          </a:xfrm>
          <a:custGeom>
            <a:avLst/>
            <a:gdLst/>
            <a:ahLst/>
            <a:cxnLst/>
            <a:rect r="r" b="b" t="t" l="l"/>
            <a:pathLst>
              <a:path h="1604140" w="1655304">
                <a:moveTo>
                  <a:pt x="0" y="0"/>
                </a:moveTo>
                <a:lnTo>
                  <a:pt x="1655304" y="0"/>
                </a:lnTo>
                <a:lnTo>
                  <a:pt x="1655304" y="1604141"/>
                </a:lnTo>
                <a:lnTo>
                  <a:pt x="0" y="16041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1461487" y="-802070"/>
            <a:ext cx="1655304" cy="1604140"/>
          </a:xfrm>
          <a:custGeom>
            <a:avLst/>
            <a:gdLst/>
            <a:ahLst/>
            <a:cxnLst/>
            <a:rect r="r" b="b" t="t" l="l"/>
            <a:pathLst>
              <a:path h="1604140" w="1655304">
                <a:moveTo>
                  <a:pt x="0" y="0"/>
                </a:moveTo>
                <a:lnTo>
                  <a:pt x="1655304" y="0"/>
                </a:lnTo>
                <a:lnTo>
                  <a:pt x="1655304" y="1604140"/>
                </a:lnTo>
                <a:lnTo>
                  <a:pt x="0" y="16041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1113912">
            <a:off x="16386768" y="4617476"/>
            <a:ext cx="2580370" cy="3071869"/>
          </a:xfrm>
          <a:custGeom>
            <a:avLst/>
            <a:gdLst/>
            <a:ahLst/>
            <a:cxnLst/>
            <a:rect r="r" b="b" t="t" l="l"/>
            <a:pathLst>
              <a:path h="3071869" w="2580370">
                <a:moveTo>
                  <a:pt x="0" y="0"/>
                </a:moveTo>
                <a:lnTo>
                  <a:pt x="2580370" y="0"/>
                </a:lnTo>
                <a:lnTo>
                  <a:pt x="2580370" y="3071869"/>
                </a:lnTo>
                <a:lnTo>
                  <a:pt x="0" y="30718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690207">
            <a:off x="-719853" y="6839879"/>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5" id="15"/>
          <p:cNvSpPr txBox="true"/>
          <p:nvPr/>
        </p:nvSpPr>
        <p:spPr>
          <a:xfrm rot="0">
            <a:off x="2317024" y="1628522"/>
            <a:ext cx="12893451" cy="1170940"/>
          </a:xfrm>
          <a:prstGeom prst="rect">
            <a:avLst/>
          </a:prstGeom>
        </p:spPr>
        <p:txBody>
          <a:bodyPr anchor="t" rtlCol="false" tIns="0" lIns="0" bIns="0" rIns="0">
            <a:spAutoFit/>
          </a:bodyPr>
          <a:lstStyle/>
          <a:p>
            <a:pPr algn="ctr">
              <a:lnSpc>
                <a:spcPts val="4550"/>
              </a:lnSpc>
            </a:pPr>
            <a:r>
              <a:rPr lang="en-US" sz="2600">
                <a:solidFill>
                  <a:srgbClr val="000000"/>
                </a:solidFill>
                <a:latin typeface="Agrandir Narrow"/>
                <a:ea typeface="Agrandir Narrow"/>
                <a:cs typeface="Agrandir Narrow"/>
                <a:sym typeface="Agrandir Narrow"/>
              </a:rPr>
              <a:t>Be strong in fundamentals subjects like OOPS, DBMS, OS. Don’t wait till last minute to prepare these. Prepare them then and there. </a:t>
            </a:r>
          </a:p>
        </p:txBody>
      </p:sp>
      <p:sp>
        <p:nvSpPr>
          <p:cNvPr name="TextBox 16" id="16"/>
          <p:cNvSpPr txBox="true"/>
          <p:nvPr/>
        </p:nvSpPr>
        <p:spPr>
          <a:xfrm rot="0">
            <a:off x="2830324" y="3344163"/>
            <a:ext cx="11602462" cy="5684122"/>
          </a:xfrm>
          <a:prstGeom prst="rect">
            <a:avLst/>
          </a:prstGeom>
        </p:spPr>
        <p:txBody>
          <a:bodyPr anchor="t" rtlCol="false" tIns="0" lIns="0" bIns="0" rIns="0">
            <a:spAutoFit/>
          </a:bodyPr>
          <a:lstStyle/>
          <a:p>
            <a:pPr algn="l" marL="505135" indent="-252567" lvl="1">
              <a:lnSpc>
                <a:spcPts val="4094"/>
              </a:lnSpc>
              <a:buFont typeface="Arial"/>
              <a:buChar char="•"/>
            </a:pPr>
            <a:r>
              <a:rPr lang="en-US" sz="2339">
                <a:solidFill>
                  <a:srgbClr val="000000"/>
                </a:solidFill>
                <a:latin typeface="Agrandir Narrow"/>
                <a:ea typeface="Agrandir Narrow"/>
                <a:cs typeface="Agrandir Narrow"/>
                <a:sym typeface="Agrandir Narrow"/>
              </a:rPr>
              <a:t>https://www.interviewbit.com/oops-interview-questions/</a:t>
            </a:r>
          </a:p>
          <a:p>
            <a:pPr algn="l" marL="505135" indent="-252567" lvl="1">
              <a:lnSpc>
                <a:spcPts val="4094"/>
              </a:lnSpc>
              <a:buFont typeface="Arial"/>
              <a:buChar char="•"/>
            </a:pPr>
            <a:r>
              <a:rPr lang="en-US" sz="2339">
                <a:solidFill>
                  <a:srgbClr val="000000"/>
                </a:solidFill>
                <a:latin typeface="Agrandir Narrow"/>
                <a:ea typeface="Agrandir Narrow"/>
                <a:cs typeface="Agrandir Narrow"/>
                <a:sym typeface="Agrandir Narrow"/>
              </a:rPr>
              <a:t>https://www.geeksforgeeks.org/oops-interview-questions/</a:t>
            </a:r>
          </a:p>
          <a:p>
            <a:pPr algn="l" marL="505135" indent="-252567" lvl="1">
              <a:lnSpc>
                <a:spcPts val="4094"/>
              </a:lnSpc>
              <a:buFont typeface="Arial"/>
              <a:buChar char="•"/>
            </a:pPr>
            <a:r>
              <a:rPr lang="en-US" sz="2339">
                <a:solidFill>
                  <a:srgbClr val="000000"/>
                </a:solidFill>
                <a:latin typeface="Agrandir Narrow"/>
                <a:ea typeface="Agrandir Narrow"/>
                <a:cs typeface="Agrandir Narrow"/>
                <a:sym typeface="Agrandir Narrow"/>
              </a:rPr>
              <a:t>https://www.interviewbit.com/dbms-interview-questions/</a:t>
            </a:r>
          </a:p>
          <a:p>
            <a:pPr algn="l" marL="505135" indent="-252567" lvl="1">
              <a:lnSpc>
                <a:spcPts val="4094"/>
              </a:lnSpc>
              <a:buFont typeface="Arial"/>
              <a:buChar char="•"/>
            </a:pPr>
            <a:r>
              <a:rPr lang="en-US" sz="2339">
                <a:solidFill>
                  <a:srgbClr val="000000"/>
                </a:solidFill>
                <a:latin typeface="Agrandir Narrow"/>
                <a:ea typeface="Agrandir Narrow"/>
                <a:cs typeface="Agrandir Narrow"/>
                <a:sym typeface="Agrandir Narrow"/>
              </a:rPr>
              <a:t>https://www.geeksforgeeks.org/commonly-asked-dbms-interview-questions/</a:t>
            </a:r>
          </a:p>
          <a:p>
            <a:pPr algn="l" marL="505135" indent="-252567" lvl="1">
              <a:lnSpc>
                <a:spcPts val="4094"/>
              </a:lnSpc>
              <a:buFont typeface="Arial"/>
              <a:buChar char="•"/>
            </a:pPr>
            <a:r>
              <a:rPr lang="en-US" sz="2339">
                <a:solidFill>
                  <a:srgbClr val="000000"/>
                </a:solidFill>
                <a:latin typeface="Agrandir Narrow"/>
                <a:ea typeface="Agrandir Narrow"/>
                <a:cs typeface="Agrandir Narrow"/>
                <a:sym typeface="Agrandir Narrow"/>
              </a:rPr>
              <a:t>https://takeuforward.org/dbms/most-asked-dbms-interview-questions</a:t>
            </a:r>
          </a:p>
          <a:p>
            <a:pPr algn="l" marL="505135" indent="-252567" lvl="1">
              <a:lnSpc>
                <a:spcPts val="4094"/>
              </a:lnSpc>
              <a:buFont typeface="Arial"/>
              <a:buChar char="•"/>
            </a:pPr>
            <a:r>
              <a:rPr lang="en-US" sz="2339">
                <a:solidFill>
                  <a:srgbClr val="000000"/>
                </a:solidFill>
                <a:latin typeface="Agrandir Narrow"/>
                <a:ea typeface="Agrandir Narrow"/>
                <a:cs typeface="Agrandir Narrow"/>
                <a:sym typeface="Agrandir Narrow"/>
              </a:rPr>
              <a:t>https://www.geeksforgeeks.org/operating-systems-interview-questions/</a:t>
            </a:r>
          </a:p>
          <a:p>
            <a:pPr algn="l" marL="505135" indent="-252567" lvl="1">
              <a:lnSpc>
                <a:spcPts val="4094"/>
              </a:lnSpc>
              <a:buFont typeface="Arial"/>
              <a:buChar char="•"/>
            </a:pPr>
            <a:r>
              <a:rPr lang="en-US" sz="2339">
                <a:solidFill>
                  <a:srgbClr val="000000"/>
                </a:solidFill>
                <a:latin typeface="Agrandir Narrow"/>
                <a:ea typeface="Agrandir Narrow"/>
                <a:cs typeface="Agrandir Narrow"/>
                <a:sym typeface="Agrandir Narrow"/>
              </a:rPr>
              <a:t>https://www.interviewbit.com/operating-system-interview-questions/</a:t>
            </a:r>
          </a:p>
          <a:p>
            <a:pPr algn="l" marL="505135" indent="-252567" lvl="1">
              <a:lnSpc>
                <a:spcPts val="4094"/>
              </a:lnSpc>
              <a:buFont typeface="Arial"/>
              <a:buChar char="•"/>
            </a:pPr>
            <a:r>
              <a:rPr lang="en-US" sz="2339">
                <a:solidFill>
                  <a:srgbClr val="000000"/>
                </a:solidFill>
                <a:latin typeface="Agrandir Narrow"/>
                <a:ea typeface="Agrandir Narrow"/>
                <a:cs typeface="Agrandir Narrow"/>
                <a:sym typeface="Agrandir Narrow"/>
              </a:rPr>
              <a:t>Neso Academy (OS) - https://youtube.com/playlist?list=PLBlnK6fEyqRiVhbXDGLXDk_OQAeuVcp2O&amp;si=9FO4JAG1hoRdieQP</a:t>
            </a:r>
          </a:p>
          <a:p>
            <a:pPr algn="l" marL="505135" indent="-252567" lvl="1">
              <a:lnSpc>
                <a:spcPts val="4094"/>
              </a:lnSpc>
              <a:buFont typeface="Arial"/>
              <a:buChar char="•"/>
            </a:pPr>
            <a:r>
              <a:rPr lang="en-US" sz="2339">
                <a:solidFill>
                  <a:srgbClr val="000000"/>
                </a:solidFill>
                <a:latin typeface="Agrandir Narrow"/>
                <a:ea typeface="Agrandir Narrow"/>
                <a:cs typeface="Agrandir Narrow"/>
                <a:sym typeface="Agrandir Narrow"/>
              </a:rPr>
              <a:t>Gate smashers (DBMS) - https://youtube.com/playlist?list=PLxCzCOWd7aiFAN6I8CuViBuCdJgiOkT2Y&amp;si=ekErA0dKVF6HrOE7</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10321447">
            <a:off x="-3870830" y="-382819"/>
            <a:ext cx="6043050" cy="6428777"/>
          </a:xfrm>
          <a:custGeom>
            <a:avLst/>
            <a:gdLst/>
            <a:ahLst/>
            <a:cxnLst/>
            <a:rect r="r" b="b" t="t" l="l"/>
            <a:pathLst>
              <a:path h="6428777" w="6043050">
                <a:moveTo>
                  <a:pt x="0" y="0"/>
                </a:moveTo>
                <a:lnTo>
                  <a:pt x="6043050" y="0"/>
                </a:lnTo>
                <a:lnTo>
                  <a:pt x="6043050" y="6428777"/>
                </a:lnTo>
                <a:lnTo>
                  <a:pt x="0" y="64287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377734" y="9033157"/>
            <a:ext cx="2154540" cy="2087945"/>
          </a:xfrm>
          <a:custGeom>
            <a:avLst/>
            <a:gdLst/>
            <a:ahLst/>
            <a:cxnLst/>
            <a:rect r="r" b="b" t="t" l="l"/>
            <a:pathLst>
              <a:path h="2087945" w="2154540">
                <a:moveTo>
                  <a:pt x="0" y="0"/>
                </a:moveTo>
                <a:lnTo>
                  <a:pt x="2154540" y="0"/>
                </a:lnTo>
                <a:lnTo>
                  <a:pt x="2154540" y="2087945"/>
                </a:lnTo>
                <a:lnTo>
                  <a:pt x="0" y="2087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7417816">
            <a:off x="13903457" y="4232427"/>
            <a:ext cx="8988646" cy="8661786"/>
          </a:xfrm>
          <a:custGeom>
            <a:avLst/>
            <a:gdLst/>
            <a:ahLst/>
            <a:cxnLst/>
            <a:rect r="r" b="b" t="t" l="l"/>
            <a:pathLst>
              <a:path h="8661786" w="8988646">
                <a:moveTo>
                  <a:pt x="0" y="0"/>
                </a:moveTo>
                <a:lnTo>
                  <a:pt x="8988647" y="0"/>
                </a:lnTo>
                <a:lnTo>
                  <a:pt x="8988647" y="8661786"/>
                </a:lnTo>
                <a:lnTo>
                  <a:pt x="0" y="86617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3400417" y="-1299421"/>
            <a:ext cx="2402376" cy="2328121"/>
          </a:xfrm>
          <a:custGeom>
            <a:avLst/>
            <a:gdLst/>
            <a:ahLst/>
            <a:cxnLst/>
            <a:rect r="r" b="b" t="t" l="l"/>
            <a:pathLst>
              <a:path h="2328121" w="2402376">
                <a:moveTo>
                  <a:pt x="0" y="0"/>
                </a:moveTo>
                <a:lnTo>
                  <a:pt x="2402376" y="0"/>
                </a:lnTo>
                <a:lnTo>
                  <a:pt x="2402376" y="2328121"/>
                </a:lnTo>
                <a:lnTo>
                  <a:pt x="0" y="232812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5825399" y="211557"/>
            <a:ext cx="4517509" cy="3105788"/>
          </a:xfrm>
          <a:custGeom>
            <a:avLst/>
            <a:gdLst/>
            <a:ahLst/>
            <a:cxnLst/>
            <a:rect r="r" b="b" t="t" l="l"/>
            <a:pathLst>
              <a:path h="3105788" w="4517509">
                <a:moveTo>
                  <a:pt x="0" y="0"/>
                </a:moveTo>
                <a:lnTo>
                  <a:pt x="4517510" y="0"/>
                </a:lnTo>
                <a:lnTo>
                  <a:pt x="4517510" y="3105787"/>
                </a:lnTo>
                <a:lnTo>
                  <a:pt x="0" y="310578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9916417">
            <a:off x="-122248" y="7833875"/>
            <a:ext cx="3914508" cy="3811752"/>
          </a:xfrm>
          <a:custGeom>
            <a:avLst/>
            <a:gdLst/>
            <a:ahLst/>
            <a:cxnLst/>
            <a:rect r="r" b="b" t="t" l="l"/>
            <a:pathLst>
              <a:path h="3811752" w="3914508">
                <a:moveTo>
                  <a:pt x="0" y="0"/>
                </a:moveTo>
                <a:lnTo>
                  <a:pt x="3914508" y="0"/>
                </a:lnTo>
                <a:lnTo>
                  <a:pt x="3914508" y="3811753"/>
                </a:lnTo>
                <a:lnTo>
                  <a:pt x="0" y="381175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0" y="4274003"/>
            <a:ext cx="18636758" cy="2200176"/>
          </a:xfrm>
          <a:prstGeom prst="rect">
            <a:avLst/>
          </a:prstGeom>
        </p:spPr>
        <p:txBody>
          <a:bodyPr anchor="t" rtlCol="false" tIns="0" lIns="0" bIns="0" rIns="0">
            <a:spAutoFit/>
          </a:bodyPr>
          <a:lstStyle/>
          <a:p>
            <a:pPr algn="ctr" marL="0" indent="0" lvl="0">
              <a:lnSpc>
                <a:spcPts val="17378"/>
              </a:lnSpc>
              <a:spcBef>
                <a:spcPct val="0"/>
              </a:spcBef>
            </a:pPr>
            <a:r>
              <a:rPr lang="en-US" sz="14481">
                <a:solidFill>
                  <a:srgbClr val="000000"/>
                </a:solidFill>
                <a:latin typeface="Gagalin"/>
                <a:ea typeface="Gagalin"/>
                <a:cs typeface="Gagalin"/>
                <a:sym typeface="Gagalin"/>
              </a:rPr>
              <a:t>GROUP DISCUSSION</a:t>
            </a:r>
          </a:p>
        </p:txBody>
      </p:sp>
      <p:sp>
        <p:nvSpPr>
          <p:cNvPr name="Freeform 10" id="10"/>
          <p:cNvSpPr/>
          <p:nvPr/>
        </p:nvSpPr>
        <p:spPr>
          <a:xfrm flipH="false" flipV="false" rot="0">
            <a:off x="8356241" y="-453317"/>
            <a:ext cx="4352067" cy="3525174"/>
          </a:xfrm>
          <a:custGeom>
            <a:avLst/>
            <a:gdLst/>
            <a:ahLst/>
            <a:cxnLst/>
            <a:rect r="r" b="b" t="t" l="l"/>
            <a:pathLst>
              <a:path h="3525174" w="4352067">
                <a:moveTo>
                  <a:pt x="0" y="0"/>
                </a:moveTo>
                <a:lnTo>
                  <a:pt x="4352066" y="0"/>
                </a:lnTo>
                <a:lnTo>
                  <a:pt x="4352066" y="3525174"/>
                </a:lnTo>
                <a:lnTo>
                  <a:pt x="0" y="352517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5802793" y="7902693"/>
            <a:ext cx="2277420" cy="2711214"/>
          </a:xfrm>
          <a:custGeom>
            <a:avLst/>
            <a:gdLst/>
            <a:ahLst/>
            <a:cxnLst/>
            <a:rect r="r" b="b" t="t" l="l"/>
            <a:pathLst>
              <a:path h="2711214" w="2277420">
                <a:moveTo>
                  <a:pt x="0" y="0"/>
                </a:moveTo>
                <a:lnTo>
                  <a:pt x="2277420" y="0"/>
                </a:lnTo>
                <a:lnTo>
                  <a:pt x="2277420" y="2711214"/>
                </a:lnTo>
                <a:lnTo>
                  <a:pt x="0" y="271121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2" id="12"/>
          <p:cNvSpPr/>
          <p:nvPr/>
        </p:nvSpPr>
        <p:spPr>
          <a:xfrm flipH="false" flipV="false" rot="-690207">
            <a:off x="2136176" y="407457"/>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5019377">
            <a:off x="-2181109" y="-1631474"/>
            <a:ext cx="8988646" cy="8661786"/>
          </a:xfrm>
          <a:custGeom>
            <a:avLst/>
            <a:gdLst/>
            <a:ahLst/>
            <a:cxnLst/>
            <a:rect r="r" b="b" t="t" l="l"/>
            <a:pathLst>
              <a:path h="8661786" w="8988646">
                <a:moveTo>
                  <a:pt x="0" y="0"/>
                </a:moveTo>
                <a:lnTo>
                  <a:pt x="8988646" y="0"/>
                </a:lnTo>
                <a:lnTo>
                  <a:pt x="8988646" y="8661786"/>
                </a:lnTo>
                <a:lnTo>
                  <a:pt x="0" y="86617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371237" y="832749"/>
            <a:ext cx="7398549" cy="8229600"/>
            <a:chOff x="687070" y="247650"/>
            <a:chExt cx="11148060" cy="12400280"/>
          </a:xfrm>
        </p:grpSpPr>
        <p:sp>
          <p:nvSpPr>
            <p:cNvPr name="Freeform 5" id="5"/>
            <p:cNvSpPr/>
            <p:nvPr/>
          </p:nvSpPr>
          <p:spPr>
            <a:xfrm flipH="false" flipV="false" rot="0">
              <a:off x="0" y="0"/>
              <a:ext cx="11148060" cy="12400280"/>
            </a:xfrm>
            <a:custGeom>
              <a:avLst/>
              <a:gdLst/>
              <a:ahLst/>
              <a:cxnLst/>
              <a:rect r="r" b="b" t="t" l="l"/>
              <a:pathLst>
                <a:path h="12400280" w="11148060">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0"/>
                    <a:pt x="2499360" y="12005310"/>
                    <a:pt x="4248150" y="12081510"/>
                  </a:cubicBezTo>
                  <a:cubicBezTo>
                    <a:pt x="7001510" y="12400280"/>
                    <a:pt x="9088120" y="10502900"/>
                    <a:pt x="10118090" y="8309610"/>
                  </a:cubicBezTo>
                  <a:cubicBezTo>
                    <a:pt x="11148061" y="6116320"/>
                    <a:pt x="10782300" y="3361690"/>
                    <a:pt x="9215120" y="1497330"/>
                  </a:cubicBezTo>
                  <a:close/>
                </a:path>
              </a:pathLst>
            </a:custGeom>
            <a:blipFill>
              <a:blip r:embed="rId5"/>
              <a:stretch>
                <a:fillRect l="-37966" t="0" r="-37966" b="0"/>
              </a:stretch>
            </a:blipFill>
          </p:spPr>
        </p:sp>
      </p:grpSp>
      <p:sp>
        <p:nvSpPr>
          <p:cNvPr name="Freeform 6" id="6"/>
          <p:cNvSpPr/>
          <p:nvPr/>
        </p:nvSpPr>
        <p:spPr>
          <a:xfrm flipH="false" flipV="false" rot="0">
            <a:off x="15370299" y="2883697"/>
            <a:ext cx="7430322" cy="7403303"/>
          </a:xfrm>
          <a:custGeom>
            <a:avLst/>
            <a:gdLst/>
            <a:ahLst/>
            <a:cxnLst/>
            <a:rect r="r" b="b" t="t" l="l"/>
            <a:pathLst>
              <a:path h="7403303" w="7430322">
                <a:moveTo>
                  <a:pt x="0" y="0"/>
                </a:moveTo>
                <a:lnTo>
                  <a:pt x="7430323" y="0"/>
                </a:lnTo>
                <a:lnTo>
                  <a:pt x="7430323" y="7403303"/>
                </a:lnTo>
                <a:lnTo>
                  <a:pt x="0" y="74033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8511494" y="4101840"/>
            <a:ext cx="8025715" cy="5439438"/>
            <a:chOff x="0" y="0"/>
            <a:chExt cx="2113769" cy="1432609"/>
          </a:xfrm>
        </p:grpSpPr>
        <p:sp>
          <p:nvSpPr>
            <p:cNvPr name="Freeform 8" id="8"/>
            <p:cNvSpPr/>
            <p:nvPr/>
          </p:nvSpPr>
          <p:spPr>
            <a:xfrm flipH="false" flipV="false" rot="0">
              <a:off x="0" y="0"/>
              <a:ext cx="2113769" cy="1432609"/>
            </a:xfrm>
            <a:custGeom>
              <a:avLst/>
              <a:gdLst/>
              <a:ahLst/>
              <a:cxnLst/>
              <a:rect r="r" b="b" t="t" l="l"/>
              <a:pathLst>
                <a:path h="1432609" w="2113769">
                  <a:moveTo>
                    <a:pt x="49197" y="0"/>
                  </a:moveTo>
                  <a:lnTo>
                    <a:pt x="2064572" y="0"/>
                  </a:lnTo>
                  <a:cubicBezTo>
                    <a:pt x="2091743" y="0"/>
                    <a:pt x="2113769" y="22026"/>
                    <a:pt x="2113769" y="49197"/>
                  </a:cubicBezTo>
                  <a:lnTo>
                    <a:pt x="2113769" y="1383412"/>
                  </a:lnTo>
                  <a:cubicBezTo>
                    <a:pt x="2113769" y="1396460"/>
                    <a:pt x="2108585" y="1408974"/>
                    <a:pt x="2099359" y="1418200"/>
                  </a:cubicBezTo>
                  <a:cubicBezTo>
                    <a:pt x="2090133" y="1427426"/>
                    <a:pt x="2077620" y="1432609"/>
                    <a:pt x="2064572" y="1432609"/>
                  </a:cubicBezTo>
                  <a:lnTo>
                    <a:pt x="49197" y="1432609"/>
                  </a:lnTo>
                  <a:cubicBezTo>
                    <a:pt x="36149" y="1432609"/>
                    <a:pt x="23636" y="1427426"/>
                    <a:pt x="14409" y="1418200"/>
                  </a:cubicBezTo>
                  <a:cubicBezTo>
                    <a:pt x="5183" y="1408974"/>
                    <a:pt x="0" y="1396460"/>
                    <a:pt x="0" y="1383412"/>
                  </a:cubicBezTo>
                  <a:lnTo>
                    <a:pt x="0" y="49197"/>
                  </a:lnTo>
                  <a:cubicBezTo>
                    <a:pt x="0" y="36149"/>
                    <a:pt x="5183" y="23636"/>
                    <a:pt x="14409" y="14409"/>
                  </a:cubicBezTo>
                  <a:cubicBezTo>
                    <a:pt x="23636" y="5183"/>
                    <a:pt x="36149" y="0"/>
                    <a:pt x="49197"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2113769" cy="1480234"/>
            </a:xfrm>
            <a:prstGeom prst="rect">
              <a:avLst/>
            </a:prstGeom>
          </p:spPr>
          <p:txBody>
            <a:bodyPr anchor="ctr" rtlCol="false" tIns="50800" lIns="50800" bIns="50800" rIns="50800"/>
            <a:lstStyle/>
            <a:p>
              <a:pPr algn="ctr">
                <a:lnSpc>
                  <a:spcPts val="2940"/>
                </a:lnSpc>
              </a:pPr>
            </a:p>
          </p:txBody>
        </p:sp>
      </p:grpSp>
      <p:sp>
        <p:nvSpPr>
          <p:cNvPr name="Freeform 10" id="10"/>
          <p:cNvSpPr/>
          <p:nvPr/>
        </p:nvSpPr>
        <p:spPr>
          <a:xfrm flipH="false" flipV="false" rot="0">
            <a:off x="5937207" y="8604628"/>
            <a:ext cx="2649556" cy="2567661"/>
          </a:xfrm>
          <a:custGeom>
            <a:avLst/>
            <a:gdLst/>
            <a:ahLst/>
            <a:cxnLst/>
            <a:rect r="r" b="b" t="t" l="l"/>
            <a:pathLst>
              <a:path h="2567661" w="2649556">
                <a:moveTo>
                  <a:pt x="0" y="0"/>
                </a:moveTo>
                <a:lnTo>
                  <a:pt x="2649557" y="0"/>
                </a:lnTo>
                <a:lnTo>
                  <a:pt x="2649557" y="2567661"/>
                </a:lnTo>
                <a:lnTo>
                  <a:pt x="0" y="25676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795350">
            <a:off x="14981305" y="594135"/>
            <a:ext cx="3111808" cy="2730612"/>
          </a:xfrm>
          <a:custGeom>
            <a:avLst/>
            <a:gdLst/>
            <a:ahLst/>
            <a:cxnLst/>
            <a:rect r="r" b="b" t="t" l="l"/>
            <a:pathLst>
              <a:path h="2730612" w="3111808">
                <a:moveTo>
                  <a:pt x="0" y="0"/>
                </a:moveTo>
                <a:lnTo>
                  <a:pt x="3111809" y="0"/>
                </a:lnTo>
                <a:lnTo>
                  <a:pt x="3111809" y="2730611"/>
                </a:lnTo>
                <a:lnTo>
                  <a:pt x="0" y="27306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7769786" y="1847036"/>
            <a:ext cx="7353712" cy="1343024"/>
          </a:xfrm>
          <a:prstGeom prst="rect">
            <a:avLst/>
          </a:prstGeom>
        </p:spPr>
        <p:txBody>
          <a:bodyPr anchor="t" rtlCol="false" tIns="0" lIns="0" bIns="0" rIns="0">
            <a:spAutoFit/>
          </a:bodyPr>
          <a:lstStyle/>
          <a:p>
            <a:pPr algn="l" marL="0" indent="0" lvl="0">
              <a:lnSpc>
                <a:spcPts val="10199"/>
              </a:lnSpc>
            </a:pPr>
            <a:r>
              <a:rPr lang="en-US" sz="9999">
                <a:solidFill>
                  <a:srgbClr val="000000"/>
                </a:solidFill>
                <a:latin typeface="Gagalin"/>
                <a:ea typeface="Gagalin"/>
                <a:cs typeface="Gagalin"/>
                <a:sym typeface="Gagalin"/>
              </a:rPr>
              <a:t>introduction</a:t>
            </a:r>
          </a:p>
        </p:txBody>
      </p:sp>
      <p:sp>
        <p:nvSpPr>
          <p:cNvPr name="TextBox 13" id="13"/>
          <p:cNvSpPr txBox="true"/>
          <p:nvPr/>
        </p:nvSpPr>
        <p:spPr>
          <a:xfrm rot="0">
            <a:off x="9174528" y="4234289"/>
            <a:ext cx="6699648" cy="5024011"/>
          </a:xfrm>
          <a:prstGeom prst="rect">
            <a:avLst/>
          </a:prstGeom>
        </p:spPr>
        <p:txBody>
          <a:bodyPr anchor="t" rtlCol="false" tIns="0" lIns="0" bIns="0" rIns="0">
            <a:spAutoFit/>
          </a:bodyPr>
          <a:lstStyle/>
          <a:p>
            <a:pPr algn="l" marL="0" indent="0" lvl="0">
              <a:lnSpc>
                <a:spcPts val="3919"/>
              </a:lnSpc>
            </a:pPr>
            <a:r>
              <a:rPr lang="en-US" sz="2799">
                <a:solidFill>
                  <a:srgbClr val="000000"/>
                </a:solidFill>
                <a:latin typeface="Agrandir Narrow"/>
                <a:ea typeface="Agrandir Narrow"/>
                <a:cs typeface="Agrandir Narrow"/>
                <a:sym typeface="Agrandir Narrow"/>
              </a:rPr>
              <a:t>This session is designed to equip you with essential strategies and insights for acing internship interviews and selection processes. We'll guide you through the various stages and by the end of this program, you'll have a comprehensive understanding of what to expect and how to effectively prepare, boosting your confidence and increasing your chances of securing that coveted internship position. </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3614954">
            <a:off x="4076598" y="9030161"/>
            <a:ext cx="1579954" cy="1531119"/>
          </a:xfrm>
          <a:custGeom>
            <a:avLst/>
            <a:gdLst/>
            <a:ahLst/>
            <a:cxnLst/>
            <a:rect r="r" b="b" t="t" l="l"/>
            <a:pathLst>
              <a:path h="1531119" w="1579954">
                <a:moveTo>
                  <a:pt x="0" y="0"/>
                </a:moveTo>
                <a:lnTo>
                  <a:pt x="1579954" y="0"/>
                </a:lnTo>
                <a:lnTo>
                  <a:pt x="1579954" y="1531120"/>
                </a:lnTo>
                <a:lnTo>
                  <a:pt x="0" y="15311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170603">
            <a:off x="-4153679" y="-7227474"/>
            <a:ext cx="8307358" cy="9324585"/>
          </a:xfrm>
          <a:custGeom>
            <a:avLst/>
            <a:gdLst/>
            <a:ahLst/>
            <a:cxnLst/>
            <a:rect r="r" b="b" t="t" l="l"/>
            <a:pathLst>
              <a:path h="9324585" w="8307358">
                <a:moveTo>
                  <a:pt x="0" y="0"/>
                </a:moveTo>
                <a:lnTo>
                  <a:pt x="8307358" y="0"/>
                </a:lnTo>
                <a:lnTo>
                  <a:pt x="8307358" y="9324585"/>
                </a:lnTo>
                <a:lnTo>
                  <a:pt x="0" y="93245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988268" y="-809980"/>
            <a:ext cx="2649556" cy="2567661"/>
          </a:xfrm>
          <a:custGeom>
            <a:avLst/>
            <a:gdLst/>
            <a:ahLst/>
            <a:cxnLst/>
            <a:rect r="r" b="b" t="t" l="l"/>
            <a:pathLst>
              <a:path h="2567661" w="2649556">
                <a:moveTo>
                  <a:pt x="0" y="0"/>
                </a:moveTo>
                <a:lnTo>
                  <a:pt x="2649556" y="0"/>
                </a:lnTo>
                <a:lnTo>
                  <a:pt x="2649556" y="2567661"/>
                </a:lnTo>
                <a:lnTo>
                  <a:pt x="0" y="25676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900225" y="1757681"/>
            <a:ext cx="9468999" cy="2016063"/>
            <a:chOff x="0" y="0"/>
            <a:chExt cx="12625332" cy="2688084"/>
          </a:xfrm>
        </p:grpSpPr>
        <p:grpSp>
          <p:nvGrpSpPr>
            <p:cNvPr name="Group 7" id="7"/>
            <p:cNvGrpSpPr/>
            <p:nvPr/>
          </p:nvGrpSpPr>
          <p:grpSpPr>
            <a:xfrm rot="0">
              <a:off x="0" y="0"/>
              <a:ext cx="12625332" cy="2688084"/>
              <a:chOff x="0" y="0"/>
              <a:chExt cx="2460439" cy="523857"/>
            </a:xfrm>
          </p:grpSpPr>
          <p:sp>
            <p:nvSpPr>
              <p:cNvPr name="Freeform 8" id="8"/>
              <p:cNvSpPr/>
              <p:nvPr/>
            </p:nvSpPr>
            <p:spPr>
              <a:xfrm flipH="false" flipV="false" rot="0">
                <a:off x="0" y="0"/>
                <a:ext cx="2460439" cy="523857"/>
              </a:xfrm>
              <a:custGeom>
                <a:avLst/>
                <a:gdLst/>
                <a:ahLst/>
                <a:cxnLst/>
                <a:rect r="r" b="b" t="t" l="l"/>
                <a:pathLst>
                  <a:path h="523857" w="2460439">
                    <a:moveTo>
                      <a:pt x="42265" y="0"/>
                    </a:moveTo>
                    <a:lnTo>
                      <a:pt x="2418174" y="0"/>
                    </a:lnTo>
                    <a:cubicBezTo>
                      <a:pt x="2441516" y="0"/>
                      <a:pt x="2460439" y="18923"/>
                      <a:pt x="2460439" y="42265"/>
                    </a:cubicBezTo>
                    <a:lnTo>
                      <a:pt x="2460439" y="481592"/>
                    </a:lnTo>
                    <a:cubicBezTo>
                      <a:pt x="2460439" y="492801"/>
                      <a:pt x="2455986" y="503551"/>
                      <a:pt x="2448060" y="511478"/>
                    </a:cubicBezTo>
                    <a:cubicBezTo>
                      <a:pt x="2440134" y="519404"/>
                      <a:pt x="2429383" y="523857"/>
                      <a:pt x="2418174" y="523857"/>
                    </a:cubicBezTo>
                    <a:lnTo>
                      <a:pt x="42265" y="523857"/>
                    </a:lnTo>
                    <a:cubicBezTo>
                      <a:pt x="31056" y="523857"/>
                      <a:pt x="20305" y="519404"/>
                      <a:pt x="12379" y="511478"/>
                    </a:cubicBezTo>
                    <a:cubicBezTo>
                      <a:pt x="4453" y="503551"/>
                      <a:pt x="0" y="492801"/>
                      <a:pt x="0" y="481592"/>
                    </a:cubicBezTo>
                    <a:lnTo>
                      <a:pt x="0" y="42265"/>
                    </a:lnTo>
                    <a:cubicBezTo>
                      <a:pt x="0" y="31056"/>
                      <a:pt x="4453" y="20305"/>
                      <a:pt x="12379" y="12379"/>
                    </a:cubicBezTo>
                    <a:cubicBezTo>
                      <a:pt x="20305" y="4453"/>
                      <a:pt x="31056" y="0"/>
                      <a:pt x="42265"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2460439" cy="571482"/>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1004940" y="480848"/>
              <a:ext cx="10615452" cy="1545412"/>
            </a:xfrm>
            <a:prstGeom prst="rect">
              <a:avLst/>
            </a:prstGeom>
          </p:spPr>
          <p:txBody>
            <a:bodyPr anchor="t" rtlCol="false" tIns="0" lIns="0" bIns="0" rIns="0">
              <a:spAutoFit/>
            </a:bodyPr>
            <a:lstStyle/>
            <a:p>
              <a:pPr algn="ctr" marL="0" indent="0" lvl="0">
                <a:lnSpc>
                  <a:spcPts val="4561"/>
                </a:lnSpc>
                <a:spcBef>
                  <a:spcPct val="0"/>
                </a:spcBef>
              </a:pPr>
              <a:r>
                <a:rPr lang="en-US" sz="3040">
                  <a:solidFill>
                    <a:srgbClr val="000000"/>
                  </a:solidFill>
                  <a:latin typeface="Agrandir Narrow"/>
                  <a:ea typeface="Agrandir Narrow"/>
                  <a:cs typeface="Agrandir Narrow"/>
                  <a:sym typeface="Agrandir Narrow"/>
                </a:rPr>
                <a:t>The GD is conducted between 10-12 people over a period of time.</a:t>
              </a:r>
            </a:p>
          </p:txBody>
        </p:sp>
      </p:grpSp>
      <p:sp>
        <p:nvSpPr>
          <p:cNvPr name="Freeform 11" id="11"/>
          <p:cNvSpPr/>
          <p:nvPr/>
        </p:nvSpPr>
        <p:spPr>
          <a:xfrm flipH="true" flipV="false" rot="3158523">
            <a:off x="12555280" y="6650437"/>
            <a:ext cx="8394603" cy="9422514"/>
          </a:xfrm>
          <a:custGeom>
            <a:avLst/>
            <a:gdLst/>
            <a:ahLst/>
            <a:cxnLst/>
            <a:rect r="r" b="b" t="t" l="l"/>
            <a:pathLst>
              <a:path h="9422514" w="8394603">
                <a:moveTo>
                  <a:pt x="8394604" y="0"/>
                </a:moveTo>
                <a:lnTo>
                  <a:pt x="0" y="0"/>
                </a:lnTo>
                <a:lnTo>
                  <a:pt x="0" y="9422514"/>
                </a:lnTo>
                <a:lnTo>
                  <a:pt x="8394604" y="9422514"/>
                </a:lnTo>
                <a:lnTo>
                  <a:pt x="8394604"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6529252">
            <a:off x="-5319570" y="2592767"/>
            <a:ext cx="6664125" cy="6122816"/>
          </a:xfrm>
          <a:custGeom>
            <a:avLst/>
            <a:gdLst/>
            <a:ahLst/>
            <a:cxnLst/>
            <a:rect r="r" b="b" t="t" l="l"/>
            <a:pathLst>
              <a:path h="6122816" w="6664125">
                <a:moveTo>
                  <a:pt x="0" y="0"/>
                </a:moveTo>
                <a:lnTo>
                  <a:pt x="6664125" y="0"/>
                </a:lnTo>
                <a:lnTo>
                  <a:pt x="6664125" y="6122816"/>
                </a:lnTo>
                <a:lnTo>
                  <a:pt x="0" y="612281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2470174">
            <a:off x="877831" y="6627497"/>
            <a:ext cx="2656082" cy="2951203"/>
          </a:xfrm>
          <a:custGeom>
            <a:avLst/>
            <a:gdLst/>
            <a:ahLst/>
            <a:cxnLst/>
            <a:rect r="r" b="b" t="t" l="l"/>
            <a:pathLst>
              <a:path h="2951203" w="2656082">
                <a:moveTo>
                  <a:pt x="0" y="0"/>
                </a:moveTo>
                <a:lnTo>
                  <a:pt x="2656082" y="0"/>
                </a:lnTo>
                <a:lnTo>
                  <a:pt x="2656082" y="2951203"/>
                </a:lnTo>
                <a:lnTo>
                  <a:pt x="0" y="29512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4" id="14"/>
          <p:cNvSpPr txBox="true"/>
          <p:nvPr/>
        </p:nvSpPr>
        <p:spPr>
          <a:xfrm rot="0">
            <a:off x="35763" y="588803"/>
            <a:ext cx="11197924" cy="923826"/>
          </a:xfrm>
          <a:prstGeom prst="rect">
            <a:avLst/>
          </a:prstGeom>
        </p:spPr>
        <p:txBody>
          <a:bodyPr anchor="t" rtlCol="false" tIns="0" lIns="0" bIns="0" rIns="0">
            <a:spAutoFit/>
          </a:bodyPr>
          <a:lstStyle/>
          <a:p>
            <a:pPr algn="ctr" marL="0" indent="0" lvl="0">
              <a:lnSpc>
                <a:spcPts val="7207"/>
              </a:lnSpc>
              <a:spcBef>
                <a:spcPct val="0"/>
              </a:spcBef>
            </a:pPr>
            <a:r>
              <a:rPr lang="en-US" sz="6005">
                <a:solidFill>
                  <a:srgbClr val="000000"/>
                </a:solidFill>
                <a:latin typeface="Gagalin"/>
                <a:ea typeface="Gagalin"/>
                <a:cs typeface="Gagalin"/>
                <a:sym typeface="Gagalin"/>
              </a:rPr>
              <a:t>about group discussion</a:t>
            </a:r>
          </a:p>
        </p:txBody>
      </p:sp>
      <p:sp>
        <p:nvSpPr>
          <p:cNvPr name="Freeform 15" id="15"/>
          <p:cNvSpPr/>
          <p:nvPr/>
        </p:nvSpPr>
        <p:spPr>
          <a:xfrm flipH="false" flipV="false" rot="-3614954">
            <a:off x="17205915" y="2612715"/>
            <a:ext cx="1579954" cy="1531119"/>
          </a:xfrm>
          <a:custGeom>
            <a:avLst/>
            <a:gdLst/>
            <a:ahLst/>
            <a:cxnLst/>
            <a:rect r="r" b="b" t="t" l="l"/>
            <a:pathLst>
              <a:path h="1531119" w="1579954">
                <a:moveTo>
                  <a:pt x="0" y="0"/>
                </a:moveTo>
                <a:lnTo>
                  <a:pt x="1579954" y="0"/>
                </a:lnTo>
                <a:lnTo>
                  <a:pt x="1579954" y="1531119"/>
                </a:lnTo>
                <a:lnTo>
                  <a:pt x="0" y="15311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2058521">
            <a:off x="14739147" y="491816"/>
            <a:ext cx="2656082" cy="2951203"/>
          </a:xfrm>
          <a:custGeom>
            <a:avLst/>
            <a:gdLst/>
            <a:ahLst/>
            <a:cxnLst/>
            <a:rect r="r" b="b" t="t" l="l"/>
            <a:pathLst>
              <a:path h="2951203" w="2656082">
                <a:moveTo>
                  <a:pt x="0" y="0"/>
                </a:moveTo>
                <a:lnTo>
                  <a:pt x="2656083" y="0"/>
                </a:lnTo>
                <a:lnTo>
                  <a:pt x="2656083" y="2951203"/>
                </a:lnTo>
                <a:lnTo>
                  <a:pt x="0" y="29512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7" id="17"/>
          <p:cNvGrpSpPr/>
          <p:nvPr/>
        </p:nvGrpSpPr>
        <p:grpSpPr>
          <a:xfrm rot="0">
            <a:off x="4929976" y="5948629"/>
            <a:ext cx="12329324" cy="3112919"/>
            <a:chOff x="0" y="0"/>
            <a:chExt cx="16439099" cy="4150559"/>
          </a:xfrm>
        </p:grpSpPr>
        <p:grpSp>
          <p:nvGrpSpPr>
            <p:cNvPr name="Group 18" id="18"/>
            <p:cNvGrpSpPr/>
            <p:nvPr/>
          </p:nvGrpSpPr>
          <p:grpSpPr>
            <a:xfrm rot="0">
              <a:off x="0" y="0"/>
              <a:ext cx="16439099" cy="4150559"/>
              <a:chOff x="0" y="0"/>
              <a:chExt cx="3247229" cy="819863"/>
            </a:xfrm>
          </p:grpSpPr>
          <p:sp>
            <p:nvSpPr>
              <p:cNvPr name="Freeform 19" id="19"/>
              <p:cNvSpPr/>
              <p:nvPr/>
            </p:nvSpPr>
            <p:spPr>
              <a:xfrm flipH="false" flipV="false" rot="0">
                <a:off x="0" y="0"/>
                <a:ext cx="3247229" cy="819863"/>
              </a:xfrm>
              <a:custGeom>
                <a:avLst/>
                <a:gdLst/>
                <a:ahLst/>
                <a:cxnLst/>
                <a:rect r="r" b="b" t="t" l="l"/>
                <a:pathLst>
                  <a:path h="819863" w="3247229">
                    <a:moveTo>
                      <a:pt x="32024" y="0"/>
                    </a:moveTo>
                    <a:lnTo>
                      <a:pt x="3215205" y="0"/>
                    </a:lnTo>
                    <a:cubicBezTo>
                      <a:pt x="3232892" y="0"/>
                      <a:pt x="3247229" y="14338"/>
                      <a:pt x="3247229" y="32024"/>
                    </a:cubicBezTo>
                    <a:lnTo>
                      <a:pt x="3247229" y="787839"/>
                    </a:lnTo>
                    <a:cubicBezTo>
                      <a:pt x="3247229" y="805526"/>
                      <a:pt x="3232892" y="819863"/>
                      <a:pt x="3215205" y="819863"/>
                    </a:cubicBezTo>
                    <a:lnTo>
                      <a:pt x="32024" y="819863"/>
                    </a:lnTo>
                    <a:cubicBezTo>
                      <a:pt x="14338" y="819863"/>
                      <a:pt x="0" y="805526"/>
                      <a:pt x="0" y="787839"/>
                    </a:cubicBezTo>
                    <a:lnTo>
                      <a:pt x="0" y="32024"/>
                    </a:lnTo>
                    <a:cubicBezTo>
                      <a:pt x="0" y="14338"/>
                      <a:pt x="14338" y="0"/>
                      <a:pt x="32024" y="0"/>
                    </a:cubicBezTo>
                    <a:close/>
                  </a:path>
                </a:pathLst>
              </a:custGeom>
              <a:solidFill>
                <a:srgbClr val="FFFFFF">
                  <a:alpha val="55686"/>
                </a:srgbClr>
              </a:solidFill>
              <a:ln w="38100" cap="rnd">
                <a:solidFill>
                  <a:srgbClr val="000000">
                    <a:alpha val="55686"/>
                  </a:srgbClr>
                </a:solidFill>
                <a:prstDash val="solid"/>
                <a:round/>
              </a:ln>
            </p:spPr>
          </p:sp>
          <p:sp>
            <p:nvSpPr>
              <p:cNvPr name="TextBox 20" id="20"/>
              <p:cNvSpPr txBox="true"/>
              <p:nvPr/>
            </p:nvSpPr>
            <p:spPr>
              <a:xfrm>
                <a:off x="0" y="-47625"/>
                <a:ext cx="3247229" cy="867488"/>
              </a:xfrm>
              <a:prstGeom prst="rect">
                <a:avLst/>
              </a:prstGeom>
            </p:spPr>
            <p:txBody>
              <a:bodyPr anchor="ctr" rtlCol="false" tIns="50800" lIns="50800" bIns="50800" rIns="50800"/>
              <a:lstStyle/>
              <a:p>
                <a:pPr algn="ctr">
                  <a:lnSpc>
                    <a:spcPts val="2940"/>
                  </a:lnSpc>
                </a:pPr>
              </a:p>
            </p:txBody>
          </p:sp>
        </p:grpSp>
        <p:sp>
          <p:nvSpPr>
            <p:cNvPr name="TextBox 21" id="21"/>
            <p:cNvSpPr txBox="true"/>
            <p:nvPr/>
          </p:nvSpPr>
          <p:spPr>
            <a:xfrm rot="0">
              <a:off x="1308505" y="491020"/>
              <a:ext cx="13822089" cy="3006593"/>
            </a:xfrm>
            <a:prstGeom prst="rect">
              <a:avLst/>
            </a:prstGeom>
          </p:spPr>
          <p:txBody>
            <a:bodyPr anchor="t" rtlCol="false" tIns="0" lIns="0" bIns="0" rIns="0">
              <a:spAutoFit/>
            </a:bodyPr>
            <a:lstStyle/>
            <a:p>
              <a:pPr algn="ctr" marL="0" indent="0" lvl="0">
                <a:lnSpc>
                  <a:spcPts val="4499"/>
                </a:lnSpc>
                <a:spcBef>
                  <a:spcPct val="0"/>
                </a:spcBef>
              </a:pPr>
              <a:r>
                <a:rPr lang="en-US" sz="2999">
                  <a:solidFill>
                    <a:srgbClr val="000000"/>
                  </a:solidFill>
                  <a:latin typeface="Agrandir Narrow"/>
                  <a:ea typeface="Agrandir Narrow"/>
                  <a:cs typeface="Agrandir Narrow"/>
                  <a:sym typeface="Agrandir Narrow"/>
                </a:rPr>
                <a:t>It evaluates a candidate's communication skills, ability to work in a team, leadership potential, and critical thinking. It also assesses how effectively candidates can present their ideas, listen to others, and collaborate to reach a consensus.</a:t>
              </a:r>
            </a:p>
          </p:txBody>
        </p:sp>
      </p:grpSp>
      <p:sp>
        <p:nvSpPr>
          <p:cNvPr name="TextBox 22" id="22"/>
          <p:cNvSpPr txBox="true"/>
          <p:nvPr/>
        </p:nvSpPr>
        <p:spPr>
          <a:xfrm rot="0">
            <a:off x="4471482" y="4777154"/>
            <a:ext cx="13524410" cy="923826"/>
          </a:xfrm>
          <a:prstGeom prst="rect">
            <a:avLst/>
          </a:prstGeom>
        </p:spPr>
        <p:txBody>
          <a:bodyPr anchor="t" rtlCol="false" tIns="0" lIns="0" bIns="0" rIns="0">
            <a:spAutoFit/>
          </a:bodyPr>
          <a:lstStyle/>
          <a:p>
            <a:pPr algn="ctr" marL="0" indent="0" lvl="0">
              <a:lnSpc>
                <a:spcPts val="7207"/>
              </a:lnSpc>
              <a:spcBef>
                <a:spcPct val="0"/>
              </a:spcBef>
            </a:pPr>
            <a:r>
              <a:rPr lang="en-US" sz="6005">
                <a:solidFill>
                  <a:srgbClr val="000000"/>
                </a:solidFill>
                <a:latin typeface="Gagalin"/>
                <a:ea typeface="Gagalin"/>
                <a:cs typeface="Gagalin"/>
                <a:sym typeface="Gagalin"/>
              </a:rPr>
              <a:t>what is the focus of gd?</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5156103" y="4153103"/>
            <a:ext cx="8394603" cy="9422514"/>
          </a:xfrm>
          <a:custGeom>
            <a:avLst/>
            <a:gdLst/>
            <a:ahLst/>
            <a:cxnLst/>
            <a:rect r="r" b="b" t="t" l="l"/>
            <a:pathLst>
              <a:path h="9422514" w="8394603">
                <a:moveTo>
                  <a:pt x="0" y="0"/>
                </a:moveTo>
                <a:lnTo>
                  <a:pt x="8394603" y="0"/>
                </a:lnTo>
                <a:lnTo>
                  <a:pt x="8394603" y="9422514"/>
                </a:lnTo>
                <a:lnTo>
                  <a:pt x="0" y="94225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3915304"/>
            <a:ext cx="3782568" cy="2052056"/>
            <a:chOff x="0" y="0"/>
            <a:chExt cx="953284" cy="517160"/>
          </a:xfrm>
        </p:grpSpPr>
        <p:sp>
          <p:nvSpPr>
            <p:cNvPr name="Freeform 5" id="5"/>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6" id="6"/>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7" id="7"/>
          <p:cNvGrpSpPr/>
          <p:nvPr/>
        </p:nvGrpSpPr>
        <p:grpSpPr>
          <a:xfrm rot="0">
            <a:off x="5191125" y="3915304"/>
            <a:ext cx="3782568" cy="2052056"/>
            <a:chOff x="0" y="0"/>
            <a:chExt cx="953284" cy="517160"/>
          </a:xfrm>
        </p:grpSpPr>
        <p:sp>
          <p:nvSpPr>
            <p:cNvPr name="Freeform 8" id="8"/>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0" id="10"/>
          <p:cNvGrpSpPr/>
          <p:nvPr/>
        </p:nvGrpSpPr>
        <p:grpSpPr>
          <a:xfrm rot="0">
            <a:off x="9353550" y="3915304"/>
            <a:ext cx="3782568" cy="2052056"/>
            <a:chOff x="0" y="0"/>
            <a:chExt cx="953284" cy="517160"/>
          </a:xfrm>
        </p:grpSpPr>
        <p:sp>
          <p:nvSpPr>
            <p:cNvPr name="Freeform 11" id="11"/>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12" id="12"/>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3" id="13"/>
          <p:cNvGrpSpPr/>
          <p:nvPr/>
        </p:nvGrpSpPr>
        <p:grpSpPr>
          <a:xfrm rot="0">
            <a:off x="1028700" y="6449003"/>
            <a:ext cx="3782568" cy="2052056"/>
            <a:chOff x="0" y="0"/>
            <a:chExt cx="953284" cy="517160"/>
          </a:xfrm>
        </p:grpSpPr>
        <p:sp>
          <p:nvSpPr>
            <p:cNvPr name="Freeform 14" id="14"/>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15" id="15"/>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6" id="16"/>
          <p:cNvGrpSpPr/>
          <p:nvPr/>
        </p:nvGrpSpPr>
        <p:grpSpPr>
          <a:xfrm rot="0">
            <a:off x="5191125" y="6449003"/>
            <a:ext cx="3782568" cy="2052056"/>
            <a:chOff x="0" y="0"/>
            <a:chExt cx="953284" cy="517160"/>
          </a:xfrm>
        </p:grpSpPr>
        <p:sp>
          <p:nvSpPr>
            <p:cNvPr name="Freeform 17" id="17"/>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18" id="18"/>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9" id="19"/>
          <p:cNvGrpSpPr/>
          <p:nvPr/>
        </p:nvGrpSpPr>
        <p:grpSpPr>
          <a:xfrm rot="0">
            <a:off x="9353550" y="6449003"/>
            <a:ext cx="3782568" cy="2052056"/>
            <a:chOff x="0" y="0"/>
            <a:chExt cx="953284" cy="517160"/>
          </a:xfrm>
        </p:grpSpPr>
        <p:sp>
          <p:nvSpPr>
            <p:cNvPr name="Freeform 20" id="20"/>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21" id="21"/>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sp>
        <p:nvSpPr>
          <p:cNvPr name="Freeform 22" id="22"/>
          <p:cNvSpPr/>
          <p:nvPr/>
        </p:nvSpPr>
        <p:spPr>
          <a:xfrm flipH="false" flipV="false" rot="4649200">
            <a:off x="14394124" y="6219537"/>
            <a:ext cx="8681626" cy="9744682"/>
          </a:xfrm>
          <a:custGeom>
            <a:avLst/>
            <a:gdLst/>
            <a:ahLst/>
            <a:cxnLst/>
            <a:rect r="r" b="b" t="t" l="l"/>
            <a:pathLst>
              <a:path h="9744682" w="8681626">
                <a:moveTo>
                  <a:pt x="0" y="0"/>
                </a:moveTo>
                <a:lnTo>
                  <a:pt x="8681626" y="0"/>
                </a:lnTo>
                <a:lnTo>
                  <a:pt x="8681626" y="9744681"/>
                </a:lnTo>
                <a:lnTo>
                  <a:pt x="0" y="97446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3" id="23"/>
          <p:cNvGrpSpPr/>
          <p:nvPr/>
        </p:nvGrpSpPr>
        <p:grpSpPr>
          <a:xfrm rot="0">
            <a:off x="13515974" y="3915304"/>
            <a:ext cx="3782568" cy="2052056"/>
            <a:chOff x="0" y="0"/>
            <a:chExt cx="953284" cy="517160"/>
          </a:xfrm>
        </p:grpSpPr>
        <p:sp>
          <p:nvSpPr>
            <p:cNvPr name="Freeform 24" id="24"/>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25" id="25"/>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26" id="26"/>
          <p:cNvGrpSpPr/>
          <p:nvPr/>
        </p:nvGrpSpPr>
        <p:grpSpPr>
          <a:xfrm rot="0">
            <a:off x="13515974" y="6449003"/>
            <a:ext cx="3782568" cy="2052056"/>
            <a:chOff x="0" y="0"/>
            <a:chExt cx="953284" cy="517160"/>
          </a:xfrm>
        </p:grpSpPr>
        <p:sp>
          <p:nvSpPr>
            <p:cNvPr name="Freeform 27" id="27"/>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28" id="28"/>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sp>
        <p:nvSpPr>
          <p:cNvPr name="Freeform 29" id="29"/>
          <p:cNvSpPr/>
          <p:nvPr/>
        </p:nvSpPr>
        <p:spPr>
          <a:xfrm flipH="false" flipV="false" rot="-3614954">
            <a:off x="3133023" y="-619195"/>
            <a:ext cx="1579954" cy="1531119"/>
          </a:xfrm>
          <a:custGeom>
            <a:avLst/>
            <a:gdLst/>
            <a:ahLst/>
            <a:cxnLst/>
            <a:rect r="r" b="b" t="t" l="l"/>
            <a:pathLst>
              <a:path h="1531119" w="1579954">
                <a:moveTo>
                  <a:pt x="0" y="0"/>
                </a:moveTo>
                <a:lnTo>
                  <a:pt x="1579954" y="0"/>
                </a:lnTo>
                <a:lnTo>
                  <a:pt x="1579954" y="1531119"/>
                </a:lnTo>
                <a:lnTo>
                  <a:pt x="0" y="15311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0" id="30"/>
          <p:cNvSpPr/>
          <p:nvPr/>
        </p:nvSpPr>
        <p:spPr>
          <a:xfrm flipH="false" flipV="false" rot="0">
            <a:off x="15776614" y="438949"/>
            <a:ext cx="3587233" cy="3476355"/>
          </a:xfrm>
          <a:custGeom>
            <a:avLst/>
            <a:gdLst/>
            <a:ahLst/>
            <a:cxnLst/>
            <a:rect r="r" b="b" t="t" l="l"/>
            <a:pathLst>
              <a:path h="3476355" w="3587233">
                <a:moveTo>
                  <a:pt x="0" y="0"/>
                </a:moveTo>
                <a:lnTo>
                  <a:pt x="3587233" y="0"/>
                </a:lnTo>
                <a:lnTo>
                  <a:pt x="3587233" y="3476355"/>
                </a:lnTo>
                <a:lnTo>
                  <a:pt x="0" y="34763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1" id="31"/>
          <p:cNvSpPr/>
          <p:nvPr/>
        </p:nvSpPr>
        <p:spPr>
          <a:xfrm flipH="false" flipV="false" rot="-1446457">
            <a:off x="800459" y="847644"/>
            <a:ext cx="2009231" cy="2192885"/>
          </a:xfrm>
          <a:custGeom>
            <a:avLst/>
            <a:gdLst/>
            <a:ahLst/>
            <a:cxnLst/>
            <a:rect r="r" b="b" t="t" l="l"/>
            <a:pathLst>
              <a:path h="2192885" w="2009231">
                <a:moveTo>
                  <a:pt x="0" y="0"/>
                </a:moveTo>
                <a:lnTo>
                  <a:pt x="2009231" y="0"/>
                </a:lnTo>
                <a:lnTo>
                  <a:pt x="2009231" y="2192885"/>
                </a:lnTo>
                <a:lnTo>
                  <a:pt x="0" y="219288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2" id="32"/>
          <p:cNvSpPr txBox="true"/>
          <p:nvPr/>
        </p:nvSpPr>
        <p:spPr>
          <a:xfrm rot="0">
            <a:off x="1805075" y="1526434"/>
            <a:ext cx="15122764" cy="1333500"/>
          </a:xfrm>
          <a:prstGeom prst="rect">
            <a:avLst/>
          </a:prstGeom>
        </p:spPr>
        <p:txBody>
          <a:bodyPr anchor="t" rtlCol="false" tIns="0" lIns="0" bIns="0" rIns="0">
            <a:spAutoFit/>
          </a:bodyPr>
          <a:lstStyle/>
          <a:p>
            <a:pPr algn="ctr" marL="0" indent="0" lvl="0">
              <a:lnSpc>
                <a:spcPts val="10560"/>
              </a:lnSpc>
              <a:spcBef>
                <a:spcPct val="0"/>
              </a:spcBef>
            </a:pPr>
            <a:r>
              <a:rPr lang="en-US" sz="8800">
                <a:solidFill>
                  <a:srgbClr val="000000"/>
                </a:solidFill>
                <a:latin typeface="Gagalin"/>
                <a:ea typeface="Gagalin"/>
                <a:cs typeface="Gagalin"/>
                <a:sym typeface="Gagalin"/>
              </a:rPr>
              <a:t>some common topics</a:t>
            </a:r>
          </a:p>
        </p:txBody>
      </p:sp>
      <p:sp>
        <p:nvSpPr>
          <p:cNvPr name="TextBox 33" id="33"/>
          <p:cNvSpPr txBox="true"/>
          <p:nvPr/>
        </p:nvSpPr>
        <p:spPr>
          <a:xfrm rot="0">
            <a:off x="1528377" y="4505925"/>
            <a:ext cx="2823831"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Technology &amp; Society</a:t>
            </a:r>
          </a:p>
        </p:txBody>
      </p:sp>
      <p:sp>
        <p:nvSpPr>
          <p:cNvPr name="TextBox 34" id="34"/>
          <p:cNvSpPr txBox="true"/>
          <p:nvPr/>
        </p:nvSpPr>
        <p:spPr>
          <a:xfrm rot="0">
            <a:off x="5672314" y="4465683"/>
            <a:ext cx="2823985"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Gender and Cultural Diversity</a:t>
            </a:r>
          </a:p>
        </p:txBody>
      </p:sp>
      <p:sp>
        <p:nvSpPr>
          <p:cNvPr name="TextBox 35" id="35"/>
          <p:cNvSpPr txBox="true"/>
          <p:nvPr/>
        </p:nvSpPr>
        <p:spPr>
          <a:xfrm rot="0">
            <a:off x="9832841" y="7039521"/>
            <a:ext cx="2823985"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Subject-Based Questions</a:t>
            </a:r>
          </a:p>
        </p:txBody>
      </p:sp>
      <p:sp>
        <p:nvSpPr>
          <p:cNvPr name="TextBox 36" id="36"/>
          <p:cNvSpPr txBox="true"/>
          <p:nvPr/>
        </p:nvSpPr>
        <p:spPr>
          <a:xfrm rot="0">
            <a:off x="9832841" y="4265695"/>
            <a:ext cx="2823985" cy="1294125"/>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Ethics in Business, Corporate Social Responsibility</a:t>
            </a:r>
          </a:p>
        </p:txBody>
      </p:sp>
      <p:sp>
        <p:nvSpPr>
          <p:cNvPr name="TextBox 37" id="37"/>
          <p:cNvSpPr txBox="true"/>
          <p:nvPr/>
        </p:nvSpPr>
        <p:spPr>
          <a:xfrm rot="0">
            <a:off x="1507991" y="7039521"/>
            <a:ext cx="2823985"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Technical Based Discussions</a:t>
            </a:r>
          </a:p>
        </p:txBody>
      </p:sp>
      <p:sp>
        <p:nvSpPr>
          <p:cNvPr name="TextBox 38" id="38"/>
          <p:cNvSpPr txBox="true"/>
          <p:nvPr/>
        </p:nvSpPr>
        <p:spPr>
          <a:xfrm rot="0">
            <a:off x="14057167" y="7015118"/>
            <a:ext cx="2823985" cy="494173"/>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Genera</a:t>
            </a:r>
          </a:p>
        </p:txBody>
      </p:sp>
      <p:sp>
        <p:nvSpPr>
          <p:cNvPr name="TextBox 39" id="39"/>
          <p:cNvSpPr txBox="true"/>
          <p:nvPr/>
        </p:nvSpPr>
        <p:spPr>
          <a:xfrm rot="0">
            <a:off x="14057167" y="4649327"/>
            <a:ext cx="2823985" cy="494173"/>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Current Affairs</a:t>
            </a:r>
          </a:p>
        </p:txBody>
      </p:sp>
      <p:sp>
        <p:nvSpPr>
          <p:cNvPr name="TextBox 40" id="40"/>
          <p:cNvSpPr txBox="true"/>
          <p:nvPr/>
        </p:nvSpPr>
        <p:spPr>
          <a:xfrm rot="0">
            <a:off x="5507423" y="6839533"/>
            <a:ext cx="3153768" cy="1294125"/>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Comparison between technologies</a:t>
            </a:r>
          </a:p>
        </p:txBody>
      </p:sp>
      <p:sp>
        <p:nvSpPr>
          <p:cNvPr name="Freeform 41" id="41"/>
          <p:cNvSpPr/>
          <p:nvPr/>
        </p:nvSpPr>
        <p:spPr>
          <a:xfrm flipH="false" flipV="false" rot="-3614954">
            <a:off x="5949115" y="9178069"/>
            <a:ext cx="1651135" cy="1600100"/>
          </a:xfrm>
          <a:custGeom>
            <a:avLst/>
            <a:gdLst/>
            <a:ahLst/>
            <a:cxnLst/>
            <a:rect r="r" b="b" t="t" l="l"/>
            <a:pathLst>
              <a:path h="1600100" w="1651135">
                <a:moveTo>
                  <a:pt x="0" y="0"/>
                </a:moveTo>
                <a:lnTo>
                  <a:pt x="1651135" y="0"/>
                </a:lnTo>
                <a:lnTo>
                  <a:pt x="1651135" y="1600100"/>
                </a:lnTo>
                <a:lnTo>
                  <a:pt x="0" y="16001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10321447">
            <a:off x="-4317678" y="-2308968"/>
            <a:ext cx="6043050" cy="6428777"/>
          </a:xfrm>
          <a:custGeom>
            <a:avLst/>
            <a:gdLst/>
            <a:ahLst/>
            <a:cxnLst/>
            <a:rect r="r" b="b" t="t" l="l"/>
            <a:pathLst>
              <a:path h="6428777" w="6043050">
                <a:moveTo>
                  <a:pt x="0" y="0"/>
                </a:moveTo>
                <a:lnTo>
                  <a:pt x="6043050" y="0"/>
                </a:lnTo>
                <a:lnTo>
                  <a:pt x="6043050" y="6428777"/>
                </a:lnTo>
                <a:lnTo>
                  <a:pt x="0" y="64287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377734" y="9033157"/>
            <a:ext cx="2154540" cy="2087945"/>
          </a:xfrm>
          <a:custGeom>
            <a:avLst/>
            <a:gdLst/>
            <a:ahLst/>
            <a:cxnLst/>
            <a:rect r="r" b="b" t="t" l="l"/>
            <a:pathLst>
              <a:path h="2087945" w="2154540">
                <a:moveTo>
                  <a:pt x="0" y="0"/>
                </a:moveTo>
                <a:lnTo>
                  <a:pt x="2154540" y="0"/>
                </a:lnTo>
                <a:lnTo>
                  <a:pt x="2154540" y="2087945"/>
                </a:lnTo>
                <a:lnTo>
                  <a:pt x="0" y="2087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919862" y="6208317"/>
            <a:ext cx="7000610" cy="2381250"/>
            <a:chOff x="0" y="0"/>
            <a:chExt cx="1843782" cy="627160"/>
          </a:xfrm>
        </p:grpSpPr>
        <p:sp>
          <p:nvSpPr>
            <p:cNvPr name="Freeform 6" id="6"/>
            <p:cNvSpPr/>
            <p:nvPr/>
          </p:nvSpPr>
          <p:spPr>
            <a:xfrm flipH="false" flipV="false" rot="0">
              <a:off x="0" y="0"/>
              <a:ext cx="1843782" cy="627161"/>
            </a:xfrm>
            <a:custGeom>
              <a:avLst/>
              <a:gdLst/>
              <a:ahLst/>
              <a:cxnLst/>
              <a:rect r="r" b="b" t="t" l="l"/>
              <a:pathLst>
                <a:path h="627161" w="1843782">
                  <a:moveTo>
                    <a:pt x="56401" y="0"/>
                  </a:moveTo>
                  <a:lnTo>
                    <a:pt x="1787382" y="0"/>
                  </a:lnTo>
                  <a:cubicBezTo>
                    <a:pt x="1802340" y="0"/>
                    <a:pt x="1816686" y="5942"/>
                    <a:pt x="1827263" y="16519"/>
                  </a:cubicBezTo>
                  <a:cubicBezTo>
                    <a:pt x="1837840" y="27096"/>
                    <a:pt x="1843782" y="41442"/>
                    <a:pt x="1843782" y="56401"/>
                  </a:cubicBezTo>
                  <a:lnTo>
                    <a:pt x="1843782" y="570760"/>
                  </a:lnTo>
                  <a:cubicBezTo>
                    <a:pt x="1843782" y="601909"/>
                    <a:pt x="1818531" y="627161"/>
                    <a:pt x="1787382" y="627161"/>
                  </a:cubicBezTo>
                  <a:lnTo>
                    <a:pt x="56401" y="627161"/>
                  </a:lnTo>
                  <a:cubicBezTo>
                    <a:pt x="41442" y="627161"/>
                    <a:pt x="27096" y="621218"/>
                    <a:pt x="16519" y="610641"/>
                  </a:cubicBezTo>
                  <a:cubicBezTo>
                    <a:pt x="5942" y="600064"/>
                    <a:pt x="0" y="585718"/>
                    <a:pt x="0" y="570760"/>
                  </a:cubicBezTo>
                  <a:lnTo>
                    <a:pt x="0" y="56401"/>
                  </a:lnTo>
                  <a:cubicBezTo>
                    <a:pt x="0" y="41442"/>
                    <a:pt x="5942" y="27096"/>
                    <a:pt x="16519" y="16519"/>
                  </a:cubicBezTo>
                  <a:cubicBezTo>
                    <a:pt x="27096" y="5942"/>
                    <a:pt x="41442" y="0"/>
                    <a:pt x="56401" y="0"/>
                  </a:cubicBezTo>
                  <a:close/>
                </a:path>
              </a:pathLst>
            </a:custGeom>
            <a:solidFill>
              <a:srgbClr val="FFFFFF">
                <a:alpha val="55686"/>
              </a:srgbClr>
            </a:solidFill>
            <a:ln w="38100" cap="rnd">
              <a:solidFill>
                <a:srgbClr val="000000">
                  <a:alpha val="55686"/>
                </a:srgbClr>
              </a:solidFill>
              <a:prstDash val="solid"/>
              <a:round/>
            </a:ln>
          </p:spPr>
        </p:sp>
        <p:sp>
          <p:nvSpPr>
            <p:cNvPr name="TextBox 7" id="7"/>
            <p:cNvSpPr txBox="true"/>
            <p:nvPr/>
          </p:nvSpPr>
          <p:spPr>
            <a:xfrm>
              <a:off x="0" y="-47625"/>
              <a:ext cx="1843782" cy="674785"/>
            </a:xfrm>
            <a:prstGeom prst="rect">
              <a:avLst/>
            </a:prstGeom>
          </p:spPr>
          <p:txBody>
            <a:bodyPr anchor="ctr" rtlCol="false" tIns="50800" lIns="50800" bIns="50800" rIns="50800"/>
            <a:lstStyle/>
            <a:p>
              <a:pPr algn="ctr">
                <a:lnSpc>
                  <a:spcPts val="2940"/>
                </a:lnSpc>
              </a:pPr>
            </a:p>
          </p:txBody>
        </p:sp>
      </p:grpSp>
      <p:grpSp>
        <p:nvGrpSpPr>
          <p:cNvPr name="Group 8" id="8"/>
          <p:cNvGrpSpPr/>
          <p:nvPr/>
        </p:nvGrpSpPr>
        <p:grpSpPr>
          <a:xfrm rot="0">
            <a:off x="1919862" y="3317344"/>
            <a:ext cx="7000610" cy="2381250"/>
            <a:chOff x="0" y="0"/>
            <a:chExt cx="1843782" cy="627160"/>
          </a:xfrm>
        </p:grpSpPr>
        <p:sp>
          <p:nvSpPr>
            <p:cNvPr name="Freeform 9" id="9"/>
            <p:cNvSpPr/>
            <p:nvPr/>
          </p:nvSpPr>
          <p:spPr>
            <a:xfrm flipH="false" flipV="false" rot="0">
              <a:off x="0" y="0"/>
              <a:ext cx="1843782" cy="627161"/>
            </a:xfrm>
            <a:custGeom>
              <a:avLst/>
              <a:gdLst/>
              <a:ahLst/>
              <a:cxnLst/>
              <a:rect r="r" b="b" t="t" l="l"/>
              <a:pathLst>
                <a:path h="627161" w="1843782">
                  <a:moveTo>
                    <a:pt x="56401" y="0"/>
                  </a:moveTo>
                  <a:lnTo>
                    <a:pt x="1787382" y="0"/>
                  </a:lnTo>
                  <a:cubicBezTo>
                    <a:pt x="1802340" y="0"/>
                    <a:pt x="1816686" y="5942"/>
                    <a:pt x="1827263" y="16519"/>
                  </a:cubicBezTo>
                  <a:cubicBezTo>
                    <a:pt x="1837840" y="27096"/>
                    <a:pt x="1843782" y="41442"/>
                    <a:pt x="1843782" y="56401"/>
                  </a:cubicBezTo>
                  <a:lnTo>
                    <a:pt x="1843782" y="570760"/>
                  </a:lnTo>
                  <a:cubicBezTo>
                    <a:pt x="1843782" y="601909"/>
                    <a:pt x="1818531" y="627161"/>
                    <a:pt x="1787382" y="627161"/>
                  </a:cubicBezTo>
                  <a:lnTo>
                    <a:pt x="56401" y="627161"/>
                  </a:lnTo>
                  <a:cubicBezTo>
                    <a:pt x="41442" y="627161"/>
                    <a:pt x="27096" y="621218"/>
                    <a:pt x="16519" y="610641"/>
                  </a:cubicBezTo>
                  <a:cubicBezTo>
                    <a:pt x="5942" y="600064"/>
                    <a:pt x="0" y="585718"/>
                    <a:pt x="0" y="570760"/>
                  </a:cubicBezTo>
                  <a:lnTo>
                    <a:pt x="0" y="56401"/>
                  </a:lnTo>
                  <a:cubicBezTo>
                    <a:pt x="0" y="41442"/>
                    <a:pt x="5942" y="27096"/>
                    <a:pt x="16519" y="16519"/>
                  </a:cubicBezTo>
                  <a:cubicBezTo>
                    <a:pt x="27096" y="5942"/>
                    <a:pt x="41442" y="0"/>
                    <a:pt x="56401" y="0"/>
                  </a:cubicBezTo>
                  <a:close/>
                </a:path>
              </a:pathLst>
            </a:custGeom>
            <a:solidFill>
              <a:srgbClr val="FFFFFF">
                <a:alpha val="55686"/>
              </a:srgbClr>
            </a:solidFill>
            <a:ln w="38100" cap="rnd">
              <a:solidFill>
                <a:srgbClr val="000000">
                  <a:alpha val="55686"/>
                </a:srgbClr>
              </a:solidFill>
              <a:prstDash val="solid"/>
              <a:round/>
            </a:ln>
          </p:spPr>
        </p:sp>
        <p:sp>
          <p:nvSpPr>
            <p:cNvPr name="TextBox 10" id="10"/>
            <p:cNvSpPr txBox="true"/>
            <p:nvPr/>
          </p:nvSpPr>
          <p:spPr>
            <a:xfrm>
              <a:off x="0" y="-47625"/>
              <a:ext cx="1843782" cy="674785"/>
            </a:xfrm>
            <a:prstGeom prst="rect">
              <a:avLst/>
            </a:prstGeom>
          </p:spPr>
          <p:txBody>
            <a:bodyPr anchor="ctr" rtlCol="false" tIns="50800" lIns="50800" bIns="50800" rIns="50800"/>
            <a:lstStyle/>
            <a:p>
              <a:pPr algn="ctr">
                <a:lnSpc>
                  <a:spcPts val="2940"/>
                </a:lnSpc>
              </a:pPr>
            </a:p>
          </p:txBody>
        </p:sp>
      </p:grpSp>
      <p:sp>
        <p:nvSpPr>
          <p:cNvPr name="Freeform 11" id="11"/>
          <p:cNvSpPr/>
          <p:nvPr/>
        </p:nvSpPr>
        <p:spPr>
          <a:xfrm flipH="false" flipV="false" rot="7417816">
            <a:off x="13903457" y="4232427"/>
            <a:ext cx="8988646" cy="8661786"/>
          </a:xfrm>
          <a:custGeom>
            <a:avLst/>
            <a:gdLst/>
            <a:ahLst/>
            <a:cxnLst/>
            <a:rect r="r" b="b" t="t" l="l"/>
            <a:pathLst>
              <a:path h="8661786" w="8988646">
                <a:moveTo>
                  <a:pt x="0" y="0"/>
                </a:moveTo>
                <a:lnTo>
                  <a:pt x="8988647" y="0"/>
                </a:lnTo>
                <a:lnTo>
                  <a:pt x="8988647" y="8661786"/>
                </a:lnTo>
                <a:lnTo>
                  <a:pt x="0" y="86617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9367528" y="3317344"/>
            <a:ext cx="7000610" cy="2381250"/>
            <a:chOff x="0" y="0"/>
            <a:chExt cx="1843782" cy="627160"/>
          </a:xfrm>
        </p:grpSpPr>
        <p:sp>
          <p:nvSpPr>
            <p:cNvPr name="Freeform 13" id="13"/>
            <p:cNvSpPr/>
            <p:nvPr/>
          </p:nvSpPr>
          <p:spPr>
            <a:xfrm flipH="false" flipV="false" rot="0">
              <a:off x="0" y="0"/>
              <a:ext cx="1843782" cy="627161"/>
            </a:xfrm>
            <a:custGeom>
              <a:avLst/>
              <a:gdLst/>
              <a:ahLst/>
              <a:cxnLst/>
              <a:rect r="r" b="b" t="t" l="l"/>
              <a:pathLst>
                <a:path h="627161" w="1843782">
                  <a:moveTo>
                    <a:pt x="56401" y="0"/>
                  </a:moveTo>
                  <a:lnTo>
                    <a:pt x="1787382" y="0"/>
                  </a:lnTo>
                  <a:cubicBezTo>
                    <a:pt x="1802340" y="0"/>
                    <a:pt x="1816686" y="5942"/>
                    <a:pt x="1827263" y="16519"/>
                  </a:cubicBezTo>
                  <a:cubicBezTo>
                    <a:pt x="1837840" y="27096"/>
                    <a:pt x="1843782" y="41442"/>
                    <a:pt x="1843782" y="56401"/>
                  </a:cubicBezTo>
                  <a:lnTo>
                    <a:pt x="1843782" y="570760"/>
                  </a:lnTo>
                  <a:cubicBezTo>
                    <a:pt x="1843782" y="601909"/>
                    <a:pt x="1818531" y="627161"/>
                    <a:pt x="1787382" y="627161"/>
                  </a:cubicBezTo>
                  <a:lnTo>
                    <a:pt x="56401" y="627161"/>
                  </a:lnTo>
                  <a:cubicBezTo>
                    <a:pt x="41442" y="627161"/>
                    <a:pt x="27096" y="621218"/>
                    <a:pt x="16519" y="610641"/>
                  </a:cubicBezTo>
                  <a:cubicBezTo>
                    <a:pt x="5942" y="600064"/>
                    <a:pt x="0" y="585718"/>
                    <a:pt x="0" y="570760"/>
                  </a:cubicBezTo>
                  <a:lnTo>
                    <a:pt x="0" y="56401"/>
                  </a:lnTo>
                  <a:cubicBezTo>
                    <a:pt x="0" y="41442"/>
                    <a:pt x="5942" y="27096"/>
                    <a:pt x="16519" y="16519"/>
                  </a:cubicBezTo>
                  <a:cubicBezTo>
                    <a:pt x="27096" y="5942"/>
                    <a:pt x="41442" y="0"/>
                    <a:pt x="56401" y="0"/>
                  </a:cubicBezTo>
                  <a:close/>
                </a:path>
              </a:pathLst>
            </a:custGeom>
            <a:solidFill>
              <a:srgbClr val="FFFFFF">
                <a:alpha val="55686"/>
              </a:srgbClr>
            </a:solidFill>
            <a:ln w="38100" cap="rnd">
              <a:solidFill>
                <a:srgbClr val="000000">
                  <a:alpha val="55686"/>
                </a:srgbClr>
              </a:solidFill>
              <a:prstDash val="solid"/>
              <a:round/>
            </a:ln>
          </p:spPr>
        </p:sp>
        <p:sp>
          <p:nvSpPr>
            <p:cNvPr name="TextBox 14" id="14"/>
            <p:cNvSpPr txBox="true"/>
            <p:nvPr/>
          </p:nvSpPr>
          <p:spPr>
            <a:xfrm>
              <a:off x="0" y="-47625"/>
              <a:ext cx="1843782" cy="674785"/>
            </a:xfrm>
            <a:prstGeom prst="rect">
              <a:avLst/>
            </a:prstGeom>
          </p:spPr>
          <p:txBody>
            <a:bodyPr anchor="ctr" rtlCol="false" tIns="50800" lIns="50800" bIns="50800" rIns="50800"/>
            <a:lstStyle/>
            <a:p>
              <a:pPr algn="ctr">
                <a:lnSpc>
                  <a:spcPts val="2940"/>
                </a:lnSpc>
              </a:pPr>
            </a:p>
          </p:txBody>
        </p:sp>
      </p:grpSp>
      <p:grpSp>
        <p:nvGrpSpPr>
          <p:cNvPr name="Group 15" id="15"/>
          <p:cNvGrpSpPr/>
          <p:nvPr/>
        </p:nvGrpSpPr>
        <p:grpSpPr>
          <a:xfrm rot="0">
            <a:off x="9367528" y="6208317"/>
            <a:ext cx="7000610" cy="2381250"/>
            <a:chOff x="0" y="0"/>
            <a:chExt cx="1843782" cy="627160"/>
          </a:xfrm>
        </p:grpSpPr>
        <p:sp>
          <p:nvSpPr>
            <p:cNvPr name="Freeform 16" id="16"/>
            <p:cNvSpPr/>
            <p:nvPr/>
          </p:nvSpPr>
          <p:spPr>
            <a:xfrm flipH="false" flipV="false" rot="0">
              <a:off x="0" y="0"/>
              <a:ext cx="1843782" cy="627161"/>
            </a:xfrm>
            <a:custGeom>
              <a:avLst/>
              <a:gdLst/>
              <a:ahLst/>
              <a:cxnLst/>
              <a:rect r="r" b="b" t="t" l="l"/>
              <a:pathLst>
                <a:path h="627161" w="1843782">
                  <a:moveTo>
                    <a:pt x="56401" y="0"/>
                  </a:moveTo>
                  <a:lnTo>
                    <a:pt x="1787382" y="0"/>
                  </a:lnTo>
                  <a:cubicBezTo>
                    <a:pt x="1802340" y="0"/>
                    <a:pt x="1816686" y="5942"/>
                    <a:pt x="1827263" y="16519"/>
                  </a:cubicBezTo>
                  <a:cubicBezTo>
                    <a:pt x="1837840" y="27096"/>
                    <a:pt x="1843782" y="41442"/>
                    <a:pt x="1843782" y="56401"/>
                  </a:cubicBezTo>
                  <a:lnTo>
                    <a:pt x="1843782" y="570760"/>
                  </a:lnTo>
                  <a:cubicBezTo>
                    <a:pt x="1843782" y="601909"/>
                    <a:pt x="1818531" y="627161"/>
                    <a:pt x="1787382" y="627161"/>
                  </a:cubicBezTo>
                  <a:lnTo>
                    <a:pt x="56401" y="627161"/>
                  </a:lnTo>
                  <a:cubicBezTo>
                    <a:pt x="41442" y="627161"/>
                    <a:pt x="27096" y="621218"/>
                    <a:pt x="16519" y="610641"/>
                  </a:cubicBezTo>
                  <a:cubicBezTo>
                    <a:pt x="5942" y="600064"/>
                    <a:pt x="0" y="585718"/>
                    <a:pt x="0" y="570760"/>
                  </a:cubicBezTo>
                  <a:lnTo>
                    <a:pt x="0" y="56401"/>
                  </a:lnTo>
                  <a:cubicBezTo>
                    <a:pt x="0" y="41442"/>
                    <a:pt x="5942" y="27096"/>
                    <a:pt x="16519" y="16519"/>
                  </a:cubicBezTo>
                  <a:cubicBezTo>
                    <a:pt x="27096" y="5942"/>
                    <a:pt x="41442" y="0"/>
                    <a:pt x="56401" y="0"/>
                  </a:cubicBezTo>
                  <a:close/>
                </a:path>
              </a:pathLst>
            </a:custGeom>
            <a:solidFill>
              <a:srgbClr val="FFFFFF">
                <a:alpha val="55686"/>
              </a:srgbClr>
            </a:solidFill>
            <a:ln w="38100" cap="rnd">
              <a:solidFill>
                <a:srgbClr val="000000">
                  <a:alpha val="55686"/>
                </a:srgbClr>
              </a:solidFill>
              <a:prstDash val="solid"/>
              <a:round/>
            </a:ln>
          </p:spPr>
        </p:sp>
        <p:sp>
          <p:nvSpPr>
            <p:cNvPr name="TextBox 17" id="17"/>
            <p:cNvSpPr txBox="true"/>
            <p:nvPr/>
          </p:nvSpPr>
          <p:spPr>
            <a:xfrm>
              <a:off x="0" y="-47625"/>
              <a:ext cx="1843782" cy="674785"/>
            </a:xfrm>
            <a:prstGeom prst="rect">
              <a:avLst/>
            </a:prstGeom>
          </p:spPr>
          <p:txBody>
            <a:bodyPr anchor="ctr" rtlCol="false" tIns="50800" lIns="50800" bIns="50800" rIns="50800"/>
            <a:lstStyle/>
            <a:p>
              <a:pPr algn="ctr">
                <a:lnSpc>
                  <a:spcPts val="2940"/>
                </a:lnSpc>
              </a:pPr>
            </a:p>
          </p:txBody>
        </p:sp>
      </p:grpSp>
      <p:sp>
        <p:nvSpPr>
          <p:cNvPr name="Freeform 18" id="18"/>
          <p:cNvSpPr/>
          <p:nvPr/>
        </p:nvSpPr>
        <p:spPr>
          <a:xfrm flipH="false" flipV="false" rot="0">
            <a:off x="3400417" y="-1299421"/>
            <a:ext cx="2402376" cy="2328121"/>
          </a:xfrm>
          <a:custGeom>
            <a:avLst/>
            <a:gdLst/>
            <a:ahLst/>
            <a:cxnLst/>
            <a:rect r="r" b="b" t="t" l="l"/>
            <a:pathLst>
              <a:path h="2328121" w="2402376">
                <a:moveTo>
                  <a:pt x="0" y="0"/>
                </a:moveTo>
                <a:lnTo>
                  <a:pt x="2402376" y="0"/>
                </a:lnTo>
                <a:lnTo>
                  <a:pt x="2402376" y="2328121"/>
                </a:lnTo>
                <a:lnTo>
                  <a:pt x="0" y="232812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0">
            <a:off x="15825399" y="211557"/>
            <a:ext cx="4517509" cy="3105788"/>
          </a:xfrm>
          <a:custGeom>
            <a:avLst/>
            <a:gdLst/>
            <a:ahLst/>
            <a:cxnLst/>
            <a:rect r="r" b="b" t="t" l="l"/>
            <a:pathLst>
              <a:path h="3105788" w="4517509">
                <a:moveTo>
                  <a:pt x="0" y="0"/>
                </a:moveTo>
                <a:lnTo>
                  <a:pt x="4517510" y="0"/>
                </a:lnTo>
                <a:lnTo>
                  <a:pt x="4517510" y="3105787"/>
                </a:lnTo>
                <a:lnTo>
                  <a:pt x="0" y="310578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0" id="20"/>
          <p:cNvSpPr/>
          <p:nvPr/>
        </p:nvSpPr>
        <p:spPr>
          <a:xfrm flipH="false" flipV="false" rot="-9916417">
            <a:off x="-122248" y="7833875"/>
            <a:ext cx="3914508" cy="3811752"/>
          </a:xfrm>
          <a:custGeom>
            <a:avLst/>
            <a:gdLst/>
            <a:ahLst/>
            <a:cxnLst/>
            <a:rect r="r" b="b" t="t" l="l"/>
            <a:pathLst>
              <a:path h="3811752" w="3914508">
                <a:moveTo>
                  <a:pt x="0" y="0"/>
                </a:moveTo>
                <a:lnTo>
                  <a:pt x="3914508" y="0"/>
                </a:lnTo>
                <a:lnTo>
                  <a:pt x="3914508" y="3811753"/>
                </a:lnTo>
                <a:lnTo>
                  <a:pt x="0" y="381175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1" id="21"/>
          <p:cNvSpPr txBox="true"/>
          <p:nvPr/>
        </p:nvSpPr>
        <p:spPr>
          <a:xfrm rot="0">
            <a:off x="9910266" y="7113204"/>
            <a:ext cx="5915133" cy="514325"/>
          </a:xfrm>
          <a:prstGeom prst="rect">
            <a:avLst/>
          </a:prstGeom>
        </p:spPr>
        <p:txBody>
          <a:bodyPr anchor="t" rtlCol="false" tIns="0" lIns="0" bIns="0" rIns="0">
            <a:spAutoFit/>
          </a:bodyPr>
          <a:lstStyle/>
          <a:p>
            <a:pPr algn="ctr">
              <a:lnSpc>
                <a:spcPts val="3300"/>
              </a:lnSpc>
            </a:pPr>
            <a:r>
              <a:rPr lang="en-US" sz="3000">
                <a:solidFill>
                  <a:srgbClr val="000000"/>
                </a:solidFill>
                <a:latin typeface="Agrandir Narrow"/>
                <a:ea typeface="Agrandir Narrow"/>
                <a:cs typeface="Agrandir Narrow"/>
                <a:sym typeface="Agrandir Narrow"/>
              </a:rPr>
              <a:t>Concluding statements </a:t>
            </a:r>
          </a:p>
        </p:txBody>
      </p:sp>
      <p:sp>
        <p:nvSpPr>
          <p:cNvPr name="TextBox 22" id="22"/>
          <p:cNvSpPr txBox="true"/>
          <p:nvPr/>
        </p:nvSpPr>
        <p:spPr>
          <a:xfrm rot="0">
            <a:off x="2462601" y="4012694"/>
            <a:ext cx="5915133" cy="933400"/>
          </a:xfrm>
          <a:prstGeom prst="rect">
            <a:avLst/>
          </a:prstGeom>
        </p:spPr>
        <p:txBody>
          <a:bodyPr anchor="t" rtlCol="false" tIns="0" lIns="0" bIns="0" rIns="0">
            <a:spAutoFit/>
          </a:bodyPr>
          <a:lstStyle/>
          <a:p>
            <a:pPr algn="ctr">
              <a:lnSpc>
                <a:spcPts val="3300"/>
              </a:lnSpc>
            </a:pPr>
            <a:r>
              <a:rPr lang="en-US" sz="3000">
                <a:solidFill>
                  <a:srgbClr val="000000"/>
                </a:solidFill>
                <a:latin typeface="Agrandir Narrow"/>
                <a:ea typeface="Agrandir Narrow"/>
                <a:cs typeface="Agrandir Narrow"/>
                <a:sym typeface="Agrandir Narrow"/>
              </a:rPr>
              <a:t>Make the opening point or start the discussion</a:t>
            </a:r>
          </a:p>
        </p:txBody>
      </p:sp>
      <p:sp>
        <p:nvSpPr>
          <p:cNvPr name="TextBox 23" id="23"/>
          <p:cNvSpPr txBox="true"/>
          <p:nvPr/>
        </p:nvSpPr>
        <p:spPr>
          <a:xfrm rot="0">
            <a:off x="2462601" y="6903667"/>
            <a:ext cx="5915133" cy="933400"/>
          </a:xfrm>
          <a:prstGeom prst="rect">
            <a:avLst/>
          </a:prstGeom>
        </p:spPr>
        <p:txBody>
          <a:bodyPr anchor="t" rtlCol="false" tIns="0" lIns="0" bIns="0" rIns="0">
            <a:spAutoFit/>
          </a:bodyPr>
          <a:lstStyle/>
          <a:p>
            <a:pPr algn="ctr">
              <a:lnSpc>
                <a:spcPts val="3300"/>
              </a:lnSpc>
            </a:pPr>
            <a:r>
              <a:rPr lang="en-US" sz="3000">
                <a:solidFill>
                  <a:srgbClr val="000000"/>
                </a:solidFill>
                <a:latin typeface="Agrandir Narrow"/>
                <a:ea typeface="Agrandir Narrow"/>
                <a:cs typeface="Agrandir Narrow"/>
                <a:sym typeface="Agrandir Narrow"/>
              </a:rPr>
              <a:t>Summarize the points spoken in the discussion</a:t>
            </a:r>
          </a:p>
        </p:txBody>
      </p:sp>
      <p:sp>
        <p:nvSpPr>
          <p:cNvPr name="TextBox 24" id="24"/>
          <p:cNvSpPr txBox="true"/>
          <p:nvPr/>
        </p:nvSpPr>
        <p:spPr>
          <a:xfrm rot="0">
            <a:off x="10029191" y="4012694"/>
            <a:ext cx="5677283" cy="933400"/>
          </a:xfrm>
          <a:prstGeom prst="rect">
            <a:avLst/>
          </a:prstGeom>
        </p:spPr>
        <p:txBody>
          <a:bodyPr anchor="t" rtlCol="false" tIns="0" lIns="0" bIns="0" rIns="0">
            <a:spAutoFit/>
          </a:bodyPr>
          <a:lstStyle/>
          <a:p>
            <a:pPr algn="ctr">
              <a:lnSpc>
                <a:spcPts val="3300"/>
              </a:lnSpc>
            </a:pPr>
            <a:r>
              <a:rPr lang="en-US" sz="3000">
                <a:solidFill>
                  <a:srgbClr val="000000"/>
                </a:solidFill>
                <a:latin typeface="Agrandir Narrow"/>
                <a:ea typeface="Agrandir Narrow"/>
                <a:cs typeface="Agrandir Narrow"/>
                <a:sym typeface="Agrandir Narrow"/>
              </a:rPr>
              <a:t>Discuss points to defend both sides of the debate or discussion</a:t>
            </a:r>
          </a:p>
        </p:txBody>
      </p:sp>
      <p:sp>
        <p:nvSpPr>
          <p:cNvPr name="TextBox 25" id="25"/>
          <p:cNvSpPr txBox="true"/>
          <p:nvPr/>
        </p:nvSpPr>
        <p:spPr>
          <a:xfrm rot="0">
            <a:off x="1028700" y="1317094"/>
            <a:ext cx="16230600" cy="1504900"/>
          </a:xfrm>
          <a:prstGeom prst="rect">
            <a:avLst/>
          </a:prstGeom>
        </p:spPr>
        <p:txBody>
          <a:bodyPr anchor="t" rtlCol="false" tIns="0" lIns="0" bIns="0" rIns="0">
            <a:spAutoFit/>
          </a:bodyPr>
          <a:lstStyle/>
          <a:p>
            <a:pPr algn="ctr" marL="0" indent="0" lvl="0">
              <a:lnSpc>
                <a:spcPts val="11880"/>
              </a:lnSpc>
              <a:spcBef>
                <a:spcPct val="0"/>
              </a:spcBef>
            </a:pPr>
            <a:r>
              <a:rPr lang="en-US" sz="9900">
                <a:solidFill>
                  <a:srgbClr val="000000"/>
                </a:solidFill>
                <a:latin typeface="Gagalin"/>
                <a:ea typeface="Gagalin"/>
                <a:cs typeface="Gagalin"/>
                <a:sym typeface="Gagalin"/>
              </a:rPr>
              <a:t>flow of a group discussion</a:t>
            </a:r>
          </a:p>
        </p:txBody>
      </p:sp>
      <p:grpSp>
        <p:nvGrpSpPr>
          <p:cNvPr name="Group 26" id="26"/>
          <p:cNvGrpSpPr/>
          <p:nvPr/>
        </p:nvGrpSpPr>
        <p:grpSpPr>
          <a:xfrm rot="0">
            <a:off x="1695312" y="3254684"/>
            <a:ext cx="893695" cy="893695"/>
            <a:chOff x="0" y="0"/>
            <a:chExt cx="6350000" cy="6350000"/>
          </a:xfrm>
        </p:grpSpPr>
        <p:sp>
          <p:nvSpPr>
            <p:cNvPr name="Freeform 27" id="2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9898"/>
            </a:solidFill>
          </p:spPr>
        </p:sp>
      </p:grpSp>
      <p:grpSp>
        <p:nvGrpSpPr>
          <p:cNvPr name="Group 28" id="28"/>
          <p:cNvGrpSpPr/>
          <p:nvPr/>
        </p:nvGrpSpPr>
        <p:grpSpPr>
          <a:xfrm rot="0">
            <a:off x="9135497" y="3254684"/>
            <a:ext cx="893695" cy="893695"/>
            <a:chOff x="0" y="0"/>
            <a:chExt cx="6350000" cy="6350000"/>
          </a:xfrm>
        </p:grpSpPr>
        <p:sp>
          <p:nvSpPr>
            <p:cNvPr name="Freeform 29" id="2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C7FF"/>
            </a:solidFill>
          </p:spPr>
        </p:sp>
      </p:grpSp>
      <p:sp>
        <p:nvSpPr>
          <p:cNvPr name="TextBox 30" id="30"/>
          <p:cNvSpPr txBox="true"/>
          <p:nvPr/>
        </p:nvSpPr>
        <p:spPr>
          <a:xfrm rot="0">
            <a:off x="9144000" y="3012878"/>
            <a:ext cx="893695" cy="1085516"/>
          </a:xfrm>
          <a:prstGeom prst="rect">
            <a:avLst/>
          </a:prstGeom>
        </p:spPr>
        <p:txBody>
          <a:bodyPr anchor="t" rtlCol="false" tIns="0" lIns="0" bIns="0" rIns="0">
            <a:spAutoFit/>
          </a:bodyPr>
          <a:lstStyle/>
          <a:p>
            <a:pPr algn="ctr" marL="0" indent="0" lvl="1">
              <a:lnSpc>
                <a:spcPts val="9057"/>
              </a:lnSpc>
              <a:spcBef>
                <a:spcPct val="0"/>
              </a:spcBef>
            </a:pPr>
            <a:r>
              <a:rPr lang="en-US" sz="5769" u="none">
                <a:solidFill>
                  <a:srgbClr val="000000"/>
                </a:solidFill>
                <a:latin typeface="Gagalin"/>
                <a:ea typeface="Gagalin"/>
                <a:cs typeface="Gagalin"/>
                <a:sym typeface="Gagalin"/>
              </a:rPr>
              <a:t>2</a:t>
            </a:r>
          </a:p>
        </p:txBody>
      </p:sp>
      <p:grpSp>
        <p:nvGrpSpPr>
          <p:cNvPr name="Group 31" id="31"/>
          <p:cNvGrpSpPr/>
          <p:nvPr/>
        </p:nvGrpSpPr>
        <p:grpSpPr>
          <a:xfrm rot="0">
            <a:off x="9135497" y="6127219"/>
            <a:ext cx="893695" cy="893695"/>
            <a:chOff x="0" y="0"/>
            <a:chExt cx="6350000" cy="6350000"/>
          </a:xfrm>
        </p:grpSpPr>
        <p:sp>
          <p:nvSpPr>
            <p:cNvPr name="Freeform 32" id="3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BD8DB"/>
            </a:solidFill>
          </p:spPr>
        </p:sp>
      </p:grpSp>
      <p:grpSp>
        <p:nvGrpSpPr>
          <p:cNvPr name="Group 33" id="33"/>
          <p:cNvGrpSpPr/>
          <p:nvPr/>
        </p:nvGrpSpPr>
        <p:grpSpPr>
          <a:xfrm rot="0">
            <a:off x="1568906" y="6127219"/>
            <a:ext cx="893695" cy="893695"/>
            <a:chOff x="0" y="0"/>
            <a:chExt cx="6350000" cy="6350000"/>
          </a:xfrm>
        </p:grpSpPr>
        <p:sp>
          <p:nvSpPr>
            <p:cNvPr name="Freeform 34" id="3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E67A"/>
            </a:solidFill>
          </p:spPr>
        </p:sp>
      </p:grpSp>
      <p:sp>
        <p:nvSpPr>
          <p:cNvPr name="TextBox 35" id="35"/>
          <p:cNvSpPr txBox="true"/>
          <p:nvPr/>
        </p:nvSpPr>
        <p:spPr>
          <a:xfrm rot="0">
            <a:off x="9144000" y="5917669"/>
            <a:ext cx="893695" cy="1085516"/>
          </a:xfrm>
          <a:prstGeom prst="rect">
            <a:avLst/>
          </a:prstGeom>
        </p:spPr>
        <p:txBody>
          <a:bodyPr anchor="t" rtlCol="false" tIns="0" lIns="0" bIns="0" rIns="0">
            <a:spAutoFit/>
          </a:bodyPr>
          <a:lstStyle/>
          <a:p>
            <a:pPr algn="ctr" marL="0" indent="0" lvl="1">
              <a:lnSpc>
                <a:spcPts val="9057"/>
              </a:lnSpc>
              <a:spcBef>
                <a:spcPct val="0"/>
              </a:spcBef>
            </a:pPr>
            <a:r>
              <a:rPr lang="en-US" sz="5769">
                <a:solidFill>
                  <a:srgbClr val="000000"/>
                </a:solidFill>
                <a:latin typeface="Gagalin"/>
                <a:ea typeface="Gagalin"/>
                <a:cs typeface="Gagalin"/>
                <a:sym typeface="Gagalin"/>
              </a:rPr>
              <a:t>4</a:t>
            </a:r>
          </a:p>
        </p:txBody>
      </p:sp>
      <p:sp>
        <p:nvSpPr>
          <p:cNvPr name="TextBox 36" id="36"/>
          <p:cNvSpPr txBox="true"/>
          <p:nvPr/>
        </p:nvSpPr>
        <p:spPr>
          <a:xfrm rot="0">
            <a:off x="1568906" y="5935398"/>
            <a:ext cx="893695" cy="1085516"/>
          </a:xfrm>
          <a:prstGeom prst="rect">
            <a:avLst/>
          </a:prstGeom>
        </p:spPr>
        <p:txBody>
          <a:bodyPr anchor="t" rtlCol="false" tIns="0" lIns="0" bIns="0" rIns="0">
            <a:spAutoFit/>
          </a:bodyPr>
          <a:lstStyle/>
          <a:p>
            <a:pPr algn="ctr" marL="0" indent="0" lvl="1">
              <a:lnSpc>
                <a:spcPts val="9057"/>
              </a:lnSpc>
              <a:spcBef>
                <a:spcPct val="0"/>
              </a:spcBef>
            </a:pPr>
            <a:r>
              <a:rPr lang="en-US" sz="5769">
                <a:solidFill>
                  <a:srgbClr val="000000"/>
                </a:solidFill>
                <a:latin typeface="Gagalin"/>
                <a:ea typeface="Gagalin"/>
                <a:cs typeface="Gagalin"/>
                <a:sym typeface="Gagalin"/>
              </a:rPr>
              <a:t>3</a:t>
            </a:r>
          </a:p>
        </p:txBody>
      </p:sp>
      <p:sp>
        <p:nvSpPr>
          <p:cNvPr name="TextBox 37" id="37"/>
          <p:cNvSpPr txBox="true"/>
          <p:nvPr/>
        </p:nvSpPr>
        <p:spPr>
          <a:xfrm rot="0">
            <a:off x="1695312" y="3003236"/>
            <a:ext cx="893695" cy="1085516"/>
          </a:xfrm>
          <a:prstGeom prst="rect">
            <a:avLst/>
          </a:prstGeom>
        </p:spPr>
        <p:txBody>
          <a:bodyPr anchor="t" rtlCol="false" tIns="0" lIns="0" bIns="0" rIns="0">
            <a:spAutoFit/>
          </a:bodyPr>
          <a:lstStyle/>
          <a:p>
            <a:pPr algn="ctr" marL="0" indent="0" lvl="1">
              <a:lnSpc>
                <a:spcPts val="9057"/>
              </a:lnSpc>
              <a:spcBef>
                <a:spcPct val="0"/>
              </a:spcBef>
            </a:pPr>
            <a:r>
              <a:rPr lang="en-US" sz="5769">
                <a:solidFill>
                  <a:srgbClr val="000000"/>
                </a:solidFill>
                <a:latin typeface="Gagalin"/>
                <a:ea typeface="Gagalin"/>
                <a:cs typeface="Gagalin"/>
                <a:sym typeface="Gagalin"/>
              </a:rPr>
              <a:t>1</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TextBox 3" id="3"/>
          <p:cNvSpPr txBox="true"/>
          <p:nvPr/>
        </p:nvSpPr>
        <p:spPr>
          <a:xfrm rot="0">
            <a:off x="2564225" y="1711737"/>
            <a:ext cx="13159551" cy="1514450"/>
          </a:xfrm>
          <a:prstGeom prst="rect">
            <a:avLst/>
          </a:prstGeom>
        </p:spPr>
        <p:txBody>
          <a:bodyPr anchor="t" rtlCol="false" tIns="0" lIns="0" bIns="0" rIns="0">
            <a:spAutoFit/>
          </a:bodyPr>
          <a:lstStyle/>
          <a:p>
            <a:pPr algn="ctr" marL="0" indent="0" lvl="0">
              <a:lnSpc>
                <a:spcPts val="11999"/>
              </a:lnSpc>
              <a:spcBef>
                <a:spcPct val="0"/>
              </a:spcBef>
            </a:pPr>
            <a:r>
              <a:rPr lang="en-US" sz="9999">
                <a:solidFill>
                  <a:srgbClr val="000000"/>
                </a:solidFill>
                <a:latin typeface="Gagalin"/>
                <a:ea typeface="Gagalin"/>
                <a:cs typeface="Gagalin"/>
                <a:sym typeface="Gagalin"/>
              </a:rPr>
              <a:t>pointers to ace gd</a:t>
            </a:r>
          </a:p>
        </p:txBody>
      </p:sp>
      <p:sp>
        <p:nvSpPr>
          <p:cNvPr name="Freeform 4" id="4"/>
          <p:cNvSpPr/>
          <p:nvPr/>
        </p:nvSpPr>
        <p:spPr>
          <a:xfrm flipH="false" flipV="false" rot="6133112">
            <a:off x="10925054" y="8261404"/>
            <a:ext cx="6664125" cy="6122816"/>
          </a:xfrm>
          <a:custGeom>
            <a:avLst/>
            <a:gdLst/>
            <a:ahLst/>
            <a:cxnLst/>
            <a:rect r="r" b="b" t="t" l="l"/>
            <a:pathLst>
              <a:path h="6122816" w="6664125">
                <a:moveTo>
                  <a:pt x="0" y="0"/>
                </a:moveTo>
                <a:lnTo>
                  <a:pt x="6664126" y="0"/>
                </a:lnTo>
                <a:lnTo>
                  <a:pt x="6664126" y="6122815"/>
                </a:lnTo>
                <a:lnTo>
                  <a:pt x="0" y="61228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564225" y="3620770"/>
            <a:ext cx="13159551" cy="5065282"/>
            <a:chOff x="0" y="0"/>
            <a:chExt cx="3465890" cy="1334066"/>
          </a:xfrm>
        </p:grpSpPr>
        <p:sp>
          <p:nvSpPr>
            <p:cNvPr name="Freeform 6" id="6"/>
            <p:cNvSpPr/>
            <p:nvPr/>
          </p:nvSpPr>
          <p:spPr>
            <a:xfrm flipH="false" flipV="false" rot="0">
              <a:off x="0" y="0"/>
              <a:ext cx="3465890" cy="1334066"/>
            </a:xfrm>
            <a:custGeom>
              <a:avLst/>
              <a:gdLst/>
              <a:ahLst/>
              <a:cxnLst/>
              <a:rect r="r" b="b" t="t" l="l"/>
              <a:pathLst>
                <a:path h="1334066" w="3465890">
                  <a:moveTo>
                    <a:pt x="30004" y="0"/>
                  </a:moveTo>
                  <a:lnTo>
                    <a:pt x="3435886" y="0"/>
                  </a:lnTo>
                  <a:cubicBezTo>
                    <a:pt x="3452457" y="0"/>
                    <a:pt x="3465890" y="13433"/>
                    <a:pt x="3465890" y="30004"/>
                  </a:cubicBezTo>
                  <a:lnTo>
                    <a:pt x="3465890" y="1304062"/>
                  </a:lnTo>
                  <a:cubicBezTo>
                    <a:pt x="3465890" y="1320633"/>
                    <a:pt x="3452457" y="1334066"/>
                    <a:pt x="3435886" y="1334066"/>
                  </a:cubicBezTo>
                  <a:lnTo>
                    <a:pt x="30004" y="1334066"/>
                  </a:lnTo>
                  <a:cubicBezTo>
                    <a:pt x="22046" y="1334066"/>
                    <a:pt x="14415" y="1330905"/>
                    <a:pt x="8788" y="1325278"/>
                  </a:cubicBezTo>
                  <a:cubicBezTo>
                    <a:pt x="3161" y="1319651"/>
                    <a:pt x="0" y="1312020"/>
                    <a:pt x="0" y="1304062"/>
                  </a:cubicBezTo>
                  <a:lnTo>
                    <a:pt x="0" y="30004"/>
                  </a:lnTo>
                  <a:cubicBezTo>
                    <a:pt x="0" y="13433"/>
                    <a:pt x="13433" y="0"/>
                    <a:pt x="30004" y="0"/>
                  </a:cubicBezTo>
                  <a:close/>
                </a:path>
              </a:pathLst>
            </a:custGeom>
            <a:solidFill>
              <a:srgbClr val="FFFFFF">
                <a:alpha val="55686"/>
              </a:srgbClr>
            </a:solidFill>
            <a:ln w="38100" cap="rnd">
              <a:solidFill>
                <a:srgbClr val="000000">
                  <a:alpha val="55686"/>
                </a:srgbClr>
              </a:solidFill>
              <a:prstDash val="solid"/>
              <a:round/>
            </a:ln>
          </p:spPr>
        </p:sp>
        <p:sp>
          <p:nvSpPr>
            <p:cNvPr name="TextBox 7" id="7"/>
            <p:cNvSpPr txBox="true"/>
            <p:nvPr/>
          </p:nvSpPr>
          <p:spPr>
            <a:xfrm>
              <a:off x="0" y="-47625"/>
              <a:ext cx="3465890" cy="1381691"/>
            </a:xfrm>
            <a:prstGeom prst="rect">
              <a:avLst/>
            </a:prstGeom>
          </p:spPr>
          <p:txBody>
            <a:bodyPr anchor="ctr" rtlCol="false" tIns="50800" lIns="50800" bIns="50800" rIns="50800"/>
            <a:lstStyle/>
            <a:p>
              <a:pPr algn="ctr">
                <a:lnSpc>
                  <a:spcPts val="2940"/>
                </a:lnSpc>
              </a:pPr>
            </a:p>
          </p:txBody>
        </p:sp>
      </p:grpSp>
      <p:sp>
        <p:nvSpPr>
          <p:cNvPr name="Freeform 8" id="8"/>
          <p:cNvSpPr/>
          <p:nvPr/>
        </p:nvSpPr>
        <p:spPr>
          <a:xfrm flipH="false" flipV="false" rot="-8487394">
            <a:off x="-3021525" y="-3214388"/>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2289139" y="-5347211"/>
            <a:ext cx="8098615" cy="9090283"/>
          </a:xfrm>
          <a:custGeom>
            <a:avLst/>
            <a:gdLst/>
            <a:ahLst/>
            <a:cxnLst/>
            <a:rect r="r" b="b" t="t" l="l"/>
            <a:pathLst>
              <a:path h="9090283" w="8098615">
                <a:moveTo>
                  <a:pt x="0" y="0"/>
                </a:moveTo>
                <a:lnTo>
                  <a:pt x="8098616" y="0"/>
                </a:lnTo>
                <a:lnTo>
                  <a:pt x="8098616" y="9090282"/>
                </a:lnTo>
                <a:lnTo>
                  <a:pt x="0" y="909028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3723746" y="9076577"/>
            <a:ext cx="3961399" cy="3838956"/>
          </a:xfrm>
          <a:custGeom>
            <a:avLst/>
            <a:gdLst/>
            <a:ahLst/>
            <a:cxnLst/>
            <a:rect r="r" b="b" t="t" l="l"/>
            <a:pathLst>
              <a:path h="3838956" w="3961399">
                <a:moveTo>
                  <a:pt x="0" y="0"/>
                </a:moveTo>
                <a:lnTo>
                  <a:pt x="3961399" y="0"/>
                </a:lnTo>
                <a:lnTo>
                  <a:pt x="3961399" y="3838956"/>
                </a:lnTo>
                <a:lnTo>
                  <a:pt x="0" y="38389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26604" y="4396824"/>
            <a:ext cx="1655304" cy="1604140"/>
          </a:xfrm>
          <a:custGeom>
            <a:avLst/>
            <a:gdLst/>
            <a:ahLst/>
            <a:cxnLst/>
            <a:rect r="r" b="b" t="t" l="l"/>
            <a:pathLst>
              <a:path h="1604140" w="1655304">
                <a:moveTo>
                  <a:pt x="0" y="0"/>
                </a:moveTo>
                <a:lnTo>
                  <a:pt x="1655304" y="0"/>
                </a:lnTo>
                <a:lnTo>
                  <a:pt x="1655304" y="1604141"/>
                </a:lnTo>
                <a:lnTo>
                  <a:pt x="0" y="16041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1461487" y="-802070"/>
            <a:ext cx="1655304" cy="1604140"/>
          </a:xfrm>
          <a:custGeom>
            <a:avLst/>
            <a:gdLst/>
            <a:ahLst/>
            <a:cxnLst/>
            <a:rect r="r" b="b" t="t" l="l"/>
            <a:pathLst>
              <a:path h="1604140" w="1655304">
                <a:moveTo>
                  <a:pt x="0" y="0"/>
                </a:moveTo>
                <a:lnTo>
                  <a:pt x="1655304" y="0"/>
                </a:lnTo>
                <a:lnTo>
                  <a:pt x="1655304" y="1604140"/>
                </a:lnTo>
                <a:lnTo>
                  <a:pt x="0" y="16041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1113912">
            <a:off x="16386768" y="4617476"/>
            <a:ext cx="2580370" cy="3071869"/>
          </a:xfrm>
          <a:custGeom>
            <a:avLst/>
            <a:gdLst/>
            <a:ahLst/>
            <a:cxnLst/>
            <a:rect r="r" b="b" t="t" l="l"/>
            <a:pathLst>
              <a:path h="3071869" w="2580370">
                <a:moveTo>
                  <a:pt x="0" y="0"/>
                </a:moveTo>
                <a:lnTo>
                  <a:pt x="2580370" y="0"/>
                </a:lnTo>
                <a:lnTo>
                  <a:pt x="2580370" y="3071869"/>
                </a:lnTo>
                <a:lnTo>
                  <a:pt x="0" y="30718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690207">
            <a:off x="-117355" y="6839879"/>
            <a:ext cx="2292111" cy="3251221"/>
          </a:xfrm>
          <a:custGeom>
            <a:avLst/>
            <a:gdLst/>
            <a:ahLst/>
            <a:cxnLst/>
            <a:rect r="r" b="b" t="t" l="l"/>
            <a:pathLst>
              <a:path h="3251221" w="2292111">
                <a:moveTo>
                  <a:pt x="0" y="0"/>
                </a:moveTo>
                <a:lnTo>
                  <a:pt x="2292110" y="0"/>
                </a:lnTo>
                <a:lnTo>
                  <a:pt x="2292110" y="3251221"/>
                </a:lnTo>
                <a:lnTo>
                  <a:pt x="0" y="32512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5" id="15"/>
          <p:cNvSpPr txBox="true"/>
          <p:nvPr/>
        </p:nvSpPr>
        <p:spPr>
          <a:xfrm rot="0">
            <a:off x="2877647" y="3682626"/>
            <a:ext cx="12532707" cy="4817745"/>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000000"/>
                </a:solidFill>
                <a:latin typeface="Agrandir Narrow"/>
                <a:ea typeface="Agrandir Narrow"/>
                <a:cs typeface="Agrandir Narrow"/>
                <a:sym typeface="Agrandir Narrow"/>
              </a:rPr>
              <a:t>Take the lead in the discussions, especially to start the discussion.</a:t>
            </a:r>
          </a:p>
          <a:p>
            <a:pPr algn="l" marL="582930" indent="-291465" lvl="1">
              <a:lnSpc>
                <a:spcPts val="3779"/>
              </a:lnSpc>
              <a:buFont typeface="Arial"/>
              <a:buChar char="•"/>
            </a:pPr>
            <a:r>
              <a:rPr lang="en-US" sz="2700">
                <a:solidFill>
                  <a:srgbClr val="000000"/>
                </a:solidFill>
                <a:latin typeface="Agrandir Narrow"/>
                <a:ea typeface="Agrandir Narrow"/>
                <a:cs typeface="Agrandir Narrow"/>
                <a:sym typeface="Agrandir Narrow"/>
              </a:rPr>
              <a:t>Ensure to stay updated on current affairs or new technologies gaining momentum in the market to have points to talk about.</a:t>
            </a:r>
          </a:p>
          <a:p>
            <a:pPr algn="l" marL="582930" indent="-291465" lvl="1">
              <a:lnSpc>
                <a:spcPts val="3779"/>
              </a:lnSpc>
              <a:buFont typeface="Arial"/>
              <a:buChar char="•"/>
            </a:pPr>
            <a:r>
              <a:rPr lang="en-US" sz="2700">
                <a:solidFill>
                  <a:srgbClr val="000000"/>
                </a:solidFill>
                <a:latin typeface="Agrandir Narrow"/>
                <a:ea typeface="Agrandir Narrow"/>
                <a:cs typeface="Agrandir Narrow"/>
                <a:sym typeface="Agrandir Narrow"/>
              </a:rPr>
              <a:t>Be confident on the points you are going to express. If you are not sure, avoid bringing them up in the discussion.</a:t>
            </a:r>
          </a:p>
          <a:p>
            <a:pPr algn="l" marL="582930" indent="-291465" lvl="1">
              <a:lnSpc>
                <a:spcPts val="3779"/>
              </a:lnSpc>
              <a:buFont typeface="Arial"/>
              <a:buChar char="•"/>
            </a:pPr>
            <a:r>
              <a:rPr lang="en-US" sz="2700">
                <a:solidFill>
                  <a:srgbClr val="000000"/>
                </a:solidFill>
                <a:latin typeface="Agrandir Narrow"/>
                <a:ea typeface="Agrandir Narrow"/>
                <a:cs typeface="Agrandir Narrow"/>
                <a:sym typeface="Agrandir Narrow"/>
              </a:rPr>
              <a:t>Try to frame your points properly and support your statement either with stats or with an example to better explain your stance.</a:t>
            </a:r>
          </a:p>
          <a:p>
            <a:pPr algn="l" marL="582930" indent="-291465" lvl="1">
              <a:lnSpc>
                <a:spcPts val="3779"/>
              </a:lnSpc>
              <a:buFont typeface="Arial"/>
              <a:buChar char="•"/>
            </a:pPr>
            <a:r>
              <a:rPr lang="en-US" sz="2700">
                <a:solidFill>
                  <a:srgbClr val="000000"/>
                </a:solidFill>
                <a:latin typeface="Agrandir Narrow"/>
                <a:ea typeface="Agrandir Narrow"/>
                <a:cs typeface="Agrandir Narrow"/>
                <a:sym typeface="Agrandir Narrow"/>
              </a:rPr>
              <a:t>Never cross-talk over someone or interrupt someone else speaking.</a:t>
            </a:r>
          </a:p>
          <a:p>
            <a:pPr algn="l" marL="582930" indent="-291465" lvl="1">
              <a:lnSpc>
                <a:spcPts val="3779"/>
              </a:lnSpc>
              <a:buFont typeface="Arial"/>
              <a:buChar char="•"/>
            </a:pPr>
            <a:r>
              <a:rPr lang="en-US" sz="2700">
                <a:solidFill>
                  <a:srgbClr val="000000"/>
                </a:solidFill>
                <a:latin typeface="Agrandir Narrow"/>
                <a:ea typeface="Agrandir Narrow"/>
                <a:cs typeface="Agrandir Narrow"/>
                <a:sym typeface="Agrandir Narrow"/>
              </a:rPr>
              <a:t>Make sure to validate everyone’s contribution and try to come to agreement whenever possible.</a:t>
            </a:r>
          </a:p>
        </p:txBody>
      </p:sp>
      <p:sp>
        <p:nvSpPr>
          <p:cNvPr name="Freeform 16" id="16"/>
          <p:cNvSpPr/>
          <p:nvPr/>
        </p:nvSpPr>
        <p:spPr>
          <a:xfrm flipH="false" flipV="false" rot="1937504">
            <a:off x="6014733" y="-807350"/>
            <a:ext cx="2579749" cy="2804076"/>
          </a:xfrm>
          <a:custGeom>
            <a:avLst/>
            <a:gdLst/>
            <a:ahLst/>
            <a:cxnLst/>
            <a:rect r="r" b="b" t="t" l="l"/>
            <a:pathLst>
              <a:path h="2804076" w="2579749">
                <a:moveTo>
                  <a:pt x="0" y="0"/>
                </a:moveTo>
                <a:lnTo>
                  <a:pt x="2579749" y="0"/>
                </a:lnTo>
                <a:lnTo>
                  <a:pt x="2579749" y="2804075"/>
                </a:lnTo>
                <a:lnTo>
                  <a:pt x="0" y="2804075"/>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10321447">
            <a:off x="-3870830" y="-382819"/>
            <a:ext cx="6043050" cy="6428777"/>
          </a:xfrm>
          <a:custGeom>
            <a:avLst/>
            <a:gdLst/>
            <a:ahLst/>
            <a:cxnLst/>
            <a:rect r="r" b="b" t="t" l="l"/>
            <a:pathLst>
              <a:path h="6428777" w="6043050">
                <a:moveTo>
                  <a:pt x="0" y="0"/>
                </a:moveTo>
                <a:lnTo>
                  <a:pt x="6043050" y="0"/>
                </a:lnTo>
                <a:lnTo>
                  <a:pt x="6043050" y="6428777"/>
                </a:lnTo>
                <a:lnTo>
                  <a:pt x="0" y="64287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377734" y="9033157"/>
            <a:ext cx="2154540" cy="2087945"/>
          </a:xfrm>
          <a:custGeom>
            <a:avLst/>
            <a:gdLst/>
            <a:ahLst/>
            <a:cxnLst/>
            <a:rect r="r" b="b" t="t" l="l"/>
            <a:pathLst>
              <a:path h="2087945" w="2154540">
                <a:moveTo>
                  <a:pt x="0" y="0"/>
                </a:moveTo>
                <a:lnTo>
                  <a:pt x="2154540" y="0"/>
                </a:lnTo>
                <a:lnTo>
                  <a:pt x="2154540" y="2087945"/>
                </a:lnTo>
                <a:lnTo>
                  <a:pt x="0" y="2087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7417816">
            <a:off x="13903457" y="4232427"/>
            <a:ext cx="8988646" cy="8661786"/>
          </a:xfrm>
          <a:custGeom>
            <a:avLst/>
            <a:gdLst/>
            <a:ahLst/>
            <a:cxnLst/>
            <a:rect r="r" b="b" t="t" l="l"/>
            <a:pathLst>
              <a:path h="8661786" w="8988646">
                <a:moveTo>
                  <a:pt x="0" y="0"/>
                </a:moveTo>
                <a:lnTo>
                  <a:pt x="8988647" y="0"/>
                </a:lnTo>
                <a:lnTo>
                  <a:pt x="8988647" y="8661786"/>
                </a:lnTo>
                <a:lnTo>
                  <a:pt x="0" y="86617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3400417" y="-1299421"/>
            <a:ext cx="2402376" cy="2328121"/>
          </a:xfrm>
          <a:custGeom>
            <a:avLst/>
            <a:gdLst/>
            <a:ahLst/>
            <a:cxnLst/>
            <a:rect r="r" b="b" t="t" l="l"/>
            <a:pathLst>
              <a:path h="2328121" w="2402376">
                <a:moveTo>
                  <a:pt x="0" y="0"/>
                </a:moveTo>
                <a:lnTo>
                  <a:pt x="2402376" y="0"/>
                </a:lnTo>
                <a:lnTo>
                  <a:pt x="2402376" y="2328121"/>
                </a:lnTo>
                <a:lnTo>
                  <a:pt x="0" y="232812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5825399" y="211557"/>
            <a:ext cx="4517509" cy="3105788"/>
          </a:xfrm>
          <a:custGeom>
            <a:avLst/>
            <a:gdLst/>
            <a:ahLst/>
            <a:cxnLst/>
            <a:rect r="r" b="b" t="t" l="l"/>
            <a:pathLst>
              <a:path h="3105788" w="4517509">
                <a:moveTo>
                  <a:pt x="0" y="0"/>
                </a:moveTo>
                <a:lnTo>
                  <a:pt x="4517510" y="0"/>
                </a:lnTo>
                <a:lnTo>
                  <a:pt x="4517510" y="3105787"/>
                </a:lnTo>
                <a:lnTo>
                  <a:pt x="0" y="310578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9916417">
            <a:off x="-122248" y="7833875"/>
            <a:ext cx="3914508" cy="3811752"/>
          </a:xfrm>
          <a:custGeom>
            <a:avLst/>
            <a:gdLst/>
            <a:ahLst/>
            <a:cxnLst/>
            <a:rect r="r" b="b" t="t" l="l"/>
            <a:pathLst>
              <a:path h="3811752" w="3914508">
                <a:moveTo>
                  <a:pt x="0" y="0"/>
                </a:moveTo>
                <a:lnTo>
                  <a:pt x="3914508" y="0"/>
                </a:lnTo>
                <a:lnTo>
                  <a:pt x="3914508" y="3811753"/>
                </a:lnTo>
                <a:lnTo>
                  <a:pt x="0" y="381175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0" y="4274003"/>
            <a:ext cx="18636758" cy="2200176"/>
          </a:xfrm>
          <a:prstGeom prst="rect">
            <a:avLst/>
          </a:prstGeom>
        </p:spPr>
        <p:txBody>
          <a:bodyPr anchor="t" rtlCol="false" tIns="0" lIns="0" bIns="0" rIns="0">
            <a:spAutoFit/>
          </a:bodyPr>
          <a:lstStyle/>
          <a:p>
            <a:pPr algn="ctr" marL="0" indent="0" lvl="0">
              <a:lnSpc>
                <a:spcPts val="17378"/>
              </a:lnSpc>
              <a:spcBef>
                <a:spcPct val="0"/>
              </a:spcBef>
            </a:pPr>
            <a:r>
              <a:rPr lang="en-US" sz="14481">
                <a:solidFill>
                  <a:srgbClr val="000000"/>
                </a:solidFill>
                <a:latin typeface="Gagalin"/>
                <a:ea typeface="Gagalin"/>
                <a:cs typeface="Gagalin"/>
                <a:sym typeface="Gagalin"/>
              </a:rPr>
              <a:t>HR INTERVIEW</a:t>
            </a:r>
          </a:p>
        </p:txBody>
      </p:sp>
      <p:sp>
        <p:nvSpPr>
          <p:cNvPr name="Freeform 10" id="10"/>
          <p:cNvSpPr/>
          <p:nvPr/>
        </p:nvSpPr>
        <p:spPr>
          <a:xfrm flipH="false" flipV="false" rot="0">
            <a:off x="8356241" y="-453317"/>
            <a:ext cx="4352067" cy="3525174"/>
          </a:xfrm>
          <a:custGeom>
            <a:avLst/>
            <a:gdLst/>
            <a:ahLst/>
            <a:cxnLst/>
            <a:rect r="r" b="b" t="t" l="l"/>
            <a:pathLst>
              <a:path h="3525174" w="4352067">
                <a:moveTo>
                  <a:pt x="0" y="0"/>
                </a:moveTo>
                <a:lnTo>
                  <a:pt x="4352066" y="0"/>
                </a:lnTo>
                <a:lnTo>
                  <a:pt x="4352066" y="3525174"/>
                </a:lnTo>
                <a:lnTo>
                  <a:pt x="0" y="352517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5802793" y="7902693"/>
            <a:ext cx="2277420" cy="2711214"/>
          </a:xfrm>
          <a:custGeom>
            <a:avLst/>
            <a:gdLst/>
            <a:ahLst/>
            <a:cxnLst/>
            <a:rect r="r" b="b" t="t" l="l"/>
            <a:pathLst>
              <a:path h="2711214" w="2277420">
                <a:moveTo>
                  <a:pt x="0" y="0"/>
                </a:moveTo>
                <a:lnTo>
                  <a:pt x="2277420" y="0"/>
                </a:lnTo>
                <a:lnTo>
                  <a:pt x="2277420" y="2711214"/>
                </a:lnTo>
                <a:lnTo>
                  <a:pt x="0" y="271121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2" id="12"/>
          <p:cNvSpPr/>
          <p:nvPr/>
        </p:nvSpPr>
        <p:spPr>
          <a:xfrm flipH="false" flipV="false" rot="-690207">
            <a:off x="2136176" y="407457"/>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3614954">
            <a:off x="4076598" y="9030161"/>
            <a:ext cx="1579954" cy="1531119"/>
          </a:xfrm>
          <a:custGeom>
            <a:avLst/>
            <a:gdLst/>
            <a:ahLst/>
            <a:cxnLst/>
            <a:rect r="r" b="b" t="t" l="l"/>
            <a:pathLst>
              <a:path h="1531119" w="1579954">
                <a:moveTo>
                  <a:pt x="0" y="0"/>
                </a:moveTo>
                <a:lnTo>
                  <a:pt x="1579954" y="0"/>
                </a:lnTo>
                <a:lnTo>
                  <a:pt x="1579954" y="1531120"/>
                </a:lnTo>
                <a:lnTo>
                  <a:pt x="0" y="15311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170603">
            <a:off x="-4153679" y="-7227474"/>
            <a:ext cx="8307358" cy="9324585"/>
          </a:xfrm>
          <a:custGeom>
            <a:avLst/>
            <a:gdLst/>
            <a:ahLst/>
            <a:cxnLst/>
            <a:rect r="r" b="b" t="t" l="l"/>
            <a:pathLst>
              <a:path h="9324585" w="8307358">
                <a:moveTo>
                  <a:pt x="0" y="0"/>
                </a:moveTo>
                <a:lnTo>
                  <a:pt x="8307358" y="0"/>
                </a:lnTo>
                <a:lnTo>
                  <a:pt x="8307358" y="9324585"/>
                </a:lnTo>
                <a:lnTo>
                  <a:pt x="0" y="93245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988268" y="-809980"/>
            <a:ext cx="2649556" cy="2567661"/>
          </a:xfrm>
          <a:custGeom>
            <a:avLst/>
            <a:gdLst/>
            <a:ahLst/>
            <a:cxnLst/>
            <a:rect r="r" b="b" t="t" l="l"/>
            <a:pathLst>
              <a:path h="2567661" w="2649556">
                <a:moveTo>
                  <a:pt x="0" y="0"/>
                </a:moveTo>
                <a:lnTo>
                  <a:pt x="2649556" y="0"/>
                </a:lnTo>
                <a:lnTo>
                  <a:pt x="2649556" y="2567661"/>
                </a:lnTo>
                <a:lnTo>
                  <a:pt x="0" y="25676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900225" y="1757681"/>
            <a:ext cx="9468999" cy="2585654"/>
            <a:chOff x="0" y="0"/>
            <a:chExt cx="12625332" cy="3447538"/>
          </a:xfrm>
        </p:grpSpPr>
        <p:grpSp>
          <p:nvGrpSpPr>
            <p:cNvPr name="Group 7" id="7"/>
            <p:cNvGrpSpPr/>
            <p:nvPr/>
          </p:nvGrpSpPr>
          <p:grpSpPr>
            <a:xfrm rot="0">
              <a:off x="0" y="0"/>
              <a:ext cx="12625332" cy="3447538"/>
              <a:chOff x="0" y="0"/>
              <a:chExt cx="2460439" cy="671860"/>
            </a:xfrm>
          </p:grpSpPr>
          <p:sp>
            <p:nvSpPr>
              <p:cNvPr name="Freeform 8" id="8"/>
              <p:cNvSpPr/>
              <p:nvPr/>
            </p:nvSpPr>
            <p:spPr>
              <a:xfrm flipH="false" flipV="false" rot="0">
                <a:off x="0" y="0"/>
                <a:ext cx="2460439" cy="671860"/>
              </a:xfrm>
              <a:custGeom>
                <a:avLst/>
                <a:gdLst/>
                <a:ahLst/>
                <a:cxnLst/>
                <a:rect r="r" b="b" t="t" l="l"/>
                <a:pathLst>
                  <a:path h="671860" w="2460439">
                    <a:moveTo>
                      <a:pt x="42265" y="0"/>
                    </a:moveTo>
                    <a:lnTo>
                      <a:pt x="2418174" y="0"/>
                    </a:lnTo>
                    <a:cubicBezTo>
                      <a:pt x="2441516" y="0"/>
                      <a:pt x="2460439" y="18923"/>
                      <a:pt x="2460439" y="42265"/>
                    </a:cubicBezTo>
                    <a:lnTo>
                      <a:pt x="2460439" y="629595"/>
                    </a:lnTo>
                    <a:cubicBezTo>
                      <a:pt x="2460439" y="640805"/>
                      <a:pt x="2455986" y="651555"/>
                      <a:pt x="2448060" y="659481"/>
                    </a:cubicBezTo>
                    <a:cubicBezTo>
                      <a:pt x="2440134" y="667407"/>
                      <a:pt x="2429383" y="671860"/>
                      <a:pt x="2418174" y="671860"/>
                    </a:cubicBezTo>
                    <a:lnTo>
                      <a:pt x="42265" y="671860"/>
                    </a:lnTo>
                    <a:cubicBezTo>
                      <a:pt x="31056" y="671860"/>
                      <a:pt x="20305" y="667407"/>
                      <a:pt x="12379" y="659481"/>
                    </a:cubicBezTo>
                    <a:cubicBezTo>
                      <a:pt x="4453" y="651555"/>
                      <a:pt x="0" y="640805"/>
                      <a:pt x="0" y="629595"/>
                    </a:cubicBezTo>
                    <a:lnTo>
                      <a:pt x="0" y="42265"/>
                    </a:lnTo>
                    <a:cubicBezTo>
                      <a:pt x="0" y="31056"/>
                      <a:pt x="4453" y="20305"/>
                      <a:pt x="12379" y="12379"/>
                    </a:cubicBezTo>
                    <a:cubicBezTo>
                      <a:pt x="20305" y="4453"/>
                      <a:pt x="31056" y="0"/>
                      <a:pt x="42265"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2460439" cy="719485"/>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1004940" y="480848"/>
              <a:ext cx="10615452" cy="2304867"/>
            </a:xfrm>
            <a:prstGeom prst="rect">
              <a:avLst/>
            </a:prstGeom>
          </p:spPr>
          <p:txBody>
            <a:bodyPr anchor="t" rtlCol="false" tIns="0" lIns="0" bIns="0" rIns="0">
              <a:spAutoFit/>
            </a:bodyPr>
            <a:lstStyle/>
            <a:p>
              <a:pPr algn="ctr" marL="0" indent="0" lvl="0">
                <a:lnSpc>
                  <a:spcPts val="4561"/>
                </a:lnSpc>
                <a:spcBef>
                  <a:spcPct val="0"/>
                </a:spcBef>
              </a:pPr>
              <a:r>
                <a:rPr lang="en-US" sz="3040">
                  <a:solidFill>
                    <a:srgbClr val="000000"/>
                  </a:solidFill>
                  <a:latin typeface="Agrandir Narrow"/>
                  <a:ea typeface="Agrandir Narrow"/>
                  <a:cs typeface="Agrandir Narrow"/>
                  <a:sym typeface="Agrandir Narrow"/>
                </a:rPr>
                <a:t>An HR interview focuses on evaluating a candidate's personality, cultural fit, and interpersonal skills.</a:t>
              </a:r>
            </a:p>
          </p:txBody>
        </p:sp>
      </p:grpSp>
      <p:sp>
        <p:nvSpPr>
          <p:cNvPr name="Freeform 11" id="11"/>
          <p:cNvSpPr/>
          <p:nvPr/>
        </p:nvSpPr>
        <p:spPr>
          <a:xfrm flipH="true" flipV="false" rot="3158523">
            <a:off x="12555280" y="6650437"/>
            <a:ext cx="8394603" cy="9422514"/>
          </a:xfrm>
          <a:custGeom>
            <a:avLst/>
            <a:gdLst/>
            <a:ahLst/>
            <a:cxnLst/>
            <a:rect r="r" b="b" t="t" l="l"/>
            <a:pathLst>
              <a:path h="9422514" w="8394603">
                <a:moveTo>
                  <a:pt x="8394604" y="0"/>
                </a:moveTo>
                <a:lnTo>
                  <a:pt x="0" y="0"/>
                </a:lnTo>
                <a:lnTo>
                  <a:pt x="0" y="9422514"/>
                </a:lnTo>
                <a:lnTo>
                  <a:pt x="8394604" y="9422514"/>
                </a:lnTo>
                <a:lnTo>
                  <a:pt x="8394604"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6529252">
            <a:off x="-5319570" y="2592767"/>
            <a:ext cx="6664125" cy="6122816"/>
          </a:xfrm>
          <a:custGeom>
            <a:avLst/>
            <a:gdLst/>
            <a:ahLst/>
            <a:cxnLst/>
            <a:rect r="r" b="b" t="t" l="l"/>
            <a:pathLst>
              <a:path h="6122816" w="6664125">
                <a:moveTo>
                  <a:pt x="0" y="0"/>
                </a:moveTo>
                <a:lnTo>
                  <a:pt x="6664125" y="0"/>
                </a:lnTo>
                <a:lnTo>
                  <a:pt x="6664125" y="6122816"/>
                </a:lnTo>
                <a:lnTo>
                  <a:pt x="0" y="612281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2470174">
            <a:off x="877831" y="6627497"/>
            <a:ext cx="2656082" cy="2951203"/>
          </a:xfrm>
          <a:custGeom>
            <a:avLst/>
            <a:gdLst/>
            <a:ahLst/>
            <a:cxnLst/>
            <a:rect r="r" b="b" t="t" l="l"/>
            <a:pathLst>
              <a:path h="2951203" w="2656082">
                <a:moveTo>
                  <a:pt x="0" y="0"/>
                </a:moveTo>
                <a:lnTo>
                  <a:pt x="2656082" y="0"/>
                </a:lnTo>
                <a:lnTo>
                  <a:pt x="2656082" y="2951203"/>
                </a:lnTo>
                <a:lnTo>
                  <a:pt x="0" y="29512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4" id="14"/>
          <p:cNvSpPr txBox="true"/>
          <p:nvPr/>
        </p:nvSpPr>
        <p:spPr>
          <a:xfrm rot="0">
            <a:off x="35763" y="588803"/>
            <a:ext cx="11197924" cy="923826"/>
          </a:xfrm>
          <a:prstGeom prst="rect">
            <a:avLst/>
          </a:prstGeom>
        </p:spPr>
        <p:txBody>
          <a:bodyPr anchor="t" rtlCol="false" tIns="0" lIns="0" bIns="0" rIns="0">
            <a:spAutoFit/>
          </a:bodyPr>
          <a:lstStyle/>
          <a:p>
            <a:pPr algn="ctr" marL="0" indent="0" lvl="0">
              <a:lnSpc>
                <a:spcPts val="7207"/>
              </a:lnSpc>
              <a:spcBef>
                <a:spcPct val="0"/>
              </a:spcBef>
            </a:pPr>
            <a:r>
              <a:rPr lang="en-US" sz="6005">
                <a:solidFill>
                  <a:srgbClr val="000000"/>
                </a:solidFill>
                <a:latin typeface="Gagalin"/>
                <a:ea typeface="Gagalin"/>
                <a:cs typeface="Gagalin"/>
                <a:sym typeface="Gagalin"/>
              </a:rPr>
              <a:t>about hr interview</a:t>
            </a:r>
          </a:p>
        </p:txBody>
      </p:sp>
      <p:sp>
        <p:nvSpPr>
          <p:cNvPr name="Freeform 15" id="15"/>
          <p:cNvSpPr/>
          <p:nvPr/>
        </p:nvSpPr>
        <p:spPr>
          <a:xfrm flipH="false" flipV="false" rot="-3614954">
            <a:off x="17205915" y="2612715"/>
            <a:ext cx="1579954" cy="1531119"/>
          </a:xfrm>
          <a:custGeom>
            <a:avLst/>
            <a:gdLst/>
            <a:ahLst/>
            <a:cxnLst/>
            <a:rect r="r" b="b" t="t" l="l"/>
            <a:pathLst>
              <a:path h="1531119" w="1579954">
                <a:moveTo>
                  <a:pt x="0" y="0"/>
                </a:moveTo>
                <a:lnTo>
                  <a:pt x="1579954" y="0"/>
                </a:lnTo>
                <a:lnTo>
                  <a:pt x="1579954" y="1531119"/>
                </a:lnTo>
                <a:lnTo>
                  <a:pt x="0" y="15311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2058521">
            <a:off x="14739147" y="491816"/>
            <a:ext cx="2656082" cy="2951203"/>
          </a:xfrm>
          <a:custGeom>
            <a:avLst/>
            <a:gdLst/>
            <a:ahLst/>
            <a:cxnLst/>
            <a:rect r="r" b="b" t="t" l="l"/>
            <a:pathLst>
              <a:path h="2951203" w="2656082">
                <a:moveTo>
                  <a:pt x="0" y="0"/>
                </a:moveTo>
                <a:lnTo>
                  <a:pt x="2656083" y="0"/>
                </a:lnTo>
                <a:lnTo>
                  <a:pt x="2656083" y="2951203"/>
                </a:lnTo>
                <a:lnTo>
                  <a:pt x="0" y="29512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7" id="17"/>
          <p:cNvGrpSpPr/>
          <p:nvPr/>
        </p:nvGrpSpPr>
        <p:grpSpPr>
          <a:xfrm rot="0">
            <a:off x="4929976" y="5948629"/>
            <a:ext cx="12329324" cy="2550969"/>
            <a:chOff x="0" y="0"/>
            <a:chExt cx="16439099" cy="3401292"/>
          </a:xfrm>
        </p:grpSpPr>
        <p:grpSp>
          <p:nvGrpSpPr>
            <p:cNvPr name="Group 18" id="18"/>
            <p:cNvGrpSpPr/>
            <p:nvPr/>
          </p:nvGrpSpPr>
          <p:grpSpPr>
            <a:xfrm rot="0">
              <a:off x="0" y="0"/>
              <a:ext cx="16439099" cy="3401292"/>
              <a:chOff x="0" y="0"/>
              <a:chExt cx="3247229" cy="671860"/>
            </a:xfrm>
          </p:grpSpPr>
          <p:sp>
            <p:nvSpPr>
              <p:cNvPr name="Freeform 19" id="19"/>
              <p:cNvSpPr/>
              <p:nvPr/>
            </p:nvSpPr>
            <p:spPr>
              <a:xfrm flipH="false" flipV="false" rot="0">
                <a:off x="0" y="0"/>
                <a:ext cx="3247229" cy="671860"/>
              </a:xfrm>
              <a:custGeom>
                <a:avLst/>
                <a:gdLst/>
                <a:ahLst/>
                <a:cxnLst/>
                <a:rect r="r" b="b" t="t" l="l"/>
                <a:pathLst>
                  <a:path h="671860" w="3247229">
                    <a:moveTo>
                      <a:pt x="32024" y="0"/>
                    </a:moveTo>
                    <a:lnTo>
                      <a:pt x="3215205" y="0"/>
                    </a:lnTo>
                    <a:cubicBezTo>
                      <a:pt x="3232892" y="0"/>
                      <a:pt x="3247229" y="14338"/>
                      <a:pt x="3247229" y="32024"/>
                    </a:cubicBezTo>
                    <a:lnTo>
                      <a:pt x="3247229" y="639836"/>
                    </a:lnTo>
                    <a:cubicBezTo>
                      <a:pt x="3247229" y="657522"/>
                      <a:pt x="3232892" y="671860"/>
                      <a:pt x="3215205" y="671860"/>
                    </a:cubicBezTo>
                    <a:lnTo>
                      <a:pt x="32024" y="671860"/>
                    </a:lnTo>
                    <a:cubicBezTo>
                      <a:pt x="14338" y="671860"/>
                      <a:pt x="0" y="657522"/>
                      <a:pt x="0" y="639836"/>
                    </a:cubicBezTo>
                    <a:lnTo>
                      <a:pt x="0" y="32024"/>
                    </a:lnTo>
                    <a:cubicBezTo>
                      <a:pt x="0" y="14338"/>
                      <a:pt x="14338" y="0"/>
                      <a:pt x="32024" y="0"/>
                    </a:cubicBezTo>
                    <a:close/>
                  </a:path>
                </a:pathLst>
              </a:custGeom>
              <a:solidFill>
                <a:srgbClr val="FFFFFF">
                  <a:alpha val="55686"/>
                </a:srgbClr>
              </a:solidFill>
              <a:ln w="38100" cap="rnd">
                <a:solidFill>
                  <a:srgbClr val="000000">
                    <a:alpha val="55686"/>
                  </a:srgbClr>
                </a:solidFill>
                <a:prstDash val="solid"/>
                <a:round/>
              </a:ln>
            </p:spPr>
          </p:sp>
          <p:sp>
            <p:nvSpPr>
              <p:cNvPr name="TextBox 20" id="20"/>
              <p:cNvSpPr txBox="true"/>
              <p:nvPr/>
            </p:nvSpPr>
            <p:spPr>
              <a:xfrm>
                <a:off x="0" y="-47625"/>
                <a:ext cx="3247229" cy="719485"/>
              </a:xfrm>
              <a:prstGeom prst="rect">
                <a:avLst/>
              </a:prstGeom>
            </p:spPr>
            <p:txBody>
              <a:bodyPr anchor="ctr" rtlCol="false" tIns="50800" lIns="50800" bIns="50800" rIns="50800"/>
              <a:lstStyle/>
              <a:p>
                <a:pPr algn="ctr">
                  <a:lnSpc>
                    <a:spcPts val="2940"/>
                  </a:lnSpc>
                </a:pPr>
              </a:p>
            </p:txBody>
          </p:sp>
        </p:grpSp>
        <p:sp>
          <p:nvSpPr>
            <p:cNvPr name="TextBox 21" id="21"/>
            <p:cNvSpPr txBox="true"/>
            <p:nvPr/>
          </p:nvSpPr>
          <p:spPr>
            <a:xfrm rot="0">
              <a:off x="1308505" y="491020"/>
              <a:ext cx="13822089" cy="2257326"/>
            </a:xfrm>
            <a:prstGeom prst="rect">
              <a:avLst/>
            </a:prstGeom>
          </p:spPr>
          <p:txBody>
            <a:bodyPr anchor="t" rtlCol="false" tIns="0" lIns="0" bIns="0" rIns="0">
              <a:spAutoFit/>
            </a:bodyPr>
            <a:lstStyle/>
            <a:p>
              <a:pPr algn="ctr" marL="0" indent="0" lvl="0">
                <a:lnSpc>
                  <a:spcPts val="4499"/>
                </a:lnSpc>
                <a:spcBef>
                  <a:spcPct val="0"/>
                </a:spcBef>
              </a:pPr>
              <a:r>
                <a:rPr lang="en-US" sz="2999">
                  <a:solidFill>
                    <a:srgbClr val="000000"/>
                  </a:solidFill>
                  <a:latin typeface="Agrandir Narrow"/>
                  <a:ea typeface="Agrandir Narrow"/>
                  <a:cs typeface="Agrandir Narrow"/>
                  <a:sym typeface="Agrandir Narrow"/>
                </a:rPr>
                <a:t>It involves evaluating how well the candidate's values align with the company culture and how effectively they can work with others and handle various workplace situations.</a:t>
              </a:r>
            </a:p>
          </p:txBody>
        </p:sp>
      </p:grpSp>
      <p:sp>
        <p:nvSpPr>
          <p:cNvPr name="TextBox 22" id="22"/>
          <p:cNvSpPr txBox="true"/>
          <p:nvPr/>
        </p:nvSpPr>
        <p:spPr>
          <a:xfrm rot="0">
            <a:off x="4471482" y="4777154"/>
            <a:ext cx="13524410" cy="923826"/>
          </a:xfrm>
          <a:prstGeom prst="rect">
            <a:avLst/>
          </a:prstGeom>
        </p:spPr>
        <p:txBody>
          <a:bodyPr anchor="t" rtlCol="false" tIns="0" lIns="0" bIns="0" rIns="0">
            <a:spAutoFit/>
          </a:bodyPr>
          <a:lstStyle/>
          <a:p>
            <a:pPr algn="ctr" marL="0" indent="0" lvl="0">
              <a:lnSpc>
                <a:spcPts val="7207"/>
              </a:lnSpc>
              <a:spcBef>
                <a:spcPct val="0"/>
              </a:spcBef>
            </a:pPr>
            <a:r>
              <a:rPr lang="en-US" sz="6005">
                <a:solidFill>
                  <a:srgbClr val="000000"/>
                </a:solidFill>
                <a:latin typeface="Gagalin"/>
                <a:ea typeface="Gagalin"/>
                <a:cs typeface="Gagalin"/>
                <a:sym typeface="Gagalin"/>
              </a:rPr>
              <a:t>what is the focus of this interview?</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5156103" y="4153103"/>
            <a:ext cx="8394603" cy="9422514"/>
          </a:xfrm>
          <a:custGeom>
            <a:avLst/>
            <a:gdLst/>
            <a:ahLst/>
            <a:cxnLst/>
            <a:rect r="r" b="b" t="t" l="l"/>
            <a:pathLst>
              <a:path h="9422514" w="8394603">
                <a:moveTo>
                  <a:pt x="0" y="0"/>
                </a:moveTo>
                <a:lnTo>
                  <a:pt x="8394603" y="0"/>
                </a:lnTo>
                <a:lnTo>
                  <a:pt x="8394603" y="9422514"/>
                </a:lnTo>
                <a:lnTo>
                  <a:pt x="0" y="94225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3915304"/>
            <a:ext cx="3782568" cy="2052056"/>
            <a:chOff x="0" y="0"/>
            <a:chExt cx="953284" cy="517160"/>
          </a:xfrm>
        </p:grpSpPr>
        <p:sp>
          <p:nvSpPr>
            <p:cNvPr name="Freeform 5" id="5"/>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6" id="6"/>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7" id="7"/>
          <p:cNvGrpSpPr/>
          <p:nvPr/>
        </p:nvGrpSpPr>
        <p:grpSpPr>
          <a:xfrm rot="0">
            <a:off x="5191125" y="3915304"/>
            <a:ext cx="3782568" cy="2052056"/>
            <a:chOff x="0" y="0"/>
            <a:chExt cx="953284" cy="517160"/>
          </a:xfrm>
        </p:grpSpPr>
        <p:sp>
          <p:nvSpPr>
            <p:cNvPr name="Freeform 8" id="8"/>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0" id="10"/>
          <p:cNvGrpSpPr/>
          <p:nvPr/>
        </p:nvGrpSpPr>
        <p:grpSpPr>
          <a:xfrm rot="0">
            <a:off x="9353550" y="3915304"/>
            <a:ext cx="3782568" cy="2052056"/>
            <a:chOff x="0" y="0"/>
            <a:chExt cx="953284" cy="517160"/>
          </a:xfrm>
        </p:grpSpPr>
        <p:sp>
          <p:nvSpPr>
            <p:cNvPr name="Freeform 11" id="11"/>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12" id="12"/>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3" id="13"/>
          <p:cNvGrpSpPr/>
          <p:nvPr/>
        </p:nvGrpSpPr>
        <p:grpSpPr>
          <a:xfrm rot="0">
            <a:off x="1028700" y="6449003"/>
            <a:ext cx="3782568" cy="2052056"/>
            <a:chOff x="0" y="0"/>
            <a:chExt cx="953284" cy="517160"/>
          </a:xfrm>
        </p:grpSpPr>
        <p:sp>
          <p:nvSpPr>
            <p:cNvPr name="Freeform 14" id="14"/>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15" id="15"/>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6" id="16"/>
          <p:cNvGrpSpPr/>
          <p:nvPr/>
        </p:nvGrpSpPr>
        <p:grpSpPr>
          <a:xfrm rot="0">
            <a:off x="5191125" y="6449003"/>
            <a:ext cx="3782568" cy="2052056"/>
            <a:chOff x="0" y="0"/>
            <a:chExt cx="953284" cy="517160"/>
          </a:xfrm>
        </p:grpSpPr>
        <p:sp>
          <p:nvSpPr>
            <p:cNvPr name="Freeform 17" id="17"/>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18" id="18"/>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9" id="19"/>
          <p:cNvGrpSpPr/>
          <p:nvPr/>
        </p:nvGrpSpPr>
        <p:grpSpPr>
          <a:xfrm rot="0">
            <a:off x="9353550" y="6449003"/>
            <a:ext cx="3782568" cy="2052056"/>
            <a:chOff x="0" y="0"/>
            <a:chExt cx="953284" cy="517160"/>
          </a:xfrm>
        </p:grpSpPr>
        <p:sp>
          <p:nvSpPr>
            <p:cNvPr name="Freeform 20" id="20"/>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21" id="21"/>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sp>
        <p:nvSpPr>
          <p:cNvPr name="Freeform 22" id="22"/>
          <p:cNvSpPr/>
          <p:nvPr/>
        </p:nvSpPr>
        <p:spPr>
          <a:xfrm flipH="false" flipV="false" rot="4649200">
            <a:off x="14394124" y="6219537"/>
            <a:ext cx="8681626" cy="9744682"/>
          </a:xfrm>
          <a:custGeom>
            <a:avLst/>
            <a:gdLst/>
            <a:ahLst/>
            <a:cxnLst/>
            <a:rect r="r" b="b" t="t" l="l"/>
            <a:pathLst>
              <a:path h="9744682" w="8681626">
                <a:moveTo>
                  <a:pt x="0" y="0"/>
                </a:moveTo>
                <a:lnTo>
                  <a:pt x="8681626" y="0"/>
                </a:lnTo>
                <a:lnTo>
                  <a:pt x="8681626" y="9744681"/>
                </a:lnTo>
                <a:lnTo>
                  <a:pt x="0" y="97446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3" id="23"/>
          <p:cNvGrpSpPr/>
          <p:nvPr/>
        </p:nvGrpSpPr>
        <p:grpSpPr>
          <a:xfrm rot="0">
            <a:off x="13515974" y="3915304"/>
            <a:ext cx="3782568" cy="2052056"/>
            <a:chOff x="0" y="0"/>
            <a:chExt cx="953284" cy="517160"/>
          </a:xfrm>
        </p:grpSpPr>
        <p:sp>
          <p:nvSpPr>
            <p:cNvPr name="Freeform 24" id="24"/>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25" id="25"/>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26" id="26"/>
          <p:cNvGrpSpPr/>
          <p:nvPr/>
        </p:nvGrpSpPr>
        <p:grpSpPr>
          <a:xfrm rot="0">
            <a:off x="13515974" y="6449003"/>
            <a:ext cx="3782568" cy="2052056"/>
            <a:chOff x="0" y="0"/>
            <a:chExt cx="953284" cy="517160"/>
          </a:xfrm>
        </p:grpSpPr>
        <p:sp>
          <p:nvSpPr>
            <p:cNvPr name="Freeform 27" id="27"/>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28" id="28"/>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sp>
        <p:nvSpPr>
          <p:cNvPr name="Freeform 29" id="29"/>
          <p:cNvSpPr/>
          <p:nvPr/>
        </p:nvSpPr>
        <p:spPr>
          <a:xfrm flipH="false" flipV="false" rot="-3614954">
            <a:off x="3133023" y="-619195"/>
            <a:ext cx="1579954" cy="1531119"/>
          </a:xfrm>
          <a:custGeom>
            <a:avLst/>
            <a:gdLst/>
            <a:ahLst/>
            <a:cxnLst/>
            <a:rect r="r" b="b" t="t" l="l"/>
            <a:pathLst>
              <a:path h="1531119" w="1579954">
                <a:moveTo>
                  <a:pt x="0" y="0"/>
                </a:moveTo>
                <a:lnTo>
                  <a:pt x="1579954" y="0"/>
                </a:lnTo>
                <a:lnTo>
                  <a:pt x="1579954" y="1531119"/>
                </a:lnTo>
                <a:lnTo>
                  <a:pt x="0" y="15311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0" id="30"/>
          <p:cNvSpPr/>
          <p:nvPr/>
        </p:nvSpPr>
        <p:spPr>
          <a:xfrm flipH="false" flipV="false" rot="0">
            <a:off x="15776614" y="438949"/>
            <a:ext cx="3587233" cy="3476355"/>
          </a:xfrm>
          <a:custGeom>
            <a:avLst/>
            <a:gdLst/>
            <a:ahLst/>
            <a:cxnLst/>
            <a:rect r="r" b="b" t="t" l="l"/>
            <a:pathLst>
              <a:path h="3476355" w="3587233">
                <a:moveTo>
                  <a:pt x="0" y="0"/>
                </a:moveTo>
                <a:lnTo>
                  <a:pt x="3587233" y="0"/>
                </a:lnTo>
                <a:lnTo>
                  <a:pt x="3587233" y="3476355"/>
                </a:lnTo>
                <a:lnTo>
                  <a:pt x="0" y="34763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1" id="31"/>
          <p:cNvSpPr/>
          <p:nvPr/>
        </p:nvSpPr>
        <p:spPr>
          <a:xfrm flipH="false" flipV="false" rot="-1446457">
            <a:off x="800459" y="847644"/>
            <a:ext cx="2009231" cy="2192885"/>
          </a:xfrm>
          <a:custGeom>
            <a:avLst/>
            <a:gdLst/>
            <a:ahLst/>
            <a:cxnLst/>
            <a:rect r="r" b="b" t="t" l="l"/>
            <a:pathLst>
              <a:path h="2192885" w="2009231">
                <a:moveTo>
                  <a:pt x="0" y="0"/>
                </a:moveTo>
                <a:lnTo>
                  <a:pt x="2009231" y="0"/>
                </a:lnTo>
                <a:lnTo>
                  <a:pt x="2009231" y="2192885"/>
                </a:lnTo>
                <a:lnTo>
                  <a:pt x="0" y="219288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2" id="32"/>
          <p:cNvSpPr txBox="true"/>
          <p:nvPr/>
        </p:nvSpPr>
        <p:spPr>
          <a:xfrm rot="0">
            <a:off x="1805075" y="1526434"/>
            <a:ext cx="15122764" cy="1333500"/>
          </a:xfrm>
          <a:prstGeom prst="rect">
            <a:avLst/>
          </a:prstGeom>
        </p:spPr>
        <p:txBody>
          <a:bodyPr anchor="t" rtlCol="false" tIns="0" lIns="0" bIns="0" rIns="0">
            <a:spAutoFit/>
          </a:bodyPr>
          <a:lstStyle/>
          <a:p>
            <a:pPr algn="ctr" marL="0" indent="0" lvl="0">
              <a:lnSpc>
                <a:spcPts val="10560"/>
              </a:lnSpc>
              <a:spcBef>
                <a:spcPct val="0"/>
              </a:spcBef>
            </a:pPr>
            <a:r>
              <a:rPr lang="en-US" sz="8800">
                <a:solidFill>
                  <a:srgbClr val="000000"/>
                </a:solidFill>
                <a:latin typeface="Gagalin"/>
                <a:ea typeface="Gagalin"/>
                <a:cs typeface="Gagalin"/>
                <a:sym typeface="Gagalin"/>
              </a:rPr>
              <a:t>THE MOST COMMON QUESTIONS</a:t>
            </a:r>
          </a:p>
        </p:txBody>
      </p:sp>
      <p:sp>
        <p:nvSpPr>
          <p:cNvPr name="TextBox 33" id="33"/>
          <p:cNvSpPr txBox="true"/>
          <p:nvPr/>
        </p:nvSpPr>
        <p:spPr>
          <a:xfrm rot="0">
            <a:off x="1528377" y="4505925"/>
            <a:ext cx="2823831"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“Tell me about yourself?”</a:t>
            </a:r>
          </a:p>
        </p:txBody>
      </p:sp>
      <p:sp>
        <p:nvSpPr>
          <p:cNvPr name="TextBox 34" id="34"/>
          <p:cNvSpPr txBox="true"/>
          <p:nvPr/>
        </p:nvSpPr>
        <p:spPr>
          <a:xfrm rot="0">
            <a:off x="5672314" y="4265695"/>
            <a:ext cx="2823985" cy="1294125"/>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“What are your strengths &amp; weaknesses?”</a:t>
            </a:r>
          </a:p>
        </p:txBody>
      </p:sp>
      <p:sp>
        <p:nvSpPr>
          <p:cNvPr name="TextBox 35" id="35"/>
          <p:cNvSpPr txBox="true"/>
          <p:nvPr/>
        </p:nvSpPr>
        <p:spPr>
          <a:xfrm rot="0">
            <a:off x="9832841" y="7039521"/>
            <a:ext cx="2823985"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Subject-Based Questions</a:t>
            </a:r>
          </a:p>
        </p:txBody>
      </p:sp>
      <p:sp>
        <p:nvSpPr>
          <p:cNvPr name="TextBox 36" id="36"/>
          <p:cNvSpPr txBox="true"/>
          <p:nvPr/>
        </p:nvSpPr>
        <p:spPr>
          <a:xfrm rot="0">
            <a:off x="9832841" y="4265695"/>
            <a:ext cx="2823985" cy="1294125"/>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“What makes you a suitable candidate?”</a:t>
            </a:r>
          </a:p>
        </p:txBody>
      </p:sp>
      <p:sp>
        <p:nvSpPr>
          <p:cNvPr name="TextBox 37" id="37"/>
          <p:cNvSpPr txBox="true"/>
          <p:nvPr/>
        </p:nvSpPr>
        <p:spPr>
          <a:xfrm rot="0">
            <a:off x="1507991" y="7039521"/>
            <a:ext cx="2823985"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Scenario- Based Questions</a:t>
            </a:r>
          </a:p>
        </p:txBody>
      </p:sp>
      <p:sp>
        <p:nvSpPr>
          <p:cNvPr name="TextBox 38" id="38"/>
          <p:cNvSpPr txBox="true"/>
          <p:nvPr/>
        </p:nvSpPr>
        <p:spPr>
          <a:xfrm rot="0">
            <a:off x="14057167" y="7015118"/>
            <a:ext cx="2823985"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Future Plans after graduation</a:t>
            </a:r>
          </a:p>
        </p:txBody>
      </p:sp>
      <p:sp>
        <p:nvSpPr>
          <p:cNvPr name="TextBox 39" id="39"/>
          <p:cNvSpPr txBox="true"/>
          <p:nvPr/>
        </p:nvSpPr>
        <p:spPr>
          <a:xfrm rot="0">
            <a:off x="14057167" y="4265695"/>
            <a:ext cx="2823985" cy="1294125"/>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Questions regarding Projects</a:t>
            </a:r>
          </a:p>
        </p:txBody>
      </p:sp>
      <p:sp>
        <p:nvSpPr>
          <p:cNvPr name="TextBox 40" id="40"/>
          <p:cNvSpPr txBox="true"/>
          <p:nvPr/>
        </p:nvSpPr>
        <p:spPr>
          <a:xfrm rot="0">
            <a:off x="5505525" y="7022371"/>
            <a:ext cx="3153768" cy="894149"/>
          </a:xfrm>
          <a:prstGeom prst="rect">
            <a:avLst/>
          </a:prstGeom>
        </p:spPr>
        <p:txBody>
          <a:bodyPr anchor="t" rtlCol="false" tIns="0" lIns="0" bIns="0" rIns="0">
            <a:spAutoFit/>
          </a:bodyPr>
          <a:lstStyle/>
          <a:p>
            <a:pPr algn="ctr">
              <a:lnSpc>
                <a:spcPts val="3208"/>
              </a:lnSpc>
            </a:pPr>
            <a:r>
              <a:rPr lang="en-US" sz="2917">
                <a:solidFill>
                  <a:srgbClr val="000000"/>
                </a:solidFill>
                <a:latin typeface="Agrandir Narrow"/>
                <a:ea typeface="Agrandir Narrow"/>
                <a:cs typeface="Agrandir Narrow"/>
                <a:sym typeface="Agrandir Narrow"/>
              </a:rPr>
              <a:t>Questions based on achievements</a:t>
            </a:r>
          </a:p>
        </p:txBody>
      </p:sp>
      <p:sp>
        <p:nvSpPr>
          <p:cNvPr name="Freeform 41" id="41"/>
          <p:cNvSpPr/>
          <p:nvPr/>
        </p:nvSpPr>
        <p:spPr>
          <a:xfrm flipH="false" flipV="false" rot="-3614954">
            <a:off x="5949115" y="9178069"/>
            <a:ext cx="1651135" cy="1600100"/>
          </a:xfrm>
          <a:custGeom>
            <a:avLst/>
            <a:gdLst/>
            <a:ahLst/>
            <a:cxnLst/>
            <a:rect r="r" b="b" t="t" l="l"/>
            <a:pathLst>
              <a:path h="1600100" w="1651135">
                <a:moveTo>
                  <a:pt x="0" y="0"/>
                </a:moveTo>
                <a:lnTo>
                  <a:pt x="1651135" y="0"/>
                </a:lnTo>
                <a:lnTo>
                  <a:pt x="1651135" y="1600100"/>
                </a:lnTo>
                <a:lnTo>
                  <a:pt x="0" y="16001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10321447">
            <a:off x="-3870830" y="-382819"/>
            <a:ext cx="6043050" cy="6428777"/>
          </a:xfrm>
          <a:custGeom>
            <a:avLst/>
            <a:gdLst/>
            <a:ahLst/>
            <a:cxnLst/>
            <a:rect r="r" b="b" t="t" l="l"/>
            <a:pathLst>
              <a:path h="6428777" w="6043050">
                <a:moveTo>
                  <a:pt x="0" y="0"/>
                </a:moveTo>
                <a:lnTo>
                  <a:pt x="6043050" y="0"/>
                </a:lnTo>
                <a:lnTo>
                  <a:pt x="6043050" y="6428777"/>
                </a:lnTo>
                <a:lnTo>
                  <a:pt x="0" y="64287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377734" y="9033157"/>
            <a:ext cx="2154540" cy="2087945"/>
          </a:xfrm>
          <a:custGeom>
            <a:avLst/>
            <a:gdLst/>
            <a:ahLst/>
            <a:cxnLst/>
            <a:rect r="r" b="b" t="t" l="l"/>
            <a:pathLst>
              <a:path h="2087945" w="2154540">
                <a:moveTo>
                  <a:pt x="0" y="0"/>
                </a:moveTo>
                <a:lnTo>
                  <a:pt x="2154540" y="0"/>
                </a:lnTo>
                <a:lnTo>
                  <a:pt x="2154540" y="2087945"/>
                </a:lnTo>
                <a:lnTo>
                  <a:pt x="0" y="2087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919862" y="6208317"/>
            <a:ext cx="7000610" cy="2381250"/>
            <a:chOff x="0" y="0"/>
            <a:chExt cx="1843782" cy="627160"/>
          </a:xfrm>
        </p:grpSpPr>
        <p:sp>
          <p:nvSpPr>
            <p:cNvPr name="Freeform 6" id="6"/>
            <p:cNvSpPr/>
            <p:nvPr/>
          </p:nvSpPr>
          <p:spPr>
            <a:xfrm flipH="false" flipV="false" rot="0">
              <a:off x="0" y="0"/>
              <a:ext cx="1843782" cy="627161"/>
            </a:xfrm>
            <a:custGeom>
              <a:avLst/>
              <a:gdLst/>
              <a:ahLst/>
              <a:cxnLst/>
              <a:rect r="r" b="b" t="t" l="l"/>
              <a:pathLst>
                <a:path h="627161" w="1843782">
                  <a:moveTo>
                    <a:pt x="56401" y="0"/>
                  </a:moveTo>
                  <a:lnTo>
                    <a:pt x="1787382" y="0"/>
                  </a:lnTo>
                  <a:cubicBezTo>
                    <a:pt x="1802340" y="0"/>
                    <a:pt x="1816686" y="5942"/>
                    <a:pt x="1827263" y="16519"/>
                  </a:cubicBezTo>
                  <a:cubicBezTo>
                    <a:pt x="1837840" y="27096"/>
                    <a:pt x="1843782" y="41442"/>
                    <a:pt x="1843782" y="56401"/>
                  </a:cubicBezTo>
                  <a:lnTo>
                    <a:pt x="1843782" y="570760"/>
                  </a:lnTo>
                  <a:cubicBezTo>
                    <a:pt x="1843782" y="601909"/>
                    <a:pt x="1818531" y="627161"/>
                    <a:pt x="1787382" y="627161"/>
                  </a:cubicBezTo>
                  <a:lnTo>
                    <a:pt x="56401" y="627161"/>
                  </a:lnTo>
                  <a:cubicBezTo>
                    <a:pt x="41442" y="627161"/>
                    <a:pt x="27096" y="621218"/>
                    <a:pt x="16519" y="610641"/>
                  </a:cubicBezTo>
                  <a:cubicBezTo>
                    <a:pt x="5942" y="600064"/>
                    <a:pt x="0" y="585718"/>
                    <a:pt x="0" y="570760"/>
                  </a:cubicBezTo>
                  <a:lnTo>
                    <a:pt x="0" y="56401"/>
                  </a:lnTo>
                  <a:cubicBezTo>
                    <a:pt x="0" y="41442"/>
                    <a:pt x="5942" y="27096"/>
                    <a:pt x="16519" y="16519"/>
                  </a:cubicBezTo>
                  <a:cubicBezTo>
                    <a:pt x="27096" y="5942"/>
                    <a:pt x="41442" y="0"/>
                    <a:pt x="56401" y="0"/>
                  </a:cubicBezTo>
                  <a:close/>
                </a:path>
              </a:pathLst>
            </a:custGeom>
            <a:solidFill>
              <a:srgbClr val="FFFFFF">
                <a:alpha val="55686"/>
              </a:srgbClr>
            </a:solidFill>
            <a:ln w="38100" cap="rnd">
              <a:solidFill>
                <a:srgbClr val="000000">
                  <a:alpha val="55686"/>
                </a:srgbClr>
              </a:solidFill>
              <a:prstDash val="solid"/>
              <a:round/>
            </a:ln>
          </p:spPr>
        </p:sp>
        <p:sp>
          <p:nvSpPr>
            <p:cNvPr name="TextBox 7" id="7"/>
            <p:cNvSpPr txBox="true"/>
            <p:nvPr/>
          </p:nvSpPr>
          <p:spPr>
            <a:xfrm>
              <a:off x="0" y="-47625"/>
              <a:ext cx="1843782" cy="674785"/>
            </a:xfrm>
            <a:prstGeom prst="rect">
              <a:avLst/>
            </a:prstGeom>
          </p:spPr>
          <p:txBody>
            <a:bodyPr anchor="ctr" rtlCol="false" tIns="50800" lIns="50800" bIns="50800" rIns="50800"/>
            <a:lstStyle/>
            <a:p>
              <a:pPr algn="ctr">
                <a:lnSpc>
                  <a:spcPts val="2940"/>
                </a:lnSpc>
              </a:pPr>
            </a:p>
          </p:txBody>
        </p:sp>
      </p:grpSp>
      <p:grpSp>
        <p:nvGrpSpPr>
          <p:cNvPr name="Group 8" id="8"/>
          <p:cNvGrpSpPr/>
          <p:nvPr/>
        </p:nvGrpSpPr>
        <p:grpSpPr>
          <a:xfrm rot="0">
            <a:off x="1919862" y="3317344"/>
            <a:ext cx="7000610" cy="2381250"/>
            <a:chOff x="0" y="0"/>
            <a:chExt cx="1843782" cy="627160"/>
          </a:xfrm>
        </p:grpSpPr>
        <p:sp>
          <p:nvSpPr>
            <p:cNvPr name="Freeform 9" id="9"/>
            <p:cNvSpPr/>
            <p:nvPr/>
          </p:nvSpPr>
          <p:spPr>
            <a:xfrm flipH="false" flipV="false" rot="0">
              <a:off x="0" y="0"/>
              <a:ext cx="1843782" cy="627161"/>
            </a:xfrm>
            <a:custGeom>
              <a:avLst/>
              <a:gdLst/>
              <a:ahLst/>
              <a:cxnLst/>
              <a:rect r="r" b="b" t="t" l="l"/>
              <a:pathLst>
                <a:path h="627161" w="1843782">
                  <a:moveTo>
                    <a:pt x="56401" y="0"/>
                  </a:moveTo>
                  <a:lnTo>
                    <a:pt x="1787382" y="0"/>
                  </a:lnTo>
                  <a:cubicBezTo>
                    <a:pt x="1802340" y="0"/>
                    <a:pt x="1816686" y="5942"/>
                    <a:pt x="1827263" y="16519"/>
                  </a:cubicBezTo>
                  <a:cubicBezTo>
                    <a:pt x="1837840" y="27096"/>
                    <a:pt x="1843782" y="41442"/>
                    <a:pt x="1843782" y="56401"/>
                  </a:cubicBezTo>
                  <a:lnTo>
                    <a:pt x="1843782" y="570760"/>
                  </a:lnTo>
                  <a:cubicBezTo>
                    <a:pt x="1843782" y="601909"/>
                    <a:pt x="1818531" y="627161"/>
                    <a:pt x="1787382" y="627161"/>
                  </a:cubicBezTo>
                  <a:lnTo>
                    <a:pt x="56401" y="627161"/>
                  </a:lnTo>
                  <a:cubicBezTo>
                    <a:pt x="41442" y="627161"/>
                    <a:pt x="27096" y="621218"/>
                    <a:pt x="16519" y="610641"/>
                  </a:cubicBezTo>
                  <a:cubicBezTo>
                    <a:pt x="5942" y="600064"/>
                    <a:pt x="0" y="585718"/>
                    <a:pt x="0" y="570760"/>
                  </a:cubicBezTo>
                  <a:lnTo>
                    <a:pt x="0" y="56401"/>
                  </a:lnTo>
                  <a:cubicBezTo>
                    <a:pt x="0" y="41442"/>
                    <a:pt x="5942" y="27096"/>
                    <a:pt x="16519" y="16519"/>
                  </a:cubicBezTo>
                  <a:cubicBezTo>
                    <a:pt x="27096" y="5942"/>
                    <a:pt x="41442" y="0"/>
                    <a:pt x="56401" y="0"/>
                  </a:cubicBezTo>
                  <a:close/>
                </a:path>
              </a:pathLst>
            </a:custGeom>
            <a:solidFill>
              <a:srgbClr val="FFFFFF">
                <a:alpha val="55686"/>
              </a:srgbClr>
            </a:solidFill>
            <a:ln w="38100" cap="rnd">
              <a:solidFill>
                <a:srgbClr val="000000">
                  <a:alpha val="55686"/>
                </a:srgbClr>
              </a:solidFill>
              <a:prstDash val="solid"/>
              <a:round/>
            </a:ln>
          </p:spPr>
        </p:sp>
        <p:sp>
          <p:nvSpPr>
            <p:cNvPr name="TextBox 10" id="10"/>
            <p:cNvSpPr txBox="true"/>
            <p:nvPr/>
          </p:nvSpPr>
          <p:spPr>
            <a:xfrm>
              <a:off x="0" y="-47625"/>
              <a:ext cx="1843782" cy="674785"/>
            </a:xfrm>
            <a:prstGeom prst="rect">
              <a:avLst/>
            </a:prstGeom>
          </p:spPr>
          <p:txBody>
            <a:bodyPr anchor="ctr" rtlCol="false" tIns="50800" lIns="50800" bIns="50800" rIns="50800"/>
            <a:lstStyle/>
            <a:p>
              <a:pPr algn="ctr">
                <a:lnSpc>
                  <a:spcPts val="2940"/>
                </a:lnSpc>
              </a:pPr>
            </a:p>
          </p:txBody>
        </p:sp>
      </p:grpSp>
      <p:sp>
        <p:nvSpPr>
          <p:cNvPr name="Freeform 11" id="11"/>
          <p:cNvSpPr/>
          <p:nvPr/>
        </p:nvSpPr>
        <p:spPr>
          <a:xfrm flipH="false" flipV="false" rot="7417816">
            <a:off x="13903457" y="4232427"/>
            <a:ext cx="8988646" cy="8661786"/>
          </a:xfrm>
          <a:custGeom>
            <a:avLst/>
            <a:gdLst/>
            <a:ahLst/>
            <a:cxnLst/>
            <a:rect r="r" b="b" t="t" l="l"/>
            <a:pathLst>
              <a:path h="8661786" w="8988646">
                <a:moveTo>
                  <a:pt x="0" y="0"/>
                </a:moveTo>
                <a:lnTo>
                  <a:pt x="8988647" y="0"/>
                </a:lnTo>
                <a:lnTo>
                  <a:pt x="8988647" y="8661786"/>
                </a:lnTo>
                <a:lnTo>
                  <a:pt x="0" y="86617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9367528" y="3317344"/>
            <a:ext cx="7000610" cy="2381250"/>
            <a:chOff x="0" y="0"/>
            <a:chExt cx="1843782" cy="627160"/>
          </a:xfrm>
        </p:grpSpPr>
        <p:sp>
          <p:nvSpPr>
            <p:cNvPr name="Freeform 13" id="13"/>
            <p:cNvSpPr/>
            <p:nvPr/>
          </p:nvSpPr>
          <p:spPr>
            <a:xfrm flipH="false" flipV="false" rot="0">
              <a:off x="0" y="0"/>
              <a:ext cx="1843782" cy="627161"/>
            </a:xfrm>
            <a:custGeom>
              <a:avLst/>
              <a:gdLst/>
              <a:ahLst/>
              <a:cxnLst/>
              <a:rect r="r" b="b" t="t" l="l"/>
              <a:pathLst>
                <a:path h="627161" w="1843782">
                  <a:moveTo>
                    <a:pt x="56401" y="0"/>
                  </a:moveTo>
                  <a:lnTo>
                    <a:pt x="1787382" y="0"/>
                  </a:lnTo>
                  <a:cubicBezTo>
                    <a:pt x="1802340" y="0"/>
                    <a:pt x="1816686" y="5942"/>
                    <a:pt x="1827263" y="16519"/>
                  </a:cubicBezTo>
                  <a:cubicBezTo>
                    <a:pt x="1837840" y="27096"/>
                    <a:pt x="1843782" y="41442"/>
                    <a:pt x="1843782" y="56401"/>
                  </a:cubicBezTo>
                  <a:lnTo>
                    <a:pt x="1843782" y="570760"/>
                  </a:lnTo>
                  <a:cubicBezTo>
                    <a:pt x="1843782" y="601909"/>
                    <a:pt x="1818531" y="627161"/>
                    <a:pt x="1787382" y="627161"/>
                  </a:cubicBezTo>
                  <a:lnTo>
                    <a:pt x="56401" y="627161"/>
                  </a:lnTo>
                  <a:cubicBezTo>
                    <a:pt x="41442" y="627161"/>
                    <a:pt x="27096" y="621218"/>
                    <a:pt x="16519" y="610641"/>
                  </a:cubicBezTo>
                  <a:cubicBezTo>
                    <a:pt x="5942" y="600064"/>
                    <a:pt x="0" y="585718"/>
                    <a:pt x="0" y="570760"/>
                  </a:cubicBezTo>
                  <a:lnTo>
                    <a:pt x="0" y="56401"/>
                  </a:lnTo>
                  <a:cubicBezTo>
                    <a:pt x="0" y="41442"/>
                    <a:pt x="5942" y="27096"/>
                    <a:pt x="16519" y="16519"/>
                  </a:cubicBezTo>
                  <a:cubicBezTo>
                    <a:pt x="27096" y="5942"/>
                    <a:pt x="41442" y="0"/>
                    <a:pt x="56401" y="0"/>
                  </a:cubicBezTo>
                  <a:close/>
                </a:path>
              </a:pathLst>
            </a:custGeom>
            <a:solidFill>
              <a:srgbClr val="FFFFFF">
                <a:alpha val="55686"/>
              </a:srgbClr>
            </a:solidFill>
            <a:ln w="38100" cap="rnd">
              <a:solidFill>
                <a:srgbClr val="000000">
                  <a:alpha val="55686"/>
                </a:srgbClr>
              </a:solidFill>
              <a:prstDash val="solid"/>
              <a:round/>
            </a:ln>
          </p:spPr>
        </p:sp>
        <p:sp>
          <p:nvSpPr>
            <p:cNvPr name="TextBox 14" id="14"/>
            <p:cNvSpPr txBox="true"/>
            <p:nvPr/>
          </p:nvSpPr>
          <p:spPr>
            <a:xfrm>
              <a:off x="0" y="-47625"/>
              <a:ext cx="1843782" cy="674785"/>
            </a:xfrm>
            <a:prstGeom prst="rect">
              <a:avLst/>
            </a:prstGeom>
          </p:spPr>
          <p:txBody>
            <a:bodyPr anchor="ctr" rtlCol="false" tIns="50800" lIns="50800" bIns="50800" rIns="50800"/>
            <a:lstStyle/>
            <a:p>
              <a:pPr algn="ctr">
                <a:lnSpc>
                  <a:spcPts val="2940"/>
                </a:lnSpc>
              </a:pPr>
            </a:p>
          </p:txBody>
        </p:sp>
      </p:grpSp>
      <p:grpSp>
        <p:nvGrpSpPr>
          <p:cNvPr name="Group 15" id="15"/>
          <p:cNvGrpSpPr/>
          <p:nvPr/>
        </p:nvGrpSpPr>
        <p:grpSpPr>
          <a:xfrm rot="0">
            <a:off x="9367528" y="6208317"/>
            <a:ext cx="7000610" cy="2381250"/>
            <a:chOff x="0" y="0"/>
            <a:chExt cx="1843782" cy="627160"/>
          </a:xfrm>
        </p:grpSpPr>
        <p:sp>
          <p:nvSpPr>
            <p:cNvPr name="Freeform 16" id="16"/>
            <p:cNvSpPr/>
            <p:nvPr/>
          </p:nvSpPr>
          <p:spPr>
            <a:xfrm flipH="false" flipV="false" rot="0">
              <a:off x="0" y="0"/>
              <a:ext cx="1843782" cy="627161"/>
            </a:xfrm>
            <a:custGeom>
              <a:avLst/>
              <a:gdLst/>
              <a:ahLst/>
              <a:cxnLst/>
              <a:rect r="r" b="b" t="t" l="l"/>
              <a:pathLst>
                <a:path h="627161" w="1843782">
                  <a:moveTo>
                    <a:pt x="56401" y="0"/>
                  </a:moveTo>
                  <a:lnTo>
                    <a:pt x="1787382" y="0"/>
                  </a:lnTo>
                  <a:cubicBezTo>
                    <a:pt x="1802340" y="0"/>
                    <a:pt x="1816686" y="5942"/>
                    <a:pt x="1827263" y="16519"/>
                  </a:cubicBezTo>
                  <a:cubicBezTo>
                    <a:pt x="1837840" y="27096"/>
                    <a:pt x="1843782" y="41442"/>
                    <a:pt x="1843782" y="56401"/>
                  </a:cubicBezTo>
                  <a:lnTo>
                    <a:pt x="1843782" y="570760"/>
                  </a:lnTo>
                  <a:cubicBezTo>
                    <a:pt x="1843782" y="601909"/>
                    <a:pt x="1818531" y="627161"/>
                    <a:pt x="1787382" y="627161"/>
                  </a:cubicBezTo>
                  <a:lnTo>
                    <a:pt x="56401" y="627161"/>
                  </a:lnTo>
                  <a:cubicBezTo>
                    <a:pt x="41442" y="627161"/>
                    <a:pt x="27096" y="621218"/>
                    <a:pt x="16519" y="610641"/>
                  </a:cubicBezTo>
                  <a:cubicBezTo>
                    <a:pt x="5942" y="600064"/>
                    <a:pt x="0" y="585718"/>
                    <a:pt x="0" y="570760"/>
                  </a:cubicBezTo>
                  <a:lnTo>
                    <a:pt x="0" y="56401"/>
                  </a:lnTo>
                  <a:cubicBezTo>
                    <a:pt x="0" y="41442"/>
                    <a:pt x="5942" y="27096"/>
                    <a:pt x="16519" y="16519"/>
                  </a:cubicBezTo>
                  <a:cubicBezTo>
                    <a:pt x="27096" y="5942"/>
                    <a:pt x="41442" y="0"/>
                    <a:pt x="56401" y="0"/>
                  </a:cubicBezTo>
                  <a:close/>
                </a:path>
              </a:pathLst>
            </a:custGeom>
            <a:solidFill>
              <a:srgbClr val="FFFFFF">
                <a:alpha val="55686"/>
              </a:srgbClr>
            </a:solidFill>
            <a:ln w="38100" cap="rnd">
              <a:solidFill>
                <a:srgbClr val="000000">
                  <a:alpha val="55686"/>
                </a:srgbClr>
              </a:solidFill>
              <a:prstDash val="solid"/>
              <a:round/>
            </a:ln>
          </p:spPr>
        </p:sp>
        <p:sp>
          <p:nvSpPr>
            <p:cNvPr name="TextBox 17" id="17"/>
            <p:cNvSpPr txBox="true"/>
            <p:nvPr/>
          </p:nvSpPr>
          <p:spPr>
            <a:xfrm>
              <a:off x="0" y="-47625"/>
              <a:ext cx="1843782" cy="674785"/>
            </a:xfrm>
            <a:prstGeom prst="rect">
              <a:avLst/>
            </a:prstGeom>
          </p:spPr>
          <p:txBody>
            <a:bodyPr anchor="ctr" rtlCol="false" tIns="50800" lIns="50800" bIns="50800" rIns="50800"/>
            <a:lstStyle/>
            <a:p>
              <a:pPr algn="ctr">
                <a:lnSpc>
                  <a:spcPts val="2940"/>
                </a:lnSpc>
              </a:pPr>
            </a:p>
          </p:txBody>
        </p:sp>
      </p:grpSp>
      <p:sp>
        <p:nvSpPr>
          <p:cNvPr name="Freeform 18" id="18"/>
          <p:cNvSpPr/>
          <p:nvPr/>
        </p:nvSpPr>
        <p:spPr>
          <a:xfrm flipH="false" flipV="false" rot="0">
            <a:off x="3400417" y="-1299421"/>
            <a:ext cx="2402376" cy="2328121"/>
          </a:xfrm>
          <a:custGeom>
            <a:avLst/>
            <a:gdLst/>
            <a:ahLst/>
            <a:cxnLst/>
            <a:rect r="r" b="b" t="t" l="l"/>
            <a:pathLst>
              <a:path h="2328121" w="2402376">
                <a:moveTo>
                  <a:pt x="0" y="0"/>
                </a:moveTo>
                <a:lnTo>
                  <a:pt x="2402376" y="0"/>
                </a:lnTo>
                <a:lnTo>
                  <a:pt x="2402376" y="2328121"/>
                </a:lnTo>
                <a:lnTo>
                  <a:pt x="0" y="232812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0">
            <a:off x="15825399" y="211557"/>
            <a:ext cx="4517509" cy="3105788"/>
          </a:xfrm>
          <a:custGeom>
            <a:avLst/>
            <a:gdLst/>
            <a:ahLst/>
            <a:cxnLst/>
            <a:rect r="r" b="b" t="t" l="l"/>
            <a:pathLst>
              <a:path h="3105788" w="4517509">
                <a:moveTo>
                  <a:pt x="0" y="0"/>
                </a:moveTo>
                <a:lnTo>
                  <a:pt x="4517510" y="0"/>
                </a:lnTo>
                <a:lnTo>
                  <a:pt x="4517510" y="3105787"/>
                </a:lnTo>
                <a:lnTo>
                  <a:pt x="0" y="310578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0" id="20"/>
          <p:cNvSpPr/>
          <p:nvPr/>
        </p:nvSpPr>
        <p:spPr>
          <a:xfrm flipH="false" flipV="false" rot="-9916417">
            <a:off x="-122248" y="7833875"/>
            <a:ext cx="3914508" cy="3811752"/>
          </a:xfrm>
          <a:custGeom>
            <a:avLst/>
            <a:gdLst/>
            <a:ahLst/>
            <a:cxnLst/>
            <a:rect r="r" b="b" t="t" l="l"/>
            <a:pathLst>
              <a:path h="3811752" w="3914508">
                <a:moveTo>
                  <a:pt x="0" y="0"/>
                </a:moveTo>
                <a:lnTo>
                  <a:pt x="3914508" y="0"/>
                </a:lnTo>
                <a:lnTo>
                  <a:pt x="3914508" y="3811753"/>
                </a:lnTo>
                <a:lnTo>
                  <a:pt x="0" y="381175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1" id="21"/>
          <p:cNvSpPr txBox="true"/>
          <p:nvPr/>
        </p:nvSpPr>
        <p:spPr>
          <a:xfrm rot="0">
            <a:off x="9910266" y="6275054"/>
            <a:ext cx="5915133" cy="2190626"/>
          </a:xfrm>
          <a:prstGeom prst="rect">
            <a:avLst/>
          </a:prstGeom>
        </p:spPr>
        <p:txBody>
          <a:bodyPr anchor="t" rtlCol="false" tIns="0" lIns="0" bIns="0" rIns="0">
            <a:spAutoFit/>
          </a:bodyPr>
          <a:lstStyle/>
          <a:p>
            <a:pPr algn="ctr">
              <a:lnSpc>
                <a:spcPts val="3300"/>
              </a:lnSpc>
            </a:pPr>
            <a:r>
              <a:rPr lang="en-US" sz="3000">
                <a:solidFill>
                  <a:srgbClr val="000000"/>
                </a:solidFill>
                <a:latin typeface="Agrandir Narrow"/>
                <a:ea typeface="Agrandir Narrow"/>
                <a:cs typeface="Agrandir Narrow"/>
                <a:sym typeface="Agrandir Narrow"/>
              </a:rPr>
              <a:t>Be confident and make sure to behave professionally. Answer questions confidently &amp; if you don’t know an answer, politely tell that you are not sure.</a:t>
            </a:r>
          </a:p>
        </p:txBody>
      </p:sp>
      <p:sp>
        <p:nvSpPr>
          <p:cNvPr name="TextBox 22" id="22"/>
          <p:cNvSpPr txBox="true"/>
          <p:nvPr/>
        </p:nvSpPr>
        <p:spPr>
          <a:xfrm rot="0">
            <a:off x="2462601" y="3593619"/>
            <a:ext cx="5915133" cy="1771551"/>
          </a:xfrm>
          <a:prstGeom prst="rect">
            <a:avLst/>
          </a:prstGeom>
        </p:spPr>
        <p:txBody>
          <a:bodyPr anchor="t" rtlCol="false" tIns="0" lIns="0" bIns="0" rIns="0">
            <a:spAutoFit/>
          </a:bodyPr>
          <a:lstStyle/>
          <a:p>
            <a:pPr algn="ctr">
              <a:lnSpc>
                <a:spcPts val="3300"/>
              </a:lnSpc>
            </a:pPr>
            <a:r>
              <a:rPr lang="en-US" sz="3000">
                <a:solidFill>
                  <a:srgbClr val="000000"/>
                </a:solidFill>
                <a:latin typeface="Agrandir Narrow"/>
                <a:ea typeface="Agrandir Narrow"/>
                <a:cs typeface="Agrandir Narrow"/>
                <a:sym typeface="Agrandir Narrow"/>
              </a:rPr>
              <a:t>Be thorough of your resume. Make sure to learn and understand the </a:t>
            </a:r>
          </a:p>
          <a:p>
            <a:pPr algn="ctr">
              <a:lnSpc>
                <a:spcPts val="3300"/>
              </a:lnSpc>
            </a:pPr>
            <a:r>
              <a:rPr lang="en-US" sz="3000">
                <a:solidFill>
                  <a:srgbClr val="000000"/>
                </a:solidFill>
                <a:latin typeface="Agrandir Narrow"/>
                <a:ea typeface="Agrandir Narrow"/>
                <a:cs typeface="Agrandir Narrow"/>
                <a:sym typeface="Agrandir Narrow"/>
              </a:rPr>
              <a:t>A-Z of any projects or technical achievements you mention.</a:t>
            </a:r>
          </a:p>
        </p:txBody>
      </p:sp>
      <p:sp>
        <p:nvSpPr>
          <p:cNvPr name="TextBox 23" id="23"/>
          <p:cNvSpPr txBox="true"/>
          <p:nvPr/>
        </p:nvSpPr>
        <p:spPr>
          <a:xfrm rot="0">
            <a:off x="2462601" y="6275054"/>
            <a:ext cx="5915133" cy="2190626"/>
          </a:xfrm>
          <a:prstGeom prst="rect">
            <a:avLst/>
          </a:prstGeom>
        </p:spPr>
        <p:txBody>
          <a:bodyPr anchor="t" rtlCol="false" tIns="0" lIns="0" bIns="0" rIns="0">
            <a:spAutoFit/>
          </a:bodyPr>
          <a:lstStyle/>
          <a:p>
            <a:pPr algn="ctr">
              <a:lnSpc>
                <a:spcPts val="3300"/>
              </a:lnSpc>
            </a:pPr>
            <a:r>
              <a:rPr lang="en-US" sz="3000">
                <a:solidFill>
                  <a:srgbClr val="000000"/>
                </a:solidFill>
                <a:latin typeface="Agrandir Narrow"/>
                <a:ea typeface="Agrandir Narrow"/>
                <a:cs typeface="Agrandir Narrow"/>
                <a:sym typeface="Agrandir Narrow"/>
              </a:rPr>
              <a:t>Practice in front of a mirror or ask your friends to ask you questions and practice your responses. Draft answers for common questions beforehand</a:t>
            </a:r>
          </a:p>
        </p:txBody>
      </p:sp>
      <p:sp>
        <p:nvSpPr>
          <p:cNvPr name="TextBox 24" id="24"/>
          <p:cNvSpPr txBox="true"/>
          <p:nvPr/>
        </p:nvSpPr>
        <p:spPr>
          <a:xfrm rot="0">
            <a:off x="10029191" y="3803157"/>
            <a:ext cx="5677283" cy="1352476"/>
          </a:xfrm>
          <a:prstGeom prst="rect">
            <a:avLst/>
          </a:prstGeom>
        </p:spPr>
        <p:txBody>
          <a:bodyPr anchor="t" rtlCol="false" tIns="0" lIns="0" bIns="0" rIns="0">
            <a:spAutoFit/>
          </a:bodyPr>
          <a:lstStyle/>
          <a:p>
            <a:pPr algn="ctr">
              <a:lnSpc>
                <a:spcPts val="3300"/>
              </a:lnSpc>
            </a:pPr>
            <a:r>
              <a:rPr lang="en-US" sz="3000">
                <a:solidFill>
                  <a:srgbClr val="000000"/>
                </a:solidFill>
                <a:latin typeface="Agrandir Narrow"/>
                <a:ea typeface="Agrandir Narrow"/>
                <a:cs typeface="Agrandir Narrow"/>
                <a:sym typeface="Agrandir Narrow"/>
              </a:rPr>
              <a:t>Make sure yo be proficient in the technical aspects as well like DBMS, OOPS, DSA,etc.</a:t>
            </a:r>
          </a:p>
        </p:txBody>
      </p:sp>
      <p:sp>
        <p:nvSpPr>
          <p:cNvPr name="TextBox 25" id="25"/>
          <p:cNvSpPr txBox="true"/>
          <p:nvPr/>
        </p:nvSpPr>
        <p:spPr>
          <a:xfrm rot="0">
            <a:off x="1028700" y="1317094"/>
            <a:ext cx="16230600" cy="1504900"/>
          </a:xfrm>
          <a:prstGeom prst="rect">
            <a:avLst/>
          </a:prstGeom>
        </p:spPr>
        <p:txBody>
          <a:bodyPr anchor="t" rtlCol="false" tIns="0" lIns="0" bIns="0" rIns="0">
            <a:spAutoFit/>
          </a:bodyPr>
          <a:lstStyle/>
          <a:p>
            <a:pPr algn="ctr" marL="0" indent="0" lvl="0">
              <a:lnSpc>
                <a:spcPts val="11880"/>
              </a:lnSpc>
              <a:spcBef>
                <a:spcPct val="0"/>
              </a:spcBef>
            </a:pPr>
            <a:r>
              <a:rPr lang="en-US" sz="9900">
                <a:solidFill>
                  <a:srgbClr val="000000"/>
                </a:solidFill>
                <a:latin typeface="Gagalin"/>
                <a:ea typeface="Gagalin"/>
                <a:cs typeface="Gagalin"/>
                <a:sym typeface="Gagalin"/>
              </a:rPr>
              <a:t>tips to crack hr interview</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TextBox 3" id="3"/>
          <p:cNvSpPr txBox="true"/>
          <p:nvPr/>
        </p:nvSpPr>
        <p:spPr>
          <a:xfrm rot="0">
            <a:off x="1028700" y="1069382"/>
            <a:ext cx="16230600" cy="1514450"/>
          </a:xfrm>
          <a:prstGeom prst="rect">
            <a:avLst/>
          </a:prstGeom>
        </p:spPr>
        <p:txBody>
          <a:bodyPr anchor="t" rtlCol="false" tIns="0" lIns="0" bIns="0" rIns="0">
            <a:spAutoFit/>
          </a:bodyPr>
          <a:lstStyle/>
          <a:p>
            <a:pPr algn="ctr" marL="0" indent="0" lvl="0">
              <a:lnSpc>
                <a:spcPts val="11999"/>
              </a:lnSpc>
              <a:spcBef>
                <a:spcPct val="0"/>
              </a:spcBef>
            </a:pPr>
            <a:r>
              <a:rPr lang="en-US" sz="9999">
                <a:solidFill>
                  <a:srgbClr val="000000"/>
                </a:solidFill>
                <a:latin typeface="Gagalin"/>
                <a:ea typeface="Gagalin"/>
                <a:cs typeface="Gagalin"/>
                <a:sym typeface="Gagalin"/>
              </a:rPr>
              <a:t>before the interview</a:t>
            </a:r>
          </a:p>
        </p:txBody>
      </p:sp>
      <p:sp>
        <p:nvSpPr>
          <p:cNvPr name="Freeform 4" id="4"/>
          <p:cNvSpPr/>
          <p:nvPr/>
        </p:nvSpPr>
        <p:spPr>
          <a:xfrm flipH="false" flipV="false" rot="-4957780">
            <a:off x="-3410995" y="-5546780"/>
            <a:ext cx="8098615" cy="9090283"/>
          </a:xfrm>
          <a:custGeom>
            <a:avLst/>
            <a:gdLst/>
            <a:ahLst/>
            <a:cxnLst/>
            <a:rect r="r" b="b" t="t" l="l"/>
            <a:pathLst>
              <a:path h="9090283" w="8098615">
                <a:moveTo>
                  <a:pt x="0" y="0"/>
                </a:moveTo>
                <a:lnTo>
                  <a:pt x="8098616" y="0"/>
                </a:lnTo>
                <a:lnTo>
                  <a:pt x="8098616" y="9090283"/>
                </a:lnTo>
                <a:lnTo>
                  <a:pt x="0" y="90902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16991" y="4154319"/>
            <a:ext cx="1655304" cy="1604140"/>
          </a:xfrm>
          <a:custGeom>
            <a:avLst/>
            <a:gdLst/>
            <a:ahLst/>
            <a:cxnLst/>
            <a:rect r="r" b="b" t="t" l="l"/>
            <a:pathLst>
              <a:path h="1604140" w="1655304">
                <a:moveTo>
                  <a:pt x="0" y="0"/>
                </a:moveTo>
                <a:lnTo>
                  <a:pt x="1655304" y="0"/>
                </a:lnTo>
                <a:lnTo>
                  <a:pt x="1655304" y="1604140"/>
                </a:lnTo>
                <a:lnTo>
                  <a:pt x="0" y="16041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191868" y="-1500216"/>
            <a:ext cx="3096132" cy="3000433"/>
          </a:xfrm>
          <a:custGeom>
            <a:avLst/>
            <a:gdLst/>
            <a:ahLst/>
            <a:cxnLst/>
            <a:rect r="r" b="b" t="t" l="l"/>
            <a:pathLst>
              <a:path h="3000433" w="3096132">
                <a:moveTo>
                  <a:pt x="0" y="0"/>
                </a:moveTo>
                <a:lnTo>
                  <a:pt x="3096132" y="0"/>
                </a:lnTo>
                <a:lnTo>
                  <a:pt x="3096132" y="3000432"/>
                </a:lnTo>
                <a:lnTo>
                  <a:pt x="0" y="30004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1028700" y="3740147"/>
            <a:ext cx="4953000" cy="5503432"/>
            <a:chOff x="0" y="0"/>
            <a:chExt cx="1304494" cy="1449464"/>
          </a:xfrm>
        </p:grpSpPr>
        <p:sp>
          <p:nvSpPr>
            <p:cNvPr name="Freeform 8" id="8"/>
            <p:cNvSpPr/>
            <p:nvPr/>
          </p:nvSpPr>
          <p:spPr>
            <a:xfrm flipH="false" flipV="false" rot="0">
              <a:off x="0" y="0"/>
              <a:ext cx="1304494" cy="1449464"/>
            </a:xfrm>
            <a:custGeom>
              <a:avLst/>
              <a:gdLst/>
              <a:ahLst/>
              <a:cxnLst/>
              <a:rect r="r" b="b" t="t" l="l"/>
              <a:pathLst>
                <a:path h="1449464" w="1304494">
                  <a:moveTo>
                    <a:pt x="79717" y="0"/>
                  </a:moveTo>
                  <a:lnTo>
                    <a:pt x="1224777" y="0"/>
                  </a:lnTo>
                  <a:cubicBezTo>
                    <a:pt x="1268803" y="0"/>
                    <a:pt x="1304494" y="35690"/>
                    <a:pt x="1304494" y="79717"/>
                  </a:cubicBezTo>
                  <a:lnTo>
                    <a:pt x="1304494" y="1369747"/>
                  </a:lnTo>
                  <a:cubicBezTo>
                    <a:pt x="1304494" y="1413773"/>
                    <a:pt x="1268803" y="1449464"/>
                    <a:pt x="1224777" y="1449464"/>
                  </a:cubicBezTo>
                  <a:lnTo>
                    <a:pt x="79717" y="1449464"/>
                  </a:lnTo>
                  <a:cubicBezTo>
                    <a:pt x="35690" y="1449464"/>
                    <a:pt x="0" y="1413773"/>
                    <a:pt x="0" y="1369747"/>
                  </a:cubicBezTo>
                  <a:lnTo>
                    <a:pt x="0" y="79717"/>
                  </a:lnTo>
                  <a:cubicBezTo>
                    <a:pt x="0" y="35690"/>
                    <a:pt x="35690" y="0"/>
                    <a:pt x="79717"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1304494" cy="1497089"/>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2703426" y="2821982"/>
            <a:ext cx="1603548" cy="1603548"/>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9898"/>
            </a:solidFill>
          </p:spPr>
        </p:sp>
      </p:grpSp>
      <p:sp>
        <p:nvSpPr>
          <p:cNvPr name="Freeform 12" id="12"/>
          <p:cNvSpPr/>
          <p:nvPr/>
        </p:nvSpPr>
        <p:spPr>
          <a:xfrm flipH="false" flipV="false" rot="361649">
            <a:off x="8193473" y="8717916"/>
            <a:ext cx="6043050" cy="6428777"/>
          </a:xfrm>
          <a:custGeom>
            <a:avLst/>
            <a:gdLst/>
            <a:ahLst/>
            <a:cxnLst/>
            <a:rect r="r" b="b" t="t" l="l"/>
            <a:pathLst>
              <a:path h="6428777" w="6043050">
                <a:moveTo>
                  <a:pt x="0" y="0"/>
                </a:moveTo>
                <a:lnTo>
                  <a:pt x="6043050" y="0"/>
                </a:lnTo>
                <a:lnTo>
                  <a:pt x="6043050" y="6428776"/>
                </a:lnTo>
                <a:lnTo>
                  <a:pt x="0" y="64287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3" id="13"/>
          <p:cNvGrpSpPr/>
          <p:nvPr/>
        </p:nvGrpSpPr>
        <p:grpSpPr>
          <a:xfrm rot="0">
            <a:off x="6667500" y="3754868"/>
            <a:ext cx="4953000" cy="5503432"/>
            <a:chOff x="0" y="0"/>
            <a:chExt cx="1304494" cy="1449464"/>
          </a:xfrm>
        </p:grpSpPr>
        <p:sp>
          <p:nvSpPr>
            <p:cNvPr name="Freeform 14" id="14"/>
            <p:cNvSpPr/>
            <p:nvPr/>
          </p:nvSpPr>
          <p:spPr>
            <a:xfrm flipH="false" flipV="false" rot="0">
              <a:off x="0" y="0"/>
              <a:ext cx="1304494" cy="1449464"/>
            </a:xfrm>
            <a:custGeom>
              <a:avLst/>
              <a:gdLst/>
              <a:ahLst/>
              <a:cxnLst/>
              <a:rect r="r" b="b" t="t" l="l"/>
              <a:pathLst>
                <a:path h="1449464" w="1304494">
                  <a:moveTo>
                    <a:pt x="79717" y="0"/>
                  </a:moveTo>
                  <a:lnTo>
                    <a:pt x="1224777" y="0"/>
                  </a:lnTo>
                  <a:cubicBezTo>
                    <a:pt x="1268803" y="0"/>
                    <a:pt x="1304494" y="35690"/>
                    <a:pt x="1304494" y="79717"/>
                  </a:cubicBezTo>
                  <a:lnTo>
                    <a:pt x="1304494" y="1369747"/>
                  </a:lnTo>
                  <a:cubicBezTo>
                    <a:pt x="1304494" y="1413773"/>
                    <a:pt x="1268803" y="1449464"/>
                    <a:pt x="1224777" y="1449464"/>
                  </a:cubicBezTo>
                  <a:lnTo>
                    <a:pt x="79717" y="1449464"/>
                  </a:lnTo>
                  <a:cubicBezTo>
                    <a:pt x="35690" y="1449464"/>
                    <a:pt x="0" y="1413773"/>
                    <a:pt x="0" y="1369747"/>
                  </a:cubicBezTo>
                  <a:lnTo>
                    <a:pt x="0" y="79717"/>
                  </a:lnTo>
                  <a:cubicBezTo>
                    <a:pt x="0" y="35690"/>
                    <a:pt x="35690" y="0"/>
                    <a:pt x="79717" y="0"/>
                  </a:cubicBezTo>
                  <a:close/>
                </a:path>
              </a:pathLst>
            </a:custGeom>
            <a:solidFill>
              <a:srgbClr val="FFFFFF">
                <a:alpha val="55686"/>
              </a:srgbClr>
            </a:solidFill>
            <a:ln w="38100" cap="rnd">
              <a:solidFill>
                <a:srgbClr val="000000">
                  <a:alpha val="55686"/>
                </a:srgbClr>
              </a:solidFill>
              <a:prstDash val="solid"/>
              <a:round/>
            </a:ln>
          </p:spPr>
        </p:sp>
        <p:sp>
          <p:nvSpPr>
            <p:cNvPr name="TextBox 15" id="15"/>
            <p:cNvSpPr txBox="true"/>
            <p:nvPr/>
          </p:nvSpPr>
          <p:spPr>
            <a:xfrm>
              <a:off x="0" y="-47625"/>
              <a:ext cx="1304494" cy="1497089"/>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8342226" y="2836703"/>
            <a:ext cx="1603548" cy="1603548"/>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BD8DB"/>
            </a:solidFill>
          </p:spPr>
        </p:sp>
      </p:grpSp>
      <p:grpSp>
        <p:nvGrpSpPr>
          <p:cNvPr name="Group 18" id="18"/>
          <p:cNvGrpSpPr/>
          <p:nvPr/>
        </p:nvGrpSpPr>
        <p:grpSpPr>
          <a:xfrm rot="0">
            <a:off x="12347233" y="3754868"/>
            <a:ext cx="4953000" cy="5503432"/>
            <a:chOff x="0" y="0"/>
            <a:chExt cx="1304494" cy="1449464"/>
          </a:xfrm>
        </p:grpSpPr>
        <p:sp>
          <p:nvSpPr>
            <p:cNvPr name="Freeform 19" id="19"/>
            <p:cNvSpPr/>
            <p:nvPr/>
          </p:nvSpPr>
          <p:spPr>
            <a:xfrm flipH="false" flipV="false" rot="0">
              <a:off x="0" y="0"/>
              <a:ext cx="1304494" cy="1449464"/>
            </a:xfrm>
            <a:custGeom>
              <a:avLst/>
              <a:gdLst/>
              <a:ahLst/>
              <a:cxnLst/>
              <a:rect r="r" b="b" t="t" l="l"/>
              <a:pathLst>
                <a:path h="1449464" w="1304494">
                  <a:moveTo>
                    <a:pt x="79717" y="0"/>
                  </a:moveTo>
                  <a:lnTo>
                    <a:pt x="1224777" y="0"/>
                  </a:lnTo>
                  <a:cubicBezTo>
                    <a:pt x="1268803" y="0"/>
                    <a:pt x="1304494" y="35690"/>
                    <a:pt x="1304494" y="79717"/>
                  </a:cubicBezTo>
                  <a:lnTo>
                    <a:pt x="1304494" y="1369747"/>
                  </a:lnTo>
                  <a:cubicBezTo>
                    <a:pt x="1304494" y="1413773"/>
                    <a:pt x="1268803" y="1449464"/>
                    <a:pt x="1224777" y="1449464"/>
                  </a:cubicBezTo>
                  <a:lnTo>
                    <a:pt x="79717" y="1449464"/>
                  </a:lnTo>
                  <a:cubicBezTo>
                    <a:pt x="35690" y="1449464"/>
                    <a:pt x="0" y="1413773"/>
                    <a:pt x="0" y="1369747"/>
                  </a:cubicBezTo>
                  <a:lnTo>
                    <a:pt x="0" y="79717"/>
                  </a:lnTo>
                  <a:cubicBezTo>
                    <a:pt x="0" y="35690"/>
                    <a:pt x="35690" y="0"/>
                    <a:pt x="79717" y="0"/>
                  </a:cubicBezTo>
                  <a:close/>
                </a:path>
              </a:pathLst>
            </a:custGeom>
            <a:solidFill>
              <a:srgbClr val="FFFFFF">
                <a:alpha val="55686"/>
              </a:srgbClr>
            </a:solidFill>
            <a:ln w="38100" cap="rnd">
              <a:solidFill>
                <a:srgbClr val="000000">
                  <a:alpha val="55686"/>
                </a:srgbClr>
              </a:solidFill>
              <a:prstDash val="solid"/>
              <a:round/>
            </a:ln>
          </p:spPr>
        </p:sp>
        <p:sp>
          <p:nvSpPr>
            <p:cNvPr name="TextBox 20" id="20"/>
            <p:cNvSpPr txBox="true"/>
            <p:nvPr/>
          </p:nvSpPr>
          <p:spPr>
            <a:xfrm>
              <a:off x="0" y="-47625"/>
              <a:ext cx="1304494" cy="1497089"/>
            </a:xfrm>
            <a:prstGeom prst="rect">
              <a:avLst/>
            </a:prstGeom>
          </p:spPr>
          <p:txBody>
            <a:bodyPr anchor="ctr" rtlCol="false" tIns="50800" lIns="50800" bIns="50800" rIns="50800"/>
            <a:lstStyle/>
            <a:p>
              <a:pPr algn="ctr">
                <a:lnSpc>
                  <a:spcPts val="2940"/>
                </a:lnSpc>
              </a:pPr>
            </a:p>
          </p:txBody>
        </p:sp>
      </p:grpSp>
      <p:grpSp>
        <p:nvGrpSpPr>
          <p:cNvPr name="Group 21" id="21"/>
          <p:cNvGrpSpPr/>
          <p:nvPr/>
        </p:nvGrpSpPr>
        <p:grpSpPr>
          <a:xfrm rot="0">
            <a:off x="14021959" y="2836703"/>
            <a:ext cx="1603548" cy="1603548"/>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E67A"/>
            </a:solidFill>
          </p:spPr>
        </p:sp>
      </p:grpSp>
      <p:sp>
        <p:nvSpPr>
          <p:cNvPr name="Freeform 23" id="23"/>
          <p:cNvSpPr/>
          <p:nvPr/>
        </p:nvSpPr>
        <p:spPr>
          <a:xfrm flipH="false" flipV="false" rot="-1554410">
            <a:off x="16955992" y="1819192"/>
            <a:ext cx="1333202" cy="1731431"/>
          </a:xfrm>
          <a:custGeom>
            <a:avLst/>
            <a:gdLst/>
            <a:ahLst/>
            <a:cxnLst/>
            <a:rect r="r" b="b" t="t" l="l"/>
            <a:pathLst>
              <a:path h="1731431" w="1333202">
                <a:moveTo>
                  <a:pt x="0" y="0"/>
                </a:moveTo>
                <a:lnTo>
                  <a:pt x="1333202" y="0"/>
                </a:lnTo>
                <a:lnTo>
                  <a:pt x="1333202" y="1731431"/>
                </a:lnTo>
                <a:lnTo>
                  <a:pt x="0" y="173143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4" id="24"/>
          <p:cNvSpPr txBox="true"/>
          <p:nvPr/>
        </p:nvSpPr>
        <p:spPr>
          <a:xfrm rot="0">
            <a:off x="1149972" y="4469598"/>
            <a:ext cx="4710457" cy="4455611"/>
          </a:xfrm>
          <a:prstGeom prst="rect">
            <a:avLst/>
          </a:prstGeom>
        </p:spPr>
        <p:txBody>
          <a:bodyPr anchor="t" rtlCol="false" tIns="0" lIns="0" bIns="0" rIns="0">
            <a:spAutoFit/>
          </a:bodyPr>
          <a:lstStyle/>
          <a:p>
            <a:pPr algn="l" marL="496574" indent="-248287" lvl="1">
              <a:lnSpc>
                <a:spcPts val="3220"/>
              </a:lnSpc>
              <a:buFont typeface="Arial"/>
              <a:buChar char="•"/>
            </a:pPr>
            <a:r>
              <a:rPr lang="en-US" sz="2300">
                <a:solidFill>
                  <a:srgbClr val="000000"/>
                </a:solidFill>
                <a:latin typeface="Agrandir Narrow"/>
                <a:ea typeface="Agrandir Narrow"/>
                <a:cs typeface="Agrandir Narrow"/>
                <a:sym typeface="Agrandir Narrow"/>
              </a:rPr>
              <a:t>Wear either formal wear like blouse and pants or formal Indian wear like Kurti  or chudithar.</a:t>
            </a:r>
          </a:p>
          <a:p>
            <a:pPr algn="l" marL="496574" indent="-248287" lvl="1">
              <a:lnSpc>
                <a:spcPts val="3220"/>
              </a:lnSpc>
              <a:buFont typeface="Arial"/>
              <a:buChar char="•"/>
            </a:pPr>
            <a:r>
              <a:rPr lang="en-US" sz="2300">
                <a:solidFill>
                  <a:srgbClr val="000000"/>
                </a:solidFill>
                <a:latin typeface="Agrandir Narrow"/>
                <a:ea typeface="Agrandir Narrow"/>
                <a:cs typeface="Agrandir Narrow"/>
                <a:sym typeface="Agrandir Narrow"/>
              </a:rPr>
              <a:t>Avoid wearing big ornaments like dangling earrings or big necklaces, stick to a small necklace &amp; earring set.</a:t>
            </a:r>
          </a:p>
          <a:p>
            <a:pPr algn="l" marL="496574" indent="-248287" lvl="1">
              <a:lnSpc>
                <a:spcPts val="3220"/>
              </a:lnSpc>
              <a:buFont typeface="Arial"/>
              <a:buChar char="•"/>
            </a:pPr>
            <a:r>
              <a:rPr lang="en-US" sz="2300">
                <a:solidFill>
                  <a:srgbClr val="000000"/>
                </a:solidFill>
                <a:latin typeface="Agrandir Narrow"/>
                <a:ea typeface="Agrandir Narrow"/>
                <a:cs typeface="Agrandir Narrow"/>
                <a:sym typeface="Agrandir Narrow"/>
              </a:rPr>
              <a:t>Ensure your hair is neatly tied up.</a:t>
            </a:r>
          </a:p>
          <a:p>
            <a:pPr algn="l" marL="496574" indent="-248287" lvl="1">
              <a:lnSpc>
                <a:spcPts val="3220"/>
              </a:lnSpc>
              <a:buFont typeface="Arial"/>
              <a:buChar char="•"/>
            </a:pPr>
            <a:r>
              <a:rPr lang="en-US" sz="2300">
                <a:solidFill>
                  <a:srgbClr val="000000"/>
                </a:solidFill>
                <a:latin typeface="Agrandir Narrow"/>
                <a:ea typeface="Agrandir Narrow"/>
                <a:cs typeface="Agrandir Narrow"/>
                <a:sym typeface="Agrandir Narrow"/>
              </a:rPr>
              <a:t>Avoid heels or heavy shoes . You can wear sport shoes or a simple sandal.</a:t>
            </a:r>
          </a:p>
        </p:txBody>
      </p:sp>
      <p:sp>
        <p:nvSpPr>
          <p:cNvPr name="TextBox 25" id="25"/>
          <p:cNvSpPr txBox="true"/>
          <p:nvPr/>
        </p:nvSpPr>
        <p:spPr>
          <a:xfrm rot="0">
            <a:off x="2405963" y="2995803"/>
            <a:ext cx="2198473" cy="1127751"/>
          </a:xfrm>
          <a:prstGeom prst="rect">
            <a:avLst/>
          </a:prstGeom>
        </p:spPr>
        <p:txBody>
          <a:bodyPr anchor="t" rtlCol="false" tIns="0" lIns="0" bIns="0" rIns="0">
            <a:spAutoFit/>
          </a:bodyPr>
          <a:lstStyle/>
          <a:p>
            <a:pPr algn="ctr" marL="0" indent="0" lvl="1">
              <a:lnSpc>
                <a:spcPts val="9420"/>
              </a:lnSpc>
              <a:spcBef>
                <a:spcPct val="0"/>
              </a:spcBef>
            </a:pPr>
            <a:r>
              <a:rPr lang="en-US" sz="6000">
                <a:solidFill>
                  <a:srgbClr val="000000"/>
                </a:solidFill>
                <a:latin typeface="Gagalin"/>
                <a:ea typeface="Gagalin"/>
                <a:cs typeface="Gagalin"/>
                <a:sym typeface="Gagalin"/>
              </a:rPr>
              <a:t>girls</a:t>
            </a:r>
          </a:p>
        </p:txBody>
      </p:sp>
      <p:sp>
        <p:nvSpPr>
          <p:cNvPr name="TextBox 26" id="26"/>
          <p:cNvSpPr txBox="true"/>
          <p:nvPr/>
        </p:nvSpPr>
        <p:spPr>
          <a:xfrm rot="0">
            <a:off x="8276769" y="2950343"/>
            <a:ext cx="1775396" cy="1127751"/>
          </a:xfrm>
          <a:prstGeom prst="rect">
            <a:avLst/>
          </a:prstGeom>
        </p:spPr>
        <p:txBody>
          <a:bodyPr anchor="t" rtlCol="false" tIns="0" lIns="0" bIns="0" rIns="0">
            <a:spAutoFit/>
          </a:bodyPr>
          <a:lstStyle/>
          <a:p>
            <a:pPr algn="ctr" marL="0" indent="0" lvl="1">
              <a:lnSpc>
                <a:spcPts val="9420"/>
              </a:lnSpc>
              <a:spcBef>
                <a:spcPct val="0"/>
              </a:spcBef>
            </a:pPr>
            <a:r>
              <a:rPr lang="en-US" sz="6000">
                <a:solidFill>
                  <a:srgbClr val="000000"/>
                </a:solidFill>
                <a:latin typeface="Gagalin"/>
                <a:ea typeface="Gagalin"/>
                <a:cs typeface="Gagalin"/>
                <a:sym typeface="Gagalin"/>
              </a:rPr>
              <a:t>boys</a:t>
            </a:r>
          </a:p>
        </p:txBody>
      </p:sp>
      <p:sp>
        <p:nvSpPr>
          <p:cNvPr name="TextBox 27" id="27"/>
          <p:cNvSpPr txBox="true"/>
          <p:nvPr/>
        </p:nvSpPr>
        <p:spPr>
          <a:xfrm rot="0">
            <a:off x="12968389" y="2950343"/>
            <a:ext cx="3710689" cy="1127751"/>
          </a:xfrm>
          <a:prstGeom prst="rect">
            <a:avLst/>
          </a:prstGeom>
        </p:spPr>
        <p:txBody>
          <a:bodyPr anchor="t" rtlCol="false" tIns="0" lIns="0" bIns="0" rIns="0">
            <a:spAutoFit/>
          </a:bodyPr>
          <a:lstStyle/>
          <a:p>
            <a:pPr algn="ctr" marL="0" indent="0" lvl="1">
              <a:lnSpc>
                <a:spcPts val="9420"/>
              </a:lnSpc>
              <a:spcBef>
                <a:spcPct val="0"/>
              </a:spcBef>
            </a:pPr>
            <a:r>
              <a:rPr lang="en-US" sz="6000">
                <a:solidFill>
                  <a:srgbClr val="000000"/>
                </a:solidFill>
                <a:latin typeface="Gagalin"/>
                <a:ea typeface="Gagalin"/>
                <a:cs typeface="Gagalin"/>
                <a:sym typeface="Gagalin"/>
              </a:rPr>
              <a:t>general</a:t>
            </a:r>
          </a:p>
        </p:txBody>
      </p:sp>
      <p:sp>
        <p:nvSpPr>
          <p:cNvPr name="Freeform 28" id="28"/>
          <p:cNvSpPr/>
          <p:nvPr/>
        </p:nvSpPr>
        <p:spPr>
          <a:xfrm flipH="false" flipV="false" rot="-10335835">
            <a:off x="4417441" y="-515806"/>
            <a:ext cx="1333202" cy="1731431"/>
          </a:xfrm>
          <a:custGeom>
            <a:avLst/>
            <a:gdLst/>
            <a:ahLst/>
            <a:cxnLst/>
            <a:rect r="r" b="b" t="t" l="l"/>
            <a:pathLst>
              <a:path h="1731431" w="1333202">
                <a:moveTo>
                  <a:pt x="0" y="0"/>
                </a:moveTo>
                <a:lnTo>
                  <a:pt x="1333202" y="0"/>
                </a:lnTo>
                <a:lnTo>
                  <a:pt x="1333202" y="1731431"/>
                </a:lnTo>
                <a:lnTo>
                  <a:pt x="0" y="173143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5830755">
            <a:off x="4816791" y="9289403"/>
            <a:ext cx="1333202" cy="1731431"/>
          </a:xfrm>
          <a:custGeom>
            <a:avLst/>
            <a:gdLst/>
            <a:ahLst/>
            <a:cxnLst/>
            <a:rect r="r" b="b" t="t" l="l"/>
            <a:pathLst>
              <a:path h="1731431" w="1333202">
                <a:moveTo>
                  <a:pt x="0" y="0"/>
                </a:moveTo>
                <a:lnTo>
                  <a:pt x="1333202" y="0"/>
                </a:lnTo>
                <a:lnTo>
                  <a:pt x="1333202" y="1731431"/>
                </a:lnTo>
                <a:lnTo>
                  <a:pt x="0" y="173143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30" id="30"/>
          <p:cNvSpPr txBox="true"/>
          <p:nvPr/>
        </p:nvSpPr>
        <p:spPr>
          <a:xfrm rot="0">
            <a:off x="6809238" y="4469598"/>
            <a:ext cx="4710457" cy="4455611"/>
          </a:xfrm>
          <a:prstGeom prst="rect">
            <a:avLst/>
          </a:prstGeom>
        </p:spPr>
        <p:txBody>
          <a:bodyPr anchor="t" rtlCol="false" tIns="0" lIns="0" bIns="0" rIns="0">
            <a:spAutoFit/>
          </a:bodyPr>
          <a:lstStyle/>
          <a:p>
            <a:pPr algn="l" marL="496574" indent="-248287" lvl="1">
              <a:lnSpc>
                <a:spcPts val="3220"/>
              </a:lnSpc>
              <a:buFont typeface="Arial"/>
              <a:buChar char="•"/>
            </a:pPr>
            <a:r>
              <a:rPr lang="en-US" sz="2300">
                <a:solidFill>
                  <a:srgbClr val="000000"/>
                </a:solidFill>
                <a:latin typeface="Agrandir Narrow"/>
                <a:ea typeface="Agrandir Narrow"/>
                <a:cs typeface="Agrandir Narrow"/>
                <a:sym typeface="Agrandir Narrow"/>
              </a:rPr>
              <a:t>Kindly wear a neatly Ironed Shirt, belt and formal pants, preferably tucked in, full sleeve shirt.</a:t>
            </a:r>
          </a:p>
          <a:p>
            <a:pPr algn="l" marL="496574" indent="-248287" lvl="1">
              <a:lnSpc>
                <a:spcPts val="3220"/>
              </a:lnSpc>
              <a:buFont typeface="Arial"/>
              <a:buChar char="•"/>
            </a:pPr>
            <a:r>
              <a:rPr lang="en-US" sz="2300">
                <a:solidFill>
                  <a:srgbClr val="000000"/>
                </a:solidFill>
                <a:latin typeface="Agrandir Narrow"/>
                <a:ea typeface="Agrandir Narrow"/>
                <a:cs typeface="Agrandir Narrow"/>
                <a:sym typeface="Agrandir Narrow"/>
              </a:rPr>
              <a:t>Hair should be neatly cut or gelled. Avoid coming to the interview in different hair styles.</a:t>
            </a:r>
          </a:p>
          <a:p>
            <a:pPr algn="l" marL="496574" indent="-248287" lvl="1">
              <a:lnSpc>
                <a:spcPts val="3220"/>
              </a:lnSpc>
              <a:buFont typeface="Arial"/>
              <a:buChar char="•"/>
            </a:pPr>
            <a:r>
              <a:rPr lang="en-US" sz="2300">
                <a:solidFill>
                  <a:srgbClr val="000000"/>
                </a:solidFill>
                <a:latin typeface="Agrandir Narrow"/>
                <a:ea typeface="Agrandir Narrow"/>
                <a:cs typeface="Agrandir Narrow"/>
                <a:sym typeface="Agrandir Narrow"/>
              </a:rPr>
              <a:t>Please shave before the interview and avoid strong deodorants or cologne. Use something mild.</a:t>
            </a:r>
          </a:p>
          <a:p>
            <a:pPr algn="l" marL="496574" indent="-248287" lvl="1">
              <a:lnSpc>
                <a:spcPts val="3220"/>
              </a:lnSpc>
              <a:buFont typeface="Arial"/>
              <a:buChar char="•"/>
            </a:pPr>
            <a:r>
              <a:rPr lang="en-US" sz="2300">
                <a:solidFill>
                  <a:srgbClr val="000000"/>
                </a:solidFill>
                <a:latin typeface="Agrandir Narrow"/>
                <a:ea typeface="Agrandir Narrow"/>
                <a:cs typeface="Agrandir Narrow"/>
                <a:sym typeface="Agrandir Narrow"/>
              </a:rPr>
              <a:t>Wear proper shoes and avoid open cut shoes.</a:t>
            </a:r>
          </a:p>
        </p:txBody>
      </p:sp>
      <p:sp>
        <p:nvSpPr>
          <p:cNvPr name="TextBox 31" id="31"/>
          <p:cNvSpPr txBox="true"/>
          <p:nvPr/>
        </p:nvSpPr>
        <p:spPr>
          <a:xfrm rot="0">
            <a:off x="12468505" y="4269610"/>
            <a:ext cx="4710457" cy="4855587"/>
          </a:xfrm>
          <a:prstGeom prst="rect">
            <a:avLst/>
          </a:prstGeom>
        </p:spPr>
        <p:txBody>
          <a:bodyPr anchor="t" rtlCol="false" tIns="0" lIns="0" bIns="0" rIns="0">
            <a:spAutoFit/>
          </a:bodyPr>
          <a:lstStyle/>
          <a:p>
            <a:pPr algn="l" marL="496574" indent="-248287" lvl="1">
              <a:lnSpc>
                <a:spcPts val="3220"/>
              </a:lnSpc>
              <a:buFont typeface="Arial"/>
              <a:buChar char="•"/>
            </a:pPr>
            <a:r>
              <a:rPr lang="en-US" sz="2300">
                <a:solidFill>
                  <a:srgbClr val="000000"/>
                </a:solidFill>
                <a:latin typeface="Agrandir Narrow"/>
                <a:ea typeface="Agrandir Narrow"/>
                <a:cs typeface="Agrandir Narrow"/>
                <a:sym typeface="Agrandir Narrow"/>
              </a:rPr>
              <a:t>Always have 3 copies of your resume before coming for the interview.</a:t>
            </a:r>
          </a:p>
          <a:p>
            <a:pPr algn="l" marL="496574" indent="-248287" lvl="1">
              <a:lnSpc>
                <a:spcPts val="3220"/>
              </a:lnSpc>
              <a:buFont typeface="Arial"/>
              <a:buChar char="•"/>
            </a:pPr>
            <a:r>
              <a:rPr lang="en-US" sz="2300">
                <a:solidFill>
                  <a:srgbClr val="000000"/>
                </a:solidFill>
                <a:latin typeface="Agrandir Narrow"/>
                <a:ea typeface="Agrandir Narrow"/>
                <a:cs typeface="Agrandir Narrow"/>
                <a:sym typeface="Agrandir Narrow"/>
              </a:rPr>
              <a:t>Come neat and tidy, clipped nails, hair neatly done and no strong perfumes or scents.</a:t>
            </a:r>
          </a:p>
          <a:p>
            <a:pPr algn="l" marL="496574" indent="-248287" lvl="1">
              <a:lnSpc>
                <a:spcPts val="3220"/>
              </a:lnSpc>
              <a:buFont typeface="Arial"/>
              <a:buChar char="•"/>
            </a:pPr>
            <a:r>
              <a:rPr lang="en-US" sz="2300">
                <a:solidFill>
                  <a:srgbClr val="000000"/>
                </a:solidFill>
                <a:latin typeface="Agrandir Narrow"/>
                <a:ea typeface="Agrandir Narrow"/>
                <a:cs typeface="Agrandir Narrow"/>
                <a:sym typeface="Agrandir Narrow"/>
              </a:rPr>
              <a:t>Be prepared to do any coding on the spot in case asked.</a:t>
            </a:r>
          </a:p>
          <a:p>
            <a:pPr algn="l" marL="496574" indent="-248287" lvl="1">
              <a:lnSpc>
                <a:spcPts val="3220"/>
              </a:lnSpc>
              <a:buFont typeface="Arial"/>
              <a:buChar char="•"/>
            </a:pPr>
            <a:r>
              <a:rPr lang="en-US" sz="2300">
                <a:solidFill>
                  <a:srgbClr val="000000"/>
                </a:solidFill>
                <a:latin typeface="Agrandir Narrow"/>
                <a:ea typeface="Agrandir Narrow"/>
                <a:cs typeface="Agrandir Narrow"/>
                <a:sym typeface="Agrandir Narrow"/>
              </a:rPr>
              <a:t>Always arrive minimum 30 mins before the time allocated.</a:t>
            </a:r>
          </a:p>
          <a:p>
            <a:pPr algn="l" marL="496574" indent="-248287" lvl="1">
              <a:lnSpc>
                <a:spcPts val="3220"/>
              </a:lnSpc>
              <a:buFont typeface="Arial"/>
              <a:buChar char="•"/>
            </a:pPr>
            <a:r>
              <a:rPr lang="en-US" sz="2300">
                <a:solidFill>
                  <a:srgbClr val="000000"/>
                </a:solidFill>
                <a:latin typeface="Agrandir Narrow"/>
                <a:ea typeface="Agrandir Narrow"/>
                <a:cs typeface="Agrandir Narrow"/>
                <a:sym typeface="Agrandir Narrow"/>
              </a:rPr>
              <a:t>Avoid any new preparation while waiting to start your interview.</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5270477" y="4517342"/>
            <a:ext cx="10258250" cy="9885223"/>
          </a:xfrm>
          <a:custGeom>
            <a:avLst/>
            <a:gdLst/>
            <a:ahLst/>
            <a:cxnLst/>
            <a:rect r="r" b="b" t="t" l="l"/>
            <a:pathLst>
              <a:path h="9885223" w="10258250">
                <a:moveTo>
                  <a:pt x="0" y="0"/>
                </a:moveTo>
                <a:lnTo>
                  <a:pt x="10258250" y="0"/>
                </a:lnTo>
                <a:lnTo>
                  <a:pt x="10258250" y="9885223"/>
                </a:lnTo>
                <a:lnTo>
                  <a:pt x="0" y="98852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133112">
            <a:off x="12977122" y="6398546"/>
            <a:ext cx="6664125" cy="6122816"/>
          </a:xfrm>
          <a:custGeom>
            <a:avLst/>
            <a:gdLst/>
            <a:ahLst/>
            <a:cxnLst/>
            <a:rect r="r" b="b" t="t" l="l"/>
            <a:pathLst>
              <a:path h="6122816" w="6664125">
                <a:moveTo>
                  <a:pt x="0" y="0"/>
                </a:moveTo>
                <a:lnTo>
                  <a:pt x="6664125" y="0"/>
                </a:lnTo>
                <a:lnTo>
                  <a:pt x="6664125" y="6122816"/>
                </a:lnTo>
                <a:lnTo>
                  <a:pt x="0" y="61228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6802992">
            <a:off x="2592177" y="-3248732"/>
            <a:ext cx="6043050" cy="6428777"/>
          </a:xfrm>
          <a:custGeom>
            <a:avLst/>
            <a:gdLst/>
            <a:ahLst/>
            <a:cxnLst/>
            <a:rect r="r" b="b" t="t" l="l"/>
            <a:pathLst>
              <a:path h="6428777" w="6043050">
                <a:moveTo>
                  <a:pt x="0" y="0"/>
                </a:moveTo>
                <a:lnTo>
                  <a:pt x="6043050" y="0"/>
                </a:lnTo>
                <a:lnTo>
                  <a:pt x="6043050" y="6428777"/>
                </a:lnTo>
                <a:lnTo>
                  <a:pt x="0" y="642877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74526" y="473850"/>
            <a:ext cx="2649556" cy="2567661"/>
          </a:xfrm>
          <a:custGeom>
            <a:avLst/>
            <a:gdLst/>
            <a:ahLst/>
            <a:cxnLst/>
            <a:rect r="r" b="b" t="t" l="l"/>
            <a:pathLst>
              <a:path h="2567661" w="2649556">
                <a:moveTo>
                  <a:pt x="0" y="0"/>
                </a:moveTo>
                <a:lnTo>
                  <a:pt x="2649556" y="0"/>
                </a:lnTo>
                <a:lnTo>
                  <a:pt x="2649556" y="2567661"/>
                </a:lnTo>
                <a:lnTo>
                  <a:pt x="0" y="256766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3614954">
            <a:off x="5254458" y="8145776"/>
            <a:ext cx="1579954" cy="1531119"/>
          </a:xfrm>
          <a:custGeom>
            <a:avLst/>
            <a:gdLst/>
            <a:ahLst/>
            <a:cxnLst/>
            <a:rect r="r" b="b" t="t" l="l"/>
            <a:pathLst>
              <a:path h="1531119" w="1579954">
                <a:moveTo>
                  <a:pt x="0" y="0"/>
                </a:moveTo>
                <a:lnTo>
                  <a:pt x="1579954" y="0"/>
                </a:lnTo>
                <a:lnTo>
                  <a:pt x="1579954" y="1531120"/>
                </a:lnTo>
                <a:lnTo>
                  <a:pt x="0" y="15311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0642599" y="-5042286"/>
            <a:ext cx="8988646" cy="8661786"/>
          </a:xfrm>
          <a:custGeom>
            <a:avLst/>
            <a:gdLst/>
            <a:ahLst/>
            <a:cxnLst/>
            <a:rect r="r" b="b" t="t" l="l"/>
            <a:pathLst>
              <a:path h="8661786" w="8988646">
                <a:moveTo>
                  <a:pt x="0" y="0"/>
                </a:moveTo>
                <a:lnTo>
                  <a:pt x="8988647" y="0"/>
                </a:lnTo>
                <a:lnTo>
                  <a:pt x="8988647" y="8661786"/>
                </a:lnTo>
                <a:lnTo>
                  <a:pt x="0" y="86617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9144000" y="8406955"/>
            <a:ext cx="2649556" cy="2567661"/>
          </a:xfrm>
          <a:custGeom>
            <a:avLst/>
            <a:gdLst/>
            <a:ahLst/>
            <a:cxnLst/>
            <a:rect r="r" b="b" t="t" l="l"/>
            <a:pathLst>
              <a:path h="2567661" w="2649556">
                <a:moveTo>
                  <a:pt x="0" y="0"/>
                </a:moveTo>
                <a:lnTo>
                  <a:pt x="2649556" y="0"/>
                </a:lnTo>
                <a:lnTo>
                  <a:pt x="2649556" y="2567661"/>
                </a:lnTo>
                <a:lnTo>
                  <a:pt x="0" y="256766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8640916">
            <a:off x="17066383" y="3606810"/>
            <a:ext cx="1579954" cy="1531119"/>
          </a:xfrm>
          <a:custGeom>
            <a:avLst/>
            <a:gdLst/>
            <a:ahLst/>
            <a:cxnLst/>
            <a:rect r="r" b="b" t="t" l="l"/>
            <a:pathLst>
              <a:path h="1531119" w="1579954">
                <a:moveTo>
                  <a:pt x="0" y="0"/>
                </a:moveTo>
                <a:lnTo>
                  <a:pt x="1579954" y="0"/>
                </a:lnTo>
                <a:lnTo>
                  <a:pt x="1579954" y="1531120"/>
                </a:lnTo>
                <a:lnTo>
                  <a:pt x="0" y="153112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68977" y="916112"/>
            <a:ext cx="5156751" cy="3364780"/>
          </a:xfrm>
          <a:custGeom>
            <a:avLst/>
            <a:gdLst/>
            <a:ahLst/>
            <a:cxnLst/>
            <a:rect r="r" b="b" t="t" l="l"/>
            <a:pathLst>
              <a:path h="3364780" w="5156751">
                <a:moveTo>
                  <a:pt x="0" y="0"/>
                </a:moveTo>
                <a:lnTo>
                  <a:pt x="5156750" y="0"/>
                </a:lnTo>
                <a:lnTo>
                  <a:pt x="5156750" y="3364780"/>
                </a:lnTo>
                <a:lnTo>
                  <a:pt x="0" y="336478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0">
            <a:off x="7838311" y="-432765"/>
            <a:ext cx="2608952" cy="2697753"/>
          </a:xfrm>
          <a:custGeom>
            <a:avLst/>
            <a:gdLst/>
            <a:ahLst/>
            <a:cxnLst/>
            <a:rect r="r" b="b" t="t" l="l"/>
            <a:pathLst>
              <a:path h="2697753" w="2608952">
                <a:moveTo>
                  <a:pt x="0" y="0"/>
                </a:moveTo>
                <a:lnTo>
                  <a:pt x="2608952" y="0"/>
                </a:lnTo>
                <a:lnTo>
                  <a:pt x="2608952" y="2697754"/>
                </a:lnTo>
                <a:lnTo>
                  <a:pt x="0" y="269775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2189865">
            <a:off x="312492" y="7600612"/>
            <a:ext cx="3725076" cy="2235046"/>
          </a:xfrm>
          <a:custGeom>
            <a:avLst/>
            <a:gdLst/>
            <a:ahLst/>
            <a:cxnLst/>
            <a:rect r="r" b="b" t="t" l="l"/>
            <a:pathLst>
              <a:path h="2235046" w="3725076">
                <a:moveTo>
                  <a:pt x="0" y="0"/>
                </a:moveTo>
                <a:lnTo>
                  <a:pt x="3725077" y="0"/>
                </a:lnTo>
                <a:lnTo>
                  <a:pt x="3725077" y="2235046"/>
                </a:lnTo>
                <a:lnTo>
                  <a:pt x="0" y="2235046"/>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4" id="14"/>
          <p:cNvSpPr/>
          <p:nvPr/>
        </p:nvSpPr>
        <p:spPr>
          <a:xfrm flipH="false" flipV="false" rot="-2510550">
            <a:off x="7745438" y="7999950"/>
            <a:ext cx="2797124" cy="2920008"/>
          </a:xfrm>
          <a:custGeom>
            <a:avLst/>
            <a:gdLst/>
            <a:ahLst/>
            <a:cxnLst/>
            <a:rect r="r" b="b" t="t" l="l"/>
            <a:pathLst>
              <a:path h="2920008" w="2797124">
                <a:moveTo>
                  <a:pt x="0" y="0"/>
                </a:moveTo>
                <a:lnTo>
                  <a:pt x="2797124" y="0"/>
                </a:lnTo>
                <a:lnTo>
                  <a:pt x="2797124" y="2920008"/>
                </a:lnTo>
                <a:lnTo>
                  <a:pt x="0" y="292000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5" id="15"/>
          <p:cNvSpPr/>
          <p:nvPr/>
        </p:nvSpPr>
        <p:spPr>
          <a:xfrm flipH="false" flipV="false" rot="0">
            <a:off x="14090401" y="473850"/>
            <a:ext cx="1784708" cy="2124652"/>
          </a:xfrm>
          <a:custGeom>
            <a:avLst/>
            <a:gdLst/>
            <a:ahLst/>
            <a:cxnLst/>
            <a:rect r="r" b="b" t="t" l="l"/>
            <a:pathLst>
              <a:path h="2124652" w="1784708">
                <a:moveTo>
                  <a:pt x="0" y="0"/>
                </a:moveTo>
                <a:lnTo>
                  <a:pt x="1784708" y="0"/>
                </a:lnTo>
                <a:lnTo>
                  <a:pt x="1784708" y="2124652"/>
                </a:lnTo>
                <a:lnTo>
                  <a:pt x="0" y="212465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6" id="16"/>
          <p:cNvSpPr/>
          <p:nvPr/>
        </p:nvSpPr>
        <p:spPr>
          <a:xfrm flipH="false" flipV="false" rot="0">
            <a:off x="14090401" y="7542300"/>
            <a:ext cx="2447015" cy="2434780"/>
          </a:xfrm>
          <a:custGeom>
            <a:avLst/>
            <a:gdLst/>
            <a:ahLst/>
            <a:cxnLst/>
            <a:rect r="r" b="b" t="t" l="l"/>
            <a:pathLst>
              <a:path h="2434780" w="2447015">
                <a:moveTo>
                  <a:pt x="0" y="0"/>
                </a:moveTo>
                <a:lnTo>
                  <a:pt x="2447015" y="0"/>
                </a:lnTo>
                <a:lnTo>
                  <a:pt x="2447015" y="2434780"/>
                </a:lnTo>
                <a:lnTo>
                  <a:pt x="0" y="243478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TextBox 17" id="17"/>
          <p:cNvSpPr txBox="true"/>
          <p:nvPr/>
        </p:nvSpPr>
        <p:spPr>
          <a:xfrm rot="0">
            <a:off x="2596773" y="3495675"/>
            <a:ext cx="13092029" cy="3400425"/>
          </a:xfrm>
          <a:prstGeom prst="rect">
            <a:avLst/>
          </a:prstGeom>
        </p:spPr>
        <p:txBody>
          <a:bodyPr anchor="t" rtlCol="false" tIns="0" lIns="0" bIns="0" rIns="0">
            <a:spAutoFit/>
          </a:bodyPr>
          <a:lstStyle/>
          <a:p>
            <a:pPr algn="ctr">
              <a:lnSpc>
                <a:spcPts val="13200"/>
              </a:lnSpc>
            </a:pPr>
            <a:r>
              <a:rPr lang="en-US" sz="12000">
                <a:solidFill>
                  <a:srgbClr val="000000"/>
                </a:solidFill>
                <a:latin typeface="Gagalin"/>
                <a:ea typeface="Gagalin"/>
                <a:cs typeface="Gagalin"/>
                <a:sym typeface="Gagalin"/>
              </a:rPr>
              <a:t>let’s have a GREAT INTERNSHIP SEASON!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10321447">
            <a:off x="-3870830" y="-382819"/>
            <a:ext cx="6043050" cy="6428777"/>
          </a:xfrm>
          <a:custGeom>
            <a:avLst/>
            <a:gdLst/>
            <a:ahLst/>
            <a:cxnLst/>
            <a:rect r="r" b="b" t="t" l="l"/>
            <a:pathLst>
              <a:path h="6428777" w="6043050">
                <a:moveTo>
                  <a:pt x="0" y="0"/>
                </a:moveTo>
                <a:lnTo>
                  <a:pt x="6043050" y="0"/>
                </a:lnTo>
                <a:lnTo>
                  <a:pt x="6043050" y="6428777"/>
                </a:lnTo>
                <a:lnTo>
                  <a:pt x="0" y="64287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377734" y="9033157"/>
            <a:ext cx="2154540" cy="2087945"/>
          </a:xfrm>
          <a:custGeom>
            <a:avLst/>
            <a:gdLst/>
            <a:ahLst/>
            <a:cxnLst/>
            <a:rect r="r" b="b" t="t" l="l"/>
            <a:pathLst>
              <a:path h="2087945" w="2154540">
                <a:moveTo>
                  <a:pt x="0" y="0"/>
                </a:moveTo>
                <a:lnTo>
                  <a:pt x="2154540" y="0"/>
                </a:lnTo>
                <a:lnTo>
                  <a:pt x="2154540" y="2087945"/>
                </a:lnTo>
                <a:lnTo>
                  <a:pt x="0" y="2087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7417816">
            <a:off x="13903457" y="4232427"/>
            <a:ext cx="8988646" cy="8661786"/>
          </a:xfrm>
          <a:custGeom>
            <a:avLst/>
            <a:gdLst/>
            <a:ahLst/>
            <a:cxnLst/>
            <a:rect r="r" b="b" t="t" l="l"/>
            <a:pathLst>
              <a:path h="8661786" w="8988646">
                <a:moveTo>
                  <a:pt x="0" y="0"/>
                </a:moveTo>
                <a:lnTo>
                  <a:pt x="8988647" y="0"/>
                </a:lnTo>
                <a:lnTo>
                  <a:pt x="8988647" y="8661786"/>
                </a:lnTo>
                <a:lnTo>
                  <a:pt x="0" y="86617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3400417" y="-1299421"/>
            <a:ext cx="2402376" cy="2328121"/>
          </a:xfrm>
          <a:custGeom>
            <a:avLst/>
            <a:gdLst/>
            <a:ahLst/>
            <a:cxnLst/>
            <a:rect r="r" b="b" t="t" l="l"/>
            <a:pathLst>
              <a:path h="2328121" w="2402376">
                <a:moveTo>
                  <a:pt x="0" y="0"/>
                </a:moveTo>
                <a:lnTo>
                  <a:pt x="2402376" y="0"/>
                </a:lnTo>
                <a:lnTo>
                  <a:pt x="2402376" y="2328121"/>
                </a:lnTo>
                <a:lnTo>
                  <a:pt x="0" y="232812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5825399" y="211557"/>
            <a:ext cx="4517509" cy="3105788"/>
          </a:xfrm>
          <a:custGeom>
            <a:avLst/>
            <a:gdLst/>
            <a:ahLst/>
            <a:cxnLst/>
            <a:rect r="r" b="b" t="t" l="l"/>
            <a:pathLst>
              <a:path h="3105788" w="4517509">
                <a:moveTo>
                  <a:pt x="0" y="0"/>
                </a:moveTo>
                <a:lnTo>
                  <a:pt x="4517510" y="0"/>
                </a:lnTo>
                <a:lnTo>
                  <a:pt x="4517510" y="3105787"/>
                </a:lnTo>
                <a:lnTo>
                  <a:pt x="0" y="310578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9916417">
            <a:off x="-122248" y="7833875"/>
            <a:ext cx="3914508" cy="3811752"/>
          </a:xfrm>
          <a:custGeom>
            <a:avLst/>
            <a:gdLst/>
            <a:ahLst/>
            <a:cxnLst/>
            <a:rect r="r" b="b" t="t" l="l"/>
            <a:pathLst>
              <a:path h="3811752" w="3914508">
                <a:moveTo>
                  <a:pt x="0" y="0"/>
                </a:moveTo>
                <a:lnTo>
                  <a:pt x="3914508" y="0"/>
                </a:lnTo>
                <a:lnTo>
                  <a:pt x="3914508" y="3811753"/>
                </a:lnTo>
                <a:lnTo>
                  <a:pt x="0" y="381175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0" y="4274003"/>
            <a:ext cx="18636758" cy="2200176"/>
          </a:xfrm>
          <a:prstGeom prst="rect">
            <a:avLst/>
          </a:prstGeom>
        </p:spPr>
        <p:txBody>
          <a:bodyPr anchor="t" rtlCol="false" tIns="0" lIns="0" bIns="0" rIns="0">
            <a:spAutoFit/>
          </a:bodyPr>
          <a:lstStyle/>
          <a:p>
            <a:pPr algn="ctr" marL="0" indent="0" lvl="0">
              <a:lnSpc>
                <a:spcPts val="17378"/>
              </a:lnSpc>
              <a:spcBef>
                <a:spcPct val="0"/>
              </a:spcBef>
            </a:pPr>
            <a:r>
              <a:rPr lang="en-US" sz="14481">
                <a:solidFill>
                  <a:srgbClr val="000000"/>
                </a:solidFill>
                <a:latin typeface="Gagalin"/>
                <a:ea typeface="Gagalin"/>
                <a:cs typeface="Gagalin"/>
                <a:sym typeface="Gagalin"/>
              </a:rPr>
              <a:t>RESUME BUILDING</a:t>
            </a:r>
          </a:p>
        </p:txBody>
      </p:sp>
      <p:sp>
        <p:nvSpPr>
          <p:cNvPr name="Freeform 10" id="10"/>
          <p:cNvSpPr/>
          <p:nvPr/>
        </p:nvSpPr>
        <p:spPr>
          <a:xfrm flipH="false" flipV="false" rot="0">
            <a:off x="8356241" y="-1551030"/>
            <a:ext cx="4352067" cy="3525174"/>
          </a:xfrm>
          <a:custGeom>
            <a:avLst/>
            <a:gdLst/>
            <a:ahLst/>
            <a:cxnLst/>
            <a:rect r="r" b="b" t="t" l="l"/>
            <a:pathLst>
              <a:path h="3525174" w="4352067">
                <a:moveTo>
                  <a:pt x="0" y="0"/>
                </a:moveTo>
                <a:lnTo>
                  <a:pt x="4352066" y="0"/>
                </a:lnTo>
                <a:lnTo>
                  <a:pt x="4352066" y="3525174"/>
                </a:lnTo>
                <a:lnTo>
                  <a:pt x="0" y="352517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5802793" y="7902693"/>
            <a:ext cx="2277420" cy="2711214"/>
          </a:xfrm>
          <a:custGeom>
            <a:avLst/>
            <a:gdLst/>
            <a:ahLst/>
            <a:cxnLst/>
            <a:rect r="r" b="b" t="t" l="l"/>
            <a:pathLst>
              <a:path h="2711214" w="2277420">
                <a:moveTo>
                  <a:pt x="0" y="0"/>
                </a:moveTo>
                <a:lnTo>
                  <a:pt x="2277420" y="0"/>
                </a:lnTo>
                <a:lnTo>
                  <a:pt x="2277420" y="2711214"/>
                </a:lnTo>
                <a:lnTo>
                  <a:pt x="0" y="271121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2" id="12"/>
          <p:cNvSpPr/>
          <p:nvPr/>
        </p:nvSpPr>
        <p:spPr>
          <a:xfrm flipH="false" flipV="false" rot="-690207">
            <a:off x="2136176" y="407457"/>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3614954">
            <a:off x="4076598" y="9030161"/>
            <a:ext cx="1579954" cy="1531119"/>
          </a:xfrm>
          <a:custGeom>
            <a:avLst/>
            <a:gdLst/>
            <a:ahLst/>
            <a:cxnLst/>
            <a:rect r="r" b="b" t="t" l="l"/>
            <a:pathLst>
              <a:path h="1531119" w="1579954">
                <a:moveTo>
                  <a:pt x="0" y="0"/>
                </a:moveTo>
                <a:lnTo>
                  <a:pt x="1579954" y="0"/>
                </a:lnTo>
                <a:lnTo>
                  <a:pt x="1579954" y="1531120"/>
                </a:lnTo>
                <a:lnTo>
                  <a:pt x="0" y="15311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170603">
            <a:off x="-4153679" y="-7227474"/>
            <a:ext cx="8307358" cy="9324585"/>
          </a:xfrm>
          <a:custGeom>
            <a:avLst/>
            <a:gdLst/>
            <a:ahLst/>
            <a:cxnLst/>
            <a:rect r="r" b="b" t="t" l="l"/>
            <a:pathLst>
              <a:path h="9324585" w="8307358">
                <a:moveTo>
                  <a:pt x="0" y="0"/>
                </a:moveTo>
                <a:lnTo>
                  <a:pt x="8307358" y="0"/>
                </a:lnTo>
                <a:lnTo>
                  <a:pt x="8307358" y="9324585"/>
                </a:lnTo>
                <a:lnTo>
                  <a:pt x="0" y="93245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988268" y="-809980"/>
            <a:ext cx="2649556" cy="2567661"/>
          </a:xfrm>
          <a:custGeom>
            <a:avLst/>
            <a:gdLst/>
            <a:ahLst/>
            <a:cxnLst/>
            <a:rect r="r" b="b" t="t" l="l"/>
            <a:pathLst>
              <a:path h="2567661" w="2649556">
                <a:moveTo>
                  <a:pt x="0" y="0"/>
                </a:moveTo>
                <a:lnTo>
                  <a:pt x="2649556" y="0"/>
                </a:lnTo>
                <a:lnTo>
                  <a:pt x="2649556" y="2567661"/>
                </a:lnTo>
                <a:lnTo>
                  <a:pt x="0" y="25676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991901" y="1512629"/>
            <a:ext cx="9468999" cy="3162881"/>
            <a:chOff x="0" y="0"/>
            <a:chExt cx="12625332" cy="4217175"/>
          </a:xfrm>
        </p:grpSpPr>
        <p:grpSp>
          <p:nvGrpSpPr>
            <p:cNvPr name="Group 7" id="7"/>
            <p:cNvGrpSpPr/>
            <p:nvPr/>
          </p:nvGrpSpPr>
          <p:grpSpPr>
            <a:xfrm rot="0">
              <a:off x="0" y="0"/>
              <a:ext cx="12625332" cy="4217175"/>
              <a:chOff x="0" y="0"/>
              <a:chExt cx="2460439" cy="821848"/>
            </a:xfrm>
          </p:grpSpPr>
          <p:sp>
            <p:nvSpPr>
              <p:cNvPr name="Freeform 8" id="8"/>
              <p:cNvSpPr/>
              <p:nvPr/>
            </p:nvSpPr>
            <p:spPr>
              <a:xfrm flipH="false" flipV="false" rot="0">
                <a:off x="0" y="0"/>
                <a:ext cx="2460439" cy="821848"/>
              </a:xfrm>
              <a:custGeom>
                <a:avLst/>
                <a:gdLst/>
                <a:ahLst/>
                <a:cxnLst/>
                <a:rect r="r" b="b" t="t" l="l"/>
                <a:pathLst>
                  <a:path h="821848" w="2460439">
                    <a:moveTo>
                      <a:pt x="42265" y="0"/>
                    </a:moveTo>
                    <a:lnTo>
                      <a:pt x="2418174" y="0"/>
                    </a:lnTo>
                    <a:cubicBezTo>
                      <a:pt x="2441516" y="0"/>
                      <a:pt x="2460439" y="18923"/>
                      <a:pt x="2460439" y="42265"/>
                    </a:cubicBezTo>
                    <a:lnTo>
                      <a:pt x="2460439" y="779583"/>
                    </a:lnTo>
                    <a:cubicBezTo>
                      <a:pt x="2460439" y="790792"/>
                      <a:pt x="2455986" y="801542"/>
                      <a:pt x="2448060" y="809469"/>
                    </a:cubicBezTo>
                    <a:cubicBezTo>
                      <a:pt x="2440134" y="817395"/>
                      <a:pt x="2429383" y="821848"/>
                      <a:pt x="2418174" y="821848"/>
                    </a:cubicBezTo>
                    <a:lnTo>
                      <a:pt x="42265" y="821848"/>
                    </a:lnTo>
                    <a:cubicBezTo>
                      <a:pt x="31056" y="821848"/>
                      <a:pt x="20305" y="817395"/>
                      <a:pt x="12379" y="809469"/>
                    </a:cubicBezTo>
                    <a:cubicBezTo>
                      <a:pt x="4453" y="801542"/>
                      <a:pt x="0" y="790792"/>
                      <a:pt x="0" y="779583"/>
                    </a:cubicBezTo>
                    <a:lnTo>
                      <a:pt x="0" y="42265"/>
                    </a:lnTo>
                    <a:cubicBezTo>
                      <a:pt x="0" y="31056"/>
                      <a:pt x="4453" y="20305"/>
                      <a:pt x="12379" y="12379"/>
                    </a:cubicBezTo>
                    <a:cubicBezTo>
                      <a:pt x="20305" y="4453"/>
                      <a:pt x="31056" y="0"/>
                      <a:pt x="42265"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2460439" cy="869473"/>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1004940" y="480848"/>
              <a:ext cx="10615452" cy="3074503"/>
            </a:xfrm>
            <a:prstGeom prst="rect">
              <a:avLst/>
            </a:prstGeom>
          </p:spPr>
          <p:txBody>
            <a:bodyPr anchor="t" rtlCol="false" tIns="0" lIns="0" bIns="0" rIns="0">
              <a:spAutoFit/>
            </a:bodyPr>
            <a:lstStyle/>
            <a:p>
              <a:pPr algn="just" marL="0" indent="0" lvl="0">
                <a:lnSpc>
                  <a:spcPts val="4561"/>
                </a:lnSpc>
                <a:spcBef>
                  <a:spcPct val="0"/>
                </a:spcBef>
              </a:pPr>
              <a:r>
                <a:rPr lang="en-US" sz="3040">
                  <a:solidFill>
                    <a:srgbClr val="000000"/>
                  </a:solidFill>
                  <a:latin typeface="Agrandir Narrow"/>
                  <a:ea typeface="Agrandir Narrow"/>
                  <a:cs typeface="Agrandir Narrow"/>
                  <a:sym typeface="Agrandir Narrow"/>
                </a:rPr>
                <a:t>It serves as a </a:t>
              </a:r>
              <a:r>
                <a:rPr lang="en-US" sz="3040">
                  <a:solidFill>
                    <a:srgbClr val="000000"/>
                  </a:solidFill>
                  <a:latin typeface="Agrandir Narrow Bold"/>
                  <a:ea typeface="Agrandir Narrow Bold"/>
                  <a:cs typeface="Agrandir Narrow Bold"/>
                  <a:sym typeface="Agrandir Narrow Bold"/>
                </a:rPr>
                <a:t>marketing tool</a:t>
              </a:r>
              <a:r>
                <a:rPr lang="en-US" sz="3040">
                  <a:solidFill>
                    <a:srgbClr val="000000"/>
                  </a:solidFill>
                  <a:latin typeface="Agrandir Narrow"/>
                  <a:ea typeface="Agrandir Narrow"/>
                  <a:cs typeface="Agrandir Narrow"/>
                  <a:sym typeface="Agrandir Narrow"/>
                </a:rPr>
                <a:t> that highlights your qualifications and convinces potential employers that you are a suitable candidate for the role.</a:t>
              </a:r>
            </a:p>
          </p:txBody>
        </p:sp>
      </p:grpSp>
      <p:sp>
        <p:nvSpPr>
          <p:cNvPr name="Freeform 11" id="11"/>
          <p:cNvSpPr/>
          <p:nvPr/>
        </p:nvSpPr>
        <p:spPr>
          <a:xfrm flipH="true" flipV="false" rot="3158523">
            <a:off x="12555280" y="6650437"/>
            <a:ext cx="8394603" cy="9422514"/>
          </a:xfrm>
          <a:custGeom>
            <a:avLst/>
            <a:gdLst/>
            <a:ahLst/>
            <a:cxnLst/>
            <a:rect r="r" b="b" t="t" l="l"/>
            <a:pathLst>
              <a:path h="9422514" w="8394603">
                <a:moveTo>
                  <a:pt x="8394604" y="0"/>
                </a:moveTo>
                <a:lnTo>
                  <a:pt x="0" y="0"/>
                </a:lnTo>
                <a:lnTo>
                  <a:pt x="0" y="9422514"/>
                </a:lnTo>
                <a:lnTo>
                  <a:pt x="8394604" y="9422514"/>
                </a:lnTo>
                <a:lnTo>
                  <a:pt x="8394604"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6529252">
            <a:off x="-5319570" y="2592767"/>
            <a:ext cx="6664125" cy="6122816"/>
          </a:xfrm>
          <a:custGeom>
            <a:avLst/>
            <a:gdLst/>
            <a:ahLst/>
            <a:cxnLst/>
            <a:rect r="r" b="b" t="t" l="l"/>
            <a:pathLst>
              <a:path h="6122816" w="6664125">
                <a:moveTo>
                  <a:pt x="0" y="0"/>
                </a:moveTo>
                <a:lnTo>
                  <a:pt x="6664125" y="0"/>
                </a:lnTo>
                <a:lnTo>
                  <a:pt x="6664125" y="6122816"/>
                </a:lnTo>
                <a:lnTo>
                  <a:pt x="0" y="612281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2470174">
            <a:off x="877831" y="6627497"/>
            <a:ext cx="2656082" cy="2951203"/>
          </a:xfrm>
          <a:custGeom>
            <a:avLst/>
            <a:gdLst/>
            <a:ahLst/>
            <a:cxnLst/>
            <a:rect r="r" b="b" t="t" l="l"/>
            <a:pathLst>
              <a:path h="2951203" w="2656082">
                <a:moveTo>
                  <a:pt x="0" y="0"/>
                </a:moveTo>
                <a:lnTo>
                  <a:pt x="2656082" y="0"/>
                </a:lnTo>
                <a:lnTo>
                  <a:pt x="2656082" y="2951203"/>
                </a:lnTo>
                <a:lnTo>
                  <a:pt x="0" y="29512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4" id="14"/>
          <p:cNvSpPr txBox="true"/>
          <p:nvPr/>
        </p:nvSpPr>
        <p:spPr>
          <a:xfrm rot="0">
            <a:off x="234796" y="588704"/>
            <a:ext cx="11700006" cy="923925"/>
          </a:xfrm>
          <a:prstGeom prst="rect">
            <a:avLst/>
          </a:prstGeom>
        </p:spPr>
        <p:txBody>
          <a:bodyPr anchor="t" rtlCol="false" tIns="0" lIns="0" bIns="0" rIns="0">
            <a:spAutoFit/>
          </a:bodyPr>
          <a:lstStyle/>
          <a:p>
            <a:pPr algn="ctr" marL="0" indent="0" lvl="0">
              <a:lnSpc>
                <a:spcPts val="7207"/>
              </a:lnSpc>
              <a:spcBef>
                <a:spcPct val="0"/>
              </a:spcBef>
            </a:pPr>
            <a:r>
              <a:rPr lang="en-US" sz="6005">
                <a:solidFill>
                  <a:srgbClr val="000000"/>
                </a:solidFill>
                <a:latin typeface="Gagalin"/>
                <a:ea typeface="Gagalin"/>
                <a:cs typeface="Gagalin"/>
                <a:sym typeface="Gagalin"/>
              </a:rPr>
              <a:t>WHAT IS THE PURPOSE OF RESUME ?</a:t>
            </a:r>
          </a:p>
        </p:txBody>
      </p:sp>
      <p:sp>
        <p:nvSpPr>
          <p:cNvPr name="Freeform 15" id="15"/>
          <p:cNvSpPr/>
          <p:nvPr/>
        </p:nvSpPr>
        <p:spPr>
          <a:xfrm flipH="false" flipV="false" rot="-3614954">
            <a:off x="17205915" y="2612715"/>
            <a:ext cx="1579954" cy="1531119"/>
          </a:xfrm>
          <a:custGeom>
            <a:avLst/>
            <a:gdLst/>
            <a:ahLst/>
            <a:cxnLst/>
            <a:rect r="r" b="b" t="t" l="l"/>
            <a:pathLst>
              <a:path h="1531119" w="1579954">
                <a:moveTo>
                  <a:pt x="0" y="0"/>
                </a:moveTo>
                <a:lnTo>
                  <a:pt x="1579954" y="0"/>
                </a:lnTo>
                <a:lnTo>
                  <a:pt x="1579954" y="1531119"/>
                </a:lnTo>
                <a:lnTo>
                  <a:pt x="0" y="15311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2058521">
            <a:off x="14739147" y="491816"/>
            <a:ext cx="2656082" cy="2951203"/>
          </a:xfrm>
          <a:custGeom>
            <a:avLst/>
            <a:gdLst/>
            <a:ahLst/>
            <a:cxnLst/>
            <a:rect r="r" b="b" t="t" l="l"/>
            <a:pathLst>
              <a:path h="2951203" w="2656082">
                <a:moveTo>
                  <a:pt x="0" y="0"/>
                </a:moveTo>
                <a:lnTo>
                  <a:pt x="2656083" y="0"/>
                </a:lnTo>
                <a:lnTo>
                  <a:pt x="2656083" y="2951203"/>
                </a:lnTo>
                <a:lnTo>
                  <a:pt x="0" y="29512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7" id="17"/>
          <p:cNvGrpSpPr/>
          <p:nvPr/>
        </p:nvGrpSpPr>
        <p:grpSpPr>
          <a:xfrm rot="0">
            <a:off x="4929976" y="5948629"/>
            <a:ext cx="12329324" cy="3674993"/>
            <a:chOff x="0" y="0"/>
            <a:chExt cx="16439099" cy="4899991"/>
          </a:xfrm>
        </p:grpSpPr>
        <p:grpSp>
          <p:nvGrpSpPr>
            <p:cNvPr name="Group 18" id="18"/>
            <p:cNvGrpSpPr/>
            <p:nvPr/>
          </p:nvGrpSpPr>
          <p:grpSpPr>
            <a:xfrm rot="0">
              <a:off x="0" y="0"/>
              <a:ext cx="16439099" cy="4899991"/>
              <a:chOff x="0" y="0"/>
              <a:chExt cx="3247229" cy="967899"/>
            </a:xfrm>
          </p:grpSpPr>
          <p:sp>
            <p:nvSpPr>
              <p:cNvPr name="Freeform 19" id="19"/>
              <p:cNvSpPr/>
              <p:nvPr/>
            </p:nvSpPr>
            <p:spPr>
              <a:xfrm flipH="false" flipV="false" rot="0">
                <a:off x="0" y="0"/>
                <a:ext cx="3247229" cy="967899"/>
              </a:xfrm>
              <a:custGeom>
                <a:avLst/>
                <a:gdLst/>
                <a:ahLst/>
                <a:cxnLst/>
                <a:rect r="r" b="b" t="t" l="l"/>
                <a:pathLst>
                  <a:path h="967899" w="3247229">
                    <a:moveTo>
                      <a:pt x="32024" y="0"/>
                    </a:moveTo>
                    <a:lnTo>
                      <a:pt x="3215205" y="0"/>
                    </a:lnTo>
                    <a:cubicBezTo>
                      <a:pt x="3232892" y="0"/>
                      <a:pt x="3247229" y="14338"/>
                      <a:pt x="3247229" y="32024"/>
                    </a:cubicBezTo>
                    <a:lnTo>
                      <a:pt x="3247229" y="935875"/>
                    </a:lnTo>
                    <a:cubicBezTo>
                      <a:pt x="3247229" y="953562"/>
                      <a:pt x="3232892" y="967899"/>
                      <a:pt x="3215205" y="967899"/>
                    </a:cubicBezTo>
                    <a:lnTo>
                      <a:pt x="32024" y="967899"/>
                    </a:lnTo>
                    <a:cubicBezTo>
                      <a:pt x="14338" y="967899"/>
                      <a:pt x="0" y="953562"/>
                      <a:pt x="0" y="935875"/>
                    </a:cubicBezTo>
                    <a:lnTo>
                      <a:pt x="0" y="32024"/>
                    </a:lnTo>
                    <a:cubicBezTo>
                      <a:pt x="0" y="14338"/>
                      <a:pt x="14338" y="0"/>
                      <a:pt x="32024" y="0"/>
                    </a:cubicBezTo>
                    <a:close/>
                  </a:path>
                </a:pathLst>
              </a:custGeom>
              <a:solidFill>
                <a:srgbClr val="FFFFFF">
                  <a:alpha val="55686"/>
                </a:srgbClr>
              </a:solidFill>
              <a:ln w="38100" cap="rnd">
                <a:solidFill>
                  <a:srgbClr val="000000">
                    <a:alpha val="55686"/>
                  </a:srgbClr>
                </a:solidFill>
                <a:prstDash val="solid"/>
                <a:round/>
              </a:ln>
            </p:spPr>
          </p:sp>
          <p:sp>
            <p:nvSpPr>
              <p:cNvPr name="TextBox 20" id="20"/>
              <p:cNvSpPr txBox="true"/>
              <p:nvPr/>
            </p:nvSpPr>
            <p:spPr>
              <a:xfrm>
                <a:off x="0" y="-47625"/>
                <a:ext cx="3247229" cy="1015524"/>
              </a:xfrm>
              <a:prstGeom prst="rect">
                <a:avLst/>
              </a:prstGeom>
            </p:spPr>
            <p:txBody>
              <a:bodyPr anchor="ctr" rtlCol="false" tIns="50800" lIns="50800" bIns="50800" rIns="50800"/>
              <a:lstStyle/>
              <a:p>
                <a:pPr algn="just">
                  <a:lnSpc>
                    <a:spcPts val="2940"/>
                  </a:lnSpc>
                </a:pPr>
              </a:p>
            </p:txBody>
          </p:sp>
        </p:grpSp>
        <p:sp>
          <p:nvSpPr>
            <p:cNvPr name="TextBox 21" id="21"/>
            <p:cNvSpPr txBox="true"/>
            <p:nvPr/>
          </p:nvSpPr>
          <p:spPr>
            <a:xfrm rot="0">
              <a:off x="1308505" y="491020"/>
              <a:ext cx="13822089" cy="3756025"/>
            </a:xfrm>
            <a:prstGeom prst="rect">
              <a:avLst/>
            </a:prstGeom>
          </p:spPr>
          <p:txBody>
            <a:bodyPr anchor="t" rtlCol="false" tIns="0" lIns="0" bIns="0" rIns="0">
              <a:spAutoFit/>
            </a:bodyPr>
            <a:lstStyle/>
            <a:p>
              <a:pPr algn="just" marL="0" indent="0" lvl="0">
                <a:lnSpc>
                  <a:spcPts val="4499"/>
                </a:lnSpc>
                <a:spcBef>
                  <a:spcPct val="0"/>
                </a:spcBef>
              </a:pPr>
              <a:r>
                <a:rPr lang="en-US" sz="2999">
                  <a:solidFill>
                    <a:srgbClr val="000000"/>
                  </a:solidFill>
                  <a:latin typeface="Agrandir Narrow"/>
                  <a:ea typeface="Agrandir Narrow"/>
                  <a:cs typeface="Agrandir Narrow"/>
                  <a:sym typeface="Agrandir Narrow"/>
                </a:rPr>
                <a:t>Customize your resume for each job application by </a:t>
              </a:r>
              <a:r>
                <a:rPr lang="en-US" sz="2999">
                  <a:solidFill>
                    <a:srgbClr val="000000"/>
                  </a:solidFill>
                  <a:latin typeface="Agrandir Narrow Bold"/>
                  <a:ea typeface="Agrandir Narrow Bold"/>
                  <a:cs typeface="Agrandir Narrow Bold"/>
                  <a:sym typeface="Agrandir Narrow Bold"/>
                </a:rPr>
                <a:t>aligning</a:t>
              </a:r>
              <a:r>
                <a:rPr lang="en-US" sz="2999">
                  <a:solidFill>
                    <a:srgbClr val="000000"/>
                  </a:solidFill>
                  <a:latin typeface="Agrandir Narrow"/>
                  <a:ea typeface="Agrandir Narrow"/>
                  <a:cs typeface="Agrandir Narrow"/>
                  <a:sym typeface="Agrandir Narrow"/>
                </a:rPr>
                <a:t> your skills, experiences, and achievements by</a:t>
              </a:r>
              <a:r>
                <a:rPr lang="en-US" sz="2999">
                  <a:solidFill>
                    <a:srgbClr val="000000"/>
                  </a:solidFill>
                  <a:latin typeface="Agrandir Narrow Bold"/>
                  <a:ea typeface="Agrandir Narrow Bold"/>
                  <a:cs typeface="Agrandir Narrow Bold"/>
                  <a:sym typeface="Agrandir Narrow Bold"/>
                </a:rPr>
                <a:t> highlighting specific requirements and keywords</a:t>
              </a:r>
              <a:r>
                <a:rPr lang="en-US" sz="2999">
                  <a:solidFill>
                    <a:srgbClr val="000000"/>
                  </a:solidFill>
                  <a:latin typeface="Agrandir Narrow"/>
                  <a:ea typeface="Agrandir Narrow"/>
                  <a:cs typeface="Agrandir Narrow"/>
                  <a:sym typeface="Agrandir Narrow"/>
                </a:rPr>
                <a:t> from the</a:t>
              </a:r>
              <a:r>
                <a:rPr lang="en-US" sz="2999">
                  <a:solidFill>
                    <a:srgbClr val="000000"/>
                  </a:solidFill>
                  <a:latin typeface="Agrandir Narrow Bold"/>
                  <a:ea typeface="Agrandir Narrow Bold"/>
                  <a:cs typeface="Agrandir Narrow Bold"/>
                  <a:sym typeface="Agrandir Narrow Bold"/>
                </a:rPr>
                <a:t> job description. </a:t>
              </a:r>
              <a:r>
                <a:rPr lang="en-US" sz="2999">
                  <a:solidFill>
                    <a:srgbClr val="000000"/>
                  </a:solidFill>
                  <a:latin typeface="Agrandir Narrow"/>
                  <a:ea typeface="Agrandir Narrow"/>
                  <a:cs typeface="Agrandir Narrow"/>
                  <a:sym typeface="Agrandir Narrow"/>
                </a:rPr>
                <a:t>However, </a:t>
              </a:r>
              <a:r>
                <a:rPr lang="en-US" sz="2999">
                  <a:solidFill>
                    <a:srgbClr val="000000"/>
                  </a:solidFill>
                  <a:latin typeface="Agrandir Narrow Bold"/>
                  <a:ea typeface="Agrandir Narrow Bold"/>
                  <a:cs typeface="Agrandir Narrow Bold"/>
                  <a:sym typeface="Agrandir Narrow Bold"/>
                </a:rPr>
                <a:t>be honest</a:t>
              </a:r>
              <a:r>
                <a:rPr lang="en-US" sz="2999">
                  <a:solidFill>
                    <a:srgbClr val="000000"/>
                  </a:solidFill>
                  <a:latin typeface="Agrandir Narrow"/>
                  <a:ea typeface="Agrandir Narrow"/>
                  <a:cs typeface="Agrandir Narrow"/>
                  <a:sym typeface="Agrandir Narrow"/>
                </a:rPr>
                <a:t> about what you add in resume. </a:t>
              </a:r>
            </a:p>
          </p:txBody>
        </p:sp>
      </p:grpSp>
      <p:sp>
        <p:nvSpPr>
          <p:cNvPr name="TextBox 22" id="22"/>
          <p:cNvSpPr txBox="true"/>
          <p:nvPr/>
        </p:nvSpPr>
        <p:spPr>
          <a:xfrm rot="0">
            <a:off x="4471482" y="4777154"/>
            <a:ext cx="13524410" cy="923925"/>
          </a:xfrm>
          <a:prstGeom prst="rect">
            <a:avLst/>
          </a:prstGeom>
        </p:spPr>
        <p:txBody>
          <a:bodyPr anchor="t" rtlCol="false" tIns="0" lIns="0" bIns="0" rIns="0">
            <a:spAutoFit/>
          </a:bodyPr>
          <a:lstStyle/>
          <a:p>
            <a:pPr algn="ctr" marL="0" indent="0" lvl="0">
              <a:lnSpc>
                <a:spcPts val="7207"/>
              </a:lnSpc>
              <a:spcBef>
                <a:spcPct val="0"/>
              </a:spcBef>
            </a:pPr>
            <a:r>
              <a:rPr lang="en-US" sz="6005">
                <a:solidFill>
                  <a:srgbClr val="000000"/>
                </a:solidFill>
                <a:latin typeface="Gagalin"/>
                <a:ea typeface="Gagalin"/>
                <a:cs typeface="Gagalin"/>
                <a:sym typeface="Gagalin"/>
              </a:rPr>
              <a:t>How to make a killer resume?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5156103" y="4153103"/>
            <a:ext cx="8394603" cy="9422514"/>
          </a:xfrm>
          <a:custGeom>
            <a:avLst/>
            <a:gdLst/>
            <a:ahLst/>
            <a:cxnLst/>
            <a:rect r="r" b="b" t="t" l="l"/>
            <a:pathLst>
              <a:path h="9422514" w="8394603">
                <a:moveTo>
                  <a:pt x="0" y="0"/>
                </a:moveTo>
                <a:lnTo>
                  <a:pt x="8394603" y="0"/>
                </a:lnTo>
                <a:lnTo>
                  <a:pt x="8394603" y="9422514"/>
                </a:lnTo>
                <a:lnTo>
                  <a:pt x="0" y="94225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3915304"/>
            <a:ext cx="3782568" cy="2052056"/>
            <a:chOff x="0" y="0"/>
            <a:chExt cx="953284" cy="517160"/>
          </a:xfrm>
        </p:grpSpPr>
        <p:sp>
          <p:nvSpPr>
            <p:cNvPr name="Freeform 5" id="5"/>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6" id="6"/>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7" id="7"/>
          <p:cNvGrpSpPr/>
          <p:nvPr/>
        </p:nvGrpSpPr>
        <p:grpSpPr>
          <a:xfrm rot="0">
            <a:off x="5191125" y="3915304"/>
            <a:ext cx="3782568" cy="2052056"/>
            <a:chOff x="0" y="0"/>
            <a:chExt cx="953284" cy="517160"/>
          </a:xfrm>
        </p:grpSpPr>
        <p:sp>
          <p:nvSpPr>
            <p:cNvPr name="Freeform 8" id="8"/>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0" id="10"/>
          <p:cNvGrpSpPr/>
          <p:nvPr/>
        </p:nvGrpSpPr>
        <p:grpSpPr>
          <a:xfrm rot="0">
            <a:off x="9353550" y="3915304"/>
            <a:ext cx="3782568" cy="2052056"/>
            <a:chOff x="0" y="0"/>
            <a:chExt cx="953284" cy="517160"/>
          </a:xfrm>
        </p:grpSpPr>
        <p:sp>
          <p:nvSpPr>
            <p:cNvPr name="Freeform 11" id="11"/>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12" id="12"/>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3" id="13"/>
          <p:cNvGrpSpPr/>
          <p:nvPr/>
        </p:nvGrpSpPr>
        <p:grpSpPr>
          <a:xfrm rot="0">
            <a:off x="1028700" y="6449003"/>
            <a:ext cx="3782568" cy="2052056"/>
            <a:chOff x="0" y="0"/>
            <a:chExt cx="953284" cy="517160"/>
          </a:xfrm>
        </p:grpSpPr>
        <p:sp>
          <p:nvSpPr>
            <p:cNvPr name="Freeform 14" id="14"/>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15" id="15"/>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6" id="16"/>
          <p:cNvGrpSpPr/>
          <p:nvPr/>
        </p:nvGrpSpPr>
        <p:grpSpPr>
          <a:xfrm rot="0">
            <a:off x="5191125" y="6449003"/>
            <a:ext cx="3782568" cy="2052056"/>
            <a:chOff x="0" y="0"/>
            <a:chExt cx="953284" cy="517160"/>
          </a:xfrm>
        </p:grpSpPr>
        <p:sp>
          <p:nvSpPr>
            <p:cNvPr name="Freeform 17" id="17"/>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18" id="18"/>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19" id="19"/>
          <p:cNvGrpSpPr/>
          <p:nvPr/>
        </p:nvGrpSpPr>
        <p:grpSpPr>
          <a:xfrm rot="0">
            <a:off x="9353550" y="6449003"/>
            <a:ext cx="3782568" cy="2052056"/>
            <a:chOff x="0" y="0"/>
            <a:chExt cx="953284" cy="517160"/>
          </a:xfrm>
        </p:grpSpPr>
        <p:sp>
          <p:nvSpPr>
            <p:cNvPr name="Freeform 20" id="20"/>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21" id="21"/>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sp>
        <p:nvSpPr>
          <p:cNvPr name="Freeform 22" id="22"/>
          <p:cNvSpPr/>
          <p:nvPr/>
        </p:nvSpPr>
        <p:spPr>
          <a:xfrm flipH="false" flipV="false" rot="4649200">
            <a:off x="14394124" y="6219537"/>
            <a:ext cx="8681626" cy="9744682"/>
          </a:xfrm>
          <a:custGeom>
            <a:avLst/>
            <a:gdLst/>
            <a:ahLst/>
            <a:cxnLst/>
            <a:rect r="r" b="b" t="t" l="l"/>
            <a:pathLst>
              <a:path h="9744682" w="8681626">
                <a:moveTo>
                  <a:pt x="0" y="0"/>
                </a:moveTo>
                <a:lnTo>
                  <a:pt x="8681626" y="0"/>
                </a:lnTo>
                <a:lnTo>
                  <a:pt x="8681626" y="9744681"/>
                </a:lnTo>
                <a:lnTo>
                  <a:pt x="0" y="97446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3" id="23"/>
          <p:cNvGrpSpPr/>
          <p:nvPr/>
        </p:nvGrpSpPr>
        <p:grpSpPr>
          <a:xfrm rot="0">
            <a:off x="13515974" y="3915304"/>
            <a:ext cx="3782568" cy="2052056"/>
            <a:chOff x="0" y="0"/>
            <a:chExt cx="953284" cy="517160"/>
          </a:xfrm>
        </p:grpSpPr>
        <p:sp>
          <p:nvSpPr>
            <p:cNvPr name="Freeform 24" id="24"/>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25" id="25"/>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grpSp>
        <p:nvGrpSpPr>
          <p:cNvPr name="Group 26" id="26"/>
          <p:cNvGrpSpPr/>
          <p:nvPr/>
        </p:nvGrpSpPr>
        <p:grpSpPr>
          <a:xfrm rot="0">
            <a:off x="13515974" y="6449003"/>
            <a:ext cx="3782568" cy="2052056"/>
            <a:chOff x="0" y="0"/>
            <a:chExt cx="953284" cy="517160"/>
          </a:xfrm>
        </p:grpSpPr>
        <p:sp>
          <p:nvSpPr>
            <p:cNvPr name="Freeform 27" id="27"/>
            <p:cNvSpPr/>
            <p:nvPr/>
          </p:nvSpPr>
          <p:spPr>
            <a:xfrm flipH="false" flipV="false" rot="0">
              <a:off x="0" y="0"/>
              <a:ext cx="953284" cy="517160"/>
            </a:xfrm>
            <a:custGeom>
              <a:avLst/>
              <a:gdLst/>
              <a:ahLst/>
              <a:cxnLst/>
              <a:rect r="r" b="b" t="t" l="l"/>
              <a:pathLst>
                <a:path h="517160" w="953284">
                  <a:moveTo>
                    <a:pt x="104384" y="0"/>
                  </a:moveTo>
                  <a:lnTo>
                    <a:pt x="848900" y="0"/>
                  </a:lnTo>
                  <a:cubicBezTo>
                    <a:pt x="906550" y="0"/>
                    <a:pt x="953284" y="46734"/>
                    <a:pt x="953284" y="104384"/>
                  </a:cubicBezTo>
                  <a:lnTo>
                    <a:pt x="953284" y="412776"/>
                  </a:lnTo>
                  <a:cubicBezTo>
                    <a:pt x="953284" y="440461"/>
                    <a:pt x="942286" y="467011"/>
                    <a:pt x="922711" y="486587"/>
                  </a:cubicBezTo>
                  <a:cubicBezTo>
                    <a:pt x="903135" y="506162"/>
                    <a:pt x="876585" y="517160"/>
                    <a:pt x="848900" y="517160"/>
                  </a:cubicBezTo>
                  <a:lnTo>
                    <a:pt x="104384" y="517160"/>
                  </a:lnTo>
                  <a:cubicBezTo>
                    <a:pt x="46734" y="517160"/>
                    <a:pt x="0" y="470426"/>
                    <a:pt x="0" y="412776"/>
                  </a:cubicBezTo>
                  <a:lnTo>
                    <a:pt x="0" y="104384"/>
                  </a:lnTo>
                  <a:cubicBezTo>
                    <a:pt x="0" y="76699"/>
                    <a:pt x="10998" y="50149"/>
                    <a:pt x="30573" y="30573"/>
                  </a:cubicBezTo>
                  <a:cubicBezTo>
                    <a:pt x="50149" y="10998"/>
                    <a:pt x="76699" y="0"/>
                    <a:pt x="104384" y="0"/>
                  </a:cubicBezTo>
                  <a:close/>
                </a:path>
              </a:pathLst>
            </a:custGeom>
            <a:solidFill>
              <a:srgbClr val="FFFFFF">
                <a:alpha val="55686"/>
              </a:srgbClr>
            </a:solidFill>
            <a:ln w="38100" cap="rnd">
              <a:solidFill>
                <a:srgbClr val="000000">
                  <a:alpha val="55686"/>
                </a:srgbClr>
              </a:solidFill>
              <a:prstDash val="solid"/>
              <a:round/>
            </a:ln>
          </p:spPr>
        </p:sp>
        <p:sp>
          <p:nvSpPr>
            <p:cNvPr name="TextBox 28" id="28"/>
            <p:cNvSpPr txBox="true"/>
            <p:nvPr/>
          </p:nvSpPr>
          <p:spPr>
            <a:xfrm>
              <a:off x="0" y="-47625"/>
              <a:ext cx="953284" cy="564785"/>
            </a:xfrm>
            <a:prstGeom prst="rect">
              <a:avLst/>
            </a:prstGeom>
          </p:spPr>
          <p:txBody>
            <a:bodyPr anchor="ctr" rtlCol="false" tIns="50800" lIns="50800" bIns="50800" rIns="50800"/>
            <a:lstStyle/>
            <a:p>
              <a:pPr algn="ctr">
                <a:lnSpc>
                  <a:spcPts val="3219"/>
                </a:lnSpc>
              </a:pPr>
            </a:p>
          </p:txBody>
        </p:sp>
      </p:grpSp>
      <p:sp>
        <p:nvSpPr>
          <p:cNvPr name="Freeform 29" id="29"/>
          <p:cNvSpPr/>
          <p:nvPr/>
        </p:nvSpPr>
        <p:spPr>
          <a:xfrm flipH="false" flipV="false" rot="-3614954">
            <a:off x="3133023" y="-619195"/>
            <a:ext cx="1579954" cy="1531119"/>
          </a:xfrm>
          <a:custGeom>
            <a:avLst/>
            <a:gdLst/>
            <a:ahLst/>
            <a:cxnLst/>
            <a:rect r="r" b="b" t="t" l="l"/>
            <a:pathLst>
              <a:path h="1531119" w="1579954">
                <a:moveTo>
                  <a:pt x="0" y="0"/>
                </a:moveTo>
                <a:lnTo>
                  <a:pt x="1579954" y="0"/>
                </a:lnTo>
                <a:lnTo>
                  <a:pt x="1579954" y="1531119"/>
                </a:lnTo>
                <a:lnTo>
                  <a:pt x="0" y="15311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0" id="30"/>
          <p:cNvSpPr/>
          <p:nvPr/>
        </p:nvSpPr>
        <p:spPr>
          <a:xfrm flipH="false" flipV="false" rot="0">
            <a:off x="15776614" y="438949"/>
            <a:ext cx="3587233" cy="3476355"/>
          </a:xfrm>
          <a:custGeom>
            <a:avLst/>
            <a:gdLst/>
            <a:ahLst/>
            <a:cxnLst/>
            <a:rect r="r" b="b" t="t" l="l"/>
            <a:pathLst>
              <a:path h="3476355" w="3587233">
                <a:moveTo>
                  <a:pt x="0" y="0"/>
                </a:moveTo>
                <a:lnTo>
                  <a:pt x="3587233" y="0"/>
                </a:lnTo>
                <a:lnTo>
                  <a:pt x="3587233" y="3476355"/>
                </a:lnTo>
                <a:lnTo>
                  <a:pt x="0" y="34763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1" id="31"/>
          <p:cNvSpPr/>
          <p:nvPr/>
        </p:nvSpPr>
        <p:spPr>
          <a:xfrm flipH="false" flipV="false" rot="-1446457">
            <a:off x="800459" y="847644"/>
            <a:ext cx="2009231" cy="2192885"/>
          </a:xfrm>
          <a:custGeom>
            <a:avLst/>
            <a:gdLst/>
            <a:ahLst/>
            <a:cxnLst/>
            <a:rect r="r" b="b" t="t" l="l"/>
            <a:pathLst>
              <a:path h="2192885" w="2009231">
                <a:moveTo>
                  <a:pt x="0" y="0"/>
                </a:moveTo>
                <a:lnTo>
                  <a:pt x="2009231" y="0"/>
                </a:lnTo>
                <a:lnTo>
                  <a:pt x="2009231" y="2192885"/>
                </a:lnTo>
                <a:lnTo>
                  <a:pt x="0" y="219288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2" id="32"/>
          <p:cNvSpPr txBox="true"/>
          <p:nvPr/>
        </p:nvSpPr>
        <p:spPr>
          <a:xfrm rot="0">
            <a:off x="1805075" y="1526434"/>
            <a:ext cx="15122764" cy="1333500"/>
          </a:xfrm>
          <a:prstGeom prst="rect">
            <a:avLst/>
          </a:prstGeom>
        </p:spPr>
        <p:txBody>
          <a:bodyPr anchor="t" rtlCol="false" tIns="0" lIns="0" bIns="0" rIns="0">
            <a:spAutoFit/>
          </a:bodyPr>
          <a:lstStyle/>
          <a:p>
            <a:pPr algn="ctr" marL="0" indent="0" lvl="0">
              <a:lnSpc>
                <a:spcPts val="10560"/>
              </a:lnSpc>
              <a:spcBef>
                <a:spcPct val="0"/>
              </a:spcBef>
            </a:pPr>
            <a:r>
              <a:rPr lang="en-US" sz="8800">
                <a:solidFill>
                  <a:srgbClr val="000000"/>
                </a:solidFill>
                <a:latin typeface="Gagalin"/>
                <a:ea typeface="Gagalin"/>
                <a:cs typeface="Gagalin"/>
                <a:sym typeface="Gagalin"/>
              </a:rPr>
              <a:t>SECTIONS OF RESUME</a:t>
            </a:r>
          </a:p>
        </p:txBody>
      </p:sp>
      <p:sp>
        <p:nvSpPr>
          <p:cNvPr name="TextBox 33" id="33"/>
          <p:cNvSpPr txBox="true"/>
          <p:nvPr/>
        </p:nvSpPr>
        <p:spPr>
          <a:xfrm rot="0">
            <a:off x="1510043" y="4305826"/>
            <a:ext cx="2823831" cy="1294348"/>
          </a:xfrm>
          <a:prstGeom prst="rect">
            <a:avLst/>
          </a:prstGeom>
        </p:spPr>
        <p:txBody>
          <a:bodyPr anchor="t" rtlCol="false" tIns="0" lIns="0" bIns="0" rIns="0">
            <a:spAutoFit/>
          </a:bodyPr>
          <a:lstStyle/>
          <a:p>
            <a:pPr algn="ctr">
              <a:lnSpc>
                <a:spcPts val="3208"/>
              </a:lnSpc>
            </a:pPr>
            <a:r>
              <a:rPr lang="en-US" sz="2917">
                <a:solidFill>
                  <a:srgbClr val="00BF63"/>
                </a:solidFill>
                <a:latin typeface="Agrandir Narrow Bold"/>
                <a:ea typeface="Agrandir Narrow Bold"/>
                <a:cs typeface="Agrandir Narrow Bold"/>
                <a:sym typeface="Agrandir Narrow Bold"/>
              </a:rPr>
              <a:t>Header with Contact Information</a:t>
            </a:r>
          </a:p>
        </p:txBody>
      </p:sp>
      <p:sp>
        <p:nvSpPr>
          <p:cNvPr name="TextBox 34" id="34"/>
          <p:cNvSpPr txBox="true"/>
          <p:nvPr/>
        </p:nvSpPr>
        <p:spPr>
          <a:xfrm rot="0">
            <a:off x="5670416" y="4505925"/>
            <a:ext cx="2823985" cy="894298"/>
          </a:xfrm>
          <a:prstGeom prst="rect">
            <a:avLst/>
          </a:prstGeom>
        </p:spPr>
        <p:txBody>
          <a:bodyPr anchor="t" rtlCol="false" tIns="0" lIns="0" bIns="0" rIns="0">
            <a:spAutoFit/>
          </a:bodyPr>
          <a:lstStyle/>
          <a:p>
            <a:pPr algn="ctr">
              <a:lnSpc>
                <a:spcPts val="3208"/>
              </a:lnSpc>
            </a:pPr>
            <a:r>
              <a:rPr lang="en-US" sz="2917">
                <a:solidFill>
                  <a:srgbClr val="FF3131"/>
                </a:solidFill>
                <a:latin typeface="Agrandir Narrow"/>
                <a:ea typeface="Agrandir Narrow"/>
                <a:cs typeface="Agrandir Narrow"/>
                <a:sym typeface="Agrandir Narrow"/>
              </a:rPr>
              <a:t>Professional Summary</a:t>
            </a:r>
          </a:p>
        </p:txBody>
      </p:sp>
      <p:sp>
        <p:nvSpPr>
          <p:cNvPr name="TextBox 35" id="35"/>
          <p:cNvSpPr txBox="true"/>
          <p:nvPr/>
        </p:nvSpPr>
        <p:spPr>
          <a:xfrm rot="0">
            <a:off x="9832841" y="7239472"/>
            <a:ext cx="2823985" cy="494248"/>
          </a:xfrm>
          <a:prstGeom prst="rect">
            <a:avLst/>
          </a:prstGeom>
        </p:spPr>
        <p:txBody>
          <a:bodyPr anchor="t" rtlCol="false" tIns="0" lIns="0" bIns="0" rIns="0">
            <a:spAutoFit/>
          </a:bodyPr>
          <a:lstStyle/>
          <a:p>
            <a:pPr algn="ctr">
              <a:lnSpc>
                <a:spcPts val="3208"/>
              </a:lnSpc>
            </a:pPr>
            <a:r>
              <a:rPr lang="en-US" sz="2917">
                <a:solidFill>
                  <a:srgbClr val="FF3131"/>
                </a:solidFill>
                <a:latin typeface="Agrandir Narrow"/>
                <a:ea typeface="Agrandir Narrow"/>
                <a:cs typeface="Agrandir Narrow"/>
                <a:sym typeface="Agrandir Narrow"/>
              </a:rPr>
              <a:t>Certifications</a:t>
            </a:r>
          </a:p>
        </p:txBody>
      </p:sp>
      <p:sp>
        <p:nvSpPr>
          <p:cNvPr name="TextBox 36" id="36"/>
          <p:cNvSpPr txBox="true"/>
          <p:nvPr/>
        </p:nvSpPr>
        <p:spPr>
          <a:xfrm rot="0">
            <a:off x="9832841" y="4705950"/>
            <a:ext cx="2823985" cy="494248"/>
          </a:xfrm>
          <a:prstGeom prst="rect">
            <a:avLst/>
          </a:prstGeom>
        </p:spPr>
        <p:txBody>
          <a:bodyPr anchor="t" rtlCol="false" tIns="0" lIns="0" bIns="0" rIns="0">
            <a:spAutoFit/>
          </a:bodyPr>
          <a:lstStyle/>
          <a:p>
            <a:pPr algn="ctr">
              <a:lnSpc>
                <a:spcPts val="3208"/>
              </a:lnSpc>
            </a:pPr>
            <a:r>
              <a:rPr lang="en-US" sz="2917">
                <a:solidFill>
                  <a:srgbClr val="00BF63"/>
                </a:solidFill>
                <a:latin typeface="Agrandir Narrow Bold"/>
                <a:ea typeface="Agrandir Narrow Bold"/>
                <a:cs typeface="Agrandir Narrow Bold"/>
                <a:sym typeface="Agrandir Narrow Bold"/>
              </a:rPr>
              <a:t>Education</a:t>
            </a:r>
          </a:p>
        </p:txBody>
      </p:sp>
      <p:sp>
        <p:nvSpPr>
          <p:cNvPr name="TextBox 37" id="37"/>
          <p:cNvSpPr txBox="true"/>
          <p:nvPr/>
        </p:nvSpPr>
        <p:spPr>
          <a:xfrm rot="0">
            <a:off x="1507991" y="7239472"/>
            <a:ext cx="2823985" cy="494248"/>
          </a:xfrm>
          <a:prstGeom prst="rect">
            <a:avLst/>
          </a:prstGeom>
        </p:spPr>
        <p:txBody>
          <a:bodyPr anchor="t" rtlCol="false" tIns="0" lIns="0" bIns="0" rIns="0">
            <a:spAutoFit/>
          </a:bodyPr>
          <a:lstStyle/>
          <a:p>
            <a:pPr algn="ctr">
              <a:lnSpc>
                <a:spcPts val="3208"/>
              </a:lnSpc>
            </a:pPr>
            <a:r>
              <a:rPr lang="en-US" sz="2917">
                <a:solidFill>
                  <a:srgbClr val="00BF63"/>
                </a:solidFill>
                <a:latin typeface="Agrandir Narrow Bold"/>
                <a:ea typeface="Agrandir Narrow Bold"/>
                <a:cs typeface="Agrandir Narrow Bold"/>
                <a:sym typeface="Agrandir Narrow Bold"/>
              </a:rPr>
              <a:t>Skills</a:t>
            </a:r>
          </a:p>
        </p:txBody>
      </p:sp>
      <p:sp>
        <p:nvSpPr>
          <p:cNvPr name="TextBox 38" id="38"/>
          <p:cNvSpPr txBox="true"/>
          <p:nvPr/>
        </p:nvSpPr>
        <p:spPr>
          <a:xfrm rot="0">
            <a:off x="14057167" y="7015118"/>
            <a:ext cx="2823985" cy="894298"/>
          </a:xfrm>
          <a:prstGeom prst="rect">
            <a:avLst/>
          </a:prstGeom>
        </p:spPr>
        <p:txBody>
          <a:bodyPr anchor="t" rtlCol="false" tIns="0" lIns="0" bIns="0" rIns="0">
            <a:spAutoFit/>
          </a:bodyPr>
          <a:lstStyle/>
          <a:p>
            <a:pPr algn="ctr">
              <a:lnSpc>
                <a:spcPts val="3208"/>
              </a:lnSpc>
            </a:pPr>
            <a:r>
              <a:rPr lang="en-US" sz="2917">
                <a:solidFill>
                  <a:srgbClr val="00BF63"/>
                </a:solidFill>
                <a:latin typeface="Agrandir Narrow Bold"/>
                <a:ea typeface="Agrandir Narrow Bold"/>
                <a:cs typeface="Agrandir Narrow Bold"/>
                <a:sym typeface="Agrandir Narrow Bold"/>
              </a:rPr>
              <a:t> Volunteering &amp; Achievements</a:t>
            </a:r>
          </a:p>
        </p:txBody>
      </p:sp>
      <p:sp>
        <p:nvSpPr>
          <p:cNvPr name="TextBox 39" id="39"/>
          <p:cNvSpPr txBox="true"/>
          <p:nvPr/>
        </p:nvSpPr>
        <p:spPr>
          <a:xfrm rot="0">
            <a:off x="14057167" y="4705876"/>
            <a:ext cx="2823985" cy="494248"/>
          </a:xfrm>
          <a:prstGeom prst="rect">
            <a:avLst/>
          </a:prstGeom>
        </p:spPr>
        <p:txBody>
          <a:bodyPr anchor="t" rtlCol="false" tIns="0" lIns="0" bIns="0" rIns="0">
            <a:spAutoFit/>
          </a:bodyPr>
          <a:lstStyle/>
          <a:p>
            <a:pPr algn="ctr">
              <a:lnSpc>
                <a:spcPts val="3208"/>
              </a:lnSpc>
            </a:pPr>
            <a:r>
              <a:rPr lang="en-US" sz="2917">
                <a:solidFill>
                  <a:srgbClr val="FF3131"/>
                </a:solidFill>
                <a:latin typeface="Agrandir Narrow"/>
                <a:ea typeface="Agrandir Narrow"/>
                <a:cs typeface="Agrandir Narrow"/>
                <a:sym typeface="Agrandir Narrow"/>
              </a:rPr>
              <a:t>Experience</a:t>
            </a:r>
          </a:p>
        </p:txBody>
      </p:sp>
      <p:sp>
        <p:nvSpPr>
          <p:cNvPr name="TextBox 40" id="40"/>
          <p:cNvSpPr txBox="true"/>
          <p:nvPr/>
        </p:nvSpPr>
        <p:spPr>
          <a:xfrm rot="0">
            <a:off x="5505525" y="7239472"/>
            <a:ext cx="3153768" cy="494248"/>
          </a:xfrm>
          <a:prstGeom prst="rect">
            <a:avLst/>
          </a:prstGeom>
        </p:spPr>
        <p:txBody>
          <a:bodyPr anchor="t" rtlCol="false" tIns="0" lIns="0" bIns="0" rIns="0">
            <a:spAutoFit/>
          </a:bodyPr>
          <a:lstStyle/>
          <a:p>
            <a:pPr algn="ctr">
              <a:lnSpc>
                <a:spcPts val="3208"/>
              </a:lnSpc>
            </a:pPr>
            <a:r>
              <a:rPr lang="en-US" sz="2917">
                <a:solidFill>
                  <a:srgbClr val="00BF63"/>
                </a:solidFill>
                <a:latin typeface="Agrandir Narrow Bold"/>
                <a:ea typeface="Agrandir Narrow Bold"/>
                <a:cs typeface="Agrandir Narrow Bold"/>
                <a:sym typeface="Agrandir Narrow Bold"/>
              </a:rPr>
              <a:t>Projects</a:t>
            </a:r>
          </a:p>
        </p:txBody>
      </p:sp>
      <p:sp>
        <p:nvSpPr>
          <p:cNvPr name="Freeform 41" id="41"/>
          <p:cNvSpPr/>
          <p:nvPr/>
        </p:nvSpPr>
        <p:spPr>
          <a:xfrm flipH="false" flipV="false" rot="-3614954">
            <a:off x="5949115" y="9178069"/>
            <a:ext cx="1651135" cy="1600100"/>
          </a:xfrm>
          <a:custGeom>
            <a:avLst/>
            <a:gdLst/>
            <a:ahLst/>
            <a:cxnLst/>
            <a:rect r="r" b="b" t="t" l="l"/>
            <a:pathLst>
              <a:path h="1600100" w="1651135">
                <a:moveTo>
                  <a:pt x="0" y="0"/>
                </a:moveTo>
                <a:lnTo>
                  <a:pt x="1651135" y="0"/>
                </a:lnTo>
                <a:lnTo>
                  <a:pt x="1651135" y="1600100"/>
                </a:lnTo>
                <a:lnTo>
                  <a:pt x="0" y="16001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3614954">
            <a:off x="4076598" y="9030161"/>
            <a:ext cx="1579954" cy="1531119"/>
          </a:xfrm>
          <a:custGeom>
            <a:avLst/>
            <a:gdLst/>
            <a:ahLst/>
            <a:cxnLst/>
            <a:rect r="r" b="b" t="t" l="l"/>
            <a:pathLst>
              <a:path h="1531119" w="1579954">
                <a:moveTo>
                  <a:pt x="0" y="0"/>
                </a:moveTo>
                <a:lnTo>
                  <a:pt x="1579954" y="0"/>
                </a:lnTo>
                <a:lnTo>
                  <a:pt x="1579954" y="1531120"/>
                </a:lnTo>
                <a:lnTo>
                  <a:pt x="0" y="15311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170603">
            <a:off x="-4153679" y="-7227474"/>
            <a:ext cx="8307358" cy="9324585"/>
          </a:xfrm>
          <a:custGeom>
            <a:avLst/>
            <a:gdLst/>
            <a:ahLst/>
            <a:cxnLst/>
            <a:rect r="r" b="b" t="t" l="l"/>
            <a:pathLst>
              <a:path h="9324585" w="8307358">
                <a:moveTo>
                  <a:pt x="0" y="0"/>
                </a:moveTo>
                <a:lnTo>
                  <a:pt x="8307358" y="0"/>
                </a:lnTo>
                <a:lnTo>
                  <a:pt x="8307358" y="9324585"/>
                </a:lnTo>
                <a:lnTo>
                  <a:pt x="0" y="93245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988268" y="-809980"/>
            <a:ext cx="2649556" cy="2567661"/>
          </a:xfrm>
          <a:custGeom>
            <a:avLst/>
            <a:gdLst/>
            <a:ahLst/>
            <a:cxnLst/>
            <a:rect r="r" b="b" t="t" l="l"/>
            <a:pathLst>
              <a:path h="2567661" w="2649556">
                <a:moveTo>
                  <a:pt x="0" y="0"/>
                </a:moveTo>
                <a:lnTo>
                  <a:pt x="2649556" y="0"/>
                </a:lnTo>
                <a:lnTo>
                  <a:pt x="2649556" y="2567661"/>
                </a:lnTo>
                <a:lnTo>
                  <a:pt x="0" y="25676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3158523">
            <a:off x="12555280" y="6650437"/>
            <a:ext cx="8394603" cy="9422514"/>
          </a:xfrm>
          <a:custGeom>
            <a:avLst/>
            <a:gdLst/>
            <a:ahLst/>
            <a:cxnLst/>
            <a:rect r="r" b="b" t="t" l="l"/>
            <a:pathLst>
              <a:path h="9422514" w="8394603">
                <a:moveTo>
                  <a:pt x="8394604" y="0"/>
                </a:moveTo>
                <a:lnTo>
                  <a:pt x="0" y="0"/>
                </a:lnTo>
                <a:lnTo>
                  <a:pt x="0" y="9422514"/>
                </a:lnTo>
                <a:lnTo>
                  <a:pt x="8394604" y="9422514"/>
                </a:lnTo>
                <a:lnTo>
                  <a:pt x="8394604"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6529252">
            <a:off x="-5319570" y="2592767"/>
            <a:ext cx="6664125" cy="6122816"/>
          </a:xfrm>
          <a:custGeom>
            <a:avLst/>
            <a:gdLst/>
            <a:ahLst/>
            <a:cxnLst/>
            <a:rect r="r" b="b" t="t" l="l"/>
            <a:pathLst>
              <a:path h="6122816" w="6664125">
                <a:moveTo>
                  <a:pt x="0" y="0"/>
                </a:moveTo>
                <a:lnTo>
                  <a:pt x="6664125" y="0"/>
                </a:lnTo>
                <a:lnTo>
                  <a:pt x="6664125" y="6122816"/>
                </a:lnTo>
                <a:lnTo>
                  <a:pt x="0" y="612281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2470174">
            <a:off x="174917" y="7073711"/>
            <a:ext cx="2656082" cy="2951203"/>
          </a:xfrm>
          <a:custGeom>
            <a:avLst/>
            <a:gdLst/>
            <a:ahLst/>
            <a:cxnLst/>
            <a:rect r="r" b="b" t="t" l="l"/>
            <a:pathLst>
              <a:path h="2951203" w="2656082">
                <a:moveTo>
                  <a:pt x="0" y="0"/>
                </a:moveTo>
                <a:lnTo>
                  <a:pt x="2656082" y="0"/>
                </a:lnTo>
                <a:lnTo>
                  <a:pt x="2656082" y="2951202"/>
                </a:lnTo>
                <a:lnTo>
                  <a:pt x="0" y="295120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3614954">
            <a:off x="17205915" y="2612715"/>
            <a:ext cx="1579954" cy="1531119"/>
          </a:xfrm>
          <a:custGeom>
            <a:avLst/>
            <a:gdLst/>
            <a:ahLst/>
            <a:cxnLst/>
            <a:rect r="r" b="b" t="t" l="l"/>
            <a:pathLst>
              <a:path h="1531119" w="1579954">
                <a:moveTo>
                  <a:pt x="0" y="0"/>
                </a:moveTo>
                <a:lnTo>
                  <a:pt x="1579954" y="0"/>
                </a:lnTo>
                <a:lnTo>
                  <a:pt x="1579954" y="1531119"/>
                </a:lnTo>
                <a:lnTo>
                  <a:pt x="0" y="15311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2058521">
            <a:off x="15424541" y="-64745"/>
            <a:ext cx="2656082" cy="2951203"/>
          </a:xfrm>
          <a:custGeom>
            <a:avLst/>
            <a:gdLst/>
            <a:ahLst/>
            <a:cxnLst/>
            <a:rect r="r" b="b" t="t" l="l"/>
            <a:pathLst>
              <a:path h="2951203" w="2656082">
                <a:moveTo>
                  <a:pt x="0" y="0"/>
                </a:moveTo>
                <a:lnTo>
                  <a:pt x="2656082" y="0"/>
                </a:lnTo>
                <a:lnTo>
                  <a:pt x="2656082" y="2951203"/>
                </a:lnTo>
                <a:lnTo>
                  <a:pt x="0" y="29512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1" id="11"/>
          <p:cNvGrpSpPr/>
          <p:nvPr/>
        </p:nvGrpSpPr>
        <p:grpSpPr>
          <a:xfrm rot="0">
            <a:off x="3177694" y="806489"/>
            <a:ext cx="11932613" cy="1381175"/>
            <a:chOff x="0" y="0"/>
            <a:chExt cx="15910150" cy="1841566"/>
          </a:xfrm>
        </p:grpSpPr>
        <p:grpSp>
          <p:nvGrpSpPr>
            <p:cNvPr name="Group 12" id="12"/>
            <p:cNvGrpSpPr/>
            <p:nvPr/>
          </p:nvGrpSpPr>
          <p:grpSpPr>
            <a:xfrm rot="0">
              <a:off x="0" y="0"/>
              <a:ext cx="15910150" cy="1841566"/>
              <a:chOff x="0" y="0"/>
              <a:chExt cx="3247229" cy="375860"/>
            </a:xfrm>
          </p:grpSpPr>
          <p:sp>
            <p:nvSpPr>
              <p:cNvPr name="Freeform 13" id="13"/>
              <p:cNvSpPr/>
              <p:nvPr/>
            </p:nvSpPr>
            <p:spPr>
              <a:xfrm flipH="false" flipV="false" rot="0">
                <a:off x="0" y="0"/>
                <a:ext cx="3247229" cy="375860"/>
              </a:xfrm>
              <a:custGeom>
                <a:avLst/>
                <a:gdLst/>
                <a:ahLst/>
                <a:cxnLst/>
                <a:rect r="r" b="b" t="t" l="l"/>
                <a:pathLst>
                  <a:path h="375860" w="3247229">
                    <a:moveTo>
                      <a:pt x="32024" y="0"/>
                    </a:moveTo>
                    <a:lnTo>
                      <a:pt x="3215205" y="0"/>
                    </a:lnTo>
                    <a:cubicBezTo>
                      <a:pt x="3232892" y="0"/>
                      <a:pt x="3247229" y="14338"/>
                      <a:pt x="3247229" y="32024"/>
                    </a:cubicBezTo>
                    <a:lnTo>
                      <a:pt x="3247229" y="343836"/>
                    </a:lnTo>
                    <a:cubicBezTo>
                      <a:pt x="3247229" y="361522"/>
                      <a:pt x="3232892" y="375860"/>
                      <a:pt x="3215205" y="375860"/>
                    </a:cubicBezTo>
                    <a:lnTo>
                      <a:pt x="32024" y="375860"/>
                    </a:lnTo>
                    <a:cubicBezTo>
                      <a:pt x="14338" y="375860"/>
                      <a:pt x="0" y="361522"/>
                      <a:pt x="0" y="343836"/>
                    </a:cubicBezTo>
                    <a:lnTo>
                      <a:pt x="0" y="32024"/>
                    </a:lnTo>
                    <a:cubicBezTo>
                      <a:pt x="0" y="14338"/>
                      <a:pt x="14338" y="0"/>
                      <a:pt x="32024" y="0"/>
                    </a:cubicBezTo>
                    <a:close/>
                  </a:path>
                </a:pathLst>
              </a:custGeom>
              <a:solidFill>
                <a:srgbClr val="FFFFFF">
                  <a:alpha val="55686"/>
                </a:srgbClr>
              </a:solidFill>
              <a:ln w="38100" cap="rnd">
                <a:solidFill>
                  <a:srgbClr val="000000">
                    <a:alpha val="55686"/>
                  </a:srgbClr>
                </a:solidFill>
                <a:prstDash val="solid"/>
                <a:round/>
              </a:ln>
            </p:spPr>
          </p:sp>
          <p:sp>
            <p:nvSpPr>
              <p:cNvPr name="TextBox 14" id="14"/>
              <p:cNvSpPr txBox="true"/>
              <p:nvPr/>
            </p:nvSpPr>
            <p:spPr>
              <a:xfrm>
                <a:off x="0" y="-47625"/>
                <a:ext cx="3247229" cy="423485"/>
              </a:xfrm>
              <a:prstGeom prst="rect">
                <a:avLst/>
              </a:prstGeom>
            </p:spPr>
            <p:txBody>
              <a:bodyPr anchor="ctr" rtlCol="false" tIns="50800" lIns="50800" bIns="50800" rIns="50800"/>
              <a:lstStyle/>
              <a:p>
                <a:pPr algn="ctr">
                  <a:lnSpc>
                    <a:spcPts val="2940"/>
                  </a:lnSpc>
                </a:pPr>
              </a:p>
            </p:txBody>
          </p:sp>
        </p:grpSp>
        <p:sp>
          <p:nvSpPr>
            <p:cNvPr name="TextBox 15" id="15"/>
            <p:cNvSpPr txBox="true"/>
            <p:nvPr/>
          </p:nvSpPr>
          <p:spPr>
            <a:xfrm rot="0">
              <a:off x="1266402" y="470011"/>
              <a:ext cx="13377346" cy="739619"/>
            </a:xfrm>
            <a:prstGeom prst="rect">
              <a:avLst/>
            </a:prstGeom>
          </p:spPr>
          <p:txBody>
            <a:bodyPr anchor="t" rtlCol="false" tIns="0" lIns="0" bIns="0" rIns="0">
              <a:spAutoFit/>
            </a:bodyPr>
            <a:lstStyle/>
            <a:p>
              <a:pPr algn="ctr" marL="0" indent="0" lvl="0">
                <a:lnSpc>
                  <a:spcPts val="4355"/>
                </a:lnSpc>
                <a:spcBef>
                  <a:spcPct val="0"/>
                </a:spcBef>
              </a:pPr>
              <a:r>
                <a:rPr lang="en-US" sz="2903" u="sng">
                  <a:solidFill>
                    <a:srgbClr val="000000"/>
                  </a:solidFill>
                  <a:latin typeface="Agrandir Narrow"/>
                  <a:ea typeface="Agrandir Narrow"/>
                  <a:cs typeface="Agrandir Narrow"/>
                  <a:sym typeface="Agrandir Narrow"/>
                  <a:hlinkClick r:id="rId15" tooltip="https://zety.com/blog/computer-science-resume"/>
                </a:rPr>
                <a:t>https://zety.com/blog/computer-science-resume</a:t>
              </a:r>
            </a:p>
          </p:txBody>
        </p:sp>
      </p:grpSp>
      <p:grpSp>
        <p:nvGrpSpPr>
          <p:cNvPr name="Group 16" id="16"/>
          <p:cNvGrpSpPr/>
          <p:nvPr/>
        </p:nvGrpSpPr>
        <p:grpSpPr>
          <a:xfrm rot="0">
            <a:off x="3177694" y="4163912"/>
            <a:ext cx="11932613" cy="1389732"/>
            <a:chOff x="0" y="0"/>
            <a:chExt cx="15910150" cy="1852976"/>
          </a:xfrm>
        </p:grpSpPr>
        <p:grpSp>
          <p:nvGrpSpPr>
            <p:cNvPr name="Group 17" id="17"/>
            <p:cNvGrpSpPr/>
            <p:nvPr/>
          </p:nvGrpSpPr>
          <p:grpSpPr>
            <a:xfrm rot="0">
              <a:off x="0" y="0"/>
              <a:ext cx="15910150" cy="1852976"/>
              <a:chOff x="0" y="0"/>
              <a:chExt cx="3247229" cy="378189"/>
            </a:xfrm>
          </p:grpSpPr>
          <p:sp>
            <p:nvSpPr>
              <p:cNvPr name="Freeform 18" id="18"/>
              <p:cNvSpPr/>
              <p:nvPr/>
            </p:nvSpPr>
            <p:spPr>
              <a:xfrm flipH="false" flipV="false" rot="0">
                <a:off x="0" y="0"/>
                <a:ext cx="3247229" cy="378189"/>
              </a:xfrm>
              <a:custGeom>
                <a:avLst/>
                <a:gdLst/>
                <a:ahLst/>
                <a:cxnLst/>
                <a:rect r="r" b="b" t="t" l="l"/>
                <a:pathLst>
                  <a:path h="378189" w="3247229">
                    <a:moveTo>
                      <a:pt x="32024" y="0"/>
                    </a:moveTo>
                    <a:lnTo>
                      <a:pt x="3215205" y="0"/>
                    </a:lnTo>
                    <a:cubicBezTo>
                      <a:pt x="3232892" y="0"/>
                      <a:pt x="3247229" y="14338"/>
                      <a:pt x="3247229" y="32024"/>
                    </a:cubicBezTo>
                    <a:lnTo>
                      <a:pt x="3247229" y="346164"/>
                    </a:lnTo>
                    <a:cubicBezTo>
                      <a:pt x="3247229" y="363851"/>
                      <a:pt x="3232892" y="378189"/>
                      <a:pt x="3215205" y="378189"/>
                    </a:cubicBezTo>
                    <a:lnTo>
                      <a:pt x="32024" y="378189"/>
                    </a:lnTo>
                    <a:cubicBezTo>
                      <a:pt x="14338" y="378189"/>
                      <a:pt x="0" y="363851"/>
                      <a:pt x="0" y="346164"/>
                    </a:cubicBezTo>
                    <a:lnTo>
                      <a:pt x="0" y="32024"/>
                    </a:lnTo>
                    <a:cubicBezTo>
                      <a:pt x="0" y="14338"/>
                      <a:pt x="14338" y="0"/>
                      <a:pt x="32024" y="0"/>
                    </a:cubicBezTo>
                    <a:close/>
                  </a:path>
                </a:pathLst>
              </a:custGeom>
              <a:solidFill>
                <a:srgbClr val="FFFFFF">
                  <a:alpha val="55686"/>
                </a:srgbClr>
              </a:solidFill>
              <a:ln w="38100" cap="rnd">
                <a:solidFill>
                  <a:srgbClr val="000000">
                    <a:alpha val="55686"/>
                  </a:srgbClr>
                </a:solidFill>
                <a:prstDash val="solid"/>
                <a:round/>
              </a:ln>
            </p:spPr>
          </p:sp>
          <p:sp>
            <p:nvSpPr>
              <p:cNvPr name="TextBox 19" id="19"/>
              <p:cNvSpPr txBox="true"/>
              <p:nvPr/>
            </p:nvSpPr>
            <p:spPr>
              <a:xfrm>
                <a:off x="0" y="-47625"/>
                <a:ext cx="3247229" cy="425814"/>
              </a:xfrm>
              <a:prstGeom prst="rect">
                <a:avLst/>
              </a:prstGeom>
            </p:spPr>
            <p:txBody>
              <a:bodyPr anchor="ctr" rtlCol="false" tIns="50800" lIns="50800" bIns="50800" rIns="50800"/>
              <a:lstStyle/>
              <a:p>
                <a:pPr algn="ctr">
                  <a:lnSpc>
                    <a:spcPts val="2940"/>
                  </a:lnSpc>
                </a:pPr>
              </a:p>
            </p:txBody>
          </p:sp>
        </p:grpSp>
        <p:sp>
          <p:nvSpPr>
            <p:cNvPr name="TextBox 20" id="20"/>
            <p:cNvSpPr txBox="true"/>
            <p:nvPr/>
          </p:nvSpPr>
          <p:spPr>
            <a:xfrm rot="0">
              <a:off x="1266402" y="470011"/>
              <a:ext cx="13377346" cy="751029"/>
            </a:xfrm>
            <a:prstGeom prst="rect">
              <a:avLst/>
            </a:prstGeom>
          </p:spPr>
          <p:txBody>
            <a:bodyPr anchor="t" rtlCol="false" tIns="0" lIns="0" bIns="0" rIns="0">
              <a:spAutoFit/>
            </a:bodyPr>
            <a:lstStyle/>
            <a:p>
              <a:pPr algn="ctr" marL="0" indent="0" lvl="0">
                <a:lnSpc>
                  <a:spcPts val="4355"/>
                </a:lnSpc>
                <a:spcBef>
                  <a:spcPct val="0"/>
                </a:spcBef>
              </a:pPr>
              <a:r>
                <a:rPr lang="en-US" sz="2903" u="sng">
                  <a:solidFill>
                    <a:srgbClr val="000000"/>
                  </a:solidFill>
                  <a:latin typeface="Agrandir Narrow"/>
                  <a:ea typeface="Agrandir Narrow"/>
                  <a:cs typeface="Agrandir Narrow"/>
                  <a:sym typeface="Agrandir Narrow"/>
                  <a:hlinkClick r:id="rId16" tooltip="https://www.hackerrank.com/resume/dashboard"/>
                </a:rPr>
                <a:t>https://www.hackerrank.com/resume/dashboard</a:t>
              </a:r>
            </a:p>
          </p:txBody>
        </p:sp>
      </p:grpSp>
      <p:grpSp>
        <p:nvGrpSpPr>
          <p:cNvPr name="Group 21" id="21"/>
          <p:cNvGrpSpPr/>
          <p:nvPr/>
        </p:nvGrpSpPr>
        <p:grpSpPr>
          <a:xfrm rot="0">
            <a:off x="3177694" y="5882176"/>
            <a:ext cx="11932613" cy="1389732"/>
            <a:chOff x="0" y="0"/>
            <a:chExt cx="15910150" cy="1852976"/>
          </a:xfrm>
        </p:grpSpPr>
        <p:grpSp>
          <p:nvGrpSpPr>
            <p:cNvPr name="Group 22" id="22"/>
            <p:cNvGrpSpPr/>
            <p:nvPr/>
          </p:nvGrpSpPr>
          <p:grpSpPr>
            <a:xfrm rot="0">
              <a:off x="0" y="0"/>
              <a:ext cx="15910150" cy="1852976"/>
              <a:chOff x="0" y="0"/>
              <a:chExt cx="3247229" cy="378189"/>
            </a:xfrm>
          </p:grpSpPr>
          <p:sp>
            <p:nvSpPr>
              <p:cNvPr name="Freeform 23" id="23"/>
              <p:cNvSpPr/>
              <p:nvPr/>
            </p:nvSpPr>
            <p:spPr>
              <a:xfrm flipH="false" flipV="false" rot="0">
                <a:off x="0" y="0"/>
                <a:ext cx="3247229" cy="378189"/>
              </a:xfrm>
              <a:custGeom>
                <a:avLst/>
                <a:gdLst/>
                <a:ahLst/>
                <a:cxnLst/>
                <a:rect r="r" b="b" t="t" l="l"/>
                <a:pathLst>
                  <a:path h="378189" w="3247229">
                    <a:moveTo>
                      <a:pt x="32024" y="0"/>
                    </a:moveTo>
                    <a:lnTo>
                      <a:pt x="3215205" y="0"/>
                    </a:lnTo>
                    <a:cubicBezTo>
                      <a:pt x="3232892" y="0"/>
                      <a:pt x="3247229" y="14338"/>
                      <a:pt x="3247229" y="32024"/>
                    </a:cubicBezTo>
                    <a:lnTo>
                      <a:pt x="3247229" y="346164"/>
                    </a:lnTo>
                    <a:cubicBezTo>
                      <a:pt x="3247229" y="363851"/>
                      <a:pt x="3232892" y="378189"/>
                      <a:pt x="3215205" y="378189"/>
                    </a:cubicBezTo>
                    <a:lnTo>
                      <a:pt x="32024" y="378189"/>
                    </a:lnTo>
                    <a:cubicBezTo>
                      <a:pt x="14338" y="378189"/>
                      <a:pt x="0" y="363851"/>
                      <a:pt x="0" y="346164"/>
                    </a:cubicBezTo>
                    <a:lnTo>
                      <a:pt x="0" y="32024"/>
                    </a:lnTo>
                    <a:cubicBezTo>
                      <a:pt x="0" y="14338"/>
                      <a:pt x="14338" y="0"/>
                      <a:pt x="32024" y="0"/>
                    </a:cubicBezTo>
                    <a:close/>
                  </a:path>
                </a:pathLst>
              </a:custGeom>
              <a:solidFill>
                <a:srgbClr val="FFFFFF">
                  <a:alpha val="55686"/>
                </a:srgbClr>
              </a:solidFill>
              <a:ln w="38100" cap="rnd">
                <a:solidFill>
                  <a:srgbClr val="000000">
                    <a:alpha val="55686"/>
                  </a:srgbClr>
                </a:solidFill>
                <a:prstDash val="solid"/>
                <a:round/>
              </a:ln>
            </p:spPr>
          </p:sp>
          <p:sp>
            <p:nvSpPr>
              <p:cNvPr name="TextBox 24" id="24"/>
              <p:cNvSpPr txBox="true"/>
              <p:nvPr/>
            </p:nvSpPr>
            <p:spPr>
              <a:xfrm>
                <a:off x="0" y="-47625"/>
                <a:ext cx="3247229" cy="425814"/>
              </a:xfrm>
              <a:prstGeom prst="rect">
                <a:avLst/>
              </a:prstGeom>
            </p:spPr>
            <p:txBody>
              <a:bodyPr anchor="ctr" rtlCol="false" tIns="50800" lIns="50800" bIns="50800" rIns="50800"/>
              <a:lstStyle/>
              <a:p>
                <a:pPr algn="ctr">
                  <a:lnSpc>
                    <a:spcPts val="2940"/>
                  </a:lnSpc>
                </a:pPr>
              </a:p>
            </p:txBody>
          </p:sp>
        </p:grpSp>
        <p:sp>
          <p:nvSpPr>
            <p:cNvPr name="TextBox 25" id="25"/>
            <p:cNvSpPr txBox="true"/>
            <p:nvPr/>
          </p:nvSpPr>
          <p:spPr>
            <a:xfrm rot="0">
              <a:off x="1266402" y="470011"/>
              <a:ext cx="13377346" cy="751029"/>
            </a:xfrm>
            <a:prstGeom prst="rect">
              <a:avLst/>
            </a:prstGeom>
          </p:spPr>
          <p:txBody>
            <a:bodyPr anchor="t" rtlCol="false" tIns="0" lIns="0" bIns="0" rIns="0">
              <a:spAutoFit/>
            </a:bodyPr>
            <a:lstStyle/>
            <a:p>
              <a:pPr algn="ctr" marL="0" indent="0" lvl="0">
                <a:lnSpc>
                  <a:spcPts val="4355"/>
                </a:lnSpc>
                <a:spcBef>
                  <a:spcPct val="0"/>
                </a:spcBef>
              </a:pPr>
              <a:r>
                <a:rPr lang="en-US" sz="2903" u="sng">
                  <a:solidFill>
                    <a:srgbClr val="000000"/>
                  </a:solidFill>
                  <a:latin typeface="Agrandir Narrow"/>
                  <a:ea typeface="Agrandir Narrow"/>
                  <a:cs typeface="Agrandir Narrow"/>
                  <a:sym typeface="Agrandir Narrow"/>
                </a:rPr>
                <a:t>https://www.overleaf.com/read/qhdyvhnhxbbf#c4ef86</a:t>
              </a:r>
            </a:p>
          </p:txBody>
        </p:sp>
      </p:grpSp>
      <p:grpSp>
        <p:nvGrpSpPr>
          <p:cNvPr name="Group 26" id="26"/>
          <p:cNvGrpSpPr/>
          <p:nvPr/>
        </p:nvGrpSpPr>
        <p:grpSpPr>
          <a:xfrm rot="0">
            <a:off x="3177694" y="7538608"/>
            <a:ext cx="11932613" cy="1942182"/>
            <a:chOff x="0" y="0"/>
            <a:chExt cx="15910150" cy="2589576"/>
          </a:xfrm>
        </p:grpSpPr>
        <p:grpSp>
          <p:nvGrpSpPr>
            <p:cNvPr name="Group 27" id="27"/>
            <p:cNvGrpSpPr/>
            <p:nvPr/>
          </p:nvGrpSpPr>
          <p:grpSpPr>
            <a:xfrm rot="0">
              <a:off x="0" y="0"/>
              <a:ext cx="15910150" cy="2589576"/>
              <a:chOff x="0" y="0"/>
              <a:chExt cx="3247229" cy="528527"/>
            </a:xfrm>
          </p:grpSpPr>
          <p:sp>
            <p:nvSpPr>
              <p:cNvPr name="Freeform 28" id="28"/>
              <p:cNvSpPr/>
              <p:nvPr/>
            </p:nvSpPr>
            <p:spPr>
              <a:xfrm flipH="false" flipV="false" rot="0">
                <a:off x="0" y="0"/>
                <a:ext cx="3247229" cy="528527"/>
              </a:xfrm>
              <a:custGeom>
                <a:avLst/>
                <a:gdLst/>
                <a:ahLst/>
                <a:cxnLst/>
                <a:rect r="r" b="b" t="t" l="l"/>
                <a:pathLst>
                  <a:path h="528527" w="3247229">
                    <a:moveTo>
                      <a:pt x="32024" y="0"/>
                    </a:moveTo>
                    <a:lnTo>
                      <a:pt x="3215205" y="0"/>
                    </a:lnTo>
                    <a:cubicBezTo>
                      <a:pt x="3232892" y="0"/>
                      <a:pt x="3247229" y="14338"/>
                      <a:pt x="3247229" y="32024"/>
                    </a:cubicBezTo>
                    <a:lnTo>
                      <a:pt x="3247229" y="496503"/>
                    </a:lnTo>
                    <a:cubicBezTo>
                      <a:pt x="3247229" y="514189"/>
                      <a:pt x="3232892" y="528527"/>
                      <a:pt x="3215205" y="528527"/>
                    </a:cubicBezTo>
                    <a:lnTo>
                      <a:pt x="32024" y="528527"/>
                    </a:lnTo>
                    <a:cubicBezTo>
                      <a:pt x="14338" y="528527"/>
                      <a:pt x="0" y="514189"/>
                      <a:pt x="0" y="496503"/>
                    </a:cubicBezTo>
                    <a:lnTo>
                      <a:pt x="0" y="32024"/>
                    </a:lnTo>
                    <a:cubicBezTo>
                      <a:pt x="0" y="14338"/>
                      <a:pt x="14338" y="0"/>
                      <a:pt x="32024" y="0"/>
                    </a:cubicBezTo>
                    <a:close/>
                  </a:path>
                </a:pathLst>
              </a:custGeom>
              <a:solidFill>
                <a:srgbClr val="FFFFFF">
                  <a:alpha val="55686"/>
                </a:srgbClr>
              </a:solidFill>
              <a:ln w="38100" cap="rnd">
                <a:solidFill>
                  <a:srgbClr val="000000">
                    <a:alpha val="55686"/>
                  </a:srgbClr>
                </a:solidFill>
                <a:prstDash val="solid"/>
                <a:round/>
              </a:ln>
            </p:spPr>
          </p:sp>
          <p:sp>
            <p:nvSpPr>
              <p:cNvPr name="TextBox 29" id="29"/>
              <p:cNvSpPr txBox="true"/>
              <p:nvPr/>
            </p:nvSpPr>
            <p:spPr>
              <a:xfrm>
                <a:off x="0" y="-47625"/>
                <a:ext cx="3247229" cy="576152"/>
              </a:xfrm>
              <a:prstGeom prst="rect">
                <a:avLst/>
              </a:prstGeom>
            </p:spPr>
            <p:txBody>
              <a:bodyPr anchor="ctr" rtlCol="false" tIns="50800" lIns="50800" bIns="50800" rIns="50800"/>
              <a:lstStyle/>
              <a:p>
                <a:pPr algn="ctr">
                  <a:lnSpc>
                    <a:spcPts val="2940"/>
                  </a:lnSpc>
                </a:pPr>
              </a:p>
            </p:txBody>
          </p:sp>
        </p:grpSp>
        <p:sp>
          <p:nvSpPr>
            <p:cNvPr name="TextBox 30" id="30"/>
            <p:cNvSpPr txBox="true"/>
            <p:nvPr/>
          </p:nvSpPr>
          <p:spPr>
            <a:xfrm rot="0">
              <a:off x="1266402" y="470011"/>
              <a:ext cx="13377346" cy="1487629"/>
            </a:xfrm>
            <a:prstGeom prst="rect">
              <a:avLst/>
            </a:prstGeom>
          </p:spPr>
          <p:txBody>
            <a:bodyPr anchor="t" rtlCol="false" tIns="0" lIns="0" bIns="0" rIns="0">
              <a:spAutoFit/>
            </a:bodyPr>
            <a:lstStyle/>
            <a:p>
              <a:pPr algn="ctr" marL="0" indent="0" lvl="0">
                <a:lnSpc>
                  <a:spcPts val="4355"/>
                </a:lnSpc>
                <a:spcBef>
                  <a:spcPct val="0"/>
                </a:spcBef>
              </a:pPr>
              <a:r>
                <a:rPr lang="en-US" sz="2903" u="sng">
                  <a:solidFill>
                    <a:srgbClr val="000000"/>
                  </a:solidFill>
                  <a:latin typeface="Agrandir Narrow"/>
                  <a:ea typeface="Agrandir Narrow"/>
                  <a:cs typeface="Agrandir Narrow"/>
                  <a:sym typeface="Agrandir Narrow"/>
                </a:rPr>
                <a:t>https://www.overleaf.com/latex/templates/jakes-resume-anonymous/cstpnrbkhndn</a:t>
              </a:r>
            </a:p>
          </p:txBody>
        </p:sp>
      </p:grpSp>
      <p:grpSp>
        <p:nvGrpSpPr>
          <p:cNvPr name="Group 31" id="31"/>
          <p:cNvGrpSpPr/>
          <p:nvPr/>
        </p:nvGrpSpPr>
        <p:grpSpPr>
          <a:xfrm rot="0">
            <a:off x="3177694" y="2454204"/>
            <a:ext cx="11932613" cy="1389732"/>
            <a:chOff x="0" y="0"/>
            <a:chExt cx="15910150" cy="1852976"/>
          </a:xfrm>
        </p:grpSpPr>
        <p:grpSp>
          <p:nvGrpSpPr>
            <p:cNvPr name="Group 32" id="32"/>
            <p:cNvGrpSpPr/>
            <p:nvPr/>
          </p:nvGrpSpPr>
          <p:grpSpPr>
            <a:xfrm rot="0">
              <a:off x="0" y="0"/>
              <a:ext cx="15910150" cy="1852976"/>
              <a:chOff x="0" y="0"/>
              <a:chExt cx="3247229" cy="378189"/>
            </a:xfrm>
          </p:grpSpPr>
          <p:sp>
            <p:nvSpPr>
              <p:cNvPr name="Freeform 33" id="33"/>
              <p:cNvSpPr/>
              <p:nvPr/>
            </p:nvSpPr>
            <p:spPr>
              <a:xfrm flipH="false" flipV="false" rot="0">
                <a:off x="0" y="0"/>
                <a:ext cx="3247229" cy="378189"/>
              </a:xfrm>
              <a:custGeom>
                <a:avLst/>
                <a:gdLst/>
                <a:ahLst/>
                <a:cxnLst/>
                <a:rect r="r" b="b" t="t" l="l"/>
                <a:pathLst>
                  <a:path h="378189" w="3247229">
                    <a:moveTo>
                      <a:pt x="32024" y="0"/>
                    </a:moveTo>
                    <a:lnTo>
                      <a:pt x="3215205" y="0"/>
                    </a:lnTo>
                    <a:cubicBezTo>
                      <a:pt x="3232892" y="0"/>
                      <a:pt x="3247229" y="14338"/>
                      <a:pt x="3247229" y="32024"/>
                    </a:cubicBezTo>
                    <a:lnTo>
                      <a:pt x="3247229" y="346164"/>
                    </a:lnTo>
                    <a:cubicBezTo>
                      <a:pt x="3247229" y="363851"/>
                      <a:pt x="3232892" y="378189"/>
                      <a:pt x="3215205" y="378189"/>
                    </a:cubicBezTo>
                    <a:lnTo>
                      <a:pt x="32024" y="378189"/>
                    </a:lnTo>
                    <a:cubicBezTo>
                      <a:pt x="14338" y="378189"/>
                      <a:pt x="0" y="363851"/>
                      <a:pt x="0" y="346164"/>
                    </a:cubicBezTo>
                    <a:lnTo>
                      <a:pt x="0" y="32024"/>
                    </a:lnTo>
                    <a:cubicBezTo>
                      <a:pt x="0" y="14338"/>
                      <a:pt x="14338" y="0"/>
                      <a:pt x="32024" y="0"/>
                    </a:cubicBezTo>
                    <a:close/>
                  </a:path>
                </a:pathLst>
              </a:custGeom>
              <a:solidFill>
                <a:srgbClr val="FFFFFF">
                  <a:alpha val="55686"/>
                </a:srgbClr>
              </a:solidFill>
              <a:ln w="38100" cap="rnd">
                <a:solidFill>
                  <a:srgbClr val="000000">
                    <a:alpha val="55686"/>
                  </a:srgbClr>
                </a:solidFill>
                <a:prstDash val="solid"/>
                <a:round/>
              </a:ln>
            </p:spPr>
          </p:sp>
          <p:sp>
            <p:nvSpPr>
              <p:cNvPr name="TextBox 34" id="34"/>
              <p:cNvSpPr txBox="true"/>
              <p:nvPr/>
            </p:nvSpPr>
            <p:spPr>
              <a:xfrm>
                <a:off x="0" y="-47625"/>
                <a:ext cx="3247229" cy="425814"/>
              </a:xfrm>
              <a:prstGeom prst="rect">
                <a:avLst/>
              </a:prstGeom>
            </p:spPr>
            <p:txBody>
              <a:bodyPr anchor="ctr" rtlCol="false" tIns="50800" lIns="50800" bIns="50800" rIns="50800"/>
              <a:lstStyle/>
              <a:p>
                <a:pPr algn="ctr">
                  <a:lnSpc>
                    <a:spcPts val="2940"/>
                  </a:lnSpc>
                </a:pPr>
              </a:p>
            </p:txBody>
          </p:sp>
        </p:grpSp>
        <p:sp>
          <p:nvSpPr>
            <p:cNvPr name="TextBox 35" id="35"/>
            <p:cNvSpPr txBox="true"/>
            <p:nvPr/>
          </p:nvSpPr>
          <p:spPr>
            <a:xfrm rot="0">
              <a:off x="1266402" y="470011"/>
              <a:ext cx="13377346" cy="751029"/>
            </a:xfrm>
            <a:prstGeom prst="rect">
              <a:avLst/>
            </a:prstGeom>
          </p:spPr>
          <p:txBody>
            <a:bodyPr anchor="t" rtlCol="false" tIns="0" lIns="0" bIns="0" rIns="0">
              <a:spAutoFit/>
            </a:bodyPr>
            <a:lstStyle/>
            <a:p>
              <a:pPr algn="ctr" marL="0" indent="0" lvl="0">
                <a:lnSpc>
                  <a:spcPts val="4355"/>
                </a:lnSpc>
                <a:spcBef>
                  <a:spcPct val="0"/>
                </a:spcBef>
              </a:pPr>
              <a:r>
                <a:rPr lang="en-US" sz="2903" u="sng">
                  <a:solidFill>
                    <a:srgbClr val="000000"/>
                  </a:solidFill>
                  <a:latin typeface="Agrandir Narrow"/>
                  <a:ea typeface="Agrandir Narrow"/>
                  <a:cs typeface="Agrandir Narrow"/>
                  <a:sym typeface="Agrandir Narrow"/>
                  <a:hlinkClick r:id="rId17" tooltip="https://www.coursera.org/articles/resume-keywords"/>
                </a:rPr>
                <a:t>https://www.coursera.org/articles/resume-keywords</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10321447">
            <a:off x="-3870830" y="-382819"/>
            <a:ext cx="6043050" cy="6428777"/>
          </a:xfrm>
          <a:custGeom>
            <a:avLst/>
            <a:gdLst/>
            <a:ahLst/>
            <a:cxnLst/>
            <a:rect r="r" b="b" t="t" l="l"/>
            <a:pathLst>
              <a:path h="6428777" w="6043050">
                <a:moveTo>
                  <a:pt x="0" y="0"/>
                </a:moveTo>
                <a:lnTo>
                  <a:pt x="6043050" y="0"/>
                </a:lnTo>
                <a:lnTo>
                  <a:pt x="6043050" y="6428777"/>
                </a:lnTo>
                <a:lnTo>
                  <a:pt x="0" y="64287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377734" y="9033157"/>
            <a:ext cx="2154540" cy="2087945"/>
          </a:xfrm>
          <a:custGeom>
            <a:avLst/>
            <a:gdLst/>
            <a:ahLst/>
            <a:cxnLst/>
            <a:rect r="r" b="b" t="t" l="l"/>
            <a:pathLst>
              <a:path h="2087945" w="2154540">
                <a:moveTo>
                  <a:pt x="0" y="0"/>
                </a:moveTo>
                <a:lnTo>
                  <a:pt x="2154540" y="0"/>
                </a:lnTo>
                <a:lnTo>
                  <a:pt x="2154540" y="2087945"/>
                </a:lnTo>
                <a:lnTo>
                  <a:pt x="0" y="2087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7417816">
            <a:off x="13903457" y="4232427"/>
            <a:ext cx="8988646" cy="8661786"/>
          </a:xfrm>
          <a:custGeom>
            <a:avLst/>
            <a:gdLst/>
            <a:ahLst/>
            <a:cxnLst/>
            <a:rect r="r" b="b" t="t" l="l"/>
            <a:pathLst>
              <a:path h="8661786" w="8988646">
                <a:moveTo>
                  <a:pt x="0" y="0"/>
                </a:moveTo>
                <a:lnTo>
                  <a:pt x="8988647" y="0"/>
                </a:lnTo>
                <a:lnTo>
                  <a:pt x="8988647" y="8661786"/>
                </a:lnTo>
                <a:lnTo>
                  <a:pt x="0" y="86617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3400417" y="-1299421"/>
            <a:ext cx="2402376" cy="2328121"/>
          </a:xfrm>
          <a:custGeom>
            <a:avLst/>
            <a:gdLst/>
            <a:ahLst/>
            <a:cxnLst/>
            <a:rect r="r" b="b" t="t" l="l"/>
            <a:pathLst>
              <a:path h="2328121" w="2402376">
                <a:moveTo>
                  <a:pt x="0" y="0"/>
                </a:moveTo>
                <a:lnTo>
                  <a:pt x="2402376" y="0"/>
                </a:lnTo>
                <a:lnTo>
                  <a:pt x="2402376" y="2328121"/>
                </a:lnTo>
                <a:lnTo>
                  <a:pt x="0" y="232812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5825399" y="211557"/>
            <a:ext cx="4517509" cy="3105788"/>
          </a:xfrm>
          <a:custGeom>
            <a:avLst/>
            <a:gdLst/>
            <a:ahLst/>
            <a:cxnLst/>
            <a:rect r="r" b="b" t="t" l="l"/>
            <a:pathLst>
              <a:path h="3105788" w="4517509">
                <a:moveTo>
                  <a:pt x="0" y="0"/>
                </a:moveTo>
                <a:lnTo>
                  <a:pt x="4517510" y="0"/>
                </a:lnTo>
                <a:lnTo>
                  <a:pt x="4517510" y="3105787"/>
                </a:lnTo>
                <a:lnTo>
                  <a:pt x="0" y="310578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9916417">
            <a:off x="-122248" y="7833875"/>
            <a:ext cx="3914508" cy="3811752"/>
          </a:xfrm>
          <a:custGeom>
            <a:avLst/>
            <a:gdLst/>
            <a:ahLst/>
            <a:cxnLst/>
            <a:rect r="r" b="b" t="t" l="l"/>
            <a:pathLst>
              <a:path h="3811752" w="3914508">
                <a:moveTo>
                  <a:pt x="0" y="0"/>
                </a:moveTo>
                <a:lnTo>
                  <a:pt x="3914508" y="0"/>
                </a:lnTo>
                <a:lnTo>
                  <a:pt x="3914508" y="3811753"/>
                </a:lnTo>
                <a:lnTo>
                  <a:pt x="0" y="381175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0" y="4274003"/>
            <a:ext cx="18636758" cy="2200176"/>
          </a:xfrm>
          <a:prstGeom prst="rect">
            <a:avLst/>
          </a:prstGeom>
        </p:spPr>
        <p:txBody>
          <a:bodyPr anchor="t" rtlCol="false" tIns="0" lIns="0" bIns="0" rIns="0">
            <a:spAutoFit/>
          </a:bodyPr>
          <a:lstStyle/>
          <a:p>
            <a:pPr algn="ctr" marL="0" indent="0" lvl="0">
              <a:lnSpc>
                <a:spcPts val="17378"/>
              </a:lnSpc>
              <a:spcBef>
                <a:spcPct val="0"/>
              </a:spcBef>
            </a:pPr>
            <a:r>
              <a:rPr lang="en-US" sz="14481">
                <a:solidFill>
                  <a:srgbClr val="000000"/>
                </a:solidFill>
                <a:latin typeface="Gagalin"/>
                <a:ea typeface="Gagalin"/>
                <a:cs typeface="Gagalin"/>
                <a:sym typeface="Gagalin"/>
              </a:rPr>
              <a:t>aptitude test</a:t>
            </a:r>
          </a:p>
        </p:txBody>
      </p:sp>
      <p:sp>
        <p:nvSpPr>
          <p:cNvPr name="Freeform 10" id="10"/>
          <p:cNvSpPr/>
          <p:nvPr/>
        </p:nvSpPr>
        <p:spPr>
          <a:xfrm flipH="false" flipV="false" rot="0">
            <a:off x="8356241" y="-453317"/>
            <a:ext cx="4352067" cy="3525174"/>
          </a:xfrm>
          <a:custGeom>
            <a:avLst/>
            <a:gdLst/>
            <a:ahLst/>
            <a:cxnLst/>
            <a:rect r="r" b="b" t="t" l="l"/>
            <a:pathLst>
              <a:path h="3525174" w="4352067">
                <a:moveTo>
                  <a:pt x="0" y="0"/>
                </a:moveTo>
                <a:lnTo>
                  <a:pt x="4352066" y="0"/>
                </a:lnTo>
                <a:lnTo>
                  <a:pt x="4352066" y="3525174"/>
                </a:lnTo>
                <a:lnTo>
                  <a:pt x="0" y="352517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5802793" y="7902693"/>
            <a:ext cx="2277420" cy="2711214"/>
          </a:xfrm>
          <a:custGeom>
            <a:avLst/>
            <a:gdLst/>
            <a:ahLst/>
            <a:cxnLst/>
            <a:rect r="r" b="b" t="t" l="l"/>
            <a:pathLst>
              <a:path h="2711214" w="2277420">
                <a:moveTo>
                  <a:pt x="0" y="0"/>
                </a:moveTo>
                <a:lnTo>
                  <a:pt x="2277420" y="0"/>
                </a:lnTo>
                <a:lnTo>
                  <a:pt x="2277420" y="2711214"/>
                </a:lnTo>
                <a:lnTo>
                  <a:pt x="0" y="271121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2" id="12"/>
          <p:cNvSpPr/>
          <p:nvPr/>
        </p:nvSpPr>
        <p:spPr>
          <a:xfrm flipH="false" flipV="false" rot="-690207">
            <a:off x="2136176" y="407457"/>
            <a:ext cx="2292111" cy="3251221"/>
          </a:xfrm>
          <a:custGeom>
            <a:avLst/>
            <a:gdLst/>
            <a:ahLst/>
            <a:cxnLst/>
            <a:rect r="r" b="b" t="t" l="l"/>
            <a:pathLst>
              <a:path h="3251221" w="2292111">
                <a:moveTo>
                  <a:pt x="0" y="0"/>
                </a:moveTo>
                <a:lnTo>
                  <a:pt x="2292111" y="0"/>
                </a:lnTo>
                <a:lnTo>
                  <a:pt x="2292111" y="3251221"/>
                </a:lnTo>
                <a:lnTo>
                  <a:pt x="0" y="325122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3614954">
            <a:off x="4076598" y="9030161"/>
            <a:ext cx="1579954" cy="1531119"/>
          </a:xfrm>
          <a:custGeom>
            <a:avLst/>
            <a:gdLst/>
            <a:ahLst/>
            <a:cxnLst/>
            <a:rect r="r" b="b" t="t" l="l"/>
            <a:pathLst>
              <a:path h="1531119" w="1579954">
                <a:moveTo>
                  <a:pt x="0" y="0"/>
                </a:moveTo>
                <a:lnTo>
                  <a:pt x="1579954" y="0"/>
                </a:lnTo>
                <a:lnTo>
                  <a:pt x="1579954" y="1531120"/>
                </a:lnTo>
                <a:lnTo>
                  <a:pt x="0" y="15311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170603">
            <a:off x="-4153679" y="-7227474"/>
            <a:ext cx="8307358" cy="9324585"/>
          </a:xfrm>
          <a:custGeom>
            <a:avLst/>
            <a:gdLst/>
            <a:ahLst/>
            <a:cxnLst/>
            <a:rect r="r" b="b" t="t" l="l"/>
            <a:pathLst>
              <a:path h="9324585" w="8307358">
                <a:moveTo>
                  <a:pt x="0" y="0"/>
                </a:moveTo>
                <a:lnTo>
                  <a:pt x="8307358" y="0"/>
                </a:lnTo>
                <a:lnTo>
                  <a:pt x="8307358" y="9324585"/>
                </a:lnTo>
                <a:lnTo>
                  <a:pt x="0" y="93245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988268" y="-809980"/>
            <a:ext cx="2649556" cy="2567661"/>
          </a:xfrm>
          <a:custGeom>
            <a:avLst/>
            <a:gdLst/>
            <a:ahLst/>
            <a:cxnLst/>
            <a:rect r="r" b="b" t="t" l="l"/>
            <a:pathLst>
              <a:path h="2567661" w="2649556">
                <a:moveTo>
                  <a:pt x="0" y="0"/>
                </a:moveTo>
                <a:lnTo>
                  <a:pt x="2649556" y="0"/>
                </a:lnTo>
                <a:lnTo>
                  <a:pt x="2649556" y="2567661"/>
                </a:lnTo>
                <a:lnTo>
                  <a:pt x="0" y="25676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900225" y="1757681"/>
            <a:ext cx="9468999" cy="2585654"/>
            <a:chOff x="0" y="0"/>
            <a:chExt cx="12625332" cy="3447538"/>
          </a:xfrm>
        </p:grpSpPr>
        <p:grpSp>
          <p:nvGrpSpPr>
            <p:cNvPr name="Group 7" id="7"/>
            <p:cNvGrpSpPr/>
            <p:nvPr/>
          </p:nvGrpSpPr>
          <p:grpSpPr>
            <a:xfrm rot="0">
              <a:off x="0" y="0"/>
              <a:ext cx="12625332" cy="3447538"/>
              <a:chOff x="0" y="0"/>
              <a:chExt cx="2460439" cy="671860"/>
            </a:xfrm>
          </p:grpSpPr>
          <p:sp>
            <p:nvSpPr>
              <p:cNvPr name="Freeform 8" id="8"/>
              <p:cNvSpPr/>
              <p:nvPr/>
            </p:nvSpPr>
            <p:spPr>
              <a:xfrm flipH="false" flipV="false" rot="0">
                <a:off x="0" y="0"/>
                <a:ext cx="2460439" cy="671860"/>
              </a:xfrm>
              <a:custGeom>
                <a:avLst/>
                <a:gdLst/>
                <a:ahLst/>
                <a:cxnLst/>
                <a:rect r="r" b="b" t="t" l="l"/>
                <a:pathLst>
                  <a:path h="671860" w="2460439">
                    <a:moveTo>
                      <a:pt x="42265" y="0"/>
                    </a:moveTo>
                    <a:lnTo>
                      <a:pt x="2418174" y="0"/>
                    </a:lnTo>
                    <a:cubicBezTo>
                      <a:pt x="2441516" y="0"/>
                      <a:pt x="2460439" y="18923"/>
                      <a:pt x="2460439" y="42265"/>
                    </a:cubicBezTo>
                    <a:lnTo>
                      <a:pt x="2460439" y="629595"/>
                    </a:lnTo>
                    <a:cubicBezTo>
                      <a:pt x="2460439" y="640805"/>
                      <a:pt x="2455986" y="651555"/>
                      <a:pt x="2448060" y="659481"/>
                    </a:cubicBezTo>
                    <a:cubicBezTo>
                      <a:pt x="2440134" y="667407"/>
                      <a:pt x="2429383" y="671860"/>
                      <a:pt x="2418174" y="671860"/>
                    </a:cubicBezTo>
                    <a:lnTo>
                      <a:pt x="42265" y="671860"/>
                    </a:lnTo>
                    <a:cubicBezTo>
                      <a:pt x="31056" y="671860"/>
                      <a:pt x="20305" y="667407"/>
                      <a:pt x="12379" y="659481"/>
                    </a:cubicBezTo>
                    <a:cubicBezTo>
                      <a:pt x="4453" y="651555"/>
                      <a:pt x="0" y="640805"/>
                      <a:pt x="0" y="629595"/>
                    </a:cubicBezTo>
                    <a:lnTo>
                      <a:pt x="0" y="42265"/>
                    </a:lnTo>
                    <a:cubicBezTo>
                      <a:pt x="0" y="31056"/>
                      <a:pt x="4453" y="20305"/>
                      <a:pt x="12379" y="12379"/>
                    </a:cubicBezTo>
                    <a:cubicBezTo>
                      <a:pt x="20305" y="4453"/>
                      <a:pt x="31056" y="0"/>
                      <a:pt x="42265" y="0"/>
                    </a:cubicBezTo>
                    <a:close/>
                  </a:path>
                </a:pathLst>
              </a:custGeom>
              <a:solidFill>
                <a:srgbClr val="FFFFFF">
                  <a:alpha val="55686"/>
                </a:srgbClr>
              </a:solidFill>
              <a:ln w="38100" cap="rnd">
                <a:solidFill>
                  <a:srgbClr val="000000">
                    <a:alpha val="55686"/>
                  </a:srgbClr>
                </a:solidFill>
                <a:prstDash val="solid"/>
                <a:round/>
              </a:ln>
            </p:spPr>
          </p:sp>
          <p:sp>
            <p:nvSpPr>
              <p:cNvPr name="TextBox 9" id="9"/>
              <p:cNvSpPr txBox="true"/>
              <p:nvPr/>
            </p:nvSpPr>
            <p:spPr>
              <a:xfrm>
                <a:off x="0" y="-47625"/>
                <a:ext cx="2460439" cy="719485"/>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1004940" y="480848"/>
              <a:ext cx="10615452" cy="2304867"/>
            </a:xfrm>
            <a:prstGeom prst="rect">
              <a:avLst/>
            </a:prstGeom>
          </p:spPr>
          <p:txBody>
            <a:bodyPr anchor="t" rtlCol="false" tIns="0" lIns="0" bIns="0" rIns="0">
              <a:spAutoFit/>
            </a:bodyPr>
            <a:lstStyle/>
            <a:p>
              <a:pPr algn="ctr" marL="0" indent="0" lvl="0">
                <a:lnSpc>
                  <a:spcPts val="4561"/>
                </a:lnSpc>
                <a:spcBef>
                  <a:spcPct val="0"/>
                </a:spcBef>
              </a:pPr>
              <a:r>
                <a:rPr lang="en-US" sz="3040">
                  <a:solidFill>
                    <a:srgbClr val="000000"/>
                  </a:solidFill>
                  <a:latin typeface="Agrandir Narrow"/>
                  <a:ea typeface="Agrandir Narrow"/>
                  <a:cs typeface="Agrandir Narrow"/>
                  <a:sym typeface="Agrandir Narrow"/>
                </a:rPr>
                <a:t>An aptitude test is an assessment used to measure a candidate's abilities in specific skills or fields of knowledge.</a:t>
              </a:r>
            </a:p>
          </p:txBody>
        </p:sp>
      </p:grpSp>
      <p:sp>
        <p:nvSpPr>
          <p:cNvPr name="Freeform 11" id="11"/>
          <p:cNvSpPr/>
          <p:nvPr/>
        </p:nvSpPr>
        <p:spPr>
          <a:xfrm flipH="true" flipV="false" rot="3158523">
            <a:off x="12555280" y="6650437"/>
            <a:ext cx="8394603" cy="9422514"/>
          </a:xfrm>
          <a:custGeom>
            <a:avLst/>
            <a:gdLst/>
            <a:ahLst/>
            <a:cxnLst/>
            <a:rect r="r" b="b" t="t" l="l"/>
            <a:pathLst>
              <a:path h="9422514" w="8394603">
                <a:moveTo>
                  <a:pt x="8394604" y="0"/>
                </a:moveTo>
                <a:lnTo>
                  <a:pt x="0" y="0"/>
                </a:lnTo>
                <a:lnTo>
                  <a:pt x="0" y="9422514"/>
                </a:lnTo>
                <a:lnTo>
                  <a:pt x="8394604" y="9422514"/>
                </a:lnTo>
                <a:lnTo>
                  <a:pt x="8394604"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6529252">
            <a:off x="-5319570" y="2592767"/>
            <a:ext cx="6664125" cy="6122816"/>
          </a:xfrm>
          <a:custGeom>
            <a:avLst/>
            <a:gdLst/>
            <a:ahLst/>
            <a:cxnLst/>
            <a:rect r="r" b="b" t="t" l="l"/>
            <a:pathLst>
              <a:path h="6122816" w="6664125">
                <a:moveTo>
                  <a:pt x="0" y="0"/>
                </a:moveTo>
                <a:lnTo>
                  <a:pt x="6664125" y="0"/>
                </a:lnTo>
                <a:lnTo>
                  <a:pt x="6664125" y="6122816"/>
                </a:lnTo>
                <a:lnTo>
                  <a:pt x="0" y="612281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2470174">
            <a:off x="877831" y="6627497"/>
            <a:ext cx="2656082" cy="2951203"/>
          </a:xfrm>
          <a:custGeom>
            <a:avLst/>
            <a:gdLst/>
            <a:ahLst/>
            <a:cxnLst/>
            <a:rect r="r" b="b" t="t" l="l"/>
            <a:pathLst>
              <a:path h="2951203" w="2656082">
                <a:moveTo>
                  <a:pt x="0" y="0"/>
                </a:moveTo>
                <a:lnTo>
                  <a:pt x="2656082" y="0"/>
                </a:lnTo>
                <a:lnTo>
                  <a:pt x="2656082" y="2951203"/>
                </a:lnTo>
                <a:lnTo>
                  <a:pt x="0" y="29512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4" id="14"/>
          <p:cNvSpPr txBox="true"/>
          <p:nvPr/>
        </p:nvSpPr>
        <p:spPr>
          <a:xfrm rot="0">
            <a:off x="35763" y="588803"/>
            <a:ext cx="11197924" cy="923826"/>
          </a:xfrm>
          <a:prstGeom prst="rect">
            <a:avLst/>
          </a:prstGeom>
        </p:spPr>
        <p:txBody>
          <a:bodyPr anchor="t" rtlCol="false" tIns="0" lIns="0" bIns="0" rIns="0">
            <a:spAutoFit/>
          </a:bodyPr>
          <a:lstStyle/>
          <a:p>
            <a:pPr algn="ctr" marL="0" indent="0" lvl="0">
              <a:lnSpc>
                <a:spcPts val="7207"/>
              </a:lnSpc>
              <a:spcBef>
                <a:spcPct val="0"/>
              </a:spcBef>
            </a:pPr>
            <a:r>
              <a:rPr lang="en-US" sz="6005">
                <a:solidFill>
                  <a:srgbClr val="000000"/>
                </a:solidFill>
                <a:latin typeface="Gagalin"/>
                <a:ea typeface="Gagalin"/>
                <a:cs typeface="Gagalin"/>
                <a:sym typeface="Gagalin"/>
              </a:rPr>
              <a:t>WHAT IS AN APTITUDE TEST ?</a:t>
            </a:r>
          </a:p>
        </p:txBody>
      </p:sp>
      <p:sp>
        <p:nvSpPr>
          <p:cNvPr name="Freeform 15" id="15"/>
          <p:cNvSpPr/>
          <p:nvPr/>
        </p:nvSpPr>
        <p:spPr>
          <a:xfrm flipH="false" flipV="false" rot="-3614954">
            <a:off x="17205915" y="2612715"/>
            <a:ext cx="1579954" cy="1531119"/>
          </a:xfrm>
          <a:custGeom>
            <a:avLst/>
            <a:gdLst/>
            <a:ahLst/>
            <a:cxnLst/>
            <a:rect r="r" b="b" t="t" l="l"/>
            <a:pathLst>
              <a:path h="1531119" w="1579954">
                <a:moveTo>
                  <a:pt x="0" y="0"/>
                </a:moveTo>
                <a:lnTo>
                  <a:pt x="1579954" y="0"/>
                </a:lnTo>
                <a:lnTo>
                  <a:pt x="1579954" y="1531119"/>
                </a:lnTo>
                <a:lnTo>
                  <a:pt x="0" y="15311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2058521">
            <a:off x="14739147" y="491816"/>
            <a:ext cx="2656082" cy="2951203"/>
          </a:xfrm>
          <a:custGeom>
            <a:avLst/>
            <a:gdLst/>
            <a:ahLst/>
            <a:cxnLst/>
            <a:rect r="r" b="b" t="t" l="l"/>
            <a:pathLst>
              <a:path h="2951203" w="2656082">
                <a:moveTo>
                  <a:pt x="0" y="0"/>
                </a:moveTo>
                <a:lnTo>
                  <a:pt x="2656083" y="0"/>
                </a:lnTo>
                <a:lnTo>
                  <a:pt x="2656083" y="2951203"/>
                </a:lnTo>
                <a:lnTo>
                  <a:pt x="0" y="29512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7" id="17"/>
          <p:cNvGrpSpPr/>
          <p:nvPr/>
        </p:nvGrpSpPr>
        <p:grpSpPr>
          <a:xfrm rot="0">
            <a:off x="4929976" y="5948629"/>
            <a:ext cx="12329324" cy="3112919"/>
            <a:chOff x="0" y="0"/>
            <a:chExt cx="16439099" cy="4150559"/>
          </a:xfrm>
        </p:grpSpPr>
        <p:grpSp>
          <p:nvGrpSpPr>
            <p:cNvPr name="Group 18" id="18"/>
            <p:cNvGrpSpPr/>
            <p:nvPr/>
          </p:nvGrpSpPr>
          <p:grpSpPr>
            <a:xfrm rot="0">
              <a:off x="0" y="0"/>
              <a:ext cx="16439099" cy="4150559"/>
              <a:chOff x="0" y="0"/>
              <a:chExt cx="3247229" cy="819863"/>
            </a:xfrm>
          </p:grpSpPr>
          <p:sp>
            <p:nvSpPr>
              <p:cNvPr name="Freeform 19" id="19"/>
              <p:cNvSpPr/>
              <p:nvPr/>
            </p:nvSpPr>
            <p:spPr>
              <a:xfrm flipH="false" flipV="false" rot="0">
                <a:off x="0" y="0"/>
                <a:ext cx="3247229" cy="819863"/>
              </a:xfrm>
              <a:custGeom>
                <a:avLst/>
                <a:gdLst/>
                <a:ahLst/>
                <a:cxnLst/>
                <a:rect r="r" b="b" t="t" l="l"/>
                <a:pathLst>
                  <a:path h="819863" w="3247229">
                    <a:moveTo>
                      <a:pt x="32024" y="0"/>
                    </a:moveTo>
                    <a:lnTo>
                      <a:pt x="3215205" y="0"/>
                    </a:lnTo>
                    <a:cubicBezTo>
                      <a:pt x="3232892" y="0"/>
                      <a:pt x="3247229" y="14338"/>
                      <a:pt x="3247229" y="32024"/>
                    </a:cubicBezTo>
                    <a:lnTo>
                      <a:pt x="3247229" y="787839"/>
                    </a:lnTo>
                    <a:cubicBezTo>
                      <a:pt x="3247229" y="805526"/>
                      <a:pt x="3232892" y="819863"/>
                      <a:pt x="3215205" y="819863"/>
                    </a:cubicBezTo>
                    <a:lnTo>
                      <a:pt x="32024" y="819863"/>
                    </a:lnTo>
                    <a:cubicBezTo>
                      <a:pt x="14338" y="819863"/>
                      <a:pt x="0" y="805526"/>
                      <a:pt x="0" y="787839"/>
                    </a:cubicBezTo>
                    <a:lnTo>
                      <a:pt x="0" y="32024"/>
                    </a:lnTo>
                    <a:cubicBezTo>
                      <a:pt x="0" y="14338"/>
                      <a:pt x="14338" y="0"/>
                      <a:pt x="32024" y="0"/>
                    </a:cubicBezTo>
                    <a:close/>
                  </a:path>
                </a:pathLst>
              </a:custGeom>
              <a:solidFill>
                <a:srgbClr val="FFFFFF">
                  <a:alpha val="55686"/>
                </a:srgbClr>
              </a:solidFill>
              <a:ln w="38100" cap="rnd">
                <a:solidFill>
                  <a:srgbClr val="000000">
                    <a:alpha val="55686"/>
                  </a:srgbClr>
                </a:solidFill>
                <a:prstDash val="solid"/>
                <a:round/>
              </a:ln>
            </p:spPr>
          </p:sp>
          <p:sp>
            <p:nvSpPr>
              <p:cNvPr name="TextBox 20" id="20"/>
              <p:cNvSpPr txBox="true"/>
              <p:nvPr/>
            </p:nvSpPr>
            <p:spPr>
              <a:xfrm>
                <a:off x="0" y="-47625"/>
                <a:ext cx="3247229" cy="867488"/>
              </a:xfrm>
              <a:prstGeom prst="rect">
                <a:avLst/>
              </a:prstGeom>
            </p:spPr>
            <p:txBody>
              <a:bodyPr anchor="ctr" rtlCol="false" tIns="50800" lIns="50800" bIns="50800" rIns="50800"/>
              <a:lstStyle/>
              <a:p>
                <a:pPr algn="ctr">
                  <a:lnSpc>
                    <a:spcPts val="2940"/>
                  </a:lnSpc>
                </a:pPr>
              </a:p>
            </p:txBody>
          </p:sp>
        </p:grpSp>
        <p:sp>
          <p:nvSpPr>
            <p:cNvPr name="TextBox 21" id="21"/>
            <p:cNvSpPr txBox="true"/>
            <p:nvPr/>
          </p:nvSpPr>
          <p:spPr>
            <a:xfrm rot="0">
              <a:off x="1308505" y="491020"/>
              <a:ext cx="13822089" cy="3006593"/>
            </a:xfrm>
            <a:prstGeom prst="rect">
              <a:avLst/>
            </a:prstGeom>
          </p:spPr>
          <p:txBody>
            <a:bodyPr anchor="t" rtlCol="false" tIns="0" lIns="0" bIns="0" rIns="0">
              <a:spAutoFit/>
            </a:bodyPr>
            <a:lstStyle/>
            <a:p>
              <a:pPr algn="ctr" marL="0" indent="0" lvl="0">
                <a:lnSpc>
                  <a:spcPts val="4499"/>
                </a:lnSpc>
                <a:spcBef>
                  <a:spcPct val="0"/>
                </a:spcBef>
              </a:pPr>
              <a:r>
                <a:rPr lang="en-US" sz="2999">
                  <a:solidFill>
                    <a:srgbClr val="000000"/>
                  </a:solidFill>
                  <a:latin typeface="Agrandir Narrow"/>
                  <a:ea typeface="Agrandir Narrow"/>
                  <a:cs typeface="Agrandir Narrow"/>
                  <a:sym typeface="Agrandir Narrow"/>
                </a:rPr>
                <a:t>Companies use aptitude tests for placement to evaluate potential hires' problem-solving skills, logical reasoning, and ability to learn and adapt, ensuring they are a good fit for the role and the organization.</a:t>
              </a:r>
            </a:p>
          </p:txBody>
        </p:sp>
      </p:grpSp>
      <p:sp>
        <p:nvSpPr>
          <p:cNvPr name="TextBox 22" id="22"/>
          <p:cNvSpPr txBox="true"/>
          <p:nvPr/>
        </p:nvSpPr>
        <p:spPr>
          <a:xfrm rot="0">
            <a:off x="4471482" y="4777154"/>
            <a:ext cx="13524410" cy="923826"/>
          </a:xfrm>
          <a:prstGeom prst="rect">
            <a:avLst/>
          </a:prstGeom>
        </p:spPr>
        <p:txBody>
          <a:bodyPr anchor="t" rtlCol="false" tIns="0" lIns="0" bIns="0" rIns="0">
            <a:spAutoFit/>
          </a:bodyPr>
          <a:lstStyle/>
          <a:p>
            <a:pPr algn="ctr" marL="0" indent="0" lvl="0">
              <a:lnSpc>
                <a:spcPts val="7207"/>
              </a:lnSpc>
              <a:spcBef>
                <a:spcPct val="0"/>
              </a:spcBef>
            </a:pPr>
            <a:r>
              <a:rPr lang="en-US" sz="6005">
                <a:solidFill>
                  <a:srgbClr val="000000"/>
                </a:solidFill>
                <a:latin typeface="Gagalin"/>
                <a:ea typeface="Gagalin"/>
                <a:cs typeface="Gagalin"/>
                <a:sym typeface="Gagalin"/>
              </a:rPr>
              <a:t>WHY DO COMPANIES USE APTITUDE TESTS?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DAGKMVTzipg</dc:identifier>
  <dcterms:modified xsi:type="dcterms:W3CDTF">2011-08-01T06:04:30Z</dcterms:modified>
  <cp:revision>1</cp:revision>
  <dc:title>Internship Preparation KT - Purple Tags - CT Dept</dc:title>
</cp:coreProperties>
</file>