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65" r:id="rId4"/>
    <p:sldId id="266" r:id="rId5"/>
    <p:sldId id="281" r:id="rId6"/>
    <p:sldId id="270" r:id="rId7"/>
    <p:sldId id="272" r:id="rId8"/>
    <p:sldId id="274" r:id="rId9"/>
    <p:sldId id="273" r:id="rId10"/>
    <p:sldId id="279" r:id="rId11"/>
    <p:sldId id="280" r:id="rId12"/>
    <p:sldId id="271" r:id="rId13"/>
    <p:sldId id="269" r:id="rId14"/>
    <p:sldId id="267" r:id="rId15"/>
    <p:sldId id="259" r:id="rId16"/>
    <p:sldId id="268" r:id="rId17"/>
    <p:sldId id="276" r:id="rId18"/>
    <p:sldId id="277" r:id="rId19"/>
    <p:sldId id="278"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49" autoAdjust="0"/>
    <p:restoredTop sz="94660"/>
  </p:normalViewPr>
  <p:slideViewPr>
    <p:cSldViewPr snapToGrid="0">
      <p:cViewPr varScale="1">
        <p:scale>
          <a:sx n="98" d="100"/>
          <a:sy n="98" d="100"/>
        </p:scale>
        <p:origin x="77"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85D2E4-5850-435C-9D06-1E2F708681BF}" type="datetimeFigureOut">
              <a:rPr lang="en-GB" smtClean="0"/>
              <a:t>11/02/2025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72D9DB-CDC8-43F2-8F87-CE184BAABF7E}" type="slidenum">
              <a:rPr lang="en-GB" smtClean="0"/>
              <a:t>‹#›</a:t>
            </a:fld>
            <a:endParaRPr lang="en-GB"/>
          </a:p>
        </p:txBody>
      </p:sp>
    </p:spTree>
    <p:extLst>
      <p:ext uri="{BB962C8B-B14F-4D97-AF65-F5344CB8AC3E}">
        <p14:creationId xmlns:p14="http://schemas.microsoft.com/office/powerpoint/2010/main" val="228875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C140F-537A-DF92-C46C-68D0675EF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31538ED-8874-C868-A97D-0DFD778B0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F67CA08-B1DB-00A6-3EEA-6D55DA0DC085}"/>
              </a:ext>
            </a:extLst>
          </p:cNvPr>
          <p:cNvSpPr>
            <a:spLocks noGrp="1"/>
          </p:cNvSpPr>
          <p:nvPr>
            <p:ph type="dt" sz="half" idx="10"/>
          </p:nvPr>
        </p:nvSpPr>
        <p:spPr/>
        <p:txBody>
          <a:bodyPr/>
          <a:lstStyle/>
          <a:p>
            <a:fld id="{9CA62969-F686-4B43-9BF1-8F7FEBBCEFAE}" type="datetime1">
              <a:rPr lang="en-GB" smtClean="0"/>
              <a:t>11/02/2025</a:t>
            </a:fld>
            <a:endParaRPr lang="en-GB"/>
          </a:p>
        </p:txBody>
      </p:sp>
      <p:sp>
        <p:nvSpPr>
          <p:cNvPr id="5" name="Footer Placeholder 4">
            <a:extLst>
              <a:ext uri="{FF2B5EF4-FFF2-40B4-BE49-F238E27FC236}">
                <a16:creationId xmlns:a16="http://schemas.microsoft.com/office/drawing/2014/main" id="{A62861B7-D3B5-B819-82F7-6C0B883B29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F8A8BC-D882-25C7-4EF8-7E1CA8020152}"/>
              </a:ext>
            </a:extLst>
          </p:cNvPr>
          <p:cNvSpPr>
            <a:spLocks noGrp="1"/>
          </p:cNvSpPr>
          <p:nvPr>
            <p:ph type="sldNum" sz="quarter" idx="12"/>
          </p:nvPr>
        </p:nvSpPr>
        <p:spPr/>
        <p:txBody>
          <a:bodyPr/>
          <a:lstStyle/>
          <a:p>
            <a:fld id="{B9DEBDD7-AFE1-4C6F-A290-BE8D477D6A97}" type="slidenum">
              <a:rPr lang="en-GB" smtClean="0"/>
              <a:t>‹#›</a:t>
            </a:fld>
            <a:endParaRPr lang="en-GB"/>
          </a:p>
        </p:txBody>
      </p:sp>
    </p:spTree>
    <p:extLst>
      <p:ext uri="{BB962C8B-B14F-4D97-AF65-F5344CB8AC3E}">
        <p14:creationId xmlns:p14="http://schemas.microsoft.com/office/powerpoint/2010/main" val="1766398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DC1B-BB26-4469-B4D7-B600BE3CDB4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AEABB1-B75E-8C89-2174-A3C92A9714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FD374B-0E90-AB89-C883-F443F36E1E8F}"/>
              </a:ext>
            </a:extLst>
          </p:cNvPr>
          <p:cNvSpPr>
            <a:spLocks noGrp="1"/>
          </p:cNvSpPr>
          <p:nvPr>
            <p:ph type="dt" sz="half" idx="10"/>
          </p:nvPr>
        </p:nvSpPr>
        <p:spPr/>
        <p:txBody>
          <a:bodyPr/>
          <a:lstStyle/>
          <a:p>
            <a:fld id="{5079F27C-FB25-4386-809B-6AC91A403B43}" type="datetime1">
              <a:rPr lang="en-GB" smtClean="0"/>
              <a:t>11/02/2025</a:t>
            </a:fld>
            <a:endParaRPr lang="en-GB"/>
          </a:p>
        </p:txBody>
      </p:sp>
      <p:sp>
        <p:nvSpPr>
          <p:cNvPr id="5" name="Footer Placeholder 4">
            <a:extLst>
              <a:ext uri="{FF2B5EF4-FFF2-40B4-BE49-F238E27FC236}">
                <a16:creationId xmlns:a16="http://schemas.microsoft.com/office/drawing/2014/main" id="{7BB5F423-C46A-E9CE-7FB6-1AD08FC88C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D11D9E-C6E0-BD3C-A243-E5E78C074F1F}"/>
              </a:ext>
            </a:extLst>
          </p:cNvPr>
          <p:cNvSpPr>
            <a:spLocks noGrp="1"/>
          </p:cNvSpPr>
          <p:nvPr>
            <p:ph type="sldNum" sz="quarter" idx="12"/>
          </p:nvPr>
        </p:nvSpPr>
        <p:spPr/>
        <p:txBody>
          <a:bodyPr/>
          <a:lstStyle/>
          <a:p>
            <a:fld id="{B9DEBDD7-AFE1-4C6F-A290-BE8D477D6A97}" type="slidenum">
              <a:rPr lang="en-GB" smtClean="0"/>
              <a:t>‹#›</a:t>
            </a:fld>
            <a:endParaRPr lang="en-GB"/>
          </a:p>
        </p:txBody>
      </p:sp>
    </p:spTree>
    <p:extLst>
      <p:ext uri="{BB962C8B-B14F-4D97-AF65-F5344CB8AC3E}">
        <p14:creationId xmlns:p14="http://schemas.microsoft.com/office/powerpoint/2010/main" val="51244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F8529-AC79-838F-7958-7306573C65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05F107-89BD-4DD4-F05C-A29A933A34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930D53-7D42-78F0-1DA1-320152FCA0DA}"/>
              </a:ext>
            </a:extLst>
          </p:cNvPr>
          <p:cNvSpPr>
            <a:spLocks noGrp="1"/>
          </p:cNvSpPr>
          <p:nvPr>
            <p:ph type="dt" sz="half" idx="10"/>
          </p:nvPr>
        </p:nvSpPr>
        <p:spPr/>
        <p:txBody>
          <a:bodyPr/>
          <a:lstStyle/>
          <a:p>
            <a:fld id="{142CAD1E-6F08-4FB7-A98C-DCA8B71E78F0}" type="datetime1">
              <a:rPr lang="en-GB" smtClean="0"/>
              <a:t>11/02/2025</a:t>
            </a:fld>
            <a:endParaRPr lang="en-GB"/>
          </a:p>
        </p:txBody>
      </p:sp>
      <p:sp>
        <p:nvSpPr>
          <p:cNvPr id="5" name="Footer Placeholder 4">
            <a:extLst>
              <a:ext uri="{FF2B5EF4-FFF2-40B4-BE49-F238E27FC236}">
                <a16:creationId xmlns:a16="http://schemas.microsoft.com/office/drawing/2014/main" id="{2F5AB3B8-6389-A058-041E-117FB0B606E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35CCC5-0CC7-09B7-92D9-0060F483122B}"/>
              </a:ext>
            </a:extLst>
          </p:cNvPr>
          <p:cNvSpPr>
            <a:spLocks noGrp="1"/>
          </p:cNvSpPr>
          <p:nvPr>
            <p:ph type="sldNum" sz="quarter" idx="12"/>
          </p:nvPr>
        </p:nvSpPr>
        <p:spPr/>
        <p:txBody>
          <a:bodyPr/>
          <a:lstStyle/>
          <a:p>
            <a:fld id="{B9DEBDD7-AFE1-4C6F-A290-BE8D477D6A97}" type="slidenum">
              <a:rPr lang="en-GB" smtClean="0"/>
              <a:t>‹#›</a:t>
            </a:fld>
            <a:endParaRPr lang="en-GB"/>
          </a:p>
        </p:txBody>
      </p:sp>
    </p:spTree>
    <p:extLst>
      <p:ext uri="{BB962C8B-B14F-4D97-AF65-F5344CB8AC3E}">
        <p14:creationId xmlns:p14="http://schemas.microsoft.com/office/powerpoint/2010/main" val="167321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6A19-03EB-0366-54B3-32DC733B7C5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EAB325-342E-6679-461B-12753E9BC0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002261-C323-6299-397F-00D1C28C2F20}"/>
              </a:ext>
            </a:extLst>
          </p:cNvPr>
          <p:cNvSpPr>
            <a:spLocks noGrp="1"/>
          </p:cNvSpPr>
          <p:nvPr>
            <p:ph type="dt" sz="half" idx="10"/>
          </p:nvPr>
        </p:nvSpPr>
        <p:spPr/>
        <p:txBody>
          <a:bodyPr/>
          <a:lstStyle/>
          <a:p>
            <a:fld id="{01937F82-654B-499F-AE42-32EBAF001A0F}" type="datetime1">
              <a:rPr lang="en-GB" smtClean="0"/>
              <a:t>11/02/2025</a:t>
            </a:fld>
            <a:endParaRPr lang="en-GB"/>
          </a:p>
        </p:txBody>
      </p:sp>
      <p:sp>
        <p:nvSpPr>
          <p:cNvPr id="5" name="Footer Placeholder 4">
            <a:extLst>
              <a:ext uri="{FF2B5EF4-FFF2-40B4-BE49-F238E27FC236}">
                <a16:creationId xmlns:a16="http://schemas.microsoft.com/office/drawing/2014/main" id="{D240BB91-2A57-4990-943A-0CF1949207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D7BA5A-4E86-C2D2-B128-3931CED894A4}"/>
              </a:ext>
            </a:extLst>
          </p:cNvPr>
          <p:cNvSpPr>
            <a:spLocks noGrp="1"/>
          </p:cNvSpPr>
          <p:nvPr>
            <p:ph type="sldNum" sz="quarter" idx="12"/>
          </p:nvPr>
        </p:nvSpPr>
        <p:spPr/>
        <p:txBody>
          <a:bodyPr/>
          <a:lstStyle/>
          <a:p>
            <a:fld id="{B9DEBDD7-AFE1-4C6F-A290-BE8D477D6A97}" type="slidenum">
              <a:rPr lang="en-GB" smtClean="0"/>
              <a:t>‹#›</a:t>
            </a:fld>
            <a:endParaRPr lang="en-GB"/>
          </a:p>
        </p:txBody>
      </p:sp>
    </p:spTree>
    <p:extLst>
      <p:ext uri="{BB962C8B-B14F-4D97-AF65-F5344CB8AC3E}">
        <p14:creationId xmlns:p14="http://schemas.microsoft.com/office/powerpoint/2010/main" val="3285230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25E1-1377-4532-E7FD-C2F2CBDB1B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AF0C69-CE4F-84A8-87A5-9DB7CE65D4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AAAD8-4E96-9BA4-2C36-B6CCE46EA319}"/>
              </a:ext>
            </a:extLst>
          </p:cNvPr>
          <p:cNvSpPr>
            <a:spLocks noGrp="1"/>
          </p:cNvSpPr>
          <p:nvPr>
            <p:ph type="dt" sz="half" idx="10"/>
          </p:nvPr>
        </p:nvSpPr>
        <p:spPr/>
        <p:txBody>
          <a:bodyPr/>
          <a:lstStyle/>
          <a:p>
            <a:fld id="{3B38F9CF-408B-45EF-83EB-9323E9389777}" type="datetime1">
              <a:rPr lang="en-GB" smtClean="0"/>
              <a:t>11/02/2025</a:t>
            </a:fld>
            <a:endParaRPr lang="en-GB"/>
          </a:p>
        </p:txBody>
      </p:sp>
      <p:sp>
        <p:nvSpPr>
          <p:cNvPr id="5" name="Footer Placeholder 4">
            <a:extLst>
              <a:ext uri="{FF2B5EF4-FFF2-40B4-BE49-F238E27FC236}">
                <a16:creationId xmlns:a16="http://schemas.microsoft.com/office/drawing/2014/main" id="{41619CE2-48B6-343A-5357-5EA4B30118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550887-392A-CADA-7815-59FDFC491DA8}"/>
              </a:ext>
            </a:extLst>
          </p:cNvPr>
          <p:cNvSpPr>
            <a:spLocks noGrp="1"/>
          </p:cNvSpPr>
          <p:nvPr>
            <p:ph type="sldNum" sz="quarter" idx="12"/>
          </p:nvPr>
        </p:nvSpPr>
        <p:spPr/>
        <p:txBody>
          <a:bodyPr/>
          <a:lstStyle/>
          <a:p>
            <a:fld id="{B9DEBDD7-AFE1-4C6F-A290-BE8D477D6A97}" type="slidenum">
              <a:rPr lang="en-GB" smtClean="0"/>
              <a:t>‹#›</a:t>
            </a:fld>
            <a:endParaRPr lang="en-GB"/>
          </a:p>
        </p:txBody>
      </p:sp>
    </p:spTree>
    <p:extLst>
      <p:ext uri="{BB962C8B-B14F-4D97-AF65-F5344CB8AC3E}">
        <p14:creationId xmlns:p14="http://schemas.microsoft.com/office/powerpoint/2010/main" val="1877815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D813-1075-14CB-B430-F0114C5C97D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97110D-CDF8-1484-1EA8-7DCC127818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3B5476-7B3B-1A81-671A-8C5FE811DD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291DF2E-A977-C649-8F7E-53B78D1E6784}"/>
              </a:ext>
            </a:extLst>
          </p:cNvPr>
          <p:cNvSpPr>
            <a:spLocks noGrp="1"/>
          </p:cNvSpPr>
          <p:nvPr>
            <p:ph type="dt" sz="half" idx="10"/>
          </p:nvPr>
        </p:nvSpPr>
        <p:spPr/>
        <p:txBody>
          <a:bodyPr/>
          <a:lstStyle/>
          <a:p>
            <a:fld id="{161F639F-106E-4C16-8150-BEA0CF5CC9D1}" type="datetime1">
              <a:rPr lang="en-GB" smtClean="0"/>
              <a:t>11/02/2025</a:t>
            </a:fld>
            <a:endParaRPr lang="en-GB"/>
          </a:p>
        </p:txBody>
      </p:sp>
      <p:sp>
        <p:nvSpPr>
          <p:cNvPr id="6" name="Footer Placeholder 5">
            <a:extLst>
              <a:ext uri="{FF2B5EF4-FFF2-40B4-BE49-F238E27FC236}">
                <a16:creationId xmlns:a16="http://schemas.microsoft.com/office/drawing/2014/main" id="{3A02F7DB-1C8B-43AA-CFA8-3169CEDD89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6E1C4A8-E80F-F6F8-E70C-B23E7C752C86}"/>
              </a:ext>
            </a:extLst>
          </p:cNvPr>
          <p:cNvSpPr>
            <a:spLocks noGrp="1"/>
          </p:cNvSpPr>
          <p:nvPr>
            <p:ph type="sldNum" sz="quarter" idx="12"/>
          </p:nvPr>
        </p:nvSpPr>
        <p:spPr/>
        <p:txBody>
          <a:bodyPr/>
          <a:lstStyle/>
          <a:p>
            <a:fld id="{B9DEBDD7-AFE1-4C6F-A290-BE8D477D6A97}" type="slidenum">
              <a:rPr lang="en-GB" smtClean="0"/>
              <a:t>‹#›</a:t>
            </a:fld>
            <a:endParaRPr lang="en-GB"/>
          </a:p>
        </p:txBody>
      </p:sp>
    </p:spTree>
    <p:extLst>
      <p:ext uri="{BB962C8B-B14F-4D97-AF65-F5344CB8AC3E}">
        <p14:creationId xmlns:p14="http://schemas.microsoft.com/office/powerpoint/2010/main" val="399974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6381-6C1D-FB1F-9540-D3BCFFD138F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6B4699F-8A4A-55D1-6D7A-47E68B1386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F97B7A-126E-3C59-6FEC-E0F523B305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093D21D-EAEF-C86E-EDD0-1BAE2AC52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87576D-5A9E-776B-1322-AAE1E6D3A2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E32AE1-1708-8FF7-7CB6-7A6443E7A778}"/>
              </a:ext>
            </a:extLst>
          </p:cNvPr>
          <p:cNvSpPr>
            <a:spLocks noGrp="1"/>
          </p:cNvSpPr>
          <p:nvPr>
            <p:ph type="dt" sz="half" idx="10"/>
          </p:nvPr>
        </p:nvSpPr>
        <p:spPr/>
        <p:txBody>
          <a:bodyPr/>
          <a:lstStyle/>
          <a:p>
            <a:fld id="{D1D23B0E-C7E2-4E98-A18B-49907B3A7FD1}" type="datetime1">
              <a:rPr lang="en-GB" smtClean="0"/>
              <a:t>11/02/2025</a:t>
            </a:fld>
            <a:endParaRPr lang="en-GB"/>
          </a:p>
        </p:txBody>
      </p:sp>
      <p:sp>
        <p:nvSpPr>
          <p:cNvPr id="8" name="Footer Placeholder 7">
            <a:extLst>
              <a:ext uri="{FF2B5EF4-FFF2-40B4-BE49-F238E27FC236}">
                <a16:creationId xmlns:a16="http://schemas.microsoft.com/office/drawing/2014/main" id="{A1D92971-3887-405D-E3FD-1D04A2DF3AA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7BA7CD5-8088-B47C-9EC6-3E623E75E44B}"/>
              </a:ext>
            </a:extLst>
          </p:cNvPr>
          <p:cNvSpPr>
            <a:spLocks noGrp="1"/>
          </p:cNvSpPr>
          <p:nvPr>
            <p:ph type="sldNum" sz="quarter" idx="12"/>
          </p:nvPr>
        </p:nvSpPr>
        <p:spPr/>
        <p:txBody>
          <a:bodyPr/>
          <a:lstStyle/>
          <a:p>
            <a:fld id="{B9DEBDD7-AFE1-4C6F-A290-BE8D477D6A97}" type="slidenum">
              <a:rPr lang="en-GB" smtClean="0"/>
              <a:t>‹#›</a:t>
            </a:fld>
            <a:endParaRPr lang="en-GB"/>
          </a:p>
        </p:txBody>
      </p:sp>
    </p:spTree>
    <p:extLst>
      <p:ext uri="{BB962C8B-B14F-4D97-AF65-F5344CB8AC3E}">
        <p14:creationId xmlns:p14="http://schemas.microsoft.com/office/powerpoint/2010/main" val="1392305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DCA3-3D99-C237-AAC7-9A0EA1D3D1B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410DC70-995D-2AF3-CD0D-91173E5914E9}"/>
              </a:ext>
            </a:extLst>
          </p:cNvPr>
          <p:cNvSpPr>
            <a:spLocks noGrp="1"/>
          </p:cNvSpPr>
          <p:nvPr>
            <p:ph type="dt" sz="half" idx="10"/>
          </p:nvPr>
        </p:nvSpPr>
        <p:spPr/>
        <p:txBody>
          <a:bodyPr/>
          <a:lstStyle/>
          <a:p>
            <a:fld id="{345B2065-D387-46B1-B409-D85F067AA942}" type="datetime1">
              <a:rPr lang="en-GB" smtClean="0"/>
              <a:t>11/02/2025</a:t>
            </a:fld>
            <a:endParaRPr lang="en-GB"/>
          </a:p>
        </p:txBody>
      </p:sp>
      <p:sp>
        <p:nvSpPr>
          <p:cNvPr id="4" name="Footer Placeholder 3">
            <a:extLst>
              <a:ext uri="{FF2B5EF4-FFF2-40B4-BE49-F238E27FC236}">
                <a16:creationId xmlns:a16="http://schemas.microsoft.com/office/drawing/2014/main" id="{A42F114F-D35C-3E6B-2664-B38B4BAC68F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68A30A-B77D-C28A-2453-D33A69733AD9}"/>
              </a:ext>
            </a:extLst>
          </p:cNvPr>
          <p:cNvSpPr>
            <a:spLocks noGrp="1"/>
          </p:cNvSpPr>
          <p:nvPr>
            <p:ph type="sldNum" sz="quarter" idx="12"/>
          </p:nvPr>
        </p:nvSpPr>
        <p:spPr/>
        <p:txBody>
          <a:bodyPr/>
          <a:lstStyle/>
          <a:p>
            <a:fld id="{B9DEBDD7-AFE1-4C6F-A290-BE8D477D6A97}" type="slidenum">
              <a:rPr lang="en-GB" smtClean="0"/>
              <a:t>‹#›</a:t>
            </a:fld>
            <a:endParaRPr lang="en-GB"/>
          </a:p>
        </p:txBody>
      </p:sp>
    </p:spTree>
    <p:extLst>
      <p:ext uri="{BB962C8B-B14F-4D97-AF65-F5344CB8AC3E}">
        <p14:creationId xmlns:p14="http://schemas.microsoft.com/office/powerpoint/2010/main" val="109832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14ADEE-FBD2-1AA3-D6D4-3E585AA0E8BD}"/>
              </a:ext>
            </a:extLst>
          </p:cNvPr>
          <p:cNvSpPr>
            <a:spLocks noGrp="1"/>
          </p:cNvSpPr>
          <p:nvPr>
            <p:ph type="dt" sz="half" idx="10"/>
          </p:nvPr>
        </p:nvSpPr>
        <p:spPr/>
        <p:txBody>
          <a:bodyPr/>
          <a:lstStyle/>
          <a:p>
            <a:fld id="{C940608B-A388-47AE-B7C3-33A562209266}" type="datetime1">
              <a:rPr lang="en-GB" smtClean="0"/>
              <a:t>11/02/2025</a:t>
            </a:fld>
            <a:endParaRPr lang="en-GB"/>
          </a:p>
        </p:txBody>
      </p:sp>
      <p:sp>
        <p:nvSpPr>
          <p:cNvPr id="3" name="Footer Placeholder 2">
            <a:extLst>
              <a:ext uri="{FF2B5EF4-FFF2-40B4-BE49-F238E27FC236}">
                <a16:creationId xmlns:a16="http://schemas.microsoft.com/office/drawing/2014/main" id="{2F6DDF14-8A1B-AD3E-9493-60A8689218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60B23E-6663-5E77-9B6F-63642245B169}"/>
              </a:ext>
            </a:extLst>
          </p:cNvPr>
          <p:cNvSpPr>
            <a:spLocks noGrp="1"/>
          </p:cNvSpPr>
          <p:nvPr>
            <p:ph type="sldNum" sz="quarter" idx="12"/>
          </p:nvPr>
        </p:nvSpPr>
        <p:spPr/>
        <p:txBody>
          <a:bodyPr/>
          <a:lstStyle/>
          <a:p>
            <a:fld id="{B9DEBDD7-AFE1-4C6F-A290-BE8D477D6A97}" type="slidenum">
              <a:rPr lang="en-GB" smtClean="0"/>
              <a:t>‹#›</a:t>
            </a:fld>
            <a:endParaRPr lang="en-GB"/>
          </a:p>
        </p:txBody>
      </p:sp>
    </p:spTree>
    <p:extLst>
      <p:ext uri="{BB962C8B-B14F-4D97-AF65-F5344CB8AC3E}">
        <p14:creationId xmlns:p14="http://schemas.microsoft.com/office/powerpoint/2010/main" val="425264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83DE-7F2F-F775-B1D3-14C51212C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CD92895-B261-3E53-0141-61B901830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4C266BC-2090-D1A8-C40B-FA05B551D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1A6B9-ED1C-AC2C-C862-CB3317644CD7}"/>
              </a:ext>
            </a:extLst>
          </p:cNvPr>
          <p:cNvSpPr>
            <a:spLocks noGrp="1"/>
          </p:cNvSpPr>
          <p:nvPr>
            <p:ph type="dt" sz="half" idx="10"/>
          </p:nvPr>
        </p:nvSpPr>
        <p:spPr/>
        <p:txBody>
          <a:bodyPr/>
          <a:lstStyle/>
          <a:p>
            <a:fld id="{6F0C2578-32FD-4ADA-B267-D322B2E1C1EC}" type="datetime1">
              <a:rPr lang="en-GB" smtClean="0"/>
              <a:t>11/02/2025</a:t>
            </a:fld>
            <a:endParaRPr lang="en-GB"/>
          </a:p>
        </p:txBody>
      </p:sp>
      <p:sp>
        <p:nvSpPr>
          <p:cNvPr id="6" name="Footer Placeholder 5">
            <a:extLst>
              <a:ext uri="{FF2B5EF4-FFF2-40B4-BE49-F238E27FC236}">
                <a16:creationId xmlns:a16="http://schemas.microsoft.com/office/drawing/2014/main" id="{A14BBD22-5968-C747-454E-70E0030306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65CBB4-3210-644A-95B6-E40927B0672F}"/>
              </a:ext>
            </a:extLst>
          </p:cNvPr>
          <p:cNvSpPr>
            <a:spLocks noGrp="1"/>
          </p:cNvSpPr>
          <p:nvPr>
            <p:ph type="sldNum" sz="quarter" idx="12"/>
          </p:nvPr>
        </p:nvSpPr>
        <p:spPr/>
        <p:txBody>
          <a:bodyPr/>
          <a:lstStyle/>
          <a:p>
            <a:fld id="{B9DEBDD7-AFE1-4C6F-A290-BE8D477D6A97}" type="slidenum">
              <a:rPr lang="en-GB" smtClean="0"/>
              <a:t>‹#›</a:t>
            </a:fld>
            <a:endParaRPr lang="en-GB"/>
          </a:p>
        </p:txBody>
      </p:sp>
    </p:spTree>
    <p:extLst>
      <p:ext uri="{BB962C8B-B14F-4D97-AF65-F5344CB8AC3E}">
        <p14:creationId xmlns:p14="http://schemas.microsoft.com/office/powerpoint/2010/main" val="288544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701D-D523-6C7A-8AD2-136E4E0C6C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7F2F60E-1DDA-7ECD-F5CC-D07FA059A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6D89FD-238A-44D5-A34E-5BC92838A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9B29C-98D1-241F-AD8E-1E44D4D60156}"/>
              </a:ext>
            </a:extLst>
          </p:cNvPr>
          <p:cNvSpPr>
            <a:spLocks noGrp="1"/>
          </p:cNvSpPr>
          <p:nvPr>
            <p:ph type="dt" sz="half" idx="10"/>
          </p:nvPr>
        </p:nvSpPr>
        <p:spPr/>
        <p:txBody>
          <a:bodyPr/>
          <a:lstStyle/>
          <a:p>
            <a:fld id="{1A1A7D9F-30CE-4481-A886-B584231B3E89}" type="datetime1">
              <a:rPr lang="en-GB" smtClean="0"/>
              <a:t>11/02/2025</a:t>
            </a:fld>
            <a:endParaRPr lang="en-GB"/>
          </a:p>
        </p:txBody>
      </p:sp>
      <p:sp>
        <p:nvSpPr>
          <p:cNvPr id="6" name="Footer Placeholder 5">
            <a:extLst>
              <a:ext uri="{FF2B5EF4-FFF2-40B4-BE49-F238E27FC236}">
                <a16:creationId xmlns:a16="http://schemas.microsoft.com/office/drawing/2014/main" id="{FE69DF27-E4BF-A290-A136-75062B84AA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A670CD-6018-778A-5100-4492B614CDFC}"/>
              </a:ext>
            </a:extLst>
          </p:cNvPr>
          <p:cNvSpPr>
            <a:spLocks noGrp="1"/>
          </p:cNvSpPr>
          <p:nvPr>
            <p:ph type="sldNum" sz="quarter" idx="12"/>
          </p:nvPr>
        </p:nvSpPr>
        <p:spPr/>
        <p:txBody>
          <a:bodyPr/>
          <a:lstStyle/>
          <a:p>
            <a:fld id="{B9DEBDD7-AFE1-4C6F-A290-BE8D477D6A97}" type="slidenum">
              <a:rPr lang="en-GB" smtClean="0"/>
              <a:t>‹#›</a:t>
            </a:fld>
            <a:endParaRPr lang="en-GB"/>
          </a:p>
        </p:txBody>
      </p:sp>
    </p:spTree>
    <p:extLst>
      <p:ext uri="{BB962C8B-B14F-4D97-AF65-F5344CB8AC3E}">
        <p14:creationId xmlns:p14="http://schemas.microsoft.com/office/powerpoint/2010/main" val="4037009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A29BCD-9F96-1EE8-FA73-88825B9F62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1093F04-9819-8021-BCC0-F0B9FF5CA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51AC2E-F9BF-00D7-9E5B-6150FDAAED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A43472-0843-4F6D-A396-85035C26A547}" type="datetime1">
              <a:rPr lang="en-GB" smtClean="0"/>
              <a:t>11/02/2025</a:t>
            </a:fld>
            <a:endParaRPr lang="en-GB"/>
          </a:p>
        </p:txBody>
      </p:sp>
      <p:sp>
        <p:nvSpPr>
          <p:cNvPr id="5" name="Footer Placeholder 4">
            <a:extLst>
              <a:ext uri="{FF2B5EF4-FFF2-40B4-BE49-F238E27FC236}">
                <a16:creationId xmlns:a16="http://schemas.microsoft.com/office/drawing/2014/main" id="{EC7BCEC8-274F-47EE-98C7-B6672BAC4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022CDED-BD66-C850-31F9-0EF9A4B06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EBDD7-AFE1-4C6F-A290-BE8D477D6A97}" type="slidenum">
              <a:rPr lang="en-GB" smtClean="0"/>
              <a:t>‹#›</a:t>
            </a:fld>
            <a:endParaRPr lang="en-GB"/>
          </a:p>
        </p:txBody>
      </p:sp>
    </p:spTree>
    <p:extLst>
      <p:ext uri="{BB962C8B-B14F-4D97-AF65-F5344CB8AC3E}">
        <p14:creationId xmlns:p14="http://schemas.microsoft.com/office/powerpoint/2010/main" val="840241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3826-D01A-07D2-FE7B-FD628856C507}"/>
              </a:ext>
            </a:extLst>
          </p:cNvPr>
          <p:cNvSpPr>
            <a:spLocks noGrp="1"/>
          </p:cNvSpPr>
          <p:nvPr>
            <p:ph type="ctrTitle"/>
          </p:nvPr>
        </p:nvSpPr>
        <p:spPr>
          <a:xfrm>
            <a:off x="1524000" y="857324"/>
            <a:ext cx="9144000" cy="1848172"/>
          </a:xfrm>
        </p:spPr>
        <p:txBody>
          <a:bodyPr>
            <a:normAutofit/>
          </a:bodyPr>
          <a:lstStyle/>
          <a:p>
            <a:r>
              <a:rPr lang="en-GB" sz="4000" dirty="0">
                <a:latin typeface="Times New Roman" panose="02020603050405020304" pitchFamily="18" charset="0"/>
                <a:cs typeface="Times New Roman" panose="02020603050405020304" pitchFamily="18" charset="0"/>
              </a:rPr>
              <a:t>CS6611- CREATIVE AND INNOVATIVE</a:t>
            </a:r>
            <a:br>
              <a:rPr lang="en-GB" sz="4000" dirty="0">
                <a:latin typeface="Times New Roman" panose="02020603050405020304" pitchFamily="18" charset="0"/>
                <a:cs typeface="Times New Roman" panose="02020603050405020304" pitchFamily="18" charset="0"/>
              </a:rPr>
            </a:br>
            <a:r>
              <a:rPr lang="en-GB" sz="4000" dirty="0">
                <a:latin typeface="Times New Roman" panose="02020603050405020304" pitchFamily="18" charset="0"/>
                <a:cs typeface="Times New Roman" panose="02020603050405020304" pitchFamily="18" charset="0"/>
              </a:rPr>
              <a:t> PROJECT</a:t>
            </a:r>
          </a:p>
        </p:txBody>
      </p:sp>
      <p:sp>
        <p:nvSpPr>
          <p:cNvPr id="3" name="Subtitle 2">
            <a:extLst>
              <a:ext uri="{FF2B5EF4-FFF2-40B4-BE49-F238E27FC236}">
                <a16:creationId xmlns:a16="http://schemas.microsoft.com/office/drawing/2014/main" id="{5669A795-A82D-7A06-828B-4B6E6034D312}"/>
              </a:ext>
            </a:extLst>
          </p:cNvPr>
          <p:cNvSpPr>
            <a:spLocks noGrp="1"/>
          </p:cNvSpPr>
          <p:nvPr>
            <p:ph type="subTitle" idx="1"/>
          </p:nvPr>
        </p:nvSpPr>
        <p:spPr>
          <a:xfrm>
            <a:off x="826168" y="3095387"/>
            <a:ext cx="10539664" cy="1655762"/>
          </a:xfrm>
        </p:spPr>
        <p:txBody>
          <a:bodyPr>
            <a:noAutofit/>
          </a:bodyPr>
          <a:lstStyle/>
          <a:p>
            <a:r>
              <a:rPr lang="en-US" sz="3200" dirty="0"/>
              <a:t>Enhancing QR Code Security Using Blockchain-Backed Chaotic Permutation and Share-Based Diffusion for Secure Data Transmission</a:t>
            </a:r>
            <a:endParaRPr lang="en-GB" sz="4000" b="1" spc="3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EE970D-8935-A516-FF74-884EE978F58A}"/>
              </a:ext>
            </a:extLst>
          </p:cNvPr>
          <p:cNvSpPr txBox="1"/>
          <p:nvPr/>
        </p:nvSpPr>
        <p:spPr>
          <a:xfrm>
            <a:off x="1182303" y="5141040"/>
            <a:ext cx="9827394" cy="1200329"/>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Team members:  						</a:t>
            </a:r>
          </a:p>
          <a:p>
            <a:r>
              <a:rPr lang="en-GB" b="1" dirty="0">
                <a:latin typeface="Times New Roman" panose="02020603050405020304" pitchFamily="18" charset="0"/>
                <a:cs typeface="Times New Roman" panose="02020603050405020304" pitchFamily="18" charset="0"/>
              </a:rPr>
              <a:t>	Abhinavh Parthiban</a:t>
            </a:r>
            <a:r>
              <a:rPr lang="en-GB" dirty="0">
                <a:latin typeface="Times New Roman" panose="02020603050405020304" pitchFamily="18" charset="0"/>
                <a:cs typeface="Times New Roman" panose="02020603050405020304" pitchFamily="18" charset="0"/>
              </a:rPr>
              <a:t>(2022503059)		            </a:t>
            </a:r>
            <a:r>
              <a:rPr lang="en-GB" b="1" dirty="0">
                <a:latin typeface="Times New Roman" panose="02020603050405020304" pitchFamily="18" charset="0"/>
                <a:cs typeface="Times New Roman" panose="02020603050405020304" pitchFamily="18" charset="0"/>
              </a:rPr>
              <a:t>Mentored by:</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Dr. B. </a:t>
            </a:r>
            <a:r>
              <a:rPr lang="en-GB" b="1" dirty="0" err="1">
                <a:latin typeface="Times New Roman" panose="02020603050405020304" pitchFamily="18" charset="0"/>
                <a:cs typeface="Times New Roman" panose="02020603050405020304" pitchFamily="18" charset="0"/>
              </a:rPr>
              <a:t>Thanasekhar</a:t>
            </a:r>
            <a:endParaRPr lang="en-GB" b="1"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Prabhakara</a:t>
            </a:r>
            <a:r>
              <a:rPr lang="en-GB" b="1" dirty="0">
                <a:latin typeface="Times New Roman" panose="02020603050405020304" pitchFamily="18" charset="0"/>
                <a:cs typeface="Times New Roman" panose="02020603050405020304" pitchFamily="18" charset="0"/>
              </a:rPr>
              <a:t> Arjun R</a:t>
            </a:r>
            <a:r>
              <a:rPr lang="en-GB" dirty="0">
                <a:latin typeface="Times New Roman" panose="02020603050405020304" pitchFamily="18" charset="0"/>
                <a:cs typeface="Times New Roman" panose="02020603050405020304" pitchFamily="18" charset="0"/>
              </a:rPr>
              <a:t>(2022503003)				    </a:t>
            </a:r>
          </a:p>
          <a:p>
            <a:r>
              <a:rPr lang="en-GB" dirty="0">
                <a:latin typeface="Times New Roman" panose="02020603050405020304" pitchFamily="18" charset="0"/>
                <a:cs typeface="Times New Roman" panose="02020603050405020304" pitchFamily="18" charset="0"/>
              </a:rPr>
              <a:t>	</a:t>
            </a:r>
            <a:r>
              <a:rPr lang="en-IN" b="1" i="0" dirty="0" err="1">
                <a:effectLst/>
                <a:latin typeface="gg sans"/>
              </a:rPr>
              <a:t>Buvanes</a:t>
            </a:r>
            <a:r>
              <a:rPr lang="en-IN" b="1" i="0" dirty="0">
                <a:effectLst/>
                <a:latin typeface="gg sans"/>
              </a:rPr>
              <a:t> </a:t>
            </a:r>
            <a:r>
              <a:rPr lang="en-IN" b="1" i="0" dirty="0" err="1">
                <a:effectLst/>
                <a:latin typeface="gg sans"/>
              </a:rPr>
              <a:t>Srivardan</a:t>
            </a:r>
            <a:r>
              <a:rPr lang="en-IN" b="1" i="0" dirty="0">
                <a:effectLst/>
                <a:latin typeface="gg sans"/>
              </a:rPr>
              <a:t> K </a:t>
            </a:r>
            <a:r>
              <a:rPr lang="en-GB" dirty="0">
                <a:latin typeface="Times New Roman" panose="02020603050405020304" pitchFamily="18" charset="0"/>
                <a:cs typeface="Times New Roman" panose="02020603050405020304" pitchFamily="18" charset="0"/>
              </a:rPr>
              <a:t>(2022503037)</a:t>
            </a:r>
            <a:r>
              <a:rPr lang="en-GB" b="1" dirty="0">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A1A60886-0A5C-5908-0D38-77EF2F279A6F}"/>
              </a:ext>
            </a:extLst>
          </p:cNvPr>
          <p:cNvSpPr txBox="1"/>
          <p:nvPr/>
        </p:nvSpPr>
        <p:spPr>
          <a:xfrm>
            <a:off x="4340180" y="474031"/>
            <a:ext cx="2884868" cy="523220"/>
          </a:xfrm>
          <a:prstGeom prst="rect">
            <a:avLst/>
          </a:prstGeom>
          <a:noFill/>
        </p:spPr>
        <p:txBody>
          <a:bodyPr wrap="square" rtlCol="0">
            <a:spAutoFit/>
          </a:bodyPr>
          <a:lstStyle/>
          <a:p>
            <a:pPr algn="ctr"/>
            <a:r>
              <a:rPr lang="en-GB" sz="2800" b="1" dirty="0">
                <a:latin typeface="Times New Roman" panose="02020603050405020304" pitchFamily="18" charset="0"/>
                <a:cs typeface="Times New Roman" panose="02020603050405020304" pitchFamily="18" charset="0"/>
              </a:rPr>
              <a:t> TEAM 40</a:t>
            </a:r>
          </a:p>
        </p:txBody>
      </p:sp>
    </p:spTree>
    <p:extLst>
      <p:ext uri="{BB962C8B-B14F-4D97-AF65-F5344CB8AC3E}">
        <p14:creationId xmlns:p14="http://schemas.microsoft.com/office/powerpoint/2010/main" val="1132496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73B6581-131A-97B2-73AB-4E4ED661D515}"/>
              </a:ext>
            </a:extLst>
          </p:cNvPr>
          <p:cNvSpPr>
            <a:spLocks noGrp="1"/>
          </p:cNvSpPr>
          <p:nvPr>
            <p:ph type="sldNum" sz="quarter" idx="12"/>
          </p:nvPr>
        </p:nvSpPr>
        <p:spPr/>
        <p:txBody>
          <a:bodyPr/>
          <a:lstStyle/>
          <a:p>
            <a:fld id="{B9DEBDD7-AFE1-4C6F-A290-BE8D477D6A97}" type="slidenum">
              <a:rPr lang="en-GB" smtClean="0"/>
              <a:t>10</a:t>
            </a:fld>
            <a:endParaRPr lang="en-GB"/>
          </a:p>
        </p:txBody>
      </p:sp>
      <p:pic>
        <p:nvPicPr>
          <p:cNvPr id="8" name="Picture 7">
            <a:extLst>
              <a:ext uri="{FF2B5EF4-FFF2-40B4-BE49-F238E27FC236}">
                <a16:creationId xmlns:a16="http://schemas.microsoft.com/office/drawing/2014/main" id="{B241AC8D-36E7-8076-D6B6-FF853CFDBC49}"/>
              </a:ext>
            </a:extLst>
          </p:cNvPr>
          <p:cNvPicPr>
            <a:picLocks noChangeAspect="1"/>
          </p:cNvPicPr>
          <p:nvPr/>
        </p:nvPicPr>
        <p:blipFill>
          <a:blip r:embed="rId2"/>
          <a:stretch>
            <a:fillRect/>
          </a:stretch>
        </p:blipFill>
        <p:spPr>
          <a:xfrm>
            <a:off x="3335453" y="1769737"/>
            <a:ext cx="5153744" cy="543001"/>
          </a:xfrm>
          <a:prstGeom prst="rect">
            <a:avLst/>
          </a:prstGeom>
        </p:spPr>
      </p:pic>
      <p:pic>
        <p:nvPicPr>
          <p:cNvPr id="10" name="Picture 9">
            <a:extLst>
              <a:ext uri="{FF2B5EF4-FFF2-40B4-BE49-F238E27FC236}">
                <a16:creationId xmlns:a16="http://schemas.microsoft.com/office/drawing/2014/main" id="{7B3C30A4-7305-C7F5-F0E3-B00A4FB6C505}"/>
              </a:ext>
            </a:extLst>
          </p:cNvPr>
          <p:cNvPicPr>
            <a:picLocks noChangeAspect="1"/>
          </p:cNvPicPr>
          <p:nvPr/>
        </p:nvPicPr>
        <p:blipFill>
          <a:blip r:embed="rId3"/>
          <a:stretch>
            <a:fillRect/>
          </a:stretch>
        </p:blipFill>
        <p:spPr>
          <a:xfrm>
            <a:off x="3223811" y="2912668"/>
            <a:ext cx="5744377" cy="1505160"/>
          </a:xfrm>
          <a:prstGeom prst="rect">
            <a:avLst/>
          </a:prstGeom>
        </p:spPr>
      </p:pic>
      <p:sp>
        <p:nvSpPr>
          <p:cNvPr id="13" name="Title 1">
            <a:extLst>
              <a:ext uri="{FF2B5EF4-FFF2-40B4-BE49-F238E27FC236}">
                <a16:creationId xmlns:a16="http://schemas.microsoft.com/office/drawing/2014/main" id="{73287540-BA42-ABBB-0C60-0BFE10545206}"/>
              </a:ext>
            </a:extLst>
          </p:cNvPr>
          <p:cNvSpPr>
            <a:spLocks noGrp="1"/>
          </p:cNvSpPr>
          <p:nvPr>
            <p:ph type="title"/>
          </p:nvPr>
        </p:nvSpPr>
        <p:spPr>
          <a:xfrm>
            <a:off x="807720" y="355272"/>
            <a:ext cx="8447202" cy="916920"/>
          </a:xfrm>
        </p:spPr>
        <p:txBody>
          <a:bodyPr/>
          <a:lstStyle/>
          <a:p>
            <a:r>
              <a:rPr lang="en-US" sz="2800" b="1" dirty="0">
                <a:latin typeface="Times New Roman" panose="02020603050405020304" pitchFamily="18" charset="0"/>
                <a:cs typeface="Times New Roman" panose="02020603050405020304" pitchFamily="18" charset="0"/>
              </a:rPr>
              <a:t>Formulae:</a:t>
            </a:r>
            <a:endParaRPr lang="en-IN" dirty="0"/>
          </a:p>
        </p:txBody>
      </p:sp>
    </p:spTree>
    <p:extLst>
      <p:ext uri="{BB962C8B-B14F-4D97-AF65-F5344CB8AC3E}">
        <p14:creationId xmlns:p14="http://schemas.microsoft.com/office/powerpoint/2010/main" val="235380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A7692D5-F61C-B548-F30F-7CCCD4D26F06}"/>
              </a:ext>
            </a:extLst>
          </p:cNvPr>
          <p:cNvSpPr>
            <a:spLocks noGrp="1"/>
          </p:cNvSpPr>
          <p:nvPr>
            <p:ph type="sldNum" sz="quarter" idx="12"/>
          </p:nvPr>
        </p:nvSpPr>
        <p:spPr/>
        <p:txBody>
          <a:bodyPr/>
          <a:lstStyle/>
          <a:p>
            <a:fld id="{B9DEBDD7-AFE1-4C6F-A290-BE8D477D6A97}" type="slidenum">
              <a:rPr lang="en-GB" smtClean="0"/>
              <a:t>11</a:t>
            </a:fld>
            <a:endParaRPr lang="en-GB"/>
          </a:p>
        </p:txBody>
      </p:sp>
      <p:pic>
        <p:nvPicPr>
          <p:cNvPr id="6" name="Picture 5">
            <a:extLst>
              <a:ext uri="{FF2B5EF4-FFF2-40B4-BE49-F238E27FC236}">
                <a16:creationId xmlns:a16="http://schemas.microsoft.com/office/drawing/2014/main" id="{8369BE30-8BED-F8E1-8C0E-ED9CD17F8BA9}"/>
              </a:ext>
            </a:extLst>
          </p:cNvPr>
          <p:cNvPicPr>
            <a:picLocks noChangeAspect="1"/>
          </p:cNvPicPr>
          <p:nvPr/>
        </p:nvPicPr>
        <p:blipFill>
          <a:blip r:embed="rId2"/>
          <a:stretch>
            <a:fillRect/>
          </a:stretch>
        </p:blipFill>
        <p:spPr>
          <a:xfrm>
            <a:off x="2074985" y="1313852"/>
            <a:ext cx="7489190" cy="4230296"/>
          </a:xfrm>
          <a:prstGeom prst="rect">
            <a:avLst/>
          </a:prstGeom>
        </p:spPr>
      </p:pic>
      <p:sp>
        <p:nvSpPr>
          <p:cNvPr id="7" name="Title 1">
            <a:extLst>
              <a:ext uri="{FF2B5EF4-FFF2-40B4-BE49-F238E27FC236}">
                <a16:creationId xmlns:a16="http://schemas.microsoft.com/office/drawing/2014/main" id="{E5255474-F4C9-D349-7301-9F82E2ED5A24}"/>
              </a:ext>
            </a:extLst>
          </p:cNvPr>
          <p:cNvSpPr>
            <a:spLocks noGrp="1"/>
          </p:cNvSpPr>
          <p:nvPr>
            <p:ph type="title"/>
          </p:nvPr>
        </p:nvSpPr>
        <p:spPr>
          <a:xfrm>
            <a:off x="807720" y="355272"/>
            <a:ext cx="8447202" cy="916920"/>
          </a:xfrm>
        </p:spPr>
        <p:txBody>
          <a:bodyPr/>
          <a:lstStyle/>
          <a:p>
            <a:r>
              <a:rPr lang="en-US" sz="2800" b="1" dirty="0">
                <a:latin typeface="Times New Roman" panose="02020603050405020304" pitchFamily="18" charset="0"/>
                <a:cs typeface="Times New Roman" panose="02020603050405020304" pitchFamily="18" charset="0"/>
              </a:rPr>
              <a:t>Proposed Algorithm:</a:t>
            </a:r>
            <a:endParaRPr lang="en-IN" dirty="0"/>
          </a:p>
        </p:txBody>
      </p:sp>
    </p:spTree>
    <p:extLst>
      <p:ext uri="{BB962C8B-B14F-4D97-AF65-F5344CB8AC3E}">
        <p14:creationId xmlns:p14="http://schemas.microsoft.com/office/powerpoint/2010/main" val="243004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6E6847-7911-2777-E776-58133ECF1028}"/>
              </a:ext>
            </a:extLst>
          </p:cNvPr>
          <p:cNvSpPr>
            <a:spLocks noGrp="1"/>
          </p:cNvSpPr>
          <p:nvPr>
            <p:ph type="sldNum" sz="quarter" idx="12"/>
          </p:nvPr>
        </p:nvSpPr>
        <p:spPr/>
        <p:txBody>
          <a:bodyPr/>
          <a:lstStyle/>
          <a:p>
            <a:fld id="{B9DEBDD7-AFE1-4C6F-A290-BE8D477D6A97}" type="slidenum">
              <a:rPr lang="en-GB" smtClean="0"/>
              <a:t>12</a:t>
            </a:fld>
            <a:endParaRPr lang="en-GB"/>
          </a:p>
        </p:txBody>
      </p:sp>
      <p:sp>
        <p:nvSpPr>
          <p:cNvPr id="6" name="Title 1">
            <a:extLst>
              <a:ext uri="{FF2B5EF4-FFF2-40B4-BE49-F238E27FC236}">
                <a16:creationId xmlns:a16="http://schemas.microsoft.com/office/drawing/2014/main" id="{5B6B2739-EBE4-22C3-393A-73EB59C4B932}"/>
              </a:ext>
            </a:extLst>
          </p:cNvPr>
          <p:cNvSpPr txBox="1">
            <a:spLocks/>
          </p:cNvSpPr>
          <p:nvPr/>
        </p:nvSpPr>
        <p:spPr>
          <a:xfrm>
            <a:off x="730470" y="275673"/>
            <a:ext cx="8447202" cy="916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Why is Permutation Block Scrambling used?</a:t>
            </a:r>
          </a:p>
        </p:txBody>
      </p:sp>
      <p:sp>
        <p:nvSpPr>
          <p:cNvPr id="7" name="Content Placeholder 2">
            <a:extLst>
              <a:ext uri="{FF2B5EF4-FFF2-40B4-BE49-F238E27FC236}">
                <a16:creationId xmlns:a16="http://schemas.microsoft.com/office/drawing/2014/main" id="{A85748F2-5999-607A-9D58-F4E4282BB39F}"/>
              </a:ext>
            </a:extLst>
          </p:cNvPr>
          <p:cNvSpPr>
            <a:spLocks noGrp="1"/>
          </p:cNvSpPr>
          <p:nvPr>
            <p:ph idx="1"/>
          </p:nvPr>
        </p:nvSpPr>
        <p:spPr>
          <a:xfrm>
            <a:off x="660132" y="1038759"/>
            <a:ext cx="10693668" cy="2197735"/>
          </a:xfrm>
        </p:spPr>
        <p:txBody>
          <a:bodyPr>
            <a:normAutofit/>
          </a:bodyPr>
          <a:lstStyle/>
          <a:p>
            <a:pPr>
              <a:lnSpc>
                <a:spcPct val="150000"/>
              </a:lnSpc>
              <a:buSzPts val="1800"/>
            </a:pPr>
            <a:r>
              <a:rPr lang="en-US" sz="1600" b="0" i="0" kern="1200" dirty="0">
                <a:solidFill>
                  <a:srgbClr val="000000"/>
                </a:solidFill>
                <a:effectLst/>
                <a:latin typeface="inherit"/>
                <a:ea typeface="+mn-ea"/>
                <a:cs typeface="+mn-cs"/>
              </a:rPr>
              <a:t>The time complexity required to crack a permutation for a 4x4 system, we get a time complexity of 16! ~ 20,922,789,888,000 or </a:t>
            </a:r>
            <a:r>
              <a:rPr lang="en-US" sz="1600" b="1" i="0" kern="1200" dirty="0">
                <a:solidFill>
                  <a:srgbClr val="000000"/>
                </a:solidFill>
                <a:effectLst/>
                <a:latin typeface="inherit"/>
                <a:ea typeface="+mn-ea"/>
                <a:cs typeface="+mn-cs"/>
              </a:rPr>
              <a:t>21 trillion possible permutations</a:t>
            </a:r>
            <a:r>
              <a:rPr lang="en-US" sz="1600" b="0" i="0" kern="1200" dirty="0">
                <a:solidFill>
                  <a:srgbClr val="000000"/>
                </a:solidFill>
                <a:effectLst/>
                <a:latin typeface="inherit"/>
                <a:ea typeface="+mn-ea"/>
                <a:cs typeface="+mn-cs"/>
              </a:rPr>
              <a:t>, it is really hard for traditional systems to crack this using traditional methods and computational devices</a:t>
            </a:r>
          </a:p>
          <a:p>
            <a:pPr>
              <a:lnSpc>
                <a:spcPct val="150000"/>
              </a:lnSpc>
              <a:buSzPts val="1800"/>
            </a:pPr>
            <a:endParaRPr lang="en-IN" sz="1600" dirty="0">
              <a:effectLst/>
            </a:endParaRPr>
          </a:p>
        </p:txBody>
      </p:sp>
      <p:sp>
        <p:nvSpPr>
          <p:cNvPr id="8" name="Title 1">
            <a:extLst>
              <a:ext uri="{FF2B5EF4-FFF2-40B4-BE49-F238E27FC236}">
                <a16:creationId xmlns:a16="http://schemas.microsoft.com/office/drawing/2014/main" id="{EBB57D2A-446B-CB89-0ADA-E0E7E8325215}"/>
              </a:ext>
            </a:extLst>
          </p:cNvPr>
          <p:cNvSpPr txBox="1">
            <a:spLocks/>
          </p:cNvSpPr>
          <p:nvPr/>
        </p:nvSpPr>
        <p:spPr>
          <a:xfrm>
            <a:off x="807720" y="3335275"/>
            <a:ext cx="8447202" cy="916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Why is it not enough to ensure safety?</a:t>
            </a:r>
          </a:p>
        </p:txBody>
      </p:sp>
      <p:sp>
        <p:nvSpPr>
          <p:cNvPr id="10" name="Content Placeholder 2">
            <a:extLst>
              <a:ext uri="{FF2B5EF4-FFF2-40B4-BE49-F238E27FC236}">
                <a16:creationId xmlns:a16="http://schemas.microsoft.com/office/drawing/2014/main" id="{66F9121D-3991-F136-CC00-4FB8F559CA30}"/>
              </a:ext>
            </a:extLst>
          </p:cNvPr>
          <p:cNvSpPr txBox="1">
            <a:spLocks/>
          </p:cNvSpPr>
          <p:nvPr/>
        </p:nvSpPr>
        <p:spPr>
          <a:xfrm>
            <a:off x="807720" y="4213668"/>
            <a:ext cx="10515600" cy="21977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SzPts val="1800"/>
            </a:pPr>
            <a:r>
              <a:rPr lang="en-US" sz="1600" dirty="0">
                <a:solidFill>
                  <a:srgbClr val="000000"/>
                </a:solidFill>
                <a:latin typeface="inherit"/>
              </a:rPr>
              <a:t>Image pattern analysis algorithms (such as </a:t>
            </a:r>
            <a:r>
              <a:rPr lang="en-US" sz="1600" b="1" dirty="0">
                <a:solidFill>
                  <a:srgbClr val="000000"/>
                </a:solidFill>
                <a:latin typeface="inherit"/>
              </a:rPr>
              <a:t>frequency analysis, histogram analysis, and edge detection</a:t>
            </a:r>
            <a:r>
              <a:rPr lang="en-US" sz="1600" dirty="0">
                <a:solidFill>
                  <a:srgbClr val="000000"/>
                </a:solidFill>
                <a:latin typeface="inherit"/>
              </a:rPr>
              <a:t>) can be used to attack permutation scrambling effectively</a:t>
            </a:r>
          </a:p>
          <a:p>
            <a:pPr>
              <a:lnSpc>
                <a:spcPct val="150000"/>
              </a:lnSpc>
              <a:buSzPts val="1800"/>
            </a:pPr>
            <a:r>
              <a:rPr lang="en-US" sz="1600" dirty="0">
                <a:latin typeface="Times New Roman" panose="02020603050405020304" pitchFamily="18" charset="0"/>
                <a:cs typeface="Times New Roman" panose="02020603050405020304" pitchFamily="18" charset="0"/>
              </a:rPr>
              <a:t>So, additionally we will also employ </a:t>
            </a:r>
            <a:r>
              <a:rPr lang="en-US" sz="1600" b="1" dirty="0">
                <a:latin typeface="Times New Roman" panose="02020603050405020304" pitchFamily="18" charset="0"/>
                <a:cs typeface="Times New Roman" panose="02020603050405020304" pitchFamily="18" charset="0"/>
              </a:rPr>
              <a:t>diffusion</a:t>
            </a:r>
            <a:r>
              <a:rPr lang="en-US" sz="1600" dirty="0">
                <a:latin typeface="Times New Roman" panose="02020603050405020304" pitchFamily="18" charset="0"/>
                <a:cs typeface="Times New Roman" panose="02020603050405020304" pitchFamily="18" charset="0"/>
              </a:rPr>
              <a:t> into several parts to combat attacks</a:t>
            </a:r>
          </a:p>
        </p:txBody>
      </p:sp>
      <p:pic>
        <p:nvPicPr>
          <p:cNvPr id="15" name="Picture 14">
            <a:extLst>
              <a:ext uri="{FF2B5EF4-FFF2-40B4-BE49-F238E27FC236}">
                <a16:creationId xmlns:a16="http://schemas.microsoft.com/office/drawing/2014/main" id="{0CEA52B5-2C80-4C6A-4117-7DE372F56B43}"/>
              </a:ext>
            </a:extLst>
          </p:cNvPr>
          <p:cNvPicPr>
            <a:picLocks noChangeAspect="1"/>
          </p:cNvPicPr>
          <p:nvPr/>
        </p:nvPicPr>
        <p:blipFill>
          <a:blip r:embed="rId2"/>
          <a:stretch>
            <a:fillRect/>
          </a:stretch>
        </p:blipFill>
        <p:spPr>
          <a:xfrm>
            <a:off x="3610721" y="2169767"/>
            <a:ext cx="5007429" cy="938199"/>
          </a:xfrm>
          <a:prstGeom prst="rect">
            <a:avLst/>
          </a:prstGeom>
        </p:spPr>
      </p:pic>
    </p:spTree>
    <p:extLst>
      <p:ext uri="{BB962C8B-B14F-4D97-AF65-F5344CB8AC3E}">
        <p14:creationId xmlns:p14="http://schemas.microsoft.com/office/powerpoint/2010/main" val="1183672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19B3B6-E550-B6E6-6D04-612675558CEF}"/>
              </a:ext>
            </a:extLst>
          </p:cNvPr>
          <p:cNvSpPr>
            <a:spLocks noGrp="1"/>
          </p:cNvSpPr>
          <p:nvPr>
            <p:ph type="sldNum" sz="quarter" idx="12"/>
          </p:nvPr>
        </p:nvSpPr>
        <p:spPr/>
        <p:txBody>
          <a:bodyPr/>
          <a:lstStyle/>
          <a:p>
            <a:fld id="{B9DEBDD7-AFE1-4C6F-A290-BE8D477D6A97}" type="slidenum">
              <a:rPr lang="en-GB" smtClean="0"/>
              <a:t>13</a:t>
            </a:fld>
            <a:endParaRPr lang="en-GB"/>
          </a:p>
        </p:txBody>
      </p:sp>
      <p:sp>
        <p:nvSpPr>
          <p:cNvPr id="5" name="Title 1">
            <a:extLst>
              <a:ext uri="{FF2B5EF4-FFF2-40B4-BE49-F238E27FC236}">
                <a16:creationId xmlns:a16="http://schemas.microsoft.com/office/drawing/2014/main" id="{88462C80-7CA2-2D82-AAD3-7AB74D37BF72}"/>
              </a:ext>
            </a:extLst>
          </p:cNvPr>
          <p:cNvSpPr>
            <a:spLocks noGrp="1"/>
          </p:cNvSpPr>
          <p:nvPr>
            <p:ph type="title"/>
          </p:nvPr>
        </p:nvSpPr>
        <p:spPr>
          <a:xfrm>
            <a:off x="807720" y="355272"/>
            <a:ext cx="8447202" cy="916920"/>
          </a:xfrm>
        </p:spPr>
        <p:txBody>
          <a:bodyPr/>
          <a:lstStyle/>
          <a:p>
            <a:r>
              <a:rPr lang="en-US" sz="2800" b="1" dirty="0">
                <a:latin typeface="Times New Roman" panose="02020603050405020304" pitchFamily="18" charset="0"/>
                <a:cs typeface="Times New Roman" panose="02020603050405020304" pitchFamily="18" charset="0"/>
              </a:rPr>
              <a:t>Diffusion Algorithm Principle:</a:t>
            </a:r>
            <a:endParaRPr lang="en-IN" dirty="0"/>
          </a:p>
        </p:txBody>
      </p:sp>
      <p:pic>
        <p:nvPicPr>
          <p:cNvPr id="7" name="Picture 6">
            <a:extLst>
              <a:ext uri="{FF2B5EF4-FFF2-40B4-BE49-F238E27FC236}">
                <a16:creationId xmlns:a16="http://schemas.microsoft.com/office/drawing/2014/main" id="{D8D07D1C-3565-E9FA-E55F-FA8311660B99}"/>
              </a:ext>
            </a:extLst>
          </p:cNvPr>
          <p:cNvPicPr>
            <a:picLocks noChangeAspect="1"/>
          </p:cNvPicPr>
          <p:nvPr/>
        </p:nvPicPr>
        <p:blipFill>
          <a:blip r:embed="rId2"/>
          <a:stretch>
            <a:fillRect/>
          </a:stretch>
        </p:blipFill>
        <p:spPr>
          <a:xfrm>
            <a:off x="300508" y="1543881"/>
            <a:ext cx="6897063" cy="4353533"/>
          </a:xfrm>
          <a:prstGeom prst="rect">
            <a:avLst/>
          </a:prstGeom>
        </p:spPr>
      </p:pic>
      <p:pic>
        <p:nvPicPr>
          <p:cNvPr id="9" name="Picture 8">
            <a:extLst>
              <a:ext uri="{FF2B5EF4-FFF2-40B4-BE49-F238E27FC236}">
                <a16:creationId xmlns:a16="http://schemas.microsoft.com/office/drawing/2014/main" id="{033D545A-C5AB-F4C8-7D16-19BDF39097E9}"/>
              </a:ext>
            </a:extLst>
          </p:cNvPr>
          <p:cNvPicPr>
            <a:picLocks noChangeAspect="1"/>
          </p:cNvPicPr>
          <p:nvPr/>
        </p:nvPicPr>
        <p:blipFill>
          <a:blip r:embed="rId3"/>
          <a:stretch>
            <a:fillRect/>
          </a:stretch>
        </p:blipFill>
        <p:spPr>
          <a:xfrm>
            <a:off x="7608296" y="1450870"/>
            <a:ext cx="3689286" cy="1471480"/>
          </a:xfrm>
          <a:prstGeom prst="rect">
            <a:avLst/>
          </a:prstGeom>
        </p:spPr>
      </p:pic>
      <p:sp>
        <p:nvSpPr>
          <p:cNvPr id="14" name="TextBox 13">
            <a:extLst>
              <a:ext uri="{FF2B5EF4-FFF2-40B4-BE49-F238E27FC236}">
                <a16:creationId xmlns:a16="http://schemas.microsoft.com/office/drawing/2014/main" id="{B3C341D1-CFCF-4006-C86D-D927B3C65D1E}"/>
              </a:ext>
            </a:extLst>
          </p:cNvPr>
          <p:cNvSpPr txBox="1"/>
          <p:nvPr/>
        </p:nvSpPr>
        <p:spPr>
          <a:xfrm>
            <a:off x="3000188" y="5892581"/>
            <a:ext cx="2031133" cy="646331"/>
          </a:xfrm>
          <a:prstGeom prst="rect">
            <a:avLst/>
          </a:prstGeom>
          <a:noFill/>
        </p:spPr>
        <p:txBody>
          <a:bodyPr wrap="none" rtlCol="0">
            <a:spAutoFit/>
          </a:bodyPr>
          <a:lstStyle/>
          <a:p>
            <a:r>
              <a:rPr lang="en-IN" dirty="0" err="1"/>
              <a:t>SubPixel</a:t>
            </a:r>
            <a:r>
              <a:rPr lang="en-IN" dirty="0"/>
              <a:t> Probability</a:t>
            </a:r>
          </a:p>
          <a:p>
            <a:r>
              <a:rPr lang="en-IN" dirty="0"/>
              <a:t>              Fig.7</a:t>
            </a:r>
          </a:p>
        </p:txBody>
      </p:sp>
      <p:sp>
        <p:nvSpPr>
          <p:cNvPr id="15" name="TextBox 14">
            <a:extLst>
              <a:ext uri="{FF2B5EF4-FFF2-40B4-BE49-F238E27FC236}">
                <a16:creationId xmlns:a16="http://schemas.microsoft.com/office/drawing/2014/main" id="{B0CC8371-B992-F58B-7F4A-414083D1C03E}"/>
              </a:ext>
            </a:extLst>
          </p:cNvPr>
          <p:cNvSpPr txBox="1"/>
          <p:nvPr/>
        </p:nvSpPr>
        <p:spPr>
          <a:xfrm>
            <a:off x="8223724" y="3000504"/>
            <a:ext cx="2458430" cy="646331"/>
          </a:xfrm>
          <a:prstGeom prst="rect">
            <a:avLst/>
          </a:prstGeom>
          <a:noFill/>
        </p:spPr>
        <p:txBody>
          <a:bodyPr wrap="none" rtlCol="0">
            <a:spAutoFit/>
          </a:bodyPr>
          <a:lstStyle/>
          <a:p>
            <a:r>
              <a:rPr lang="en-IN" dirty="0"/>
              <a:t>Bases Vector Collections</a:t>
            </a:r>
          </a:p>
          <a:p>
            <a:r>
              <a:rPr lang="en-IN" dirty="0"/>
              <a:t>              Fig.8</a:t>
            </a:r>
          </a:p>
        </p:txBody>
      </p:sp>
      <p:pic>
        <p:nvPicPr>
          <p:cNvPr id="2" name="Picture 1">
            <a:extLst>
              <a:ext uri="{FF2B5EF4-FFF2-40B4-BE49-F238E27FC236}">
                <a16:creationId xmlns:a16="http://schemas.microsoft.com/office/drawing/2014/main" id="{3A9FC1A4-DC49-CCC0-60D9-B78FBA79B0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3013" y="3194039"/>
            <a:ext cx="5228987" cy="3857875"/>
          </a:xfrm>
          <a:prstGeom prst="rect">
            <a:avLst/>
          </a:prstGeom>
        </p:spPr>
      </p:pic>
      <p:sp>
        <p:nvSpPr>
          <p:cNvPr id="3" name="TextBox 2">
            <a:extLst>
              <a:ext uri="{FF2B5EF4-FFF2-40B4-BE49-F238E27FC236}">
                <a16:creationId xmlns:a16="http://schemas.microsoft.com/office/drawing/2014/main" id="{B4DB5693-FECA-6F08-8633-A421B7F0EF9E}"/>
              </a:ext>
            </a:extLst>
          </p:cNvPr>
          <p:cNvSpPr txBox="1"/>
          <p:nvPr/>
        </p:nvSpPr>
        <p:spPr>
          <a:xfrm>
            <a:off x="8405344" y="3840370"/>
            <a:ext cx="2095189" cy="369332"/>
          </a:xfrm>
          <a:prstGeom prst="rect">
            <a:avLst/>
          </a:prstGeom>
          <a:noFill/>
        </p:spPr>
        <p:txBody>
          <a:bodyPr wrap="none" rtlCol="0">
            <a:spAutoFit/>
          </a:bodyPr>
          <a:lstStyle/>
          <a:p>
            <a:r>
              <a:rPr lang="en-IN" b="1" dirty="0"/>
              <a:t>Proposed Algorithm</a:t>
            </a:r>
          </a:p>
        </p:txBody>
      </p:sp>
    </p:spTree>
    <p:extLst>
      <p:ext uri="{BB962C8B-B14F-4D97-AF65-F5344CB8AC3E}">
        <p14:creationId xmlns:p14="http://schemas.microsoft.com/office/powerpoint/2010/main" val="3168840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F71748-3EE5-A29B-236A-40D8D1FD59E9}"/>
              </a:ext>
            </a:extLst>
          </p:cNvPr>
          <p:cNvSpPr>
            <a:spLocks noGrp="1"/>
          </p:cNvSpPr>
          <p:nvPr>
            <p:ph idx="1"/>
          </p:nvPr>
        </p:nvSpPr>
        <p:spPr/>
        <p:txBody>
          <a:bodyPr>
            <a:normAutofit fontScale="92500" lnSpcReduction="10000"/>
          </a:bodyPr>
          <a:lstStyle/>
          <a:p>
            <a:r>
              <a:rPr lang="en-US" b="1" i="0" dirty="0">
                <a:effectLst/>
                <a:latin typeface="gg sans"/>
              </a:rPr>
              <a:t>Drone Landing Confirmation: </a:t>
            </a:r>
            <a:r>
              <a:rPr lang="en-US" i="0" dirty="0">
                <a:effectLst/>
                <a:latin typeface="gg sans"/>
              </a:rPr>
              <a:t>Encrypted QR codes serve as secure landing markers for UAVs, ensuring that drones only land at authorized locations. This prevents unauthorized deviations or interceptions. Blockchain technology logs and verifies each landing event, maintaining a tamper-proof record to enhance security in critical applications such as deliveries, surveillance, and emergency response.</a:t>
            </a:r>
          </a:p>
          <a:p>
            <a:r>
              <a:rPr lang="en-US" b="1" dirty="0"/>
              <a:t>Semi-Physical Two-Factor Authentication (2FA):</a:t>
            </a:r>
            <a:r>
              <a:rPr lang="en-US" dirty="0"/>
              <a:t> Encrypted QR codes are used in a multi-stakeholder security framework where different entities hold separate shares of an image. Only when all shares are combined can the QR code be fully reconstructed and authenticated, ensuring access to sensitive assets like bank lockers. Blockchain records policy agreements and authentication events, preventing fraud and ensuring transparency in high-security environments.</a:t>
            </a:r>
            <a:endParaRPr lang="en-IN" dirty="0"/>
          </a:p>
        </p:txBody>
      </p:sp>
      <p:sp>
        <p:nvSpPr>
          <p:cNvPr id="4" name="Slide Number Placeholder 3">
            <a:extLst>
              <a:ext uri="{FF2B5EF4-FFF2-40B4-BE49-F238E27FC236}">
                <a16:creationId xmlns:a16="http://schemas.microsoft.com/office/drawing/2014/main" id="{A08D8A77-AF36-0F10-5F12-8F61CC15B22A}"/>
              </a:ext>
            </a:extLst>
          </p:cNvPr>
          <p:cNvSpPr>
            <a:spLocks noGrp="1"/>
          </p:cNvSpPr>
          <p:nvPr>
            <p:ph type="sldNum" sz="quarter" idx="12"/>
          </p:nvPr>
        </p:nvSpPr>
        <p:spPr/>
        <p:txBody>
          <a:bodyPr/>
          <a:lstStyle/>
          <a:p>
            <a:fld id="{B9DEBDD7-AFE1-4C6F-A290-BE8D477D6A97}" type="slidenum">
              <a:rPr lang="en-GB" smtClean="0"/>
              <a:t>14</a:t>
            </a:fld>
            <a:endParaRPr lang="en-GB"/>
          </a:p>
        </p:txBody>
      </p:sp>
      <p:sp>
        <p:nvSpPr>
          <p:cNvPr id="8" name="Title 1">
            <a:extLst>
              <a:ext uri="{FF2B5EF4-FFF2-40B4-BE49-F238E27FC236}">
                <a16:creationId xmlns:a16="http://schemas.microsoft.com/office/drawing/2014/main" id="{21E2A2B4-FED1-1948-163C-9A13E9475BC7}"/>
              </a:ext>
            </a:extLst>
          </p:cNvPr>
          <p:cNvSpPr>
            <a:spLocks noGrp="1"/>
          </p:cNvSpPr>
          <p:nvPr>
            <p:ph type="title"/>
          </p:nvPr>
        </p:nvSpPr>
        <p:spPr>
          <a:xfrm>
            <a:off x="838200" y="472906"/>
            <a:ext cx="8447202" cy="916920"/>
          </a:xfrm>
        </p:spPr>
        <p:txBody>
          <a:bodyPr/>
          <a:lstStyle/>
          <a:p>
            <a:r>
              <a:rPr lang="en-US" sz="2800" b="1" dirty="0">
                <a:latin typeface="Times New Roman" panose="02020603050405020304" pitchFamily="18" charset="0"/>
                <a:cs typeface="Times New Roman" panose="02020603050405020304" pitchFamily="18" charset="0"/>
              </a:rPr>
              <a:t>Real Time Applications:</a:t>
            </a:r>
            <a:endParaRPr lang="en-IN" dirty="0"/>
          </a:p>
        </p:txBody>
      </p:sp>
    </p:spTree>
    <p:extLst>
      <p:ext uri="{BB962C8B-B14F-4D97-AF65-F5344CB8AC3E}">
        <p14:creationId xmlns:p14="http://schemas.microsoft.com/office/powerpoint/2010/main" val="364686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D4969-4344-B6AE-754B-315B774B9126}"/>
              </a:ext>
            </a:extLst>
          </p:cNvPr>
          <p:cNvSpPr>
            <a:spLocks noGrp="1"/>
          </p:cNvSpPr>
          <p:nvPr>
            <p:ph type="title"/>
          </p:nvPr>
        </p:nvSpPr>
        <p:spPr>
          <a:xfrm>
            <a:off x="380213" y="179109"/>
            <a:ext cx="11425187" cy="762524"/>
          </a:xfrm>
          <a:ln w="19050">
            <a:solidFill>
              <a:schemeClr val="tx1"/>
            </a:solidFill>
          </a:ln>
        </p:spPr>
        <p:txBody>
          <a:bodyPr>
            <a:normAutofit/>
          </a:bodyPr>
          <a:lstStyle/>
          <a:p>
            <a:r>
              <a:rPr lang="en-GB" sz="2800" b="1" dirty="0">
                <a:latin typeface="Times New Roman" panose="02020603050405020304" pitchFamily="18" charset="0"/>
                <a:cs typeface="Times New Roman" panose="02020603050405020304" pitchFamily="18" charset="0"/>
              </a:rPr>
              <a:t>Literature Survey</a:t>
            </a:r>
          </a:p>
        </p:txBody>
      </p:sp>
      <p:graphicFrame>
        <p:nvGraphicFramePr>
          <p:cNvPr id="6" name="Content Placeholder 5">
            <a:extLst>
              <a:ext uri="{FF2B5EF4-FFF2-40B4-BE49-F238E27FC236}">
                <a16:creationId xmlns:a16="http://schemas.microsoft.com/office/drawing/2014/main" id="{74108C0B-7EBA-1135-8EA4-9768B9F4DC2E}"/>
              </a:ext>
            </a:extLst>
          </p:cNvPr>
          <p:cNvGraphicFramePr>
            <a:graphicFrameLocks noGrp="1"/>
          </p:cNvGraphicFramePr>
          <p:nvPr>
            <p:ph idx="1"/>
            <p:extLst>
              <p:ext uri="{D42A27DB-BD31-4B8C-83A1-F6EECF244321}">
                <p14:modId xmlns:p14="http://schemas.microsoft.com/office/powerpoint/2010/main" val="145889058"/>
              </p:ext>
            </p:extLst>
          </p:nvPr>
        </p:nvGraphicFramePr>
        <p:xfrm>
          <a:off x="383406" y="1059582"/>
          <a:ext cx="11425187" cy="5647836"/>
        </p:xfrm>
        <a:graphic>
          <a:graphicData uri="http://schemas.openxmlformats.org/drawingml/2006/table">
            <a:tbl>
              <a:tblPr firstRow="1" firstCol="1" lastRow="1" lastCol="1" bandRow="1" bandCol="1"/>
              <a:tblGrid>
                <a:gridCol w="456760">
                  <a:extLst>
                    <a:ext uri="{9D8B030D-6E8A-4147-A177-3AD203B41FA5}">
                      <a16:colId xmlns:a16="http://schemas.microsoft.com/office/drawing/2014/main" val="3667672693"/>
                    </a:ext>
                  </a:extLst>
                </a:gridCol>
                <a:gridCol w="1647323">
                  <a:extLst>
                    <a:ext uri="{9D8B030D-6E8A-4147-A177-3AD203B41FA5}">
                      <a16:colId xmlns:a16="http://schemas.microsoft.com/office/drawing/2014/main" val="3447064118"/>
                    </a:ext>
                  </a:extLst>
                </a:gridCol>
                <a:gridCol w="1218854">
                  <a:extLst>
                    <a:ext uri="{9D8B030D-6E8A-4147-A177-3AD203B41FA5}">
                      <a16:colId xmlns:a16="http://schemas.microsoft.com/office/drawing/2014/main" val="1886648424"/>
                    </a:ext>
                  </a:extLst>
                </a:gridCol>
                <a:gridCol w="1229813">
                  <a:extLst>
                    <a:ext uri="{9D8B030D-6E8A-4147-A177-3AD203B41FA5}">
                      <a16:colId xmlns:a16="http://schemas.microsoft.com/office/drawing/2014/main" val="775708706"/>
                    </a:ext>
                  </a:extLst>
                </a:gridCol>
                <a:gridCol w="3686983">
                  <a:extLst>
                    <a:ext uri="{9D8B030D-6E8A-4147-A177-3AD203B41FA5}">
                      <a16:colId xmlns:a16="http://schemas.microsoft.com/office/drawing/2014/main" val="523857770"/>
                    </a:ext>
                  </a:extLst>
                </a:gridCol>
                <a:gridCol w="3185454">
                  <a:extLst>
                    <a:ext uri="{9D8B030D-6E8A-4147-A177-3AD203B41FA5}">
                      <a16:colId xmlns:a16="http://schemas.microsoft.com/office/drawing/2014/main" val="278099017"/>
                    </a:ext>
                  </a:extLst>
                </a:gridCol>
              </a:tblGrid>
              <a:tr h="694836">
                <a:tc>
                  <a:txBody>
                    <a:bodyPr/>
                    <a:lstStyle/>
                    <a:p>
                      <a:pPr marL="67945">
                        <a:spcBef>
                          <a:spcPts val="10"/>
                        </a:spcBef>
                        <a:spcAft>
                          <a:spcPts val="0"/>
                        </a:spcAft>
                      </a:pPr>
                      <a:r>
                        <a:rPr lang="en-US" sz="1300" dirty="0">
                          <a:effectLst/>
                          <a:latin typeface="Calibri" panose="020F0502020204030204" pitchFamily="34" charset="0"/>
                          <a:ea typeface="Calibri" panose="020F0502020204030204" pitchFamily="34" charset="0"/>
                          <a:cs typeface="Mangal" panose="02040503050203030202" pitchFamily="18" charset="0"/>
                        </a:rPr>
                        <a:t>S.no</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spcBef>
                          <a:spcPts val="10"/>
                        </a:spcBef>
                        <a:spcAft>
                          <a:spcPts val="0"/>
                        </a:spcAft>
                      </a:pPr>
                      <a:r>
                        <a:rPr lang="en-US" sz="1300" dirty="0">
                          <a:effectLst/>
                          <a:latin typeface="Calibri" panose="020F0502020204030204" pitchFamily="34" charset="0"/>
                          <a:ea typeface="Calibri" panose="020F0502020204030204" pitchFamily="34" charset="0"/>
                          <a:cs typeface="Mangal" panose="02040503050203030202" pitchFamily="18" charset="0"/>
                        </a:rPr>
                        <a:t>Title</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spcBef>
                          <a:spcPts val="10"/>
                        </a:spcBef>
                        <a:spcAft>
                          <a:spcPts val="0"/>
                        </a:spcAft>
                      </a:pPr>
                      <a:r>
                        <a:rPr lang="en-US" sz="1300">
                          <a:effectLst/>
                          <a:latin typeface="Calibri" panose="020F0502020204030204" pitchFamily="34" charset="0"/>
                          <a:ea typeface="Calibri" panose="020F0502020204030204" pitchFamily="34" charset="0"/>
                          <a:cs typeface="Mangal" panose="02040503050203030202" pitchFamily="18" charset="0"/>
                        </a:rPr>
                        <a:t>Authors</a:t>
                      </a:r>
                      <a:endParaRPr lang="en-GB" sz="13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marR="250190">
                        <a:spcBef>
                          <a:spcPts val="10"/>
                        </a:spcBef>
                        <a:spcAft>
                          <a:spcPts val="0"/>
                        </a:spcAft>
                      </a:pPr>
                      <a:r>
                        <a:rPr lang="en-US" sz="1300">
                          <a:effectLst/>
                          <a:latin typeface="Calibri" panose="020F0502020204030204" pitchFamily="34" charset="0"/>
                          <a:ea typeface="Calibri" panose="020F0502020204030204" pitchFamily="34" charset="0"/>
                          <a:cs typeface="Mangal" panose="02040503050203030202" pitchFamily="18" charset="0"/>
                        </a:rPr>
                        <a:t>Journal/</a:t>
                      </a:r>
                      <a:r>
                        <a:rPr lang="en-US" sz="1300" spc="5">
                          <a:effectLst/>
                          <a:latin typeface="Calibri" panose="020F0502020204030204" pitchFamily="34" charset="0"/>
                          <a:ea typeface="Calibri" panose="020F0502020204030204" pitchFamily="34" charset="0"/>
                          <a:cs typeface="Mangal" panose="02040503050203030202" pitchFamily="18" charset="0"/>
                        </a:rPr>
                        <a:t> </a:t>
                      </a:r>
                      <a:r>
                        <a:rPr lang="en-US" sz="1300">
                          <a:effectLst/>
                          <a:latin typeface="Calibri" panose="020F0502020204030204" pitchFamily="34" charset="0"/>
                          <a:ea typeface="Calibri" panose="020F0502020204030204" pitchFamily="34" charset="0"/>
                          <a:cs typeface="Mangal" panose="02040503050203030202" pitchFamily="18" charset="0"/>
                        </a:rPr>
                        <a:t>Conference</a:t>
                      </a:r>
                      <a:endParaRPr lang="en-GB" sz="1300">
                        <a:effectLst/>
                        <a:latin typeface="Calibri" panose="020F0502020204030204" pitchFamily="34" charset="0"/>
                        <a:ea typeface="Calibri" panose="020F0502020204030204" pitchFamily="34" charset="0"/>
                        <a:cs typeface="Mangal" panose="02040503050203030202" pitchFamily="18" charset="0"/>
                      </a:endParaRPr>
                    </a:p>
                    <a:p>
                      <a:pPr marL="68580">
                        <a:lnSpc>
                          <a:spcPts val="1605"/>
                        </a:lnSpc>
                      </a:pPr>
                      <a:r>
                        <a:rPr lang="en-US" sz="1300">
                          <a:effectLst/>
                          <a:latin typeface="Calibri" panose="020F0502020204030204" pitchFamily="34" charset="0"/>
                          <a:ea typeface="Calibri" panose="020F0502020204030204" pitchFamily="34" charset="0"/>
                          <a:cs typeface="Mangal" panose="02040503050203030202" pitchFamily="18" charset="0"/>
                        </a:rPr>
                        <a:t>and</a:t>
                      </a:r>
                      <a:r>
                        <a:rPr lang="en-US" sz="1300" spc="-10">
                          <a:effectLst/>
                          <a:latin typeface="Calibri" panose="020F0502020204030204" pitchFamily="34" charset="0"/>
                          <a:ea typeface="Calibri" panose="020F0502020204030204" pitchFamily="34" charset="0"/>
                          <a:cs typeface="Mangal" panose="02040503050203030202" pitchFamily="18" charset="0"/>
                        </a:rPr>
                        <a:t> </a:t>
                      </a:r>
                      <a:r>
                        <a:rPr lang="en-US" sz="1300">
                          <a:effectLst/>
                          <a:latin typeface="Calibri" panose="020F0502020204030204" pitchFamily="34" charset="0"/>
                          <a:ea typeface="Calibri" panose="020F0502020204030204" pitchFamily="34" charset="0"/>
                          <a:cs typeface="Mangal" panose="02040503050203030202" pitchFamily="18" charset="0"/>
                        </a:rPr>
                        <a:t>Year</a:t>
                      </a:r>
                      <a:endParaRPr lang="en-GB" sz="13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spcBef>
                          <a:spcPts val="10"/>
                        </a:spcBef>
                      </a:pPr>
                      <a:r>
                        <a:rPr lang="en-US" sz="1300" dirty="0">
                          <a:effectLst/>
                          <a:latin typeface="Calibri" panose="020F0502020204030204" pitchFamily="34" charset="0"/>
                          <a:ea typeface="Calibri" panose="020F0502020204030204" pitchFamily="34" charset="0"/>
                          <a:cs typeface="Mangal" panose="02040503050203030202" pitchFamily="18" charset="0"/>
                        </a:rPr>
                        <a:t>Proposed</a:t>
                      </a:r>
                      <a:r>
                        <a:rPr lang="en-US" sz="1300" spc="-5" dirty="0">
                          <a:effectLst/>
                          <a:latin typeface="Calibri" panose="020F0502020204030204" pitchFamily="34" charset="0"/>
                          <a:ea typeface="Calibri" panose="020F0502020204030204" pitchFamily="34" charset="0"/>
                          <a:cs typeface="Mangal" panose="02040503050203030202" pitchFamily="18" charset="0"/>
                        </a:rPr>
                        <a:t> </a:t>
                      </a:r>
                      <a:r>
                        <a:rPr lang="en-US" sz="1300" dirty="0">
                          <a:effectLst/>
                          <a:latin typeface="Calibri" panose="020F0502020204030204" pitchFamily="34" charset="0"/>
                          <a:ea typeface="Calibri" panose="020F0502020204030204" pitchFamily="34" charset="0"/>
                          <a:cs typeface="Mangal" panose="02040503050203030202" pitchFamily="18" charset="0"/>
                        </a:rPr>
                        <a:t>Work</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spcBef>
                          <a:spcPts val="10"/>
                        </a:spcBef>
                      </a:pPr>
                      <a:r>
                        <a:rPr lang="en-US" sz="1300" dirty="0">
                          <a:effectLst/>
                          <a:latin typeface="Calibri" panose="020F0502020204030204" pitchFamily="34" charset="0"/>
                          <a:ea typeface="Calibri" panose="020F0502020204030204" pitchFamily="34" charset="0"/>
                          <a:cs typeface="Mangal" panose="02040503050203030202" pitchFamily="18" charset="0"/>
                        </a:rPr>
                        <a:t>Limitations</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2720238"/>
                  </a:ext>
                </a:extLst>
              </a:tr>
              <a:tr h="2543262">
                <a:tc>
                  <a:txBody>
                    <a:bodyPr/>
                    <a:lstStyle/>
                    <a:p>
                      <a:pPr marL="67945">
                        <a:lnSpc>
                          <a:spcPts val="1705"/>
                        </a:lnSpc>
                      </a:pPr>
                      <a:r>
                        <a:rPr lang="en-US" sz="1300">
                          <a:effectLst/>
                          <a:latin typeface="Calibri" panose="020F0502020204030204" pitchFamily="34" charset="0"/>
                          <a:ea typeface="Calibri" panose="020F0502020204030204" pitchFamily="34" charset="0"/>
                          <a:cs typeface="Mangal" panose="02040503050203030202" pitchFamily="18" charset="0"/>
                        </a:rPr>
                        <a:t>1</a:t>
                      </a:r>
                      <a:endParaRPr lang="en-GB" sz="13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71755">
                        <a:spcAft>
                          <a:spcPts val="0"/>
                        </a:spcAft>
                      </a:pPr>
                      <a:r>
                        <a:rPr lang="en-US" sz="1300" dirty="0"/>
                        <a:t>An Approach for Securing QR code using Cryptography and Visual Cryptography </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165100">
                        <a:spcAft>
                          <a:spcPts val="0"/>
                        </a:spcAft>
                      </a:pPr>
                      <a:r>
                        <a:rPr lang="en-IN" sz="1300" dirty="0" err="1"/>
                        <a:t>Cheshtaa</a:t>
                      </a:r>
                      <a:r>
                        <a:rPr lang="en-IN" sz="1300" dirty="0"/>
                        <a:t> Bhardwaj ,</a:t>
                      </a:r>
                    </a:p>
                    <a:p>
                      <a:pPr marL="67945" marR="165100">
                        <a:spcAft>
                          <a:spcPts val="0"/>
                        </a:spcAft>
                      </a:pPr>
                      <a:r>
                        <a:rPr lang="en-IN" sz="1300" dirty="0"/>
                        <a:t>Hitendra Garg </a:t>
                      </a:r>
                    </a:p>
                    <a:p>
                      <a:pPr marL="67945" marR="165100">
                        <a:spcAft>
                          <a:spcPts val="0"/>
                        </a:spcAft>
                      </a:pPr>
                      <a:r>
                        <a:rPr lang="en-IN" sz="1300" dirty="0">
                          <a:effectLst/>
                          <a:latin typeface="Calibri" panose="020F0502020204030204" pitchFamily="34" charset="0"/>
                          <a:ea typeface="Calibri" panose="020F0502020204030204" pitchFamily="34" charset="0"/>
                          <a:cs typeface="Mangal" panose="02040503050203030202" pitchFamily="18" charset="0"/>
                        </a:rPr>
                        <a:t>And </a:t>
                      </a:r>
                      <a:r>
                        <a:rPr lang="en-IN" sz="1300" dirty="0"/>
                        <a:t>Shashi Shekhar</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705"/>
                        </a:lnSpc>
                      </a:pPr>
                      <a:r>
                        <a:rPr lang="en-US" sz="1300" dirty="0"/>
                        <a:t>1 </a:t>
                      </a:r>
                      <a:r>
                        <a:rPr lang="en-US" sz="1300" dirty="0" err="1"/>
                        <a:t>st</a:t>
                      </a:r>
                      <a:r>
                        <a:rPr lang="en-US" sz="1300" dirty="0"/>
                        <a:t> International Conference on Computational Intelligence and Sustainable Engineering Solution (CISES-2022)</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marR="154305" algn="just"/>
                      <a:r>
                        <a:rPr lang="en-US" sz="1300" b="0" i="0" dirty="0">
                          <a:effectLst/>
                          <a:latin typeface="gg sans"/>
                        </a:rPr>
                        <a:t>The proposed work includes enhancing the security of QR codes by combining cryptography and visual cryptography techniques. The process begins with embedding information into a QR code, which is then encrypted using a key value. The encrypted QR code is further secured using a 'k out of n' visual cryptography scheme, dividing the QR code into 'n' shares, with at least 'k' shares required for reconstruction. The quality of the reconstructed QR code is assessed using Peak Signal-to-Noise Ratio (PSNR) and Structural Similarity Index (SSIM), confirming that the reconstructed QR code is of good quality and identical to the original.</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ase">
                        <a:buFont typeface="+mj-lt"/>
                        <a:buNone/>
                      </a:pPr>
                      <a:r>
                        <a:rPr lang="en-US" sz="1300" b="0" i="0" dirty="0">
                          <a:solidFill>
                            <a:srgbClr val="000000"/>
                          </a:solidFill>
                          <a:effectLst/>
                          <a:latin typeface="inherit"/>
                        </a:rPr>
                        <a:t>The limitations of this paper involve the absence of an algorithm to split the QR code into its shares, leaving the implementation details unclear. Additionally, the paper does not provide insights into the time and space complexity of the encryption, visual cryptography, and decryption processes. Moreover, it overlooks the possibility that all shares could be intercepted or "sniffed" if not transmitted in a secure environment, which could undermine the security of the system.</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1916104"/>
                  </a:ext>
                </a:extLst>
              </a:tr>
              <a:tr h="2010290">
                <a:tc>
                  <a:txBody>
                    <a:bodyPr/>
                    <a:lstStyle/>
                    <a:p>
                      <a:pPr marL="67945">
                        <a:lnSpc>
                          <a:spcPts val="1705"/>
                        </a:lnSpc>
                      </a:pPr>
                      <a:r>
                        <a:rPr lang="en-US" sz="1300" dirty="0">
                          <a:effectLst/>
                          <a:latin typeface="Calibri" panose="020F0502020204030204" pitchFamily="34" charset="0"/>
                          <a:ea typeface="Calibri" panose="020F0502020204030204" pitchFamily="34" charset="0"/>
                          <a:cs typeface="Mangal" panose="02040503050203030202" pitchFamily="18" charset="0"/>
                        </a:rPr>
                        <a:t>2</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lnSpc>
                          <a:spcPts val="1615"/>
                        </a:lnSpc>
                      </a:pPr>
                      <a:r>
                        <a:rPr lang="en-US" sz="1300" dirty="0"/>
                        <a:t>Secure QR Code Scheme Based on Visual Cryptography </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103505">
                        <a:spcAft>
                          <a:spcPts val="0"/>
                        </a:spcAft>
                      </a:pPr>
                      <a:r>
                        <a:rPr lang="en-IN" sz="1300" dirty="0" err="1"/>
                        <a:t>Xiaohe</a:t>
                      </a:r>
                      <a:r>
                        <a:rPr lang="en-IN" sz="1300" dirty="0"/>
                        <a:t> Cao, </a:t>
                      </a:r>
                      <a:r>
                        <a:rPr lang="en-IN" sz="1300" dirty="0" err="1"/>
                        <a:t>Liuping</a:t>
                      </a:r>
                      <a:r>
                        <a:rPr lang="en-IN" sz="1300" dirty="0"/>
                        <a:t> Feng*, Peng Cao and Jianhua Hu </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705"/>
                        </a:lnSpc>
                      </a:pPr>
                      <a:r>
                        <a:rPr lang="en-US" sz="1300" dirty="0"/>
                        <a:t>2nd International Conference on Artificial Intelligence and Industrial Engineering (AIIE2016)</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605"/>
                        </a:lnSpc>
                      </a:pPr>
                      <a:r>
                        <a:rPr lang="en-US" sz="1300" b="0" i="0" dirty="0">
                          <a:effectLst/>
                          <a:latin typeface="gg sans"/>
                        </a:rPr>
                        <a:t>The proposed work presents a novel encryption method that uses a pseudo-random matrix and collections of basis vectors to secure QR codes. The approach also introduces a technique for inducing noise into the QR code image by splitting each pixel into subpixels, resulting in two shares of the QR code. </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ase">
                        <a:buFont typeface="+mj-lt"/>
                        <a:buNone/>
                      </a:pPr>
                      <a:r>
                        <a:rPr lang="en-US" sz="1300" b="0" i="0" dirty="0">
                          <a:solidFill>
                            <a:srgbClr val="000000"/>
                          </a:solidFill>
                          <a:effectLst/>
                          <a:latin typeface="inherit"/>
                        </a:rPr>
                        <a:t>The limitations of this method include a limited algorithm that could be enhanced for generating more shares through matrix manipulation, as well as the absence of a method to effectively induce noise into the image, potentially weakening encryption strength. These factors indicate the need for further refinement to improve robustness and scalability. Moreover, only two shares on the QR code was made possible by the existing, un-augmented algorithm</a:t>
                      </a:r>
                    </a:p>
                    <a:p>
                      <a:pPr marL="68580" marR="58420" algn="just"/>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3305838"/>
                  </a:ext>
                </a:extLst>
              </a:tr>
            </a:tbl>
          </a:graphicData>
        </a:graphic>
      </p:graphicFrame>
      <p:sp>
        <p:nvSpPr>
          <p:cNvPr id="3" name="Slide Number Placeholder 2">
            <a:extLst>
              <a:ext uri="{FF2B5EF4-FFF2-40B4-BE49-F238E27FC236}">
                <a16:creationId xmlns:a16="http://schemas.microsoft.com/office/drawing/2014/main" id="{4B89CFE3-7A21-D988-201B-217A59FF3542}"/>
              </a:ext>
            </a:extLst>
          </p:cNvPr>
          <p:cNvSpPr>
            <a:spLocks noGrp="1"/>
          </p:cNvSpPr>
          <p:nvPr>
            <p:ph type="sldNum" sz="quarter" idx="12"/>
          </p:nvPr>
        </p:nvSpPr>
        <p:spPr>
          <a:xfrm>
            <a:off x="8955505" y="6342293"/>
            <a:ext cx="2743200" cy="365125"/>
          </a:xfrm>
        </p:spPr>
        <p:txBody>
          <a:bodyPr/>
          <a:lstStyle/>
          <a:p>
            <a:fld id="{B9DEBDD7-AFE1-4C6F-A290-BE8D477D6A97}" type="slidenum">
              <a:rPr lang="en-GB" smtClean="0"/>
              <a:t>15</a:t>
            </a:fld>
            <a:endParaRPr lang="en-GB" dirty="0"/>
          </a:p>
        </p:txBody>
      </p:sp>
    </p:spTree>
    <p:extLst>
      <p:ext uri="{BB962C8B-B14F-4D97-AF65-F5344CB8AC3E}">
        <p14:creationId xmlns:p14="http://schemas.microsoft.com/office/powerpoint/2010/main" val="4104065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6207FF-0041-4E0C-6680-56F8B6E53CDF}"/>
              </a:ext>
            </a:extLst>
          </p:cNvPr>
          <p:cNvSpPr>
            <a:spLocks noGrp="1"/>
          </p:cNvSpPr>
          <p:nvPr>
            <p:ph type="sldNum" sz="quarter" idx="12"/>
          </p:nvPr>
        </p:nvSpPr>
        <p:spPr/>
        <p:txBody>
          <a:bodyPr/>
          <a:lstStyle/>
          <a:p>
            <a:fld id="{B9DEBDD7-AFE1-4C6F-A290-BE8D477D6A97}" type="slidenum">
              <a:rPr lang="en-GB" smtClean="0"/>
              <a:t>16</a:t>
            </a:fld>
            <a:endParaRPr lang="en-GB"/>
          </a:p>
        </p:txBody>
      </p:sp>
      <p:sp>
        <p:nvSpPr>
          <p:cNvPr id="6" name="Title 1">
            <a:extLst>
              <a:ext uri="{FF2B5EF4-FFF2-40B4-BE49-F238E27FC236}">
                <a16:creationId xmlns:a16="http://schemas.microsoft.com/office/drawing/2014/main" id="{B62675D4-7F98-33BB-75DF-6E59E1BB2A61}"/>
              </a:ext>
            </a:extLst>
          </p:cNvPr>
          <p:cNvSpPr>
            <a:spLocks noGrp="1"/>
          </p:cNvSpPr>
          <p:nvPr>
            <p:ph type="title"/>
          </p:nvPr>
        </p:nvSpPr>
        <p:spPr>
          <a:xfrm>
            <a:off x="380213" y="179109"/>
            <a:ext cx="11425187" cy="762524"/>
          </a:xfrm>
          <a:ln w="19050">
            <a:solidFill>
              <a:schemeClr val="tx1"/>
            </a:solidFill>
          </a:ln>
        </p:spPr>
        <p:txBody>
          <a:bodyPr>
            <a:normAutofit/>
          </a:bodyPr>
          <a:lstStyle/>
          <a:p>
            <a:r>
              <a:rPr lang="en-GB" sz="2800" b="1" dirty="0">
                <a:latin typeface="Times New Roman" panose="02020603050405020304" pitchFamily="18" charset="0"/>
                <a:cs typeface="Times New Roman" panose="02020603050405020304" pitchFamily="18" charset="0"/>
              </a:rPr>
              <a:t>Literature Survey</a:t>
            </a:r>
          </a:p>
        </p:txBody>
      </p:sp>
      <p:graphicFrame>
        <p:nvGraphicFramePr>
          <p:cNvPr id="7" name="Content Placeholder 5">
            <a:extLst>
              <a:ext uri="{FF2B5EF4-FFF2-40B4-BE49-F238E27FC236}">
                <a16:creationId xmlns:a16="http://schemas.microsoft.com/office/drawing/2014/main" id="{89618F58-6D99-D8D9-038C-711D78E80864}"/>
              </a:ext>
            </a:extLst>
          </p:cNvPr>
          <p:cNvGraphicFramePr>
            <a:graphicFrameLocks noGrp="1"/>
          </p:cNvGraphicFramePr>
          <p:nvPr>
            <p:ph idx="1"/>
            <p:extLst>
              <p:ext uri="{D42A27DB-BD31-4B8C-83A1-F6EECF244321}">
                <p14:modId xmlns:p14="http://schemas.microsoft.com/office/powerpoint/2010/main" val="2047928488"/>
              </p:ext>
            </p:extLst>
          </p:nvPr>
        </p:nvGraphicFramePr>
        <p:xfrm>
          <a:off x="383406" y="1059582"/>
          <a:ext cx="11425187" cy="5248388"/>
        </p:xfrm>
        <a:graphic>
          <a:graphicData uri="http://schemas.openxmlformats.org/drawingml/2006/table">
            <a:tbl>
              <a:tblPr firstRow="1" firstCol="1" lastRow="1" lastCol="1" bandRow="1" bandCol="1"/>
              <a:tblGrid>
                <a:gridCol w="456760">
                  <a:extLst>
                    <a:ext uri="{9D8B030D-6E8A-4147-A177-3AD203B41FA5}">
                      <a16:colId xmlns:a16="http://schemas.microsoft.com/office/drawing/2014/main" val="3667672693"/>
                    </a:ext>
                  </a:extLst>
                </a:gridCol>
                <a:gridCol w="1647323">
                  <a:extLst>
                    <a:ext uri="{9D8B030D-6E8A-4147-A177-3AD203B41FA5}">
                      <a16:colId xmlns:a16="http://schemas.microsoft.com/office/drawing/2014/main" val="3447064118"/>
                    </a:ext>
                  </a:extLst>
                </a:gridCol>
                <a:gridCol w="1218854">
                  <a:extLst>
                    <a:ext uri="{9D8B030D-6E8A-4147-A177-3AD203B41FA5}">
                      <a16:colId xmlns:a16="http://schemas.microsoft.com/office/drawing/2014/main" val="1886648424"/>
                    </a:ext>
                  </a:extLst>
                </a:gridCol>
                <a:gridCol w="1229813">
                  <a:extLst>
                    <a:ext uri="{9D8B030D-6E8A-4147-A177-3AD203B41FA5}">
                      <a16:colId xmlns:a16="http://schemas.microsoft.com/office/drawing/2014/main" val="775708706"/>
                    </a:ext>
                  </a:extLst>
                </a:gridCol>
                <a:gridCol w="3686983">
                  <a:extLst>
                    <a:ext uri="{9D8B030D-6E8A-4147-A177-3AD203B41FA5}">
                      <a16:colId xmlns:a16="http://schemas.microsoft.com/office/drawing/2014/main" val="523857770"/>
                    </a:ext>
                  </a:extLst>
                </a:gridCol>
                <a:gridCol w="3185454">
                  <a:extLst>
                    <a:ext uri="{9D8B030D-6E8A-4147-A177-3AD203B41FA5}">
                      <a16:colId xmlns:a16="http://schemas.microsoft.com/office/drawing/2014/main" val="278099017"/>
                    </a:ext>
                  </a:extLst>
                </a:gridCol>
              </a:tblGrid>
              <a:tr h="694836">
                <a:tc>
                  <a:txBody>
                    <a:bodyPr/>
                    <a:lstStyle/>
                    <a:p>
                      <a:pPr marL="67945">
                        <a:spcBef>
                          <a:spcPts val="10"/>
                        </a:spcBef>
                        <a:spcAft>
                          <a:spcPts val="0"/>
                        </a:spcAft>
                      </a:pPr>
                      <a:r>
                        <a:rPr lang="en-US" sz="1300" dirty="0">
                          <a:effectLst/>
                          <a:latin typeface="Calibri" panose="020F0502020204030204" pitchFamily="34" charset="0"/>
                          <a:ea typeface="Calibri" panose="020F0502020204030204" pitchFamily="34" charset="0"/>
                          <a:cs typeface="Mangal" panose="02040503050203030202" pitchFamily="18" charset="0"/>
                        </a:rPr>
                        <a:t>S.no</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spcBef>
                          <a:spcPts val="10"/>
                        </a:spcBef>
                        <a:spcAft>
                          <a:spcPts val="0"/>
                        </a:spcAft>
                      </a:pPr>
                      <a:r>
                        <a:rPr lang="en-US" sz="1300" dirty="0">
                          <a:effectLst/>
                          <a:latin typeface="Calibri" panose="020F0502020204030204" pitchFamily="34" charset="0"/>
                          <a:ea typeface="Calibri" panose="020F0502020204030204" pitchFamily="34" charset="0"/>
                          <a:cs typeface="Mangal" panose="02040503050203030202" pitchFamily="18" charset="0"/>
                        </a:rPr>
                        <a:t>Title</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spcBef>
                          <a:spcPts val="10"/>
                        </a:spcBef>
                        <a:spcAft>
                          <a:spcPts val="0"/>
                        </a:spcAft>
                      </a:pPr>
                      <a:r>
                        <a:rPr lang="en-US" sz="1300">
                          <a:effectLst/>
                          <a:latin typeface="Calibri" panose="020F0502020204030204" pitchFamily="34" charset="0"/>
                          <a:ea typeface="Calibri" panose="020F0502020204030204" pitchFamily="34" charset="0"/>
                          <a:cs typeface="Mangal" panose="02040503050203030202" pitchFamily="18" charset="0"/>
                        </a:rPr>
                        <a:t>Authors</a:t>
                      </a:r>
                      <a:endParaRPr lang="en-GB" sz="13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marR="250190">
                        <a:spcBef>
                          <a:spcPts val="10"/>
                        </a:spcBef>
                        <a:spcAft>
                          <a:spcPts val="0"/>
                        </a:spcAft>
                      </a:pPr>
                      <a:r>
                        <a:rPr lang="en-US" sz="1300">
                          <a:effectLst/>
                          <a:latin typeface="Calibri" panose="020F0502020204030204" pitchFamily="34" charset="0"/>
                          <a:ea typeface="Calibri" panose="020F0502020204030204" pitchFamily="34" charset="0"/>
                          <a:cs typeface="Mangal" panose="02040503050203030202" pitchFamily="18" charset="0"/>
                        </a:rPr>
                        <a:t>Journal/</a:t>
                      </a:r>
                      <a:r>
                        <a:rPr lang="en-US" sz="1300" spc="5">
                          <a:effectLst/>
                          <a:latin typeface="Calibri" panose="020F0502020204030204" pitchFamily="34" charset="0"/>
                          <a:ea typeface="Calibri" panose="020F0502020204030204" pitchFamily="34" charset="0"/>
                          <a:cs typeface="Mangal" panose="02040503050203030202" pitchFamily="18" charset="0"/>
                        </a:rPr>
                        <a:t> </a:t>
                      </a:r>
                      <a:r>
                        <a:rPr lang="en-US" sz="1300">
                          <a:effectLst/>
                          <a:latin typeface="Calibri" panose="020F0502020204030204" pitchFamily="34" charset="0"/>
                          <a:ea typeface="Calibri" panose="020F0502020204030204" pitchFamily="34" charset="0"/>
                          <a:cs typeface="Mangal" panose="02040503050203030202" pitchFamily="18" charset="0"/>
                        </a:rPr>
                        <a:t>Conference</a:t>
                      </a:r>
                      <a:endParaRPr lang="en-GB" sz="1300">
                        <a:effectLst/>
                        <a:latin typeface="Calibri" panose="020F0502020204030204" pitchFamily="34" charset="0"/>
                        <a:ea typeface="Calibri" panose="020F0502020204030204" pitchFamily="34" charset="0"/>
                        <a:cs typeface="Mangal" panose="02040503050203030202" pitchFamily="18" charset="0"/>
                      </a:endParaRPr>
                    </a:p>
                    <a:p>
                      <a:pPr marL="68580">
                        <a:lnSpc>
                          <a:spcPts val="1605"/>
                        </a:lnSpc>
                      </a:pPr>
                      <a:r>
                        <a:rPr lang="en-US" sz="1300">
                          <a:effectLst/>
                          <a:latin typeface="Calibri" panose="020F0502020204030204" pitchFamily="34" charset="0"/>
                          <a:ea typeface="Calibri" panose="020F0502020204030204" pitchFamily="34" charset="0"/>
                          <a:cs typeface="Mangal" panose="02040503050203030202" pitchFamily="18" charset="0"/>
                        </a:rPr>
                        <a:t>and</a:t>
                      </a:r>
                      <a:r>
                        <a:rPr lang="en-US" sz="1300" spc="-10">
                          <a:effectLst/>
                          <a:latin typeface="Calibri" panose="020F0502020204030204" pitchFamily="34" charset="0"/>
                          <a:ea typeface="Calibri" panose="020F0502020204030204" pitchFamily="34" charset="0"/>
                          <a:cs typeface="Mangal" panose="02040503050203030202" pitchFamily="18" charset="0"/>
                        </a:rPr>
                        <a:t> </a:t>
                      </a:r>
                      <a:r>
                        <a:rPr lang="en-US" sz="1300">
                          <a:effectLst/>
                          <a:latin typeface="Calibri" panose="020F0502020204030204" pitchFamily="34" charset="0"/>
                          <a:ea typeface="Calibri" panose="020F0502020204030204" pitchFamily="34" charset="0"/>
                          <a:cs typeface="Mangal" panose="02040503050203030202" pitchFamily="18" charset="0"/>
                        </a:rPr>
                        <a:t>Year</a:t>
                      </a:r>
                      <a:endParaRPr lang="en-GB" sz="13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spcBef>
                          <a:spcPts val="10"/>
                        </a:spcBef>
                      </a:pPr>
                      <a:r>
                        <a:rPr lang="en-US" sz="1300" dirty="0">
                          <a:effectLst/>
                          <a:latin typeface="Calibri" panose="020F0502020204030204" pitchFamily="34" charset="0"/>
                          <a:ea typeface="Calibri" panose="020F0502020204030204" pitchFamily="34" charset="0"/>
                          <a:cs typeface="Mangal" panose="02040503050203030202" pitchFamily="18" charset="0"/>
                        </a:rPr>
                        <a:t>Proposed</a:t>
                      </a:r>
                      <a:r>
                        <a:rPr lang="en-US" sz="1300" spc="-5" dirty="0">
                          <a:effectLst/>
                          <a:latin typeface="Calibri" panose="020F0502020204030204" pitchFamily="34" charset="0"/>
                          <a:ea typeface="Calibri" panose="020F0502020204030204" pitchFamily="34" charset="0"/>
                          <a:cs typeface="Mangal" panose="02040503050203030202" pitchFamily="18" charset="0"/>
                        </a:rPr>
                        <a:t> </a:t>
                      </a:r>
                      <a:r>
                        <a:rPr lang="en-US" sz="1300" dirty="0">
                          <a:effectLst/>
                          <a:latin typeface="Calibri" panose="020F0502020204030204" pitchFamily="34" charset="0"/>
                          <a:ea typeface="Calibri" panose="020F0502020204030204" pitchFamily="34" charset="0"/>
                          <a:cs typeface="Mangal" panose="02040503050203030202" pitchFamily="18" charset="0"/>
                        </a:rPr>
                        <a:t>Work</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spcBef>
                          <a:spcPts val="10"/>
                        </a:spcBef>
                      </a:pPr>
                      <a:r>
                        <a:rPr lang="en-US" sz="1300" dirty="0">
                          <a:effectLst/>
                          <a:latin typeface="Calibri" panose="020F0502020204030204" pitchFamily="34" charset="0"/>
                          <a:ea typeface="Calibri" panose="020F0502020204030204" pitchFamily="34" charset="0"/>
                          <a:cs typeface="Mangal" panose="02040503050203030202" pitchFamily="18" charset="0"/>
                        </a:rPr>
                        <a:t>Limitations</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2720238"/>
                  </a:ext>
                </a:extLst>
              </a:tr>
              <a:tr h="2543262">
                <a:tc>
                  <a:txBody>
                    <a:bodyPr/>
                    <a:lstStyle/>
                    <a:p>
                      <a:pPr marL="67945">
                        <a:lnSpc>
                          <a:spcPts val="1705"/>
                        </a:lnSpc>
                      </a:pPr>
                      <a:r>
                        <a:rPr lang="en-US" sz="1300" dirty="0">
                          <a:effectLst/>
                          <a:latin typeface="Calibri" panose="020F0502020204030204" pitchFamily="34" charset="0"/>
                          <a:ea typeface="Calibri" panose="020F0502020204030204" pitchFamily="34" charset="0"/>
                          <a:cs typeface="Mangal" panose="02040503050203030202" pitchFamily="18" charset="0"/>
                        </a:rPr>
                        <a:t>3</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71755">
                        <a:spcAft>
                          <a:spcPts val="0"/>
                        </a:spcAft>
                      </a:pPr>
                      <a:r>
                        <a:rPr lang="en-US" sz="1300" dirty="0"/>
                        <a:t>A fast chaos-based image encryption scheme with a novel</a:t>
                      </a:r>
                    </a:p>
                    <a:p>
                      <a:pPr marL="67945" marR="71755">
                        <a:spcAft>
                          <a:spcPts val="0"/>
                        </a:spcAft>
                      </a:pPr>
                      <a:r>
                        <a:rPr lang="en-US" sz="1300" dirty="0"/>
                        <a:t> plain image-related swapping block permutation</a:t>
                      </a:r>
                    </a:p>
                    <a:p>
                      <a:pPr marL="67945" marR="71755">
                        <a:spcAft>
                          <a:spcPts val="0"/>
                        </a:spcAft>
                      </a:pPr>
                      <a:r>
                        <a:rPr lang="en-US" sz="1300" dirty="0"/>
                        <a:t> and block diffusion</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165100">
                        <a:spcAft>
                          <a:spcPts val="0"/>
                        </a:spcAft>
                      </a:pPr>
                      <a:r>
                        <a:rPr lang="en-IN" sz="1400"/>
                        <a:t>Xiuli Chai &amp; Zhihua Gan &amp; Miaohui Zhang</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705"/>
                        </a:lnSpc>
                      </a:pPr>
                      <a:r>
                        <a:rPr lang="en-US" sz="1400" dirty="0"/>
                        <a:t>Published online: 1 September 2016</a:t>
                      </a:r>
                    </a:p>
                    <a:p>
                      <a:pPr marL="68580">
                        <a:lnSpc>
                          <a:spcPts val="1705"/>
                        </a:lnSpc>
                      </a:pPr>
                      <a:r>
                        <a:rPr lang="en-US" sz="1400" dirty="0"/>
                        <a:t> </a:t>
                      </a:r>
                      <a:r>
                        <a:rPr lang="en-US" sz="1400" b="1" dirty="0"/>
                        <a:t>Springer </a:t>
                      </a:r>
                      <a:r>
                        <a:rPr lang="en-US" sz="1400" b="1" dirty="0" err="1"/>
                        <a:t>Science+Business</a:t>
                      </a:r>
                      <a:r>
                        <a:rPr lang="en-US" sz="1400" b="1" dirty="0"/>
                        <a:t> Media New York 2016</a:t>
                      </a:r>
                      <a:endParaRPr lang="en-GB" sz="13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marR="154305" algn="just"/>
                      <a:r>
                        <a:rPr lang="en-US" sz="1300" b="0" i="0" dirty="0">
                          <a:effectLst/>
                          <a:latin typeface="gg sans"/>
                        </a:rPr>
                        <a:t>The paper presents a fast image encryption scheme utilizing block permutation and block diffusion to enhance security and efficiency. The use of a one-dimensional Logistic-Sine System (LSS) generates pseudo-random sequences throughout the encryption process, demonstrating effectiveness and security through experimental results.</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ase">
                        <a:buFont typeface="+mj-lt"/>
                        <a:buNone/>
                      </a:pPr>
                      <a:r>
                        <a:rPr lang="en-US" sz="1300" b="0" i="0" dirty="0">
                          <a:solidFill>
                            <a:srgbClr val="000000"/>
                          </a:solidFill>
                          <a:effectLst/>
                          <a:latin typeface="inherit"/>
                        </a:rPr>
                        <a:t>The limitations of this work include not having any citations to review greyscale images and related images with no associated greyscale value. The paper also uses the LSS algorithm to diffuse images, incurring massive overhead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1916104"/>
                  </a:ext>
                </a:extLst>
              </a:tr>
              <a:tr h="2010290">
                <a:tc>
                  <a:txBody>
                    <a:bodyPr/>
                    <a:lstStyle/>
                    <a:p>
                      <a:pPr marL="67945">
                        <a:lnSpc>
                          <a:spcPts val="1705"/>
                        </a:lnSpc>
                      </a:pPr>
                      <a:r>
                        <a:rPr lang="en-US" sz="1300" dirty="0">
                          <a:effectLst/>
                          <a:latin typeface="Calibri" panose="020F0502020204030204" pitchFamily="34" charset="0"/>
                          <a:ea typeface="Calibri" panose="020F0502020204030204" pitchFamily="34" charset="0"/>
                          <a:cs typeface="Mangal" panose="02040503050203030202" pitchFamily="18" charset="0"/>
                        </a:rPr>
                        <a:t>4</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lnSpc>
                          <a:spcPts val="1615"/>
                        </a:lnSpc>
                      </a:pPr>
                      <a:r>
                        <a:rPr lang="en-US" sz="1300" dirty="0"/>
                        <a:t>Survey of Visual Cryptography Schemes</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103505">
                        <a:spcAft>
                          <a:spcPts val="0"/>
                        </a:spcAft>
                      </a:pPr>
                      <a:r>
                        <a:rPr lang="en-IN" sz="1300" dirty="0" err="1"/>
                        <a:t>P.S.Revenkar,AnisaAnjum,W.Z.Gandhare</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705"/>
                        </a:lnSpc>
                      </a:pPr>
                      <a:r>
                        <a:rPr lang="en-US" sz="1300" dirty="0"/>
                        <a:t>International Journal of Security and Its Applications</a:t>
                      </a:r>
                    </a:p>
                    <a:p>
                      <a:pPr marL="68580">
                        <a:lnSpc>
                          <a:spcPts val="1705"/>
                        </a:lnSpc>
                      </a:pPr>
                      <a:r>
                        <a:rPr lang="en-US" sz="1300" dirty="0"/>
                        <a:t>Vol. 4, No. 2, April, 2010</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605"/>
                        </a:lnSpc>
                      </a:pPr>
                      <a:r>
                        <a:rPr lang="en-US" sz="1300" b="0" i="0" dirty="0">
                          <a:effectLst/>
                          <a:latin typeface="gg sans"/>
                        </a:rPr>
                        <a:t>The proposed work studies various visual cryptography schemes. The proposed work involves a visual cryptography scheme that splits a secret image into multiple shares, allowing for secure sharing and reconstruction of the original image when the shares are combined. The method utilizes meaningful shares, which are designed to appear as random images, thus enhancing security and reducing the risk of detection by potential attacker</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ase">
                        <a:buFont typeface="+mj-lt"/>
                        <a:buNone/>
                      </a:pPr>
                      <a:r>
                        <a:rPr lang="en-US" sz="1300" b="0" i="0" dirty="0">
                          <a:solidFill>
                            <a:srgbClr val="000000"/>
                          </a:solidFill>
                          <a:effectLst/>
                          <a:latin typeface="inherit"/>
                        </a:rPr>
                        <a:t>The limitations of this paper include no mentions about implementation feasibility, no calculation of effective algorithm which can be used to split the image into its meaningful shares.</a:t>
                      </a:r>
                    </a:p>
                    <a:p>
                      <a:pPr marL="68580" marR="58420" algn="just"/>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3305838"/>
                  </a:ext>
                </a:extLst>
              </a:tr>
            </a:tbl>
          </a:graphicData>
        </a:graphic>
      </p:graphicFrame>
    </p:spTree>
    <p:extLst>
      <p:ext uri="{BB962C8B-B14F-4D97-AF65-F5344CB8AC3E}">
        <p14:creationId xmlns:p14="http://schemas.microsoft.com/office/powerpoint/2010/main" val="2755630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FCD3E8-158B-6EA0-F7BE-CBCCDFCEC606}"/>
              </a:ext>
            </a:extLst>
          </p:cNvPr>
          <p:cNvSpPr>
            <a:spLocks noGrp="1"/>
          </p:cNvSpPr>
          <p:nvPr>
            <p:ph type="sldNum" sz="quarter" idx="12"/>
          </p:nvPr>
        </p:nvSpPr>
        <p:spPr/>
        <p:txBody>
          <a:bodyPr/>
          <a:lstStyle/>
          <a:p>
            <a:fld id="{B9DEBDD7-AFE1-4C6F-A290-BE8D477D6A97}" type="slidenum">
              <a:rPr lang="en-GB" smtClean="0"/>
              <a:t>17</a:t>
            </a:fld>
            <a:endParaRPr lang="en-GB"/>
          </a:p>
        </p:txBody>
      </p:sp>
      <p:sp>
        <p:nvSpPr>
          <p:cNvPr id="5" name="Slide Number Placeholder 3">
            <a:extLst>
              <a:ext uri="{FF2B5EF4-FFF2-40B4-BE49-F238E27FC236}">
                <a16:creationId xmlns:a16="http://schemas.microsoft.com/office/drawing/2014/main" id="{6D3B3767-8625-58D3-168B-7397B057F05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DEBDD7-AFE1-4C6F-A290-BE8D477D6A97}" type="slidenum">
              <a:rPr lang="en-GB" smtClean="0"/>
              <a:pPr/>
              <a:t>17</a:t>
            </a:fld>
            <a:endParaRPr lang="en-GB"/>
          </a:p>
        </p:txBody>
      </p:sp>
      <p:sp>
        <p:nvSpPr>
          <p:cNvPr id="6" name="Title 1">
            <a:extLst>
              <a:ext uri="{FF2B5EF4-FFF2-40B4-BE49-F238E27FC236}">
                <a16:creationId xmlns:a16="http://schemas.microsoft.com/office/drawing/2014/main" id="{FD25608F-BEAB-A905-0B8B-8D9CF34F0467}"/>
              </a:ext>
            </a:extLst>
          </p:cNvPr>
          <p:cNvSpPr>
            <a:spLocks noGrp="1"/>
          </p:cNvSpPr>
          <p:nvPr>
            <p:ph type="title"/>
          </p:nvPr>
        </p:nvSpPr>
        <p:spPr>
          <a:xfrm>
            <a:off x="380213" y="179109"/>
            <a:ext cx="11425187" cy="762524"/>
          </a:xfrm>
          <a:ln w="19050">
            <a:solidFill>
              <a:schemeClr val="tx1"/>
            </a:solidFill>
          </a:ln>
        </p:spPr>
        <p:txBody>
          <a:bodyPr>
            <a:normAutofit/>
          </a:bodyPr>
          <a:lstStyle/>
          <a:p>
            <a:r>
              <a:rPr lang="en-GB" sz="2800" b="1" dirty="0">
                <a:latin typeface="Times New Roman" panose="02020603050405020304" pitchFamily="18" charset="0"/>
                <a:cs typeface="Times New Roman" panose="02020603050405020304" pitchFamily="18" charset="0"/>
              </a:rPr>
              <a:t>Literature Survey</a:t>
            </a:r>
          </a:p>
        </p:txBody>
      </p:sp>
      <p:graphicFrame>
        <p:nvGraphicFramePr>
          <p:cNvPr id="7" name="Content Placeholder 5">
            <a:extLst>
              <a:ext uri="{FF2B5EF4-FFF2-40B4-BE49-F238E27FC236}">
                <a16:creationId xmlns:a16="http://schemas.microsoft.com/office/drawing/2014/main" id="{B05A9B58-D6CF-CC62-AEEE-8B918314E8B5}"/>
              </a:ext>
            </a:extLst>
          </p:cNvPr>
          <p:cNvGraphicFramePr>
            <a:graphicFrameLocks noGrp="1"/>
          </p:cNvGraphicFramePr>
          <p:nvPr>
            <p:ph idx="1"/>
            <p:extLst>
              <p:ext uri="{D42A27DB-BD31-4B8C-83A1-F6EECF244321}">
                <p14:modId xmlns:p14="http://schemas.microsoft.com/office/powerpoint/2010/main" val="1321097891"/>
              </p:ext>
            </p:extLst>
          </p:nvPr>
        </p:nvGraphicFramePr>
        <p:xfrm>
          <a:off x="383406" y="1059582"/>
          <a:ext cx="11425187" cy="5248388"/>
        </p:xfrm>
        <a:graphic>
          <a:graphicData uri="http://schemas.openxmlformats.org/drawingml/2006/table">
            <a:tbl>
              <a:tblPr firstRow="1" firstCol="1" lastRow="1" lastCol="1" bandRow="1" bandCol="1"/>
              <a:tblGrid>
                <a:gridCol w="456760">
                  <a:extLst>
                    <a:ext uri="{9D8B030D-6E8A-4147-A177-3AD203B41FA5}">
                      <a16:colId xmlns:a16="http://schemas.microsoft.com/office/drawing/2014/main" val="3667672693"/>
                    </a:ext>
                  </a:extLst>
                </a:gridCol>
                <a:gridCol w="1647323">
                  <a:extLst>
                    <a:ext uri="{9D8B030D-6E8A-4147-A177-3AD203B41FA5}">
                      <a16:colId xmlns:a16="http://schemas.microsoft.com/office/drawing/2014/main" val="3447064118"/>
                    </a:ext>
                  </a:extLst>
                </a:gridCol>
                <a:gridCol w="1218854">
                  <a:extLst>
                    <a:ext uri="{9D8B030D-6E8A-4147-A177-3AD203B41FA5}">
                      <a16:colId xmlns:a16="http://schemas.microsoft.com/office/drawing/2014/main" val="1886648424"/>
                    </a:ext>
                  </a:extLst>
                </a:gridCol>
                <a:gridCol w="1229813">
                  <a:extLst>
                    <a:ext uri="{9D8B030D-6E8A-4147-A177-3AD203B41FA5}">
                      <a16:colId xmlns:a16="http://schemas.microsoft.com/office/drawing/2014/main" val="775708706"/>
                    </a:ext>
                  </a:extLst>
                </a:gridCol>
                <a:gridCol w="3686983">
                  <a:extLst>
                    <a:ext uri="{9D8B030D-6E8A-4147-A177-3AD203B41FA5}">
                      <a16:colId xmlns:a16="http://schemas.microsoft.com/office/drawing/2014/main" val="523857770"/>
                    </a:ext>
                  </a:extLst>
                </a:gridCol>
                <a:gridCol w="3185454">
                  <a:extLst>
                    <a:ext uri="{9D8B030D-6E8A-4147-A177-3AD203B41FA5}">
                      <a16:colId xmlns:a16="http://schemas.microsoft.com/office/drawing/2014/main" val="278099017"/>
                    </a:ext>
                  </a:extLst>
                </a:gridCol>
              </a:tblGrid>
              <a:tr h="694836">
                <a:tc>
                  <a:txBody>
                    <a:bodyPr/>
                    <a:lstStyle/>
                    <a:p>
                      <a:pPr marL="67945">
                        <a:spcBef>
                          <a:spcPts val="10"/>
                        </a:spcBef>
                        <a:spcAft>
                          <a:spcPts val="0"/>
                        </a:spcAft>
                      </a:pPr>
                      <a:r>
                        <a:rPr lang="en-US" sz="1300" dirty="0">
                          <a:effectLst/>
                          <a:latin typeface="Calibri" panose="020F0502020204030204" pitchFamily="34" charset="0"/>
                          <a:ea typeface="Calibri" panose="020F0502020204030204" pitchFamily="34" charset="0"/>
                          <a:cs typeface="Mangal" panose="02040503050203030202" pitchFamily="18" charset="0"/>
                        </a:rPr>
                        <a:t>S.no</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spcBef>
                          <a:spcPts val="10"/>
                        </a:spcBef>
                        <a:spcAft>
                          <a:spcPts val="0"/>
                        </a:spcAft>
                      </a:pPr>
                      <a:r>
                        <a:rPr lang="en-US" sz="1300" dirty="0">
                          <a:effectLst/>
                          <a:latin typeface="Calibri" panose="020F0502020204030204" pitchFamily="34" charset="0"/>
                          <a:ea typeface="Calibri" panose="020F0502020204030204" pitchFamily="34" charset="0"/>
                          <a:cs typeface="Mangal" panose="02040503050203030202" pitchFamily="18" charset="0"/>
                        </a:rPr>
                        <a:t>Title</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spcBef>
                          <a:spcPts val="10"/>
                        </a:spcBef>
                        <a:spcAft>
                          <a:spcPts val="0"/>
                        </a:spcAft>
                      </a:pPr>
                      <a:r>
                        <a:rPr lang="en-US" sz="1300">
                          <a:effectLst/>
                          <a:latin typeface="Calibri" panose="020F0502020204030204" pitchFamily="34" charset="0"/>
                          <a:ea typeface="Calibri" panose="020F0502020204030204" pitchFamily="34" charset="0"/>
                          <a:cs typeface="Mangal" panose="02040503050203030202" pitchFamily="18" charset="0"/>
                        </a:rPr>
                        <a:t>Authors</a:t>
                      </a:r>
                      <a:endParaRPr lang="en-GB" sz="13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marR="250190">
                        <a:spcBef>
                          <a:spcPts val="10"/>
                        </a:spcBef>
                        <a:spcAft>
                          <a:spcPts val="0"/>
                        </a:spcAft>
                      </a:pPr>
                      <a:r>
                        <a:rPr lang="en-US" sz="1300">
                          <a:effectLst/>
                          <a:latin typeface="Calibri" panose="020F0502020204030204" pitchFamily="34" charset="0"/>
                          <a:ea typeface="Calibri" panose="020F0502020204030204" pitchFamily="34" charset="0"/>
                          <a:cs typeface="Mangal" panose="02040503050203030202" pitchFamily="18" charset="0"/>
                        </a:rPr>
                        <a:t>Journal/</a:t>
                      </a:r>
                      <a:r>
                        <a:rPr lang="en-US" sz="1300" spc="5">
                          <a:effectLst/>
                          <a:latin typeface="Calibri" panose="020F0502020204030204" pitchFamily="34" charset="0"/>
                          <a:ea typeface="Calibri" panose="020F0502020204030204" pitchFamily="34" charset="0"/>
                          <a:cs typeface="Mangal" panose="02040503050203030202" pitchFamily="18" charset="0"/>
                        </a:rPr>
                        <a:t> </a:t>
                      </a:r>
                      <a:r>
                        <a:rPr lang="en-US" sz="1300">
                          <a:effectLst/>
                          <a:latin typeface="Calibri" panose="020F0502020204030204" pitchFamily="34" charset="0"/>
                          <a:ea typeface="Calibri" panose="020F0502020204030204" pitchFamily="34" charset="0"/>
                          <a:cs typeface="Mangal" panose="02040503050203030202" pitchFamily="18" charset="0"/>
                        </a:rPr>
                        <a:t>Conference</a:t>
                      </a:r>
                      <a:endParaRPr lang="en-GB" sz="1300">
                        <a:effectLst/>
                        <a:latin typeface="Calibri" panose="020F0502020204030204" pitchFamily="34" charset="0"/>
                        <a:ea typeface="Calibri" panose="020F0502020204030204" pitchFamily="34" charset="0"/>
                        <a:cs typeface="Mangal" panose="02040503050203030202" pitchFamily="18" charset="0"/>
                      </a:endParaRPr>
                    </a:p>
                    <a:p>
                      <a:pPr marL="68580">
                        <a:lnSpc>
                          <a:spcPts val="1605"/>
                        </a:lnSpc>
                      </a:pPr>
                      <a:r>
                        <a:rPr lang="en-US" sz="1300">
                          <a:effectLst/>
                          <a:latin typeface="Calibri" panose="020F0502020204030204" pitchFamily="34" charset="0"/>
                          <a:ea typeface="Calibri" panose="020F0502020204030204" pitchFamily="34" charset="0"/>
                          <a:cs typeface="Mangal" panose="02040503050203030202" pitchFamily="18" charset="0"/>
                        </a:rPr>
                        <a:t>and</a:t>
                      </a:r>
                      <a:r>
                        <a:rPr lang="en-US" sz="1300" spc="-10">
                          <a:effectLst/>
                          <a:latin typeface="Calibri" panose="020F0502020204030204" pitchFamily="34" charset="0"/>
                          <a:ea typeface="Calibri" panose="020F0502020204030204" pitchFamily="34" charset="0"/>
                          <a:cs typeface="Mangal" panose="02040503050203030202" pitchFamily="18" charset="0"/>
                        </a:rPr>
                        <a:t> </a:t>
                      </a:r>
                      <a:r>
                        <a:rPr lang="en-US" sz="1300">
                          <a:effectLst/>
                          <a:latin typeface="Calibri" panose="020F0502020204030204" pitchFamily="34" charset="0"/>
                          <a:ea typeface="Calibri" panose="020F0502020204030204" pitchFamily="34" charset="0"/>
                          <a:cs typeface="Mangal" panose="02040503050203030202" pitchFamily="18" charset="0"/>
                        </a:rPr>
                        <a:t>Year</a:t>
                      </a:r>
                      <a:endParaRPr lang="en-GB" sz="13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spcBef>
                          <a:spcPts val="10"/>
                        </a:spcBef>
                      </a:pPr>
                      <a:r>
                        <a:rPr lang="en-US" sz="1300" dirty="0">
                          <a:effectLst/>
                          <a:latin typeface="Calibri" panose="020F0502020204030204" pitchFamily="34" charset="0"/>
                          <a:ea typeface="Calibri" panose="020F0502020204030204" pitchFamily="34" charset="0"/>
                          <a:cs typeface="Mangal" panose="02040503050203030202" pitchFamily="18" charset="0"/>
                        </a:rPr>
                        <a:t>Proposed</a:t>
                      </a:r>
                      <a:r>
                        <a:rPr lang="en-US" sz="1300" spc="-5" dirty="0">
                          <a:effectLst/>
                          <a:latin typeface="Calibri" panose="020F0502020204030204" pitchFamily="34" charset="0"/>
                          <a:ea typeface="Calibri" panose="020F0502020204030204" pitchFamily="34" charset="0"/>
                          <a:cs typeface="Mangal" panose="02040503050203030202" pitchFamily="18" charset="0"/>
                        </a:rPr>
                        <a:t> </a:t>
                      </a:r>
                      <a:r>
                        <a:rPr lang="en-US" sz="1300" dirty="0">
                          <a:effectLst/>
                          <a:latin typeface="Calibri" panose="020F0502020204030204" pitchFamily="34" charset="0"/>
                          <a:ea typeface="Calibri" panose="020F0502020204030204" pitchFamily="34" charset="0"/>
                          <a:cs typeface="Mangal" panose="02040503050203030202" pitchFamily="18" charset="0"/>
                        </a:rPr>
                        <a:t>Work</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spcBef>
                          <a:spcPts val="10"/>
                        </a:spcBef>
                      </a:pPr>
                      <a:r>
                        <a:rPr lang="en-US" sz="1300" dirty="0">
                          <a:effectLst/>
                          <a:latin typeface="Calibri" panose="020F0502020204030204" pitchFamily="34" charset="0"/>
                          <a:ea typeface="Calibri" panose="020F0502020204030204" pitchFamily="34" charset="0"/>
                          <a:cs typeface="Mangal" panose="02040503050203030202" pitchFamily="18" charset="0"/>
                        </a:rPr>
                        <a:t>Limitations</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2720238"/>
                  </a:ext>
                </a:extLst>
              </a:tr>
              <a:tr h="2543262">
                <a:tc>
                  <a:txBody>
                    <a:bodyPr/>
                    <a:lstStyle/>
                    <a:p>
                      <a:pPr marL="67945">
                        <a:lnSpc>
                          <a:spcPts val="1705"/>
                        </a:lnSpc>
                      </a:pPr>
                      <a:r>
                        <a:rPr lang="en-US" sz="1300" dirty="0">
                          <a:effectLst/>
                          <a:latin typeface="Calibri" panose="020F0502020204030204" pitchFamily="34" charset="0"/>
                          <a:ea typeface="Calibri" panose="020F0502020204030204" pitchFamily="34" charset="0"/>
                          <a:cs typeface="Mangal" panose="02040503050203030202" pitchFamily="18" charset="0"/>
                        </a:rPr>
                        <a:t>5</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71755">
                        <a:spcAft>
                          <a:spcPts val="0"/>
                        </a:spcAft>
                      </a:pPr>
                      <a:r>
                        <a:rPr lang="en-US" sz="1300" dirty="0"/>
                        <a:t>Image Quality Assessment through FSIM, SSIM, MSE and PSNR—A Comparative Study</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165100">
                        <a:spcAft>
                          <a:spcPts val="0"/>
                        </a:spcAft>
                      </a:pPr>
                      <a:r>
                        <a:rPr lang="en-IN" sz="1400" dirty="0"/>
                        <a:t>Sara, U., Akter, M. and Uddin, M.S</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705"/>
                        </a:lnSpc>
                      </a:pPr>
                      <a:r>
                        <a:rPr lang="en-US" sz="1400" dirty="0"/>
                        <a:t>Journal of Computer and Communications, 7, 8-18</a:t>
                      </a:r>
                      <a:endParaRPr lang="en-GB" sz="13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marR="154305" algn="just"/>
                      <a:r>
                        <a:rPr lang="en-US" sz="1300" b="0" i="0" dirty="0">
                          <a:effectLst/>
                          <a:latin typeface="gg sans"/>
                        </a:rPr>
                        <a:t>The proposed work implements PSNR (Peak Signal to Noise Ratio) and SSIM (Structured Similarity Indexing Method) to measure the integrity of recovered QR code.</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ase">
                        <a:buFont typeface="+mj-lt"/>
                        <a:buNone/>
                      </a:pPr>
                      <a:r>
                        <a:rPr lang="en-US" sz="1300" b="0" i="0" dirty="0">
                          <a:solidFill>
                            <a:srgbClr val="000000"/>
                          </a:solidFill>
                          <a:effectLst/>
                          <a:latin typeface="inherit"/>
                        </a:rPr>
                        <a:t>The proposed paper does not give any insights into how binary </a:t>
                      </a:r>
                      <a:r>
                        <a:rPr lang="en-US" sz="1300" b="0" i="0" dirty="0" err="1">
                          <a:solidFill>
                            <a:srgbClr val="000000"/>
                          </a:solidFill>
                          <a:effectLst/>
                          <a:latin typeface="inherit"/>
                        </a:rPr>
                        <a:t>coloured</a:t>
                      </a:r>
                      <a:r>
                        <a:rPr lang="en-US" sz="1300" b="0" i="0" dirty="0">
                          <a:solidFill>
                            <a:srgbClr val="000000"/>
                          </a:solidFill>
                          <a:effectLst/>
                          <a:latin typeface="inherit"/>
                        </a:rPr>
                        <a:t> (black and white) images may be studies under these metrics.</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1916104"/>
                  </a:ext>
                </a:extLst>
              </a:tr>
              <a:tr h="2010290">
                <a:tc>
                  <a:txBody>
                    <a:bodyPr/>
                    <a:lstStyle/>
                    <a:p>
                      <a:pPr marL="67945">
                        <a:lnSpc>
                          <a:spcPts val="1705"/>
                        </a:lnSpc>
                      </a:pPr>
                      <a:r>
                        <a:rPr lang="en-US" sz="1300" dirty="0">
                          <a:effectLst/>
                          <a:latin typeface="Calibri" panose="020F0502020204030204" pitchFamily="34" charset="0"/>
                          <a:ea typeface="Calibri" panose="020F0502020204030204" pitchFamily="34" charset="0"/>
                          <a:cs typeface="Mangal" panose="02040503050203030202" pitchFamily="18" charset="0"/>
                        </a:rPr>
                        <a:t>6</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lnSpc>
                          <a:spcPts val="1615"/>
                        </a:lnSpc>
                      </a:pPr>
                      <a:r>
                        <a:rPr lang="en-US" sz="1300" dirty="0"/>
                        <a:t>Cryptanalysis of Permutation-Only Image Ciphers</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103505">
                        <a:spcAft>
                          <a:spcPts val="0"/>
                        </a:spcAft>
                      </a:pPr>
                      <a:r>
                        <a:rPr lang="en-IN" sz="1300" dirty="0"/>
                        <a:t>Alireza </a:t>
                      </a:r>
                      <a:r>
                        <a:rPr lang="en-IN" sz="1300" dirty="0" err="1"/>
                        <a:t>Jolfaei</a:t>
                      </a:r>
                      <a:r>
                        <a:rPr lang="en-IN" sz="1300" dirty="0"/>
                        <a:t>, Xin-Wen Wu, and </a:t>
                      </a:r>
                      <a:r>
                        <a:rPr lang="en-IN" sz="1300" dirty="0" err="1"/>
                        <a:t>Vallipuram</a:t>
                      </a:r>
                      <a:r>
                        <a:rPr lang="en-IN" sz="1300" dirty="0"/>
                        <a:t> </a:t>
                      </a:r>
                      <a:r>
                        <a:rPr lang="en-IN" sz="1300" dirty="0" err="1"/>
                        <a:t>Muthukkumarasamy</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705"/>
                        </a:lnSpc>
                      </a:pPr>
                      <a:r>
                        <a:rPr lang="en-US" sz="1300" dirty="0"/>
                        <a:t>IEEE Transactions on Information Forensics and Security, vol. 11, no. 2, pp. 236-242, Feb. 2016.</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605"/>
                        </a:lnSpc>
                      </a:pPr>
                      <a:r>
                        <a:rPr lang="en-US" sz="1300" b="0" i="0" dirty="0">
                          <a:effectLst/>
                          <a:latin typeface="gg sans"/>
                        </a:rPr>
                        <a:t>The proposed work explains the security concerns involved in the Permutation based scrambling process, affirming that image-based pattern learning algorithms can crack the encryption given</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ase">
                        <a:buFont typeface="+mj-lt"/>
                        <a:buNone/>
                      </a:pPr>
                      <a:r>
                        <a:rPr lang="en-US" sz="1300" b="0" i="0" dirty="0">
                          <a:solidFill>
                            <a:srgbClr val="000000"/>
                          </a:solidFill>
                          <a:effectLst/>
                          <a:latin typeface="inherit"/>
                        </a:rPr>
                        <a:t>The limitations of this paper include no mentions about implementation feasibility and no alternative solution suggested for the given problem.</a:t>
                      </a:r>
                    </a:p>
                    <a:p>
                      <a:pPr marL="68580" marR="58420" algn="just"/>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3305838"/>
                  </a:ext>
                </a:extLst>
              </a:tr>
            </a:tbl>
          </a:graphicData>
        </a:graphic>
      </p:graphicFrame>
    </p:spTree>
    <p:extLst>
      <p:ext uri="{BB962C8B-B14F-4D97-AF65-F5344CB8AC3E}">
        <p14:creationId xmlns:p14="http://schemas.microsoft.com/office/powerpoint/2010/main" val="315622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F7BB31-9B92-254E-2997-19B36EB495E4}"/>
              </a:ext>
            </a:extLst>
          </p:cNvPr>
          <p:cNvSpPr>
            <a:spLocks noGrp="1"/>
          </p:cNvSpPr>
          <p:nvPr>
            <p:ph type="sldNum" sz="quarter" idx="12"/>
          </p:nvPr>
        </p:nvSpPr>
        <p:spPr/>
        <p:txBody>
          <a:bodyPr/>
          <a:lstStyle/>
          <a:p>
            <a:fld id="{B9DEBDD7-AFE1-4C6F-A290-BE8D477D6A97}" type="slidenum">
              <a:rPr lang="en-GB" smtClean="0"/>
              <a:t>18</a:t>
            </a:fld>
            <a:endParaRPr lang="en-GB"/>
          </a:p>
        </p:txBody>
      </p:sp>
      <p:sp>
        <p:nvSpPr>
          <p:cNvPr id="11" name="Slide Number Placeholder 3">
            <a:extLst>
              <a:ext uri="{FF2B5EF4-FFF2-40B4-BE49-F238E27FC236}">
                <a16:creationId xmlns:a16="http://schemas.microsoft.com/office/drawing/2014/main" id="{F46B01E1-1585-9E58-1117-A67EEFB73BCF}"/>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DEBDD7-AFE1-4C6F-A290-BE8D477D6A97}" type="slidenum">
              <a:rPr lang="en-GB" smtClean="0"/>
              <a:pPr/>
              <a:t>18</a:t>
            </a:fld>
            <a:endParaRPr lang="en-GB"/>
          </a:p>
        </p:txBody>
      </p:sp>
      <p:sp>
        <p:nvSpPr>
          <p:cNvPr id="12" name="Slide Number Placeholder 3">
            <a:extLst>
              <a:ext uri="{FF2B5EF4-FFF2-40B4-BE49-F238E27FC236}">
                <a16:creationId xmlns:a16="http://schemas.microsoft.com/office/drawing/2014/main" id="{AD121880-3C79-3333-1509-935A41E90BA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DEBDD7-AFE1-4C6F-A290-BE8D477D6A97}" type="slidenum">
              <a:rPr lang="en-GB" smtClean="0"/>
              <a:pPr/>
              <a:t>18</a:t>
            </a:fld>
            <a:endParaRPr lang="en-GB"/>
          </a:p>
        </p:txBody>
      </p:sp>
      <p:sp>
        <p:nvSpPr>
          <p:cNvPr id="13" name="Title 1">
            <a:extLst>
              <a:ext uri="{FF2B5EF4-FFF2-40B4-BE49-F238E27FC236}">
                <a16:creationId xmlns:a16="http://schemas.microsoft.com/office/drawing/2014/main" id="{C44AD826-AB60-AF84-E5F0-04A3F79060E6}"/>
              </a:ext>
            </a:extLst>
          </p:cNvPr>
          <p:cNvSpPr>
            <a:spLocks noGrp="1"/>
          </p:cNvSpPr>
          <p:nvPr>
            <p:ph type="title"/>
          </p:nvPr>
        </p:nvSpPr>
        <p:spPr>
          <a:xfrm>
            <a:off x="380213" y="179109"/>
            <a:ext cx="11425187" cy="762524"/>
          </a:xfrm>
          <a:ln w="19050">
            <a:solidFill>
              <a:schemeClr val="tx1"/>
            </a:solidFill>
          </a:ln>
        </p:spPr>
        <p:txBody>
          <a:bodyPr>
            <a:normAutofit/>
          </a:bodyPr>
          <a:lstStyle/>
          <a:p>
            <a:r>
              <a:rPr lang="en-GB" sz="2800" b="1" dirty="0">
                <a:latin typeface="Times New Roman" panose="02020603050405020304" pitchFamily="18" charset="0"/>
                <a:cs typeface="Times New Roman" panose="02020603050405020304" pitchFamily="18" charset="0"/>
              </a:rPr>
              <a:t>Literature Survey</a:t>
            </a:r>
          </a:p>
        </p:txBody>
      </p:sp>
      <p:graphicFrame>
        <p:nvGraphicFramePr>
          <p:cNvPr id="14" name="Content Placeholder 5">
            <a:extLst>
              <a:ext uri="{FF2B5EF4-FFF2-40B4-BE49-F238E27FC236}">
                <a16:creationId xmlns:a16="http://schemas.microsoft.com/office/drawing/2014/main" id="{7A19258C-6C81-2083-514D-B47311DC8D35}"/>
              </a:ext>
            </a:extLst>
          </p:cNvPr>
          <p:cNvGraphicFramePr>
            <a:graphicFrameLocks noGrp="1"/>
          </p:cNvGraphicFramePr>
          <p:nvPr>
            <p:ph idx="1"/>
            <p:extLst>
              <p:ext uri="{D42A27DB-BD31-4B8C-83A1-F6EECF244321}">
                <p14:modId xmlns:p14="http://schemas.microsoft.com/office/powerpoint/2010/main" val="1002726365"/>
              </p:ext>
            </p:extLst>
          </p:nvPr>
        </p:nvGraphicFramePr>
        <p:xfrm>
          <a:off x="383406" y="1059582"/>
          <a:ext cx="11425187" cy="5248388"/>
        </p:xfrm>
        <a:graphic>
          <a:graphicData uri="http://schemas.openxmlformats.org/drawingml/2006/table">
            <a:tbl>
              <a:tblPr firstRow="1" firstCol="1" lastRow="1" lastCol="1" bandRow="1" bandCol="1"/>
              <a:tblGrid>
                <a:gridCol w="456760">
                  <a:extLst>
                    <a:ext uri="{9D8B030D-6E8A-4147-A177-3AD203B41FA5}">
                      <a16:colId xmlns:a16="http://schemas.microsoft.com/office/drawing/2014/main" val="3667672693"/>
                    </a:ext>
                  </a:extLst>
                </a:gridCol>
                <a:gridCol w="1647323">
                  <a:extLst>
                    <a:ext uri="{9D8B030D-6E8A-4147-A177-3AD203B41FA5}">
                      <a16:colId xmlns:a16="http://schemas.microsoft.com/office/drawing/2014/main" val="3447064118"/>
                    </a:ext>
                  </a:extLst>
                </a:gridCol>
                <a:gridCol w="1218854">
                  <a:extLst>
                    <a:ext uri="{9D8B030D-6E8A-4147-A177-3AD203B41FA5}">
                      <a16:colId xmlns:a16="http://schemas.microsoft.com/office/drawing/2014/main" val="1886648424"/>
                    </a:ext>
                  </a:extLst>
                </a:gridCol>
                <a:gridCol w="1229813">
                  <a:extLst>
                    <a:ext uri="{9D8B030D-6E8A-4147-A177-3AD203B41FA5}">
                      <a16:colId xmlns:a16="http://schemas.microsoft.com/office/drawing/2014/main" val="775708706"/>
                    </a:ext>
                  </a:extLst>
                </a:gridCol>
                <a:gridCol w="3686983">
                  <a:extLst>
                    <a:ext uri="{9D8B030D-6E8A-4147-A177-3AD203B41FA5}">
                      <a16:colId xmlns:a16="http://schemas.microsoft.com/office/drawing/2014/main" val="523857770"/>
                    </a:ext>
                  </a:extLst>
                </a:gridCol>
                <a:gridCol w="3185454">
                  <a:extLst>
                    <a:ext uri="{9D8B030D-6E8A-4147-A177-3AD203B41FA5}">
                      <a16:colId xmlns:a16="http://schemas.microsoft.com/office/drawing/2014/main" val="278099017"/>
                    </a:ext>
                  </a:extLst>
                </a:gridCol>
              </a:tblGrid>
              <a:tr h="694836">
                <a:tc>
                  <a:txBody>
                    <a:bodyPr/>
                    <a:lstStyle/>
                    <a:p>
                      <a:pPr marL="67945">
                        <a:spcBef>
                          <a:spcPts val="10"/>
                        </a:spcBef>
                        <a:spcAft>
                          <a:spcPts val="0"/>
                        </a:spcAft>
                      </a:pPr>
                      <a:r>
                        <a:rPr lang="en-US" sz="1300" dirty="0">
                          <a:effectLst/>
                          <a:latin typeface="Calibri" panose="020F0502020204030204" pitchFamily="34" charset="0"/>
                          <a:ea typeface="Calibri" panose="020F0502020204030204" pitchFamily="34" charset="0"/>
                          <a:cs typeface="Mangal" panose="02040503050203030202" pitchFamily="18" charset="0"/>
                        </a:rPr>
                        <a:t>S.no</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spcBef>
                          <a:spcPts val="10"/>
                        </a:spcBef>
                        <a:spcAft>
                          <a:spcPts val="0"/>
                        </a:spcAft>
                      </a:pPr>
                      <a:r>
                        <a:rPr lang="en-US" sz="1300" dirty="0">
                          <a:effectLst/>
                          <a:latin typeface="Calibri" panose="020F0502020204030204" pitchFamily="34" charset="0"/>
                          <a:ea typeface="Calibri" panose="020F0502020204030204" pitchFamily="34" charset="0"/>
                          <a:cs typeface="Mangal" panose="02040503050203030202" pitchFamily="18" charset="0"/>
                        </a:rPr>
                        <a:t>Title</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spcBef>
                          <a:spcPts val="10"/>
                        </a:spcBef>
                        <a:spcAft>
                          <a:spcPts val="0"/>
                        </a:spcAft>
                      </a:pPr>
                      <a:r>
                        <a:rPr lang="en-US" sz="1300">
                          <a:effectLst/>
                          <a:latin typeface="Calibri" panose="020F0502020204030204" pitchFamily="34" charset="0"/>
                          <a:ea typeface="Calibri" panose="020F0502020204030204" pitchFamily="34" charset="0"/>
                          <a:cs typeface="Mangal" panose="02040503050203030202" pitchFamily="18" charset="0"/>
                        </a:rPr>
                        <a:t>Authors</a:t>
                      </a:r>
                      <a:endParaRPr lang="en-GB" sz="13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marR="250190">
                        <a:spcBef>
                          <a:spcPts val="10"/>
                        </a:spcBef>
                        <a:spcAft>
                          <a:spcPts val="0"/>
                        </a:spcAft>
                      </a:pPr>
                      <a:r>
                        <a:rPr lang="en-US" sz="1300">
                          <a:effectLst/>
                          <a:latin typeface="Calibri" panose="020F0502020204030204" pitchFamily="34" charset="0"/>
                          <a:ea typeface="Calibri" panose="020F0502020204030204" pitchFamily="34" charset="0"/>
                          <a:cs typeface="Mangal" panose="02040503050203030202" pitchFamily="18" charset="0"/>
                        </a:rPr>
                        <a:t>Journal/</a:t>
                      </a:r>
                      <a:r>
                        <a:rPr lang="en-US" sz="1300" spc="5">
                          <a:effectLst/>
                          <a:latin typeface="Calibri" panose="020F0502020204030204" pitchFamily="34" charset="0"/>
                          <a:ea typeface="Calibri" panose="020F0502020204030204" pitchFamily="34" charset="0"/>
                          <a:cs typeface="Mangal" panose="02040503050203030202" pitchFamily="18" charset="0"/>
                        </a:rPr>
                        <a:t> </a:t>
                      </a:r>
                      <a:r>
                        <a:rPr lang="en-US" sz="1300">
                          <a:effectLst/>
                          <a:latin typeface="Calibri" panose="020F0502020204030204" pitchFamily="34" charset="0"/>
                          <a:ea typeface="Calibri" panose="020F0502020204030204" pitchFamily="34" charset="0"/>
                          <a:cs typeface="Mangal" panose="02040503050203030202" pitchFamily="18" charset="0"/>
                        </a:rPr>
                        <a:t>Conference</a:t>
                      </a:r>
                      <a:endParaRPr lang="en-GB" sz="1300">
                        <a:effectLst/>
                        <a:latin typeface="Calibri" panose="020F0502020204030204" pitchFamily="34" charset="0"/>
                        <a:ea typeface="Calibri" panose="020F0502020204030204" pitchFamily="34" charset="0"/>
                        <a:cs typeface="Mangal" panose="02040503050203030202" pitchFamily="18" charset="0"/>
                      </a:endParaRPr>
                    </a:p>
                    <a:p>
                      <a:pPr marL="68580">
                        <a:lnSpc>
                          <a:spcPts val="1605"/>
                        </a:lnSpc>
                      </a:pPr>
                      <a:r>
                        <a:rPr lang="en-US" sz="1300">
                          <a:effectLst/>
                          <a:latin typeface="Calibri" panose="020F0502020204030204" pitchFamily="34" charset="0"/>
                          <a:ea typeface="Calibri" panose="020F0502020204030204" pitchFamily="34" charset="0"/>
                          <a:cs typeface="Mangal" panose="02040503050203030202" pitchFamily="18" charset="0"/>
                        </a:rPr>
                        <a:t>and</a:t>
                      </a:r>
                      <a:r>
                        <a:rPr lang="en-US" sz="1300" spc="-10">
                          <a:effectLst/>
                          <a:latin typeface="Calibri" panose="020F0502020204030204" pitchFamily="34" charset="0"/>
                          <a:ea typeface="Calibri" panose="020F0502020204030204" pitchFamily="34" charset="0"/>
                          <a:cs typeface="Mangal" panose="02040503050203030202" pitchFamily="18" charset="0"/>
                        </a:rPr>
                        <a:t> </a:t>
                      </a:r>
                      <a:r>
                        <a:rPr lang="en-US" sz="1300">
                          <a:effectLst/>
                          <a:latin typeface="Calibri" panose="020F0502020204030204" pitchFamily="34" charset="0"/>
                          <a:ea typeface="Calibri" panose="020F0502020204030204" pitchFamily="34" charset="0"/>
                          <a:cs typeface="Mangal" panose="02040503050203030202" pitchFamily="18" charset="0"/>
                        </a:rPr>
                        <a:t>Year</a:t>
                      </a:r>
                      <a:endParaRPr lang="en-GB" sz="13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spcBef>
                          <a:spcPts val="10"/>
                        </a:spcBef>
                      </a:pPr>
                      <a:r>
                        <a:rPr lang="en-US" sz="1300" dirty="0">
                          <a:effectLst/>
                          <a:latin typeface="Calibri" panose="020F0502020204030204" pitchFamily="34" charset="0"/>
                          <a:ea typeface="Calibri" panose="020F0502020204030204" pitchFamily="34" charset="0"/>
                          <a:cs typeface="Mangal" panose="02040503050203030202" pitchFamily="18" charset="0"/>
                        </a:rPr>
                        <a:t>Proposed</a:t>
                      </a:r>
                      <a:r>
                        <a:rPr lang="en-US" sz="1300" spc="-5" dirty="0">
                          <a:effectLst/>
                          <a:latin typeface="Calibri" panose="020F0502020204030204" pitchFamily="34" charset="0"/>
                          <a:ea typeface="Calibri" panose="020F0502020204030204" pitchFamily="34" charset="0"/>
                          <a:cs typeface="Mangal" panose="02040503050203030202" pitchFamily="18" charset="0"/>
                        </a:rPr>
                        <a:t> </a:t>
                      </a:r>
                      <a:r>
                        <a:rPr lang="en-US" sz="1300" dirty="0">
                          <a:effectLst/>
                          <a:latin typeface="Calibri" panose="020F0502020204030204" pitchFamily="34" charset="0"/>
                          <a:ea typeface="Calibri" panose="020F0502020204030204" pitchFamily="34" charset="0"/>
                          <a:cs typeface="Mangal" panose="02040503050203030202" pitchFamily="18" charset="0"/>
                        </a:rPr>
                        <a:t>Work</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spcBef>
                          <a:spcPts val="10"/>
                        </a:spcBef>
                      </a:pPr>
                      <a:r>
                        <a:rPr lang="en-US" sz="1300" dirty="0">
                          <a:effectLst/>
                          <a:latin typeface="Calibri" panose="020F0502020204030204" pitchFamily="34" charset="0"/>
                          <a:ea typeface="Calibri" panose="020F0502020204030204" pitchFamily="34" charset="0"/>
                          <a:cs typeface="Mangal" panose="02040503050203030202" pitchFamily="18" charset="0"/>
                        </a:rPr>
                        <a:t>Limitations</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2720238"/>
                  </a:ext>
                </a:extLst>
              </a:tr>
              <a:tr h="2543262">
                <a:tc>
                  <a:txBody>
                    <a:bodyPr/>
                    <a:lstStyle/>
                    <a:p>
                      <a:pPr marL="67945">
                        <a:lnSpc>
                          <a:spcPts val="1705"/>
                        </a:lnSpc>
                      </a:pPr>
                      <a:r>
                        <a:rPr lang="en-US" sz="1300" dirty="0">
                          <a:effectLst/>
                          <a:latin typeface="Calibri" panose="020F0502020204030204" pitchFamily="34" charset="0"/>
                          <a:ea typeface="Calibri" panose="020F0502020204030204" pitchFamily="34" charset="0"/>
                          <a:cs typeface="Mangal" panose="02040503050203030202" pitchFamily="18" charset="0"/>
                        </a:rPr>
                        <a:t>7</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71755">
                        <a:spcAft>
                          <a:spcPts val="0"/>
                        </a:spcAft>
                      </a:pPr>
                      <a:r>
                        <a:rPr lang="en-US" sz="1300" dirty="0"/>
                        <a:t>Threshold progressive visual cryptography construction with unexpanded shares</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165100">
                        <a:spcAft>
                          <a:spcPts val="0"/>
                        </a:spcAft>
                      </a:pPr>
                      <a:r>
                        <a:rPr lang="en-IN" sz="1400" dirty="0" err="1"/>
                        <a:t>Xuehu</a:t>
                      </a:r>
                      <a:r>
                        <a:rPr lang="en-IN" sz="1400" dirty="0"/>
                        <a:t> Yan &amp; Shen Wang &amp; </a:t>
                      </a:r>
                      <a:r>
                        <a:rPr lang="en-IN" sz="1400" dirty="0" err="1"/>
                        <a:t>Xiamu</a:t>
                      </a:r>
                      <a:r>
                        <a:rPr lang="en-IN" sz="1400" dirty="0"/>
                        <a:t> Niu</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705"/>
                        </a:lnSpc>
                      </a:pPr>
                      <a:r>
                        <a:rPr lang="en-US" sz="1400" dirty="0"/>
                        <a:t>Ms. </a:t>
                      </a:r>
                      <a:r>
                        <a:rPr lang="en-US" sz="1400" dirty="0" err="1"/>
                        <a:t>Ashvini</a:t>
                      </a:r>
                      <a:r>
                        <a:rPr lang="en-US" sz="1400" dirty="0"/>
                        <a:t> </a:t>
                      </a:r>
                      <a:r>
                        <a:rPr lang="en-US" sz="1400" dirty="0" err="1"/>
                        <a:t>Kute</a:t>
                      </a:r>
                      <a:r>
                        <a:rPr lang="en-US" sz="1400" dirty="0"/>
                        <a:t> et al Int. Journal of Engineering Research and Applications ISSN : 2248-9622, Vol. 5, </a:t>
                      </a:r>
                      <a:endParaRPr lang="en-GB" sz="13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605"/>
                        </a:lnSpc>
                      </a:pPr>
                      <a:r>
                        <a:rPr lang="en-US" sz="1300" b="0" i="0" dirty="0">
                          <a:effectLst/>
                          <a:latin typeface="gg sans"/>
                        </a:rPr>
                        <a:t>The paper proposes a general threshold progressive visual secret sharing (PVSS) construction method that extends traditional (2, n) PVSS schemes to (k, n) thresholds without pixel expansion </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IN" sz="1400" dirty="0">
                          <a:solidFill>
                            <a:srgbClr val="0D0D0D"/>
                          </a:solidFill>
                          <a:effectLst/>
                          <a:highlight>
                            <a:srgbClr val="FFFFFF"/>
                          </a:highlight>
                          <a:latin typeface="Times New Roman" panose="02020603050405020304" pitchFamily="18" charset="0"/>
                          <a:ea typeface="Times New Roman" panose="02020603050405020304" pitchFamily="18" charset="0"/>
                        </a:rPr>
                        <a:t>The proposed method does not split the shares as meaningful and meaningless. Also, it does not account for any practical implementation</a:t>
                      </a:r>
                      <a:endParaRPr lang="en-IN" sz="1400" dirty="0">
                        <a:effectLst/>
                        <a:latin typeface="Times New Roman" panose="02020603050405020304" pitchFamily="18" charset="0"/>
                        <a:ea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1916104"/>
                  </a:ext>
                </a:extLst>
              </a:tr>
              <a:tr h="2010290">
                <a:tc>
                  <a:txBody>
                    <a:bodyPr/>
                    <a:lstStyle/>
                    <a:p>
                      <a:pPr marL="67945">
                        <a:lnSpc>
                          <a:spcPts val="1705"/>
                        </a:lnSpc>
                      </a:pPr>
                      <a:r>
                        <a:rPr lang="en-US" sz="1300" dirty="0">
                          <a:effectLst/>
                          <a:latin typeface="Calibri" panose="020F0502020204030204" pitchFamily="34" charset="0"/>
                          <a:ea typeface="Calibri" panose="020F0502020204030204" pitchFamily="34" charset="0"/>
                          <a:cs typeface="Mangal" panose="02040503050203030202" pitchFamily="18" charset="0"/>
                        </a:rPr>
                        <a:t>8</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lnSpc>
                          <a:spcPts val="1615"/>
                        </a:lnSpc>
                      </a:pPr>
                      <a:r>
                        <a:rPr lang="en-US" sz="1300" dirty="0"/>
                        <a:t>Cryptanalysis of Permutation-Only Image Ciphers</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103505">
                        <a:spcAft>
                          <a:spcPts val="0"/>
                        </a:spcAft>
                      </a:pPr>
                      <a:r>
                        <a:rPr lang="en-IN" sz="1300" dirty="0"/>
                        <a:t>Alireza </a:t>
                      </a:r>
                      <a:r>
                        <a:rPr lang="en-IN" sz="1300" dirty="0" err="1"/>
                        <a:t>Jolfaei</a:t>
                      </a:r>
                      <a:r>
                        <a:rPr lang="en-IN" sz="1300" dirty="0"/>
                        <a:t>, Xin-Wen Wu, and </a:t>
                      </a:r>
                      <a:r>
                        <a:rPr lang="en-IN" sz="1300" dirty="0" err="1"/>
                        <a:t>Vallipuram</a:t>
                      </a:r>
                      <a:r>
                        <a:rPr lang="en-IN" sz="1300" dirty="0"/>
                        <a:t> </a:t>
                      </a:r>
                      <a:r>
                        <a:rPr lang="en-IN" sz="1300" dirty="0" err="1"/>
                        <a:t>Muthukkumarasamy</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705"/>
                        </a:lnSpc>
                      </a:pPr>
                      <a:r>
                        <a:rPr lang="en-US" sz="1300" dirty="0"/>
                        <a:t>IEEE Transactions on Information Forensics and Security, vol. 11, no. 2, pp. 236-242, Feb. 2016.</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605"/>
                        </a:lnSpc>
                      </a:pPr>
                      <a:r>
                        <a:rPr lang="en-US" sz="1300" b="0" i="0" dirty="0">
                          <a:effectLst/>
                          <a:latin typeface="gg sans"/>
                        </a:rPr>
                        <a:t>The paper proposes a general threshold progressive visual secret sharing (PVSS) construction method that extends traditional (2, n) PVSS schemes to (k, n) thresholds without pixel expansion </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IN" sz="1200" dirty="0">
                          <a:solidFill>
                            <a:srgbClr val="0D0D0D"/>
                          </a:solidFill>
                          <a:effectLst/>
                          <a:highlight>
                            <a:srgbClr val="FFFFFF"/>
                          </a:highlight>
                          <a:latin typeface="Times New Roman" panose="02020603050405020304" pitchFamily="18" charset="0"/>
                          <a:ea typeface="Times New Roman" panose="02020603050405020304" pitchFamily="18" charset="0"/>
                        </a:rPr>
                        <a:t>The proposed method does not split the shares as meaningful and meaningless. Also, it does not account for any practical implementation</a:t>
                      </a:r>
                      <a:endParaRPr lang="en-IN"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3305838"/>
                  </a:ext>
                </a:extLst>
              </a:tr>
            </a:tbl>
          </a:graphicData>
        </a:graphic>
      </p:graphicFrame>
    </p:spTree>
    <p:extLst>
      <p:ext uri="{BB962C8B-B14F-4D97-AF65-F5344CB8AC3E}">
        <p14:creationId xmlns:p14="http://schemas.microsoft.com/office/powerpoint/2010/main" val="3502609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32E1159-6B61-6C0A-B024-55DA4A10A984}"/>
              </a:ext>
            </a:extLst>
          </p:cNvPr>
          <p:cNvSpPr>
            <a:spLocks noGrp="1"/>
          </p:cNvSpPr>
          <p:nvPr>
            <p:ph type="sldNum" sz="quarter" idx="12"/>
          </p:nvPr>
        </p:nvSpPr>
        <p:spPr/>
        <p:txBody>
          <a:bodyPr/>
          <a:lstStyle/>
          <a:p>
            <a:fld id="{B9DEBDD7-AFE1-4C6F-A290-BE8D477D6A97}" type="slidenum">
              <a:rPr lang="en-GB" smtClean="0"/>
              <a:t>19</a:t>
            </a:fld>
            <a:endParaRPr lang="en-GB"/>
          </a:p>
        </p:txBody>
      </p:sp>
      <p:sp>
        <p:nvSpPr>
          <p:cNvPr id="5" name="Slide Number Placeholder 3">
            <a:extLst>
              <a:ext uri="{FF2B5EF4-FFF2-40B4-BE49-F238E27FC236}">
                <a16:creationId xmlns:a16="http://schemas.microsoft.com/office/drawing/2014/main" id="{695189E4-6115-3320-9175-2D04ED4D8C5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DEBDD7-AFE1-4C6F-A290-BE8D477D6A97}" type="slidenum">
              <a:rPr lang="en-GB" smtClean="0"/>
              <a:pPr/>
              <a:t>19</a:t>
            </a:fld>
            <a:endParaRPr lang="en-GB"/>
          </a:p>
        </p:txBody>
      </p:sp>
      <p:sp>
        <p:nvSpPr>
          <p:cNvPr id="6" name="Slide Number Placeholder 3">
            <a:extLst>
              <a:ext uri="{FF2B5EF4-FFF2-40B4-BE49-F238E27FC236}">
                <a16:creationId xmlns:a16="http://schemas.microsoft.com/office/drawing/2014/main" id="{619DA6A3-8C09-5313-ACEC-EE500C44E38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DEBDD7-AFE1-4C6F-A290-BE8D477D6A97}" type="slidenum">
              <a:rPr lang="en-GB" smtClean="0"/>
              <a:pPr/>
              <a:t>19</a:t>
            </a:fld>
            <a:endParaRPr lang="en-GB"/>
          </a:p>
        </p:txBody>
      </p:sp>
      <p:sp>
        <p:nvSpPr>
          <p:cNvPr id="7" name="Slide Number Placeholder 3">
            <a:extLst>
              <a:ext uri="{FF2B5EF4-FFF2-40B4-BE49-F238E27FC236}">
                <a16:creationId xmlns:a16="http://schemas.microsoft.com/office/drawing/2014/main" id="{077A1887-F861-C636-9612-307BB9508DC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DEBDD7-AFE1-4C6F-A290-BE8D477D6A97}" type="slidenum">
              <a:rPr lang="en-GB" smtClean="0"/>
              <a:pPr/>
              <a:t>19</a:t>
            </a:fld>
            <a:endParaRPr lang="en-GB"/>
          </a:p>
        </p:txBody>
      </p:sp>
      <p:sp>
        <p:nvSpPr>
          <p:cNvPr id="8" name="Title 1">
            <a:extLst>
              <a:ext uri="{FF2B5EF4-FFF2-40B4-BE49-F238E27FC236}">
                <a16:creationId xmlns:a16="http://schemas.microsoft.com/office/drawing/2014/main" id="{E9DE5D4C-A4B5-85F9-8814-C72BF47F654C}"/>
              </a:ext>
            </a:extLst>
          </p:cNvPr>
          <p:cNvSpPr>
            <a:spLocks noGrp="1"/>
          </p:cNvSpPr>
          <p:nvPr>
            <p:ph type="title"/>
          </p:nvPr>
        </p:nvSpPr>
        <p:spPr>
          <a:xfrm>
            <a:off x="380213" y="179109"/>
            <a:ext cx="11425187" cy="762524"/>
          </a:xfrm>
          <a:ln w="19050">
            <a:solidFill>
              <a:schemeClr val="tx1"/>
            </a:solidFill>
          </a:ln>
        </p:spPr>
        <p:txBody>
          <a:bodyPr>
            <a:normAutofit/>
          </a:bodyPr>
          <a:lstStyle/>
          <a:p>
            <a:r>
              <a:rPr lang="en-GB" sz="2800" b="1" dirty="0">
                <a:latin typeface="Times New Roman" panose="02020603050405020304" pitchFamily="18" charset="0"/>
                <a:cs typeface="Times New Roman" panose="02020603050405020304" pitchFamily="18" charset="0"/>
              </a:rPr>
              <a:t>Literature Survey</a:t>
            </a:r>
          </a:p>
        </p:txBody>
      </p:sp>
      <p:graphicFrame>
        <p:nvGraphicFramePr>
          <p:cNvPr id="9" name="Content Placeholder 5">
            <a:extLst>
              <a:ext uri="{FF2B5EF4-FFF2-40B4-BE49-F238E27FC236}">
                <a16:creationId xmlns:a16="http://schemas.microsoft.com/office/drawing/2014/main" id="{7EB45988-8183-2CE8-95B0-A8100664D9D8}"/>
              </a:ext>
            </a:extLst>
          </p:cNvPr>
          <p:cNvGraphicFramePr>
            <a:graphicFrameLocks noGrp="1"/>
          </p:cNvGraphicFramePr>
          <p:nvPr>
            <p:ph idx="1"/>
            <p:extLst>
              <p:ext uri="{D42A27DB-BD31-4B8C-83A1-F6EECF244321}">
                <p14:modId xmlns:p14="http://schemas.microsoft.com/office/powerpoint/2010/main" val="3183207183"/>
              </p:ext>
            </p:extLst>
          </p:nvPr>
        </p:nvGraphicFramePr>
        <p:xfrm>
          <a:off x="383406" y="1059582"/>
          <a:ext cx="11425187" cy="5248388"/>
        </p:xfrm>
        <a:graphic>
          <a:graphicData uri="http://schemas.openxmlformats.org/drawingml/2006/table">
            <a:tbl>
              <a:tblPr firstRow="1" firstCol="1" lastRow="1" lastCol="1" bandRow="1" bandCol="1"/>
              <a:tblGrid>
                <a:gridCol w="456760">
                  <a:extLst>
                    <a:ext uri="{9D8B030D-6E8A-4147-A177-3AD203B41FA5}">
                      <a16:colId xmlns:a16="http://schemas.microsoft.com/office/drawing/2014/main" val="3667672693"/>
                    </a:ext>
                  </a:extLst>
                </a:gridCol>
                <a:gridCol w="1647323">
                  <a:extLst>
                    <a:ext uri="{9D8B030D-6E8A-4147-A177-3AD203B41FA5}">
                      <a16:colId xmlns:a16="http://schemas.microsoft.com/office/drawing/2014/main" val="3447064118"/>
                    </a:ext>
                  </a:extLst>
                </a:gridCol>
                <a:gridCol w="1218854">
                  <a:extLst>
                    <a:ext uri="{9D8B030D-6E8A-4147-A177-3AD203B41FA5}">
                      <a16:colId xmlns:a16="http://schemas.microsoft.com/office/drawing/2014/main" val="1886648424"/>
                    </a:ext>
                  </a:extLst>
                </a:gridCol>
                <a:gridCol w="1229813">
                  <a:extLst>
                    <a:ext uri="{9D8B030D-6E8A-4147-A177-3AD203B41FA5}">
                      <a16:colId xmlns:a16="http://schemas.microsoft.com/office/drawing/2014/main" val="775708706"/>
                    </a:ext>
                  </a:extLst>
                </a:gridCol>
                <a:gridCol w="3686983">
                  <a:extLst>
                    <a:ext uri="{9D8B030D-6E8A-4147-A177-3AD203B41FA5}">
                      <a16:colId xmlns:a16="http://schemas.microsoft.com/office/drawing/2014/main" val="523857770"/>
                    </a:ext>
                  </a:extLst>
                </a:gridCol>
                <a:gridCol w="3185454">
                  <a:extLst>
                    <a:ext uri="{9D8B030D-6E8A-4147-A177-3AD203B41FA5}">
                      <a16:colId xmlns:a16="http://schemas.microsoft.com/office/drawing/2014/main" val="278099017"/>
                    </a:ext>
                  </a:extLst>
                </a:gridCol>
              </a:tblGrid>
              <a:tr h="694836">
                <a:tc>
                  <a:txBody>
                    <a:bodyPr/>
                    <a:lstStyle/>
                    <a:p>
                      <a:pPr marL="67945">
                        <a:spcBef>
                          <a:spcPts val="10"/>
                        </a:spcBef>
                        <a:spcAft>
                          <a:spcPts val="0"/>
                        </a:spcAft>
                      </a:pPr>
                      <a:r>
                        <a:rPr lang="en-US" sz="1300" dirty="0">
                          <a:effectLst/>
                          <a:latin typeface="Calibri" panose="020F0502020204030204" pitchFamily="34" charset="0"/>
                          <a:ea typeface="Calibri" panose="020F0502020204030204" pitchFamily="34" charset="0"/>
                          <a:cs typeface="Mangal" panose="02040503050203030202" pitchFamily="18" charset="0"/>
                        </a:rPr>
                        <a:t>S.no</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spcBef>
                          <a:spcPts val="10"/>
                        </a:spcBef>
                        <a:spcAft>
                          <a:spcPts val="0"/>
                        </a:spcAft>
                      </a:pPr>
                      <a:r>
                        <a:rPr lang="en-US" sz="1300" dirty="0">
                          <a:effectLst/>
                          <a:latin typeface="Calibri" panose="020F0502020204030204" pitchFamily="34" charset="0"/>
                          <a:ea typeface="Calibri" panose="020F0502020204030204" pitchFamily="34" charset="0"/>
                          <a:cs typeface="Mangal" panose="02040503050203030202" pitchFamily="18" charset="0"/>
                        </a:rPr>
                        <a:t>Title</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spcBef>
                          <a:spcPts val="10"/>
                        </a:spcBef>
                        <a:spcAft>
                          <a:spcPts val="0"/>
                        </a:spcAft>
                      </a:pPr>
                      <a:r>
                        <a:rPr lang="en-US" sz="1300">
                          <a:effectLst/>
                          <a:latin typeface="Calibri" panose="020F0502020204030204" pitchFamily="34" charset="0"/>
                          <a:ea typeface="Calibri" panose="020F0502020204030204" pitchFamily="34" charset="0"/>
                          <a:cs typeface="Mangal" panose="02040503050203030202" pitchFamily="18" charset="0"/>
                        </a:rPr>
                        <a:t>Authors</a:t>
                      </a:r>
                      <a:endParaRPr lang="en-GB" sz="13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marR="250190">
                        <a:spcBef>
                          <a:spcPts val="10"/>
                        </a:spcBef>
                        <a:spcAft>
                          <a:spcPts val="0"/>
                        </a:spcAft>
                      </a:pPr>
                      <a:r>
                        <a:rPr lang="en-US" sz="1300">
                          <a:effectLst/>
                          <a:latin typeface="Calibri" panose="020F0502020204030204" pitchFamily="34" charset="0"/>
                          <a:ea typeface="Calibri" panose="020F0502020204030204" pitchFamily="34" charset="0"/>
                          <a:cs typeface="Mangal" panose="02040503050203030202" pitchFamily="18" charset="0"/>
                        </a:rPr>
                        <a:t>Journal/</a:t>
                      </a:r>
                      <a:r>
                        <a:rPr lang="en-US" sz="1300" spc="5">
                          <a:effectLst/>
                          <a:latin typeface="Calibri" panose="020F0502020204030204" pitchFamily="34" charset="0"/>
                          <a:ea typeface="Calibri" panose="020F0502020204030204" pitchFamily="34" charset="0"/>
                          <a:cs typeface="Mangal" panose="02040503050203030202" pitchFamily="18" charset="0"/>
                        </a:rPr>
                        <a:t> </a:t>
                      </a:r>
                      <a:r>
                        <a:rPr lang="en-US" sz="1300">
                          <a:effectLst/>
                          <a:latin typeface="Calibri" panose="020F0502020204030204" pitchFamily="34" charset="0"/>
                          <a:ea typeface="Calibri" panose="020F0502020204030204" pitchFamily="34" charset="0"/>
                          <a:cs typeface="Mangal" panose="02040503050203030202" pitchFamily="18" charset="0"/>
                        </a:rPr>
                        <a:t>Conference</a:t>
                      </a:r>
                      <a:endParaRPr lang="en-GB" sz="1300">
                        <a:effectLst/>
                        <a:latin typeface="Calibri" panose="020F0502020204030204" pitchFamily="34" charset="0"/>
                        <a:ea typeface="Calibri" panose="020F0502020204030204" pitchFamily="34" charset="0"/>
                        <a:cs typeface="Mangal" panose="02040503050203030202" pitchFamily="18" charset="0"/>
                      </a:endParaRPr>
                    </a:p>
                    <a:p>
                      <a:pPr marL="68580">
                        <a:lnSpc>
                          <a:spcPts val="1605"/>
                        </a:lnSpc>
                      </a:pPr>
                      <a:r>
                        <a:rPr lang="en-US" sz="1300">
                          <a:effectLst/>
                          <a:latin typeface="Calibri" panose="020F0502020204030204" pitchFamily="34" charset="0"/>
                          <a:ea typeface="Calibri" panose="020F0502020204030204" pitchFamily="34" charset="0"/>
                          <a:cs typeface="Mangal" panose="02040503050203030202" pitchFamily="18" charset="0"/>
                        </a:rPr>
                        <a:t>and</a:t>
                      </a:r>
                      <a:r>
                        <a:rPr lang="en-US" sz="1300" spc="-10">
                          <a:effectLst/>
                          <a:latin typeface="Calibri" panose="020F0502020204030204" pitchFamily="34" charset="0"/>
                          <a:ea typeface="Calibri" panose="020F0502020204030204" pitchFamily="34" charset="0"/>
                          <a:cs typeface="Mangal" panose="02040503050203030202" pitchFamily="18" charset="0"/>
                        </a:rPr>
                        <a:t> </a:t>
                      </a:r>
                      <a:r>
                        <a:rPr lang="en-US" sz="1300">
                          <a:effectLst/>
                          <a:latin typeface="Calibri" panose="020F0502020204030204" pitchFamily="34" charset="0"/>
                          <a:ea typeface="Calibri" panose="020F0502020204030204" pitchFamily="34" charset="0"/>
                          <a:cs typeface="Mangal" panose="02040503050203030202" pitchFamily="18" charset="0"/>
                        </a:rPr>
                        <a:t>Year</a:t>
                      </a:r>
                      <a:endParaRPr lang="en-GB" sz="130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spcBef>
                          <a:spcPts val="10"/>
                        </a:spcBef>
                      </a:pPr>
                      <a:r>
                        <a:rPr lang="en-US" sz="1300" dirty="0">
                          <a:effectLst/>
                          <a:latin typeface="Calibri" panose="020F0502020204030204" pitchFamily="34" charset="0"/>
                          <a:ea typeface="Calibri" panose="020F0502020204030204" pitchFamily="34" charset="0"/>
                          <a:cs typeface="Mangal" panose="02040503050203030202" pitchFamily="18" charset="0"/>
                        </a:rPr>
                        <a:t>Proposed</a:t>
                      </a:r>
                      <a:r>
                        <a:rPr lang="en-US" sz="1300" spc="-5" dirty="0">
                          <a:effectLst/>
                          <a:latin typeface="Calibri" panose="020F0502020204030204" pitchFamily="34" charset="0"/>
                          <a:ea typeface="Calibri" panose="020F0502020204030204" pitchFamily="34" charset="0"/>
                          <a:cs typeface="Mangal" panose="02040503050203030202" pitchFamily="18" charset="0"/>
                        </a:rPr>
                        <a:t> </a:t>
                      </a:r>
                      <a:r>
                        <a:rPr lang="en-US" sz="1300" dirty="0">
                          <a:effectLst/>
                          <a:latin typeface="Calibri" panose="020F0502020204030204" pitchFamily="34" charset="0"/>
                          <a:ea typeface="Calibri" panose="020F0502020204030204" pitchFamily="34" charset="0"/>
                          <a:cs typeface="Mangal" panose="02040503050203030202" pitchFamily="18" charset="0"/>
                        </a:rPr>
                        <a:t>Work</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spcBef>
                          <a:spcPts val="10"/>
                        </a:spcBef>
                      </a:pPr>
                      <a:r>
                        <a:rPr lang="en-US" sz="1300" dirty="0">
                          <a:effectLst/>
                          <a:latin typeface="Calibri" panose="020F0502020204030204" pitchFamily="34" charset="0"/>
                          <a:ea typeface="Calibri" panose="020F0502020204030204" pitchFamily="34" charset="0"/>
                          <a:cs typeface="Mangal" panose="02040503050203030202" pitchFamily="18" charset="0"/>
                        </a:rPr>
                        <a:t>Limitations</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2720238"/>
                  </a:ext>
                </a:extLst>
              </a:tr>
              <a:tr h="2543262">
                <a:tc>
                  <a:txBody>
                    <a:bodyPr/>
                    <a:lstStyle/>
                    <a:p>
                      <a:pPr marL="67945">
                        <a:lnSpc>
                          <a:spcPts val="1705"/>
                        </a:lnSpc>
                      </a:pPr>
                      <a:r>
                        <a:rPr lang="en-US" sz="1300" dirty="0">
                          <a:effectLst/>
                          <a:latin typeface="Calibri" panose="020F0502020204030204" pitchFamily="34" charset="0"/>
                          <a:ea typeface="Calibri" panose="020F0502020204030204" pitchFamily="34" charset="0"/>
                          <a:cs typeface="Mangal" panose="02040503050203030202" pitchFamily="18" charset="0"/>
                        </a:rPr>
                        <a:t>9</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71755">
                        <a:spcAft>
                          <a:spcPts val="0"/>
                        </a:spcAft>
                      </a:pPr>
                      <a:r>
                        <a:rPr lang="en-US" sz="1300" dirty="0"/>
                        <a:t>Modern Method for Detecting Web Phishing Using Visual Cryptography (VC) and Quick Response Code (QR code)</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165100">
                        <a:spcAft>
                          <a:spcPts val="0"/>
                        </a:spcAft>
                      </a:pPr>
                      <a:r>
                        <a:rPr lang="nb-NO" sz="1400" dirty="0"/>
                        <a:t>A. Kute, S. Kadam, et al</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705"/>
                        </a:lnSpc>
                      </a:pPr>
                      <a:r>
                        <a:rPr lang="en-US" sz="1400" dirty="0"/>
                        <a:t>Int. Journal of Engineering Research and Applications, vol. 5, no. 1, Part 3</a:t>
                      </a:r>
                      <a:endParaRPr lang="en-GB" sz="1300" b="1"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IN" sz="1200" dirty="0">
                          <a:solidFill>
                            <a:srgbClr val="0D0D0D"/>
                          </a:solidFill>
                          <a:effectLst/>
                          <a:highlight>
                            <a:srgbClr val="FFFFFF"/>
                          </a:highlight>
                          <a:latin typeface="Times New Roman" panose="02020603050405020304" pitchFamily="18" charset="0"/>
                          <a:ea typeface="Times New Roman" panose="02020603050405020304" pitchFamily="18" charset="0"/>
                        </a:rPr>
                        <a:t>The paper presents a modern method for detecting web phishing using Visual Cryptography (VC) and Quick Response (QR) codes, focusing on secure One Time Password (OTP) distribution</a:t>
                      </a:r>
                      <a:endParaRPr lang="en-IN"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IN" sz="1200" dirty="0">
                          <a:solidFill>
                            <a:srgbClr val="0D0D0D"/>
                          </a:solidFill>
                          <a:effectLst/>
                          <a:highlight>
                            <a:srgbClr val="FFFFFF"/>
                          </a:highlight>
                          <a:latin typeface="Times New Roman" panose="02020603050405020304" pitchFamily="18" charset="0"/>
                          <a:ea typeface="Times New Roman" panose="02020603050405020304" pitchFamily="18" charset="0"/>
                        </a:rPr>
                        <a:t>The proposed method relies heavily on the security of the two separate servers. If either server is compromised, the security of the entire system could be at risk, as a hacker could potentially access one meaningful share and attempt to decode the secret image with other means</a:t>
                      </a:r>
                      <a:endParaRPr lang="en-IN"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1916104"/>
                  </a:ext>
                </a:extLst>
              </a:tr>
              <a:tr h="2010290">
                <a:tc>
                  <a:txBody>
                    <a:bodyPr/>
                    <a:lstStyle/>
                    <a:p>
                      <a:pPr marL="67945">
                        <a:lnSpc>
                          <a:spcPts val="1705"/>
                        </a:lnSpc>
                      </a:pPr>
                      <a:r>
                        <a:rPr lang="en-US" sz="1300" dirty="0">
                          <a:effectLst/>
                          <a:latin typeface="Calibri" panose="020F0502020204030204" pitchFamily="34" charset="0"/>
                          <a:ea typeface="Calibri" panose="020F0502020204030204" pitchFamily="34" charset="0"/>
                          <a:cs typeface="Mangal" panose="02040503050203030202" pitchFamily="18" charset="0"/>
                        </a:rPr>
                        <a:t>10</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a:lnSpc>
                          <a:spcPts val="1615"/>
                        </a:lnSpc>
                      </a:pPr>
                      <a:r>
                        <a:rPr lang="en-US" sz="1300" dirty="0"/>
                        <a:t>A survey on the security of blockchain systems</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7945" marR="103505">
                        <a:spcAft>
                          <a:spcPts val="0"/>
                        </a:spcAft>
                      </a:pPr>
                      <a:r>
                        <a:rPr lang="en-IN" sz="1300" dirty="0" err="1"/>
                        <a:t>Xiaoqi</a:t>
                      </a:r>
                      <a:r>
                        <a:rPr lang="en-IN" sz="1300" dirty="0"/>
                        <a:t> Li , Peng Jiang , Ting Chen. </a:t>
                      </a:r>
                      <a:r>
                        <a:rPr lang="en-IN" sz="1300" dirty="0" err="1"/>
                        <a:t>Xiapu</a:t>
                      </a:r>
                      <a:r>
                        <a:rPr lang="en-IN" sz="1300" dirty="0"/>
                        <a:t> Luo , </a:t>
                      </a:r>
                      <a:r>
                        <a:rPr lang="en-IN" sz="1300" dirty="0" err="1"/>
                        <a:t>Qiaoyan</a:t>
                      </a:r>
                      <a:r>
                        <a:rPr lang="en-IN" sz="1300" dirty="0"/>
                        <a:t> Wen</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580">
                        <a:lnSpc>
                          <a:spcPts val="1705"/>
                        </a:lnSpc>
                      </a:pPr>
                      <a:r>
                        <a:rPr lang="en-US" sz="1300" dirty="0"/>
                        <a:t>Future Generation Computer Systems 107 </a:t>
                      </a:r>
                      <a:endParaRPr lang="en-GB" sz="1300" dirty="0">
                        <a:effectLst/>
                        <a:latin typeface="Calibri" panose="020F0502020204030204" pitchFamily="34" charset="0"/>
                        <a:ea typeface="Calibri" panose="020F0502020204030204" pitchFamily="34" charset="0"/>
                        <a:cs typeface="Mangal" panose="02040503050203030202"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IN" sz="1200" dirty="0">
                          <a:solidFill>
                            <a:srgbClr val="0D0D0D"/>
                          </a:solidFill>
                          <a:effectLst/>
                          <a:latin typeface="Times New Roman" panose="02020603050405020304" pitchFamily="18" charset="0"/>
                          <a:ea typeface="Times New Roman" panose="02020603050405020304" pitchFamily="18" charset="0"/>
                        </a:rPr>
                        <a:t>The paper systematically examines security risks in blockchain technology, focusing on popular systems like Ethereum </a:t>
                      </a:r>
                      <a:r>
                        <a:rPr lang="en-IN" sz="1200">
                          <a:solidFill>
                            <a:srgbClr val="0D0D0D"/>
                          </a:solidFill>
                          <a:effectLst/>
                          <a:latin typeface="Times New Roman" panose="02020603050405020304" pitchFamily="18" charset="0"/>
                          <a:ea typeface="Times New Roman" panose="02020603050405020304" pitchFamily="18" charset="0"/>
                        </a:rPr>
                        <a:t>and Bitcoin. </a:t>
                      </a:r>
                      <a:r>
                        <a:rPr lang="en-US" sz="1200">
                          <a:solidFill>
                            <a:srgbClr val="0D0D0D"/>
                          </a:solidFill>
                          <a:effectLst/>
                          <a:latin typeface="Times New Roman" panose="02020603050405020304" pitchFamily="18" charset="0"/>
                          <a:ea typeface="Times New Roman" panose="02020603050405020304" pitchFamily="18" charset="0"/>
                        </a:rPr>
                        <a:t>Implement a distributed storage system (like IPFS), a smart contract platform (such as Ethereum or Hyperledger), and cryptographic hashing (e.g., SHA-256) to securely store, verify, and reconstruct the QR code shares on the blockchain</a:t>
                      </a:r>
                      <a:endParaRPr lang="en-IN"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IN" sz="1200" dirty="0">
                          <a:solidFill>
                            <a:srgbClr val="0D0D0D"/>
                          </a:solidFill>
                          <a:effectLst/>
                          <a:highlight>
                            <a:srgbClr val="FFFFFF"/>
                          </a:highlight>
                          <a:latin typeface="Times New Roman" panose="02020603050405020304" pitchFamily="18" charset="0"/>
                          <a:ea typeface="Times New Roman" panose="02020603050405020304" pitchFamily="18" charset="0"/>
                        </a:rPr>
                        <a:t>The paper does not specify practical implementation of the given technology and only discusses security concerns.</a:t>
                      </a:r>
                      <a:endParaRPr lang="en-IN"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3305838"/>
                  </a:ext>
                </a:extLst>
              </a:tr>
            </a:tbl>
          </a:graphicData>
        </a:graphic>
      </p:graphicFrame>
    </p:spTree>
    <p:extLst>
      <p:ext uri="{BB962C8B-B14F-4D97-AF65-F5344CB8AC3E}">
        <p14:creationId xmlns:p14="http://schemas.microsoft.com/office/powerpoint/2010/main" val="365445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8186"/>
            <a:ext cx="8447202" cy="916920"/>
          </a:xfrm>
        </p:spPr>
        <p:txBody>
          <a:bodyPr/>
          <a:lstStyle/>
          <a:p>
            <a:r>
              <a:rPr lang="en-US" sz="2800" b="1"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p:txBody>
          <a:bodyPr>
            <a:normAutofit/>
          </a:bodyPr>
          <a:lstStyle/>
          <a:p>
            <a:pPr marL="0" indent="0">
              <a:lnSpc>
                <a:spcPct val="150000"/>
              </a:lnSpc>
              <a:buNone/>
            </a:pPr>
            <a:r>
              <a:rPr lang="en-US" sz="1800" b="0" i="0" dirty="0">
                <a:solidFill>
                  <a:srgbClr val="000000"/>
                </a:solidFill>
                <a:effectLst/>
                <a:latin typeface="inherit"/>
              </a:rPr>
              <a:t>QR codes are widely utilized in various fields for quick and efficient information sharing. However, they are vulnerable to security threats such as information leakage, data tampering, and unauthorized access, especially during transmission and storage. Ensuring the confidentiality and integrity of QR code data in such scenarios is crucial to prevent misuse and maintain trust. </a:t>
            </a:r>
          </a:p>
        </p:txBody>
      </p:sp>
      <p:sp>
        <p:nvSpPr>
          <p:cNvPr id="4" name="Slide Number Placeholder 3"/>
          <p:cNvSpPr>
            <a:spLocks noGrp="1"/>
          </p:cNvSpPr>
          <p:nvPr>
            <p:ph type="sldNum" sz="quarter" idx="12"/>
          </p:nvPr>
        </p:nvSpPr>
        <p:spPr/>
        <p:txBody>
          <a:bodyPr/>
          <a:lstStyle/>
          <a:p>
            <a:fld id="{B9DEBDD7-AFE1-4C6F-A290-BE8D477D6A97}" type="slidenum">
              <a:rPr lang="en-GB" smtClean="0"/>
              <a:t>2</a:t>
            </a:fld>
            <a:endParaRPr lang="en-GB"/>
          </a:p>
        </p:txBody>
      </p:sp>
      <p:sp>
        <p:nvSpPr>
          <p:cNvPr id="5" name="AutoShape 2" descr="QR code - Wikipedia">
            <a:extLst>
              <a:ext uri="{FF2B5EF4-FFF2-40B4-BE49-F238E27FC236}">
                <a16:creationId xmlns:a16="http://schemas.microsoft.com/office/drawing/2014/main" id="{ADA86C44-1B32-8FEF-95B2-34C8324276AE}"/>
              </a:ext>
            </a:extLst>
          </p:cNvPr>
          <p:cNvSpPr>
            <a:spLocks noChangeAspect="1" noChangeArrowheads="1"/>
          </p:cNvSpPr>
          <p:nvPr/>
        </p:nvSpPr>
        <p:spPr bwMode="auto">
          <a:xfrm>
            <a:off x="5943600" y="3276600"/>
            <a:ext cx="1224280" cy="12242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QR code - Wikipedia">
            <a:extLst>
              <a:ext uri="{FF2B5EF4-FFF2-40B4-BE49-F238E27FC236}">
                <a16:creationId xmlns:a16="http://schemas.microsoft.com/office/drawing/2014/main" id="{9441F608-6650-51CF-DCF4-2F76C9A54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3931444"/>
            <a:ext cx="1407477" cy="1407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357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212" y="136525"/>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Modules:</a:t>
            </a: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9DEBDD7-AFE1-4C6F-A290-BE8D477D6A97}" type="slidenum">
              <a:rPr lang="en-GB" smtClean="0"/>
              <a:t>20</a:t>
            </a:fld>
            <a:endParaRPr lang="en-GB" dirty="0"/>
          </a:p>
        </p:txBody>
      </p:sp>
      <p:pic>
        <p:nvPicPr>
          <p:cNvPr id="8" name="Picture 7">
            <a:extLst>
              <a:ext uri="{FF2B5EF4-FFF2-40B4-BE49-F238E27FC236}">
                <a16:creationId xmlns:a16="http://schemas.microsoft.com/office/drawing/2014/main" id="{5501E574-1109-1AD7-0FF8-E1E901C4B6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737" y="1159363"/>
            <a:ext cx="5724525" cy="4962525"/>
          </a:xfrm>
          <a:prstGeom prst="rect">
            <a:avLst/>
          </a:prstGeom>
        </p:spPr>
      </p:pic>
      <p:sp>
        <p:nvSpPr>
          <p:cNvPr id="3" name="TextBox 2">
            <a:extLst>
              <a:ext uri="{FF2B5EF4-FFF2-40B4-BE49-F238E27FC236}">
                <a16:creationId xmlns:a16="http://schemas.microsoft.com/office/drawing/2014/main" id="{4CE4DED5-D231-E342-8D40-C4DEAB854B51}"/>
              </a:ext>
            </a:extLst>
          </p:cNvPr>
          <p:cNvSpPr txBox="1"/>
          <p:nvPr/>
        </p:nvSpPr>
        <p:spPr>
          <a:xfrm>
            <a:off x="5715033" y="6261913"/>
            <a:ext cx="514885" cy="276999"/>
          </a:xfrm>
          <a:prstGeom prst="rect">
            <a:avLst/>
          </a:prstGeom>
          <a:noFill/>
        </p:spPr>
        <p:txBody>
          <a:bodyPr wrap="none" rtlCol="0">
            <a:spAutoFit/>
          </a:bodyPr>
          <a:lstStyle/>
          <a:p>
            <a:r>
              <a:rPr lang="en-IN" baseline="30000" dirty="0"/>
              <a:t>Fig. 9</a:t>
            </a:r>
          </a:p>
        </p:txBody>
      </p:sp>
    </p:spTree>
    <p:extLst>
      <p:ext uri="{BB962C8B-B14F-4D97-AF65-F5344CB8AC3E}">
        <p14:creationId xmlns:p14="http://schemas.microsoft.com/office/powerpoint/2010/main" val="2860536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7266"/>
            <a:ext cx="10515600" cy="5309697"/>
          </a:xfrm>
        </p:spPr>
        <p:txBody>
          <a:bodyPr>
            <a:normAutofit/>
          </a:bodyPr>
          <a:lstStyle/>
          <a:p>
            <a:pPr marL="0" indent="0" algn="ctr">
              <a:buNone/>
            </a:pPr>
            <a:endParaRPr lang="en-US" sz="6600" dirty="0"/>
          </a:p>
          <a:p>
            <a:pPr marL="0" indent="0" algn="ctr">
              <a:buNone/>
            </a:pPr>
            <a:endParaRPr lang="en-US" sz="6600" dirty="0"/>
          </a:p>
          <a:p>
            <a:pPr marL="0" indent="0" algn="ctr">
              <a:buNone/>
            </a:pPr>
            <a:r>
              <a:rPr lang="en-US" sz="6600" dirty="0"/>
              <a:t>THANK YOU!</a:t>
            </a:r>
            <a:endParaRPr lang="en-IN" sz="6600" dirty="0"/>
          </a:p>
        </p:txBody>
      </p:sp>
      <p:sp>
        <p:nvSpPr>
          <p:cNvPr id="4" name="Slide Number Placeholder 3"/>
          <p:cNvSpPr>
            <a:spLocks noGrp="1"/>
          </p:cNvSpPr>
          <p:nvPr>
            <p:ph type="sldNum" sz="quarter" idx="12"/>
          </p:nvPr>
        </p:nvSpPr>
        <p:spPr/>
        <p:txBody>
          <a:bodyPr/>
          <a:lstStyle/>
          <a:p>
            <a:fld id="{B9DEBDD7-AFE1-4C6F-A290-BE8D477D6A97}" type="slidenum">
              <a:rPr lang="en-GB" smtClean="0"/>
              <a:t>21</a:t>
            </a:fld>
            <a:endParaRPr lang="en-GB"/>
          </a:p>
        </p:txBody>
      </p:sp>
    </p:spTree>
    <p:extLst>
      <p:ext uri="{BB962C8B-B14F-4D97-AF65-F5344CB8AC3E}">
        <p14:creationId xmlns:p14="http://schemas.microsoft.com/office/powerpoint/2010/main" val="2929644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5B3ABF5-7811-67D9-0C40-360F94EF431D}"/>
              </a:ext>
            </a:extLst>
          </p:cNvPr>
          <p:cNvSpPr>
            <a:spLocks noGrp="1"/>
          </p:cNvSpPr>
          <p:nvPr>
            <p:ph type="sldNum" sz="quarter" idx="12"/>
          </p:nvPr>
        </p:nvSpPr>
        <p:spPr/>
        <p:txBody>
          <a:bodyPr/>
          <a:lstStyle/>
          <a:p>
            <a:fld id="{B9DEBDD7-AFE1-4C6F-A290-BE8D477D6A97}" type="slidenum">
              <a:rPr lang="en-GB" smtClean="0"/>
              <a:t>3</a:t>
            </a:fld>
            <a:endParaRPr lang="en-GB"/>
          </a:p>
        </p:txBody>
      </p:sp>
      <p:sp>
        <p:nvSpPr>
          <p:cNvPr id="8" name="Title 1">
            <a:extLst>
              <a:ext uri="{FF2B5EF4-FFF2-40B4-BE49-F238E27FC236}">
                <a16:creationId xmlns:a16="http://schemas.microsoft.com/office/drawing/2014/main" id="{C9CCCC91-F77C-F74B-CFFF-CD966107167B}"/>
              </a:ext>
            </a:extLst>
          </p:cNvPr>
          <p:cNvSpPr>
            <a:spLocks noGrp="1"/>
          </p:cNvSpPr>
          <p:nvPr>
            <p:ph type="title"/>
          </p:nvPr>
        </p:nvSpPr>
        <p:spPr>
          <a:xfrm>
            <a:off x="990600" y="802957"/>
            <a:ext cx="8447202" cy="916920"/>
          </a:xfrm>
        </p:spPr>
        <p:txBody>
          <a:bodyPr/>
          <a:lstStyle/>
          <a:p>
            <a:r>
              <a:rPr lang="en-US" sz="2800" b="1" dirty="0">
                <a:latin typeface="Times New Roman" panose="02020603050405020304" pitchFamily="18" charset="0"/>
                <a:cs typeface="Times New Roman" panose="02020603050405020304" pitchFamily="18" charset="0"/>
              </a:rPr>
              <a:t>Proposed solution:</a:t>
            </a:r>
            <a:endParaRPr lang="en-IN" dirty="0"/>
          </a:p>
        </p:txBody>
      </p:sp>
      <p:sp>
        <p:nvSpPr>
          <p:cNvPr id="9" name="Content Placeholder 2">
            <a:extLst>
              <a:ext uri="{FF2B5EF4-FFF2-40B4-BE49-F238E27FC236}">
                <a16:creationId xmlns:a16="http://schemas.microsoft.com/office/drawing/2014/main" id="{84155840-CCEF-DDFA-80F8-F3F9DFC1D41A}"/>
              </a:ext>
            </a:extLst>
          </p:cNvPr>
          <p:cNvSpPr>
            <a:spLocks noGrp="1"/>
          </p:cNvSpPr>
          <p:nvPr>
            <p:ph idx="1"/>
          </p:nvPr>
        </p:nvSpPr>
        <p:spPr>
          <a:xfrm>
            <a:off x="990600" y="1796077"/>
            <a:ext cx="10515600" cy="2197735"/>
          </a:xfrm>
        </p:spPr>
        <p:txBody>
          <a:bodyPr>
            <a:normAutofit/>
          </a:bodyPr>
          <a:lstStyle/>
          <a:p>
            <a:pPr marL="0" indent="0" algn="l" rtl="0" eaLnBrk="1" latinLnBrk="0" hangingPunct="1">
              <a:lnSpc>
                <a:spcPct val="150000"/>
              </a:lnSpc>
              <a:spcBef>
                <a:spcPts val="1000"/>
              </a:spcBef>
              <a:buClrTx/>
              <a:buSzPts val="1800"/>
              <a:buNone/>
            </a:pPr>
            <a:r>
              <a:rPr lang="en-US" sz="1800" b="0" i="0" kern="1200" dirty="0">
                <a:solidFill>
                  <a:srgbClr val="000000"/>
                </a:solidFill>
                <a:effectLst/>
                <a:latin typeface="inherit"/>
                <a:ea typeface="+mn-ea"/>
                <a:cs typeface="+mn-cs"/>
              </a:rPr>
              <a:t>This project aims to address these challenges by utilizing a </a:t>
            </a:r>
            <a:r>
              <a:rPr lang="en-US" sz="1800" b="1" i="0" kern="1200" dirty="0">
                <a:solidFill>
                  <a:srgbClr val="000000"/>
                </a:solidFill>
                <a:effectLst/>
                <a:latin typeface="inherit"/>
                <a:ea typeface="+mn-ea"/>
                <a:cs typeface="+mn-cs"/>
              </a:rPr>
              <a:t>permutation block scramble </a:t>
            </a:r>
            <a:r>
              <a:rPr lang="en-US" sz="1800" b="0" i="0" kern="1200" dirty="0">
                <a:solidFill>
                  <a:srgbClr val="000000"/>
                </a:solidFill>
                <a:effectLst/>
                <a:latin typeface="inherit"/>
                <a:ea typeface="+mn-ea"/>
                <a:cs typeface="+mn-cs"/>
              </a:rPr>
              <a:t>method to modify the image into an </a:t>
            </a:r>
            <a:r>
              <a:rPr lang="en-US" sz="1800" b="1" i="0" kern="1200" dirty="0">
                <a:solidFill>
                  <a:srgbClr val="000000"/>
                </a:solidFill>
                <a:effectLst/>
                <a:latin typeface="inherit"/>
                <a:ea typeface="+mn-ea"/>
                <a:cs typeface="+mn-cs"/>
              </a:rPr>
              <a:t>undiscernible QR image</a:t>
            </a:r>
            <a:r>
              <a:rPr lang="en-US" sz="1800" b="0" i="0" kern="1200" dirty="0">
                <a:solidFill>
                  <a:srgbClr val="000000"/>
                </a:solidFill>
                <a:effectLst/>
                <a:latin typeface="inherit"/>
                <a:ea typeface="+mn-ea"/>
                <a:cs typeface="+mn-cs"/>
              </a:rPr>
              <a:t>. Furthermore, the system is reinforced by using share splitting algorithm to diffuse the image into multiple noisy counterparts, which can further be sent through a </a:t>
            </a:r>
            <a:r>
              <a:rPr lang="en-US" sz="1800" b="1" i="0" kern="1200" dirty="0">
                <a:solidFill>
                  <a:srgbClr val="000000"/>
                </a:solidFill>
                <a:effectLst/>
                <a:latin typeface="inherit"/>
                <a:ea typeface="+mn-ea"/>
                <a:cs typeface="+mn-cs"/>
              </a:rPr>
              <a:t>secure channel </a:t>
            </a:r>
            <a:r>
              <a:rPr lang="en-US" sz="1800" b="0" i="0" kern="1200" dirty="0">
                <a:solidFill>
                  <a:srgbClr val="000000"/>
                </a:solidFill>
                <a:effectLst/>
                <a:latin typeface="inherit"/>
                <a:ea typeface="+mn-ea"/>
                <a:cs typeface="+mn-cs"/>
              </a:rPr>
              <a:t>and decrypted to reveal the original QR image to the user based on a </a:t>
            </a:r>
            <a:r>
              <a:rPr lang="en-US" sz="1800" b="1" i="0" kern="1200" dirty="0">
                <a:solidFill>
                  <a:srgbClr val="000000"/>
                </a:solidFill>
                <a:effectLst/>
                <a:latin typeface="inherit"/>
                <a:ea typeface="+mn-ea"/>
                <a:cs typeface="+mn-cs"/>
              </a:rPr>
              <a:t>OTP system</a:t>
            </a:r>
            <a:r>
              <a:rPr lang="en-US" sz="1800" b="0" i="0" kern="1200" dirty="0">
                <a:solidFill>
                  <a:srgbClr val="000000"/>
                </a:solidFill>
                <a:effectLst/>
                <a:latin typeface="inherit"/>
                <a:ea typeface="+mn-ea"/>
                <a:cs typeface="+mn-cs"/>
              </a:rPr>
              <a:t>.</a:t>
            </a:r>
            <a:endParaRPr lang="en-IN" sz="1800" dirty="0">
              <a:effectLst/>
            </a:endParaRPr>
          </a:p>
        </p:txBody>
      </p:sp>
      <p:sp>
        <p:nvSpPr>
          <p:cNvPr id="10" name="Slide Number Placeholder 3">
            <a:extLst>
              <a:ext uri="{FF2B5EF4-FFF2-40B4-BE49-F238E27FC236}">
                <a16:creationId xmlns:a16="http://schemas.microsoft.com/office/drawing/2014/main" id="{3FC69D14-0629-5309-22B3-D32C77A71340}"/>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dirty="0"/>
          </a:p>
        </p:txBody>
      </p:sp>
    </p:spTree>
    <p:extLst>
      <p:ext uri="{BB962C8B-B14F-4D97-AF65-F5344CB8AC3E}">
        <p14:creationId xmlns:p14="http://schemas.microsoft.com/office/powerpoint/2010/main" val="71921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7BF3A9-2ABF-6750-EB8E-43F60FE5B783}"/>
              </a:ext>
            </a:extLst>
          </p:cNvPr>
          <p:cNvSpPr>
            <a:spLocks noGrp="1"/>
          </p:cNvSpPr>
          <p:nvPr>
            <p:ph type="sldNum" sz="quarter" idx="12"/>
          </p:nvPr>
        </p:nvSpPr>
        <p:spPr/>
        <p:txBody>
          <a:bodyPr/>
          <a:lstStyle/>
          <a:p>
            <a:fld id="{B9DEBDD7-AFE1-4C6F-A290-BE8D477D6A97}" type="slidenum">
              <a:rPr lang="en-GB" smtClean="0"/>
              <a:t>4</a:t>
            </a:fld>
            <a:endParaRPr lang="en-GB"/>
          </a:p>
        </p:txBody>
      </p:sp>
      <p:sp>
        <p:nvSpPr>
          <p:cNvPr id="7" name="Title 1">
            <a:extLst>
              <a:ext uri="{FF2B5EF4-FFF2-40B4-BE49-F238E27FC236}">
                <a16:creationId xmlns:a16="http://schemas.microsoft.com/office/drawing/2014/main" id="{BE3B9400-217D-B796-6D36-DB8C4C8158DC}"/>
              </a:ext>
            </a:extLst>
          </p:cNvPr>
          <p:cNvSpPr>
            <a:spLocks noGrp="1"/>
          </p:cNvSpPr>
          <p:nvPr>
            <p:ph type="title"/>
          </p:nvPr>
        </p:nvSpPr>
        <p:spPr>
          <a:xfrm>
            <a:off x="838200" y="422106"/>
            <a:ext cx="8447202" cy="916920"/>
          </a:xfrm>
        </p:spPr>
        <p:txBody>
          <a:bodyPr/>
          <a:lstStyle/>
          <a:p>
            <a:r>
              <a:rPr lang="en-US" sz="2800" b="1" dirty="0">
                <a:latin typeface="Times New Roman" panose="02020603050405020304" pitchFamily="18" charset="0"/>
                <a:cs typeface="Times New Roman" panose="02020603050405020304" pitchFamily="18" charset="0"/>
              </a:rPr>
              <a:t>Flowchart:</a:t>
            </a:r>
            <a:endParaRPr lang="en-IN" dirty="0"/>
          </a:p>
        </p:txBody>
      </p:sp>
      <p:pic>
        <p:nvPicPr>
          <p:cNvPr id="8" name="Picture 7">
            <a:extLst>
              <a:ext uri="{FF2B5EF4-FFF2-40B4-BE49-F238E27FC236}">
                <a16:creationId xmlns:a16="http://schemas.microsoft.com/office/drawing/2014/main" id="{7A2914B3-BBC9-6DF3-B957-AF7D14351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146" y="475569"/>
            <a:ext cx="3035708" cy="6063343"/>
          </a:xfrm>
          <a:prstGeom prst="rect">
            <a:avLst/>
          </a:prstGeom>
        </p:spPr>
      </p:pic>
    </p:spTree>
    <p:extLst>
      <p:ext uri="{BB962C8B-B14F-4D97-AF65-F5344CB8AC3E}">
        <p14:creationId xmlns:p14="http://schemas.microsoft.com/office/powerpoint/2010/main" val="282884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1112A9-082A-67C0-75B7-57384DCC7596}"/>
              </a:ext>
            </a:extLst>
          </p:cNvPr>
          <p:cNvSpPr>
            <a:spLocks noGrp="1"/>
          </p:cNvSpPr>
          <p:nvPr>
            <p:ph type="sldNum" sz="quarter" idx="12"/>
          </p:nvPr>
        </p:nvSpPr>
        <p:spPr/>
        <p:txBody>
          <a:bodyPr/>
          <a:lstStyle/>
          <a:p>
            <a:fld id="{B9DEBDD7-AFE1-4C6F-A290-BE8D477D6A97}" type="slidenum">
              <a:rPr lang="en-GB" smtClean="0"/>
              <a:t>5</a:t>
            </a:fld>
            <a:endParaRPr lang="en-GB"/>
          </a:p>
        </p:txBody>
      </p:sp>
      <p:sp>
        <p:nvSpPr>
          <p:cNvPr id="5" name="Title 1">
            <a:extLst>
              <a:ext uri="{FF2B5EF4-FFF2-40B4-BE49-F238E27FC236}">
                <a16:creationId xmlns:a16="http://schemas.microsoft.com/office/drawing/2014/main" id="{9ABF9573-0326-195B-016D-56E054DD9849}"/>
              </a:ext>
            </a:extLst>
          </p:cNvPr>
          <p:cNvSpPr>
            <a:spLocks noGrp="1"/>
          </p:cNvSpPr>
          <p:nvPr>
            <p:ph type="title"/>
          </p:nvPr>
        </p:nvSpPr>
        <p:spPr>
          <a:xfrm>
            <a:off x="838200" y="422106"/>
            <a:ext cx="8447202" cy="916920"/>
          </a:xfrm>
        </p:spPr>
        <p:txBody>
          <a:bodyPr/>
          <a:lstStyle/>
          <a:p>
            <a:r>
              <a:rPr lang="en-US" sz="2800" b="1" dirty="0">
                <a:latin typeface="Times New Roman" panose="02020603050405020304" pitchFamily="18" charset="0"/>
                <a:cs typeface="Times New Roman" panose="02020603050405020304" pitchFamily="18" charset="0"/>
              </a:rPr>
              <a:t>Proposed System Model:</a:t>
            </a:r>
            <a:endParaRPr lang="en-IN" dirty="0"/>
          </a:p>
        </p:txBody>
      </p:sp>
      <p:sp>
        <p:nvSpPr>
          <p:cNvPr id="8" name="TextBox 7">
            <a:extLst>
              <a:ext uri="{FF2B5EF4-FFF2-40B4-BE49-F238E27FC236}">
                <a16:creationId xmlns:a16="http://schemas.microsoft.com/office/drawing/2014/main" id="{10D06926-8CDB-2004-29BC-2BECD8FEEF79}"/>
              </a:ext>
            </a:extLst>
          </p:cNvPr>
          <p:cNvSpPr txBox="1"/>
          <p:nvPr/>
        </p:nvSpPr>
        <p:spPr>
          <a:xfrm>
            <a:off x="5468905" y="5987018"/>
            <a:ext cx="679994" cy="369332"/>
          </a:xfrm>
          <a:prstGeom prst="rect">
            <a:avLst/>
          </a:prstGeom>
          <a:noFill/>
        </p:spPr>
        <p:txBody>
          <a:bodyPr wrap="none" rtlCol="0">
            <a:spAutoFit/>
          </a:bodyPr>
          <a:lstStyle/>
          <a:p>
            <a:r>
              <a:rPr lang="en-IN" dirty="0"/>
              <a:t>Fig. 3</a:t>
            </a:r>
          </a:p>
        </p:txBody>
      </p:sp>
      <p:pic>
        <p:nvPicPr>
          <p:cNvPr id="10" name="Picture 9">
            <a:extLst>
              <a:ext uri="{FF2B5EF4-FFF2-40B4-BE49-F238E27FC236}">
                <a16:creationId xmlns:a16="http://schemas.microsoft.com/office/drawing/2014/main" id="{55A175D2-01CE-4437-C672-E56B2316A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1237" y="1214993"/>
            <a:ext cx="7629525" cy="4772025"/>
          </a:xfrm>
          <a:prstGeom prst="rect">
            <a:avLst/>
          </a:prstGeom>
        </p:spPr>
      </p:pic>
    </p:spTree>
    <p:extLst>
      <p:ext uri="{BB962C8B-B14F-4D97-AF65-F5344CB8AC3E}">
        <p14:creationId xmlns:p14="http://schemas.microsoft.com/office/powerpoint/2010/main" val="1249685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14BCD7-8790-7437-4A66-D3EFF66E9601}"/>
              </a:ext>
            </a:extLst>
          </p:cNvPr>
          <p:cNvSpPr>
            <a:spLocks noGrp="1"/>
          </p:cNvSpPr>
          <p:nvPr>
            <p:ph type="sldNum" sz="quarter" idx="12"/>
          </p:nvPr>
        </p:nvSpPr>
        <p:spPr/>
        <p:txBody>
          <a:bodyPr/>
          <a:lstStyle/>
          <a:p>
            <a:fld id="{B9DEBDD7-AFE1-4C6F-A290-BE8D477D6A97}" type="slidenum">
              <a:rPr lang="en-GB" smtClean="0"/>
              <a:t>6</a:t>
            </a:fld>
            <a:endParaRPr lang="en-GB"/>
          </a:p>
        </p:txBody>
      </p:sp>
      <p:sp>
        <p:nvSpPr>
          <p:cNvPr id="5" name="Slide Number Placeholder 3">
            <a:extLst>
              <a:ext uri="{FF2B5EF4-FFF2-40B4-BE49-F238E27FC236}">
                <a16:creationId xmlns:a16="http://schemas.microsoft.com/office/drawing/2014/main" id="{732DE13D-25F4-D61F-BC8F-CB3A80A840B1}"/>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DEBDD7-AFE1-4C6F-A290-BE8D477D6A97}" type="slidenum">
              <a:rPr lang="en-GB" smtClean="0"/>
              <a:pPr/>
              <a:t>6</a:t>
            </a:fld>
            <a:endParaRPr lang="en-GB"/>
          </a:p>
        </p:txBody>
      </p:sp>
      <p:sp>
        <p:nvSpPr>
          <p:cNvPr id="6" name="Title 1">
            <a:extLst>
              <a:ext uri="{FF2B5EF4-FFF2-40B4-BE49-F238E27FC236}">
                <a16:creationId xmlns:a16="http://schemas.microsoft.com/office/drawing/2014/main" id="{7DAC06F8-8CAF-D673-EF25-D36CA29BC389}"/>
              </a:ext>
            </a:extLst>
          </p:cNvPr>
          <p:cNvSpPr>
            <a:spLocks noGrp="1"/>
          </p:cNvSpPr>
          <p:nvPr>
            <p:ph type="title"/>
          </p:nvPr>
        </p:nvSpPr>
        <p:spPr>
          <a:xfrm>
            <a:off x="807720" y="355272"/>
            <a:ext cx="8447202" cy="916920"/>
          </a:xfrm>
        </p:spPr>
        <p:txBody>
          <a:bodyPr/>
          <a:lstStyle/>
          <a:p>
            <a:r>
              <a:rPr lang="en-US" sz="2800" b="1" dirty="0">
                <a:latin typeface="Times New Roman" panose="02020603050405020304" pitchFamily="18" charset="0"/>
                <a:cs typeface="Times New Roman" panose="02020603050405020304" pitchFamily="18" charset="0"/>
              </a:rPr>
              <a:t>Permutation Encoder Sub-System Model:</a:t>
            </a:r>
            <a:endParaRPr lang="en-IN" dirty="0"/>
          </a:p>
        </p:txBody>
      </p:sp>
      <p:pic>
        <p:nvPicPr>
          <p:cNvPr id="3" name="Picture 2">
            <a:extLst>
              <a:ext uri="{FF2B5EF4-FFF2-40B4-BE49-F238E27FC236}">
                <a16:creationId xmlns:a16="http://schemas.microsoft.com/office/drawing/2014/main" id="{4C7F5717-23CB-8D92-FBEC-EB193D966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064" y="1226630"/>
            <a:ext cx="5326570" cy="4927700"/>
          </a:xfrm>
          <a:prstGeom prst="rect">
            <a:avLst/>
          </a:prstGeom>
        </p:spPr>
      </p:pic>
      <p:sp>
        <p:nvSpPr>
          <p:cNvPr id="8" name="TextBox 7">
            <a:extLst>
              <a:ext uri="{FF2B5EF4-FFF2-40B4-BE49-F238E27FC236}">
                <a16:creationId xmlns:a16="http://schemas.microsoft.com/office/drawing/2014/main" id="{2CFCFAFF-DE71-8BEE-00CB-2E8D69EE48A8}"/>
              </a:ext>
            </a:extLst>
          </p:cNvPr>
          <p:cNvSpPr txBox="1"/>
          <p:nvPr/>
        </p:nvSpPr>
        <p:spPr>
          <a:xfrm>
            <a:off x="5532371" y="6171684"/>
            <a:ext cx="679994" cy="369332"/>
          </a:xfrm>
          <a:prstGeom prst="rect">
            <a:avLst/>
          </a:prstGeom>
          <a:noFill/>
        </p:spPr>
        <p:txBody>
          <a:bodyPr wrap="none" rtlCol="0">
            <a:spAutoFit/>
          </a:bodyPr>
          <a:lstStyle/>
          <a:p>
            <a:r>
              <a:rPr lang="en-IN" dirty="0"/>
              <a:t>Fig. 4</a:t>
            </a:r>
          </a:p>
        </p:txBody>
      </p:sp>
    </p:spTree>
    <p:extLst>
      <p:ext uri="{BB962C8B-B14F-4D97-AF65-F5344CB8AC3E}">
        <p14:creationId xmlns:p14="http://schemas.microsoft.com/office/powerpoint/2010/main" val="327974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189014C-B014-C887-5398-2E93C61039E3}"/>
              </a:ext>
            </a:extLst>
          </p:cNvPr>
          <p:cNvSpPr>
            <a:spLocks noGrp="1"/>
          </p:cNvSpPr>
          <p:nvPr>
            <p:ph type="sldNum" sz="quarter" idx="12"/>
          </p:nvPr>
        </p:nvSpPr>
        <p:spPr/>
        <p:txBody>
          <a:bodyPr/>
          <a:lstStyle/>
          <a:p>
            <a:fld id="{B9DEBDD7-AFE1-4C6F-A290-BE8D477D6A97}" type="slidenum">
              <a:rPr lang="en-GB" smtClean="0"/>
              <a:t>7</a:t>
            </a:fld>
            <a:endParaRPr lang="en-GB"/>
          </a:p>
        </p:txBody>
      </p:sp>
      <p:sp>
        <p:nvSpPr>
          <p:cNvPr id="5" name="Title 1">
            <a:extLst>
              <a:ext uri="{FF2B5EF4-FFF2-40B4-BE49-F238E27FC236}">
                <a16:creationId xmlns:a16="http://schemas.microsoft.com/office/drawing/2014/main" id="{9F55EA79-216B-CDEA-3673-23BAF9061D90}"/>
              </a:ext>
            </a:extLst>
          </p:cNvPr>
          <p:cNvSpPr txBox="1">
            <a:spLocks/>
          </p:cNvSpPr>
          <p:nvPr/>
        </p:nvSpPr>
        <p:spPr>
          <a:xfrm>
            <a:off x="807720" y="355272"/>
            <a:ext cx="8447202" cy="916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Share Splitting Algorithm Sub-System Model:</a:t>
            </a:r>
            <a:endParaRPr lang="en-IN" dirty="0"/>
          </a:p>
        </p:txBody>
      </p:sp>
      <p:pic>
        <p:nvPicPr>
          <p:cNvPr id="10" name="Picture 9">
            <a:extLst>
              <a:ext uri="{FF2B5EF4-FFF2-40B4-BE49-F238E27FC236}">
                <a16:creationId xmlns:a16="http://schemas.microsoft.com/office/drawing/2014/main" id="{9E4130B5-3DDA-3D1C-A7BE-B32BB0E52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621" y="1757362"/>
            <a:ext cx="3581400" cy="3343275"/>
          </a:xfrm>
          <a:prstGeom prst="rect">
            <a:avLst/>
          </a:prstGeom>
        </p:spPr>
      </p:pic>
      <p:pic>
        <p:nvPicPr>
          <p:cNvPr id="12" name="Picture 11">
            <a:extLst>
              <a:ext uri="{FF2B5EF4-FFF2-40B4-BE49-F238E27FC236}">
                <a16:creationId xmlns:a16="http://schemas.microsoft.com/office/drawing/2014/main" id="{2D40B105-323A-03A5-7046-F68889D6E45B}"/>
              </a:ext>
            </a:extLst>
          </p:cNvPr>
          <p:cNvPicPr>
            <a:picLocks noChangeAspect="1"/>
          </p:cNvPicPr>
          <p:nvPr/>
        </p:nvPicPr>
        <p:blipFill>
          <a:blip r:embed="rId3"/>
          <a:stretch>
            <a:fillRect/>
          </a:stretch>
        </p:blipFill>
        <p:spPr>
          <a:xfrm>
            <a:off x="5683521" y="2130346"/>
            <a:ext cx="4298679" cy="916920"/>
          </a:xfrm>
          <a:prstGeom prst="rect">
            <a:avLst/>
          </a:prstGeom>
        </p:spPr>
      </p:pic>
      <p:sp>
        <p:nvSpPr>
          <p:cNvPr id="8" name="TextBox 7">
            <a:extLst>
              <a:ext uri="{FF2B5EF4-FFF2-40B4-BE49-F238E27FC236}">
                <a16:creationId xmlns:a16="http://schemas.microsoft.com/office/drawing/2014/main" id="{1DCF210C-10FE-3170-63E4-5FC485873BB0}"/>
              </a:ext>
            </a:extLst>
          </p:cNvPr>
          <p:cNvSpPr txBox="1"/>
          <p:nvPr/>
        </p:nvSpPr>
        <p:spPr>
          <a:xfrm>
            <a:off x="5494088" y="5288955"/>
            <a:ext cx="679994" cy="369332"/>
          </a:xfrm>
          <a:prstGeom prst="rect">
            <a:avLst/>
          </a:prstGeom>
          <a:noFill/>
        </p:spPr>
        <p:txBody>
          <a:bodyPr wrap="none" rtlCol="0">
            <a:spAutoFit/>
          </a:bodyPr>
          <a:lstStyle/>
          <a:p>
            <a:r>
              <a:rPr lang="en-IN" dirty="0"/>
              <a:t>Fig. 5</a:t>
            </a:r>
          </a:p>
        </p:txBody>
      </p:sp>
    </p:spTree>
    <p:extLst>
      <p:ext uri="{BB962C8B-B14F-4D97-AF65-F5344CB8AC3E}">
        <p14:creationId xmlns:p14="http://schemas.microsoft.com/office/powerpoint/2010/main" val="1724556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252A31-A23F-275E-4576-5151D2542D10}"/>
              </a:ext>
            </a:extLst>
          </p:cNvPr>
          <p:cNvSpPr>
            <a:spLocks noGrp="1"/>
          </p:cNvSpPr>
          <p:nvPr>
            <p:ph type="sldNum" sz="quarter" idx="12"/>
          </p:nvPr>
        </p:nvSpPr>
        <p:spPr/>
        <p:txBody>
          <a:bodyPr/>
          <a:lstStyle/>
          <a:p>
            <a:fld id="{B9DEBDD7-AFE1-4C6F-A290-BE8D477D6A97}" type="slidenum">
              <a:rPr lang="en-GB" smtClean="0"/>
              <a:t>8</a:t>
            </a:fld>
            <a:endParaRPr lang="en-GB"/>
          </a:p>
        </p:txBody>
      </p:sp>
      <p:sp>
        <p:nvSpPr>
          <p:cNvPr id="5" name="Title 1">
            <a:extLst>
              <a:ext uri="{FF2B5EF4-FFF2-40B4-BE49-F238E27FC236}">
                <a16:creationId xmlns:a16="http://schemas.microsoft.com/office/drawing/2014/main" id="{488E6B39-2811-2C08-06AF-08EA47E809F7}"/>
              </a:ext>
            </a:extLst>
          </p:cNvPr>
          <p:cNvSpPr txBox="1">
            <a:spLocks/>
          </p:cNvSpPr>
          <p:nvPr/>
        </p:nvSpPr>
        <p:spPr>
          <a:xfrm>
            <a:off x="807720" y="355272"/>
            <a:ext cx="8447202" cy="916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Decryption Process Sub-System Model:</a:t>
            </a:r>
            <a:endParaRPr lang="en-IN" dirty="0"/>
          </a:p>
        </p:txBody>
      </p:sp>
      <p:pic>
        <p:nvPicPr>
          <p:cNvPr id="7" name="Picture 6">
            <a:extLst>
              <a:ext uri="{FF2B5EF4-FFF2-40B4-BE49-F238E27FC236}">
                <a16:creationId xmlns:a16="http://schemas.microsoft.com/office/drawing/2014/main" id="{290498D5-30C9-ADCA-887B-98D70612B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2129" y="1128440"/>
            <a:ext cx="4414837" cy="5002330"/>
          </a:xfrm>
          <a:prstGeom prst="rect">
            <a:avLst/>
          </a:prstGeom>
        </p:spPr>
      </p:pic>
      <p:sp>
        <p:nvSpPr>
          <p:cNvPr id="2" name="TextBox 1">
            <a:extLst>
              <a:ext uri="{FF2B5EF4-FFF2-40B4-BE49-F238E27FC236}">
                <a16:creationId xmlns:a16="http://schemas.microsoft.com/office/drawing/2014/main" id="{A710C00D-5463-DC8F-0BBF-2CAD45C29EAD}"/>
              </a:ext>
            </a:extLst>
          </p:cNvPr>
          <p:cNvSpPr txBox="1"/>
          <p:nvPr/>
        </p:nvSpPr>
        <p:spPr>
          <a:xfrm>
            <a:off x="5398567" y="6171684"/>
            <a:ext cx="679994" cy="369332"/>
          </a:xfrm>
          <a:prstGeom prst="rect">
            <a:avLst/>
          </a:prstGeom>
          <a:noFill/>
        </p:spPr>
        <p:txBody>
          <a:bodyPr wrap="none" rtlCol="0">
            <a:spAutoFit/>
          </a:bodyPr>
          <a:lstStyle/>
          <a:p>
            <a:r>
              <a:rPr lang="en-IN" dirty="0"/>
              <a:t>Fig. 6</a:t>
            </a:r>
          </a:p>
        </p:txBody>
      </p:sp>
    </p:spTree>
    <p:extLst>
      <p:ext uri="{BB962C8B-B14F-4D97-AF65-F5344CB8AC3E}">
        <p14:creationId xmlns:p14="http://schemas.microsoft.com/office/powerpoint/2010/main" val="417864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CCCBEA-C13D-6E25-2B01-56CCE94746ED}"/>
              </a:ext>
            </a:extLst>
          </p:cNvPr>
          <p:cNvSpPr>
            <a:spLocks noGrp="1"/>
          </p:cNvSpPr>
          <p:nvPr>
            <p:ph type="sldNum" sz="quarter" idx="12"/>
          </p:nvPr>
        </p:nvSpPr>
        <p:spPr/>
        <p:txBody>
          <a:bodyPr/>
          <a:lstStyle/>
          <a:p>
            <a:fld id="{B9DEBDD7-AFE1-4C6F-A290-BE8D477D6A97}" type="slidenum">
              <a:rPr lang="en-GB" smtClean="0"/>
              <a:t>9</a:t>
            </a:fld>
            <a:endParaRPr lang="en-GB"/>
          </a:p>
        </p:txBody>
      </p:sp>
      <p:sp>
        <p:nvSpPr>
          <p:cNvPr id="5" name="Title 1">
            <a:extLst>
              <a:ext uri="{FF2B5EF4-FFF2-40B4-BE49-F238E27FC236}">
                <a16:creationId xmlns:a16="http://schemas.microsoft.com/office/drawing/2014/main" id="{6668946D-D62B-E70C-8AEC-2DD70CE14E18}"/>
              </a:ext>
            </a:extLst>
          </p:cNvPr>
          <p:cNvSpPr>
            <a:spLocks noGrp="1"/>
          </p:cNvSpPr>
          <p:nvPr>
            <p:ph type="title"/>
          </p:nvPr>
        </p:nvSpPr>
        <p:spPr>
          <a:xfrm>
            <a:off x="807719" y="355272"/>
            <a:ext cx="10024403" cy="916920"/>
          </a:xfrm>
        </p:spPr>
        <p:txBody>
          <a:bodyPr/>
          <a:lstStyle/>
          <a:p>
            <a:r>
              <a:rPr lang="en-US" sz="2800" b="1" dirty="0" err="1">
                <a:latin typeface="Times New Roman" panose="02020603050405020304" pitchFamily="18" charset="0"/>
                <a:cs typeface="Times New Roman" panose="02020603050405020304" pitchFamily="18" charset="0"/>
              </a:rPr>
              <a:t>Randomisation</a:t>
            </a:r>
            <a:r>
              <a:rPr lang="en-US" sz="2800" b="1" dirty="0">
                <a:latin typeface="Times New Roman" panose="02020603050405020304" pitchFamily="18" charset="0"/>
                <a:cs typeface="Times New Roman" panose="02020603050405020304" pitchFamily="18" charset="0"/>
              </a:rPr>
              <a:t> Algorithm Using Logistic-Sine System (LSS)</a:t>
            </a:r>
            <a:endParaRPr lang="en-IN" dirty="0"/>
          </a:p>
        </p:txBody>
      </p:sp>
      <p:sp>
        <p:nvSpPr>
          <p:cNvPr id="6" name="Content Placeholder 2">
            <a:extLst>
              <a:ext uri="{FF2B5EF4-FFF2-40B4-BE49-F238E27FC236}">
                <a16:creationId xmlns:a16="http://schemas.microsoft.com/office/drawing/2014/main" id="{54DF1BD5-B45C-6D9E-C017-A7B0307A9A0E}"/>
              </a:ext>
            </a:extLst>
          </p:cNvPr>
          <p:cNvSpPr>
            <a:spLocks noGrp="1"/>
          </p:cNvSpPr>
          <p:nvPr>
            <p:ph idx="1"/>
          </p:nvPr>
        </p:nvSpPr>
        <p:spPr>
          <a:xfrm>
            <a:off x="807720" y="1272192"/>
            <a:ext cx="10515600" cy="4839850"/>
          </a:xfrm>
        </p:spPr>
        <p:txBody>
          <a:bodyPr>
            <a:normAutofit/>
          </a:bodyPr>
          <a:lstStyle/>
          <a:p>
            <a:pPr>
              <a:lnSpc>
                <a:spcPct val="150000"/>
              </a:lnSpc>
              <a:buSzPts val="1800"/>
            </a:pPr>
            <a:r>
              <a:rPr lang="en-US" sz="1800" b="0" i="0" kern="1200" dirty="0">
                <a:solidFill>
                  <a:srgbClr val="000000"/>
                </a:solidFill>
                <a:effectLst/>
                <a:latin typeface="inherit"/>
                <a:ea typeface="+mn-ea"/>
                <a:cs typeface="+mn-cs"/>
              </a:rPr>
              <a:t>The </a:t>
            </a:r>
            <a:r>
              <a:rPr lang="en-US" sz="1800" b="1" i="0" kern="1200" dirty="0">
                <a:solidFill>
                  <a:srgbClr val="000000"/>
                </a:solidFill>
                <a:effectLst/>
                <a:latin typeface="inherit"/>
                <a:ea typeface="+mn-ea"/>
                <a:cs typeface="+mn-cs"/>
              </a:rPr>
              <a:t>Logistic-Sine System (LSS)</a:t>
            </a:r>
            <a:r>
              <a:rPr lang="en-US" sz="1800" b="0" i="0" kern="1200" dirty="0">
                <a:solidFill>
                  <a:srgbClr val="000000"/>
                </a:solidFill>
                <a:effectLst/>
                <a:latin typeface="inherit"/>
                <a:ea typeface="+mn-ea"/>
                <a:cs typeface="+mn-cs"/>
              </a:rPr>
              <a:t> is a chaotic system used in the encryption scheme to </a:t>
            </a:r>
            <a:r>
              <a:rPr lang="en-US" sz="1800" b="1" i="0" kern="1200" dirty="0">
                <a:solidFill>
                  <a:srgbClr val="000000"/>
                </a:solidFill>
                <a:effectLst/>
                <a:latin typeface="inherit"/>
                <a:ea typeface="+mn-ea"/>
                <a:cs typeface="+mn-cs"/>
              </a:rPr>
              <a:t>generate pseudo-random sequences for block permutation</a:t>
            </a:r>
            <a:r>
              <a:rPr lang="en-US" sz="1800" b="0" i="0" kern="1200" dirty="0">
                <a:solidFill>
                  <a:srgbClr val="000000"/>
                </a:solidFill>
                <a:effectLst/>
                <a:latin typeface="inherit"/>
                <a:ea typeface="+mn-ea"/>
                <a:cs typeface="+mn-cs"/>
              </a:rPr>
              <a:t>. It combines features from </a:t>
            </a:r>
            <a:r>
              <a:rPr lang="en-US" sz="1800" b="1" i="0" kern="1200" dirty="0">
                <a:solidFill>
                  <a:srgbClr val="000000"/>
                </a:solidFill>
                <a:effectLst/>
                <a:latin typeface="inherit"/>
                <a:ea typeface="+mn-ea"/>
                <a:cs typeface="+mn-cs"/>
              </a:rPr>
              <a:t>Logistic Map and Sine Map</a:t>
            </a:r>
            <a:r>
              <a:rPr lang="en-US" sz="1800" b="0" i="0" kern="1200" dirty="0">
                <a:solidFill>
                  <a:srgbClr val="000000"/>
                </a:solidFill>
                <a:effectLst/>
                <a:latin typeface="inherit"/>
                <a:ea typeface="+mn-ea"/>
                <a:cs typeface="+mn-cs"/>
              </a:rPr>
              <a:t>, making it more chaotic and suitable for encryption.</a:t>
            </a:r>
          </a:p>
          <a:p>
            <a:pPr>
              <a:lnSpc>
                <a:spcPct val="150000"/>
              </a:lnSpc>
              <a:buSzPts val="1800"/>
            </a:pPr>
            <a:r>
              <a:rPr lang="en-US" sz="1800" dirty="0">
                <a:solidFill>
                  <a:srgbClr val="000000"/>
                </a:solidFill>
                <a:latin typeface="inherit"/>
              </a:rPr>
              <a:t>In this project, the LSS algorithm is used to </a:t>
            </a:r>
            <a:r>
              <a:rPr lang="en-US" sz="1800" b="1" dirty="0">
                <a:solidFill>
                  <a:srgbClr val="000000"/>
                </a:solidFill>
                <a:latin typeface="inherit"/>
              </a:rPr>
              <a:t>generate a random sequences to decide the permutation order for block scrambling </a:t>
            </a:r>
            <a:r>
              <a:rPr lang="en-US" sz="1800" dirty="0">
                <a:solidFill>
                  <a:srgbClr val="000000"/>
                </a:solidFill>
                <a:latin typeface="inherit"/>
              </a:rPr>
              <a:t>the QR code.</a:t>
            </a:r>
            <a:endParaRPr lang="en-US" sz="1800" b="0" i="0" kern="1200" dirty="0">
              <a:solidFill>
                <a:srgbClr val="000000"/>
              </a:solidFill>
              <a:effectLst/>
              <a:latin typeface="inherit"/>
              <a:ea typeface="+mn-ea"/>
              <a:cs typeface="+mn-cs"/>
            </a:endParaRPr>
          </a:p>
          <a:p>
            <a:pPr>
              <a:lnSpc>
                <a:spcPct val="150000"/>
              </a:lnSpc>
              <a:buSzPts val="1800"/>
            </a:pPr>
            <a:r>
              <a:rPr lang="en-US" sz="1800" dirty="0">
                <a:solidFill>
                  <a:srgbClr val="000000"/>
                </a:solidFill>
                <a:latin typeface="inherit"/>
              </a:rPr>
              <a:t>The LSS system is the most suitable algorithm to randomization components for image encryption algorithms</a:t>
            </a:r>
            <a:r>
              <a:rPr lang="en-IN" sz="1800" dirty="0">
                <a:solidFill>
                  <a:srgbClr val="000000"/>
                </a:solidFill>
                <a:latin typeface="inherit"/>
              </a:rPr>
              <a:t> as it provides</a:t>
            </a:r>
          </a:p>
          <a:p>
            <a:pPr lvl="1">
              <a:lnSpc>
                <a:spcPct val="150000"/>
              </a:lnSpc>
              <a:buSzPts val="1800"/>
            </a:pPr>
            <a:r>
              <a:rPr lang="en-US" sz="1400" b="1" dirty="0">
                <a:solidFill>
                  <a:srgbClr val="000000"/>
                </a:solidFill>
                <a:latin typeface="inherit"/>
              </a:rPr>
              <a:t>Wider chaotic range</a:t>
            </a:r>
          </a:p>
          <a:p>
            <a:pPr lvl="1">
              <a:lnSpc>
                <a:spcPct val="150000"/>
              </a:lnSpc>
              <a:buSzPts val="1800"/>
            </a:pPr>
            <a:r>
              <a:rPr lang="en-US" sz="1400" b="1" dirty="0">
                <a:solidFill>
                  <a:srgbClr val="000000"/>
                </a:solidFill>
                <a:latin typeface="inherit"/>
              </a:rPr>
              <a:t>Better pseudo-randomness factor</a:t>
            </a:r>
          </a:p>
          <a:p>
            <a:pPr lvl="1">
              <a:lnSpc>
                <a:spcPct val="150000"/>
              </a:lnSpc>
              <a:buSzPts val="1800"/>
            </a:pPr>
            <a:r>
              <a:rPr lang="en-US" sz="1400" b="1" dirty="0">
                <a:solidFill>
                  <a:srgbClr val="000000"/>
                </a:solidFill>
                <a:latin typeface="inherit"/>
              </a:rPr>
              <a:t>Highly sensitive to inputs</a:t>
            </a:r>
          </a:p>
          <a:p>
            <a:pPr lvl="1">
              <a:lnSpc>
                <a:spcPct val="150000"/>
              </a:lnSpc>
              <a:buSzPts val="1800"/>
            </a:pPr>
            <a:endParaRPr lang="en-US" sz="1400" dirty="0">
              <a:solidFill>
                <a:srgbClr val="000000"/>
              </a:solidFill>
              <a:latin typeface="inherit"/>
            </a:endParaRPr>
          </a:p>
        </p:txBody>
      </p:sp>
    </p:spTree>
    <p:extLst>
      <p:ext uri="{BB962C8B-B14F-4D97-AF65-F5344CB8AC3E}">
        <p14:creationId xmlns:p14="http://schemas.microsoft.com/office/powerpoint/2010/main" val="3641844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977</TotalTime>
  <Words>1988</Words>
  <Application>Microsoft Office PowerPoint</Application>
  <PresentationFormat>Widescreen</PresentationFormat>
  <Paragraphs>181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gg sans</vt:lpstr>
      <vt:lpstr>inherit</vt:lpstr>
      <vt:lpstr>Times New Roman</vt:lpstr>
      <vt:lpstr>Office Theme</vt:lpstr>
      <vt:lpstr>CS6611- CREATIVE AND INNOVATIVE  PROJECT</vt:lpstr>
      <vt:lpstr>Problem Statement:</vt:lpstr>
      <vt:lpstr>Proposed solution:</vt:lpstr>
      <vt:lpstr>Flowchart:</vt:lpstr>
      <vt:lpstr>Proposed System Model:</vt:lpstr>
      <vt:lpstr>Permutation Encoder Sub-System Model:</vt:lpstr>
      <vt:lpstr>PowerPoint Presentation</vt:lpstr>
      <vt:lpstr>PowerPoint Presentation</vt:lpstr>
      <vt:lpstr>Randomisation Algorithm Using Logistic-Sine System (LSS)</vt:lpstr>
      <vt:lpstr>Formulae:</vt:lpstr>
      <vt:lpstr>Proposed Algorithm:</vt:lpstr>
      <vt:lpstr>PowerPoint Presentation</vt:lpstr>
      <vt:lpstr>Diffusion Algorithm Principle:</vt:lpstr>
      <vt:lpstr>Real Time Applications:</vt:lpstr>
      <vt:lpstr>Literature Survey</vt:lpstr>
      <vt:lpstr>Literature Survey</vt:lpstr>
      <vt:lpstr>Literature Survey</vt:lpstr>
      <vt:lpstr>Literature Survey</vt:lpstr>
      <vt:lpstr>Literature Survey</vt:lpstr>
      <vt:lpstr>Modules: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6611: CREATIVE INNOVATIVE PROJECT</dc:title>
  <dc:creator>Padmaja Harikrishnan</dc:creator>
  <cp:lastModifiedBy>Abhinavh Parthiban</cp:lastModifiedBy>
  <cp:revision>53</cp:revision>
  <dcterms:created xsi:type="dcterms:W3CDTF">2024-02-13T15:13:16Z</dcterms:created>
  <dcterms:modified xsi:type="dcterms:W3CDTF">2025-02-11T18:40:14Z</dcterms:modified>
</cp:coreProperties>
</file>