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1" r:id="rId6"/>
    <p:sldId id="266" r:id="rId7"/>
    <p:sldId id="263" r:id="rId8"/>
    <p:sldId id="265" r:id="rId9"/>
    <p:sldId id="264" r:id="rId10"/>
    <p:sldId id="268" r:id="rId11"/>
    <p:sldId id="269" r:id="rId12"/>
    <p:sldId id="271"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5579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628208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909316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48128"/>
            <a:ext cx="14630400" cy="8229600"/>
          </a:xfrm>
          <a:prstGeom prst="rect">
            <a:avLst/>
          </a:prstGeom>
          <a:solidFill>
            <a:srgbClr val="FFFFFF">
              <a:alpha val="75000"/>
            </a:srgbClr>
          </a:solidFill>
          <a:ln/>
        </p:spPr>
        <p:txBody>
          <a:bodyPr/>
          <a:lstStyle/>
          <a:p>
            <a:endParaRPr lang="en-IN" dirty="0"/>
          </a:p>
        </p:txBody>
      </p:sp>
      <p:sp>
        <p:nvSpPr>
          <p:cNvPr id="4" name="Text 1"/>
          <p:cNvSpPr/>
          <p:nvPr/>
        </p:nvSpPr>
        <p:spPr>
          <a:xfrm>
            <a:off x="864037" y="1824038"/>
            <a:ext cx="12902327" cy="2235994"/>
          </a:xfrm>
          <a:prstGeom prst="rect">
            <a:avLst/>
          </a:prstGeom>
          <a:noFill/>
          <a:ln/>
        </p:spPr>
        <p:txBody>
          <a:bodyPr wrap="square" rtlCol="0" anchor="t"/>
          <a:lstStyle/>
          <a:p>
            <a:pPr marL="0" indent="0">
              <a:lnSpc>
                <a:spcPts val="8803"/>
              </a:lnSpc>
              <a:buNone/>
            </a:pPr>
            <a:r>
              <a:rPr lang="en-US" sz="7042" b="1" dirty="0">
                <a:solidFill>
                  <a:srgbClr val="000000"/>
                </a:solidFill>
                <a:latin typeface="Petrona" pitchFamily="34" charset="0"/>
                <a:ea typeface="Petrona" pitchFamily="34" charset="-122"/>
                <a:cs typeface="Petrona" pitchFamily="34" charset="-120"/>
              </a:rPr>
              <a:t>Customer Churn Analysis in the Telecom Industry</a:t>
            </a:r>
            <a:endParaRPr lang="en-US" sz="7042" dirty="0"/>
          </a:p>
        </p:txBody>
      </p:sp>
      <p:sp>
        <p:nvSpPr>
          <p:cNvPr id="5" name="Text 2"/>
          <p:cNvSpPr/>
          <p:nvPr/>
        </p:nvSpPr>
        <p:spPr>
          <a:xfrm>
            <a:off x="864037" y="4430316"/>
            <a:ext cx="12902327" cy="1975247"/>
          </a:xfrm>
          <a:prstGeom prst="rect">
            <a:avLst/>
          </a:prstGeom>
          <a:noFill/>
          <a:ln/>
        </p:spPr>
        <p:txBody>
          <a:bodyPr wrap="square" rtlCol="0" anchor="t"/>
          <a:lstStyle/>
          <a:p>
            <a:pPr marL="0" indent="0">
              <a:lnSpc>
                <a:spcPts val="3110"/>
              </a:lnSpc>
              <a:buNone/>
            </a:pPr>
            <a:r>
              <a:rPr lang="en-US" sz="1944" dirty="0">
                <a:solidFill>
                  <a:srgbClr val="272525"/>
                </a:solidFill>
                <a:latin typeface="Inter" pitchFamily="34" charset="0"/>
                <a:ea typeface="Inter" pitchFamily="34" charset="-122"/>
                <a:cs typeface="Inter" pitchFamily="34" charset="-120"/>
              </a:rPr>
              <a:t>The telecom industry is a highly competitive landscape where customer loyalty is essential for long-term success. Understanding and predicting customer churn is crucial for businesses to maintain revenue streams, optimize marketing strategies, and enhance customer relationships. This presentation dives deep into a customer churn analysis project using Tableau and SQL, exploring the data-driven insights that can empower telecom companies to make informed decisions.</a:t>
            </a:r>
            <a:endParaRPr lang="en-US" sz="1944" dirty="0"/>
          </a:p>
        </p:txBody>
      </p:sp>
      <p:sp>
        <p:nvSpPr>
          <p:cNvPr id="7" name="TextBox 6">
            <a:extLst>
              <a:ext uri="{FF2B5EF4-FFF2-40B4-BE49-F238E27FC236}">
                <a16:creationId xmlns:a16="http://schemas.microsoft.com/office/drawing/2014/main" id="{367E2562-D83A-B103-7204-E866D7048225}"/>
              </a:ext>
            </a:extLst>
          </p:cNvPr>
          <p:cNvSpPr txBox="1"/>
          <p:nvPr/>
        </p:nvSpPr>
        <p:spPr>
          <a:xfrm>
            <a:off x="1106905" y="6894095"/>
            <a:ext cx="5654842" cy="369332"/>
          </a:xfrm>
          <a:prstGeom prst="rect">
            <a:avLst/>
          </a:prstGeom>
          <a:noFill/>
        </p:spPr>
        <p:txBody>
          <a:bodyPr wrap="square" rtlCol="0">
            <a:spAutoFit/>
          </a:bodyPr>
          <a:lstStyle/>
          <a:p>
            <a:r>
              <a:rPr lang="en-US" b="1" dirty="0"/>
              <a:t>By Thenmozhi Sundararaman</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dirty="0"/>
          </a:p>
        </p:txBody>
      </p:sp>
      <p:sp>
        <p:nvSpPr>
          <p:cNvPr id="4" name="Text 1"/>
          <p:cNvSpPr/>
          <p:nvPr/>
        </p:nvSpPr>
        <p:spPr>
          <a:xfrm>
            <a:off x="861655" y="679133"/>
            <a:ext cx="12907089" cy="1615678"/>
          </a:xfrm>
          <a:prstGeom prst="rect">
            <a:avLst/>
          </a:prstGeom>
          <a:noFill/>
          <a:ln/>
        </p:spPr>
        <p:txBody>
          <a:bodyPr wrap="square" rtlCol="0" anchor="t"/>
          <a:lstStyle/>
          <a:p>
            <a:pPr marL="0" indent="0">
              <a:lnSpc>
                <a:spcPts val="6361"/>
              </a:lnSpc>
              <a:buNone/>
            </a:pPr>
            <a:endParaRPr lang="en-US" sz="5089" dirty="0"/>
          </a:p>
        </p:txBody>
      </p:sp>
      <p:sp>
        <p:nvSpPr>
          <p:cNvPr id="5" name="Text 2"/>
          <p:cNvSpPr/>
          <p:nvPr/>
        </p:nvSpPr>
        <p:spPr>
          <a:xfrm>
            <a:off x="861655" y="2664023"/>
            <a:ext cx="12907089" cy="1450777"/>
          </a:xfrm>
          <a:prstGeom prst="rect">
            <a:avLst/>
          </a:prstGeom>
          <a:noFill/>
          <a:ln/>
        </p:spPr>
        <p:txBody>
          <a:bodyPr wrap="square" rtlCol="0" anchor="t"/>
          <a:lstStyle/>
          <a:p>
            <a:pPr marL="0" indent="0">
              <a:lnSpc>
                <a:spcPts val="3102"/>
              </a:lnSpc>
              <a:buNone/>
            </a:pPr>
            <a:endParaRPr lang="en-US" sz="1939" dirty="0"/>
          </a:p>
        </p:txBody>
      </p:sp>
      <p:sp>
        <p:nvSpPr>
          <p:cNvPr id="6" name="Text 3"/>
          <p:cNvSpPr/>
          <p:nvPr/>
        </p:nvSpPr>
        <p:spPr>
          <a:xfrm>
            <a:off x="861655" y="4154924"/>
            <a:ext cx="12907089" cy="1450777"/>
          </a:xfrm>
          <a:prstGeom prst="rect">
            <a:avLst/>
          </a:prstGeom>
          <a:noFill/>
          <a:ln/>
        </p:spPr>
        <p:txBody>
          <a:bodyPr wrap="square" rtlCol="0" anchor="t"/>
          <a:lstStyle/>
          <a:p>
            <a:pPr marL="0" indent="0">
              <a:lnSpc>
                <a:spcPts val="3102"/>
              </a:lnSpc>
              <a:buNone/>
            </a:pPr>
            <a:endParaRPr lang="en-US" sz="1939" dirty="0"/>
          </a:p>
        </p:txBody>
      </p:sp>
      <p:sp>
        <p:nvSpPr>
          <p:cNvPr id="7" name="Text 4"/>
          <p:cNvSpPr/>
          <p:nvPr/>
        </p:nvSpPr>
        <p:spPr>
          <a:xfrm>
            <a:off x="861655" y="5859380"/>
            <a:ext cx="12907089" cy="1540042"/>
          </a:xfrm>
          <a:prstGeom prst="rect">
            <a:avLst/>
          </a:prstGeom>
          <a:noFill/>
          <a:ln/>
        </p:spPr>
        <p:txBody>
          <a:bodyPr wrap="square" rtlCol="0" anchor="t"/>
          <a:lstStyle/>
          <a:p>
            <a:pPr marL="0" indent="0">
              <a:lnSpc>
                <a:spcPts val="3102"/>
              </a:lnSpc>
              <a:buNone/>
            </a:pPr>
            <a:endParaRPr lang="en-US" sz="1939" dirty="0"/>
          </a:p>
        </p:txBody>
      </p:sp>
      <p:pic>
        <p:nvPicPr>
          <p:cNvPr id="9" name="Picture 8">
            <a:extLst>
              <a:ext uri="{FF2B5EF4-FFF2-40B4-BE49-F238E27FC236}">
                <a16:creationId xmlns:a16="http://schemas.microsoft.com/office/drawing/2014/main" id="{1DB7BBAC-8E0A-1E33-25CC-D84F194E839F}"/>
              </a:ext>
            </a:extLst>
          </p:cNvPr>
          <p:cNvPicPr>
            <a:picLocks noChangeAspect="1"/>
          </p:cNvPicPr>
          <p:nvPr/>
        </p:nvPicPr>
        <p:blipFill>
          <a:blip r:embed="rId4"/>
          <a:stretch>
            <a:fillRect/>
          </a:stretch>
        </p:blipFill>
        <p:spPr>
          <a:xfrm>
            <a:off x="0" y="0"/>
            <a:ext cx="14630400" cy="8229599"/>
          </a:xfrm>
          <a:prstGeom prst="rect">
            <a:avLst/>
          </a:prstGeom>
        </p:spPr>
      </p:pic>
    </p:spTree>
    <p:extLst>
      <p:ext uri="{BB962C8B-B14F-4D97-AF65-F5344CB8AC3E}">
        <p14:creationId xmlns:p14="http://schemas.microsoft.com/office/powerpoint/2010/main" val="4039074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dirty="0"/>
          </a:p>
        </p:txBody>
      </p:sp>
      <p:sp>
        <p:nvSpPr>
          <p:cNvPr id="4" name="Text 1"/>
          <p:cNvSpPr/>
          <p:nvPr/>
        </p:nvSpPr>
        <p:spPr>
          <a:xfrm>
            <a:off x="861655" y="679133"/>
            <a:ext cx="12907089" cy="1615678"/>
          </a:xfrm>
          <a:prstGeom prst="rect">
            <a:avLst/>
          </a:prstGeom>
          <a:noFill/>
          <a:ln/>
        </p:spPr>
        <p:txBody>
          <a:bodyPr wrap="square" rtlCol="0" anchor="t"/>
          <a:lstStyle/>
          <a:p>
            <a:pPr marL="0" indent="0">
              <a:lnSpc>
                <a:spcPts val="6361"/>
              </a:lnSpc>
              <a:buNone/>
            </a:pPr>
            <a:endParaRPr lang="en-US" sz="5089" dirty="0"/>
          </a:p>
        </p:txBody>
      </p:sp>
      <p:sp>
        <p:nvSpPr>
          <p:cNvPr id="5" name="Text 2"/>
          <p:cNvSpPr/>
          <p:nvPr/>
        </p:nvSpPr>
        <p:spPr>
          <a:xfrm>
            <a:off x="861655" y="2664023"/>
            <a:ext cx="12907089" cy="1450777"/>
          </a:xfrm>
          <a:prstGeom prst="rect">
            <a:avLst/>
          </a:prstGeom>
          <a:noFill/>
          <a:ln/>
        </p:spPr>
        <p:txBody>
          <a:bodyPr wrap="square" rtlCol="0" anchor="t"/>
          <a:lstStyle/>
          <a:p>
            <a:pPr marL="0" indent="0">
              <a:lnSpc>
                <a:spcPts val="3102"/>
              </a:lnSpc>
              <a:buNone/>
            </a:pPr>
            <a:endParaRPr lang="en-US" sz="1939" dirty="0"/>
          </a:p>
        </p:txBody>
      </p:sp>
      <p:sp>
        <p:nvSpPr>
          <p:cNvPr id="6" name="Text 3"/>
          <p:cNvSpPr/>
          <p:nvPr/>
        </p:nvSpPr>
        <p:spPr>
          <a:xfrm>
            <a:off x="861655" y="4154924"/>
            <a:ext cx="12907089" cy="1450777"/>
          </a:xfrm>
          <a:prstGeom prst="rect">
            <a:avLst/>
          </a:prstGeom>
          <a:noFill/>
          <a:ln/>
        </p:spPr>
        <p:txBody>
          <a:bodyPr wrap="square" rtlCol="0" anchor="t"/>
          <a:lstStyle/>
          <a:p>
            <a:pPr marL="0" indent="0">
              <a:lnSpc>
                <a:spcPts val="3102"/>
              </a:lnSpc>
              <a:buNone/>
            </a:pPr>
            <a:endParaRPr lang="en-US" sz="1939" dirty="0"/>
          </a:p>
        </p:txBody>
      </p:sp>
      <p:sp>
        <p:nvSpPr>
          <p:cNvPr id="7" name="Text 4"/>
          <p:cNvSpPr/>
          <p:nvPr/>
        </p:nvSpPr>
        <p:spPr>
          <a:xfrm>
            <a:off x="861655" y="5859380"/>
            <a:ext cx="12907089" cy="1540042"/>
          </a:xfrm>
          <a:prstGeom prst="rect">
            <a:avLst/>
          </a:prstGeom>
          <a:noFill/>
          <a:ln/>
        </p:spPr>
        <p:txBody>
          <a:bodyPr wrap="square" rtlCol="0" anchor="t"/>
          <a:lstStyle/>
          <a:p>
            <a:pPr marL="0" indent="0">
              <a:lnSpc>
                <a:spcPts val="3102"/>
              </a:lnSpc>
              <a:buNone/>
            </a:pPr>
            <a:endParaRPr lang="en-US" sz="1939" dirty="0"/>
          </a:p>
        </p:txBody>
      </p:sp>
      <p:pic>
        <p:nvPicPr>
          <p:cNvPr id="9" name="Picture 8">
            <a:extLst>
              <a:ext uri="{FF2B5EF4-FFF2-40B4-BE49-F238E27FC236}">
                <a16:creationId xmlns:a16="http://schemas.microsoft.com/office/drawing/2014/main" id="{35204274-A717-16E4-423F-A06A502A4619}"/>
              </a:ext>
            </a:extLst>
          </p:cNvPr>
          <p:cNvPicPr>
            <a:picLocks noChangeAspect="1"/>
          </p:cNvPicPr>
          <p:nvPr/>
        </p:nvPicPr>
        <p:blipFill>
          <a:blip r:embed="rId4"/>
          <a:stretch>
            <a:fillRect/>
          </a:stretch>
        </p:blipFill>
        <p:spPr>
          <a:xfrm>
            <a:off x="0" y="0"/>
            <a:ext cx="14630400" cy="8229600"/>
          </a:xfrm>
          <a:prstGeom prst="rect">
            <a:avLst/>
          </a:prstGeom>
        </p:spPr>
      </p:pic>
    </p:spTree>
    <p:extLst>
      <p:ext uri="{BB962C8B-B14F-4D97-AF65-F5344CB8AC3E}">
        <p14:creationId xmlns:p14="http://schemas.microsoft.com/office/powerpoint/2010/main" val="4015977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864037" y="3344779"/>
            <a:ext cx="13032437" cy="1179095"/>
          </a:xfrm>
          <a:prstGeom prst="rect">
            <a:avLst/>
          </a:prstGeom>
          <a:noFill/>
          <a:ln/>
        </p:spPr>
        <p:txBody>
          <a:bodyPr wrap="none" rtlCol="0" anchor="t"/>
          <a:lstStyle/>
          <a:p>
            <a:pPr marL="0" indent="0">
              <a:lnSpc>
                <a:spcPts val="8803"/>
              </a:lnSpc>
              <a:buNone/>
            </a:pPr>
            <a:r>
              <a:rPr lang="en-US" sz="7042" b="1" dirty="0">
                <a:solidFill>
                  <a:srgbClr val="000000"/>
                </a:solidFill>
                <a:latin typeface="Petrona" pitchFamily="34" charset="0"/>
                <a:ea typeface="Petrona" pitchFamily="34" charset="-122"/>
                <a:cs typeface="Petrona" pitchFamily="34" charset="-120"/>
              </a:rPr>
              <a:t>					Thank You!</a:t>
            </a:r>
            <a:endParaRPr lang="en-US" sz="7042" dirty="0"/>
          </a:p>
        </p:txBody>
      </p:sp>
      <p:sp>
        <p:nvSpPr>
          <p:cNvPr id="5" name="Text 2"/>
          <p:cNvSpPr/>
          <p:nvPr/>
        </p:nvSpPr>
        <p:spPr>
          <a:xfrm>
            <a:off x="864037" y="4661416"/>
            <a:ext cx="12902327" cy="395049"/>
          </a:xfrm>
          <a:prstGeom prst="rect">
            <a:avLst/>
          </a:prstGeom>
          <a:noFill/>
          <a:ln/>
        </p:spPr>
        <p:txBody>
          <a:bodyPr wrap="none" rtlCol="0" anchor="t"/>
          <a:lstStyle/>
          <a:p>
            <a:pPr marL="0" indent="0">
              <a:lnSpc>
                <a:spcPts val="3110"/>
              </a:lnSpc>
              <a:buNone/>
            </a:pP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847606" y="667583"/>
            <a:ext cx="9790748" cy="794504"/>
          </a:xfrm>
          <a:prstGeom prst="rect">
            <a:avLst/>
          </a:prstGeom>
          <a:noFill/>
          <a:ln/>
        </p:spPr>
        <p:txBody>
          <a:bodyPr wrap="none" rtlCol="0" anchor="t"/>
          <a:lstStyle/>
          <a:p>
            <a:pPr marL="0" indent="0">
              <a:lnSpc>
                <a:spcPts val="6257"/>
              </a:lnSpc>
              <a:buNone/>
            </a:pPr>
            <a:r>
              <a:rPr lang="en-US" sz="5006" b="1" dirty="0">
                <a:solidFill>
                  <a:srgbClr val="000000"/>
                </a:solidFill>
                <a:latin typeface="Petrona" pitchFamily="34" charset="0"/>
                <a:ea typeface="Petrona" pitchFamily="34" charset="-122"/>
                <a:cs typeface="Petrona" pitchFamily="34" charset="-120"/>
              </a:rPr>
              <a:t>Data Acquisition and Preparation</a:t>
            </a:r>
            <a:endParaRPr lang="en-US" sz="5006" dirty="0"/>
          </a:p>
        </p:txBody>
      </p:sp>
      <p:sp>
        <p:nvSpPr>
          <p:cNvPr id="5" name="Text 2"/>
          <p:cNvSpPr/>
          <p:nvPr/>
        </p:nvSpPr>
        <p:spPr>
          <a:xfrm>
            <a:off x="847606" y="1825347"/>
            <a:ext cx="12935188" cy="1549718"/>
          </a:xfrm>
          <a:prstGeom prst="rect">
            <a:avLst/>
          </a:prstGeom>
          <a:noFill/>
          <a:ln/>
        </p:spPr>
        <p:txBody>
          <a:bodyPr wrap="square" rtlCol="0" anchor="t"/>
          <a:lstStyle/>
          <a:p>
            <a:pPr marL="0" indent="0">
              <a:lnSpc>
                <a:spcPts val="3051"/>
              </a:lnSpc>
              <a:buNone/>
            </a:pPr>
            <a:r>
              <a:rPr lang="en-US" sz="1907" dirty="0">
                <a:solidFill>
                  <a:srgbClr val="272525"/>
                </a:solidFill>
                <a:latin typeface="Inter" pitchFamily="34" charset="0"/>
                <a:ea typeface="Inter" pitchFamily="34" charset="-122"/>
                <a:cs typeface="Inter" pitchFamily="34" charset="-120"/>
              </a:rPr>
              <a:t>The initial step in any data-driven project is acquiring and preparing the data. In this instance, we gathered data from a telecom company, focusing on customer demographics, service usage patterns, and subscription details. The data was then meticulously cleaned and preprocessed, ensuring data integrity and removing inconsistencies to enable accurate analysis.</a:t>
            </a:r>
            <a:endParaRPr lang="en-US" sz="1907" dirty="0"/>
          </a:p>
        </p:txBody>
      </p:sp>
      <p:sp>
        <p:nvSpPr>
          <p:cNvPr id="6" name="Shape 3"/>
          <p:cNvSpPr/>
          <p:nvPr/>
        </p:nvSpPr>
        <p:spPr>
          <a:xfrm>
            <a:off x="847606" y="3919895"/>
            <a:ext cx="544830" cy="544830"/>
          </a:xfrm>
          <a:prstGeom prst="roundRect">
            <a:avLst>
              <a:gd name="adj" fmla="val 18669"/>
            </a:avLst>
          </a:prstGeom>
          <a:solidFill>
            <a:srgbClr val="CCEEFF"/>
          </a:solidFill>
          <a:ln w="7620">
            <a:solidFill>
              <a:srgbClr val="B2D4E5"/>
            </a:solidFill>
            <a:prstDash val="solid"/>
          </a:ln>
        </p:spPr>
      </p:sp>
      <p:sp>
        <p:nvSpPr>
          <p:cNvPr id="7" name="Text 4"/>
          <p:cNvSpPr/>
          <p:nvPr/>
        </p:nvSpPr>
        <p:spPr>
          <a:xfrm>
            <a:off x="1038344" y="4001572"/>
            <a:ext cx="163235" cy="381476"/>
          </a:xfrm>
          <a:prstGeom prst="rect">
            <a:avLst/>
          </a:prstGeom>
          <a:noFill/>
          <a:ln/>
        </p:spPr>
        <p:txBody>
          <a:bodyPr wrap="none" rtlCol="0" anchor="t"/>
          <a:lstStyle/>
          <a:p>
            <a:pPr marL="0" indent="0" algn="ctr">
              <a:lnSpc>
                <a:spcPts val="3003"/>
              </a:lnSpc>
              <a:buNone/>
            </a:pPr>
            <a:r>
              <a:rPr lang="en-US" sz="3003" b="1" dirty="0">
                <a:solidFill>
                  <a:srgbClr val="272525"/>
                </a:solidFill>
                <a:latin typeface="Petrona" pitchFamily="34" charset="0"/>
                <a:ea typeface="Petrona" pitchFamily="34" charset="-122"/>
                <a:cs typeface="Petrona" pitchFamily="34" charset="-120"/>
              </a:rPr>
              <a:t>1</a:t>
            </a:r>
            <a:endParaRPr lang="en-US" sz="3003" dirty="0"/>
          </a:p>
        </p:txBody>
      </p:sp>
      <p:sp>
        <p:nvSpPr>
          <p:cNvPr id="8" name="Text 5"/>
          <p:cNvSpPr/>
          <p:nvPr/>
        </p:nvSpPr>
        <p:spPr>
          <a:xfrm>
            <a:off x="1634609" y="3919895"/>
            <a:ext cx="3178493" cy="397312"/>
          </a:xfrm>
          <a:prstGeom prst="rect">
            <a:avLst/>
          </a:prstGeom>
          <a:noFill/>
          <a:ln/>
        </p:spPr>
        <p:txBody>
          <a:bodyPr wrap="none" rtlCol="0" anchor="t"/>
          <a:lstStyle/>
          <a:p>
            <a:pPr marL="0" indent="0">
              <a:lnSpc>
                <a:spcPts val="3129"/>
              </a:lnSpc>
              <a:buNone/>
            </a:pPr>
            <a:r>
              <a:rPr lang="en-US" sz="2503" b="1" dirty="0">
                <a:solidFill>
                  <a:srgbClr val="272525"/>
                </a:solidFill>
                <a:latin typeface="Petrona" pitchFamily="34" charset="0"/>
                <a:ea typeface="Petrona" pitchFamily="34" charset="-122"/>
                <a:cs typeface="Petrona" pitchFamily="34" charset="-120"/>
              </a:rPr>
              <a:t>Data Source</a:t>
            </a:r>
            <a:endParaRPr lang="en-US" sz="2503" dirty="0"/>
          </a:p>
        </p:txBody>
      </p:sp>
      <p:sp>
        <p:nvSpPr>
          <p:cNvPr id="9" name="Text 6"/>
          <p:cNvSpPr/>
          <p:nvPr/>
        </p:nvSpPr>
        <p:spPr>
          <a:xfrm>
            <a:off x="1634609" y="4462463"/>
            <a:ext cx="3363278" cy="3099435"/>
          </a:xfrm>
          <a:prstGeom prst="rect">
            <a:avLst/>
          </a:prstGeom>
          <a:noFill/>
          <a:ln/>
        </p:spPr>
        <p:txBody>
          <a:bodyPr wrap="square" rtlCol="0" anchor="t"/>
          <a:lstStyle/>
          <a:p>
            <a:pPr marL="0" indent="0">
              <a:lnSpc>
                <a:spcPts val="3051"/>
              </a:lnSpc>
              <a:buNone/>
            </a:pPr>
            <a:r>
              <a:rPr lang="en-US" sz="1907" dirty="0">
                <a:solidFill>
                  <a:srgbClr val="272525"/>
                </a:solidFill>
                <a:latin typeface="Inter" pitchFamily="34" charset="0"/>
                <a:ea typeface="Inter" pitchFamily="34" charset="-122"/>
                <a:cs typeface="Inter" pitchFamily="34" charset="-120"/>
              </a:rPr>
              <a:t>A comprehensive dataset encompassing customer details, subscription plans, service usage, and billing information. This diverse data set enables a holistic analysis of customer churn patterns.</a:t>
            </a:r>
            <a:endParaRPr lang="en-US" sz="1907" dirty="0"/>
          </a:p>
        </p:txBody>
      </p:sp>
      <p:sp>
        <p:nvSpPr>
          <p:cNvPr id="10" name="Shape 7"/>
          <p:cNvSpPr/>
          <p:nvPr/>
        </p:nvSpPr>
        <p:spPr>
          <a:xfrm>
            <a:off x="5240060" y="3919895"/>
            <a:ext cx="544830" cy="544830"/>
          </a:xfrm>
          <a:prstGeom prst="roundRect">
            <a:avLst>
              <a:gd name="adj" fmla="val 18669"/>
            </a:avLst>
          </a:prstGeom>
          <a:solidFill>
            <a:srgbClr val="CCEEFF"/>
          </a:solidFill>
          <a:ln w="7620">
            <a:solidFill>
              <a:srgbClr val="B2D4E5"/>
            </a:solidFill>
            <a:prstDash val="solid"/>
          </a:ln>
        </p:spPr>
      </p:sp>
      <p:sp>
        <p:nvSpPr>
          <p:cNvPr id="11" name="Text 8"/>
          <p:cNvSpPr/>
          <p:nvPr/>
        </p:nvSpPr>
        <p:spPr>
          <a:xfrm>
            <a:off x="5404247" y="4001572"/>
            <a:ext cx="216337" cy="381476"/>
          </a:xfrm>
          <a:prstGeom prst="rect">
            <a:avLst/>
          </a:prstGeom>
          <a:noFill/>
          <a:ln/>
        </p:spPr>
        <p:txBody>
          <a:bodyPr wrap="none" rtlCol="0" anchor="t"/>
          <a:lstStyle/>
          <a:p>
            <a:pPr marL="0" indent="0" algn="ctr">
              <a:lnSpc>
                <a:spcPts val="3003"/>
              </a:lnSpc>
              <a:buNone/>
            </a:pPr>
            <a:r>
              <a:rPr lang="en-US" sz="3003" b="1" dirty="0">
                <a:solidFill>
                  <a:srgbClr val="272525"/>
                </a:solidFill>
                <a:latin typeface="Petrona" pitchFamily="34" charset="0"/>
                <a:ea typeface="Petrona" pitchFamily="34" charset="-122"/>
                <a:cs typeface="Petrona" pitchFamily="34" charset="-120"/>
              </a:rPr>
              <a:t>2</a:t>
            </a:r>
            <a:endParaRPr lang="en-US" sz="3003" dirty="0"/>
          </a:p>
        </p:txBody>
      </p:sp>
      <p:sp>
        <p:nvSpPr>
          <p:cNvPr id="12" name="Text 9"/>
          <p:cNvSpPr/>
          <p:nvPr/>
        </p:nvSpPr>
        <p:spPr>
          <a:xfrm>
            <a:off x="6027063" y="3919895"/>
            <a:ext cx="3178493" cy="397312"/>
          </a:xfrm>
          <a:prstGeom prst="rect">
            <a:avLst/>
          </a:prstGeom>
          <a:noFill/>
          <a:ln/>
        </p:spPr>
        <p:txBody>
          <a:bodyPr wrap="none" rtlCol="0" anchor="t"/>
          <a:lstStyle/>
          <a:p>
            <a:pPr marL="0" indent="0">
              <a:lnSpc>
                <a:spcPts val="3129"/>
              </a:lnSpc>
              <a:buNone/>
            </a:pPr>
            <a:r>
              <a:rPr lang="en-US" sz="2503" b="1" dirty="0">
                <a:solidFill>
                  <a:srgbClr val="272525"/>
                </a:solidFill>
                <a:latin typeface="Petrona" pitchFamily="34" charset="0"/>
                <a:ea typeface="Petrona" pitchFamily="34" charset="-122"/>
                <a:cs typeface="Petrona" pitchFamily="34" charset="-120"/>
              </a:rPr>
              <a:t>Data Cleaning</a:t>
            </a:r>
            <a:endParaRPr lang="en-US" sz="2503" dirty="0"/>
          </a:p>
        </p:txBody>
      </p:sp>
      <p:sp>
        <p:nvSpPr>
          <p:cNvPr id="13" name="Text 10"/>
          <p:cNvSpPr/>
          <p:nvPr/>
        </p:nvSpPr>
        <p:spPr>
          <a:xfrm>
            <a:off x="6027063" y="4462463"/>
            <a:ext cx="3363278" cy="2324576"/>
          </a:xfrm>
          <a:prstGeom prst="rect">
            <a:avLst/>
          </a:prstGeom>
          <a:noFill/>
          <a:ln/>
        </p:spPr>
        <p:txBody>
          <a:bodyPr wrap="square" rtlCol="0" anchor="t"/>
          <a:lstStyle/>
          <a:p>
            <a:pPr marL="0" indent="0">
              <a:lnSpc>
                <a:spcPts val="3051"/>
              </a:lnSpc>
              <a:buNone/>
            </a:pPr>
            <a:r>
              <a:rPr lang="en-US" sz="1907" dirty="0">
                <a:solidFill>
                  <a:srgbClr val="272525"/>
                </a:solidFill>
                <a:latin typeface="Inter" pitchFamily="34" charset="0"/>
                <a:ea typeface="Inter" pitchFamily="34" charset="-122"/>
                <a:cs typeface="Inter" pitchFamily="34" charset="-120"/>
              </a:rPr>
              <a:t>Addressing missing values, handling outliers, and correcting inconsistencies in the data. This step ensures data accuracy and reliability for insightful analysis.</a:t>
            </a:r>
            <a:endParaRPr lang="en-US" sz="1907" dirty="0"/>
          </a:p>
        </p:txBody>
      </p:sp>
      <p:sp>
        <p:nvSpPr>
          <p:cNvPr id="14" name="Shape 11"/>
          <p:cNvSpPr/>
          <p:nvPr/>
        </p:nvSpPr>
        <p:spPr>
          <a:xfrm>
            <a:off x="9632513" y="3919895"/>
            <a:ext cx="544830" cy="544830"/>
          </a:xfrm>
          <a:prstGeom prst="roundRect">
            <a:avLst>
              <a:gd name="adj" fmla="val 18669"/>
            </a:avLst>
          </a:prstGeom>
          <a:solidFill>
            <a:srgbClr val="CCEEFF"/>
          </a:solidFill>
          <a:ln w="7620">
            <a:solidFill>
              <a:srgbClr val="B2D4E5"/>
            </a:solidFill>
            <a:prstDash val="solid"/>
          </a:ln>
        </p:spPr>
      </p:sp>
      <p:sp>
        <p:nvSpPr>
          <p:cNvPr id="15" name="Text 12"/>
          <p:cNvSpPr/>
          <p:nvPr/>
        </p:nvSpPr>
        <p:spPr>
          <a:xfrm>
            <a:off x="9796939" y="4001572"/>
            <a:ext cx="215860" cy="381476"/>
          </a:xfrm>
          <a:prstGeom prst="rect">
            <a:avLst/>
          </a:prstGeom>
          <a:noFill/>
          <a:ln/>
        </p:spPr>
        <p:txBody>
          <a:bodyPr wrap="none" rtlCol="0" anchor="t"/>
          <a:lstStyle/>
          <a:p>
            <a:pPr marL="0" indent="0" algn="ctr">
              <a:lnSpc>
                <a:spcPts val="3003"/>
              </a:lnSpc>
              <a:buNone/>
            </a:pPr>
            <a:r>
              <a:rPr lang="en-US" sz="3003" b="1" dirty="0">
                <a:solidFill>
                  <a:srgbClr val="272525"/>
                </a:solidFill>
                <a:latin typeface="Petrona" pitchFamily="34" charset="0"/>
                <a:ea typeface="Petrona" pitchFamily="34" charset="-122"/>
                <a:cs typeface="Petrona" pitchFamily="34" charset="-120"/>
              </a:rPr>
              <a:t>3</a:t>
            </a:r>
            <a:endParaRPr lang="en-US" sz="3003" dirty="0"/>
          </a:p>
        </p:txBody>
      </p:sp>
      <p:sp>
        <p:nvSpPr>
          <p:cNvPr id="16" name="Text 13"/>
          <p:cNvSpPr/>
          <p:nvPr/>
        </p:nvSpPr>
        <p:spPr>
          <a:xfrm>
            <a:off x="10419517" y="3919895"/>
            <a:ext cx="3178493" cy="397312"/>
          </a:xfrm>
          <a:prstGeom prst="rect">
            <a:avLst/>
          </a:prstGeom>
          <a:noFill/>
          <a:ln/>
        </p:spPr>
        <p:txBody>
          <a:bodyPr wrap="none" rtlCol="0" anchor="t"/>
          <a:lstStyle/>
          <a:p>
            <a:pPr marL="0" indent="0">
              <a:lnSpc>
                <a:spcPts val="3129"/>
              </a:lnSpc>
              <a:buNone/>
            </a:pPr>
            <a:r>
              <a:rPr lang="en-US" sz="2503" b="1" dirty="0">
                <a:solidFill>
                  <a:srgbClr val="272525"/>
                </a:solidFill>
                <a:latin typeface="Petrona" pitchFamily="34" charset="0"/>
                <a:ea typeface="Petrona" pitchFamily="34" charset="-122"/>
                <a:cs typeface="Petrona" pitchFamily="34" charset="-120"/>
              </a:rPr>
              <a:t>Data Transformation</a:t>
            </a:r>
            <a:endParaRPr lang="en-US" sz="2503" dirty="0"/>
          </a:p>
        </p:txBody>
      </p:sp>
      <p:sp>
        <p:nvSpPr>
          <p:cNvPr id="17" name="Text 14"/>
          <p:cNvSpPr/>
          <p:nvPr/>
        </p:nvSpPr>
        <p:spPr>
          <a:xfrm>
            <a:off x="10419517" y="4462463"/>
            <a:ext cx="3363278" cy="3099435"/>
          </a:xfrm>
          <a:prstGeom prst="rect">
            <a:avLst/>
          </a:prstGeom>
          <a:noFill/>
          <a:ln/>
        </p:spPr>
        <p:txBody>
          <a:bodyPr wrap="square" rtlCol="0" anchor="t"/>
          <a:lstStyle/>
          <a:p>
            <a:pPr marL="0" indent="0">
              <a:lnSpc>
                <a:spcPts val="3051"/>
              </a:lnSpc>
              <a:buNone/>
            </a:pPr>
            <a:r>
              <a:rPr lang="en-US" sz="1907" dirty="0">
                <a:solidFill>
                  <a:srgbClr val="272525"/>
                </a:solidFill>
                <a:latin typeface="Inter" pitchFamily="34" charset="0"/>
                <a:ea typeface="Inter" pitchFamily="34" charset="-122"/>
                <a:cs typeface="Inter" pitchFamily="34" charset="-120"/>
              </a:rPr>
              <a:t>Transforming raw data into a format suitable for analysis. This may involve creating new variables, combining data from different sources, or standardizing data types to ensure consistent analysis.</a:t>
            </a:r>
            <a:endParaRPr lang="en-US" sz="190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1281589" y="609005"/>
            <a:ext cx="9555123" cy="724733"/>
          </a:xfrm>
          <a:prstGeom prst="rect">
            <a:avLst/>
          </a:prstGeom>
          <a:noFill/>
          <a:ln/>
        </p:spPr>
        <p:txBody>
          <a:bodyPr wrap="none" rtlCol="0" anchor="t"/>
          <a:lstStyle/>
          <a:p>
            <a:pPr marL="0" indent="0">
              <a:lnSpc>
                <a:spcPts val="5708"/>
              </a:lnSpc>
              <a:buNone/>
            </a:pPr>
            <a:r>
              <a:rPr lang="en-US" sz="4566" b="1" dirty="0">
                <a:solidFill>
                  <a:srgbClr val="000000"/>
                </a:solidFill>
                <a:latin typeface="Petrona" pitchFamily="34" charset="0"/>
                <a:ea typeface="Petrona" pitchFamily="34" charset="-122"/>
                <a:cs typeface="Petrona" pitchFamily="34" charset="-120"/>
              </a:rPr>
              <a:t>Exploring Customer Churn Patterns</a:t>
            </a:r>
            <a:endParaRPr lang="en-US" sz="4566" dirty="0"/>
          </a:p>
        </p:txBody>
      </p:sp>
      <p:sp>
        <p:nvSpPr>
          <p:cNvPr id="5" name="Text 2"/>
          <p:cNvSpPr/>
          <p:nvPr/>
        </p:nvSpPr>
        <p:spPr>
          <a:xfrm>
            <a:off x="1281589" y="1775460"/>
            <a:ext cx="12067223" cy="1413510"/>
          </a:xfrm>
          <a:prstGeom prst="rect">
            <a:avLst/>
          </a:prstGeom>
          <a:noFill/>
          <a:ln/>
        </p:spPr>
        <p:txBody>
          <a:bodyPr wrap="square" rtlCol="0" anchor="t"/>
          <a:lstStyle/>
          <a:p>
            <a:pPr marL="0" indent="0">
              <a:lnSpc>
                <a:spcPts val="2783"/>
              </a:lnSpc>
              <a:buNone/>
            </a:pPr>
            <a:r>
              <a:rPr lang="en-US" sz="1739" dirty="0">
                <a:solidFill>
                  <a:srgbClr val="272525"/>
                </a:solidFill>
                <a:latin typeface="Inter" pitchFamily="34" charset="0"/>
                <a:ea typeface="Inter" pitchFamily="34" charset="-122"/>
                <a:cs typeface="Inter" pitchFamily="34" charset="-120"/>
              </a:rPr>
              <a:t>After data preparation, we embarked on an exploratory analysis of customer churn patterns. This involved leveraging Tableau's powerful visualization capabilities to gain insights into the key factors influencing customer churn. This visual exploration revealed significant trends and relationships that provided a foundation for further investigation.</a:t>
            </a:r>
            <a:endParaRPr lang="en-US" sz="1739" dirty="0"/>
          </a:p>
        </p:txBody>
      </p:sp>
      <p:sp>
        <p:nvSpPr>
          <p:cNvPr id="6" name="Text 3"/>
          <p:cNvSpPr/>
          <p:nvPr/>
        </p:nvSpPr>
        <p:spPr>
          <a:xfrm>
            <a:off x="1281589" y="3658314"/>
            <a:ext cx="2899410" cy="362307"/>
          </a:xfrm>
          <a:prstGeom prst="rect">
            <a:avLst/>
          </a:prstGeom>
          <a:noFill/>
          <a:ln/>
        </p:spPr>
        <p:txBody>
          <a:bodyPr wrap="none" rtlCol="0" anchor="t"/>
          <a:lstStyle/>
          <a:p>
            <a:pPr marL="0" indent="0">
              <a:lnSpc>
                <a:spcPts val="2854"/>
              </a:lnSpc>
              <a:buNone/>
            </a:pPr>
            <a:r>
              <a:rPr lang="en-US" sz="2283" b="1" dirty="0">
                <a:solidFill>
                  <a:srgbClr val="000000"/>
                </a:solidFill>
                <a:latin typeface="Petrona" pitchFamily="34" charset="0"/>
                <a:ea typeface="Petrona" pitchFamily="34" charset="-122"/>
                <a:cs typeface="Petrona" pitchFamily="34" charset="-120"/>
              </a:rPr>
              <a:t>Contract Types</a:t>
            </a:r>
            <a:endParaRPr lang="en-US" sz="2283" dirty="0"/>
          </a:p>
        </p:txBody>
      </p:sp>
      <p:sp>
        <p:nvSpPr>
          <p:cNvPr id="7" name="Text 4"/>
          <p:cNvSpPr/>
          <p:nvPr/>
        </p:nvSpPr>
        <p:spPr>
          <a:xfrm>
            <a:off x="1281589" y="4241483"/>
            <a:ext cx="3662720" cy="2827020"/>
          </a:xfrm>
          <a:prstGeom prst="rect">
            <a:avLst/>
          </a:prstGeom>
          <a:noFill/>
          <a:ln/>
        </p:spPr>
        <p:txBody>
          <a:bodyPr wrap="square" rtlCol="0" anchor="t"/>
          <a:lstStyle/>
          <a:p>
            <a:pPr marL="0" indent="0">
              <a:lnSpc>
                <a:spcPts val="2783"/>
              </a:lnSpc>
              <a:buNone/>
            </a:pPr>
            <a:r>
              <a:rPr lang="en-US" sz="1739" dirty="0">
                <a:solidFill>
                  <a:srgbClr val="272525"/>
                </a:solidFill>
                <a:latin typeface="Inter" pitchFamily="34" charset="0"/>
                <a:ea typeface="Inter" pitchFamily="34" charset="-122"/>
                <a:cs typeface="Inter" pitchFamily="34" charset="-120"/>
              </a:rPr>
              <a:t>Customers with month-to-month contracts were found to have significantly higher churn rates compared to those with one-year or two-year contracts. This suggests a strong correlation between contract duration and churn probability.</a:t>
            </a:r>
            <a:endParaRPr lang="en-US" sz="1739" dirty="0"/>
          </a:p>
        </p:txBody>
      </p:sp>
      <p:sp>
        <p:nvSpPr>
          <p:cNvPr id="8" name="Text 5"/>
          <p:cNvSpPr/>
          <p:nvPr/>
        </p:nvSpPr>
        <p:spPr>
          <a:xfrm>
            <a:off x="5490805" y="3658314"/>
            <a:ext cx="2899410" cy="362307"/>
          </a:xfrm>
          <a:prstGeom prst="rect">
            <a:avLst/>
          </a:prstGeom>
          <a:noFill/>
          <a:ln/>
        </p:spPr>
        <p:txBody>
          <a:bodyPr wrap="none" rtlCol="0" anchor="t"/>
          <a:lstStyle/>
          <a:p>
            <a:pPr marL="0" indent="0">
              <a:lnSpc>
                <a:spcPts val="2854"/>
              </a:lnSpc>
              <a:buNone/>
            </a:pPr>
            <a:r>
              <a:rPr lang="en-US" sz="2283" b="1" dirty="0">
                <a:solidFill>
                  <a:srgbClr val="000000"/>
                </a:solidFill>
                <a:latin typeface="Petrona" pitchFamily="34" charset="0"/>
                <a:ea typeface="Petrona" pitchFamily="34" charset="-122"/>
                <a:cs typeface="Petrona" pitchFamily="34" charset="-120"/>
              </a:rPr>
              <a:t>Total Charges</a:t>
            </a:r>
            <a:endParaRPr lang="en-US" sz="2283" dirty="0"/>
          </a:p>
        </p:txBody>
      </p:sp>
      <p:sp>
        <p:nvSpPr>
          <p:cNvPr id="9" name="Text 6"/>
          <p:cNvSpPr/>
          <p:nvPr/>
        </p:nvSpPr>
        <p:spPr>
          <a:xfrm>
            <a:off x="5490805" y="4241483"/>
            <a:ext cx="3662720" cy="2473643"/>
          </a:xfrm>
          <a:prstGeom prst="rect">
            <a:avLst/>
          </a:prstGeom>
          <a:noFill/>
          <a:ln/>
        </p:spPr>
        <p:txBody>
          <a:bodyPr wrap="square" rtlCol="0" anchor="t"/>
          <a:lstStyle/>
          <a:p>
            <a:pPr marL="0" indent="0">
              <a:lnSpc>
                <a:spcPts val="2783"/>
              </a:lnSpc>
              <a:buNone/>
            </a:pPr>
            <a:r>
              <a:rPr lang="en-US" sz="1739" dirty="0">
                <a:solidFill>
                  <a:srgbClr val="272525"/>
                </a:solidFill>
                <a:latin typeface="Inter" pitchFamily="34" charset="0"/>
                <a:ea typeface="Inter" pitchFamily="34" charset="-122"/>
                <a:cs typeface="Inter" pitchFamily="34" charset="-120"/>
              </a:rPr>
              <a:t>Customers with higher total charges exhibited a higher propensity to churn. This suggests that high-value customers may be more susceptible to leaving if they perceive a lack of value or are dissatisfied with service quality.</a:t>
            </a:r>
            <a:endParaRPr lang="en-US" sz="1739" dirty="0"/>
          </a:p>
        </p:txBody>
      </p:sp>
      <p:sp>
        <p:nvSpPr>
          <p:cNvPr id="10" name="Text 7"/>
          <p:cNvSpPr/>
          <p:nvPr/>
        </p:nvSpPr>
        <p:spPr>
          <a:xfrm>
            <a:off x="9700022" y="3658314"/>
            <a:ext cx="2899410" cy="362307"/>
          </a:xfrm>
          <a:prstGeom prst="rect">
            <a:avLst/>
          </a:prstGeom>
          <a:noFill/>
          <a:ln/>
        </p:spPr>
        <p:txBody>
          <a:bodyPr wrap="none" rtlCol="0" anchor="t"/>
          <a:lstStyle/>
          <a:p>
            <a:pPr marL="0" indent="0">
              <a:lnSpc>
                <a:spcPts val="2854"/>
              </a:lnSpc>
              <a:buNone/>
            </a:pPr>
            <a:r>
              <a:rPr lang="en-US" sz="2283" b="1" dirty="0">
                <a:solidFill>
                  <a:srgbClr val="000000"/>
                </a:solidFill>
                <a:latin typeface="Petrona" pitchFamily="34" charset="0"/>
                <a:ea typeface="Petrona" pitchFamily="34" charset="-122"/>
                <a:cs typeface="Petrona" pitchFamily="34" charset="-120"/>
              </a:rPr>
              <a:t>Monthly Charges</a:t>
            </a:r>
            <a:endParaRPr lang="en-US" sz="2283" dirty="0"/>
          </a:p>
        </p:txBody>
      </p:sp>
      <p:sp>
        <p:nvSpPr>
          <p:cNvPr id="11" name="Text 8"/>
          <p:cNvSpPr/>
          <p:nvPr/>
        </p:nvSpPr>
        <p:spPr>
          <a:xfrm>
            <a:off x="9700022" y="4241483"/>
            <a:ext cx="3662720" cy="3180398"/>
          </a:xfrm>
          <a:prstGeom prst="rect">
            <a:avLst/>
          </a:prstGeom>
          <a:noFill/>
          <a:ln/>
        </p:spPr>
        <p:txBody>
          <a:bodyPr wrap="square" rtlCol="0" anchor="t"/>
          <a:lstStyle/>
          <a:p>
            <a:pPr marL="0" indent="0">
              <a:lnSpc>
                <a:spcPts val="2783"/>
              </a:lnSpc>
              <a:buNone/>
            </a:pPr>
            <a:r>
              <a:rPr lang="en-US" sz="1739" dirty="0">
                <a:solidFill>
                  <a:srgbClr val="272525"/>
                </a:solidFill>
                <a:latin typeface="Inter" pitchFamily="34" charset="0"/>
                <a:ea typeface="Inter" pitchFamily="34" charset="-122"/>
                <a:cs typeface="Inter" pitchFamily="34" charset="-120"/>
              </a:rPr>
              <a:t>Analyzing average monthly charges revealed that customers with higher monthly charges, especially those on month-to-month contracts, were more likely to churn. This highlights the importance of balancing pricing strategies to ensure customer value perception.</a:t>
            </a:r>
            <a:endParaRPr lang="en-US" sz="1739"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424232" y="624721"/>
            <a:ext cx="7003137" cy="587573"/>
          </a:xfrm>
          <a:prstGeom prst="rect">
            <a:avLst/>
          </a:prstGeom>
          <a:noFill/>
          <a:ln/>
        </p:spPr>
        <p:txBody>
          <a:bodyPr wrap="none" rtlCol="0" anchor="t"/>
          <a:lstStyle/>
          <a:p>
            <a:pPr marL="0" indent="0">
              <a:lnSpc>
                <a:spcPts val="4627"/>
              </a:lnSpc>
              <a:buNone/>
            </a:pPr>
            <a:r>
              <a:rPr lang="en-US" sz="3701" b="1" dirty="0">
                <a:solidFill>
                  <a:srgbClr val="000000"/>
                </a:solidFill>
                <a:latin typeface="Petrona" pitchFamily="34" charset="0"/>
                <a:ea typeface="Petrona" pitchFamily="34" charset="-122"/>
                <a:cs typeface="Petrona" pitchFamily="34" charset="-120"/>
              </a:rPr>
              <a:t>Identifying Key Drivers of Churn</a:t>
            </a:r>
            <a:endParaRPr lang="en-US" sz="3701" dirty="0"/>
          </a:p>
        </p:txBody>
      </p:sp>
      <p:sp>
        <p:nvSpPr>
          <p:cNvPr id="5" name="Text 2"/>
          <p:cNvSpPr/>
          <p:nvPr/>
        </p:nvSpPr>
        <p:spPr>
          <a:xfrm>
            <a:off x="2424232" y="1480899"/>
            <a:ext cx="9781818" cy="859393"/>
          </a:xfrm>
          <a:prstGeom prst="rect">
            <a:avLst/>
          </a:prstGeom>
          <a:noFill/>
          <a:ln/>
        </p:spPr>
        <p:txBody>
          <a:bodyPr wrap="square" rtlCol="0" anchor="t"/>
          <a:lstStyle/>
          <a:p>
            <a:pPr marL="0" indent="0">
              <a:lnSpc>
                <a:spcPts val="2256"/>
              </a:lnSpc>
              <a:buNone/>
            </a:pPr>
            <a:r>
              <a:rPr lang="en-US" sz="1410" dirty="0">
                <a:solidFill>
                  <a:srgbClr val="272525"/>
                </a:solidFill>
                <a:latin typeface="Inter" pitchFamily="34" charset="0"/>
                <a:ea typeface="Inter" pitchFamily="34" charset="-122"/>
                <a:cs typeface="Inter" pitchFamily="34" charset="-120"/>
              </a:rPr>
              <a:t>Armed with the initial insights from exploratory analysis, we delved deeper into identifying the key drivers of customer churn. This involved employing statistical analysis techniques and building predictive models using SQL to understand the factors that most significantly influence churn decisions.</a:t>
            </a:r>
            <a:endParaRPr lang="en-US" sz="1410" dirty="0"/>
          </a:p>
        </p:txBody>
      </p:sp>
      <p:sp>
        <p:nvSpPr>
          <p:cNvPr id="6" name="Shape 3"/>
          <p:cNvSpPr/>
          <p:nvPr/>
        </p:nvSpPr>
        <p:spPr>
          <a:xfrm>
            <a:off x="2424232" y="2541746"/>
            <a:ext cx="9781818" cy="5063014"/>
          </a:xfrm>
          <a:prstGeom prst="roundRect">
            <a:avLst>
              <a:gd name="adj" fmla="val 1485"/>
            </a:avLst>
          </a:prstGeom>
          <a:noFill/>
          <a:ln w="7620">
            <a:solidFill>
              <a:srgbClr val="000000">
                <a:alpha val="8000"/>
              </a:srgbClr>
            </a:solidFill>
            <a:prstDash val="solid"/>
          </a:ln>
        </p:spPr>
      </p:sp>
      <p:sp>
        <p:nvSpPr>
          <p:cNvPr id="7" name="Shape 4"/>
          <p:cNvSpPr/>
          <p:nvPr/>
        </p:nvSpPr>
        <p:spPr>
          <a:xfrm>
            <a:off x="2431852" y="2549366"/>
            <a:ext cx="9766578" cy="516493"/>
          </a:xfrm>
          <a:prstGeom prst="rect">
            <a:avLst/>
          </a:prstGeom>
          <a:solidFill>
            <a:srgbClr val="FFFFFF">
              <a:alpha val="4000"/>
            </a:srgbClr>
          </a:solidFill>
          <a:ln/>
        </p:spPr>
      </p:sp>
      <p:sp>
        <p:nvSpPr>
          <p:cNvPr id="8" name="Text 5"/>
          <p:cNvSpPr/>
          <p:nvPr/>
        </p:nvSpPr>
        <p:spPr>
          <a:xfrm>
            <a:off x="2611041" y="2664381"/>
            <a:ext cx="4521279" cy="286464"/>
          </a:xfrm>
          <a:prstGeom prst="rect">
            <a:avLst/>
          </a:prstGeom>
          <a:noFill/>
          <a:ln/>
        </p:spPr>
        <p:txBody>
          <a:bodyPr wrap="none" rtlCol="0" anchor="t"/>
          <a:lstStyle/>
          <a:p>
            <a:pPr marL="0" indent="0">
              <a:lnSpc>
                <a:spcPts val="2256"/>
              </a:lnSpc>
              <a:buNone/>
            </a:pPr>
            <a:r>
              <a:rPr lang="en-US" sz="1410" dirty="0">
                <a:solidFill>
                  <a:srgbClr val="272525"/>
                </a:solidFill>
                <a:latin typeface="Inter" pitchFamily="34" charset="0"/>
                <a:ea typeface="Inter" pitchFamily="34" charset="-122"/>
                <a:cs typeface="Inter" pitchFamily="34" charset="-120"/>
              </a:rPr>
              <a:t>Driver</a:t>
            </a:r>
            <a:endParaRPr lang="en-US" sz="1410" dirty="0"/>
          </a:p>
        </p:txBody>
      </p:sp>
      <p:sp>
        <p:nvSpPr>
          <p:cNvPr id="9" name="Text 6"/>
          <p:cNvSpPr/>
          <p:nvPr/>
        </p:nvSpPr>
        <p:spPr>
          <a:xfrm>
            <a:off x="7498080" y="2664381"/>
            <a:ext cx="4521279" cy="286464"/>
          </a:xfrm>
          <a:prstGeom prst="rect">
            <a:avLst/>
          </a:prstGeom>
          <a:noFill/>
          <a:ln/>
        </p:spPr>
        <p:txBody>
          <a:bodyPr wrap="none" rtlCol="0" anchor="t"/>
          <a:lstStyle/>
          <a:p>
            <a:pPr marL="0" indent="0">
              <a:lnSpc>
                <a:spcPts val="2256"/>
              </a:lnSpc>
              <a:buNone/>
            </a:pPr>
            <a:r>
              <a:rPr lang="en-US" sz="1410" dirty="0">
                <a:solidFill>
                  <a:srgbClr val="272525"/>
                </a:solidFill>
                <a:latin typeface="Inter" pitchFamily="34" charset="0"/>
                <a:ea typeface="Inter" pitchFamily="34" charset="-122"/>
                <a:cs typeface="Inter" pitchFamily="34" charset="-120"/>
              </a:rPr>
              <a:t>Impact on Churn</a:t>
            </a:r>
            <a:endParaRPr lang="en-US" sz="1410" dirty="0"/>
          </a:p>
        </p:txBody>
      </p:sp>
      <p:sp>
        <p:nvSpPr>
          <p:cNvPr id="10" name="Shape 7"/>
          <p:cNvSpPr/>
          <p:nvPr/>
        </p:nvSpPr>
        <p:spPr>
          <a:xfrm>
            <a:off x="2431852" y="3065859"/>
            <a:ext cx="9766578" cy="516493"/>
          </a:xfrm>
          <a:prstGeom prst="rect">
            <a:avLst/>
          </a:prstGeom>
          <a:solidFill>
            <a:srgbClr val="000000">
              <a:alpha val="4000"/>
            </a:srgbClr>
          </a:solidFill>
          <a:ln/>
        </p:spPr>
      </p:sp>
      <p:sp>
        <p:nvSpPr>
          <p:cNvPr id="11" name="Text 8"/>
          <p:cNvSpPr/>
          <p:nvPr/>
        </p:nvSpPr>
        <p:spPr>
          <a:xfrm>
            <a:off x="2611041" y="3180874"/>
            <a:ext cx="4521279" cy="286464"/>
          </a:xfrm>
          <a:prstGeom prst="rect">
            <a:avLst/>
          </a:prstGeom>
          <a:noFill/>
          <a:ln/>
        </p:spPr>
        <p:txBody>
          <a:bodyPr wrap="none" rtlCol="0" anchor="t"/>
          <a:lstStyle/>
          <a:p>
            <a:pPr marL="0" indent="0">
              <a:lnSpc>
                <a:spcPts val="2256"/>
              </a:lnSpc>
              <a:buNone/>
            </a:pPr>
            <a:r>
              <a:rPr lang="en-US" sz="1410" dirty="0">
                <a:solidFill>
                  <a:srgbClr val="272525"/>
                </a:solidFill>
                <a:latin typeface="Inter" pitchFamily="34" charset="0"/>
                <a:ea typeface="Inter" pitchFamily="34" charset="-122"/>
                <a:cs typeface="Inter" pitchFamily="34" charset="-120"/>
              </a:rPr>
              <a:t>Contract Type</a:t>
            </a:r>
            <a:endParaRPr lang="en-US" sz="1410" dirty="0"/>
          </a:p>
        </p:txBody>
      </p:sp>
      <p:sp>
        <p:nvSpPr>
          <p:cNvPr id="12" name="Text 9"/>
          <p:cNvSpPr/>
          <p:nvPr/>
        </p:nvSpPr>
        <p:spPr>
          <a:xfrm>
            <a:off x="7498080" y="3180874"/>
            <a:ext cx="4521279" cy="286464"/>
          </a:xfrm>
          <a:prstGeom prst="rect">
            <a:avLst/>
          </a:prstGeom>
          <a:noFill/>
          <a:ln/>
        </p:spPr>
        <p:txBody>
          <a:bodyPr wrap="none" rtlCol="0" anchor="t"/>
          <a:lstStyle/>
          <a:p>
            <a:pPr marL="0" indent="0">
              <a:lnSpc>
                <a:spcPts val="2256"/>
              </a:lnSpc>
              <a:buNone/>
            </a:pPr>
            <a:r>
              <a:rPr lang="en-US" sz="1410" dirty="0">
                <a:solidFill>
                  <a:srgbClr val="272525"/>
                </a:solidFill>
                <a:latin typeface="Inter" pitchFamily="34" charset="0"/>
                <a:ea typeface="Inter" pitchFamily="34" charset="-122"/>
                <a:cs typeface="Inter" pitchFamily="34" charset="-120"/>
              </a:rPr>
              <a:t>Month-to-month contracts exhibit higher churn rates.</a:t>
            </a:r>
            <a:endParaRPr lang="en-US" sz="1410" dirty="0"/>
          </a:p>
        </p:txBody>
      </p:sp>
      <p:sp>
        <p:nvSpPr>
          <p:cNvPr id="13" name="Shape 10"/>
          <p:cNvSpPr/>
          <p:nvPr/>
        </p:nvSpPr>
        <p:spPr>
          <a:xfrm>
            <a:off x="2431852" y="3582353"/>
            <a:ext cx="9766578" cy="802958"/>
          </a:xfrm>
          <a:prstGeom prst="rect">
            <a:avLst/>
          </a:prstGeom>
          <a:solidFill>
            <a:srgbClr val="FFFFFF">
              <a:alpha val="4000"/>
            </a:srgbClr>
          </a:solidFill>
          <a:ln/>
        </p:spPr>
      </p:sp>
      <p:sp>
        <p:nvSpPr>
          <p:cNvPr id="14" name="Text 11"/>
          <p:cNvSpPr/>
          <p:nvPr/>
        </p:nvSpPr>
        <p:spPr>
          <a:xfrm>
            <a:off x="2611041" y="3697367"/>
            <a:ext cx="4521279" cy="286464"/>
          </a:xfrm>
          <a:prstGeom prst="rect">
            <a:avLst/>
          </a:prstGeom>
          <a:noFill/>
          <a:ln/>
        </p:spPr>
        <p:txBody>
          <a:bodyPr wrap="none" rtlCol="0" anchor="t"/>
          <a:lstStyle/>
          <a:p>
            <a:pPr marL="0" indent="0">
              <a:lnSpc>
                <a:spcPts val="2256"/>
              </a:lnSpc>
              <a:buNone/>
            </a:pPr>
            <a:r>
              <a:rPr lang="en-US" sz="1410" dirty="0">
                <a:solidFill>
                  <a:srgbClr val="272525"/>
                </a:solidFill>
                <a:latin typeface="Inter" pitchFamily="34" charset="0"/>
                <a:ea typeface="Inter" pitchFamily="34" charset="-122"/>
                <a:cs typeface="Inter" pitchFamily="34" charset="-120"/>
              </a:rPr>
              <a:t>Total Charges</a:t>
            </a:r>
            <a:endParaRPr lang="en-US" sz="1410" dirty="0"/>
          </a:p>
        </p:txBody>
      </p:sp>
      <p:sp>
        <p:nvSpPr>
          <p:cNvPr id="15" name="Text 12"/>
          <p:cNvSpPr/>
          <p:nvPr/>
        </p:nvSpPr>
        <p:spPr>
          <a:xfrm>
            <a:off x="7498080" y="3697367"/>
            <a:ext cx="4521279" cy="572929"/>
          </a:xfrm>
          <a:prstGeom prst="rect">
            <a:avLst/>
          </a:prstGeom>
          <a:noFill/>
          <a:ln/>
        </p:spPr>
        <p:txBody>
          <a:bodyPr wrap="square" rtlCol="0" anchor="t"/>
          <a:lstStyle/>
          <a:p>
            <a:pPr marL="0" indent="0">
              <a:lnSpc>
                <a:spcPts val="2256"/>
              </a:lnSpc>
              <a:buNone/>
            </a:pPr>
            <a:r>
              <a:rPr lang="en-US" sz="1410" dirty="0">
                <a:solidFill>
                  <a:srgbClr val="272525"/>
                </a:solidFill>
                <a:latin typeface="Inter" pitchFamily="34" charset="0"/>
                <a:ea typeface="Inter" pitchFamily="34" charset="-122"/>
                <a:cs typeface="Inter" pitchFamily="34" charset="-120"/>
              </a:rPr>
              <a:t>High total charges correlate with increased churn probability.</a:t>
            </a:r>
            <a:endParaRPr lang="en-US" sz="1410" dirty="0"/>
          </a:p>
        </p:txBody>
      </p:sp>
      <p:sp>
        <p:nvSpPr>
          <p:cNvPr id="16" name="Shape 13"/>
          <p:cNvSpPr/>
          <p:nvPr/>
        </p:nvSpPr>
        <p:spPr>
          <a:xfrm>
            <a:off x="2431852" y="4385310"/>
            <a:ext cx="9766578" cy="1089422"/>
          </a:xfrm>
          <a:prstGeom prst="rect">
            <a:avLst/>
          </a:prstGeom>
          <a:solidFill>
            <a:srgbClr val="000000">
              <a:alpha val="4000"/>
            </a:srgbClr>
          </a:solidFill>
          <a:ln/>
        </p:spPr>
      </p:sp>
      <p:sp>
        <p:nvSpPr>
          <p:cNvPr id="17" name="Text 14"/>
          <p:cNvSpPr/>
          <p:nvPr/>
        </p:nvSpPr>
        <p:spPr>
          <a:xfrm>
            <a:off x="2611041" y="4500324"/>
            <a:ext cx="4521279" cy="286464"/>
          </a:xfrm>
          <a:prstGeom prst="rect">
            <a:avLst/>
          </a:prstGeom>
          <a:noFill/>
          <a:ln/>
        </p:spPr>
        <p:txBody>
          <a:bodyPr wrap="none" rtlCol="0" anchor="t"/>
          <a:lstStyle/>
          <a:p>
            <a:pPr marL="0" indent="0">
              <a:lnSpc>
                <a:spcPts val="2256"/>
              </a:lnSpc>
              <a:buNone/>
            </a:pPr>
            <a:r>
              <a:rPr lang="en-US" sz="1410" dirty="0">
                <a:solidFill>
                  <a:srgbClr val="272525"/>
                </a:solidFill>
                <a:latin typeface="Inter" pitchFamily="34" charset="0"/>
                <a:ea typeface="Inter" pitchFamily="34" charset="-122"/>
                <a:cs typeface="Inter" pitchFamily="34" charset="-120"/>
              </a:rPr>
              <a:t>Monthly Charges</a:t>
            </a:r>
            <a:endParaRPr lang="en-US" sz="1410" dirty="0"/>
          </a:p>
        </p:txBody>
      </p:sp>
      <p:sp>
        <p:nvSpPr>
          <p:cNvPr id="18" name="Text 15"/>
          <p:cNvSpPr/>
          <p:nvPr/>
        </p:nvSpPr>
        <p:spPr>
          <a:xfrm>
            <a:off x="7498080" y="4500324"/>
            <a:ext cx="4521279" cy="859393"/>
          </a:xfrm>
          <a:prstGeom prst="rect">
            <a:avLst/>
          </a:prstGeom>
          <a:noFill/>
          <a:ln/>
        </p:spPr>
        <p:txBody>
          <a:bodyPr wrap="square" rtlCol="0" anchor="t"/>
          <a:lstStyle/>
          <a:p>
            <a:pPr marL="0" indent="0">
              <a:lnSpc>
                <a:spcPts val="2256"/>
              </a:lnSpc>
              <a:buNone/>
            </a:pPr>
            <a:r>
              <a:rPr lang="en-US" sz="1410" dirty="0">
                <a:solidFill>
                  <a:srgbClr val="272525"/>
                </a:solidFill>
                <a:latin typeface="Inter" pitchFamily="34" charset="0"/>
                <a:ea typeface="Inter" pitchFamily="34" charset="-122"/>
                <a:cs typeface="Inter" pitchFamily="34" charset="-120"/>
              </a:rPr>
              <a:t>Customers with higher monthly charges, particularly on month-to-month contracts, are more susceptible to churn.</a:t>
            </a:r>
            <a:endParaRPr lang="en-US" sz="1410" dirty="0"/>
          </a:p>
        </p:txBody>
      </p:sp>
      <p:sp>
        <p:nvSpPr>
          <p:cNvPr id="19" name="Shape 16"/>
          <p:cNvSpPr/>
          <p:nvPr/>
        </p:nvSpPr>
        <p:spPr>
          <a:xfrm>
            <a:off x="2431852" y="5474732"/>
            <a:ext cx="9766578" cy="516493"/>
          </a:xfrm>
          <a:prstGeom prst="rect">
            <a:avLst/>
          </a:prstGeom>
          <a:solidFill>
            <a:srgbClr val="FFFFFF">
              <a:alpha val="4000"/>
            </a:srgbClr>
          </a:solidFill>
          <a:ln/>
        </p:spPr>
      </p:sp>
      <p:sp>
        <p:nvSpPr>
          <p:cNvPr id="20" name="Text 17"/>
          <p:cNvSpPr/>
          <p:nvPr/>
        </p:nvSpPr>
        <p:spPr>
          <a:xfrm>
            <a:off x="2611041" y="5589746"/>
            <a:ext cx="4521279" cy="286464"/>
          </a:xfrm>
          <a:prstGeom prst="rect">
            <a:avLst/>
          </a:prstGeom>
          <a:noFill/>
          <a:ln/>
        </p:spPr>
        <p:txBody>
          <a:bodyPr wrap="none" rtlCol="0" anchor="t"/>
          <a:lstStyle/>
          <a:p>
            <a:pPr marL="0" indent="0">
              <a:lnSpc>
                <a:spcPts val="2256"/>
              </a:lnSpc>
              <a:buNone/>
            </a:pPr>
            <a:r>
              <a:rPr lang="en-US" sz="1410" dirty="0">
                <a:solidFill>
                  <a:srgbClr val="272525"/>
                </a:solidFill>
                <a:latin typeface="Inter" pitchFamily="34" charset="0"/>
                <a:ea typeface="Inter" pitchFamily="34" charset="-122"/>
                <a:cs typeface="Inter" pitchFamily="34" charset="-120"/>
              </a:rPr>
              <a:t>Tenure</a:t>
            </a:r>
            <a:endParaRPr lang="en-US" sz="1410" dirty="0"/>
          </a:p>
        </p:txBody>
      </p:sp>
      <p:sp>
        <p:nvSpPr>
          <p:cNvPr id="21" name="Text 18"/>
          <p:cNvSpPr/>
          <p:nvPr/>
        </p:nvSpPr>
        <p:spPr>
          <a:xfrm>
            <a:off x="7498080" y="5589746"/>
            <a:ext cx="4521279" cy="286464"/>
          </a:xfrm>
          <a:prstGeom prst="rect">
            <a:avLst/>
          </a:prstGeom>
          <a:noFill/>
          <a:ln/>
        </p:spPr>
        <p:txBody>
          <a:bodyPr wrap="none" rtlCol="0" anchor="t"/>
          <a:lstStyle/>
          <a:p>
            <a:pPr marL="0" indent="0">
              <a:lnSpc>
                <a:spcPts val="2256"/>
              </a:lnSpc>
              <a:buNone/>
            </a:pPr>
            <a:r>
              <a:rPr lang="en-US" sz="1410" dirty="0">
                <a:solidFill>
                  <a:srgbClr val="272525"/>
                </a:solidFill>
                <a:latin typeface="Inter" pitchFamily="34" charset="0"/>
                <a:ea typeface="Inter" pitchFamily="34" charset="-122"/>
                <a:cs typeface="Inter" pitchFamily="34" charset="-120"/>
              </a:rPr>
              <a:t>Shorter tenure customers are more likely to churn.</a:t>
            </a:r>
            <a:endParaRPr lang="en-US" sz="1410" dirty="0"/>
          </a:p>
        </p:txBody>
      </p:sp>
      <p:sp>
        <p:nvSpPr>
          <p:cNvPr id="22" name="Shape 19"/>
          <p:cNvSpPr/>
          <p:nvPr/>
        </p:nvSpPr>
        <p:spPr>
          <a:xfrm>
            <a:off x="2431852" y="5991225"/>
            <a:ext cx="9766578" cy="802958"/>
          </a:xfrm>
          <a:prstGeom prst="rect">
            <a:avLst/>
          </a:prstGeom>
          <a:solidFill>
            <a:srgbClr val="000000">
              <a:alpha val="4000"/>
            </a:srgbClr>
          </a:solidFill>
          <a:ln/>
        </p:spPr>
      </p:sp>
      <p:sp>
        <p:nvSpPr>
          <p:cNvPr id="23" name="Text 20"/>
          <p:cNvSpPr/>
          <p:nvPr/>
        </p:nvSpPr>
        <p:spPr>
          <a:xfrm>
            <a:off x="2611041" y="6106239"/>
            <a:ext cx="4521279" cy="286464"/>
          </a:xfrm>
          <a:prstGeom prst="rect">
            <a:avLst/>
          </a:prstGeom>
          <a:noFill/>
          <a:ln/>
        </p:spPr>
        <p:txBody>
          <a:bodyPr wrap="none" rtlCol="0" anchor="t"/>
          <a:lstStyle/>
          <a:p>
            <a:pPr marL="0" indent="0">
              <a:lnSpc>
                <a:spcPts val="2256"/>
              </a:lnSpc>
              <a:buNone/>
            </a:pPr>
            <a:r>
              <a:rPr lang="en-US" sz="1410" dirty="0">
                <a:solidFill>
                  <a:srgbClr val="272525"/>
                </a:solidFill>
                <a:latin typeface="Inter" pitchFamily="34" charset="0"/>
                <a:ea typeface="Inter" pitchFamily="34" charset="-122"/>
                <a:cs typeface="Inter" pitchFamily="34" charset="-120"/>
              </a:rPr>
              <a:t>Internet Service</a:t>
            </a:r>
            <a:endParaRPr lang="en-US" sz="1410" dirty="0"/>
          </a:p>
        </p:txBody>
      </p:sp>
      <p:sp>
        <p:nvSpPr>
          <p:cNvPr id="24" name="Text 21"/>
          <p:cNvSpPr/>
          <p:nvPr/>
        </p:nvSpPr>
        <p:spPr>
          <a:xfrm>
            <a:off x="7498080" y="6106239"/>
            <a:ext cx="4521279" cy="572929"/>
          </a:xfrm>
          <a:prstGeom prst="rect">
            <a:avLst/>
          </a:prstGeom>
          <a:noFill/>
          <a:ln/>
        </p:spPr>
        <p:txBody>
          <a:bodyPr wrap="square" rtlCol="0" anchor="t"/>
          <a:lstStyle/>
          <a:p>
            <a:pPr marL="0" indent="0">
              <a:lnSpc>
                <a:spcPts val="2256"/>
              </a:lnSpc>
              <a:buNone/>
            </a:pPr>
            <a:r>
              <a:rPr lang="en-US" sz="1410" dirty="0">
                <a:solidFill>
                  <a:srgbClr val="272525"/>
                </a:solidFill>
                <a:latin typeface="Inter" pitchFamily="34" charset="0"/>
                <a:ea typeface="Inter" pitchFamily="34" charset="-122"/>
                <a:cs typeface="Inter" pitchFamily="34" charset="-120"/>
              </a:rPr>
              <a:t>Customers with fiber optic internet service tend to have lower churn rates.</a:t>
            </a:r>
            <a:endParaRPr lang="en-US" sz="1410" dirty="0"/>
          </a:p>
        </p:txBody>
      </p:sp>
      <p:sp>
        <p:nvSpPr>
          <p:cNvPr id="25" name="Shape 22"/>
          <p:cNvSpPr/>
          <p:nvPr/>
        </p:nvSpPr>
        <p:spPr>
          <a:xfrm>
            <a:off x="2431852" y="6794183"/>
            <a:ext cx="9766578" cy="802958"/>
          </a:xfrm>
          <a:prstGeom prst="rect">
            <a:avLst/>
          </a:prstGeom>
          <a:solidFill>
            <a:srgbClr val="FFFFFF">
              <a:alpha val="4000"/>
            </a:srgbClr>
          </a:solidFill>
          <a:ln/>
        </p:spPr>
      </p:sp>
      <p:sp>
        <p:nvSpPr>
          <p:cNvPr id="26" name="Text 23"/>
          <p:cNvSpPr/>
          <p:nvPr/>
        </p:nvSpPr>
        <p:spPr>
          <a:xfrm>
            <a:off x="2611041" y="6909197"/>
            <a:ext cx="4521279" cy="286464"/>
          </a:xfrm>
          <a:prstGeom prst="rect">
            <a:avLst/>
          </a:prstGeom>
          <a:noFill/>
          <a:ln/>
        </p:spPr>
        <p:txBody>
          <a:bodyPr wrap="none" rtlCol="0" anchor="t"/>
          <a:lstStyle/>
          <a:p>
            <a:pPr marL="0" indent="0">
              <a:lnSpc>
                <a:spcPts val="2256"/>
              </a:lnSpc>
              <a:buNone/>
            </a:pPr>
            <a:r>
              <a:rPr lang="en-US" sz="1410" dirty="0">
                <a:solidFill>
                  <a:srgbClr val="272525"/>
                </a:solidFill>
                <a:latin typeface="Inter" pitchFamily="34" charset="0"/>
                <a:ea typeface="Inter" pitchFamily="34" charset="-122"/>
                <a:cs typeface="Inter" pitchFamily="34" charset="-120"/>
              </a:rPr>
              <a:t>Customer Service Experience</a:t>
            </a:r>
            <a:endParaRPr lang="en-US" sz="1410" dirty="0"/>
          </a:p>
        </p:txBody>
      </p:sp>
      <p:sp>
        <p:nvSpPr>
          <p:cNvPr id="27" name="Text 24"/>
          <p:cNvSpPr/>
          <p:nvPr/>
        </p:nvSpPr>
        <p:spPr>
          <a:xfrm>
            <a:off x="7498080" y="6909197"/>
            <a:ext cx="4521279" cy="572929"/>
          </a:xfrm>
          <a:prstGeom prst="rect">
            <a:avLst/>
          </a:prstGeom>
          <a:noFill/>
          <a:ln/>
        </p:spPr>
        <p:txBody>
          <a:bodyPr wrap="square" rtlCol="0" anchor="t"/>
          <a:lstStyle/>
          <a:p>
            <a:pPr marL="0" indent="0">
              <a:lnSpc>
                <a:spcPts val="2256"/>
              </a:lnSpc>
              <a:buNone/>
            </a:pPr>
            <a:r>
              <a:rPr lang="en-US" sz="1410" dirty="0">
                <a:solidFill>
                  <a:srgbClr val="272525"/>
                </a:solidFill>
                <a:latin typeface="Inter" pitchFamily="34" charset="0"/>
                <a:ea typeface="Inter" pitchFamily="34" charset="-122"/>
                <a:cs typeface="Inter" pitchFamily="34" charset="-120"/>
              </a:rPr>
              <a:t>Negative customer service experiences can significantly contribute to churn.</a:t>
            </a:r>
            <a:endParaRPr lang="en-US" sz="14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1190268" y="991314"/>
            <a:ext cx="11748849" cy="735806"/>
          </a:xfrm>
          <a:prstGeom prst="rect">
            <a:avLst/>
          </a:prstGeom>
          <a:noFill/>
          <a:ln/>
        </p:spPr>
        <p:txBody>
          <a:bodyPr wrap="none" rtlCol="0" anchor="t"/>
          <a:lstStyle/>
          <a:p>
            <a:pPr marL="0" indent="0">
              <a:lnSpc>
                <a:spcPts val="5794"/>
              </a:lnSpc>
              <a:buNone/>
            </a:pPr>
            <a:r>
              <a:rPr lang="en-US" sz="4635" b="1" dirty="0">
                <a:solidFill>
                  <a:srgbClr val="000000"/>
                </a:solidFill>
                <a:latin typeface="Petrona" pitchFamily="34" charset="0"/>
                <a:ea typeface="Petrona" pitchFamily="34" charset="-122"/>
                <a:cs typeface="Petrona" pitchFamily="34" charset="-120"/>
              </a:rPr>
              <a:t>Actionable Insights for Customer Retention</a:t>
            </a:r>
            <a:endParaRPr lang="en-US" sz="4635" dirty="0"/>
          </a:p>
        </p:txBody>
      </p:sp>
      <p:sp>
        <p:nvSpPr>
          <p:cNvPr id="5" name="Text 2"/>
          <p:cNvSpPr/>
          <p:nvPr/>
        </p:nvSpPr>
        <p:spPr>
          <a:xfrm>
            <a:off x="1190268" y="2063472"/>
            <a:ext cx="12249864" cy="1076563"/>
          </a:xfrm>
          <a:prstGeom prst="rect">
            <a:avLst/>
          </a:prstGeom>
          <a:noFill/>
          <a:ln/>
        </p:spPr>
        <p:txBody>
          <a:bodyPr wrap="square" rtlCol="0" anchor="t"/>
          <a:lstStyle/>
          <a:p>
            <a:pPr marL="0" indent="0">
              <a:lnSpc>
                <a:spcPts val="2825"/>
              </a:lnSpc>
              <a:buNone/>
            </a:pPr>
            <a:r>
              <a:rPr lang="en-US" sz="1766" dirty="0">
                <a:solidFill>
                  <a:srgbClr val="272525"/>
                </a:solidFill>
                <a:latin typeface="Inter" pitchFamily="34" charset="0"/>
                <a:ea typeface="Inter" pitchFamily="34" charset="-122"/>
                <a:cs typeface="Inter" pitchFamily="34" charset="-120"/>
              </a:rPr>
              <a:t>The insights gleaned from data analysis and predictive modeling provide telecom companies with valuable tools to improve customer retention. By understanding churn patterns and predicting at-risk customers, companies can implement targeted strategies to enhance customer satisfaction and loyalty.</a:t>
            </a:r>
            <a:endParaRPr lang="en-US" sz="1766" dirty="0"/>
          </a:p>
        </p:txBody>
      </p:sp>
      <p:sp>
        <p:nvSpPr>
          <p:cNvPr id="6" name="Shape 3"/>
          <p:cNvSpPr/>
          <p:nvPr/>
        </p:nvSpPr>
        <p:spPr>
          <a:xfrm>
            <a:off x="1190268" y="3392210"/>
            <a:ext cx="3933825" cy="3845957"/>
          </a:xfrm>
          <a:prstGeom prst="roundRect">
            <a:avLst>
              <a:gd name="adj" fmla="val 2449"/>
            </a:avLst>
          </a:prstGeom>
          <a:solidFill>
            <a:srgbClr val="CCEEFF"/>
          </a:solidFill>
          <a:ln w="7620">
            <a:solidFill>
              <a:srgbClr val="B2D4E5"/>
            </a:solidFill>
            <a:prstDash val="solid"/>
          </a:ln>
        </p:spPr>
      </p:sp>
      <p:sp>
        <p:nvSpPr>
          <p:cNvPr id="7" name="Text 4"/>
          <p:cNvSpPr/>
          <p:nvPr/>
        </p:nvSpPr>
        <p:spPr>
          <a:xfrm>
            <a:off x="1422083" y="3624024"/>
            <a:ext cx="3049191" cy="367903"/>
          </a:xfrm>
          <a:prstGeom prst="rect">
            <a:avLst/>
          </a:prstGeom>
          <a:noFill/>
          <a:ln/>
        </p:spPr>
        <p:txBody>
          <a:bodyPr wrap="none" rtlCol="0" anchor="t"/>
          <a:lstStyle/>
          <a:p>
            <a:pPr marL="0" indent="0">
              <a:lnSpc>
                <a:spcPts val="2897"/>
              </a:lnSpc>
              <a:buNone/>
            </a:pPr>
            <a:r>
              <a:rPr lang="en-US" sz="2318" b="1" dirty="0">
                <a:solidFill>
                  <a:srgbClr val="272525"/>
                </a:solidFill>
                <a:latin typeface="Petrona" pitchFamily="34" charset="0"/>
                <a:ea typeface="Petrona" pitchFamily="34" charset="-122"/>
                <a:cs typeface="Petrona" pitchFamily="34" charset="-120"/>
              </a:rPr>
              <a:t>Personalized Outreach</a:t>
            </a:r>
            <a:endParaRPr lang="en-US" sz="2318" dirty="0"/>
          </a:p>
        </p:txBody>
      </p:sp>
      <p:sp>
        <p:nvSpPr>
          <p:cNvPr id="8" name="Text 5"/>
          <p:cNvSpPr/>
          <p:nvPr/>
        </p:nvSpPr>
        <p:spPr>
          <a:xfrm>
            <a:off x="1422083" y="4126468"/>
            <a:ext cx="3470196" cy="2511981"/>
          </a:xfrm>
          <a:prstGeom prst="rect">
            <a:avLst/>
          </a:prstGeom>
          <a:noFill/>
          <a:ln/>
        </p:spPr>
        <p:txBody>
          <a:bodyPr wrap="square" rtlCol="0" anchor="t"/>
          <a:lstStyle/>
          <a:p>
            <a:pPr marL="0" indent="0">
              <a:lnSpc>
                <a:spcPts val="2825"/>
              </a:lnSpc>
              <a:buNone/>
            </a:pPr>
            <a:r>
              <a:rPr lang="en-US" sz="1766" dirty="0">
                <a:solidFill>
                  <a:srgbClr val="272525"/>
                </a:solidFill>
                <a:latin typeface="Inter" pitchFamily="34" charset="0"/>
                <a:ea typeface="Inter" pitchFamily="34" charset="-122"/>
                <a:cs typeface="Inter" pitchFamily="34" charset="-120"/>
              </a:rPr>
              <a:t>Proactive outreach to customers identified as at risk of churn through targeted promotions, discounts, or exclusive offers. This can incentivize them to stay and demonstrate customer appreciation.</a:t>
            </a:r>
            <a:endParaRPr lang="en-US" sz="1766" dirty="0"/>
          </a:p>
        </p:txBody>
      </p:sp>
      <p:sp>
        <p:nvSpPr>
          <p:cNvPr id="9" name="Shape 6"/>
          <p:cNvSpPr/>
          <p:nvPr/>
        </p:nvSpPr>
        <p:spPr>
          <a:xfrm>
            <a:off x="5348288" y="3392210"/>
            <a:ext cx="3933825" cy="3845957"/>
          </a:xfrm>
          <a:prstGeom prst="roundRect">
            <a:avLst>
              <a:gd name="adj" fmla="val 2449"/>
            </a:avLst>
          </a:prstGeom>
          <a:solidFill>
            <a:srgbClr val="CCEEFF"/>
          </a:solidFill>
          <a:ln w="7620">
            <a:solidFill>
              <a:srgbClr val="B2D4E5"/>
            </a:solidFill>
            <a:prstDash val="solid"/>
          </a:ln>
        </p:spPr>
      </p:sp>
      <p:sp>
        <p:nvSpPr>
          <p:cNvPr id="10" name="Text 7"/>
          <p:cNvSpPr/>
          <p:nvPr/>
        </p:nvSpPr>
        <p:spPr>
          <a:xfrm>
            <a:off x="5580102" y="3624024"/>
            <a:ext cx="3470196" cy="735806"/>
          </a:xfrm>
          <a:prstGeom prst="rect">
            <a:avLst/>
          </a:prstGeom>
          <a:noFill/>
          <a:ln/>
        </p:spPr>
        <p:txBody>
          <a:bodyPr wrap="square" rtlCol="0" anchor="t"/>
          <a:lstStyle/>
          <a:p>
            <a:pPr marL="0" indent="0">
              <a:lnSpc>
                <a:spcPts val="2897"/>
              </a:lnSpc>
              <a:buNone/>
            </a:pPr>
            <a:r>
              <a:rPr lang="en-US" sz="2318" b="1" dirty="0">
                <a:solidFill>
                  <a:srgbClr val="272525"/>
                </a:solidFill>
                <a:latin typeface="Petrona" pitchFamily="34" charset="0"/>
                <a:ea typeface="Petrona" pitchFamily="34" charset="-122"/>
                <a:cs typeface="Petrona" pitchFamily="34" charset="-120"/>
              </a:rPr>
              <a:t>Customer Service Improvements</a:t>
            </a:r>
            <a:endParaRPr lang="en-US" sz="2318" dirty="0"/>
          </a:p>
        </p:txBody>
      </p:sp>
      <p:sp>
        <p:nvSpPr>
          <p:cNvPr id="11" name="Text 8"/>
          <p:cNvSpPr/>
          <p:nvPr/>
        </p:nvSpPr>
        <p:spPr>
          <a:xfrm>
            <a:off x="5580102" y="4494371"/>
            <a:ext cx="3470196" cy="2511981"/>
          </a:xfrm>
          <a:prstGeom prst="rect">
            <a:avLst/>
          </a:prstGeom>
          <a:noFill/>
          <a:ln/>
        </p:spPr>
        <p:txBody>
          <a:bodyPr wrap="square" rtlCol="0" anchor="t"/>
          <a:lstStyle/>
          <a:p>
            <a:pPr marL="0" indent="0">
              <a:lnSpc>
                <a:spcPts val="2825"/>
              </a:lnSpc>
              <a:buNone/>
            </a:pPr>
            <a:r>
              <a:rPr lang="en-US" sz="1766" dirty="0">
                <a:solidFill>
                  <a:srgbClr val="272525"/>
                </a:solidFill>
                <a:latin typeface="Inter" pitchFamily="34" charset="0"/>
                <a:ea typeface="Inter" pitchFamily="34" charset="-122"/>
                <a:cs typeface="Inter" pitchFamily="34" charset="-120"/>
              </a:rPr>
              <a:t>Enhance customer service experiences by streamlining communication channels, addressing concerns promptly, and implementing training programs to improve agent expertise and empathy.</a:t>
            </a:r>
            <a:endParaRPr lang="en-US" sz="1766" dirty="0"/>
          </a:p>
        </p:txBody>
      </p:sp>
      <p:sp>
        <p:nvSpPr>
          <p:cNvPr id="12" name="Shape 9"/>
          <p:cNvSpPr/>
          <p:nvPr/>
        </p:nvSpPr>
        <p:spPr>
          <a:xfrm>
            <a:off x="9506307" y="3392210"/>
            <a:ext cx="3933825" cy="3845957"/>
          </a:xfrm>
          <a:prstGeom prst="roundRect">
            <a:avLst>
              <a:gd name="adj" fmla="val 2449"/>
            </a:avLst>
          </a:prstGeom>
          <a:solidFill>
            <a:srgbClr val="CCEEFF"/>
          </a:solidFill>
          <a:ln w="7620">
            <a:solidFill>
              <a:srgbClr val="B2D4E5"/>
            </a:solidFill>
            <a:prstDash val="solid"/>
          </a:ln>
        </p:spPr>
      </p:sp>
      <p:sp>
        <p:nvSpPr>
          <p:cNvPr id="13" name="Text 10"/>
          <p:cNvSpPr/>
          <p:nvPr/>
        </p:nvSpPr>
        <p:spPr>
          <a:xfrm>
            <a:off x="9738122" y="3624024"/>
            <a:ext cx="2943344" cy="367903"/>
          </a:xfrm>
          <a:prstGeom prst="rect">
            <a:avLst/>
          </a:prstGeom>
          <a:noFill/>
          <a:ln/>
        </p:spPr>
        <p:txBody>
          <a:bodyPr wrap="none" rtlCol="0" anchor="t"/>
          <a:lstStyle/>
          <a:p>
            <a:pPr marL="0" indent="0">
              <a:lnSpc>
                <a:spcPts val="2897"/>
              </a:lnSpc>
              <a:buNone/>
            </a:pPr>
            <a:r>
              <a:rPr lang="en-US" sz="2318" b="1" dirty="0">
                <a:solidFill>
                  <a:srgbClr val="272525"/>
                </a:solidFill>
                <a:latin typeface="Petrona" pitchFamily="34" charset="0"/>
                <a:ea typeface="Petrona" pitchFamily="34" charset="-122"/>
                <a:cs typeface="Petrona" pitchFamily="34" charset="-120"/>
              </a:rPr>
              <a:t>Loyalty Programs</a:t>
            </a:r>
            <a:endParaRPr lang="en-US" sz="2318" dirty="0"/>
          </a:p>
        </p:txBody>
      </p:sp>
      <p:sp>
        <p:nvSpPr>
          <p:cNvPr id="14" name="Text 11"/>
          <p:cNvSpPr/>
          <p:nvPr/>
        </p:nvSpPr>
        <p:spPr>
          <a:xfrm>
            <a:off x="9738122" y="4126468"/>
            <a:ext cx="3470196" cy="2153126"/>
          </a:xfrm>
          <a:prstGeom prst="rect">
            <a:avLst/>
          </a:prstGeom>
          <a:noFill/>
          <a:ln/>
        </p:spPr>
        <p:txBody>
          <a:bodyPr wrap="square" rtlCol="0" anchor="t"/>
          <a:lstStyle/>
          <a:p>
            <a:pPr marL="0" indent="0">
              <a:lnSpc>
                <a:spcPts val="2825"/>
              </a:lnSpc>
              <a:buNone/>
            </a:pPr>
            <a:r>
              <a:rPr lang="en-US" sz="1766" dirty="0">
                <a:solidFill>
                  <a:srgbClr val="272525"/>
                </a:solidFill>
                <a:latin typeface="Inter" pitchFamily="34" charset="0"/>
                <a:ea typeface="Inter" pitchFamily="34" charset="-122"/>
                <a:cs typeface="Inter" pitchFamily="34" charset="-120"/>
              </a:rPr>
              <a:t>Implement loyalty programs that reward long-term customers with exclusive benefits, discounts, or special access to services. This fosters customer loyalty and reduces churn rates.</a:t>
            </a:r>
            <a:endParaRPr lang="en-US" sz="176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844510" y="663654"/>
            <a:ext cx="12941379" cy="1583531"/>
          </a:xfrm>
          <a:prstGeom prst="rect">
            <a:avLst/>
          </a:prstGeom>
          <a:noFill/>
          <a:ln/>
        </p:spPr>
        <p:txBody>
          <a:bodyPr wrap="square" rtlCol="0" anchor="t"/>
          <a:lstStyle/>
          <a:p>
            <a:pPr marL="0" indent="0">
              <a:lnSpc>
                <a:spcPts val="6234"/>
              </a:lnSpc>
              <a:buNone/>
            </a:pPr>
            <a:r>
              <a:rPr lang="en-US" sz="4988" b="1" dirty="0">
                <a:solidFill>
                  <a:srgbClr val="000000"/>
                </a:solidFill>
                <a:latin typeface="Petrona" pitchFamily="34" charset="0"/>
                <a:ea typeface="Petrona" pitchFamily="34" charset="-122"/>
                <a:cs typeface="Petrona" pitchFamily="34" charset="-120"/>
              </a:rPr>
              <a:t>Churn Patterns: Contract Type &amp; Total Charges</a:t>
            </a:r>
            <a:endParaRPr lang="en-US" sz="4988" dirty="0"/>
          </a:p>
        </p:txBody>
      </p:sp>
      <p:sp>
        <p:nvSpPr>
          <p:cNvPr id="5" name="Text 2"/>
          <p:cNvSpPr/>
          <p:nvPr/>
        </p:nvSpPr>
        <p:spPr>
          <a:xfrm>
            <a:off x="844510" y="2850356"/>
            <a:ext cx="3167063" cy="395883"/>
          </a:xfrm>
          <a:prstGeom prst="rect">
            <a:avLst/>
          </a:prstGeom>
          <a:noFill/>
          <a:ln/>
        </p:spPr>
        <p:txBody>
          <a:bodyPr wrap="none" rtlCol="0" anchor="t"/>
          <a:lstStyle/>
          <a:p>
            <a:pPr marL="0" indent="0">
              <a:lnSpc>
                <a:spcPts val="3117"/>
              </a:lnSpc>
              <a:buNone/>
            </a:pPr>
            <a:r>
              <a:rPr lang="en-US" sz="2494" b="1" dirty="0">
                <a:solidFill>
                  <a:srgbClr val="000000"/>
                </a:solidFill>
                <a:latin typeface="Petrona" pitchFamily="34" charset="0"/>
                <a:ea typeface="Petrona" pitchFamily="34" charset="-122"/>
                <a:cs typeface="Petrona" pitchFamily="34" charset="-120"/>
              </a:rPr>
              <a:t>Contract Type</a:t>
            </a:r>
            <a:endParaRPr lang="en-US" sz="2494" dirty="0"/>
          </a:p>
        </p:txBody>
      </p:sp>
      <p:sp>
        <p:nvSpPr>
          <p:cNvPr id="6" name="Text 3"/>
          <p:cNvSpPr/>
          <p:nvPr/>
        </p:nvSpPr>
        <p:spPr>
          <a:xfrm>
            <a:off x="844510" y="3487460"/>
            <a:ext cx="6176367" cy="3861197"/>
          </a:xfrm>
          <a:prstGeom prst="rect">
            <a:avLst/>
          </a:prstGeom>
          <a:noFill/>
          <a:ln/>
        </p:spPr>
        <p:txBody>
          <a:bodyPr wrap="square" rtlCol="0" anchor="t"/>
          <a:lstStyle/>
          <a:p>
            <a:pPr marL="0" indent="0">
              <a:lnSpc>
                <a:spcPts val="3040"/>
              </a:lnSpc>
              <a:buNone/>
            </a:pPr>
            <a:r>
              <a:rPr lang="en-US" sz="1900" dirty="0">
                <a:solidFill>
                  <a:srgbClr val="272525"/>
                </a:solidFill>
                <a:latin typeface="Inter" pitchFamily="34" charset="0"/>
                <a:ea typeface="Inter" pitchFamily="34" charset="-122"/>
                <a:cs typeface="Inter" pitchFamily="34" charset="-120"/>
              </a:rPr>
              <a:t>The analysis reveals a clear correlation between contract type and churn rates. Customers with month-to-month contracts exhibited the highest churn, indicating that shorter commitments are often associated with higher churn. Conversely, two-year contracts demonstrated the lowest churn rates, highlighting the value of longer-term commitments. This suggests that offering incentives for longer contracts could be a strategic move to retain customers.</a:t>
            </a:r>
            <a:endParaRPr lang="en-US" sz="1900" dirty="0"/>
          </a:p>
        </p:txBody>
      </p:sp>
      <p:sp>
        <p:nvSpPr>
          <p:cNvPr id="7" name="Text 4"/>
          <p:cNvSpPr/>
          <p:nvPr/>
        </p:nvSpPr>
        <p:spPr>
          <a:xfrm>
            <a:off x="7617143" y="2850356"/>
            <a:ext cx="3167063" cy="395883"/>
          </a:xfrm>
          <a:prstGeom prst="rect">
            <a:avLst/>
          </a:prstGeom>
          <a:noFill/>
          <a:ln/>
        </p:spPr>
        <p:txBody>
          <a:bodyPr wrap="none" rtlCol="0" anchor="t"/>
          <a:lstStyle/>
          <a:p>
            <a:pPr marL="0" indent="0">
              <a:lnSpc>
                <a:spcPts val="3117"/>
              </a:lnSpc>
              <a:buNone/>
            </a:pPr>
            <a:r>
              <a:rPr lang="en-US" sz="2494" b="1" dirty="0">
                <a:solidFill>
                  <a:srgbClr val="000000"/>
                </a:solidFill>
                <a:latin typeface="Petrona" pitchFamily="34" charset="0"/>
                <a:ea typeface="Petrona" pitchFamily="34" charset="-122"/>
                <a:cs typeface="Petrona" pitchFamily="34" charset="-120"/>
              </a:rPr>
              <a:t>Total Charges</a:t>
            </a:r>
            <a:endParaRPr lang="en-US" sz="2494" dirty="0"/>
          </a:p>
        </p:txBody>
      </p:sp>
      <p:sp>
        <p:nvSpPr>
          <p:cNvPr id="8" name="Text 5"/>
          <p:cNvSpPr/>
          <p:nvPr/>
        </p:nvSpPr>
        <p:spPr>
          <a:xfrm>
            <a:off x="7617143" y="3487460"/>
            <a:ext cx="6176367" cy="3088958"/>
          </a:xfrm>
          <a:prstGeom prst="rect">
            <a:avLst/>
          </a:prstGeom>
          <a:noFill/>
          <a:ln/>
        </p:spPr>
        <p:txBody>
          <a:bodyPr wrap="square" rtlCol="0" anchor="t"/>
          <a:lstStyle/>
          <a:p>
            <a:pPr marL="0" indent="0">
              <a:lnSpc>
                <a:spcPts val="3040"/>
              </a:lnSpc>
              <a:buNone/>
            </a:pPr>
            <a:r>
              <a:rPr lang="en-US" sz="1900" dirty="0">
                <a:solidFill>
                  <a:srgbClr val="272525"/>
                </a:solidFill>
                <a:latin typeface="Inter" pitchFamily="34" charset="0"/>
                <a:ea typeface="Inter" pitchFamily="34" charset="-122"/>
                <a:cs typeface="Inter" pitchFamily="34" charset="-120"/>
              </a:rPr>
              <a:t>Furthermore, the distribution of total charges among churned customers indicated a trend of higher churn rates among customers with high total charges. This suggests that expensive services might be a contributing factor to churn, potentially due to a perceived lack of value or affordability concerns. A comprehensive review of pricing and service tiers is recommended.</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1143476" y="797243"/>
            <a:ext cx="12343328" cy="1482804"/>
          </a:xfrm>
          <a:prstGeom prst="rect">
            <a:avLst/>
          </a:prstGeom>
          <a:noFill/>
          <a:ln/>
        </p:spPr>
        <p:txBody>
          <a:bodyPr wrap="square" rtlCol="0" anchor="t"/>
          <a:lstStyle/>
          <a:p>
            <a:pPr marL="0" indent="0">
              <a:lnSpc>
                <a:spcPts val="5838"/>
              </a:lnSpc>
              <a:buNone/>
            </a:pPr>
            <a:r>
              <a:rPr lang="en-US" sz="4671" b="1" dirty="0">
                <a:solidFill>
                  <a:srgbClr val="000000"/>
                </a:solidFill>
                <a:latin typeface="Petrona" pitchFamily="34" charset="0"/>
                <a:ea typeface="Petrona" pitchFamily="34" charset="-122"/>
                <a:cs typeface="Petrona" pitchFamily="34" charset="-120"/>
              </a:rPr>
              <a:t>Leveraging Tableau and SQL for Optimal Results</a:t>
            </a:r>
            <a:endParaRPr lang="en-US" sz="4671" dirty="0"/>
          </a:p>
        </p:txBody>
      </p:sp>
      <p:sp>
        <p:nvSpPr>
          <p:cNvPr id="5" name="Text 2"/>
          <p:cNvSpPr/>
          <p:nvPr/>
        </p:nvSpPr>
        <p:spPr>
          <a:xfrm>
            <a:off x="1143476" y="2618899"/>
            <a:ext cx="12343328" cy="1084421"/>
          </a:xfrm>
          <a:prstGeom prst="rect">
            <a:avLst/>
          </a:prstGeom>
          <a:noFill/>
          <a:ln/>
        </p:spPr>
        <p:txBody>
          <a:bodyPr wrap="square" rtlCol="0" anchor="t"/>
          <a:lstStyle/>
          <a:p>
            <a:pPr marL="0" indent="0">
              <a:lnSpc>
                <a:spcPts val="2847"/>
              </a:lnSpc>
              <a:buNone/>
            </a:pPr>
            <a:r>
              <a:rPr lang="en-US" sz="1779" dirty="0">
                <a:solidFill>
                  <a:srgbClr val="272525"/>
                </a:solidFill>
                <a:latin typeface="Inter" pitchFamily="34" charset="0"/>
                <a:ea typeface="Inter" pitchFamily="34" charset="-122"/>
                <a:cs typeface="Inter" pitchFamily="34" charset="-120"/>
              </a:rPr>
              <a:t>Tableau and SQL play complementary roles in providing a comprehensive analysis of customer churn. Tableau's user-friendly interface and powerful visualization capabilities empower analysts to uncover hidden patterns, while SQL provides the foundation for data querying and manipulation.</a:t>
            </a:r>
            <a:endParaRPr lang="en-US" sz="1779" dirty="0"/>
          </a:p>
        </p:txBody>
      </p:sp>
      <p:pic>
        <p:nvPicPr>
          <p:cNvPr id="6" name="Image 1" descr="preencoded.png"/>
          <p:cNvPicPr>
            <a:picLocks noChangeAspect="1"/>
          </p:cNvPicPr>
          <p:nvPr/>
        </p:nvPicPr>
        <p:blipFill>
          <a:blip r:embed="rId4"/>
          <a:stretch>
            <a:fillRect/>
          </a:stretch>
        </p:blipFill>
        <p:spPr>
          <a:xfrm>
            <a:off x="1143476" y="3957518"/>
            <a:ext cx="564833" cy="564833"/>
          </a:xfrm>
          <a:prstGeom prst="rect">
            <a:avLst/>
          </a:prstGeom>
        </p:spPr>
      </p:pic>
      <p:sp>
        <p:nvSpPr>
          <p:cNvPr id="7" name="Text 3"/>
          <p:cNvSpPr/>
          <p:nvPr/>
        </p:nvSpPr>
        <p:spPr>
          <a:xfrm>
            <a:off x="1143476" y="4748213"/>
            <a:ext cx="3888462" cy="741283"/>
          </a:xfrm>
          <a:prstGeom prst="rect">
            <a:avLst/>
          </a:prstGeom>
          <a:noFill/>
          <a:ln/>
        </p:spPr>
        <p:txBody>
          <a:bodyPr wrap="square" rtlCol="0" anchor="t"/>
          <a:lstStyle/>
          <a:p>
            <a:pPr marL="0" indent="0" algn="l">
              <a:lnSpc>
                <a:spcPts val="2919"/>
              </a:lnSpc>
              <a:buNone/>
            </a:pPr>
            <a:r>
              <a:rPr lang="en-US" sz="2335" b="1" dirty="0">
                <a:solidFill>
                  <a:srgbClr val="272525"/>
                </a:solidFill>
                <a:latin typeface="Petrona" pitchFamily="34" charset="0"/>
                <a:ea typeface="Petrona" pitchFamily="34" charset="-122"/>
                <a:cs typeface="Petrona" pitchFamily="34" charset="-120"/>
              </a:rPr>
              <a:t>SQL for Data Extraction and Transformation</a:t>
            </a:r>
            <a:endParaRPr lang="en-US" sz="2335" dirty="0"/>
          </a:p>
        </p:txBody>
      </p:sp>
      <p:sp>
        <p:nvSpPr>
          <p:cNvPr id="8" name="Text 4"/>
          <p:cNvSpPr/>
          <p:nvPr/>
        </p:nvSpPr>
        <p:spPr>
          <a:xfrm>
            <a:off x="1143476" y="5624989"/>
            <a:ext cx="3888462" cy="1807369"/>
          </a:xfrm>
          <a:prstGeom prst="rect">
            <a:avLst/>
          </a:prstGeom>
          <a:noFill/>
          <a:ln/>
        </p:spPr>
        <p:txBody>
          <a:bodyPr wrap="square" rtlCol="0" anchor="t"/>
          <a:lstStyle/>
          <a:p>
            <a:pPr marL="0" indent="0" algn="l">
              <a:lnSpc>
                <a:spcPts val="2847"/>
              </a:lnSpc>
              <a:buNone/>
            </a:pPr>
            <a:r>
              <a:rPr lang="en-US" sz="1779" dirty="0">
                <a:solidFill>
                  <a:srgbClr val="272525"/>
                </a:solidFill>
                <a:latin typeface="Inter" pitchFamily="34" charset="0"/>
                <a:ea typeface="Inter" pitchFamily="34" charset="-122"/>
                <a:cs typeface="Inter" pitchFamily="34" charset="-120"/>
              </a:rPr>
              <a:t>SQL is used to extract relevant data from databases, clean and prepare it for analysis, and perform complex calculations to derive meaningful insights.</a:t>
            </a:r>
            <a:endParaRPr lang="en-US" sz="1779" dirty="0"/>
          </a:p>
        </p:txBody>
      </p:sp>
      <p:pic>
        <p:nvPicPr>
          <p:cNvPr id="9" name="Image 2" descr="preencoded.png"/>
          <p:cNvPicPr>
            <a:picLocks noChangeAspect="1"/>
          </p:cNvPicPr>
          <p:nvPr/>
        </p:nvPicPr>
        <p:blipFill>
          <a:blip r:embed="rId5"/>
          <a:stretch>
            <a:fillRect/>
          </a:stretch>
        </p:blipFill>
        <p:spPr>
          <a:xfrm>
            <a:off x="5370790" y="3957518"/>
            <a:ext cx="564833" cy="564833"/>
          </a:xfrm>
          <a:prstGeom prst="rect">
            <a:avLst/>
          </a:prstGeom>
        </p:spPr>
      </p:pic>
      <p:sp>
        <p:nvSpPr>
          <p:cNvPr id="10" name="Text 5"/>
          <p:cNvSpPr/>
          <p:nvPr/>
        </p:nvSpPr>
        <p:spPr>
          <a:xfrm>
            <a:off x="5370790" y="4748213"/>
            <a:ext cx="3888581" cy="741283"/>
          </a:xfrm>
          <a:prstGeom prst="rect">
            <a:avLst/>
          </a:prstGeom>
          <a:noFill/>
          <a:ln/>
        </p:spPr>
        <p:txBody>
          <a:bodyPr wrap="square" rtlCol="0" anchor="t"/>
          <a:lstStyle/>
          <a:p>
            <a:pPr marL="0" indent="0" algn="l">
              <a:lnSpc>
                <a:spcPts val="2919"/>
              </a:lnSpc>
              <a:buNone/>
            </a:pPr>
            <a:r>
              <a:rPr lang="en-US" sz="2335" b="1" dirty="0">
                <a:solidFill>
                  <a:srgbClr val="272525"/>
                </a:solidFill>
                <a:latin typeface="Petrona" pitchFamily="34" charset="0"/>
                <a:ea typeface="Petrona" pitchFamily="34" charset="-122"/>
                <a:cs typeface="Petrona" pitchFamily="34" charset="-120"/>
              </a:rPr>
              <a:t>Tableau for Visualization and Exploration</a:t>
            </a:r>
            <a:endParaRPr lang="en-US" sz="2335" dirty="0"/>
          </a:p>
        </p:txBody>
      </p:sp>
      <p:sp>
        <p:nvSpPr>
          <p:cNvPr id="11" name="Text 6"/>
          <p:cNvSpPr/>
          <p:nvPr/>
        </p:nvSpPr>
        <p:spPr>
          <a:xfrm>
            <a:off x="5370790" y="5624989"/>
            <a:ext cx="3888581" cy="1807369"/>
          </a:xfrm>
          <a:prstGeom prst="rect">
            <a:avLst/>
          </a:prstGeom>
          <a:noFill/>
          <a:ln/>
        </p:spPr>
        <p:txBody>
          <a:bodyPr wrap="square" rtlCol="0" anchor="t"/>
          <a:lstStyle/>
          <a:p>
            <a:pPr marL="0" indent="0" algn="l">
              <a:lnSpc>
                <a:spcPts val="2847"/>
              </a:lnSpc>
              <a:buNone/>
            </a:pPr>
            <a:r>
              <a:rPr lang="en-US" sz="1779" dirty="0">
                <a:solidFill>
                  <a:srgbClr val="272525"/>
                </a:solidFill>
                <a:latin typeface="Inter" pitchFamily="34" charset="0"/>
                <a:ea typeface="Inter" pitchFamily="34" charset="-122"/>
                <a:cs typeface="Inter" pitchFamily="34" charset="-120"/>
              </a:rPr>
              <a:t>Tableau's interactive dashboards enable analysts to visualize data trends, identify patterns, and create compelling presentations that facilitate decision-making.</a:t>
            </a:r>
            <a:endParaRPr lang="en-US" sz="1779" dirty="0"/>
          </a:p>
        </p:txBody>
      </p:sp>
      <p:pic>
        <p:nvPicPr>
          <p:cNvPr id="12" name="Image 3" descr="preencoded.png"/>
          <p:cNvPicPr>
            <a:picLocks noChangeAspect="1"/>
          </p:cNvPicPr>
          <p:nvPr/>
        </p:nvPicPr>
        <p:blipFill>
          <a:blip r:embed="rId6"/>
          <a:stretch>
            <a:fillRect/>
          </a:stretch>
        </p:blipFill>
        <p:spPr>
          <a:xfrm>
            <a:off x="9598223" y="3957518"/>
            <a:ext cx="564833" cy="564833"/>
          </a:xfrm>
          <a:prstGeom prst="rect">
            <a:avLst/>
          </a:prstGeom>
        </p:spPr>
      </p:pic>
      <p:sp>
        <p:nvSpPr>
          <p:cNvPr id="13" name="Text 7"/>
          <p:cNvSpPr/>
          <p:nvPr/>
        </p:nvSpPr>
        <p:spPr>
          <a:xfrm>
            <a:off x="9598223" y="4748213"/>
            <a:ext cx="2997875" cy="370642"/>
          </a:xfrm>
          <a:prstGeom prst="rect">
            <a:avLst/>
          </a:prstGeom>
          <a:noFill/>
          <a:ln/>
        </p:spPr>
        <p:txBody>
          <a:bodyPr wrap="none" rtlCol="0" anchor="t"/>
          <a:lstStyle/>
          <a:p>
            <a:pPr marL="0" indent="0" algn="l">
              <a:lnSpc>
                <a:spcPts val="2919"/>
              </a:lnSpc>
              <a:buNone/>
            </a:pPr>
            <a:r>
              <a:rPr lang="en-US" sz="2335" b="1" dirty="0">
                <a:solidFill>
                  <a:srgbClr val="272525"/>
                </a:solidFill>
                <a:latin typeface="Petrona" pitchFamily="34" charset="0"/>
                <a:ea typeface="Petrona" pitchFamily="34" charset="-122"/>
                <a:cs typeface="Petrona" pitchFamily="34" charset="-120"/>
              </a:rPr>
              <a:t>Collaborative Insights</a:t>
            </a:r>
            <a:endParaRPr lang="en-US" sz="2335" dirty="0"/>
          </a:p>
        </p:txBody>
      </p:sp>
      <p:sp>
        <p:nvSpPr>
          <p:cNvPr id="14" name="Text 8"/>
          <p:cNvSpPr/>
          <p:nvPr/>
        </p:nvSpPr>
        <p:spPr>
          <a:xfrm>
            <a:off x="9598223" y="5254347"/>
            <a:ext cx="3888462" cy="2168843"/>
          </a:xfrm>
          <a:prstGeom prst="rect">
            <a:avLst/>
          </a:prstGeom>
          <a:noFill/>
          <a:ln/>
        </p:spPr>
        <p:txBody>
          <a:bodyPr wrap="square" rtlCol="0" anchor="t"/>
          <a:lstStyle/>
          <a:p>
            <a:pPr marL="0" indent="0" algn="l">
              <a:lnSpc>
                <a:spcPts val="2847"/>
              </a:lnSpc>
              <a:buNone/>
            </a:pPr>
            <a:r>
              <a:rPr lang="en-US" sz="1779" dirty="0">
                <a:solidFill>
                  <a:srgbClr val="272525"/>
                </a:solidFill>
                <a:latin typeface="Inter" pitchFamily="34" charset="0"/>
                <a:ea typeface="Inter" pitchFamily="34" charset="-122"/>
                <a:cs typeface="Inter" pitchFamily="34" charset="-120"/>
              </a:rPr>
              <a:t>The combined power of SQL and Tableau facilitates collaboration between data analysts, business stakeholders, and decision-makers, enabling informed decisions based on robust insights.</a:t>
            </a:r>
            <a:endParaRPr lang="en-US" sz="1779"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1976080" y="538282"/>
            <a:ext cx="10678239" cy="1282779"/>
          </a:xfrm>
          <a:prstGeom prst="rect">
            <a:avLst/>
          </a:prstGeom>
          <a:noFill/>
          <a:ln/>
        </p:spPr>
        <p:txBody>
          <a:bodyPr wrap="square" rtlCol="0" anchor="t"/>
          <a:lstStyle/>
          <a:p>
            <a:pPr marL="0" indent="0">
              <a:lnSpc>
                <a:spcPts val="5051"/>
              </a:lnSpc>
              <a:buNone/>
            </a:pPr>
            <a:r>
              <a:rPr lang="en-US" sz="4040" b="1" dirty="0">
                <a:solidFill>
                  <a:srgbClr val="000000"/>
                </a:solidFill>
                <a:latin typeface="Petrona" pitchFamily="34" charset="0"/>
                <a:ea typeface="Petrona" pitchFamily="34" charset="-122"/>
                <a:cs typeface="Petrona" pitchFamily="34" charset="-120"/>
              </a:rPr>
              <a:t>Tailored Retention Strategies: Segmentation &amp; Customer Service</a:t>
            </a:r>
            <a:endParaRPr lang="en-US" sz="4040" dirty="0"/>
          </a:p>
        </p:txBody>
      </p:sp>
      <p:sp>
        <p:nvSpPr>
          <p:cNvPr id="5" name="Shape 2"/>
          <p:cNvSpPr/>
          <p:nvPr/>
        </p:nvSpPr>
        <p:spPr>
          <a:xfrm>
            <a:off x="1976080" y="2334101"/>
            <a:ext cx="439817" cy="439817"/>
          </a:xfrm>
          <a:prstGeom prst="roundRect">
            <a:avLst>
              <a:gd name="adj" fmla="val 18668"/>
            </a:avLst>
          </a:prstGeom>
          <a:solidFill>
            <a:srgbClr val="CCEEFF"/>
          </a:solidFill>
          <a:ln w="7620">
            <a:solidFill>
              <a:srgbClr val="B2D4E5"/>
            </a:solidFill>
            <a:prstDash val="solid"/>
          </a:ln>
        </p:spPr>
      </p:sp>
      <p:sp>
        <p:nvSpPr>
          <p:cNvPr id="6" name="Text 3"/>
          <p:cNvSpPr/>
          <p:nvPr/>
        </p:nvSpPr>
        <p:spPr>
          <a:xfrm>
            <a:off x="2130028" y="2400062"/>
            <a:ext cx="131802" cy="307896"/>
          </a:xfrm>
          <a:prstGeom prst="rect">
            <a:avLst/>
          </a:prstGeom>
          <a:noFill/>
          <a:ln/>
        </p:spPr>
        <p:txBody>
          <a:bodyPr wrap="none" rtlCol="0" anchor="t"/>
          <a:lstStyle/>
          <a:p>
            <a:pPr marL="0" indent="0" algn="ctr">
              <a:lnSpc>
                <a:spcPts val="2424"/>
              </a:lnSpc>
              <a:buNone/>
            </a:pPr>
            <a:r>
              <a:rPr lang="en-US" sz="2424" b="1" dirty="0">
                <a:solidFill>
                  <a:srgbClr val="272525"/>
                </a:solidFill>
                <a:latin typeface="Petrona" pitchFamily="34" charset="0"/>
                <a:ea typeface="Petrona" pitchFamily="34" charset="-122"/>
                <a:cs typeface="Petrona" pitchFamily="34" charset="-120"/>
              </a:rPr>
              <a:t>1</a:t>
            </a:r>
            <a:endParaRPr lang="en-US" sz="2424" dirty="0"/>
          </a:p>
        </p:txBody>
      </p:sp>
      <p:sp>
        <p:nvSpPr>
          <p:cNvPr id="7" name="Text 4"/>
          <p:cNvSpPr/>
          <p:nvPr/>
        </p:nvSpPr>
        <p:spPr>
          <a:xfrm>
            <a:off x="2611279" y="2334101"/>
            <a:ext cx="2565678" cy="320635"/>
          </a:xfrm>
          <a:prstGeom prst="rect">
            <a:avLst/>
          </a:prstGeom>
          <a:noFill/>
          <a:ln/>
        </p:spPr>
        <p:txBody>
          <a:bodyPr wrap="none" rtlCol="0" anchor="t"/>
          <a:lstStyle/>
          <a:p>
            <a:pPr marL="0" indent="0">
              <a:lnSpc>
                <a:spcPts val="2525"/>
              </a:lnSpc>
              <a:buNone/>
            </a:pPr>
            <a:r>
              <a:rPr lang="en-US" sz="2020" b="1" dirty="0">
                <a:solidFill>
                  <a:srgbClr val="272525"/>
                </a:solidFill>
                <a:latin typeface="Petrona" pitchFamily="34" charset="0"/>
                <a:ea typeface="Petrona" pitchFamily="34" charset="-122"/>
                <a:cs typeface="Petrona" pitchFamily="34" charset="-120"/>
              </a:rPr>
              <a:t>Targeted Marketing</a:t>
            </a:r>
            <a:endParaRPr lang="en-US" sz="2020" dirty="0"/>
          </a:p>
        </p:txBody>
      </p:sp>
      <p:sp>
        <p:nvSpPr>
          <p:cNvPr id="8" name="Text 5"/>
          <p:cNvSpPr/>
          <p:nvPr/>
        </p:nvSpPr>
        <p:spPr>
          <a:xfrm>
            <a:off x="2611279" y="2772013"/>
            <a:ext cx="4606290" cy="2189440"/>
          </a:xfrm>
          <a:prstGeom prst="rect">
            <a:avLst/>
          </a:prstGeom>
          <a:noFill/>
          <a:ln/>
        </p:spPr>
        <p:txBody>
          <a:bodyPr wrap="square" rtlCol="0" anchor="t"/>
          <a:lstStyle/>
          <a:p>
            <a:pPr marL="0" indent="0">
              <a:lnSpc>
                <a:spcPts val="2463"/>
              </a:lnSpc>
              <a:buNone/>
            </a:pPr>
            <a:r>
              <a:rPr lang="en-US" sz="1539" dirty="0">
                <a:solidFill>
                  <a:srgbClr val="272525"/>
                </a:solidFill>
                <a:latin typeface="Inter" pitchFamily="34" charset="0"/>
                <a:ea typeface="Inter" pitchFamily="34" charset="-122"/>
                <a:cs typeface="Inter" pitchFamily="34" charset="-120"/>
              </a:rPr>
              <a:t>Segmenting customers based on contract type, monthly charges, and other key variables can empower targeted marketing campaigns. For example, offering flexible bundles or price reductions to month-to-month customers with higher monthly charges could effectively address their specific needs and retain them.</a:t>
            </a:r>
            <a:endParaRPr lang="en-US" sz="1539" dirty="0"/>
          </a:p>
        </p:txBody>
      </p:sp>
      <p:sp>
        <p:nvSpPr>
          <p:cNvPr id="9" name="Shape 6"/>
          <p:cNvSpPr/>
          <p:nvPr/>
        </p:nvSpPr>
        <p:spPr>
          <a:xfrm>
            <a:off x="7412950" y="2334101"/>
            <a:ext cx="439817" cy="439817"/>
          </a:xfrm>
          <a:prstGeom prst="roundRect">
            <a:avLst>
              <a:gd name="adj" fmla="val 18668"/>
            </a:avLst>
          </a:prstGeom>
          <a:solidFill>
            <a:srgbClr val="CCEEFF"/>
          </a:solidFill>
          <a:ln w="7620">
            <a:solidFill>
              <a:srgbClr val="B2D4E5"/>
            </a:solidFill>
            <a:prstDash val="solid"/>
          </a:ln>
        </p:spPr>
      </p:sp>
      <p:sp>
        <p:nvSpPr>
          <p:cNvPr id="10" name="Text 7"/>
          <p:cNvSpPr/>
          <p:nvPr/>
        </p:nvSpPr>
        <p:spPr>
          <a:xfrm>
            <a:off x="7545586" y="2400062"/>
            <a:ext cx="174546" cy="307896"/>
          </a:xfrm>
          <a:prstGeom prst="rect">
            <a:avLst/>
          </a:prstGeom>
          <a:noFill/>
          <a:ln/>
        </p:spPr>
        <p:txBody>
          <a:bodyPr wrap="none" rtlCol="0" anchor="t"/>
          <a:lstStyle/>
          <a:p>
            <a:pPr marL="0" indent="0" algn="ctr">
              <a:lnSpc>
                <a:spcPts val="2424"/>
              </a:lnSpc>
              <a:buNone/>
            </a:pPr>
            <a:r>
              <a:rPr lang="en-US" sz="2424" b="1" dirty="0">
                <a:solidFill>
                  <a:srgbClr val="272525"/>
                </a:solidFill>
                <a:latin typeface="Petrona" pitchFamily="34" charset="0"/>
                <a:ea typeface="Petrona" pitchFamily="34" charset="-122"/>
                <a:cs typeface="Petrona" pitchFamily="34" charset="-120"/>
              </a:rPr>
              <a:t>2</a:t>
            </a:r>
            <a:endParaRPr lang="en-US" sz="2424" dirty="0"/>
          </a:p>
        </p:txBody>
      </p:sp>
      <p:sp>
        <p:nvSpPr>
          <p:cNvPr id="11" name="Text 8"/>
          <p:cNvSpPr/>
          <p:nvPr/>
        </p:nvSpPr>
        <p:spPr>
          <a:xfrm>
            <a:off x="8048149" y="2334101"/>
            <a:ext cx="4075509" cy="320635"/>
          </a:xfrm>
          <a:prstGeom prst="rect">
            <a:avLst/>
          </a:prstGeom>
          <a:noFill/>
          <a:ln/>
        </p:spPr>
        <p:txBody>
          <a:bodyPr wrap="none" rtlCol="0" anchor="t"/>
          <a:lstStyle/>
          <a:p>
            <a:pPr marL="0" indent="0">
              <a:lnSpc>
                <a:spcPts val="2525"/>
              </a:lnSpc>
              <a:buNone/>
            </a:pPr>
            <a:r>
              <a:rPr lang="en-US" sz="2020" b="1" dirty="0">
                <a:solidFill>
                  <a:srgbClr val="272525"/>
                </a:solidFill>
                <a:latin typeface="Petrona" pitchFamily="34" charset="0"/>
                <a:ea typeface="Petrona" pitchFamily="34" charset="-122"/>
                <a:cs typeface="Petrona" pitchFamily="34" charset="-120"/>
              </a:rPr>
              <a:t>Prioritizing High-Value Customers</a:t>
            </a:r>
            <a:endParaRPr lang="en-US" sz="2020" dirty="0"/>
          </a:p>
        </p:txBody>
      </p:sp>
      <p:sp>
        <p:nvSpPr>
          <p:cNvPr id="12" name="Text 9"/>
          <p:cNvSpPr/>
          <p:nvPr/>
        </p:nvSpPr>
        <p:spPr>
          <a:xfrm>
            <a:off x="8048149" y="2772013"/>
            <a:ext cx="4606290" cy="1876663"/>
          </a:xfrm>
          <a:prstGeom prst="rect">
            <a:avLst/>
          </a:prstGeom>
          <a:noFill/>
          <a:ln/>
        </p:spPr>
        <p:txBody>
          <a:bodyPr wrap="square" rtlCol="0" anchor="t"/>
          <a:lstStyle/>
          <a:p>
            <a:pPr marL="0" indent="0">
              <a:lnSpc>
                <a:spcPts val="2463"/>
              </a:lnSpc>
              <a:buNone/>
            </a:pPr>
            <a:r>
              <a:rPr lang="en-US" sz="1539" dirty="0">
                <a:solidFill>
                  <a:srgbClr val="272525"/>
                </a:solidFill>
                <a:latin typeface="Inter" pitchFamily="34" charset="0"/>
                <a:ea typeface="Inter" pitchFamily="34" charset="-122"/>
                <a:cs typeface="Inter" pitchFamily="34" charset="-120"/>
              </a:rPr>
              <a:t>Implementing proactive retention strategies for high-value customers, such as personalized support, loyalty rewards, or targeted discounts, is crucial for maximizing revenue. These customers contribute significantly to the business and deserve tailored attention.</a:t>
            </a:r>
            <a:endParaRPr lang="en-US" sz="1539" dirty="0"/>
          </a:p>
        </p:txBody>
      </p:sp>
      <p:sp>
        <p:nvSpPr>
          <p:cNvPr id="13" name="Shape 10"/>
          <p:cNvSpPr/>
          <p:nvPr/>
        </p:nvSpPr>
        <p:spPr>
          <a:xfrm>
            <a:off x="1976080" y="5376743"/>
            <a:ext cx="439817" cy="439817"/>
          </a:xfrm>
          <a:prstGeom prst="roundRect">
            <a:avLst>
              <a:gd name="adj" fmla="val 18668"/>
            </a:avLst>
          </a:prstGeom>
          <a:solidFill>
            <a:srgbClr val="CCEEFF"/>
          </a:solidFill>
          <a:ln w="7620">
            <a:solidFill>
              <a:srgbClr val="B2D4E5"/>
            </a:solidFill>
            <a:prstDash val="solid"/>
          </a:ln>
        </p:spPr>
      </p:sp>
      <p:sp>
        <p:nvSpPr>
          <p:cNvPr id="14" name="Text 11"/>
          <p:cNvSpPr/>
          <p:nvPr/>
        </p:nvSpPr>
        <p:spPr>
          <a:xfrm>
            <a:off x="2108835" y="5442704"/>
            <a:ext cx="174308" cy="307896"/>
          </a:xfrm>
          <a:prstGeom prst="rect">
            <a:avLst/>
          </a:prstGeom>
          <a:noFill/>
          <a:ln/>
        </p:spPr>
        <p:txBody>
          <a:bodyPr wrap="none" rtlCol="0" anchor="t"/>
          <a:lstStyle/>
          <a:p>
            <a:pPr marL="0" indent="0" algn="ctr">
              <a:lnSpc>
                <a:spcPts val="2424"/>
              </a:lnSpc>
              <a:buNone/>
            </a:pPr>
            <a:r>
              <a:rPr lang="en-US" sz="2424" b="1" dirty="0">
                <a:solidFill>
                  <a:srgbClr val="272525"/>
                </a:solidFill>
                <a:latin typeface="Petrona" pitchFamily="34" charset="0"/>
                <a:ea typeface="Petrona" pitchFamily="34" charset="-122"/>
                <a:cs typeface="Petrona" pitchFamily="34" charset="-120"/>
              </a:rPr>
              <a:t>3</a:t>
            </a:r>
            <a:endParaRPr lang="en-US" sz="2424" dirty="0"/>
          </a:p>
        </p:txBody>
      </p:sp>
      <p:sp>
        <p:nvSpPr>
          <p:cNvPr id="15" name="Text 12"/>
          <p:cNvSpPr/>
          <p:nvPr/>
        </p:nvSpPr>
        <p:spPr>
          <a:xfrm>
            <a:off x="2611279" y="5376743"/>
            <a:ext cx="3766423" cy="320635"/>
          </a:xfrm>
          <a:prstGeom prst="rect">
            <a:avLst/>
          </a:prstGeom>
          <a:noFill/>
          <a:ln/>
        </p:spPr>
        <p:txBody>
          <a:bodyPr wrap="none" rtlCol="0" anchor="t"/>
          <a:lstStyle/>
          <a:p>
            <a:pPr marL="0" indent="0">
              <a:lnSpc>
                <a:spcPts val="2525"/>
              </a:lnSpc>
              <a:buNone/>
            </a:pPr>
            <a:r>
              <a:rPr lang="en-US" sz="2020" b="1" dirty="0">
                <a:solidFill>
                  <a:srgbClr val="272525"/>
                </a:solidFill>
                <a:latin typeface="Petrona" pitchFamily="34" charset="0"/>
                <a:ea typeface="Petrona" pitchFamily="34" charset="-122"/>
                <a:cs typeface="Petrona" pitchFamily="34" charset="-120"/>
              </a:rPr>
              <a:t>Enhanced Customer Experience</a:t>
            </a:r>
            <a:endParaRPr lang="en-US" sz="2020" dirty="0"/>
          </a:p>
        </p:txBody>
      </p:sp>
      <p:sp>
        <p:nvSpPr>
          <p:cNvPr id="16" name="Text 13"/>
          <p:cNvSpPr/>
          <p:nvPr/>
        </p:nvSpPr>
        <p:spPr>
          <a:xfrm>
            <a:off x="2611279" y="5814655"/>
            <a:ext cx="4606290" cy="1876663"/>
          </a:xfrm>
          <a:prstGeom prst="rect">
            <a:avLst/>
          </a:prstGeom>
          <a:noFill/>
          <a:ln/>
        </p:spPr>
        <p:txBody>
          <a:bodyPr wrap="square" rtlCol="0" anchor="t"/>
          <a:lstStyle/>
          <a:p>
            <a:pPr marL="0" indent="0">
              <a:lnSpc>
                <a:spcPts val="2463"/>
              </a:lnSpc>
              <a:buNone/>
            </a:pPr>
            <a:r>
              <a:rPr lang="en-US" sz="1539" dirty="0">
                <a:solidFill>
                  <a:srgbClr val="272525"/>
                </a:solidFill>
                <a:latin typeface="Inter" pitchFamily="34" charset="0"/>
                <a:ea typeface="Inter" pitchFamily="34" charset="-122"/>
                <a:cs typeface="Inter" pitchFamily="34" charset="-120"/>
              </a:rPr>
              <a:t>Focusing on improving the customer experience for month-to-month subscribers, such as offering faster issue resolution or exclusive service features, could enhance satisfaction and encourage them to transition to longer-term plans.</a:t>
            </a:r>
            <a:endParaRPr lang="en-US" sz="1539" dirty="0"/>
          </a:p>
        </p:txBody>
      </p:sp>
      <p:sp>
        <p:nvSpPr>
          <p:cNvPr id="17" name="Shape 14"/>
          <p:cNvSpPr/>
          <p:nvPr/>
        </p:nvSpPr>
        <p:spPr>
          <a:xfrm>
            <a:off x="7412950" y="5376743"/>
            <a:ext cx="439817" cy="439817"/>
          </a:xfrm>
          <a:prstGeom prst="roundRect">
            <a:avLst>
              <a:gd name="adj" fmla="val 18668"/>
            </a:avLst>
          </a:prstGeom>
          <a:solidFill>
            <a:srgbClr val="CCEEFF"/>
          </a:solidFill>
          <a:ln w="7620">
            <a:solidFill>
              <a:srgbClr val="B2D4E5"/>
            </a:solidFill>
            <a:prstDash val="solid"/>
          </a:ln>
        </p:spPr>
      </p:sp>
      <p:sp>
        <p:nvSpPr>
          <p:cNvPr id="18" name="Text 15"/>
          <p:cNvSpPr/>
          <p:nvPr/>
        </p:nvSpPr>
        <p:spPr>
          <a:xfrm>
            <a:off x="7549872" y="5442704"/>
            <a:ext cx="165973" cy="307896"/>
          </a:xfrm>
          <a:prstGeom prst="rect">
            <a:avLst/>
          </a:prstGeom>
          <a:noFill/>
          <a:ln/>
        </p:spPr>
        <p:txBody>
          <a:bodyPr wrap="none" rtlCol="0" anchor="t"/>
          <a:lstStyle/>
          <a:p>
            <a:pPr marL="0" indent="0" algn="ctr">
              <a:lnSpc>
                <a:spcPts val="2424"/>
              </a:lnSpc>
              <a:buNone/>
            </a:pPr>
            <a:r>
              <a:rPr lang="en-US" sz="2424" b="1" dirty="0">
                <a:solidFill>
                  <a:srgbClr val="272525"/>
                </a:solidFill>
                <a:latin typeface="Petrona" pitchFamily="34" charset="0"/>
                <a:ea typeface="Petrona" pitchFamily="34" charset="-122"/>
                <a:cs typeface="Petrona" pitchFamily="34" charset="-120"/>
              </a:rPr>
              <a:t>4</a:t>
            </a:r>
            <a:endParaRPr lang="en-US" sz="2424" dirty="0"/>
          </a:p>
        </p:txBody>
      </p:sp>
      <p:sp>
        <p:nvSpPr>
          <p:cNvPr id="19" name="Text 16"/>
          <p:cNvSpPr/>
          <p:nvPr/>
        </p:nvSpPr>
        <p:spPr>
          <a:xfrm>
            <a:off x="8048149" y="5376743"/>
            <a:ext cx="3771067" cy="320635"/>
          </a:xfrm>
          <a:prstGeom prst="rect">
            <a:avLst/>
          </a:prstGeom>
          <a:noFill/>
          <a:ln/>
        </p:spPr>
        <p:txBody>
          <a:bodyPr wrap="none" rtlCol="0" anchor="t"/>
          <a:lstStyle/>
          <a:p>
            <a:pPr marL="0" indent="0">
              <a:lnSpc>
                <a:spcPts val="2525"/>
              </a:lnSpc>
              <a:buNone/>
            </a:pPr>
            <a:r>
              <a:rPr lang="en-US" sz="2020" b="1" dirty="0">
                <a:solidFill>
                  <a:srgbClr val="272525"/>
                </a:solidFill>
                <a:latin typeface="Petrona" pitchFamily="34" charset="0"/>
                <a:ea typeface="Petrona" pitchFamily="34" charset="-122"/>
                <a:cs typeface="Petrona" pitchFamily="34" charset="-120"/>
              </a:rPr>
              <a:t>Predictive Analytics &amp; Feedback</a:t>
            </a:r>
            <a:endParaRPr lang="en-US" sz="2020" dirty="0"/>
          </a:p>
        </p:txBody>
      </p:sp>
      <p:sp>
        <p:nvSpPr>
          <p:cNvPr id="20" name="Text 17"/>
          <p:cNvSpPr/>
          <p:nvPr/>
        </p:nvSpPr>
        <p:spPr>
          <a:xfrm>
            <a:off x="8048149" y="5814655"/>
            <a:ext cx="4606290" cy="1876663"/>
          </a:xfrm>
          <a:prstGeom prst="rect">
            <a:avLst/>
          </a:prstGeom>
          <a:noFill/>
          <a:ln/>
        </p:spPr>
        <p:txBody>
          <a:bodyPr wrap="square" rtlCol="0" anchor="t"/>
          <a:lstStyle/>
          <a:p>
            <a:pPr marL="0" indent="0">
              <a:lnSpc>
                <a:spcPts val="2463"/>
              </a:lnSpc>
              <a:buNone/>
            </a:pPr>
            <a:r>
              <a:rPr lang="en-US" sz="1539" dirty="0">
                <a:solidFill>
                  <a:srgbClr val="272525"/>
                </a:solidFill>
                <a:latin typeface="Inter" pitchFamily="34" charset="0"/>
                <a:ea typeface="Inter" pitchFamily="34" charset="-122"/>
                <a:cs typeface="Inter" pitchFamily="34" charset="-120"/>
              </a:rPr>
              <a:t>Regularly collecting feedback from customers who churn and utilizing predictive analytics to identify early signs of dissatisfaction allows for proactive intervention. Automated alerts can address issues before customers decide to leave, maximizing retention efforts.</a:t>
            </a:r>
            <a:endParaRPr lang="en-US" sz="1539"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dirty="0"/>
          </a:p>
        </p:txBody>
      </p:sp>
      <p:sp>
        <p:nvSpPr>
          <p:cNvPr id="4" name="Text 1"/>
          <p:cNvSpPr/>
          <p:nvPr/>
        </p:nvSpPr>
        <p:spPr>
          <a:xfrm>
            <a:off x="861655" y="679133"/>
            <a:ext cx="12907089" cy="1615678"/>
          </a:xfrm>
          <a:prstGeom prst="rect">
            <a:avLst/>
          </a:prstGeom>
          <a:noFill/>
          <a:ln/>
        </p:spPr>
        <p:txBody>
          <a:bodyPr wrap="square" rtlCol="0" anchor="t"/>
          <a:lstStyle/>
          <a:p>
            <a:pPr marL="0" indent="0">
              <a:lnSpc>
                <a:spcPts val="6361"/>
              </a:lnSpc>
              <a:buNone/>
            </a:pPr>
            <a:r>
              <a:rPr lang="en-US" sz="5089" b="1" dirty="0">
                <a:solidFill>
                  <a:srgbClr val="000000"/>
                </a:solidFill>
                <a:latin typeface="Petrona" pitchFamily="34" charset="0"/>
                <a:ea typeface="Petrona" pitchFamily="34" charset="-122"/>
                <a:cs typeface="Petrona" pitchFamily="34" charset="-120"/>
              </a:rPr>
              <a:t>Conclusion: Empowering Telecom Businesses for Success</a:t>
            </a:r>
            <a:endParaRPr lang="en-US" sz="5089" dirty="0"/>
          </a:p>
        </p:txBody>
      </p:sp>
      <p:sp>
        <p:nvSpPr>
          <p:cNvPr id="5" name="Text 2"/>
          <p:cNvSpPr/>
          <p:nvPr/>
        </p:nvSpPr>
        <p:spPr>
          <a:xfrm>
            <a:off x="861655" y="2664023"/>
            <a:ext cx="12907089" cy="1450777"/>
          </a:xfrm>
          <a:prstGeom prst="rect">
            <a:avLst/>
          </a:prstGeom>
          <a:noFill/>
          <a:ln/>
        </p:spPr>
        <p:txBody>
          <a:bodyPr wrap="square" rtlCol="0" anchor="t"/>
          <a:lstStyle/>
          <a:p>
            <a:pPr marL="0" indent="0">
              <a:lnSpc>
                <a:spcPts val="3102"/>
              </a:lnSpc>
              <a:buNone/>
            </a:pPr>
            <a:r>
              <a:rPr lang="en-US" sz="1939" dirty="0">
                <a:solidFill>
                  <a:srgbClr val="272525"/>
                </a:solidFill>
                <a:latin typeface="Inter" pitchFamily="34" charset="0"/>
                <a:ea typeface="Inter" pitchFamily="34" charset="-122"/>
                <a:cs typeface="Inter" pitchFamily="34" charset="-120"/>
              </a:rPr>
              <a:t>In the highly competitive telecom industry, understanding and managing customer churn is a critical priority for businesses. By harnessing the power of data analytics tools like Tableau and SQL, telecom companies can gain a profound understanding of customer churn patterns and identify the key drivers behind customer attrition.</a:t>
            </a:r>
            <a:endParaRPr lang="en-US" sz="1939" dirty="0"/>
          </a:p>
        </p:txBody>
      </p:sp>
      <p:sp>
        <p:nvSpPr>
          <p:cNvPr id="6" name="Text 3"/>
          <p:cNvSpPr/>
          <p:nvPr/>
        </p:nvSpPr>
        <p:spPr>
          <a:xfrm>
            <a:off x="861655" y="4154924"/>
            <a:ext cx="12907089" cy="1450777"/>
          </a:xfrm>
          <a:prstGeom prst="rect">
            <a:avLst/>
          </a:prstGeom>
          <a:noFill/>
          <a:ln/>
        </p:spPr>
        <p:txBody>
          <a:bodyPr wrap="square" rtlCol="0" anchor="t"/>
          <a:lstStyle/>
          <a:p>
            <a:pPr marL="0" indent="0">
              <a:lnSpc>
                <a:spcPts val="3102"/>
              </a:lnSpc>
              <a:buNone/>
            </a:pPr>
            <a:r>
              <a:rPr lang="en-US" sz="1939" dirty="0">
                <a:solidFill>
                  <a:srgbClr val="272525"/>
                </a:solidFill>
                <a:latin typeface="Inter" pitchFamily="34" charset="0"/>
                <a:ea typeface="Inter" pitchFamily="34" charset="-122"/>
                <a:cs typeface="Inter" pitchFamily="34" charset="-120"/>
              </a:rPr>
              <a:t>This data-driven approach empowers telecom businesses to implement proactive strategies for enhancing customer retention. Through in-depth analysis of customer data, companies can pinpoint the factors that lead customers to leave, and then develop targeted interventions to address those pain points.</a:t>
            </a:r>
            <a:endParaRPr lang="en-US" sz="1939" dirty="0"/>
          </a:p>
        </p:txBody>
      </p:sp>
      <p:sp>
        <p:nvSpPr>
          <p:cNvPr id="7" name="Text 4"/>
          <p:cNvSpPr/>
          <p:nvPr/>
        </p:nvSpPr>
        <p:spPr>
          <a:xfrm>
            <a:off x="861655" y="5859380"/>
            <a:ext cx="12907089" cy="1540042"/>
          </a:xfrm>
          <a:prstGeom prst="rect">
            <a:avLst/>
          </a:prstGeom>
          <a:noFill/>
          <a:ln/>
        </p:spPr>
        <p:txBody>
          <a:bodyPr wrap="square" rtlCol="0" anchor="t"/>
          <a:lstStyle/>
          <a:p>
            <a:pPr marL="0" indent="0">
              <a:lnSpc>
                <a:spcPts val="3102"/>
              </a:lnSpc>
              <a:buNone/>
            </a:pPr>
            <a:r>
              <a:rPr lang="en-US" sz="1939" dirty="0">
                <a:solidFill>
                  <a:srgbClr val="272525"/>
                </a:solidFill>
                <a:latin typeface="Inter" pitchFamily="34" charset="0"/>
                <a:ea typeface="Inter" pitchFamily="34" charset="-122"/>
                <a:cs typeface="Inter" pitchFamily="34" charset="-120"/>
              </a:rPr>
              <a:t>By optimizing customer relationships and enhancing revenue streams, telecom companies can navigate the competitive landscape with greater confidence and agility. The insights gleaned from data analytics enable these businesses to make informed decisions, allocate resources effectively, and ultimately, deliver a superior customer experience that fosters long-term loyalty and growth.</a:t>
            </a:r>
            <a:endParaRPr lang="en-US" sz="1939"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1300</Words>
  <Application>Microsoft Office PowerPoint</Application>
  <PresentationFormat>Custom</PresentationFormat>
  <Paragraphs>89</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Inter</vt:lpstr>
      <vt:lpstr>Petrona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Samjeni183@gmail.com</cp:lastModifiedBy>
  <cp:revision>2</cp:revision>
  <dcterms:created xsi:type="dcterms:W3CDTF">2024-08-27T16:14:11Z</dcterms:created>
  <dcterms:modified xsi:type="dcterms:W3CDTF">2024-08-27T16:38:55Z</dcterms:modified>
</cp:coreProperties>
</file>