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3" r:id="rId3"/>
    <p:sldId id="257" r:id="rId4"/>
    <p:sldId id="258" r:id="rId5"/>
    <p:sldId id="259" r:id="rId6"/>
    <p:sldId id="261" r:id="rId7"/>
    <p:sldId id="266" r:id="rId8"/>
    <p:sldId id="265" r:id="rId9"/>
    <p:sldId id="272" r:id="rId10"/>
    <p:sldId id="273" r:id="rId11"/>
    <p:sldId id="274" r:id="rId12"/>
    <p:sldId id="275" r:id="rId13"/>
    <p:sldId id="260" r:id="rId14"/>
    <p:sldId id="276" r:id="rId15"/>
    <p:sldId id="264" r:id="rId16"/>
    <p:sldId id="268" r:id="rId17"/>
    <p:sldId id="269" r:id="rId18"/>
    <p:sldId id="271"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57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628208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909316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extLst>
      <p:ext uri="{BB962C8B-B14F-4D97-AF65-F5344CB8AC3E}">
        <p14:creationId xmlns:p14="http://schemas.microsoft.com/office/powerpoint/2010/main" val="223152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extLst>
      <p:ext uri="{BB962C8B-B14F-4D97-AF65-F5344CB8AC3E}">
        <p14:creationId xmlns:p14="http://schemas.microsoft.com/office/powerpoint/2010/main" val="93890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extLst>
      <p:ext uri="{BB962C8B-B14F-4D97-AF65-F5344CB8AC3E}">
        <p14:creationId xmlns:p14="http://schemas.microsoft.com/office/powerpoint/2010/main" val="162620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FFFFFF">
              <a:alpha val="75000"/>
            </a:srgbClr>
          </a:solidFill>
          <a:ln/>
        </p:spPr>
      </p:sp>
    </p:spTree>
    <p:extLst>
      <p:ext uri="{BB962C8B-B14F-4D97-AF65-F5344CB8AC3E}">
        <p14:creationId xmlns:p14="http://schemas.microsoft.com/office/powerpoint/2010/main" val="194748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extLst>
      <p:ext uri="{BB962C8B-B14F-4D97-AF65-F5344CB8AC3E}">
        <p14:creationId xmlns:p14="http://schemas.microsoft.com/office/powerpoint/2010/main" val="2429444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extLst>
      <p:ext uri="{BB962C8B-B14F-4D97-AF65-F5344CB8AC3E}">
        <p14:creationId xmlns:p14="http://schemas.microsoft.com/office/powerpoint/2010/main" val="92368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8128"/>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4037" y="1824038"/>
            <a:ext cx="12902327" cy="2235994"/>
          </a:xfrm>
          <a:prstGeom prst="rect">
            <a:avLst/>
          </a:prstGeom>
          <a:noFill/>
          <a:ln/>
        </p:spPr>
        <p:txBody>
          <a:bodyPr wrap="square" rtlCol="0" anchor="t"/>
          <a:lstStyle/>
          <a:p>
            <a:pPr marL="0" indent="0">
              <a:lnSpc>
                <a:spcPts val="8803"/>
              </a:lnSpc>
              <a:buNone/>
            </a:pPr>
            <a:r>
              <a:rPr lang="en-US" sz="7042" b="1" dirty="0">
                <a:solidFill>
                  <a:srgbClr val="000000"/>
                </a:solidFill>
                <a:latin typeface="Petrona" pitchFamily="34" charset="0"/>
                <a:ea typeface="Petrona" pitchFamily="34" charset="-122"/>
                <a:cs typeface="Petrona" pitchFamily="34" charset="-120"/>
              </a:rPr>
              <a:t>Customer Churn Analysis in the Telecom Industry</a:t>
            </a:r>
            <a:endParaRPr lang="en-US" sz="7042" dirty="0"/>
          </a:p>
        </p:txBody>
      </p:sp>
      <p:sp>
        <p:nvSpPr>
          <p:cNvPr id="5" name="Text 2"/>
          <p:cNvSpPr/>
          <p:nvPr/>
        </p:nvSpPr>
        <p:spPr>
          <a:xfrm>
            <a:off x="864037" y="4430316"/>
            <a:ext cx="12902327" cy="1975247"/>
          </a:xfrm>
          <a:prstGeom prst="rect">
            <a:avLst/>
          </a:prstGeom>
          <a:noFill/>
          <a:ln/>
        </p:spPr>
        <p:txBody>
          <a:bodyPr wrap="square" rtlCol="0" anchor="t"/>
          <a:lstStyle/>
          <a:p>
            <a:pPr marL="0" indent="0">
              <a:lnSpc>
                <a:spcPts val="3110"/>
              </a:lnSpc>
              <a:buNone/>
            </a:pPr>
            <a:r>
              <a:rPr lang="en-US" sz="1944" dirty="0">
                <a:solidFill>
                  <a:srgbClr val="272525"/>
                </a:solidFill>
                <a:latin typeface="Inter" pitchFamily="34" charset="0"/>
                <a:ea typeface="Inter" pitchFamily="34" charset="-122"/>
                <a:cs typeface="Inter" pitchFamily="34" charset="-120"/>
              </a:rPr>
              <a:t>The telecom industry is a highly competitive landscape where customer loyalty is essential for long-term success. Understanding and predicting customer churn is crucial for businesses to maintain revenue streams, optimize marketing strategies, and enhance customer relationships. This presentation dives deep into a customer churn analysis project using Tableau and SQL, exploring the data-driven insights that can empower telecom companies to make informed decisions.</a:t>
            </a:r>
            <a:endParaRPr lang="en-US" sz="1944" dirty="0"/>
          </a:p>
        </p:txBody>
      </p:sp>
      <p:sp>
        <p:nvSpPr>
          <p:cNvPr id="7" name="TextBox 6">
            <a:extLst>
              <a:ext uri="{FF2B5EF4-FFF2-40B4-BE49-F238E27FC236}">
                <a16:creationId xmlns:a16="http://schemas.microsoft.com/office/drawing/2014/main" id="{367E2562-D83A-B103-7204-E866D7048225}"/>
              </a:ext>
            </a:extLst>
          </p:cNvPr>
          <p:cNvSpPr txBox="1"/>
          <p:nvPr/>
        </p:nvSpPr>
        <p:spPr>
          <a:xfrm>
            <a:off x="1106905" y="6894095"/>
            <a:ext cx="5654842" cy="369332"/>
          </a:xfrm>
          <a:prstGeom prst="rect">
            <a:avLst/>
          </a:prstGeom>
          <a:noFill/>
        </p:spPr>
        <p:txBody>
          <a:bodyPr wrap="square" rtlCol="0">
            <a:spAutoFit/>
          </a:bodyPr>
          <a:lstStyle/>
          <a:p>
            <a:r>
              <a:rPr lang="en-US" b="1" dirty="0"/>
              <a:t>By Thenmozhi Sundararaman</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389817"/>
            <a:ext cx="11210806" cy="809982"/>
          </a:xfrm>
          <a:prstGeom prst="rect">
            <a:avLst/>
          </a:prstGeom>
          <a:noFill/>
          <a:ln/>
        </p:spPr>
        <p:txBody>
          <a:bodyPr wrap="none" lIns="0" tIns="0" rIns="0" bIns="0" rtlCol="0" anchor="t"/>
          <a:lstStyle/>
          <a:p>
            <a:pPr marL="0" indent="0">
              <a:lnSpc>
                <a:spcPts val="6350"/>
              </a:lnSpc>
              <a:buNone/>
            </a:pPr>
            <a:r>
              <a:rPr lang="en-US" sz="5100" b="1" dirty="0">
                <a:solidFill>
                  <a:srgbClr val="000000"/>
                </a:solidFill>
                <a:latin typeface="Petrona" pitchFamily="34" charset="0"/>
                <a:ea typeface="Petrona" pitchFamily="34" charset="-122"/>
                <a:cs typeface="Petrona" pitchFamily="34" charset="-120"/>
              </a:rPr>
              <a:t>Top 5 Cities with Highest Churn Rates</a:t>
            </a:r>
            <a:endParaRPr lang="en-US" sz="5100" dirty="0"/>
          </a:p>
        </p:txBody>
      </p:sp>
      <p:sp>
        <p:nvSpPr>
          <p:cNvPr id="3" name="Shape 1"/>
          <p:cNvSpPr/>
          <p:nvPr/>
        </p:nvSpPr>
        <p:spPr>
          <a:xfrm>
            <a:off x="864037" y="2570083"/>
            <a:ext cx="12902327" cy="4269581"/>
          </a:xfrm>
          <a:prstGeom prst="roundRect">
            <a:avLst>
              <a:gd name="adj" fmla="val 2429"/>
            </a:avLst>
          </a:prstGeom>
          <a:noFill/>
          <a:ln w="15240">
            <a:solidFill>
              <a:srgbClr val="000000">
                <a:alpha val="8000"/>
              </a:srgbClr>
            </a:solidFill>
            <a:prstDash val="solid"/>
          </a:ln>
        </p:spPr>
      </p:sp>
      <p:sp>
        <p:nvSpPr>
          <p:cNvPr id="4" name="Shape 2"/>
          <p:cNvSpPr/>
          <p:nvPr/>
        </p:nvSpPr>
        <p:spPr>
          <a:xfrm>
            <a:off x="879277" y="2585323"/>
            <a:ext cx="12871847" cy="706517"/>
          </a:xfrm>
          <a:prstGeom prst="rect">
            <a:avLst/>
          </a:prstGeom>
          <a:solidFill>
            <a:srgbClr val="FFFFFF">
              <a:alpha val="4000"/>
            </a:srgbClr>
          </a:solidFill>
          <a:ln/>
        </p:spPr>
      </p:sp>
      <p:sp>
        <p:nvSpPr>
          <p:cNvPr id="5" name="Text 3"/>
          <p:cNvSpPr/>
          <p:nvPr/>
        </p:nvSpPr>
        <p:spPr>
          <a:xfrm>
            <a:off x="1126093" y="2741057"/>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City</a:t>
            </a:r>
            <a:endParaRPr lang="en-US" sz="1900" dirty="0"/>
          </a:p>
        </p:txBody>
      </p:sp>
      <p:sp>
        <p:nvSpPr>
          <p:cNvPr id="6" name="Text 4"/>
          <p:cNvSpPr/>
          <p:nvPr/>
        </p:nvSpPr>
        <p:spPr>
          <a:xfrm>
            <a:off x="7565827" y="2741057"/>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Churn Rate</a:t>
            </a:r>
            <a:endParaRPr lang="en-US" sz="1900" dirty="0"/>
          </a:p>
        </p:txBody>
      </p:sp>
      <p:sp>
        <p:nvSpPr>
          <p:cNvPr id="7" name="Shape 5"/>
          <p:cNvSpPr/>
          <p:nvPr/>
        </p:nvSpPr>
        <p:spPr>
          <a:xfrm>
            <a:off x="879277" y="3291840"/>
            <a:ext cx="12871847" cy="706517"/>
          </a:xfrm>
          <a:prstGeom prst="rect">
            <a:avLst/>
          </a:prstGeom>
          <a:solidFill>
            <a:srgbClr val="000000">
              <a:alpha val="4000"/>
            </a:srgbClr>
          </a:solidFill>
          <a:ln/>
        </p:spPr>
      </p:sp>
      <p:sp>
        <p:nvSpPr>
          <p:cNvPr id="8" name="Text 6"/>
          <p:cNvSpPr/>
          <p:nvPr/>
        </p:nvSpPr>
        <p:spPr>
          <a:xfrm>
            <a:off x="1126093" y="3447574"/>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San Diego</a:t>
            </a:r>
            <a:endParaRPr lang="en-US" sz="1900" dirty="0"/>
          </a:p>
        </p:txBody>
      </p:sp>
      <p:sp>
        <p:nvSpPr>
          <p:cNvPr id="9" name="Text 7"/>
          <p:cNvSpPr/>
          <p:nvPr/>
        </p:nvSpPr>
        <p:spPr>
          <a:xfrm>
            <a:off x="7565827" y="3447574"/>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65%</a:t>
            </a:r>
            <a:endParaRPr lang="en-US" sz="1900" dirty="0"/>
          </a:p>
        </p:txBody>
      </p:sp>
      <p:sp>
        <p:nvSpPr>
          <p:cNvPr id="10" name="Shape 8"/>
          <p:cNvSpPr/>
          <p:nvPr/>
        </p:nvSpPr>
        <p:spPr>
          <a:xfrm>
            <a:off x="879277" y="3998357"/>
            <a:ext cx="12871847" cy="706517"/>
          </a:xfrm>
          <a:prstGeom prst="rect">
            <a:avLst/>
          </a:prstGeom>
          <a:solidFill>
            <a:srgbClr val="FFFFFF">
              <a:alpha val="4000"/>
            </a:srgbClr>
          </a:solidFill>
          <a:ln/>
        </p:spPr>
      </p:sp>
      <p:sp>
        <p:nvSpPr>
          <p:cNvPr id="11" name="Text 9"/>
          <p:cNvSpPr/>
          <p:nvPr/>
        </p:nvSpPr>
        <p:spPr>
          <a:xfrm>
            <a:off x="1126093" y="4154091"/>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Fallbrook</a:t>
            </a:r>
            <a:endParaRPr lang="en-US" sz="1900" dirty="0"/>
          </a:p>
        </p:txBody>
      </p:sp>
      <p:sp>
        <p:nvSpPr>
          <p:cNvPr id="12" name="Text 10"/>
          <p:cNvSpPr/>
          <p:nvPr/>
        </p:nvSpPr>
        <p:spPr>
          <a:xfrm>
            <a:off x="7565827" y="4154091"/>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55%</a:t>
            </a:r>
            <a:endParaRPr lang="en-US" sz="1900" dirty="0"/>
          </a:p>
        </p:txBody>
      </p:sp>
      <p:sp>
        <p:nvSpPr>
          <p:cNvPr id="13" name="Shape 11"/>
          <p:cNvSpPr/>
          <p:nvPr/>
        </p:nvSpPr>
        <p:spPr>
          <a:xfrm>
            <a:off x="879277" y="4704874"/>
            <a:ext cx="12871847" cy="706517"/>
          </a:xfrm>
          <a:prstGeom prst="rect">
            <a:avLst/>
          </a:prstGeom>
          <a:solidFill>
            <a:srgbClr val="000000">
              <a:alpha val="4000"/>
            </a:srgbClr>
          </a:solidFill>
          <a:ln/>
        </p:spPr>
      </p:sp>
      <p:sp>
        <p:nvSpPr>
          <p:cNvPr id="14" name="Text 12"/>
          <p:cNvSpPr/>
          <p:nvPr/>
        </p:nvSpPr>
        <p:spPr>
          <a:xfrm>
            <a:off x="1126093" y="486060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Temecula</a:t>
            </a:r>
            <a:endParaRPr lang="en-US" sz="1900" dirty="0"/>
          </a:p>
        </p:txBody>
      </p:sp>
      <p:sp>
        <p:nvSpPr>
          <p:cNvPr id="15" name="Text 13"/>
          <p:cNvSpPr/>
          <p:nvPr/>
        </p:nvSpPr>
        <p:spPr>
          <a:xfrm>
            <a:off x="7565827" y="4860608"/>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50%</a:t>
            </a:r>
            <a:endParaRPr lang="en-US" sz="1900" dirty="0"/>
          </a:p>
        </p:txBody>
      </p:sp>
      <p:sp>
        <p:nvSpPr>
          <p:cNvPr id="16" name="Shape 14"/>
          <p:cNvSpPr/>
          <p:nvPr/>
        </p:nvSpPr>
        <p:spPr>
          <a:xfrm>
            <a:off x="879277" y="5411391"/>
            <a:ext cx="12871847" cy="706517"/>
          </a:xfrm>
          <a:prstGeom prst="rect">
            <a:avLst/>
          </a:prstGeom>
          <a:solidFill>
            <a:srgbClr val="FFFFFF">
              <a:alpha val="4000"/>
            </a:srgbClr>
          </a:solidFill>
          <a:ln/>
        </p:spPr>
      </p:sp>
      <p:sp>
        <p:nvSpPr>
          <p:cNvPr id="17" name="Text 15"/>
          <p:cNvSpPr/>
          <p:nvPr/>
        </p:nvSpPr>
        <p:spPr>
          <a:xfrm>
            <a:off x="1126093" y="5567124"/>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Santa Rosa</a:t>
            </a:r>
            <a:endParaRPr lang="en-US" sz="1900" dirty="0"/>
          </a:p>
        </p:txBody>
      </p:sp>
      <p:sp>
        <p:nvSpPr>
          <p:cNvPr id="18" name="Text 16"/>
          <p:cNvSpPr/>
          <p:nvPr/>
        </p:nvSpPr>
        <p:spPr>
          <a:xfrm>
            <a:off x="7565827" y="5567124"/>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45%</a:t>
            </a:r>
            <a:endParaRPr lang="en-US" sz="1900" dirty="0"/>
          </a:p>
        </p:txBody>
      </p:sp>
      <p:sp>
        <p:nvSpPr>
          <p:cNvPr id="19" name="Shape 17"/>
          <p:cNvSpPr/>
          <p:nvPr/>
        </p:nvSpPr>
        <p:spPr>
          <a:xfrm>
            <a:off x="879277" y="6117908"/>
            <a:ext cx="12871847" cy="706517"/>
          </a:xfrm>
          <a:prstGeom prst="rect">
            <a:avLst/>
          </a:prstGeom>
          <a:solidFill>
            <a:srgbClr val="000000">
              <a:alpha val="4000"/>
            </a:srgbClr>
          </a:solidFill>
          <a:ln/>
        </p:spPr>
      </p:sp>
      <p:sp>
        <p:nvSpPr>
          <p:cNvPr id="20" name="Text 18"/>
          <p:cNvSpPr/>
          <p:nvPr/>
        </p:nvSpPr>
        <p:spPr>
          <a:xfrm>
            <a:off x="1126093" y="6273641"/>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North Hollywood</a:t>
            </a:r>
            <a:endParaRPr lang="en-US" sz="1900" dirty="0"/>
          </a:p>
        </p:txBody>
      </p:sp>
      <p:sp>
        <p:nvSpPr>
          <p:cNvPr id="21" name="Text 19"/>
          <p:cNvSpPr/>
          <p:nvPr/>
        </p:nvSpPr>
        <p:spPr>
          <a:xfrm>
            <a:off x="7565827" y="6273641"/>
            <a:ext cx="593848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40%</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389817"/>
            <a:ext cx="11011138" cy="809982"/>
          </a:xfrm>
          <a:prstGeom prst="rect">
            <a:avLst/>
          </a:prstGeom>
          <a:noFill/>
          <a:ln/>
        </p:spPr>
        <p:txBody>
          <a:bodyPr wrap="none" lIns="0" tIns="0" rIns="0" bIns="0" rtlCol="0" anchor="t"/>
          <a:lstStyle/>
          <a:p>
            <a:pPr marL="0" indent="0">
              <a:lnSpc>
                <a:spcPts val="6350"/>
              </a:lnSpc>
              <a:buNone/>
            </a:pPr>
            <a:r>
              <a:rPr lang="en-US" sz="5100" b="1" dirty="0">
                <a:solidFill>
                  <a:srgbClr val="000000"/>
                </a:solidFill>
                <a:latin typeface="Petrona" pitchFamily="34" charset="0"/>
                <a:ea typeface="Petrona" pitchFamily="34" charset="-122"/>
                <a:cs typeface="Petrona" pitchFamily="34" charset="-120"/>
              </a:rPr>
              <a:t>Churn Percentages Across Categories</a:t>
            </a:r>
            <a:endParaRPr lang="en-US" sz="5100" dirty="0"/>
          </a:p>
        </p:txBody>
      </p:sp>
      <p:sp>
        <p:nvSpPr>
          <p:cNvPr id="3" name="Shape 1"/>
          <p:cNvSpPr/>
          <p:nvPr/>
        </p:nvSpPr>
        <p:spPr>
          <a:xfrm>
            <a:off x="864037" y="2570083"/>
            <a:ext cx="12902327" cy="4269581"/>
          </a:xfrm>
          <a:prstGeom prst="roundRect">
            <a:avLst>
              <a:gd name="adj" fmla="val 2429"/>
            </a:avLst>
          </a:prstGeom>
          <a:noFill/>
          <a:ln w="15240">
            <a:solidFill>
              <a:srgbClr val="000000">
                <a:alpha val="8000"/>
              </a:srgbClr>
            </a:solidFill>
            <a:prstDash val="solid"/>
          </a:ln>
        </p:spPr>
      </p:sp>
      <p:sp>
        <p:nvSpPr>
          <p:cNvPr id="4" name="Shape 2"/>
          <p:cNvSpPr/>
          <p:nvPr/>
        </p:nvSpPr>
        <p:spPr>
          <a:xfrm>
            <a:off x="879277" y="2585323"/>
            <a:ext cx="12870537" cy="706517"/>
          </a:xfrm>
          <a:prstGeom prst="rect">
            <a:avLst/>
          </a:prstGeom>
          <a:solidFill>
            <a:srgbClr val="FFFFFF">
              <a:alpha val="4000"/>
            </a:srgbClr>
          </a:solidFill>
          <a:ln/>
        </p:spPr>
      </p:sp>
      <p:sp>
        <p:nvSpPr>
          <p:cNvPr id="5" name="Text 3"/>
          <p:cNvSpPr/>
          <p:nvPr/>
        </p:nvSpPr>
        <p:spPr>
          <a:xfrm>
            <a:off x="1127522" y="2741057"/>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Churn Category</a:t>
            </a:r>
            <a:endParaRPr lang="en-US" sz="1900" dirty="0"/>
          </a:p>
        </p:txBody>
      </p:sp>
      <p:sp>
        <p:nvSpPr>
          <p:cNvPr id="6" name="Text 4"/>
          <p:cNvSpPr/>
          <p:nvPr/>
        </p:nvSpPr>
        <p:spPr>
          <a:xfrm>
            <a:off x="5421035" y="2741057"/>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Churned Rev</a:t>
            </a:r>
            <a:endParaRPr lang="en-US" sz="1900" dirty="0"/>
          </a:p>
        </p:txBody>
      </p:sp>
      <p:sp>
        <p:nvSpPr>
          <p:cNvPr id="7" name="Text 5"/>
          <p:cNvSpPr/>
          <p:nvPr/>
        </p:nvSpPr>
        <p:spPr>
          <a:xfrm>
            <a:off x="9710738" y="2741057"/>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Churn Percentage</a:t>
            </a:r>
            <a:endParaRPr lang="en-US" sz="1900" dirty="0"/>
          </a:p>
        </p:txBody>
      </p:sp>
      <p:sp>
        <p:nvSpPr>
          <p:cNvPr id="8" name="Shape 6"/>
          <p:cNvSpPr/>
          <p:nvPr/>
        </p:nvSpPr>
        <p:spPr>
          <a:xfrm>
            <a:off x="879277" y="3291840"/>
            <a:ext cx="12870537" cy="706517"/>
          </a:xfrm>
          <a:prstGeom prst="rect">
            <a:avLst/>
          </a:prstGeom>
          <a:solidFill>
            <a:srgbClr val="000000">
              <a:alpha val="4000"/>
            </a:srgbClr>
          </a:solidFill>
          <a:ln/>
        </p:spPr>
      </p:sp>
      <p:sp>
        <p:nvSpPr>
          <p:cNvPr id="9" name="Text 7"/>
          <p:cNvSpPr/>
          <p:nvPr/>
        </p:nvSpPr>
        <p:spPr>
          <a:xfrm>
            <a:off x="1127522" y="3447574"/>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Competitor</a:t>
            </a:r>
            <a:endParaRPr lang="en-US" sz="1900" dirty="0"/>
          </a:p>
        </p:txBody>
      </p:sp>
      <p:sp>
        <p:nvSpPr>
          <p:cNvPr id="10" name="Text 8"/>
          <p:cNvSpPr/>
          <p:nvPr/>
        </p:nvSpPr>
        <p:spPr>
          <a:xfrm>
            <a:off x="5421035" y="3447574"/>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1694413</a:t>
            </a:r>
            <a:endParaRPr lang="en-US" sz="1900" dirty="0"/>
          </a:p>
        </p:txBody>
      </p:sp>
      <p:sp>
        <p:nvSpPr>
          <p:cNvPr id="11" name="Text 9"/>
          <p:cNvSpPr/>
          <p:nvPr/>
        </p:nvSpPr>
        <p:spPr>
          <a:xfrm>
            <a:off x="9710738" y="3447574"/>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45%</a:t>
            </a:r>
            <a:endParaRPr lang="en-US" sz="1900" dirty="0"/>
          </a:p>
        </p:txBody>
      </p:sp>
      <p:sp>
        <p:nvSpPr>
          <p:cNvPr id="12" name="Shape 10"/>
          <p:cNvSpPr/>
          <p:nvPr/>
        </p:nvSpPr>
        <p:spPr>
          <a:xfrm>
            <a:off x="879277" y="3998357"/>
            <a:ext cx="12870537" cy="706517"/>
          </a:xfrm>
          <a:prstGeom prst="rect">
            <a:avLst/>
          </a:prstGeom>
          <a:solidFill>
            <a:srgbClr val="FFFFFF">
              <a:alpha val="4000"/>
            </a:srgbClr>
          </a:solidFill>
          <a:ln/>
        </p:spPr>
      </p:sp>
      <p:sp>
        <p:nvSpPr>
          <p:cNvPr id="13" name="Text 11"/>
          <p:cNvSpPr/>
          <p:nvPr/>
        </p:nvSpPr>
        <p:spPr>
          <a:xfrm>
            <a:off x="1127522" y="4154091"/>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Dissatisfaction</a:t>
            </a:r>
            <a:endParaRPr lang="en-US" sz="1900" dirty="0"/>
          </a:p>
        </p:txBody>
      </p:sp>
      <p:sp>
        <p:nvSpPr>
          <p:cNvPr id="14" name="Text 12"/>
          <p:cNvSpPr/>
          <p:nvPr/>
        </p:nvSpPr>
        <p:spPr>
          <a:xfrm>
            <a:off x="5421035" y="4154091"/>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617979</a:t>
            </a:r>
            <a:endParaRPr lang="en-US" sz="1900" dirty="0"/>
          </a:p>
        </p:txBody>
      </p:sp>
      <p:sp>
        <p:nvSpPr>
          <p:cNvPr id="15" name="Text 13"/>
          <p:cNvSpPr/>
          <p:nvPr/>
        </p:nvSpPr>
        <p:spPr>
          <a:xfrm>
            <a:off x="9710738" y="4154091"/>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18%</a:t>
            </a:r>
            <a:endParaRPr lang="en-US" sz="1900" dirty="0"/>
          </a:p>
        </p:txBody>
      </p:sp>
      <p:sp>
        <p:nvSpPr>
          <p:cNvPr id="16" name="Shape 14"/>
          <p:cNvSpPr/>
          <p:nvPr/>
        </p:nvSpPr>
        <p:spPr>
          <a:xfrm>
            <a:off x="879277" y="4704874"/>
            <a:ext cx="12870537" cy="706517"/>
          </a:xfrm>
          <a:prstGeom prst="rect">
            <a:avLst/>
          </a:prstGeom>
          <a:solidFill>
            <a:srgbClr val="000000">
              <a:alpha val="4000"/>
            </a:srgbClr>
          </a:solidFill>
          <a:ln/>
        </p:spPr>
      </p:sp>
      <p:sp>
        <p:nvSpPr>
          <p:cNvPr id="17" name="Text 15"/>
          <p:cNvSpPr/>
          <p:nvPr/>
        </p:nvSpPr>
        <p:spPr>
          <a:xfrm>
            <a:off x="1127522" y="4860608"/>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Attitude</a:t>
            </a:r>
            <a:endParaRPr lang="en-US" sz="1900" dirty="0"/>
          </a:p>
        </p:txBody>
      </p:sp>
      <p:sp>
        <p:nvSpPr>
          <p:cNvPr id="18" name="Text 16"/>
          <p:cNvSpPr/>
          <p:nvPr/>
        </p:nvSpPr>
        <p:spPr>
          <a:xfrm>
            <a:off x="5421035" y="4860608"/>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579554</a:t>
            </a:r>
            <a:endParaRPr lang="en-US" sz="1900" dirty="0"/>
          </a:p>
        </p:txBody>
      </p:sp>
      <p:sp>
        <p:nvSpPr>
          <p:cNvPr id="19" name="Text 17"/>
          <p:cNvSpPr/>
          <p:nvPr/>
        </p:nvSpPr>
        <p:spPr>
          <a:xfrm>
            <a:off x="9710738" y="4860608"/>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17%</a:t>
            </a:r>
            <a:endParaRPr lang="en-US" sz="1900" dirty="0"/>
          </a:p>
        </p:txBody>
      </p:sp>
      <p:sp>
        <p:nvSpPr>
          <p:cNvPr id="20" name="Shape 18"/>
          <p:cNvSpPr/>
          <p:nvPr/>
        </p:nvSpPr>
        <p:spPr>
          <a:xfrm>
            <a:off x="879277" y="5411391"/>
            <a:ext cx="12870537" cy="706517"/>
          </a:xfrm>
          <a:prstGeom prst="rect">
            <a:avLst/>
          </a:prstGeom>
          <a:solidFill>
            <a:srgbClr val="FFFFFF">
              <a:alpha val="4000"/>
            </a:srgbClr>
          </a:solidFill>
          <a:ln/>
        </p:spPr>
      </p:sp>
      <p:sp>
        <p:nvSpPr>
          <p:cNvPr id="21" name="Text 19"/>
          <p:cNvSpPr/>
          <p:nvPr/>
        </p:nvSpPr>
        <p:spPr>
          <a:xfrm>
            <a:off x="1127522" y="5567124"/>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Price</a:t>
            </a:r>
            <a:endParaRPr lang="en-US" sz="1900" dirty="0"/>
          </a:p>
        </p:txBody>
      </p:sp>
      <p:sp>
        <p:nvSpPr>
          <p:cNvPr id="22" name="Text 20"/>
          <p:cNvSpPr/>
          <p:nvPr/>
        </p:nvSpPr>
        <p:spPr>
          <a:xfrm>
            <a:off x="5421035" y="5567124"/>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438124</a:t>
            </a:r>
            <a:endParaRPr lang="en-US" sz="1900" dirty="0"/>
          </a:p>
        </p:txBody>
      </p:sp>
      <p:sp>
        <p:nvSpPr>
          <p:cNvPr id="23" name="Text 21"/>
          <p:cNvSpPr/>
          <p:nvPr/>
        </p:nvSpPr>
        <p:spPr>
          <a:xfrm>
            <a:off x="9710738" y="5567124"/>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12%</a:t>
            </a:r>
            <a:endParaRPr lang="en-US" sz="1900" dirty="0"/>
          </a:p>
        </p:txBody>
      </p:sp>
      <p:sp>
        <p:nvSpPr>
          <p:cNvPr id="24" name="Shape 22"/>
          <p:cNvSpPr/>
          <p:nvPr/>
        </p:nvSpPr>
        <p:spPr>
          <a:xfrm>
            <a:off x="879277" y="6117908"/>
            <a:ext cx="12870537" cy="706517"/>
          </a:xfrm>
          <a:prstGeom prst="rect">
            <a:avLst/>
          </a:prstGeom>
          <a:solidFill>
            <a:srgbClr val="000000">
              <a:alpha val="4000"/>
            </a:srgbClr>
          </a:solidFill>
          <a:ln/>
        </p:spPr>
      </p:sp>
      <p:sp>
        <p:nvSpPr>
          <p:cNvPr id="25" name="Text 23"/>
          <p:cNvSpPr/>
          <p:nvPr/>
        </p:nvSpPr>
        <p:spPr>
          <a:xfrm>
            <a:off x="1127522" y="6273641"/>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Other</a:t>
            </a:r>
            <a:endParaRPr lang="en-US" sz="1900" dirty="0"/>
          </a:p>
        </p:txBody>
      </p:sp>
      <p:sp>
        <p:nvSpPr>
          <p:cNvPr id="26" name="Text 24"/>
          <p:cNvSpPr/>
          <p:nvPr/>
        </p:nvSpPr>
        <p:spPr>
          <a:xfrm>
            <a:off x="5421035" y="6273641"/>
            <a:ext cx="378845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354389</a:t>
            </a:r>
            <a:endParaRPr lang="en-US" sz="1900" dirty="0"/>
          </a:p>
        </p:txBody>
      </p:sp>
      <p:sp>
        <p:nvSpPr>
          <p:cNvPr id="27" name="Text 25"/>
          <p:cNvSpPr/>
          <p:nvPr/>
        </p:nvSpPr>
        <p:spPr>
          <a:xfrm>
            <a:off x="9710738" y="6273641"/>
            <a:ext cx="3792260"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10%</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57344" y="516493"/>
            <a:ext cx="6704290" cy="616268"/>
          </a:xfrm>
          <a:prstGeom prst="rect">
            <a:avLst/>
          </a:prstGeom>
          <a:noFill/>
          <a:ln/>
        </p:spPr>
        <p:txBody>
          <a:bodyPr wrap="none" lIns="0" tIns="0" rIns="0" bIns="0" rtlCol="0" anchor="t"/>
          <a:lstStyle/>
          <a:p>
            <a:pPr marL="0" indent="0">
              <a:lnSpc>
                <a:spcPts val="4850"/>
              </a:lnSpc>
              <a:buNone/>
            </a:pPr>
            <a:r>
              <a:rPr lang="en-US" sz="3850" b="1" dirty="0">
                <a:solidFill>
                  <a:srgbClr val="000000"/>
                </a:solidFill>
                <a:latin typeface="Petrona" pitchFamily="34" charset="0"/>
                <a:ea typeface="Petrona" pitchFamily="34" charset="-122"/>
                <a:cs typeface="Petrona" pitchFamily="34" charset="-120"/>
              </a:rPr>
              <a:t>Churn Rates by Contract Type</a:t>
            </a:r>
            <a:endParaRPr lang="en-US" sz="3850" dirty="0"/>
          </a:p>
        </p:txBody>
      </p:sp>
      <p:sp>
        <p:nvSpPr>
          <p:cNvPr id="3" name="Shape 1"/>
          <p:cNvSpPr/>
          <p:nvPr/>
        </p:nvSpPr>
        <p:spPr>
          <a:xfrm>
            <a:off x="927616" y="1414463"/>
            <a:ext cx="22860" cy="3665934"/>
          </a:xfrm>
          <a:prstGeom prst="roundRect">
            <a:avLst>
              <a:gd name="adj" fmla="val 345088"/>
            </a:avLst>
          </a:prstGeom>
          <a:solidFill>
            <a:srgbClr val="B2D4E5"/>
          </a:solidFill>
          <a:ln/>
        </p:spPr>
      </p:sp>
      <p:sp>
        <p:nvSpPr>
          <p:cNvPr id="4" name="Shape 2"/>
          <p:cNvSpPr/>
          <p:nvPr/>
        </p:nvSpPr>
        <p:spPr>
          <a:xfrm>
            <a:off x="1127462" y="1825466"/>
            <a:ext cx="657344" cy="22860"/>
          </a:xfrm>
          <a:prstGeom prst="roundRect">
            <a:avLst>
              <a:gd name="adj" fmla="val 345088"/>
            </a:avLst>
          </a:prstGeom>
          <a:solidFill>
            <a:srgbClr val="B2D4E5"/>
          </a:solidFill>
          <a:ln/>
        </p:spPr>
      </p:sp>
      <p:sp>
        <p:nvSpPr>
          <p:cNvPr id="5" name="Shape 3"/>
          <p:cNvSpPr/>
          <p:nvPr/>
        </p:nvSpPr>
        <p:spPr>
          <a:xfrm>
            <a:off x="727770" y="1625679"/>
            <a:ext cx="422553" cy="422553"/>
          </a:xfrm>
          <a:prstGeom prst="roundRect">
            <a:avLst>
              <a:gd name="adj" fmla="val 18669"/>
            </a:avLst>
          </a:prstGeom>
          <a:solidFill>
            <a:srgbClr val="CCEEFF"/>
          </a:solidFill>
          <a:ln w="7620">
            <a:solidFill>
              <a:srgbClr val="B2D4E5"/>
            </a:solidFill>
            <a:prstDash val="solid"/>
          </a:ln>
        </p:spPr>
      </p:sp>
      <p:sp>
        <p:nvSpPr>
          <p:cNvPr id="6" name="Text 4"/>
          <p:cNvSpPr/>
          <p:nvPr/>
        </p:nvSpPr>
        <p:spPr>
          <a:xfrm>
            <a:off x="875645" y="1689021"/>
            <a:ext cx="126683" cy="295870"/>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Petrona" pitchFamily="34" charset="0"/>
                <a:ea typeface="Petrona" pitchFamily="34" charset="-122"/>
                <a:cs typeface="Petrona" pitchFamily="34" charset="-120"/>
              </a:rPr>
              <a:t>1</a:t>
            </a:r>
            <a:endParaRPr lang="en-US" sz="2300" dirty="0"/>
          </a:p>
        </p:txBody>
      </p:sp>
      <p:sp>
        <p:nvSpPr>
          <p:cNvPr id="7" name="Text 5"/>
          <p:cNvSpPr/>
          <p:nvPr/>
        </p:nvSpPr>
        <p:spPr>
          <a:xfrm>
            <a:off x="1972032" y="1602224"/>
            <a:ext cx="2465189" cy="308134"/>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pitchFamily="34" charset="0"/>
                <a:ea typeface="Petrona" pitchFamily="34" charset="-122"/>
                <a:cs typeface="Petrona" pitchFamily="34" charset="-120"/>
              </a:rPr>
              <a:t>Month-to-Month</a:t>
            </a:r>
            <a:endParaRPr lang="en-US" sz="1900" dirty="0"/>
          </a:p>
        </p:txBody>
      </p:sp>
      <p:sp>
        <p:nvSpPr>
          <p:cNvPr id="8" name="Text 6"/>
          <p:cNvSpPr/>
          <p:nvPr/>
        </p:nvSpPr>
        <p:spPr>
          <a:xfrm>
            <a:off x="1972032" y="2022991"/>
            <a:ext cx="12001024" cy="300514"/>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1,655 churned customers</a:t>
            </a:r>
            <a:endParaRPr lang="en-US" sz="1450" dirty="0"/>
          </a:p>
        </p:txBody>
      </p:sp>
      <p:sp>
        <p:nvSpPr>
          <p:cNvPr id="9" name="Shape 7"/>
          <p:cNvSpPr/>
          <p:nvPr/>
        </p:nvSpPr>
        <p:spPr>
          <a:xfrm>
            <a:off x="1127462" y="3110032"/>
            <a:ext cx="657344" cy="22860"/>
          </a:xfrm>
          <a:prstGeom prst="roundRect">
            <a:avLst>
              <a:gd name="adj" fmla="val 345088"/>
            </a:avLst>
          </a:prstGeom>
          <a:solidFill>
            <a:srgbClr val="B2D4E5"/>
          </a:solidFill>
          <a:ln/>
        </p:spPr>
      </p:sp>
      <p:sp>
        <p:nvSpPr>
          <p:cNvPr id="10" name="Shape 8"/>
          <p:cNvSpPr/>
          <p:nvPr/>
        </p:nvSpPr>
        <p:spPr>
          <a:xfrm>
            <a:off x="727770" y="2910245"/>
            <a:ext cx="422553" cy="422553"/>
          </a:xfrm>
          <a:prstGeom prst="roundRect">
            <a:avLst>
              <a:gd name="adj" fmla="val 18669"/>
            </a:avLst>
          </a:prstGeom>
          <a:solidFill>
            <a:srgbClr val="CCEEFF"/>
          </a:solidFill>
          <a:ln w="7620">
            <a:solidFill>
              <a:srgbClr val="B2D4E5"/>
            </a:solidFill>
            <a:prstDash val="solid"/>
          </a:ln>
        </p:spPr>
      </p:sp>
      <p:sp>
        <p:nvSpPr>
          <p:cNvPr id="11" name="Text 9"/>
          <p:cNvSpPr/>
          <p:nvPr/>
        </p:nvSpPr>
        <p:spPr>
          <a:xfrm>
            <a:off x="855166" y="2973586"/>
            <a:ext cx="167759" cy="295870"/>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Petrona" pitchFamily="34" charset="0"/>
                <a:ea typeface="Petrona" pitchFamily="34" charset="-122"/>
                <a:cs typeface="Petrona" pitchFamily="34" charset="-120"/>
              </a:rPr>
              <a:t>2</a:t>
            </a:r>
            <a:endParaRPr lang="en-US" sz="2300" dirty="0"/>
          </a:p>
        </p:txBody>
      </p:sp>
      <p:sp>
        <p:nvSpPr>
          <p:cNvPr id="12" name="Text 10"/>
          <p:cNvSpPr/>
          <p:nvPr/>
        </p:nvSpPr>
        <p:spPr>
          <a:xfrm>
            <a:off x="1972032" y="2886789"/>
            <a:ext cx="2465189" cy="308134"/>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pitchFamily="34" charset="0"/>
                <a:ea typeface="Petrona" pitchFamily="34" charset="-122"/>
                <a:cs typeface="Petrona" pitchFamily="34" charset="-120"/>
              </a:rPr>
              <a:t>One-Year</a:t>
            </a:r>
            <a:endParaRPr lang="en-US" sz="1900" dirty="0"/>
          </a:p>
        </p:txBody>
      </p:sp>
      <p:sp>
        <p:nvSpPr>
          <p:cNvPr id="13" name="Text 11"/>
          <p:cNvSpPr/>
          <p:nvPr/>
        </p:nvSpPr>
        <p:spPr>
          <a:xfrm>
            <a:off x="1972032" y="3307556"/>
            <a:ext cx="12001024" cy="300514"/>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166 churned customers</a:t>
            </a:r>
            <a:endParaRPr lang="en-US" sz="1450" dirty="0"/>
          </a:p>
        </p:txBody>
      </p:sp>
      <p:sp>
        <p:nvSpPr>
          <p:cNvPr id="14" name="Shape 12"/>
          <p:cNvSpPr/>
          <p:nvPr/>
        </p:nvSpPr>
        <p:spPr>
          <a:xfrm>
            <a:off x="1127462" y="4394597"/>
            <a:ext cx="657344" cy="22860"/>
          </a:xfrm>
          <a:prstGeom prst="roundRect">
            <a:avLst>
              <a:gd name="adj" fmla="val 345088"/>
            </a:avLst>
          </a:prstGeom>
          <a:solidFill>
            <a:srgbClr val="B2D4E5"/>
          </a:solidFill>
          <a:ln/>
        </p:spPr>
      </p:sp>
      <p:sp>
        <p:nvSpPr>
          <p:cNvPr id="15" name="Shape 13"/>
          <p:cNvSpPr/>
          <p:nvPr/>
        </p:nvSpPr>
        <p:spPr>
          <a:xfrm>
            <a:off x="727770" y="4194810"/>
            <a:ext cx="422553" cy="422553"/>
          </a:xfrm>
          <a:prstGeom prst="roundRect">
            <a:avLst>
              <a:gd name="adj" fmla="val 18669"/>
            </a:avLst>
          </a:prstGeom>
          <a:solidFill>
            <a:srgbClr val="CCEEFF"/>
          </a:solidFill>
          <a:ln w="7620">
            <a:solidFill>
              <a:srgbClr val="B2D4E5"/>
            </a:solidFill>
            <a:prstDash val="solid"/>
          </a:ln>
        </p:spPr>
      </p:sp>
      <p:sp>
        <p:nvSpPr>
          <p:cNvPr id="16" name="Text 14"/>
          <p:cNvSpPr/>
          <p:nvPr/>
        </p:nvSpPr>
        <p:spPr>
          <a:xfrm>
            <a:off x="855285" y="4258151"/>
            <a:ext cx="167402" cy="295870"/>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Petrona" pitchFamily="34" charset="0"/>
                <a:ea typeface="Petrona" pitchFamily="34" charset="-122"/>
                <a:cs typeface="Petrona" pitchFamily="34" charset="-120"/>
              </a:rPr>
              <a:t>3</a:t>
            </a:r>
            <a:endParaRPr lang="en-US" sz="2300" dirty="0"/>
          </a:p>
        </p:txBody>
      </p:sp>
      <p:sp>
        <p:nvSpPr>
          <p:cNvPr id="17" name="Text 15"/>
          <p:cNvSpPr/>
          <p:nvPr/>
        </p:nvSpPr>
        <p:spPr>
          <a:xfrm>
            <a:off x="1972032" y="4171355"/>
            <a:ext cx="2465189" cy="308134"/>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pitchFamily="34" charset="0"/>
                <a:ea typeface="Petrona" pitchFamily="34" charset="-122"/>
                <a:cs typeface="Petrona" pitchFamily="34" charset="-120"/>
              </a:rPr>
              <a:t>Two-Year</a:t>
            </a:r>
            <a:endParaRPr lang="en-US" sz="1900" dirty="0"/>
          </a:p>
        </p:txBody>
      </p:sp>
      <p:sp>
        <p:nvSpPr>
          <p:cNvPr id="18" name="Text 16"/>
          <p:cNvSpPr/>
          <p:nvPr/>
        </p:nvSpPr>
        <p:spPr>
          <a:xfrm>
            <a:off x="1972032" y="4592122"/>
            <a:ext cx="12001024" cy="300514"/>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48 churned customers</a:t>
            </a:r>
            <a:endParaRPr lang="en-US" sz="1450" dirty="0"/>
          </a:p>
        </p:txBody>
      </p:sp>
      <p:sp>
        <p:nvSpPr>
          <p:cNvPr id="19" name="Text 17"/>
          <p:cNvSpPr/>
          <p:nvPr/>
        </p:nvSpPr>
        <p:spPr>
          <a:xfrm>
            <a:off x="657344" y="5362099"/>
            <a:ext cx="7588091" cy="616268"/>
          </a:xfrm>
          <a:prstGeom prst="rect">
            <a:avLst/>
          </a:prstGeom>
          <a:noFill/>
          <a:ln/>
        </p:spPr>
        <p:txBody>
          <a:bodyPr wrap="none" lIns="0" tIns="0" rIns="0" bIns="0" rtlCol="0" anchor="t"/>
          <a:lstStyle/>
          <a:p>
            <a:pPr marL="0" indent="0">
              <a:lnSpc>
                <a:spcPts val="4850"/>
              </a:lnSpc>
              <a:buNone/>
            </a:pPr>
            <a:r>
              <a:rPr lang="en-US" sz="3850" b="1" dirty="0">
                <a:solidFill>
                  <a:srgbClr val="000000"/>
                </a:solidFill>
                <a:latin typeface="Petrona" pitchFamily="34" charset="0"/>
                <a:ea typeface="Petrona" pitchFamily="34" charset="-122"/>
                <a:cs typeface="Petrona" pitchFamily="34" charset="-120"/>
              </a:rPr>
              <a:t>Impact of Total Charges on Churn</a:t>
            </a:r>
            <a:endParaRPr lang="en-US" sz="3850" dirty="0"/>
          </a:p>
        </p:txBody>
      </p:sp>
      <p:sp>
        <p:nvSpPr>
          <p:cNvPr id="20" name="Text 18"/>
          <p:cNvSpPr/>
          <p:nvPr/>
        </p:nvSpPr>
        <p:spPr>
          <a:xfrm>
            <a:off x="657344" y="6447830"/>
            <a:ext cx="2465189" cy="308134"/>
          </a:xfrm>
          <a:prstGeom prst="rect">
            <a:avLst/>
          </a:prstGeom>
          <a:noFill/>
          <a:ln/>
        </p:spPr>
        <p:txBody>
          <a:bodyPr wrap="none" lIns="0" tIns="0" rIns="0" bIns="0" rtlCol="0" anchor="t"/>
          <a:lstStyle/>
          <a:p>
            <a:pPr marL="0" indent="0">
              <a:lnSpc>
                <a:spcPts val="2400"/>
              </a:lnSpc>
              <a:buNone/>
            </a:pPr>
            <a:r>
              <a:rPr lang="en-US" sz="1900" b="1" dirty="0">
                <a:solidFill>
                  <a:srgbClr val="000000"/>
                </a:solidFill>
                <a:latin typeface="Petrona" pitchFamily="34" charset="0"/>
                <a:ea typeface="Petrona" pitchFamily="34" charset="-122"/>
                <a:cs typeface="Petrona" pitchFamily="34" charset="-120"/>
              </a:rPr>
              <a:t>High Charges</a:t>
            </a:r>
            <a:endParaRPr lang="en-US" sz="1900" dirty="0"/>
          </a:p>
        </p:txBody>
      </p:sp>
      <p:sp>
        <p:nvSpPr>
          <p:cNvPr id="21" name="Text 19"/>
          <p:cNvSpPr/>
          <p:nvPr/>
        </p:nvSpPr>
        <p:spPr>
          <a:xfrm>
            <a:off x="657344" y="6943725"/>
            <a:ext cx="6428780" cy="601028"/>
          </a:xfrm>
          <a:prstGeom prst="rect">
            <a:avLst/>
          </a:prstGeom>
          <a:noFill/>
          <a:ln/>
        </p:spPr>
        <p:txBody>
          <a:bodyPr wrap="square" lIns="0" tIns="0" rIns="0" bIns="0" rtlCol="0" anchor="t"/>
          <a:lstStyle/>
          <a:p>
            <a:pPr marL="0" indent="0">
              <a:lnSpc>
                <a:spcPts val="2350"/>
              </a:lnSpc>
              <a:buNone/>
            </a:pPr>
            <a:r>
              <a:rPr lang="en-US" sz="1450" dirty="0">
                <a:solidFill>
                  <a:srgbClr val="272525"/>
                </a:solidFill>
                <a:latin typeface="Inter" pitchFamily="34" charset="0"/>
                <a:ea typeface="Inter" pitchFamily="34" charset="-122"/>
                <a:cs typeface="Inter" pitchFamily="34" charset="-120"/>
              </a:rPr>
              <a:t>Customers with high total charges (ranging from $5,700 to $8,648) correlate with higher churn.</a:t>
            </a:r>
            <a:endParaRPr lang="en-US" sz="1450" dirty="0"/>
          </a:p>
        </p:txBody>
      </p:sp>
      <p:sp>
        <p:nvSpPr>
          <p:cNvPr id="22" name="Text 20"/>
          <p:cNvSpPr/>
          <p:nvPr/>
        </p:nvSpPr>
        <p:spPr>
          <a:xfrm>
            <a:off x="7551896" y="6447830"/>
            <a:ext cx="2465189" cy="308134"/>
          </a:xfrm>
          <a:prstGeom prst="rect">
            <a:avLst/>
          </a:prstGeom>
          <a:noFill/>
          <a:ln/>
        </p:spPr>
        <p:txBody>
          <a:bodyPr wrap="none" lIns="0" tIns="0" rIns="0" bIns="0" rtlCol="0" anchor="t"/>
          <a:lstStyle/>
          <a:p>
            <a:pPr marL="0" indent="0">
              <a:lnSpc>
                <a:spcPts val="2400"/>
              </a:lnSpc>
              <a:buNone/>
            </a:pPr>
            <a:r>
              <a:rPr lang="en-US" sz="1900" b="1" dirty="0">
                <a:solidFill>
                  <a:srgbClr val="000000"/>
                </a:solidFill>
                <a:latin typeface="Petrona" pitchFamily="34" charset="0"/>
                <a:ea typeface="Petrona" pitchFamily="34" charset="-122"/>
                <a:cs typeface="Petrona" pitchFamily="34" charset="-120"/>
              </a:rPr>
              <a:t>Low Charges</a:t>
            </a:r>
            <a:endParaRPr lang="en-US" sz="1900" dirty="0"/>
          </a:p>
        </p:txBody>
      </p:sp>
      <p:sp>
        <p:nvSpPr>
          <p:cNvPr id="23" name="Text 21"/>
          <p:cNvSpPr/>
          <p:nvPr/>
        </p:nvSpPr>
        <p:spPr>
          <a:xfrm>
            <a:off x="7551896" y="6943725"/>
            <a:ext cx="6428780" cy="300514"/>
          </a:xfrm>
          <a:prstGeom prst="rect">
            <a:avLst/>
          </a:prstGeom>
          <a:noFill/>
          <a:ln/>
        </p:spPr>
        <p:txBody>
          <a:bodyPr wrap="none" lIns="0" tIns="0" rIns="0" bIns="0" rtlCol="0" anchor="t"/>
          <a:lstStyle/>
          <a:p>
            <a:pPr marL="0" indent="0">
              <a:lnSpc>
                <a:spcPts val="2350"/>
              </a:lnSpc>
              <a:buNone/>
            </a:pPr>
            <a:r>
              <a:rPr lang="en-US" sz="1450" dirty="0">
                <a:solidFill>
                  <a:srgbClr val="272525"/>
                </a:solidFill>
                <a:latin typeface="Inter" pitchFamily="34" charset="0"/>
                <a:ea typeface="Inter" pitchFamily="34" charset="-122"/>
                <a:cs typeface="Inter" pitchFamily="34" charset="-120"/>
              </a:rPr>
              <a:t>Customers with low total charges are less likely to churn.</a:t>
            </a:r>
            <a:endParaRPr lang="en-US" sz="14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529001"/>
            <a:ext cx="6480810" cy="809982"/>
          </a:xfrm>
          <a:prstGeom prst="rect">
            <a:avLst/>
          </a:prstGeom>
          <a:noFill/>
          <a:ln/>
        </p:spPr>
        <p:txBody>
          <a:bodyPr wrap="none" lIns="0" tIns="0" rIns="0" bIns="0" rtlCol="0" anchor="t"/>
          <a:lstStyle/>
          <a:p>
            <a:pPr marL="0" indent="0">
              <a:lnSpc>
                <a:spcPts val="6350"/>
              </a:lnSpc>
              <a:buNone/>
            </a:pPr>
            <a:r>
              <a:rPr lang="en-US" sz="5100" b="1" dirty="0">
                <a:solidFill>
                  <a:srgbClr val="000000"/>
                </a:solidFill>
                <a:latin typeface="Petrona" pitchFamily="34" charset="0"/>
                <a:ea typeface="Petrona" pitchFamily="34" charset="-122"/>
                <a:cs typeface="Petrona" pitchFamily="34" charset="-120"/>
              </a:rPr>
              <a:t>Key Insights</a:t>
            </a:r>
            <a:endParaRPr lang="en-US" sz="5100" dirty="0"/>
          </a:p>
        </p:txBody>
      </p:sp>
      <p:sp>
        <p:nvSpPr>
          <p:cNvPr id="3" name="Shape 1"/>
          <p:cNvSpPr/>
          <p:nvPr/>
        </p:nvSpPr>
        <p:spPr>
          <a:xfrm>
            <a:off x="864037" y="2986921"/>
            <a:ext cx="555427" cy="555427"/>
          </a:xfrm>
          <a:prstGeom prst="roundRect">
            <a:avLst>
              <a:gd name="adj" fmla="val 18669"/>
            </a:avLst>
          </a:prstGeom>
          <a:solidFill>
            <a:srgbClr val="CCEEFF"/>
          </a:solidFill>
          <a:ln w="15240">
            <a:solidFill>
              <a:srgbClr val="B2D4E5"/>
            </a:solidFill>
            <a:prstDash val="solid"/>
          </a:ln>
        </p:spPr>
      </p:sp>
      <p:sp>
        <p:nvSpPr>
          <p:cNvPr id="4" name="Text 2"/>
          <p:cNvSpPr/>
          <p:nvPr/>
        </p:nvSpPr>
        <p:spPr>
          <a:xfrm>
            <a:off x="1058466" y="3070146"/>
            <a:ext cx="166449" cy="388858"/>
          </a:xfrm>
          <a:prstGeom prst="rect">
            <a:avLst/>
          </a:prstGeom>
          <a:noFill/>
          <a:ln/>
        </p:spPr>
        <p:txBody>
          <a:bodyPr wrap="none" lIns="0" tIns="0" rIns="0" bIns="0" rtlCol="0" anchor="t"/>
          <a:lstStyle/>
          <a:p>
            <a:pPr marL="0" indent="0" algn="ctr">
              <a:lnSpc>
                <a:spcPts val="3050"/>
              </a:lnSpc>
              <a:buNone/>
            </a:pPr>
            <a:r>
              <a:rPr lang="en-US" sz="3050" b="1" dirty="0">
                <a:solidFill>
                  <a:srgbClr val="272525"/>
                </a:solidFill>
                <a:latin typeface="Petrona" pitchFamily="34" charset="0"/>
                <a:ea typeface="Petrona" pitchFamily="34" charset="-122"/>
                <a:cs typeface="Petrona" pitchFamily="34" charset="-120"/>
              </a:rPr>
              <a:t>1</a:t>
            </a:r>
            <a:endParaRPr lang="en-US" sz="3050" dirty="0"/>
          </a:p>
        </p:txBody>
      </p:sp>
      <p:sp>
        <p:nvSpPr>
          <p:cNvPr id="5" name="Text 3"/>
          <p:cNvSpPr/>
          <p:nvPr/>
        </p:nvSpPr>
        <p:spPr>
          <a:xfrm>
            <a:off x="1666280" y="2986921"/>
            <a:ext cx="3240405" cy="405051"/>
          </a:xfrm>
          <a:prstGeom prst="rect">
            <a:avLst/>
          </a:prstGeom>
          <a:noFill/>
          <a:ln/>
        </p:spPr>
        <p:txBody>
          <a:bodyPr wrap="non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Significant Impact</a:t>
            </a:r>
            <a:endParaRPr lang="en-US" sz="2550" dirty="0"/>
          </a:p>
        </p:txBody>
      </p:sp>
      <p:sp>
        <p:nvSpPr>
          <p:cNvPr id="6" name="Text 4"/>
          <p:cNvSpPr/>
          <p:nvPr/>
        </p:nvSpPr>
        <p:spPr>
          <a:xfrm>
            <a:off x="1666280" y="3540085"/>
            <a:ext cx="3333988" cy="1975247"/>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A revenue loss of 17.24% due to churn is substantial, highlighting the importance of addressing the factors driving customers to leave.</a:t>
            </a:r>
            <a:endParaRPr lang="en-US" sz="1900" dirty="0"/>
          </a:p>
        </p:txBody>
      </p:sp>
      <p:sp>
        <p:nvSpPr>
          <p:cNvPr id="7" name="Shape 5"/>
          <p:cNvSpPr/>
          <p:nvPr/>
        </p:nvSpPr>
        <p:spPr>
          <a:xfrm>
            <a:off x="5247084" y="2986921"/>
            <a:ext cx="555427" cy="555427"/>
          </a:xfrm>
          <a:prstGeom prst="roundRect">
            <a:avLst>
              <a:gd name="adj" fmla="val 18669"/>
            </a:avLst>
          </a:prstGeom>
          <a:solidFill>
            <a:srgbClr val="CCEEFF"/>
          </a:solidFill>
          <a:ln w="15240">
            <a:solidFill>
              <a:srgbClr val="B2D4E5"/>
            </a:solidFill>
            <a:prstDash val="solid"/>
          </a:ln>
        </p:spPr>
      </p:sp>
      <p:sp>
        <p:nvSpPr>
          <p:cNvPr id="8" name="Text 6"/>
          <p:cNvSpPr/>
          <p:nvPr/>
        </p:nvSpPr>
        <p:spPr>
          <a:xfrm>
            <a:off x="5414486" y="3070146"/>
            <a:ext cx="220504" cy="388858"/>
          </a:xfrm>
          <a:prstGeom prst="rect">
            <a:avLst/>
          </a:prstGeom>
          <a:noFill/>
          <a:ln/>
        </p:spPr>
        <p:txBody>
          <a:bodyPr wrap="none" lIns="0" tIns="0" rIns="0" bIns="0" rtlCol="0" anchor="t"/>
          <a:lstStyle/>
          <a:p>
            <a:pPr marL="0" indent="0" algn="ctr">
              <a:lnSpc>
                <a:spcPts val="3050"/>
              </a:lnSpc>
              <a:buNone/>
            </a:pPr>
            <a:r>
              <a:rPr lang="en-US" sz="3050" b="1" dirty="0">
                <a:solidFill>
                  <a:srgbClr val="272525"/>
                </a:solidFill>
                <a:latin typeface="Petrona" pitchFamily="34" charset="0"/>
                <a:ea typeface="Petrona" pitchFamily="34" charset="-122"/>
                <a:cs typeface="Petrona" pitchFamily="34" charset="-120"/>
              </a:rPr>
              <a:t>2</a:t>
            </a:r>
            <a:endParaRPr lang="en-US" sz="3050" dirty="0"/>
          </a:p>
        </p:txBody>
      </p:sp>
      <p:sp>
        <p:nvSpPr>
          <p:cNvPr id="9" name="Text 7"/>
          <p:cNvSpPr/>
          <p:nvPr/>
        </p:nvSpPr>
        <p:spPr>
          <a:xfrm>
            <a:off x="6049328" y="2986921"/>
            <a:ext cx="3240405" cy="405051"/>
          </a:xfrm>
          <a:prstGeom prst="rect">
            <a:avLst/>
          </a:prstGeom>
          <a:noFill/>
          <a:ln/>
        </p:spPr>
        <p:txBody>
          <a:bodyPr wrap="non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Strategic Focus</a:t>
            </a:r>
            <a:endParaRPr lang="en-US" sz="2550" dirty="0"/>
          </a:p>
        </p:txBody>
      </p:sp>
      <p:sp>
        <p:nvSpPr>
          <p:cNvPr id="10" name="Text 8"/>
          <p:cNvSpPr/>
          <p:nvPr/>
        </p:nvSpPr>
        <p:spPr>
          <a:xfrm>
            <a:off x="6049328" y="3540085"/>
            <a:ext cx="3333988" cy="3160395"/>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To mitigate this loss, the company should focus on key areas such as improving customer satisfaction, enhancing service offerings, and implementing retention strategies to reduce churn rates.</a:t>
            </a:r>
            <a:endParaRPr lang="en-US" sz="1900" dirty="0"/>
          </a:p>
        </p:txBody>
      </p:sp>
      <p:sp>
        <p:nvSpPr>
          <p:cNvPr id="11" name="Shape 9"/>
          <p:cNvSpPr/>
          <p:nvPr/>
        </p:nvSpPr>
        <p:spPr>
          <a:xfrm>
            <a:off x="9630132" y="2986921"/>
            <a:ext cx="555427" cy="555427"/>
          </a:xfrm>
          <a:prstGeom prst="roundRect">
            <a:avLst>
              <a:gd name="adj" fmla="val 18669"/>
            </a:avLst>
          </a:prstGeom>
          <a:solidFill>
            <a:srgbClr val="CCEEFF"/>
          </a:solidFill>
          <a:ln w="15240">
            <a:solidFill>
              <a:srgbClr val="B2D4E5"/>
            </a:solidFill>
            <a:prstDash val="solid"/>
          </a:ln>
        </p:spPr>
      </p:sp>
      <p:sp>
        <p:nvSpPr>
          <p:cNvPr id="12" name="Text 10"/>
          <p:cNvSpPr/>
          <p:nvPr/>
        </p:nvSpPr>
        <p:spPr>
          <a:xfrm>
            <a:off x="9797772" y="3070146"/>
            <a:ext cx="220028" cy="388858"/>
          </a:xfrm>
          <a:prstGeom prst="rect">
            <a:avLst/>
          </a:prstGeom>
          <a:noFill/>
          <a:ln/>
        </p:spPr>
        <p:txBody>
          <a:bodyPr wrap="none" lIns="0" tIns="0" rIns="0" bIns="0" rtlCol="0" anchor="t"/>
          <a:lstStyle/>
          <a:p>
            <a:pPr marL="0" indent="0" algn="ctr">
              <a:lnSpc>
                <a:spcPts val="3050"/>
              </a:lnSpc>
              <a:buNone/>
            </a:pPr>
            <a:r>
              <a:rPr lang="en-US" sz="3050" b="1" dirty="0">
                <a:solidFill>
                  <a:srgbClr val="272525"/>
                </a:solidFill>
                <a:latin typeface="Petrona" pitchFamily="34" charset="0"/>
                <a:ea typeface="Petrona" pitchFamily="34" charset="-122"/>
                <a:cs typeface="Petrona" pitchFamily="34" charset="-120"/>
              </a:rPr>
              <a:t>3</a:t>
            </a:r>
            <a:endParaRPr lang="en-US" sz="3050" dirty="0"/>
          </a:p>
        </p:txBody>
      </p:sp>
      <p:sp>
        <p:nvSpPr>
          <p:cNvPr id="13" name="Text 11"/>
          <p:cNvSpPr/>
          <p:nvPr/>
        </p:nvSpPr>
        <p:spPr>
          <a:xfrm>
            <a:off x="10432375" y="2986921"/>
            <a:ext cx="3333988" cy="810101"/>
          </a:xfrm>
          <a:prstGeom prst="rect">
            <a:avLst/>
          </a:prstGeom>
          <a:noFill/>
          <a:ln/>
        </p:spPr>
        <p:txBody>
          <a:bodyPr wrap="squar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Opportunity for Improvement</a:t>
            </a:r>
            <a:endParaRPr lang="en-US" sz="2550" dirty="0"/>
          </a:p>
        </p:txBody>
      </p:sp>
      <p:sp>
        <p:nvSpPr>
          <p:cNvPr id="14" name="Text 12"/>
          <p:cNvSpPr/>
          <p:nvPr/>
        </p:nvSpPr>
        <p:spPr>
          <a:xfrm>
            <a:off x="10432375" y="3945136"/>
            <a:ext cx="3333988" cy="1975247"/>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By reducing churn, even a small percentage improvement can translate into a considerable financial gain for the company.</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4510" y="664845"/>
            <a:ext cx="6334125" cy="791766"/>
          </a:xfrm>
          <a:prstGeom prst="rect">
            <a:avLst/>
          </a:prstGeom>
          <a:noFill/>
          <a:ln/>
        </p:spPr>
        <p:txBody>
          <a:bodyPr wrap="none" lIns="0" tIns="0" rIns="0" bIns="0" rtlCol="0" anchor="t"/>
          <a:lstStyle/>
          <a:p>
            <a:pPr marL="0" indent="0">
              <a:lnSpc>
                <a:spcPts val="6200"/>
              </a:lnSpc>
              <a:buNone/>
            </a:pPr>
            <a:r>
              <a:rPr lang="en-US" sz="4950" b="1" dirty="0">
                <a:solidFill>
                  <a:srgbClr val="000000"/>
                </a:solidFill>
                <a:latin typeface="Petrona" pitchFamily="34" charset="0"/>
                <a:ea typeface="Petrona" pitchFamily="34" charset="-122"/>
                <a:cs typeface="Petrona" pitchFamily="34" charset="-120"/>
              </a:rPr>
              <a:t>Recommendations</a:t>
            </a:r>
            <a:endParaRPr lang="en-US" sz="4950" dirty="0"/>
          </a:p>
        </p:txBody>
      </p:sp>
      <p:sp>
        <p:nvSpPr>
          <p:cNvPr id="3" name="Shape 1"/>
          <p:cNvSpPr/>
          <p:nvPr/>
        </p:nvSpPr>
        <p:spPr>
          <a:xfrm>
            <a:off x="844510" y="2090023"/>
            <a:ext cx="542925" cy="542925"/>
          </a:xfrm>
          <a:prstGeom prst="roundRect">
            <a:avLst>
              <a:gd name="adj" fmla="val 18667"/>
            </a:avLst>
          </a:prstGeom>
          <a:solidFill>
            <a:srgbClr val="CCEEFF"/>
          </a:solidFill>
          <a:ln w="7620">
            <a:solidFill>
              <a:srgbClr val="B2D4E5"/>
            </a:solidFill>
            <a:prstDash val="solid"/>
          </a:ln>
        </p:spPr>
      </p:sp>
      <p:sp>
        <p:nvSpPr>
          <p:cNvPr id="4" name="Text 2"/>
          <p:cNvSpPr/>
          <p:nvPr/>
        </p:nvSpPr>
        <p:spPr>
          <a:xfrm>
            <a:off x="1034653" y="2171462"/>
            <a:ext cx="162639" cy="380047"/>
          </a:xfrm>
          <a:prstGeom prst="rect">
            <a:avLst/>
          </a:prstGeom>
          <a:noFill/>
          <a:ln/>
        </p:spPr>
        <p:txBody>
          <a:bodyPr wrap="none" lIns="0" tIns="0" rIns="0" bIns="0" rtlCol="0" anchor="t"/>
          <a:lstStyle/>
          <a:p>
            <a:pPr marL="0" indent="0" algn="ctr">
              <a:lnSpc>
                <a:spcPts val="2950"/>
              </a:lnSpc>
              <a:buNone/>
            </a:pPr>
            <a:r>
              <a:rPr lang="en-US" sz="2950" b="1" dirty="0">
                <a:solidFill>
                  <a:srgbClr val="272525"/>
                </a:solidFill>
                <a:latin typeface="Petrona" pitchFamily="34" charset="0"/>
                <a:ea typeface="Petrona" pitchFamily="34" charset="-122"/>
                <a:cs typeface="Petrona" pitchFamily="34" charset="-120"/>
              </a:rPr>
              <a:t>1</a:t>
            </a:r>
            <a:endParaRPr lang="en-US" sz="2950" dirty="0"/>
          </a:p>
        </p:txBody>
      </p:sp>
      <p:sp>
        <p:nvSpPr>
          <p:cNvPr id="5" name="Text 3"/>
          <p:cNvSpPr/>
          <p:nvPr/>
        </p:nvSpPr>
        <p:spPr>
          <a:xfrm>
            <a:off x="1628656" y="2090023"/>
            <a:ext cx="3368873" cy="1187648"/>
          </a:xfrm>
          <a:prstGeom prst="rect">
            <a:avLst/>
          </a:prstGeom>
          <a:noFill/>
          <a:ln/>
        </p:spPr>
        <p:txBody>
          <a:bodyPr wrap="square" lIns="0" tIns="0" rIns="0" bIns="0" rtlCol="0" anchor="t"/>
          <a:lstStyle/>
          <a:p>
            <a:pPr marL="0" indent="0">
              <a:lnSpc>
                <a:spcPts val="3100"/>
              </a:lnSpc>
              <a:buNone/>
            </a:pPr>
            <a:r>
              <a:rPr lang="en-US" sz="2450" b="1" dirty="0">
                <a:solidFill>
                  <a:srgbClr val="272525"/>
                </a:solidFill>
                <a:latin typeface="Petrona" pitchFamily="34" charset="0"/>
                <a:ea typeface="Petrona" pitchFamily="34" charset="-122"/>
                <a:cs typeface="Petrona" pitchFamily="34" charset="-120"/>
              </a:rPr>
              <a:t>Offer Discounts or Incentives for Long-Term Contracts</a:t>
            </a:r>
            <a:endParaRPr lang="en-US" sz="2450" dirty="0"/>
          </a:p>
        </p:txBody>
      </p:sp>
      <p:sp>
        <p:nvSpPr>
          <p:cNvPr id="6" name="Text 4"/>
          <p:cNvSpPr/>
          <p:nvPr/>
        </p:nvSpPr>
        <p:spPr>
          <a:xfrm>
            <a:off x="1628656" y="3422452"/>
            <a:ext cx="3368873" cy="2316718"/>
          </a:xfrm>
          <a:prstGeom prst="rect">
            <a:avLst/>
          </a:prstGeom>
          <a:noFill/>
          <a:ln/>
        </p:spPr>
        <p:txBody>
          <a:bodyPr wrap="square" lIns="0" tIns="0" rIns="0" bIns="0" rtlCol="0" anchor="t"/>
          <a:lstStyle/>
          <a:p>
            <a:pPr marL="0" indent="0">
              <a:lnSpc>
                <a:spcPts val="3000"/>
              </a:lnSpc>
              <a:buNone/>
            </a:pPr>
            <a:r>
              <a:rPr lang="en-US" sz="1900" dirty="0">
                <a:solidFill>
                  <a:srgbClr val="272525"/>
                </a:solidFill>
                <a:latin typeface="Inter" pitchFamily="34" charset="0"/>
                <a:ea typeface="Inter" pitchFamily="34" charset="-122"/>
                <a:cs typeface="Inter" pitchFamily="34" charset="-120"/>
              </a:rPr>
              <a:t>To reduce churn, focus on converting month-to-month customers into long-term contracts by offering discounts, loyalty programs, or additional benefits.</a:t>
            </a:r>
            <a:endParaRPr lang="en-US" sz="1900" dirty="0"/>
          </a:p>
        </p:txBody>
      </p:sp>
      <p:sp>
        <p:nvSpPr>
          <p:cNvPr id="7" name="Shape 5"/>
          <p:cNvSpPr/>
          <p:nvPr/>
        </p:nvSpPr>
        <p:spPr>
          <a:xfrm>
            <a:off x="5238750" y="2090023"/>
            <a:ext cx="542925" cy="542925"/>
          </a:xfrm>
          <a:prstGeom prst="roundRect">
            <a:avLst>
              <a:gd name="adj" fmla="val 18667"/>
            </a:avLst>
          </a:prstGeom>
          <a:solidFill>
            <a:srgbClr val="CCEEFF"/>
          </a:solidFill>
          <a:ln w="7620">
            <a:solidFill>
              <a:srgbClr val="B2D4E5"/>
            </a:solidFill>
            <a:prstDash val="solid"/>
          </a:ln>
        </p:spPr>
      </p:sp>
      <p:sp>
        <p:nvSpPr>
          <p:cNvPr id="8" name="Text 6"/>
          <p:cNvSpPr/>
          <p:nvPr/>
        </p:nvSpPr>
        <p:spPr>
          <a:xfrm>
            <a:off x="5402461" y="2171462"/>
            <a:ext cx="215503" cy="380047"/>
          </a:xfrm>
          <a:prstGeom prst="rect">
            <a:avLst/>
          </a:prstGeom>
          <a:noFill/>
          <a:ln/>
        </p:spPr>
        <p:txBody>
          <a:bodyPr wrap="none" lIns="0" tIns="0" rIns="0" bIns="0" rtlCol="0" anchor="t"/>
          <a:lstStyle/>
          <a:p>
            <a:pPr marL="0" indent="0" algn="ctr">
              <a:lnSpc>
                <a:spcPts val="2950"/>
              </a:lnSpc>
              <a:buNone/>
            </a:pPr>
            <a:r>
              <a:rPr lang="en-US" sz="2950" b="1" dirty="0">
                <a:solidFill>
                  <a:srgbClr val="272525"/>
                </a:solidFill>
                <a:latin typeface="Petrona" pitchFamily="34" charset="0"/>
                <a:ea typeface="Petrona" pitchFamily="34" charset="-122"/>
                <a:cs typeface="Petrona" pitchFamily="34" charset="-120"/>
              </a:rPr>
              <a:t>2</a:t>
            </a:r>
            <a:endParaRPr lang="en-US" sz="2950" dirty="0"/>
          </a:p>
        </p:txBody>
      </p:sp>
      <p:sp>
        <p:nvSpPr>
          <p:cNvPr id="9" name="Text 7"/>
          <p:cNvSpPr/>
          <p:nvPr/>
        </p:nvSpPr>
        <p:spPr>
          <a:xfrm>
            <a:off x="6022896" y="2090023"/>
            <a:ext cx="3368873" cy="791766"/>
          </a:xfrm>
          <a:prstGeom prst="rect">
            <a:avLst/>
          </a:prstGeom>
          <a:noFill/>
          <a:ln/>
        </p:spPr>
        <p:txBody>
          <a:bodyPr wrap="square" lIns="0" tIns="0" rIns="0" bIns="0" rtlCol="0" anchor="t"/>
          <a:lstStyle/>
          <a:p>
            <a:pPr marL="0" indent="0">
              <a:lnSpc>
                <a:spcPts val="3100"/>
              </a:lnSpc>
              <a:buNone/>
            </a:pPr>
            <a:r>
              <a:rPr lang="en-US" sz="2450" b="1" dirty="0">
                <a:solidFill>
                  <a:srgbClr val="272525"/>
                </a:solidFill>
                <a:latin typeface="Petrona" pitchFamily="34" charset="0"/>
                <a:ea typeface="Petrona" pitchFamily="34" charset="-122"/>
                <a:cs typeface="Petrona" pitchFamily="34" charset="-120"/>
              </a:rPr>
              <a:t>Monitor High-Charge Customers</a:t>
            </a:r>
            <a:endParaRPr lang="en-US" sz="2450" dirty="0"/>
          </a:p>
        </p:txBody>
      </p:sp>
      <p:sp>
        <p:nvSpPr>
          <p:cNvPr id="10" name="Text 8"/>
          <p:cNvSpPr/>
          <p:nvPr/>
        </p:nvSpPr>
        <p:spPr>
          <a:xfrm>
            <a:off x="6022896" y="3026569"/>
            <a:ext cx="3368873" cy="2702838"/>
          </a:xfrm>
          <a:prstGeom prst="rect">
            <a:avLst/>
          </a:prstGeom>
          <a:noFill/>
          <a:ln/>
        </p:spPr>
        <p:txBody>
          <a:bodyPr wrap="square" lIns="0" tIns="0" rIns="0" bIns="0" rtlCol="0" anchor="t"/>
          <a:lstStyle/>
          <a:p>
            <a:pPr marL="0" indent="0">
              <a:lnSpc>
                <a:spcPts val="3000"/>
              </a:lnSpc>
              <a:buNone/>
            </a:pPr>
            <a:r>
              <a:rPr lang="en-US" sz="1900" dirty="0">
                <a:solidFill>
                  <a:srgbClr val="272525"/>
                </a:solidFill>
                <a:latin typeface="Inter" pitchFamily="34" charset="0"/>
                <a:ea typeface="Inter" pitchFamily="34" charset="-122"/>
                <a:cs typeface="Inter" pitchFamily="34" charset="-120"/>
              </a:rPr>
              <a:t>Implement proactive retention strategies for customers with high total charges, such as personalized support, loyalty rewards, or targeted discounts.</a:t>
            </a:r>
            <a:endParaRPr lang="en-US" sz="1900" dirty="0"/>
          </a:p>
        </p:txBody>
      </p:sp>
      <p:sp>
        <p:nvSpPr>
          <p:cNvPr id="11" name="Shape 9"/>
          <p:cNvSpPr/>
          <p:nvPr/>
        </p:nvSpPr>
        <p:spPr>
          <a:xfrm>
            <a:off x="9632990" y="2090023"/>
            <a:ext cx="542925" cy="542925"/>
          </a:xfrm>
          <a:prstGeom prst="roundRect">
            <a:avLst>
              <a:gd name="adj" fmla="val 18667"/>
            </a:avLst>
          </a:prstGeom>
          <a:solidFill>
            <a:srgbClr val="CCEEFF"/>
          </a:solidFill>
          <a:ln w="7620">
            <a:solidFill>
              <a:srgbClr val="B2D4E5"/>
            </a:solidFill>
            <a:prstDash val="solid"/>
          </a:ln>
        </p:spPr>
      </p:sp>
      <p:sp>
        <p:nvSpPr>
          <p:cNvPr id="12" name="Text 10"/>
          <p:cNvSpPr/>
          <p:nvPr/>
        </p:nvSpPr>
        <p:spPr>
          <a:xfrm>
            <a:off x="9796820" y="2171462"/>
            <a:ext cx="215146" cy="380047"/>
          </a:xfrm>
          <a:prstGeom prst="rect">
            <a:avLst/>
          </a:prstGeom>
          <a:noFill/>
          <a:ln/>
        </p:spPr>
        <p:txBody>
          <a:bodyPr wrap="none" lIns="0" tIns="0" rIns="0" bIns="0" rtlCol="0" anchor="t"/>
          <a:lstStyle/>
          <a:p>
            <a:pPr marL="0" indent="0" algn="ctr">
              <a:lnSpc>
                <a:spcPts val="2950"/>
              </a:lnSpc>
              <a:buNone/>
            </a:pPr>
            <a:r>
              <a:rPr lang="en-US" sz="2950" b="1" dirty="0">
                <a:solidFill>
                  <a:srgbClr val="272525"/>
                </a:solidFill>
                <a:latin typeface="Petrona" pitchFamily="34" charset="0"/>
                <a:ea typeface="Petrona" pitchFamily="34" charset="-122"/>
                <a:cs typeface="Petrona" pitchFamily="34" charset="-120"/>
              </a:rPr>
              <a:t>3</a:t>
            </a:r>
            <a:endParaRPr lang="en-US" sz="2950" dirty="0"/>
          </a:p>
        </p:txBody>
      </p:sp>
      <p:sp>
        <p:nvSpPr>
          <p:cNvPr id="13" name="Text 11"/>
          <p:cNvSpPr/>
          <p:nvPr/>
        </p:nvSpPr>
        <p:spPr>
          <a:xfrm>
            <a:off x="10417135" y="2090023"/>
            <a:ext cx="3368873" cy="791766"/>
          </a:xfrm>
          <a:prstGeom prst="rect">
            <a:avLst/>
          </a:prstGeom>
          <a:noFill/>
          <a:ln/>
        </p:spPr>
        <p:txBody>
          <a:bodyPr wrap="square" lIns="0" tIns="0" rIns="0" bIns="0" rtlCol="0" anchor="t"/>
          <a:lstStyle/>
          <a:p>
            <a:pPr marL="0" indent="0">
              <a:lnSpc>
                <a:spcPts val="3100"/>
              </a:lnSpc>
              <a:buNone/>
            </a:pPr>
            <a:r>
              <a:rPr lang="en-US" sz="2450" b="1" dirty="0">
                <a:solidFill>
                  <a:srgbClr val="272525"/>
                </a:solidFill>
                <a:latin typeface="Petrona" pitchFamily="34" charset="0"/>
                <a:ea typeface="Petrona" pitchFamily="34" charset="-122"/>
                <a:cs typeface="Petrona" pitchFamily="34" charset="-120"/>
              </a:rPr>
              <a:t>Segmented Marketing Campaigns</a:t>
            </a:r>
            <a:endParaRPr lang="en-US" sz="2450" dirty="0"/>
          </a:p>
        </p:txBody>
      </p:sp>
      <p:sp>
        <p:nvSpPr>
          <p:cNvPr id="14" name="Text 12"/>
          <p:cNvSpPr/>
          <p:nvPr/>
        </p:nvSpPr>
        <p:spPr>
          <a:xfrm>
            <a:off x="10417135" y="3026569"/>
            <a:ext cx="3368873" cy="2316718"/>
          </a:xfrm>
          <a:prstGeom prst="rect">
            <a:avLst/>
          </a:prstGeom>
          <a:noFill/>
          <a:ln/>
        </p:spPr>
        <p:txBody>
          <a:bodyPr wrap="square" lIns="0" tIns="0" rIns="0" bIns="0" rtlCol="0" anchor="t"/>
          <a:lstStyle/>
          <a:p>
            <a:pPr marL="0" indent="0">
              <a:lnSpc>
                <a:spcPts val="3000"/>
              </a:lnSpc>
              <a:buNone/>
            </a:pPr>
            <a:r>
              <a:rPr lang="en-US" sz="1900" dirty="0">
                <a:solidFill>
                  <a:srgbClr val="272525"/>
                </a:solidFill>
                <a:latin typeface="Inter" pitchFamily="34" charset="0"/>
                <a:ea typeface="Inter" pitchFamily="34" charset="-122"/>
                <a:cs typeface="Inter" pitchFamily="34" charset="-120"/>
              </a:rPr>
              <a:t>Use customer segmentation based on contract type, monthly charges, and other key variables to tailor marketing and retention efforts.</a:t>
            </a:r>
            <a:endParaRPr lang="en-US" sz="1900" dirty="0"/>
          </a:p>
        </p:txBody>
      </p:sp>
      <p:sp>
        <p:nvSpPr>
          <p:cNvPr id="15" name="Shape 13"/>
          <p:cNvSpPr/>
          <p:nvPr/>
        </p:nvSpPr>
        <p:spPr>
          <a:xfrm>
            <a:off x="844510" y="6251853"/>
            <a:ext cx="542925" cy="542925"/>
          </a:xfrm>
          <a:prstGeom prst="roundRect">
            <a:avLst>
              <a:gd name="adj" fmla="val 18667"/>
            </a:avLst>
          </a:prstGeom>
          <a:solidFill>
            <a:srgbClr val="CCEEFF"/>
          </a:solidFill>
          <a:ln w="7620">
            <a:solidFill>
              <a:srgbClr val="B2D4E5"/>
            </a:solidFill>
            <a:prstDash val="solid"/>
          </a:ln>
        </p:spPr>
      </p:sp>
      <p:sp>
        <p:nvSpPr>
          <p:cNvPr id="16" name="Text 14"/>
          <p:cNvSpPr/>
          <p:nvPr/>
        </p:nvSpPr>
        <p:spPr>
          <a:xfrm>
            <a:off x="1013579" y="6333292"/>
            <a:ext cx="204787" cy="380047"/>
          </a:xfrm>
          <a:prstGeom prst="rect">
            <a:avLst/>
          </a:prstGeom>
          <a:noFill/>
          <a:ln/>
        </p:spPr>
        <p:txBody>
          <a:bodyPr wrap="none" lIns="0" tIns="0" rIns="0" bIns="0" rtlCol="0" anchor="t"/>
          <a:lstStyle/>
          <a:p>
            <a:pPr marL="0" indent="0" algn="ctr">
              <a:lnSpc>
                <a:spcPts val="2950"/>
              </a:lnSpc>
              <a:buNone/>
            </a:pPr>
            <a:r>
              <a:rPr lang="en-US" sz="2950" b="1" dirty="0">
                <a:solidFill>
                  <a:srgbClr val="272525"/>
                </a:solidFill>
                <a:latin typeface="Petrona" pitchFamily="34" charset="0"/>
                <a:ea typeface="Petrona" pitchFamily="34" charset="-122"/>
                <a:cs typeface="Petrona" pitchFamily="34" charset="-120"/>
              </a:rPr>
              <a:t>4</a:t>
            </a:r>
            <a:endParaRPr lang="en-US" sz="2950" dirty="0"/>
          </a:p>
        </p:txBody>
      </p:sp>
      <p:sp>
        <p:nvSpPr>
          <p:cNvPr id="17" name="Text 15"/>
          <p:cNvSpPr/>
          <p:nvPr/>
        </p:nvSpPr>
        <p:spPr>
          <a:xfrm>
            <a:off x="1628656" y="6251853"/>
            <a:ext cx="7927658" cy="395883"/>
          </a:xfrm>
          <a:prstGeom prst="rect">
            <a:avLst/>
          </a:prstGeom>
          <a:noFill/>
          <a:ln/>
        </p:spPr>
        <p:txBody>
          <a:bodyPr wrap="none" lIns="0" tIns="0" rIns="0" bIns="0" rtlCol="0" anchor="t"/>
          <a:lstStyle/>
          <a:p>
            <a:pPr marL="0" indent="0">
              <a:lnSpc>
                <a:spcPts val="3100"/>
              </a:lnSpc>
              <a:buNone/>
            </a:pPr>
            <a:r>
              <a:rPr lang="en-US" sz="2450" b="1" dirty="0">
                <a:solidFill>
                  <a:srgbClr val="272525"/>
                </a:solidFill>
                <a:latin typeface="Petrona" pitchFamily="34" charset="0"/>
                <a:ea typeface="Petrona" pitchFamily="34" charset="-122"/>
                <a:cs typeface="Petrona" pitchFamily="34" charset="-120"/>
              </a:rPr>
              <a:t>Enhance Customer Service for Short-Term Subscribers</a:t>
            </a:r>
            <a:endParaRPr lang="en-US" sz="2450" dirty="0"/>
          </a:p>
        </p:txBody>
      </p:sp>
      <p:sp>
        <p:nvSpPr>
          <p:cNvPr id="18" name="Text 16"/>
          <p:cNvSpPr/>
          <p:nvPr/>
        </p:nvSpPr>
        <p:spPr>
          <a:xfrm>
            <a:off x="1628656" y="6792516"/>
            <a:ext cx="12157234" cy="772239"/>
          </a:xfrm>
          <a:prstGeom prst="rect">
            <a:avLst/>
          </a:prstGeom>
          <a:noFill/>
          <a:ln/>
        </p:spPr>
        <p:txBody>
          <a:bodyPr wrap="square" lIns="0" tIns="0" rIns="0" bIns="0" rtlCol="0" anchor="t"/>
          <a:lstStyle/>
          <a:p>
            <a:pPr marL="0" indent="0">
              <a:lnSpc>
                <a:spcPts val="3000"/>
              </a:lnSpc>
              <a:buNone/>
            </a:pPr>
            <a:r>
              <a:rPr lang="en-US" sz="1900" dirty="0">
                <a:solidFill>
                  <a:srgbClr val="272525"/>
                </a:solidFill>
                <a:latin typeface="Inter" pitchFamily="34" charset="0"/>
                <a:ea typeface="Inter" pitchFamily="34" charset="-122"/>
                <a:cs typeface="Inter" pitchFamily="34" charset="-120"/>
              </a:rPr>
              <a:t>Focus on improving the customer experience for month-to-month subscribers, such as offering faster issue resolution or exclusive service features.</a:t>
            </a: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r>
              <a:rPr lang="en-US" sz="5089" b="1" dirty="0">
                <a:solidFill>
                  <a:srgbClr val="000000"/>
                </a:solidFill>
                <a:latin typeface="Petrona" pitchFamily="34" charset="0"/>
                <a:ea typeface="Petrona" pitchFamily="34" charset="-122"/>
                <a:cs typeface="Petrona" pitchFamily="34" charset="-120"/>
              </a:rPr>
              <a:t>Conclusion: Empowering Telecom Businesses for Success</a:t>
            </a: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In the highly competitive telecom industry, understanding and managing customer churn is a critical priority for businesses. By harnessing the power of data analytics tools like Tableau and SQL, telecom companies can gain a profound understanding of customer churn patterns and identify the key drivers behind customer attrition.</a:t>
            </a: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This data-driven approach empowers telecom businesses to implement proactive strategies for enhancing customer retention. Through in-depth analysis of customer data, companies can pinpoint the factors that lead customers to leave, and then develop targeted interventions to address those pain points.</a:t>
            </a: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r>
              <a:rPr lang="en-US" sz="1939" dirty="0">
                <a:solidFill>
                  <a:srgbClr val="272525"/>
                </a:solidFill>
                <a:latin typeface="Inter" pitchFamily="34" charset="0"/>
                <a:ea typeface="Inter" pitchFamily="34" charset="-122"/>
                <a:cs typeface="Inter" pitchFamily="34" charset="-120"/>
              </a:rPr>
              <a:t>By optimizing customer relationships and enhancing revenue streams, telecom companies can navigate the competitive landscape with greater confidence and agility. The insights gleaned from data analytics enable these businesses to make informed decisions, allocate resources effectively, and ultimately, deliver a superior customer experience that fosters long-term loyalty and growth.</a:t>
            </a:r>
            <a:endParaRPr lang="en-US" sz="1939"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endParaRPr lang="en-US" sz="1939" dirty="0"/>
          </a:p>
        </p:txBody>
      </p:sp>
      <p:pic>
        <p:nvPicPr>
          <p:cNvPr id="9" name="Picture 8">
            <a:extLst>
              <a:ext uri="{FF2B5EF4-FFF2-40B4-BE49-F238E27FC236}">
                <a16:creationId xmlns:a16="http://schemas.microsoft.com/office/drawing/2014/main" id="{1DB7BBAC-8E0A-1E33-25CC-D84F194E839F}"/>
              </a:ext>
            </a:extLst>
          </p:cNvPr>
          <p:cNvPicPr>
            <a:picLocks noChangeAspect="1"/>
          </p:cNvPicPr>
          <p:nvPr/>
        </p:nvPicPr>
        <p:blipFill>
          <a:blip r:embed="rId4"/>
          <a:stretch>
            <a:fillRect/>
          </a:stretch>
        </p:blipFill>
        <p:spPr>
          <a:xfrm>
            <a:off x="0" y="0"/>
            <a:ext cx="14630400" cy="8229599"/>
          </a:xfrm>
          <a:prstGeom prst="rect">
            <a:avLst/>
          </a:prstGeom>
        </p:spPr>
      </p:pic>
    </p:spTree>
    <p:extLst>
      <p:ext uri="{BB962C8B-B14F-4D97-AF65-F5344CB8AC3E}">
        <p14:creationId xmlns:p14="http://schemas.microsoft.com/office/powerpoint/2010/main" val="403907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1655" y="679133"/>
            <a:ext cx="12907089" cy="1615678"/>
          </a:xfrm>
          <a:prstGeom prst="rect">
            <a:avLst/>
          </a:prstGeom>
          <a:noFill/>
          <a:ln/>
        </p:spPr>
        <p:txBody>
          <a:bodyPr wrap="square" rtlCol="0" anchor="t"/>
          <a:lstStyle/>
          <a:p>
            <a:pPr marL="0" indent="0">
              <a:lnSpc>
                <a:spcPts val="6361"/>
              </a:lnSpc>
              <a:buNone/>
            </a:pPr>
            <a:endParaRPr lang="en-US" sz="5089" dirty="0"/>
          </a:p>
        </p:txBody>
      </p:sp>
      <p:sp>
        <p:nvSpPr>
          <p:cNvPr id="5" name="Text 2"/>
          <p:cNvSpPr/>
          <p:nvPr/>
        </p:nvSpPr>
        <p:spPr>
          <a:xfrm>
            <a:off x="861655" y="2664023"/>
            <a:ext cx="12907089" cy="1450777"/>
          </a:xfrm>
          <a:prstGeom prst="rect">
            <a:avLst/>
          </a:prstGeom>
          <a:noFill/>
          <a:ln/>
        </p:spPr>
        <p:txBody>
          <a:bodyPr wrap="square" rtlCol="0" anchor="t"/>
          <a:lstStyle/>
          <a:p>
            <a:pPr marL="0" indent="0">
              <a:lnSpc>
                <a:spcPts val="3102"/>
              </a:lnSpc>
              <a:buNone/>
            </a:pPr>
            <a:endParaRPr lang="en-US" sz="1939" dirty="0"/>
          </a:p>
        </p:txBody>
      </p:sp>
      <p:sp>
        <p:nvSpPr>
          <p:cNvPr id="6" name="Text 3"/>
          <p:cNvSpPr/>
          <p:nvPr/>
        </p:nvSpPr>
        <p:spPr>
          <a:xfrm>
            <a:off x="861655" y="4154924"/>
            <a:ext cx="12907089" cy="1450777"/>
          </a:xfrm>
          <a:prstGeom prst="rect">
            <a:avLst/>
          </a:prstGeom>
          <a:noFill/>
          <a:ln/>
        </p:spPr>
        <p:txBody>
          <a:bodyPr wrap="square" rtlCol="0" anchor="t"/>
          <a:lstStyle/>
          <a:p>
            <a:pPr marL="0" indent="0">
              <a:lnSpc>
                <a:spcPts val="3102"/>
              </a:lnSpc>
              <a:buNone/>
            </a:pPr>
            <a:endParaRPr lang="en-US" sz="1939" dirty="0"/>
          </a:p>
        </p:txBody>
      </p:sp>
      <p:sp>
        <p:nvSpPr>
          <p:cNvPr id="7" name="Text 4"/>
          <p:cNvSpPr/>
          <p:nvPr/>
        </p:nvSpPr>
        <p:spPr>
          <a:xfrm>
            <a:off x="861655" y="5859380"/>
            <a:ext cx="12907089" cy="1540042"/>
          </a:xfrm>
          <a:prstGeom prst="rect">
            <a:avLst/>
          </a:prstGeom>
          <a:noFill/>
          <a:ln/>
        </p:spPr>
        <p:txBody>
          <a:bodyPr wrap="square" rtlCol="0" anchor="t"/>
          <a:lstStyle/>
          <a:p>
            <a:pPr marL="0" indent="0">
              <a:lnSpc>
                <a:spcPts val="3102"/>
              </a:lnSpc>
              <a:buNone/>
            </a:pPr>
            <a:endParaRPr lang="en-US" sz="1939" dirty="0"/>
          </a:p>
        </p:txBody>
      </p:sp>
      <p:pic>
        <p:nvPicPr>
          <p:cNvPr id="9" name="Picture 8">
            <a:extLst>
              <a:ext uri="{FF2B5EF4-FFF2-40B4-BE49-F238E27FC236}">
                <a16:creationId xmlns:a16="http://schemas.microsoft.com/office/drawing/2014/main" id="{35204274-A717-16E4-423F-A06A502A4619}"/>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401597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3344779"/>
            <a:ext cx="13032437" cy="1179095"/>
          </a:xfrm>
          <a:prstGeom prst="rect">
            <a:avLst/>
          </a:prstGeom>
          <a:noFill/>
          <a:ln/>
        </p:spPr>
        <p:txBody>
          <a:bodyPr wrap="none" rtlCol="0" anchor="t"/>
          <a:lstStyle/>
          <a:p>
            <a:pPr marL="0" indent="0">
              <a:lnSpc>
                <a:spcPts val="8803"/>
              </a:lnSpc>
              <a:buNone/>
            </a:pPr>
            <a:r>
              <a:rPr lang="en-US" sz="7042" b="1" dirty="0">
                <a:solidFill>
                  <a:srgbClr val="000000"/>
                </a:solidFill>
                <a:latin typeface="Petrona" pitchFamily="34" charset="0"/>
                <a:ea typeface="Petrona" pitchFamily="34" charset="-122"/>
                <a:cs typeface="Petrona" pitchFamily="34" charset="-120"/>
              </a:rPr>
              <a:t>					Thank You!</a:t>
            </a:r>
            <a:endParaRPr lang="en-US" sz="7042" dirty="0"/>
          </a:p>
        </p:txBody>
      </p:sp>
      <p:sp>
        <p:nvSpPr>
          <p:cNvPr id="5" name="Text 2"/>
          <p:cNvSpPr/>
          <p:nvPr/>
        </p:nvSpPr>
        <p:spPr>
          <a:xfrm>
            <a:off x="864037" y="4661416"/>
            <a:ext cx="129023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43476" y="797243"/>
            <a:ext cx="12343328" cy="1482804"/>
          </a:xfrm>
          <a:prstGeom prst="rect">
            <a:avLst/>
          </a:prstGeom>
          <a:noFill/>
          <a:ln/>
        </p:spPr>
        <p:txBody>
          <a:bodyPr wrap="square" rtlCol="0" anchor="t"/>
          <a:lstStyle/>
          <a:p>
            <a:pPr marL="0" indent="0">
              <a:lnSpc>
                <a:spcPts val="5838"/>
              </a:lnSpc>
              <a:buNone/>
            </a:pPr>
            <a:r>
              <a:rPr lang="en-US" sz="4671" b="1" dirty="0">
                <a:solidFill>
                  <a:srgbClr val="000000"/>
                </a:solidFill>
                <a:latin typeface="Petrona" pitchFamily="34" charset="0"/>
                <a:ea typeface="Petrona" pitchFamily="34" charset="-122"/>
                <a:cs typeface="Petrona" pitchFamily="34" charset="-120"/>
              </a:rPr>
              <a:t>Leveraging Tableau and SQL for Optimal Results</a:t>
            </a:r>
            <a:endParaRPr lang="en-US" sz="4671" dirty="0"/>
          </a:p>
        </p:txBody>
      </p:sp>
      <p:sp>
        <p:nvSpPr>
          <p:cNvPr id="5" name="Text 2"/>
          <p:cNvSpPr/>
          <p:nvPr/>
        </p:nvSpPr>
        <p:spPr>
          <a:xfrm>
            <a:off x="1143476" y="2618899"/>
            <a:ext cx="12343328" cy="1084421"/>
          </a:xfrm>
          <a:prstGeom prst="rect">
            <a:avLst/>
          </a:prstGeom>
          <a:noFill/>
          <a:ln/>
        </p:spPr>
        <p:txBody>
          <a:bodyPr wrap="square" rtlCol="0" anchor="t"/>
          <a:lstStyle/>
          <a:p>
            <a:pPr marL="0" indent="0">
              <a:lnSpc>
                <a:spcPts val="2847"/>
              </a:lnSpc>
              <a:buNone/>
            </a:pPr>
            <a:r>
              <a:rPr lang="en-US" sz="1779" dirty="0">
                <a:solidFill>
                  <a:srgbClr val="272525"/>
                </a:solidFill>
                <a:latin typeface="Inter" pitchFamily="34" charset="0"/>
                <a:ea typeface="Inter" pitchFamily="34" charset="-122"/>
                <a:cs typeface="Inter" pitchFamily="34" charset="-120"/>
              </a:rPr>
              <a:t>Tableau and SQL play complementary roles in providing a comprehensive analysis of customer churn. Tableau's user-friendly interface and powerful visualization capabilities empower analysts to uncover hidden patterns, while SQL provides the foundation for data querying and manipulation.</a:t>
            </a:r>
            <a:endParaRPr lang="en-US" sz="1779" dirty="0"/>
          </a:p>
        </p:txBody>
      </p:sp>
      <p:pic>
        <p:nvPicPr>
          <p:cNvPr id="6" name="Image 1" descr="preencoded.png"/>
          <p:cNvPicPr>
            <a:picLocks noChangeAspect="1"/>
          </p:cNvPicPr>
          <p:nvPr/>
        </p:nvPicPr>
        <p:blipFill>
          <a:blip r:embed="rId4"/>
          <a:stretch>
            <a:fillRect/>
          </a:stretch>
        </p:blipFill>
        <p:spPr>
          <a:xfrm>
            <a:off x="1143476" y="3957518"/>
            <a:ext cx="564833" cy="564833"/>
          </a:xfrm>
          <a:prstGeom prst="rect">
            <a:avLst/>
          </a:prstGeom>
        </p:spPr>
      </p:pic>
      <p:sp>
        <p:nvSpPr>
          <p:cNvPr id="7" name="Text 3"/>
          <p:cNvSpPr/>
          <p:nvPr/>
        </p:nvSpPr>
        <p:spPr>
          <a:xfrm>
            <a:off x="1143476" y="4748213"/>
            <a:ext cx="3888462" cy="741283"/>
          </a:xfrm>
          <a:prstGeom prst="rect">
            <a:avLst/>
          </a:prstGeom>
          <a:noFill/>
          <a:ln/>
        </p:spPr>
        <p:txBody>
          <a:bodyPr wrap="squar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SQL for Data Extraction and Transformation</a:t>
            </a:r>
            <a:endParaRPr lang="en-US" sz="2335" dirty="0"/>
          </a:p>
        </p:txBody>
      </p:sp>
      <p:sp>
        <p:nvSpPr>
          <p:cNvPr id="8" name="Text 4"/>
          <p:cNvSpPr/>
          <p:nvPr/>
        </p:nvSpPr>
        <p:spPr>
          <a:xfrm>
            <a:off x="1143476" y="5624989"/>
            <a:ext cx="3888462" cy="1807369"/>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SQL is used to extract relevant data from databases, clean and prepare it for analysis, and perform complex calculations to derive meaningful insights.</a:t>
            </a:r>
            <a:endParaRPr lang="en-US" sz="1779" dirty="0"/>
          </a:p>
        </p:txBody>
      </p:sp>
      <p:pic>
        <p:nvPicPr>
          <p:cNvPr id="9" name="Image 2" descr="preencoded.png"/>
          <p:cNvPicPr>
            <a:picLocks noChangeAspect="1"/>
          </p:cNvPicPr>
          <p:nvPr/>
        </p:nvPicPr>
        <p:blipFill>
          <a:blip r:embed="rId5"/>
          <a:stretch>
            <a:fillRect/>
          </a:stretch>
        </p:blipFill>
        <p:spPr>
          <a:xfrm>
            <a:off x="5370790" y="3957518"/>
            <a:ext cx="564833" cy="564833"/>
          </a:xfrm>
          <a:prstGeom prst="rect">
            <a:avLst/>
          </a:prstGeom>
        </p:spPr>
      </p:pic>
      <p:sp>
        <p:nvSpPr>
          <p:cNvPr id="10" name="Text 5"/>
          <p:cNvSpPr/>
          <p:nvPr/>
        </p:nvSpPr>
        <p:spPr>
          <a:xfrm>
            <a:off x="5370790" y="4748213"/>
            <a:ext cx="3888581" cy="741283"/>
          </a:xfrm>
          <a:prstGeom prst="rect">
            <a:avLst/>
          </a:prstGeom>
          <a:noFill/>
          <a:ln/>
        </p:spPr>
        <p:txBody>
          <a:bodyPr wrap="squar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Tableau for Visualization and Exploration</a:t>
            </a:r>
            <a:endParaRPr lang="en-US" sz="2335" dirty="0"/>
          </a:p>
        </p:txBody>
      </p:sp>
      <p:sp>
        <p:nvSpPr>
          <p:cNvPr id="11" name="Text 6"/>
          <p:cNvSpPr/>
          <p:nvPr/>
        </p:nvSpPr>
        <p:spPr>
          <a:xfrm>
            <a:off x="5370790" y="5624989"/>
            <a:ext cx="3888581" cy="1807369"/>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Tableau's interactive dashboards enable analysts to visualize data trends, identify patterns, and create compelling presentations that facilitate decision-making.</a:t>
            </a:r>
            <a:endParaRPr lang="en-US" sz="1779" dirty="0"/>
          </a:p>
        </p:txBody>
      </p:sp>
      <p:pic>
        <p:nvPicPr>
          <p:cNvPr id="12" name="Image 3" descr="preencoded.png"/>
          <p:cNvPicPr>
            <a:picLocks noChangeAspect="1"/>
          </p:cNvPicPr>
          <p:nvPr/>
        </p:nvPicPr>
        <p:blipFill>
          <a:blip r:embed="rId6"/>
          <a:stretch>
            <a:fillRect/>
          </a:stretch>
        </p:blipFill>
        <p:spPr>
          <a:xfrm>
            <a:off x="9598223" y="3957518"/>
            <a:ext cx="564833" cy="564833"/>
          </a:xfrm>
          <a:prstGeom prst="rect">
            <a:avLst/>
          </a:prstGeom>
        </p:spPr>
      </p:pic>
      <p:sp>
        <p:nvSpPr>
          <p:cNvPr id="13" name="Text 7"/>
          <p:cNvSpPr/>
          <p:nvPr/>
        </p:nvSpPr>
        <p:spPr>
          <a:xfrm>
            <a:off x="9598223" y="4748213"/>
            <a:ext cx="2997875" cy="370642"/>
          </a:xfrm>
          <a:prstGeom prst="rect">
            <a:avLst/>
          </a:prstGeom>
          <a:noFill/>
          <a:ln/>
        </p:spPr>
        <p:txBody>
          <a:bodyPr wrap="none" rtlCol="0" anchor="t"/>
          <a:lstStyle/>
          <a:p>
            <a:pPr marL="0" indent="0" algn="l">
              <a:lnSpc>
                <a:spcPts val="2919"/>
              </a:lnSpc>
              <a:buNone/>
            </a:pPr>
            <a:r>
              <a:rPr lang="en-US" sz="2335" b="1" dirty="0">
                <a:solidFill>
                  <a:srgbClr val="272525"/>
                </a:solidFill>
                <a:latin typeface="Petrona" pitchFamily="34" charset="0"/>
                <a:ea typeface="Petrona" pitchFamily="34" charset="-122"/>
                <a:cs typeface="Petrona" pitchFamily="34" charset="-120"/>
              </a:rPr>
              <a:t>Collaborative Insights</a:t>
            </a:r>
            <a:endParaRPr lang="en-US" sz="2335" dirty="0"/>
          </a:p>
        </p:txBody>
      </p:sp>
      <p:sp>
        <p:nvSpPr>
          <p:cNvPr id="14" name="Text 8"/>
          <p:cNvSpPr/>
          <p:nvPr/>
        </p:nvSpPr>
        <p:spPr>
          <a:xfrm>
            <a:off x="9598223" y="5254347"/>
            <a:ext cx="3888462" cy="2168843"/>
          </a:xfrm>
          <a:prstGeom prst="rect">
            <a:avLst/>
          </a:prstGeom>
          <a:noFill/>
          <a:ln/>
        </p:spPr>
        <p:txBody>
          <a:bodyPr wrap="square" rtlCol="0" anchor="t"/>
          <a:lstStyle/>
          <a:p>
            <a:pPr marL="0" indent="0" algn="l">
              <a:lnSpc>
                <a:spcPts val="2847"/>
              </a:lnSpc>
              <a:buNone/>
            </a:pPr>
            <a:r>
              <a:rPr lang="en-US" sz="1779" dirty="0">
                <a:solidFill>
                  <a:srgbClr val="272525"/>
                </a:solidFill>
                <a:latin typeface="Inter" pitchFamily="34" charset="0"/>
                <a:ea typeface="Inter" pitchFamily="34" charset="-122"/>
                <a:cs typeface="Inter" pitchFamily="34" charset="-120"/>
              </a:rPr>
              <a:t>The combined power of SQL and Tableau facilitates collaboration between data analysts, business stakeholders, and decision-makers, enabling informed decisions based on robust insights.</a:t>
            </a:r>
            <a:endParaRPr lang="en-US" sz="177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47606" y="667583"/>
            <a:ext cx="9790748" cy="794504"/>
          </a:xfrm>
          <a:prstGeom prst="rect">
            <a:avLst/>
          </a:prstGeom>
          <a:noFill/>
          <a:ln/>
        </p:spPr>
        <p:txBody>
          <a:bodyPr wrap="none" rtlCol="0" anchor="t"/>
          <a:lstStyle/>
          <a:p>
            <a:pPr marL="0" indent="0">
              <a:lnSpc>
                <a:spcPts val="6257"/>
              </a:lnSpc>
              <a:buNone/>
            </a:pPr>
            <a:r>
              <a:rPr lang="en-US" sz="5006" b="1" dirty="0">
                <a:solidFill>
                  <a:srgbClr val="000000"/>
                </a:solidFill>
                <a:latin typeface="Petrona" pitchFamily="34" charset="0"/>
                <a:ea typeface="Petrona" pitchFamily="34" charset="-122"/>
                <a:cs typeface="Petrona" pitchFamily="34" charset="-120"/>
              </a:rPr>
              <a:t>Data Acquisition and Preparation</a:t>
            </a:r>
            <a:endParaRPr lang="en-US" sz="5006" dirty="0"/>
          </a:p>
        </p:txBody>
      </p:sp>
      <p:sp>
        <p:nvSpPr>
          <p:cNvPr id="5" name="Text 2"/>
          <p:cNvSpPr/>
          <p:nvPr/>
        </p:nvSpPr>
        <p:spPr>
          <a:xfrm>
            <a:off x="847606" y="1825347"/>
            <a:ext cx="12935188" cy="1549718"/>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The initial step in any data-driven project is acquiring and preparing the data. In this instance, we gathered data from a telecom company, focusing on customer demographics, service usage patterns, and subscription details. The data was then meticulously cleaned and preprocessed, ensuring data integrity and removing inconsistencies to enable accurate analysis.</a:t>
            </a:r>
            <a:endParaRPr lang="en-US" sz="1907" dirty="0"/>
          </a:p>
        </p:txBody>
      </p:sp>
      <p:sp>
        <p:nvSpPr>
          <p:cNvPr id="6" name="Shape 3"/>
          <p:cNvSpPr/>
          <p:nvPr/>
        </p:nvSpPr>
        <p:spPr>
          <a:xfrm>
            <a:off x="847606" y="3919895"/>
            <a:ext cx="544830" cy="544830"/>
          </a:xfrm>
          <a:prstGeom prst="roundRect">
            <a:avLst>
              <a:gd name="adj" fmla="val 18669"/>
            </a:avLst>
          </a:prstGeom>
          <a:solidFill>
            <a:srgbClr val="CCEEFF"/>
          </a:solidFill>
          <a:ln w="7620">
            <a:solidFill>
              <a:srgbClr val="B2D4E5"/>
            </a:solidFill>
            <a:prstDash val="solid"/>
          </a:ln>
        </p:spPr>
      </p:sp>
      <p:sp>
        <p:nvSpPr>
          <p:cNvPr id="7" name="Text 4"/>
          <p:cNvSpPr/>
          <p:nvPr/>
        </p:nvSpPr>
        <p:spPr>
          <a:xfrm>
            <a:off x="1038344" y="4001572"/>
            <a:ext cx="163235"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1</a:t>
            </a:r>
            <a:endParaRPr lang="en-US" sz="3003" dirty="0"/>
          </a:p>
        </p:txBody>
      </p:sp>
      <p:sp>
        <p:nvSpPr>
          <p:cNvPr id="8" name="Text 5"/>
          <p:cNvSpPr/>
          <p:nvPr/>
        </p:nvSpPr>
        <p:spPr>
          <a:xfrm>
            <a:off x="1634609"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Source</a:t>
            </a:r>
            <a:endParaRPr lang="en-US" sz="2503" dirty="0"/>
          </a:p>
        </p:txBody>
      </p:sp>
      <p:sp>
        <p:nvSpPr>
          <p:cNvPr id="9" name="Text 6"/>
          <p:cNvSpPr/>
          <p:nvPr/>
        </p:nvSpPr>
        <p:spPr>
          <a:xfrm>
            <a:off x="1634609" y="4462463"/>
            <a:ext cx="3363278" cy="3099435"/>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A comprehensive dataset encompassing customer details, subscription plans, service usage, and billing information. This diverse data set enables a holistic analysis of customer churn patterns.</a:t>
            </a:r>
            <a:endParaRPr lang="en-US" sz="1907" dirty="0"/>
          </a:p>
        </p:txBody>
      </p:sp>
      <p:sp>
        <p:nvSpPr>
          <p:cNvPr id="10" name="Shape 7"/>
          <p:cNvSpPr/>
          <p:nvPr/>
        </p:nvSpPr>
        <p:spPr>
          <a:xfrm>
            <a:off x="5240060" y="3919895"/>
            <a:ext cx="544830" cy="544830"/>
          </a:xfrm>
          <a:prstGeom prst="roundRect">
            <a:avLst>
              <a:gd name="adj" fmla="val 18669"/>
            </a:avLst>
          </a:prstGeom>
          <a:solidFill>
            <a:srgbClr val="CCEEFF"/>
          </a:solidFill>
          <a:ln w="7620">
            <a:solidFill>
              <a:srgbClr val="B2D4E5"/>
            </a:solidFill>
            <a:prstDash val="solid"/>
          </a:ln>
        </p:spPr>
      </p:sp>
      <p:sp>
        <p:nvSpPr>
          <p:cNvPr id="11" name="Text 8"/>
          <p:cNvSpPr/>
          <p:nvPr/>
        </p:nvSpPr>
        <p:spPr>
          <a:xfrm>
            <a:off x="5404247" y="4001572"/>
            <a:ext cx="216337"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2</a:t>
            </a:r>
            <a:endParaRPr lang="en-US" sz="3003" dirty="0"/>
          </a:p>
        </p:txBody>
      </p:sp>
      <p:sp>
        <p:nvSpPr>
          <p:cNvPr id="12" name="Text 9"/>
          <p:cNvSpPr/>
          <p:nvPr/>
        </p:nvSpPr>
        <p:spPr>
          <a:xfrm>
            <a:off x="6027063"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Cleaning</a:t>
            </a:r>
            <a:endParaRPr lang="en-US" sz="2503" dirty="0"/>
          </a:p>
        </p:txBody>
      </p:sp>
      <p:sp>
        <p:nvSpPr>
          <p:cNvPr id="13" name="Text 10"/>
          <p:cNvSpPr/>
          <p:nvPr/>
        </p:nvSpPr>
        <p:spPr>
          <a:xfrm>
            <a:off x="6027063" y="4462463"/>
            <a:ext cx="3363278" cy="2324576"/>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Addressing missing values, handling outliers, and correcting inconsistencies in the data. This step ensures data accuracy and reliability for insightful analysis.</a:t>
            </a:r>
            <a:endParaRPr lang="en-US" sz="1907" dirty="0"/>
          </a:p>
        </p:txBody>
      </p:sp>
      <p:sp>
        <p:nvSpPr>
          <p:cNvPr id="14" name="Shape 11"/>
          <p:cNvSpPr/>
          <p:nvPr/>
        </p:nvSpPr>
        <p:spPr>
          <a:xfrm>
            <a:off x="9632513" y="3919895"/>
            <a:ext cx="544830" cy="544830"/>
          </a:xfrm>
          <a:prstGeom prst="roundRect">
            <a:avLst>
              <a:gd name="adj" fmla="val 18669"/>
            </a:avLst>
          </a:prstGeom>
          <a:solidFill>
            <a:srgbClr val="CCEEFF"/>
          </a:solidFill>
          <a:ln w="7620">
            <a:solidFill>
              <a:srgbClr val="B2D4E5"/>
            </a:solidFill>
            <a:prstDash val="solid"/>
          </a:ln>
        </p:spPr>
      </p:sp>
      <p:sp>
        <p:nvSpPr>
          <p:cNvPr id="15" name="Text 12"/>
          <p:cNvSpPr/>
          <p:nvPr/>
        </p:nvSpPr>
        <p:spPr>
          <a:xfrm>
            <a:off x="9796939" y="4001572"/>
            <a:ext cx="215860" cy="381476"/>
          </a:xfrm>
          <a:prstGeom prst="rect">
            <a:avLst/>
          </a:prstGeom>
          <a:noFill/>
          <a:ln/>
        </p:spPr>
        <p:txBody>
          <a:bodyPr wrap="none" rtlCol="0" anchor="t"/>
          <a:lstStyle/>
          <a:p>
            <a:pPr marL="0" indent="0" algn="ctr">
              <a:lnSpc>
                <a:spcPts val="3003"/>
              </a:lnSpc>
              <a:buNone/>
            </a:pPr>
            <a:r>
              <a:rPr lang="en-US" sz="3003" b="1" dirty="0">
                <a:solidFill>
                  <a:srgbClr val="272525"/>
                </a:solidFill>
                <a:latin typeface="Petrona" pitchFamily="34" charset="0"/>
                <a:ea typeface="Petrona" pitchFamily="34" charset="-122"/>
                <a:cs typeface="Petrona" pitchFamily="34" charset="-120"/>
              </a:rPr>
              <a:t>3</a:t>
            </a:r>
            <a:endParaRPr lang="en-US" sz="3003" dirty="0"/>
          </a:p>
        </p:txBody>
      </p:sp>
      <p:sp>
        <p:nvSpPr>
          <p:cNvPr id="16" name="Text 13"/>
          <p:cNvSpPr/>
          <p:nvPr/>
        </p:nvSpPr>
        <p:spPr>
          <a:xfrm>
            <a:off x="10419517" y="3919895"/>
            <a:ext cx="3178493" cy="397312"/>
          </a:xfrm>
          <a:prstGeom prst="rect">
            <a:avLst/>
          </a:prstGeom>
          <a:noFill/>
          <a:ln/>
        </p:spPr>
        <p:txBody>
          <a:bodyPr wrap="none" rtlCol="0" anchor="t"/>
          <a:lstStyle/>
          <a:p>
            <a:pPr marL="0" indent="0">
              <a:lnSpc>
                <a:spcPts val="3129"/>
              </a:lnSpc>
              <a:buNone/>
            </a:pPr>
            <a:r>
              <a:rPr lang="en-US" sz="2503" b="1" dirty="0">
                <a:solidFill>
                  <a:srgbClr val="272525"/>
                </a:solidFill>
                <a:latin typeface="Petrona" pitchFamily="34" charset="0"/>
                <a:ea typeface="Petrona" pitchFamily="34" charset="-122"/>
                <a:cs typeface="Petrona" pitchFamily="34" charset="-120"/>
              </a:rPr>
              <a:t>Data Transformation</a:t>
            </a:r>
            <a:endParaRPr lang="en-US" sz="2503" dirty="0"/>
          </a:p>
        </p:txBody>
      </p:sp>
      <p:sp>
        <p:nvSpPr>
          <p:cNvPr id="17" name="Text 14"/>
          <p:cNvSpPr/>
          <p:nvPr/>
        </p:nvSpPr>
        <p:spPr>
          <a:xfrm>
            <a:off x="10419517" y="4462463"/>
            <a:ext cx="3363278" cy="3099435"/>
          </a:xfrm>
          <a:prstGeom prst="rect">
            <a:avLst/>
          </a:prstGeom>
          <a:noFill/>
          <a:ln/>
        </p:spPr>
        <p:txBody>
          <a:bodyPr wrap="square" rtlCol="0" anchor="t"/>
          <a:lstStyle/>
          <a:p>
            <a:pPr marL="0" indent="0">
              <a:lnSpc>
                <a:spcPts val="3051"/>
              </a:lnSpc>
              <a:buNone/>
            </a:pPr>
            <a:r>
              <a:rPr lang="en-US" sz="1907" dirty="0">
                <a:solidFill>
                  <a:srgbClr val="272525"/>
                </a:solidFill>
                <a:latin typeface="Inter" pitchFamily="34" charset="0"/>
                <a:ea typeface="Inter" pitchFamily="34" charset="-122"/>
                <a:cs typeface="Inter" pitchFamily="34" charset="-120"/>
              </a:rPr>
              <a:t>Transforming raw data into a format suitable for analysis. This may involve creating new variables, combining data from different sources, or standardizing data types to ensure consistent analysis.</a:t>
            </a:r>
            <a:endParaRPr lang="en-US" sz="190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281589" y="609005"/>
            <a:ext cx="9555123" cy="724733"/>
          </a:xfrm>
          <a:prstGeom prst="rect">
            <a:avLst/>
          </a:prstGeom>
          <a:noFill/>
          <a:ln/>
        </p:spPr>
        <p:txBody>
          <a:bodyPr wrap="none" rtlCol="0" anchor="t"/>
          <a:lstStyle/>
          <a:p>
            <a:pPr marL="0" indent="0">
              <a:lnSpc>
                <a:spcPts val="5708"/>
              </a:lnSpc>
              <a:buNone/>
            </a:pPr>
            <a:r>
              <a:rPr lang="en-US" sz="4566" b="1" dirty="0">
                <a:solidFill>
                  <a:srgbClr val="000000"/>
                </a:solidFill>
                <a:latin typeface="Petrona" pitchFamily="34" charset="0"/>
                <a:ea typeface="Petrona" pitchFamily="34" charset="-122"/>
                <a:cs typeface="Petrona" pitchFamily="34" charset="-120"/>
              </a:rPr>
              <a:t>Exploring Customer Churn Patterns</a:t>
            </a:r>
            <a:endParaRPr lang="en-US" sz="4566" dirty="0"/>
          </a:p>
        </p:txBody>
      </p:sp>
      <p:sp>
        <p:nvSpPr>
          <p:cNvPr id="5" name="Text 2"/>
          <p:cNvSpPr/>
          <p:nvPr/>
        </p:nvSpPr>
        <p:spPr>
          <a:xfrm>
            <a:off x="1281589" y="1775460"/>
            <a:ext cx="12067223" cy="1413510"/>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After data preparation, we embarked on an exploratory analysis of customer churn patterns. This involved leveraging Tableau's powerful visualization capabilities to gain insights into the key factors influencing customer churn. This visual exploration revealed significant trends and relationships that provided a foundation for further investigation.</a:t>
            </a:r>
            <a:endParaRPr lang="en-US" sz="1739" dirty="0"/>
          </a:p>
        </p:txBody>
      </p:sp>
      <p:sp>
        <p:nvSpPr>
          <p:cNvPr id="6" name="Text 3"/>
          <p:cNvSpPr/>
          <p:nvPr/>
        </p:nvSpPr>
        <p:spPr>
          <a:xfrm>
            <a:off x="1281589"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Contract Types</a:t>
            </a:r>
            <a:endParaRPr lang="en-US" sz="2283" dirty="0"/>
          </a:p>
        </p:txBody>
      </p:sp>
      <p:sp>
        <p:nvSpPr>
          <p:cNvPr id="7" name="Text 4"/>
          <p:cNvSpPr/>
          <p:nvPr/>
        </p:nvSpPr>
        <p:spPr>
          <a:xfrm>
            <a:off x="1281589" y="4241483"/>
            <a:ext cx="3662720" cy="2827020"/>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Customers with month-to-month contracts were found to have significantly higher churn rates compared to those with one-year or two-year contracts. This suggests a strong correlation between contract duration and churn probability.</a:t>
            </a:r>
            <a:endParaRPr lang="en-US" sz="1739" dirty="0"/>
          </a:p>
        </p:txBody>
      </p:sp>
      <p:sp>
        <p:nvSpPr>
          <p:cNvPr id="8" name="Text 5"/>
          <p:cNvSpPr/>
          <p:nvPr/>
        </p:nvSpPr>
        <p:spPr>
          <a:xfrm>
            <a:off x="5490805"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Total Charges</a:t>
            </a:r>
            <a:endParaRPr lang="en-US" sz="2283" dirty="0"/>
          </a:p>
        </p:txBody>
      </p:sp>
      <p:sp>
        <p:nvSpPr>
          <p:cNvPr id="9" name="Text 6"/>
          <p:cNvSpPr/>
          <p:nvPr/>
        </p:nvSpPr>
        <p:spPr>
          <a:xfrm>
            <a:off x="5490805" y="4241483"/>
            <a:ext cx="3662720" cy="2473643"/>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Customers with higher total charges exhibited a higher propensity to churn. This suggests that high-value customers may be more susceptible to leaving if they perceive a lack of value or are dissatisfied with service quality.</a:t>
            </a:r>
            <a:endParaRPr lang="en-US" sz="1739" dirty="0"/>
          </a:p>
        </p:txBody>
      </p:sp>
      <p:sp>
        <p:nvSpPr>
          <p:cNvPr id="10" name="Text 7"/>
          <p:cNvSpPr/>
          <p:nvPr/>
        </p:nvSpPr>
        <p:spPr>
          <a:xfrm>
            <a:off x="9700022" y="3658314"/>
            <a:ext cx="2899410" cy="362307"/>
          </a:xfrm>
          <a:prstGeom prst="rect">
            <a:avLst/>
          </a:prstGeom>
          <a:noFill/>
          <a:ln/>
        </p:spPr>
        <p:txBody>
          <a:bodyPr wrap="none" rtlCol="0" anchor="t"/>
          <a:lstStyle/>
          <a:p>
            <a:pPr marL="0" indent="0">
              <a:lnSpc>
                <a:spcPts val="2854"/>
              </a:lnSpc>
              <a:buNone/>
            </a:pPr>
            <a:r>
              <a:rPr lang="en-US" sz="2283" b="1" dirty="0">
                <a:solidFill>
                  <a:srgbClr val="000000"/>
                </a:solidFill>
                <a:latin typeface="Petrona" pitchFamily="34" charset="0"/>
                <a:ea typeface="Petrona" pitchFamily="34" charset="-122"/>
                <a:cs typeface="Petrona" pitchFamily="34" charset="-120"/>
              </a:rPr>
              <a:t>Monthly Charges</a:t>
            </a:r>
            <a:endParaRPr lang="en-US" sz="2283" dirty="0"/>
          </a:p>
        </p:txBody>
      </p:sp>
      <p:sp>
        <p:nvSpPr>
          <p:cNvPr id="11" name="Text 8"/>
          <p:cNvSpPr/>
          <p:nvPr/>
        </p:nvSpPr>
        <p:spPr>
          <a:xfrm>
            <a:off x="9700022" y="4241483"/>
            <a:ext cx="3662720" cy="3180398"/>
          </a:xfrm>
          <a:prstGeom prst="rect">
            <a:avLst/>
          </a:prstGeom>
          <a:noFill/>
          <a:ln/>
        </p:spPr>
        <p:txBody>
          <a:bodyPr wrap="square" rtlCol="0" anchor="t"/>
          <a:lstStyle/>
          <a:p>
            <a:pPr marL="0" indent="0">
              <a:lnSpc>
                <a:spcPts val="2783"/>
              </a:lnSpc>
              <a:buNone/>
            </a:pPr>
            <a:r>
              <a:rPr lang="en-US" sz="1739" dirty="0">
                <a:solidFill>
                  <a:srgbClr val="272525"/>
                </a:solidFill>
                <a:latin typeface="Inter" pitchFamily="34" charset="0"/>
                <a:ea typeface="Inter" pitchFamily="34" charset="-122"/>
                <a:cs typeface="Inter" pitchFamily="34" charset="-120"/>
              </a:rPr>
              <a:t>Analyzing average monthly charges revealed that customers with higher monthly charges, especially those on month-to-month contracts, were more likely to churn. This highlights the importance of balancing pricing strategies to ensure customer value perception.</a:t>
            </a:r>
            <a:endParaRPr lang="en-US" sz="173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424232" y="624721"/>
            <a:ext cx="7003137" cy="587573"/>
          </a:xfrm>
          <a:prstGeom prst="rect">
            <a:avLst/>
          </a:prstGeom>
          <a:noFill/>
          <a:ln/>
        </p:spPr>
        <p:txBody>
          <a:bodyPr wrap="none" rtlCol="0" anchor="t"/>
          <a:lstStyle/>
          <a:p>
            <a:pPr marL="0" indent="0">
              <a:lnSpc>
                <a:spcPts val="4627"/>
              </a:lnSpc>
              <a:buNone/>
            </a:pPr>
            <a:r>
              <a:rPr lang="en-US" sz="3701" b="1" dirty="0">
                <a:solidFill>
                  <a:srgbClr val="000000"/>
                </a:solidFill>
                <a:latin typeface="Petrona" pitchFamily="34" charset="0"/>
                <a:ea typeface="Petrona" pitchFamily="34" charset="-122"/>
                <a:cs typeface="Petrona" pitchFamily="34" charset="-120"/>
              </a:rPr>
              <a:t>Identifying Key Drivers of Churn</a:t>
            </a:r>
            <a:endParaRPr lang="en-US" sz="3701" dirty="0"/>
          </a:p>
        </p:txBody>
      </p:sp>
      <p:sp>
        <p:nvSpPr>
          <p:cNvPr id="5" name="Text 2"/>
          <p:cNvSpPr/>
          <p:nvPr/>
        </p:nvSpPr>
        <p:spPr>
          <a:xfrm>
            <a:off x="2424232" y="1480899"/>
            <a:ext cx="9781818" cy="859393"/>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Armed with the initial insights from exploratory analysis, we delved deeper into identifying the key drivers of customer churn. This involved employing statistical analysis techniques and building predictive models using SQL to understand the factors that most significantly influence churn decisions.</a:t>
            </a:r>
            <a:endParaRPr lang="en-US" sz="1410" dirty="0"/>
          </a:p>
        </p:txBody>
      </p:sp>
      <p:sp>
        <p:nvSpPr>
          <p:cNvPr id="6" name="Shape 3"/>
          <p:cNvSpPr/>
          <p:nvPr/>
        </p:nvSpPr>
        <p:spPr>
          <a:xfrm>
            <a:off x="2424232" y="2541746"/>
            <a:ext cx="9781818" cy="5063014"/>
          </a:xfrm>
          <a:prstGeom prst="roundRect">
            <a:avLst>
              <a:gd name="adj" fmla="val 1485"/>
            </a:avLst>
          </a:prstGeom>
          <a:noFill/>
          <a:ln w="7620">
            <a:solidFill>
              <a:srgbClr val="000000">
                <a:alpha val="8000"/>
              </a:srgbClr>
            </a:solidFill>
            <a:prstDash val="solid"/>
          </a:ln>
        </p:spPr>
      </p:sp>
      <p:sp>
        <p:nvSpPr>
          <p:cNvPr id="7" name="Shape 4"/>
          <p:cNvSpPr/>
          <p:nvPr/>
        </p:nvSpPr>
        <p:spPr>
          <a:xfrm>
            <a:off x="2431852" y="2549366"/>
            <a:ext cx="9766578" cy="516493"/>
          </a:xfrm>
          <a:prstGeom prst="rect">
            <a:avLst/>
          </a:prstGeom>
          <a:solidFill>
            <a:srgbClr val="FFFFFF">
              <a:alpha val="4000"/>
            </a:srgbClr>
          </a:solidFill>
          <a:ln/>
        </p:spPr>
      </p:sp>
      <p:sp>
        <p:nvSpPr>
          <p:cNvPr id="8" name="Text 5"/>
          <p:cNvSpPr/>
          <p:nvPr/>
        </p:nvSpPr>
        <p:spPr>
          <a:xfrm>
            <a:off x="2611041" y="2664381"/>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Driver</a:t>
            </a:r>
            <a:endParaRPr lang="en-US" sz="1410" dirty="0"/>
          </a:p>
        </p:txBody>
      </p:sp>
      <p:sp>
        <p:nvSpPr>
          <p:cNvPr id="9" name="Text 6"/>
          <p:cNvSpPr/>
          <p:nvPr/>
        </p:nvSpPr>
        <p:spPr>
          <a:xfrm>
            <a:off x="7498080" y="2664381"/>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Impact on Churn</a:t>
            </a:r>
            <a:endParaRPr lang="en-US" sz="1410" dirty="0"/>
          </a:p>
        </p:txBody>
      </p:sp>
      <p:sp>
        <p:nvSpPr>
          <p:cNvPr id="10" name="Shape 7"/>
          <p:cNvSpPr/>
          <p:nvPr/>
        </p:nvSpPr>
        <p:spPr>
          <a:xfrm>
            <a:off x="2431852" y="3065859"/>
            <a:ext cx="9766578" cy="516493"/>
          </a:xfrm>
          <a:prstGeom prst="rect">
            <a:avLst/>
          </a:prstGeom>
          <a:solidFill>
            <a:srgbClr val="000000">
              <a:alpha val="4000"/>
            </a:srgbClr>
          </a:solidFill>
          <a:ln/>
        </p:spPr>
      </p:sp>
      <p:sp>
        <p:nvSpPr>
          <p:cNvPr id="11" name="Text 8"/>
          <p:cNvSpPr/>
          <p:nvPr/>
        </p:nvSpPr>
        <p:spPr>
          <a:xfrm>
            <a:off x="2611041" y="318087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Contract Type</a:t>
            </a:r>
            <a:endParaRPr lang="en-US" sz="1410" dirty="0"/>
          </a:p>
        </p:txBody>
      </p:sp>
      <p:sp>
        <p:nvSpPr>
          <p:cNvPr id="12" name="Text 9"/>
          <p:cNvSpPr/>
          <p:nvPr/>
        </p:nvSpPr>
        <p:spPr>
          <a:xfrm>
            <a:off x="7498080" y="318087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Month-to-month contracts exhibit higher churn rates.</a:t>
            </a:r>
            <a:endParaRPr lang="en-US" sz="1410" dirty="0"/>
          </a:p>
        </p:txBody>
      </p:sp>
      <p:sp>
        <p:nvSpPr>
          <p:cNvPr id="13" name="Shape 10"/>
          <p:cNvSpPr/>
          <p:nvPr/>
        </p:nvSpPr>
        <p:spPr>
          <a:xfrm>
            <a:off x="2431852" y="3582353"/>
            <a:ext cx="9766578" cy="802958"/>
          </a:xfrm>
          <a:prstGeom prst="rect">
            <a:avLst/>
          </a:prstGeom>
          <a:solidFill>
            <a:srgbClr val="FFFFFF">
              <a:alpha val="4000"/>
            </a:srgbClr>
          </a:solidFill>
          <a:ln/>
        </p:spPr>
      </p:sp>
      <p:sp>
        <p:nvSpPr>
          <p:cNvPr id="14" name="Text 11"/>
          <p:cNvSpPr/>
          <p:nvPr/>
        </p:nvSpPr>
        <p:spPr>
          <a:xfrm>
            <a:off x="2611041" y="3697367"/>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Total Charges</a:t>
            </a:r>
            <a:endParaRPr lang="en-US" sz="1410" dirty="0"/>
          </a:p>
        </p:txBody>
      </p:sp>
      <p:sp>
        <p:nvSpPr>
          <p:cNvPr id="15" name="Text 12"/>
          <p:cNvSpPr/>
          <p:nvPr/>
        </p:nvSpPr>
        <p:spPr>
          <a:xfrm>
            <a:off x="7498080" y="3697367"/>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High total charges correlate with increased churn probability.</a:t>
            </a:r>
            <a:endParaRPr lang="en-US" sz="1410" dirty="0"/>
          </a:p>
        </p:txBody>
      </p:sp>
      <p:sp>
        <p:nvSpPr>
          <p:cNvPr id="16" name="Shape 13"/>
          <p:cNvSpPr/>
          <p:nvPr/>
        </p:nvSpPr>
        <p:spPr>
          <a:xfrm>
            <a:off x="2431852" y="4385310"/>
            <a:ext cx="9766578" cy="1089422"/>
          </a:xfrm>
          <a:prstGeom prst="rect">
            <a:avLst/>
          </a:prstGeom>
          <a:solidFill>
            <a:srgbClr val="000000">
              <a:alpha val="4000"/>
            </a:srgbClr>
          </a:solidFill>
          <a:ln/>
        </p:spPr>
      </p:sp>
      <p:sp>
        <p:nvSpPr>
          <p:cNvPr id="17" name="Text 14"/>
          <p:cNvSpPr/>
          <p:nvPr/>
        </p:nvSpPr>
        <p:spPr>
          <a:xfrm>
            <a:off x="2611041" y="4500324"/>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Monthly Charges</a:t>
            </a:r>
            <a:endParaRPr lang="en-US" sz="1410" dirty="0"/>
          </a:p>
        </p:txBody>
      </p:sp>
      <p:sp>
        <p:nvSpPr>
          <p:cNvPr id="18" name="Text 15"/>
          <p:cNvSpPr/>
          <p:nvPr/>
        </p:nvSpPr>
        <p:spPr>
          <a:xfrm>
            <a:off x="7498080" y="4500324"/>
            <a:ext cx="4521279" cy="859393"/>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Customers with higher monthly charges, particularly on month-to-month contracts, are more susceptible to churn.</a:t>
            </a:r>
            <a:endParaRPr lang="en-US" sz="1410" dirty="0"/>
          </a:p>
        </p:txBody>
      </p:sp>
      <p:sp>
        <p:nvSpPr>
          <p:cNvPr id="19" name="Shape 16"/>
          <p:cNvSpPr/>
          <p:nvPr/>
        </p:nvSpPr>
        <p:spPr>
          <a:xfrm>
            <a:off x="2431852" y="5474732"/>
            <a:ext cx="9766578" cy="516493"/>
          </a:xfrm>
          <a:prstGeom prst="rect">
            <a:avLst/>
          </a:prstGeom>
          <a:solidFill>
            <a:srgbClr val="FFFFFF">
              <a:alpha val="4000"/>
            </a:srgbClr>
          </a:solidFill>
          <a:ln/>
        </p:spPr>
      </p:sp>
      <p:sp>
        <p:nvSpPr>
          <p:cNvPr id="20" name="Text 17"/>
          <p:cNvSpPr/>
          <p:nvPr/>
        </p:nvSpPr>
        <p:spPr>
          <a:xfrm>
            <a:off x="2611041" y="5589746"/>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Tenure</a:t>
            </a:r>
            <a:endParaRPr lang="en-US" sz="1410" dirty="0"/>
          </a:p>
        </p:txBody>
      </p:sp>
      <p:sp>
        <p:nvSpPr>
          <p:cNvPr id="21" name="Text 18"/>
          <p:cNvSpPr/>
          <p:nvPr/>
        </p:nvSpPr>
        <p:spPr>
          <a:xfrm>
            <a:off x="7498080" y="5589746"/>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Shorter tenure customers are more likely to churn.</a:t>
            </a:r>
            <a:endParaRPr lang="en-US" sz="1410" dirty="0"/>
          </a:p>
        </p:txBody>
      </p:sp>
      <p:sp>
        <p:nvSpPr>
          <p:cNvPr id="22" name="Shape 19"/>
          <p:cNvSpPr/>
          <p:nvPr/>
        </p:nvSpPr>
        <p:spPr>
          <a:xfrm>
            <a:off x="2431852" y="5991225"/>
            <a:ext cx="9766578" cy="802958"/>
          </a:xfrm>
          <a:prstGeom prst="rect">
            <a:avLst/>
          </a:prstGeom>
          <a:solidFill>
            <a:srgbClr val="000000">
              <a:alpha val="4000"/>
            </a:srgbClr>
          </a:solidFill>
          <a:ln/>
        </p:spPr>
      </p:sp>
      <p:sp>
        <p:nvSpPr>
          <p:cNvPr id="23" name="Text 20"/>
          <p:cNvSpPr/>
          <p:nvPr/>
        </p:nvSpPr>
        <p:spPr>
          <a:xfrm>
            <a:off x="2611041" y="6106239"/>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Internet Service</a:t>
            </a:r>
            <a:endParaRPr lang="en-US" sz="1410" dirty="0"/>
          </a:p>
        </p:txBody>
      </p:sp>
      <p:sp>
        <p:nvSpPr>
          <p:cNvPr id="24" name="Text 21"/>
          <p:cNvSpPr/>
          <p:nvPr/>
        </p:nvSpPr>
        <p:spPr>
          <a:xfrm>
            <a:off x="7498080" y="6106239"/>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Customers with fiber optic internet service tend to have lower churn rates.</a:t>
            </a:r>
            <a:endParaRPr lang="en-US" sz="1410" dirty="0"/>
          </a:p>
        </p:txBody>
      </p:sp>
      <p:sp>
        <p:nvSpPr>
          <p:cNvPr id="25" name="Shape 22"/>
          <p:cNvSpPr/>
          <p:nvPr/>
        </p:nvSpPr>
        <p:spPr>
          <a:xfrm>
            <a:off x="2431852" y="6794183"/>
            <a:ext cx="9766578" cy="802958"/>
          </a:xfrm>
          <a:prstGeom prst="rect">
            <a:avLst/>
          </a:prstGeom>
          <a:solidFill>
            <a:srgbClr val="FFFFFF">
              <a:alpha val="4000"/>
            </a:srgbClr>
          </a:solidFill>
          <a:ln/>
        </p:spPr>
      </p:sp>
      <p:sp>
        <p:nvSpPr>
          <p:cNvPr id="26" name="Text 23"/>
          <p:cNvSpPr/>
          <p:nvPr/>
        </p:nvSpPr>
        <p:spPr>
          <a:xfrm>
            <a:off x="2611041" y="6909197"/>
            <a:ext cx="4521279" cy="286464"/>
          </a:xfrm>
          <a:prstGeom prst="rect">
            <a:avLst/>
          </a:prstGeom>
          <a:noFill/>
          <a:ln/>
        </p:spPr>
        <p:txBody>
          <a:bodyPr wrap="non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Customer Service Experience</a:t>
            </a:r>
            <a:endParaRPr lang="en-US" sz="1410" dirty="0"/>
          </a:p>
        </p:txBody>
      </p:sp>
      <p:sp>
        <p:nvSpPr>
          <p:cNvPr id="27" name="Text 24"/>
          <p:cNvSpPr/>
          <p:nvPr/>
        </p:nvSpPr>
        <p:spPr>
          <a:xfrm>
            <a:off x="7498080" y="6909197"/>
            <a:ext cx="4521279" cy="572929"/>
          </a:xfrm>
          <a:prstGeom prst="rect">
            <a:avLst/>
          </a:prstGeom>
          <a:noFill/>
          <a:ln/>
        </p:spPr>
        <p:txBody>
          <a:bodyPr wrap="square" rtlCol="0" anchor="t"/>
          <a:lstStyle/>
          <a:p>
            <a:pPr marL="0" indent="0">
              <a:lnSpc>
                <a:spcPts val="2256"/>
              </a:lnSpc>
              <a:buNone/>
            </a:pPr>
            <a:r>
              <a:rPr lang="en-US" sz="1410" dirty="0">
                <a:solidFill>
                  <a:srgbClr val="272525"/>
                </a:solidFill>
                <a:latin typeface="Inter" pitchFamily="34" charset="0"/>
                <a:ea typeface="Inter" pitchFamily="34" charset="-122"/>
                <a:cs typeface="Inter" pitchFamily="34" charset="-120"/>
              </a:rPr>
              <a:t>Negative customer service experiences can significantly contribute to churn.</a:t>
            </a:r>
            <a:endParaRPr lang="en-US" sz="14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190268" y="991314"/>
            <a:ext cx="11748849" cy="735806"/>
          </a:xfrm>
          <a:prstGeom prst="rect">
            <a:avLst/>
          </a:prstGeom>
          <a:noFill/>
          <a:ln/>
        </p:spPr>
        <p:txBody>
          <a:bodyPr wrap="none" rtlCol="0" anchor="t"/>
          <a:lstStyle/>
          <a:p>
            <a:pPr marL="0" indent="0">
              <a:lnSpc>
                <a:spcPts val="5794"/>
              </a:lnSpc>
              <a:buNone/>
            </a:pPr>
            <a:r>
              <a:rPr lang="en-US" sz="4635" b="1" dirty="0">
                <a:solidFill>
                  <a:srgbClr val="000000"/>
                </a:solidFill>
                <a:latin typeface="Petrona" pitchFamily="34" charset="0"/>
                <a:ea typeface="Petrona" pitchFamily="34" charset="-122"/>
                <a:cs typeface="Petrona" pitchFamily="34" charset="-120"/>
              </a:rPr>
              <a:t>Actionable Insights for Customer Retention</a:t>
            </a:r>
            <a:endParaRPr lang="en-US" sz="4635" dirty="0"/>
          </a:p>
        </p:txBody>
      </p:sp>
      <p:sp>
        <p:nvSpPr>
          <p:cNvPr id="5" name="Text 2"/>
          <p:cNvSpPr/>
          <p:nvPr/>
        </p:nvSpPr>
        <p:spPr>
          <a:xfrm>
            <a:off x="1190268" y="2063472"/>
            <a:ext cx="12249864" cy="1076563"/>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The insights gleaned from data analysis and predictive modeling provide telecom companies with valuable tools to improve customer retention. By understanding churn patterns and predicting at-risk customers, companies can implement targeted strategies to enhance customer satisfaction and loyalty.</a:t>
            </a:r>
            <a:endParaRPr lang="en-US" sz="1766" dirty="0"/>
          </a:p>
        </p:txBody>
      </p:sp>
      <p:sp>
        <p:nvSpPr>
          <p:cNvPr id="6" name="Shape 3"/>
          <p:cNvSpPr/>
          <p:nvPr/>
        </p:nvSpPr>
        <p:spPr>
          <a:xfrm>
            <a:off x="1190268" y="3392210"/>
            <a:ext cx="3933825" cy="3845957"/>
          </a:xfrm>
          <a:prstGeom prst="roundRect">
            <a:avLst>
              <a:gd name="adj" fmla="val 2449"/>
            </a:avLst>
          </a:prstGeom>
          <a:solidFill>
            <a:srgbClr val="CCEEFF"/>
          </a:solidFill>
          <a:ln w="7620">
            <a:solidFill>
              <a:srgbClr val="B2D4E5"/>
            </a:solidFill>
            <a:prstDash val="solid"/>
          </a:ln>
        </p:spPr>
      </p:sp>
      <p:sp>
        <p:nvSpPr>
          <p:cNvPr id="7" name="Text 4"/>
          <p:cNvSpPr/>
          <p:nvPr/>
        </p:nvSpPr>
        <p:spPr>
          <a:xfrm>
            <a:off x="1422083" y="3624024"/>
            <a:ext cx="3049191" cy="367903"/>
          </a:xfrm>
          <a:prstGeom prst="rect">
            <a:avLst/>
          </a:prstGeom>
          <a:noFill/>
          <a:ln/>
        </p:spPr>
        <p:txBody>
          <a:bodyPr wrap="non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Personalized Outreach</a:t>
            </a:r>
            <a:endParaRPr lang="en-US" sz="2318" dirty="0"/>
          </a:p>
        </p:txBody>
      </p:sp>
      <p:sp>
        <p:nvSpPr>
          <p:cNvPr id="8" name="Text 5"/>
          <p:cNvSpPr/>
          <p:nvPr/>
        </p:nvSpPr>
        <p:spPr>
          <a:xfrm>
            <a:off x="1422083" y="4126468"/>
            <a:ext cx="3470196" cy="2511981"/>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Proactive outreach to customers identified as at risk of churn through targeted promotions, discounts, or exclusive offers. This can incentivize them to stay and demonstrate customer appreciation.</a:t>
            </a:r>
            <a:endParaRPr lang="en-US" sz="1766" dirty="0"/>
          </a:p>
        </p:txBody>
      </p:sp>
      <p:sp>
        <p:nvSpPr>
          <p:cNvPr id="9" name="Shape 6"/>
          <p:cNvSpPr/>
          <p:nvPr/>
        </p:nvSpPr>
        <p:spPr>
          <a:xfrm>
            <a:off x="5348288" y="3392210"/>
            <a:ext cx="3933825" cy="3845957"/>
          </a:xfrm>
          <a:prstGeom prst="roundRect">
            <a:avLst>
              <a:gd name="adj" fmla="val 2449"/>
            </a:avLst>
          </a:prstGeom>
          <a:solidFill>
            <a:srgbClr val="CCEEFF"/>
          </a:solidFill>
          <a:ln w="7620">
            <a:solidFill>
              <a:srgbClr val="B2D4E5"/>
            </a:solidFill>
            <a:prstDash val="solid"/>
          </a:ln>
        </p:spPr>
      </p:sp>
      <p:sp>
        <p:nvSpPr>
          <p:cNvPr id="10" name="Text 7"/>
          <p:cNvSpPr/>
          <p:nvPr/>
        </p:nvSpPr>
        <p:spPr>
          <a:xfrm>
            <a:off x="5580102" y="3624024"/>
            <a:ext cx="3470196" cy="735806"/>
          </a:xfrm>
          <a:prstGeom prst="rect">
            <a:avLst/>
          </a:prstGeom>
          <a:noFill/>
          <a:ln/>
        </p:spPr>
        <p:txBody>
          <a:bodyPr wrap="squar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Customer Service Improvements</a:t>
            </a:r>
            <a:endParaRPr lang="en-US" sz="2318" dirty="0"/>
          </a:p>
        </p:txBody>
      </p:sp>
      <p:sp>
        <p:nvSpPr>
          <p:cNvPr id="11" name="Text 8"/>
          <p:cNvSpPr/>
          <p:nvPr/>
        </p:nvSpPr>
        <p:spPr>
          <a:xfrm>
            <a:off x="5580102" y="4494371"/>
            <a:ext cx="3470196" cy="2511981"/>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Enhance customer service experiences by streamlining communication channels, addressing concerns promptly, and implementing training programs to improve agent expertise and empathy.</a:t>
            </a:r>
            <a:endParaRPr lang="en-US" sz="1766" dirty="0"/>
          </a:p>
        </p:txBody>
      </p:sp>
      <p:sp>
        <p:nvSpPr>
          <p:cNvPr id="12" name="Shape 9"/>
          <p:cNvSpPr/>
          <p:nvPr/>
        </p:nvSpPr>
        <p:spPr>
          <a:xfrm>
            <a:off x="9506307" y="3392210"/>
            <a:ext cx="3933825" cy="3845957"/>
          </a:xfrm>
          <a:prstGeom prst="roundRect">
            <a:avLst>
              <a:gd name="adj" fmla="val 2449"/>
            </a:avLst>
          </a:prstGeom>
          <a:solidFill>
            <a:srgbClr val="CCEEFF"/>
          </a:solidFill>
          <a:ln w="7620">
            <a:solidFill>
              <a:srgbClr val="B2D4E5"/>
            </a:solidFill>
            <a:prstDash val="solid"/>
          </a:ln>
        </p:spPr>
      </p:sp>
      <p:sp>
        <p:nvSpPr>
          <p:cNvPr id="13" name="Text 10"/>
          <p:cNvSpPr/>
          <p:nvPr/>
        </p:nvSpPr>
        <p:spPr>
          <a:xfrm>
            <a:off x="9738122" y="3624024"/>
            <a:ext cx="2943344" cy="367903"/>
          </a:xfrm>
          <a:prstGeom prst="rect">
            <a:avLst/>
          </a:prstGeom>
          <a:noFill/>
          <a:ln/>
        </p:spPr>
        <p:txBody>
          <a:bodyPr wrap="none" rtlCol="0" anchor="t"/>
          <a:lstStyle/>
          <a:p>
            <a:pPr marL="0" indent="0">
              <a:lnSpc>
                <a:spcPts val="2897"/>
              </a:lnSpc>
              <a:buNone/>
            </a:pPr>
            <a:r>
              <a:rPr lang="en-US" sz="2318" b="1" dirty="0">
                <a:solidFill>
                  <a:srgbClr val="272525"/>
                </a:solidFill>
                <a:latin typeface="Petrona" pitchFamily="34" charset="0"/>
                <a:ea typeface="Petrona" pitchFamily="34" charset="-122"/>
                <a:cs typeface="Petrona" pitchFamily="34" charset="-120"/>
              </a:rPr>
              <a:t>Loyalty Programs</a:t>
            </a:r>
            <a:endParaRPr lang="en-US" sz="2318" dirty="0"/>
          </a:p>
        </p:txBody>
      </p:sp>
      <p:sp>
        <p:nvSpPr>
          <p:cNvPr id="14" name="Text 11"/>
          <p:cNvSpPr/>
          <p:nvPr/>
        </p:nvSpPr>
        <p:spPr>
          <a:xfrm>
            <a:off x="9738122" y="4126468"/>
            <a:ext cx="3470196" cy="2153126"/>
          </a:xfrm>
          <a:prstGeom prst="rect">
            <a:avLst/>
          </a:prstGeom>
          <a:noFill/>
          <a:ln/>
        </p:spPr>
        <p:txBody>
          <a:bodyPr wrap="square" rtlCol="0" anchor="t"/>
          <a:lstStyle/>
          <a:p>
            <a:pPr marL="0" indent="0">
              <a:lnSpc>
                <a:spcPts val="2825"/>
              </a:lnSpc>
              <a:buNone/>
            </a:pPr>
            <a:r>
              <a:rPr lang="en-US" sz="1766" dirty="0">
                <a:solidFill>
                  <a:srgbClr val="272525"/>
                </a:solidFill>
                <a:latin typeface="Inter" pitchFamily="34" charset="0"/>
                <a:ea typeface="Inter" pitchFamily="34" charset="-122"/>
                <a:cs typeface="Inter" pitchFamily="34" charset="-120"/>
              </a:rPr>
              <a:t>Implement loyalty programs that reward long-term customers with exclusive benefits, discounts, or special access to services. This fosters customer loyalty and reduces churn rates.</a:t>
            </a:r>
            <a:endParaRPr lang="en-US" sz="176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44510" y="663654"/>
            <a:ext cx="12941379" cy="1583531"/>
          </a:xfrm>
          <a:prstGeom prst="rect">
            <a:avLst/>
          </a:prstGeom>
          <a:noFill/>
          <a:ln/>
        </p:spPr>
        <p:txBody>
          <a:bodyPr wrap="square" rtlCol="0" anchor="t"/>
          <a:lstStyle/>
          <a:p>
            <a:pPr marL="0" indent="0">
              <a:lnSpc>
                <a:spcPts val="6234"/>
              </a:lnSpc>
              <a:buNone/>
            </a:pPr>
            <a:r>
              <a:rPr lang="en-US" sz="4988" b="1" dirty="0">
                <a:solidFill>
                  <a:srgbClr val="000000"/>
                </a:solidFill>
                <a:latin typeface="Petrona" pitchFamily="34" charset="0"/>
                <a:ea typeface="Petrona" pitchFamily="34" charset="-122"/>
                <a:cs typeface="Petrona" pitchFamily="34" charset="-120"/>
              </a:rPr>
              <a:t>Churn Patterns: Contract Type &amp; Total Charges</a:t>
            </a:r>
            <a:endParaRPr lang="en-US" sz="4988" dirty="0"/>
          </a:p>
        </p:txBody>
      </p:sp>
      <p:sp>
        <p:nvSpPr>
          <p:cNvPr id="5" name="Text 2"/>
          <p:cNvSpPr/>
          <p:nvPr/>
        </p:nvSpPr>
        <p:spPr>
          <a:xfrm>
            <a:off x="844510" y="2850356"/>
            <a:ext cx="3167063" cy="395883"/>
          </a:xfrm>
          <a:prstGeom prst="rect">
            <a:avLst/>
          </a:prstGeom>
          <a:noFill/>
          <a:ln/>
        </p:spPr>
        <p:txBody>
          <a:bodyPr wrap="none" rtlCol="0" anchor="t"/>
          <a:lstStyle/>
          <a:p>
            <a:pPr marL="0" indent="0">
              <a:lnSpc>
                <a:spcPts val="3117"/>
              </a:lnSpc>
              <a:buNone/>
            </a:pPr>
            <a:r>
              <a:rPr lang="en-US" sz="2494" b="1" dirty="0">
                <a:solidFill>
                  <a:srgbClr val="000000"/>
                </a:solidFill>
                <a:latin typeface="Petrona" pitchFamily="34" charset="0"/>
                <a:ea typeface="Petrona" pitchFamily="34" charset="-122"/>
                <a:cs typeface="Petrona" pitchFamily="34" charset="-120"/>
              </a:rPr>
              <a:t>Contract Type</a:t>
            </a:r>
            <a:endParaRPr lang="en-US" sz="2494" dirty="0"/>
          </a:p>
        </p:txBody>
      </p:sp>
      <p:sp>
        <p:nvSpPr>
          <p:cNvPr id="6" name="Text 3"/>
          <p:cNvSpPr/>
          <p:nvPr/>
        </p:nvSpPr>
        <p:spPr>
          <a:xfrm>
            <a:off x="844510" y="3487460"/>
            <a:ext cx="6176367" cy="3861197"/>
          </a:xfrm>
          <a:prstGeom prst="rect">
            <a:avLst/>
          </a:prstGeom>
          <a:noFill/>
          <a:ln/>
        </p:spPr>
        <p:txBody>
          <a:bodyPr wrap="square" rtlCol="0" anchor="t"/>
          <a:lstStyle/>
          <a:p>
            <a:pPr marL="0" indent="0">
              <a:lnSpc>
                <a:spcPts val="3040"/>
              </a:lnSpc>
              <a:buNone/>
            </a:pPr>
            <a:r>
              <a:rPr lang="en-US" sz="1900" dirty="0">
                <a:solidFill>
                  <a:srgbClr val="272525"/>
                </a:solidFill>
                <a:latin typeface="Inter" pitchFamily="34" charset="0"/>
                <a:ea typeface="Inter" pitchFamily="34" charset="-122"/>
                <a:cs typeface="Inter" pitchFamily="34" charset="-120"/>
              </a:rPr>
              <a:t>The analysis reveals a clear correlation between contract type and churn rates. Customers with month-to-month contracts exhibited the highest churn, indicating that shorter commitments are often associated with higher churn. Conversely, two-year contracts demonstrated the lowest churn rates, highlighting the value of longer-term commitments. This suggests that offering incentives for longer contracts could be a strategic move to retain customers.</a:t>
            </a:r>
            <a:endParaRPr lang="en-US" sz="1900" dirty="0"/>
          </a:p>
        </p:txBody>
      </p:sp>
      <p:sp>
        <p:nvSpPr>
          <p:cNvPr id="7" name="Text 4"/>
          <p:cNvSpPr/>
          <p:nvPr/>
        </p:nvSpPr>
        <p:spPr>
          <a:xfrm>
            <a:off x="7617143" y="2850356"/>
            <a:ext cx="3167063" cy="395883"/>
          </a:xfrm>
          <a:prstGeom prst="rect">
            <a:avLst/>
          </a:prstGeom>
          <a:noFill/>
          <a:ln/>
        </p:spPr>
        <p:txBody>
          <a:bodyPr wrap="none" rtlCol="0" anchor="t"/>
          <a:lstStyle/>
          <a:p>
            <a:pPr marL="0" indent="0">
              <a:lnSpc>
                <a:spcPts val="3117"/>
              </a:lnSpc>
              <a:buNone/>
            </a:pPr>
            <a:r>
              <a:rPr lang="en-US" sz="2494" b="1" dirty="0">
                <a:solidFill>
                  <a:srgbClr val="000000"/>
                </a:solidFill>
                <a:latin typeface="Petrona" pitchFamily="34" charset="0"/>
                <a:ea typeface="Petrona" pitchFamily="34" charset="-122"/>
                <a:cs typeface="Petrona" pitchFamily="34" charset="-120"/>
              </a:rPr>
              <a:t>Total Charges</a:t>
            </a:r>
            <a:endParaRPr lang="en-US" sz="2494" dirty="0"/>
          </a:p>
        </p:txBody>
      </p:sp>
      <p:sp>
        <p:nvSpPr>
          <p:cNvPr id="8" name="Text 5"/>
          <p:cNvSpPr/>
          <p:nvPr/>
        </p:nvSpPr>
        <p:spPr>
          <a:xfrm>
            <a:off x="7617143" y="3487460"/>
            <a:ext cx="6176367" cy="3088958"/>
          </a:xfrm>
          <a:prstGeom prst="rect">
            <a:avLst/>
          </a:prstGeom>
          <a:noFill/>
          <a:ln/>
        </p:spPr>
        <p:txBody>
          <a:bodyPr wrap="square" rtlCol="0" anchor="t"/>
          <a:lstStyle/>
          <a:p>
            <a:pPr marL="0" indent="0">
              <a:lnSpc>
                <a:spcPts val="3040"/>
              </a:lnSpc>
              <a:buNone/>
            </a:pPr>
            <a:r>
              <a:rPr lang="en-US" sz="1900" dirty="0">
                <a:solidFill>
                  <a:srgbClr val="272525"/>
                </a:solidFill>
                <a:latin typeface="Inter" pitchFamily="34" charset="0"/>
                <a:ea typeface="Inter" pitchFamily="34" charset="-122"/>
                <a:cs typeface="Inter" pitchFamily="34" charset="-120"/>
              </a:rPr>
              <a:t>Furthermore, the distribution of total charges among churned customers indicated a trend of higher churn rates among customers with high total charges. This suggests that expensive services might be a contributing factor to churn, potentially due to a perceived lack of value or affordability concerns. A comprehensive review of pricing and service tiers is recommended.</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976080" y="538282"/>
            <a:ext cx="10678239" cy="1282779"/>
          </a:xfrm>
          <a:prstGeom prst="rect">
            <a:avLst/>
          </a:prstGeom>
          <a:noFill/>
          <a:ln/>
        </p:spPr>
        <p:txBody>
          <a:bodyPr wrap="square" rtlCol="0" anchor="t"/>
          <a:lstStyle/>
          <a:p>
            <a:pPr marL="0" indent="0">
              <a:lnSpc>
                <a:spcPts val="5051"/>
              </a:lnSpc>
              <a:buNone/>
            </a:pPr>
            <a:r>
              <a:rPr lang="en-US" sz="4040" b="1" dirty="0">
                <a:solidFill>
                  <a:srgbClr val="000000"/>
                </a:solidFill>
                <a:latin typeface="Petrona" pitchFamily="34" charset="0"/>
                <a:ea typeface="Petrona" pitchFamily="34" charset="-122"/>
                <a:cs typeface="Petrona" pitchFamily="34" charset="-120"/>
              </a:rPr>
              <a:t>Tailored Retention Strategies: Segmentation &amp; Customer Service</a:t>
            </a:r>
            <a:endParaRPr lang="en-US" sz="4040" dirty="0"/>
          </a:p>
        </p:txBody>
      </p:sp>
      <p:sp>
        <p:nvSpPr>
          <p:cNvPr id="5" name="Shape 2"/>
          <p:cNvSpPr/>
          <p:nvPr/>
        </p:nvSpPr>
        <p:spPr>
          <a:xfrm>
            <a:off x="1976080" y="2334101"/>
            <a:ext cx="439817" cy="439817"/>
          </a:xfrm>
          <a:prstGeom prst="roundRect">
            <a:avLst>
              <a:gd name="adj" fmla="val 18668"/>
            </a:avLst>
          </a:prstGeom>
          <a:solidFill>
            <a:srgbClr val="CCEEFF"/>
          </a:solidFill>
          <a:ln w="7620">
            <a:solidFill>
              <a:srgbClr val="B2D4E5"/>
            </a:solidFill>
            <a:prstDash val="solid"/>
          </a:ln>
        </p:spPr>
      </p:sp>
      <p:sp>
        <p:nvSpPr>
          <p:cNvPr id="6" name="Text 3"/>
          <p:cNvSpPr/>
          <p:nvPr/>
        </p:nvSpPr>
        <p:spPr>
          <a:xfrm>
            <a:off x="2130028" y="2400062"/>
            <a:ext cx="131802"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1</a:t>
            </a:r>
            <a:endParaRPr lang="en-US" sz="2424" dirty="0"/>
          </a:p>
        </p:txBody>
      </p:sp>
      <p:sp>
        <p:nvSpPr>
          <p:cNvPr id="7" name="Text 4"/>
          <p:cNvSpPr/>
          <p:nvPr/>
        </p:nvSpPr>
        <p:spPr>
          <a:xfrm>
            <a:off x="2611279" y="2334101"/>
            <a:ext cx="2565678"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Targeted Marketing</a:t>
            </a:r>
            <a:endParaRPr lang="en-US" sz="2020" dirty="0"/>
          </a:p>
        </p:txBody>
      </p:sp>
      <p:sp>
        <p:nvSpPr>
          <p:cNvPr id="8" name="Text 5"/>
          <p:cNvSpPr/>
          <p:nvPr/>
        </p:nvSpPr>
        <p:spPr>
          <a:xfrm>
            <a:off x="2611279" y="2772013"/>
            <a:ext cx="4606290" cy="2189440"/>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Segmenting customers based on contract type, monthly charges, and other key variables can empower targeted marketing campaigns. For example, offering flexible bundles or price reductions to month-to-month customers with higher monthly charges could effectively address their specific needs and retain them.</a:t>
            </a:r>
            <a:endParaRPr lang="en-US" sz="1539" dirty="0"/>
          </a:p>
        </p:txBody>
      </p:sp>
      <p:sp>
        <p:nvSpPr>
          <p:cNvPr id="9" name="Shape 6"/>
          <p:cNvSpPr/>
          <p:nvPr/>
        </p:nvSpPr>
        <p:spPr>
          <a:xfrm>
            <a:off x="7412950" y="2334101"/>
            <a:ext cx="439817" cy="439817"/>
          </a:xfrm>
          <a:prstGeom prst="roundRect">
            <a:avLst>
              <a:gd name="adj" fmla="val 18668"/>
            </a:avLst>
          </a:prstGeom>
          <a:solidFill>
            <a:srgbClr val="CCEEFF"/>
          </a:solidFill>
          <a:ln w="7620">
            <a:solidFill>
              <a:srgbClr val="B2D4E5"/>
            </a:solidFill>
            <a:prstDash val="solid"/>
          </a:ln>
        </p:spPr>
      </p:sp>
      <p:sp>
        <p:nvSpPr>
          <p:cNvPr id="10" name="Text 7"/>
          <p:cNvSpPr/>
          <p:nvPr/>
        </p:nvSpPr>
        <p:spPr>
          <a:xfrm>
            <a:off x="7545586" y="2400062"/>
            <a:ext cx="174546"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2</a:t>
            </a:r>
            <a:endParaRPr lang="en-US" sz="2424" dirty="0"/>
          </a:p>
        </p:txBody>
      </p:sp>
      <p:sp>
        <p:nvSpPr>
          <p:cNvPr id="11" name="Text 8"/>
          <p:cNvSpPr/>
          <p:nvPr/>
        </p:nvSpPr>
        <p:spPr>
          <a:xfrm>
            <a:off x="8048149" y="2334101"/>
            <a:ext cx="4075509"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Prioritizing High-Value Customers</a:t>
            </a:r>
            <a:endParaRPr lang="en-US" sz="2020" dirty="0"/>
          </a:p>
        </p:txBody>
      </p:sp>
      <p:sp>
        <p:nvSpPr>
          <p:cNvPr id="12" name="Text 9"/>
          <p:cNvSpPr/>
          <p:nvPr/>
        </p:nvSpPr>
        <p:spPr>
          <a:xfrm>
            <a:off x="8048149" y="2772013"/>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Implementing proactive retention strategies for high-value customers, such as personalized support, loyalty rewards, or targeted discounts, is crucial for maximizing revenue. These customers contribute significantly to the business and deserve tailored attention.</a:t>
            </a:r>
            <a:endParaRPr lang="en-US" sz="1539" dirty="0"/>
          </a:p>
        </p:txBody>
      </p:sp>
      <p:sp>
        <p:nvSpPr>
          <p:cNvPr id="13" name="Shape 10"/>
          <p:cNvSpPr/>
          <p:nvPr/>
        </p:nvSpPr>
        <p:spPr>
          <a:xfrm>
            <a:off x="1976080" y="5376743"/>
            <a:ext cx="439817" cy="439817"/>
          </a:xfrm>
          <a:prstGeom prst="roundRect">
            <a:avLst>
              <a:gd name="adj" fmla="val 18668"/>
            </a:avLst>
          </a:prstGeom>
          <a:solidFill>
            <a:srgbClr val="CCEEFF"/>
          </a:solidFill>
          <a:ln w="7620">
            <a:solidFill>
              <a:srgbClr val="B2D4E5"/>
            </a:solidFill>
            <a:prstDash val="solid"/>
          </a:ln>
        </p:spPr>
      </p:sp>
      <p:sp>
        <p:nvSpPr>
          <p:cNvPr id="14" name="Text 11"/>
          <p:cNvSpPr/>
          <p:nvPr/>
        </p:nvSpPr>
        <p:spPr>
          <a:xfrm>
            <a:off x="2108835" y="5442704"/>
            <a:ext cx="174308"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3</a:t>
            </a:r>
            <a:endParaRPr lang="en-US" sz="2424" dirty="0"/>
          </a:p>
        </p:txBody>
      </p:sp>
      <p:sp>
        <p:nvSpPr>
          <p:cNvPr id="15" name="Text 12"/>
          <p:cNvSpPr/>
          <p:nvPr/>
        </p:nvSpPr>
        <p:spPr>
          <a:xfrm>
            <a:off x="2611279" y="5376743"/>
            <a:ext cx="3766423"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Enhanced Customer Experience</a:t>
            </a:r>
            <a:endParaRPr lang="en-US" sz="2020" dirty="0"/>
          </a:p>
        </p:txBody>
      </p:sp>
      <p:sp>
        <p:nvSpPr>
          <p:cNvPr id="16" name="Text 13"/>
          <p:cNvSpPr/>
          <p:nvPr/>
        </p:nvSpPr>
        <p:spPr>
          <a:xfrm>
            <a:off x="2611279" y="5814655"/>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Focusing on improving the customer experience for month-to-month subscribers, such as offering faster issue resolution or exclusive service features, could enhance satisfaction and encourage them to transition to longer-term plans.</a:t>
            </a:r>
            <a:endParaRPr lang="en-US" sz="1539" dirty="0"/>
          </a:p>
        </p:txBody>
      </p:sp>
      <p:sp>
        <p:nvSpPr>
          <p:cNvPr id="17" name="Shape 14"/>
          <p:cNvSpPr/>
          <p:nvPr/>
        </p:nvSpPr>
        <p:spPr>
          <a:xfrm>
            <a:off x="7412950" y="5376743"/>
            <a:ext cx="439817" cy="439817"/>
          </a:xfrm>
          <a:prstGeom prst="roundRect">
            <a:avLst>
              <a:gd name="adj" fmla="val 18668"/>
            </a:avLst>
          </a:prstGeom>
          <a:solidFill>
            <a:srgbClr val="CCEEFF"/>
          </a:solidFill>
          <a:ln w="7620">
            <a:solidFill>
              <a:srgbClr val="B2D4E5"/>
            </a:solidFill>
            <a:prstDash val="solid"/>
          </a:ln>
        </p:spPr>
      </p:sp>
      <p:sp>
        <p:nvSpPr>
          <p:cNvPr id="18" name="Text 15"/>
          <p:cNvSpPr/>
          <p:nvPr/>
        </p:nvSpPr>
        <p:spPr>
          <a:xfrm>
            <a:off x="7549872" y="5442704"/>
            <a:ext cx="165973" cy="307896"/>
          </a:xfrm>
          <a:prstGeom prst="rect">
            <a:avLst/>
          </a:prstGeom>
          <a:noFill/>
          <a:ln/>
        </p:spPr>
        <p:txBody>
          <a:bodyPr wrap="none" rtlCol="0" anchor="t"/>
          <a:lstStyle/>
          <a:p>
            <a:pPr marL="0" indent="0" algn="ctr">
              <a:lnSpc>
                <a:spcPts val="2424"/>
              </a:lnSpc>
              <a:buNone/>
            </a:pPr>
            <a:r>
              <a:rPr lang="en-US" sz="2424" b="1" dirty="0">
                <a:solidFill>
                  <a:srgbClr val="272525"/>
                </a:solidFill>
                <a:latin typeface="Petrona" pitchFamily="34" charset="0"/>
                <a:ea typeface="Petrona" pitchFamily="34" charset="-122"/>
                <a:cs typeface="Petrona" pitchFamily="34" charset="-120"/>
              </a:rPr>
              <a:t>4</a:t>
            </a:r>
            <a:endParaRPr lang="en-US" sz="2424" dirty="0"/>
          </a:p>
        </p:txBody>
      </p:sp>
      <p:sp>
        <p:nvSpPr>
          <p:cNvPr id="19" name="Text 16"/>
          <p:cNvSpPr/>
          <p:nvPr/>
        </p:nvSpPr>
        <p:spPr>
          <a:xfrm>
            <a:off x="8048149" y="5376743"/>
            <a:ext cx="3771067" cy="320635"/>
          </a:xfrm>
          <a:prstGeom prst="rect">
            <a:avLst/>
          </a:prstGeom>
          <a:noFill/>
          <a:ln/>
        </p:spPr>
        <p:txBody>
          <a:bodyPr wrap="none" rtlCol="0" anchor="t"/>
          <a:lstStyle/>
          <a:p>
            <a:pPr marL="0" indent="0">
              <a:lnSpc>
                <a:spcPts val="2525"/>
              </a:lnSpc>
              <a:buNone/>
            </a:pPr>
            <a:r>
              <a:rPr lang="en-US" sz="2020" b="1" dirty="0">
                <a:solidFill>
                  <a:srgbClr val="272525"/>
                </a:solidFill>
                <a:latin typeface="Petrona" pitchFamily="34" charset="0"/>
                <a:ea typeface="Petrona" pitchFamily="34" charset="-122"/>
                <a:cs typeface="Petrona" pitchFamily="34" charset="-120"/>
              </a:rPr>
              <a:t>Predictive Analytics &amp; Feedback</a:t>
            </a:r>
            <a:endParaRPr lang="en-US" sz="2020" dirty="0"/>
          </a:p>
        </p:txBody>
      </p:sp>
      <p:sp>
        <p:nvSpPr>
          <p:cNvPr id="20" name="Text 17"/>
          <p:cNvSpPr/>
          <p:nvPr/>
        </p:nvSpPr>
        <p:spPr>
          <a:xfrm>
            <a:off x="8048149" y="5814655"/>
            <a:ext cx="4606290" cy="1876663"/>
          </a:xfrm>
          <a:prstGeom prst="rect">
            <a:avLst/>
          </a:prstGeom>
          <a:noFill/>
          <a:ln/>
        </p:spPr>
        <p:txBody>
          <a:bodyPr wrap="square" rtlCol="0" anchor="t"/>
          <a:lstStyle/>
          <a:p>
            <a:pPr marL="0" indent="0">
              <a:lnSpc>
                <a:spcPts val="2463"/>
              </a:lnSpc>
              <a:buNone/>
            </a:pPr>
            <a:r>
              <a:rPr lang="en-US" sz="1539" dirty="0">
                <a:solidFill>
                  <a:srgbClr val="272525"/>
                </a:solidFill>
                <a:latin typeface="Inter" pitchFamily="34" charset="0"/>
                <a:ea typeface="Inter" pitchFamily="34" charset="-122"/>
                <a:cs typeface="Inter" pitchFamily="34" charset="-120"/>
              </a:rPr>
              <a:t>Regularly collecting feedback from customers who churn and utilizing predictive analytics to identify early signs of dissatisfaction allows for proactive intervention. Automated alerts can address issues before customers decide to leave, maximizing retention efforts.</a:t>
            </a:r>
            <a:endParaRPr lang="en-US" sz="153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702588"/>
            <a:ext cx="12902327" cy="2235994"/>
          </a:xfrm>
          <a:prstGeom prst="rect">
            <a:avLst/>
          </a:prstGeom>
          <a:noFill/>
          <a:ln/>
        </p:spPr>
        <p:txBody>
          <a:bodyPr wrap="square" lIns="0" tIns="0" rIns="0" bIns="0" rtlCol="0" anchor="t"/>
          <a:lstStyle/>
          <a:p>
            <a:pPr marL="0" indent="0">
              <a:lnSpc>
                <a:spcPts val="8800"/>
              </a:lnSpc>
              <a:buNone/>
            </a:pPr>
            <a:r>
              <a:rPr lang="en-US" sz="7000" b="1" dirty="0">
                <a:solidFill>
                  <a:srgbClr val="000000"/>
                </a:solidFill>
                <a:latin typeface="Petrona" pitchFamily="34" charset="0"/>
                <a:ea typeface="Petrona" pitchFamily="34" charset="-122"/>
                <a:cs typeface="Petrona" pitchFamily="34" charset="-120"/>
              </a:rPr>
              <a:t>Revenue Lost Due to Churned Customers</a:t>
            </a:r>
            <a:endParaRPr lang="en-US" sz="7000" dirty="0"/>
          </a:p>
        </p:txBody>
      </p:sp>
      <p:sp>
        <p:nvSpPr>
          <p:cNvPr id="3" name="Text 1"/>
          <p:cNvSpPr/>
          <p:nvPr/>
        </p:nvSpPr>
        <p:spPr>
          <a:xfrm>
            <a:off x="864037" y="3308866"/>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Based on the analysis, 17.24% of the total revenue has been lost due to customer churn. This indicates that nearly one-fifth of the company's potential revenue is being lost as customers discontinue their services.</a:t>
            </a:r>
            <a:endParaRPr lang="en-US" sz="1900" dirty="0"/>
          </a:p>
        </p:txBody>
      </p:sp>
      <p:sp>
        <p:nvSpPr>
          <p:cNvPr id="4" name="Text 2"/>
          <p:cNvSpPr/>
          <p:nvPr/>
        </p:nvSpPr>
        <p:spPr>
          <a:xfrm>
            <a:off x="864037" y="4469249"/>
            <a:ext cx="6480810" cy="809982"/>
          </a:xfrm>
          <a:prstGeom prst="rect">
            <a:avLst/>
          </a:prstGeom>
          <a:noFill/>
          <a:ln/>
        </p:spPr>
        <p:txBody>
          <a:bodyPr wrap="none" lIns="0" tIns="0" rIns="0" bIns="0" rtlCol="0" anchor="t"/>
          <a:lstStyle/>
          <a:p>
            <a:pPr marL="0" indent="0">
              <a:lnSpc>
                <a:spcPts val="6350"/>
              </a:lnSpc>
              <a:buNone/>
            </a:pPr>
            <a:r>
              <a:rPr lang="en-US" sz="5100" b="1" dirty="0">
                <a:solidFill>
                  <a:srgbClr val="000000"/>
                </a:solidFill>
                <a:latin typeface="Petrona" pitchFamily="34" charset="0"/>
                <a:ea typeface="Petrona" pitchFamily="34" charset="-122"/>
                <a:cs typeface="Petrona" pitchFamily="34" charset="-120"/>
              </a:rPr>
              <a:t>Major Churn Reasons</a:t>
            </a:r>
            <a:endParaRPr lang="en-US" sz="5100" dirty="0"/>
          </a:p>
        </p:txBody>
      </p:sp>
      <p:sp>
        <p:nvSpPr>
          <p:cNvPr id="5" name="Shape 3"/>
          <p:cNvSpPr/>
          <p:nvPr/>
        </p:nvSpPr>
        <p:spPr>
          <a:xfrm>
            <a:off x="864037" y="5649516"/>
            <a:ext cx="4136231" cy="1877378"/>
          </a:xfrm>
          <a:prstGeom prst="roundRect">
            <a:avLst>
              <a:gd name="adj" fmla="val 5523"/>
            </a:avLst>
          </a:prstGeom>
          <a:solidFill>
            <a:srgbClr val="CCEEFF"/>
          </a:solidFill>
          <a:ln w="15240">
            <a:solidFill>
              <a:srgbClr val="B2D4E5"/>
            </a:solidFill>
            <a:prstDash val="solid"/>
          </a:ln>
        </p:spPr>
      </p:sp>
      <p:sp>
        <p:nvSpPr>
          <p:cNvPr id="6" name="Text 4"/>
          <p:cNvSpPr/>
          <p:nvPr/>
        </p:nvSpPr>
        <p:spPr>
          <a:xfrm>
            <a:off x="1126093" y="5911572"/>
            <a:ext cx="3612118" cy="810101"/>
          </a:xfrm>
          <a:prstGeom prst="rect">
            <a:avLst/>
          </a:prstGeom>
          <a:noFill/>
          <a:ln/>
        </p:spPr>
        <p:txBody>
          <a:bodyPr wrap="squar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Competitor had better devices</a:t>
            </a:r>
            <a:endParaRPr lang="en-US" sz="2550" dirty="0"/>
          </a:p>
        </p:txBody>
      </p:sp>
      <p:sp>
        <p:nvSpPr>
          <p:cNvPr id="7" name="Text 5"/>
          <p:cNvSpPr/>
          <p:nvPr/>
        </p:nvSpPr>
        <p:spPr>
          <a:xfrm>
            <a:off x="1126093" y="6869787"/>
            <a:ext cx="3612118"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313 customers</a:t>
            </a:r>
            <a:endParaRPr lang="en-US" sz="1900" dirty="0"/>
          </a:p>
        </p:txBody>
      </p:sp>
      <p:sp>
        <p:nvSpPr>
          <p:cNvPr id="8" name="Shape 6"/>
          <p:cNvSpPr/>
          <p:nvPr/>
        </p:nvSpPr>
        <p:spPr>
          <a:xfrm>
            <a:off x="5247084" y="5649516"/>
            <a:ext cx="4136231" cy="1877378"/>
          </a:xfrm>
          <a:prstGeom prst="roundRect">
            <a:avLst>
              <a:gd name="adj" fmla="val 5523"/>
            </a:avLst>
          </a:prstGeom>
          <a:solidFill>
            <a:srgbClr val="CCEEFF"/>
          </a:solidFill>
          <a:ln w="15240">
            <a:solidFill>
              <a:srgbClr val="B2D4E5"/>
            </a:solidFill>
            <a:prstDash val="solid"/>
          </a:ln>
        </p:spPr>
      </p:sp>
      <p:sp>
        <p:nvSpPr>
          <p:cNvPr id="9" name="Text 7"/>
          <p:cNvSpPr/>
          <p:nvPr/>
        </p:nvSpPr>
        <p:spPr>
          <a:xfrm>
            <a:off x="5509141" y="5911572"/>
            <a:ext cx="3612118" cy="810101"/>
          </a:xfrm>
          <a:prstGeom prst="rect">
            <a:avLst/>
          </a:prstGeom>
          <a:noFill/>
          <a:ln/>
        </p:spPr>
        <p:txBody>
          <a:bodyPr wrap="squar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Competitor made a better offer</a:t>
            </a:r>
            <a:endParaRPr lang="en-US" sz="2550" dirty="0"/>
          </a:p>
        </p:txBody>
      </p:sp>
      <p:sp>
        <p:nvSpPr>
          <p:cNvPr id="10" name="Text 8"/>
          <p:cNvSpPr/>
          <p:nvPr/>
        </p:nvSpPr>
        <p:spPr>
          <a:xfrm>
            <a:off x="5509141" y="6869787"/>
            <a:ext cx="3612118"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311 customers</a:t>
            </a:r>
            <a:endParaRPr lang="en-US" sz="1900" dirty="0"/>
          </a:p>
        </p:txBody>
      </p:sp>
      <p:sp>
        <p:nvSpPr>
          <p:cNvPr id="11" name="Shape 9"/>
          <p:cNvSpPr/>
          <p:nvPr/>
        </p:nvSpPr>
        <p:spPr>
          <a:xfrm>
            <a:off x="9630132" y="5649516"/>
            <a:ext cx="4136231" cy="1877378"/>
          </a:xfrm>
          <a:prstGeom prst="roundRect">
            <a:avLst>
              <a:gd name="adj" fmla="val 5523"/>
            </a:avLst>
          </a:prstGeom>
          <a:solidFill>
            <a:srgbClr val="CCEEFF"/>
          </a:solidFill>
          <a:ln w="15240">
            <a:solidFill>
              <a:srgbClr val="B2D4E5"/>
            </a:solidFill>
            <a:prstDash val="solid"/>
          </a:ln>
        </p:spPr>
        <p:txBody>
          <a:bodyPr/>
          <a:lstStyle/>
          <a:p>
            <a:endParaRPr lang="en-IN" dirty="0"/>
          </a:p>
        </p:txBody>
      </p:sp>
      <p:sp>
        <p:nvSpPr>
          <p:cNvPr id="12" name="Text 10"/>
          <p:cNvSpPr/>
          <p:nvPr/>
        </p:nvSpPr>
        <p:spPr>
          <a:xfrm>
            <a:off x="9892189" y="5911572"/>
            <a:ext cx="3612118" cy="810101"/>
          </a:xfrm>
          <a:prstGeom prst="rect">
            <a:avLst/>
          </a:prstGeom>
          <a:noFill/>
          <a:ln/>
        </p:spPr>
        <p:txBody>
          <a:bodyPr wrap="square" lIns="0" tIns="0" rIns="0" bIns="0" rtlCol="0" anchor="t"/>
          <a:lstStyle/>
          <a:p>
            <a:pPr marL="0" indent="0">
              <a:lnSpc>
                <a:spcPts val="3150"/>
              </a:lnSpc>
              <a:buNone/>
            </a:pPr>
            <a:r>
              <a:rPr lang="en-US" sz="2550" b="1" dirty="0">
                <a:solidFill>
                  <a:srgbClr val="272525"/>
                </a:solidFill>
                <a:latin typeface="Petrona" pitchFamily="34" charset="0"/>
                <a:ea typeface="Petrona" pitchFamily="34" charset="-122"/>
                <a:cs typeface="Petrona" pitchFamily="34" charset="-120"/>
              </a:rPr>
              <a:t>Attitude of support person</a:t>
            </a:r>
            <a:endParaRPr lang="en-US" sz="2550" dirty="0"/>
          </a:p>
        </p:txBody>
      </p:sp>
      <p:sp>
        <p:nvSpPr>
          <p:cNvPr id="13" name="Text 11"/>
          <p:cNvSpPr/>
          <p:nvPr/>
        </p:nvSpPr>
        <p:spPr>
          <a:xfrm>
            <a:off x="9892189" y="6869787"/>
            <a:ext cx="3612118" cy="395049"/>
          </a:xfrm>
          <a:prstGeom prst="rect">
            <a:avLst/>
          </a:prstGeom>
          <a:noFill/>
          <a:ln/>
        </p:spPr>
        <p:txBody>
          <a:bodyPr wrap="none" lIns="0" tIns="0" rIns="0" bIns="0" rtlCol="0" anchor="t"/>
          <a:lstStyle/>
          <a:p>
            <a:pPr marL="0" indent="0">
              <a:lnSpc>
                <a:spcPts val="3100"/>
              </a:lnSpc>
              <a:buNone/>
            </a:pPr>
            <a:r>
              <a:rPr lang="en-US" sz="1900" dirty="0">
                <a:solidFill>
                  <a:srgbClr val="272525"/>
                </a:solidFill>
                <a:latin typeface="Inter" pitchFamily="34" charset="0"/>
                <a:ea typeface="Inter" pitchFamily="34" charset="-122"/>
                <a:cs typeface="Inter" pitchFamily="34" charset="-120"/>
              </a:rPr>
              <a:t>220 customers	</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1691</Words>
  <Application>Microsoft Office PowerPoint</Application>
  <PresentationFormat>Custom</PresentationFormat>
  <Paragraphs>174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Samjeni183@gmail.com</cp:lastModifiedBy>
  <cp:revision>3</cp:revision>
  <dcterms:created xsi:type="dcterms:W3CDTF">2024-08-27T16:14:11Z</dcterms:created>
  <dcterms:modified xsi:type="dcterms:W3CDTF">2024-09-02T16:36:02Z</dcterms:modified>
</cp:coreProperties>
</file>