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4630400" cy="8229600"/>
  <p:notesSz cx="8229600" cy="14630400"/>
  <p:embeddedFontLst>
    <p:embeddedFont>
      <p:font typeface="Roboto" panose="02000000000000000000" pitchFamily="2" charset="0"/>
      <p:regular r:id="rId28"/>
      <p:bold r:id="rId29"/>
    </p:embeddedFont>
    <p:embeddedFont>
      <p:font typeface="Roboto Slab" pitchFamily="2"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690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347722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75762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34719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1386"/>
          </a:xfrm>
          <a:prstGeom prst="rect">
            <a:avLst/>
          </a:prstGeom>
          <a:solidFill>
            <a:srgbClr val="171B21"/>
          </a:solidFill>
          <a:ln/>
        </p:spPr>
      </p:sp>
      <p:sp>
        <p:nvSpPr>
          <p:cNvPr id="3" name="Shape 1"/>
          <p:cNvSpPr/>
          <p:nvPr/>
        </p:nvSpPr>
        <p:spPr>
          <a:xfrm>
            <a:off x="0" y="0"/>
            <a:ext cx="14630400" cy="8231386"/>
          </a:xfrm>
          <a:prstGeom prst="rect">
            <a:avLst/>
          </a:prstGeom>
          <a:solidFill>
            <a:srgbClr val="20273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6268"/>
          </a:xfrm>
          <a:prstGeom prst="rect">
            <a:avLst/>
          </a:prstGeom>
          <a:solidFill>
            <a:srgbClr val="171B21"/>
          </a:solidFill>
          <a:ln/>
        </p:spPr>
      </p:sp>
      <p:sp>
        <p:nvSpPr>
          <p:cNvPr id="3" name="Shape 1"/>
          <p:cNvSpPr/>
          <p:nvPr/>
        </p:nvSpPr>
        <p:spPr>
          <a:xfrm>
            <a:off x="0" y="0"/>
            <a:ext cx="14630400" cy="8236268"/>
          </a:xfrm>
          <a:prstGeom prst="rect">
            <a:avLst/>
          </a:prstGeom>
          <a:solidFill>
            <a:srgbClr val="20273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2288500"/>
            <a:ext cx="4919305" cy="3652599"/>
          </a:xfrm>
          <a:prstGeom prst="rect">
            <a:avLst/>
          </a:prstGeom>
        </p:spPr>
      </p:pic>
      <p:sp>
        <p:nvSpPr>
          <p:cNvPr id="4" name="Text 0"/>
          <p:cNvSpPr/>
          <p:nvPr/>
        </p:nvSpPr>
        <p:spPr>
          <a:xfrm>
            <a:off x="793790" y="1188839"/>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Disney+HotStar Data Analysis</a:t>
            </a:r>
            <a:endParaRPr lang="en-US" sz="6150" dirty="0"/>
          </a:p>
        </p:txBody>
      </p:sp>
      <p:sp>
        <p:nvSpPr>
          <p:cNvPr id="5" name="Text 1"/>
          <p:cNvSpPr/>
          <p:nvPr/>
        </p:nvSpPr>
        <p:spPr>
          <a:xfrm>
            <a:off x="793790" y="3485436"/>
            <a:ext cx="7556421" cy="290322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This presentation showcases insights from a comprehensive data analysis of the Disney+HotStar streaming platform, focusing on user behavior, content consumption patterns, and platform performance. Using advanced data mining, we aim to provide actionable recommendations for optimizing the platform's operations and enhancing user experience. The analysis leverages a vast dataset of user interactions, content metadata, and platform metrics, enabling us to gain a deep understanding of user behavior and platform dynamics.</a:t>
            </a:r>
            <a:endParaRPr lang="en-US" sz="1750" dirty="0"/>
          </a:p>
        </p:txBody>
      </p:sp>
      <p:sp>
        <p:nvSpPr>
          <p:cNvPr id="8" name="Text 3"/>
          <p:cNvSpPr/>
          <p:nvPr/>
        </p:nvSpPr>
        <p:spPr>
          <a:xfrm>
            <a:off x="1270040" y="6643807"/>
            <a:ext cx="3721298" cy="396835"/>
          </a:xfrm>
          <a:prstGeom prst="rect">
            <a:avLst/>
          </a:prstGeom>
          <a:noFill/>
          <a:ln/>
        </p:spPr>
        <p:txBody>
          <a:bodyPr wrap="none" lIns="0" tIns="0" rIns="0" bIns="0" rtlCol="0" anchor="t"/>
          <a:lstStyle/>
          <a:p>
            <a:pPr marL="0" indent="0" algn="l">
              <a:lnSpc>
                <a:spcPts val="3100"/>
              </a:lnSpc>
              <a:buNone/>
            </a:pPr>
            <a:r>
              <a:rPr lang="en-US" sz="2200" b="1" dirty="0">
                <a:solidFill>
                  <a:srgbClr val="D6E5EF"/>
                </a:solidFill>
                <a:latin typeface="Roboto" pitchFamily="34" charset="0"/>
                <a:ea typeface="Roboto" pitchFamily="34" charset="-122"/>
                <a:cs typeface="Roboto" pitchFamily="34" charset="-120"/>
              </a:rPr>
              <a:t>by Thenmozhi Sundararaman</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707231"/>
            <a:ext cx="5803225"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Movies by Age Rating</a:t>
            </a:r>
            <a:endParaRPr lang="en-US" sz="4450" dirty="0"/>
          </a:p>
        </p:txBody>
      </p:sp>
      <p:sp>
        <p:nvSpPr>
          <p:cNvPr id="3" name="Text 1"/>
          <p:cNvSpPr/>
          <p:nvPr/>
        </p:nvSpPr>
        <p:spPr>
          <a:xfrm>
            <a:off x="793790" y="1869519"/>
            <a:ext cx="6351270" cy="748427"/>
          </a:xfrm>
          <a:prstGeom prst="rect">
            <a:avLst/>
          </a:prstGeom>
          <a:noFill/>
          <a:ln/>
        </p:spPr>
        <p:txBody>
          <a:bodyPr wrap="none" lIns="0" tIns="0" rIns="0" bIns="0" rtlCol="0" anchor="t"/>
          <a:lstStyle/>
          <a:p>
            <a:pPr marL="0" indent="0" algn="ctr">
              <a:lnSpc>
                <a:spcPts val="5850"/>
              </a:lnSpc>
              <a:buNone/>
            </a:pPr>
            <a:r>
              <a:rPr lang="en-US" sz="5850" dirty="0">
                <a:solidFill>
                  <a:srgbClr val="D6E5EF"/>
                </a:solidFill>
                <a:latin typeface="Roboto Slab" pitchFamily="34" charset="0"/>
                <a:ea typeface="Roboto Slab" pitchFamily="34" charset="-122"/>
                <a:cs typeface="Roboto Slab" pitchFamily="34" charset="-120"/>
              </a:rPr>
              <a:t>2980</a:t>
            </a:r>
            <a:endParaRPr lang="en-US" sz="5850" dirty="0"/>
          </a:p>
        </p:txBody>
      </p:sp>
      <p:sp>
        <p:nvSpPr>
          <p:cNvPr id="4" name="Text 2"/>
          <p:cNvSpPr/>
          <p:nvPr/>
        </p:nvSpPr>
        <p:spPr>
          <a:xfrm>
            <a:off x="2551748" y="2901315"/>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Roboto Slab" pitchFamily="34" charset="0"/>
                <a:ea typeface="Roboto Slab" pitchFamily="34" charset="-122"/>
                <a:cs typeface="Roboto Slab" pitchFamily="34" charset="-120"/>
              </a:rPr>
              <a:t>U/A 13+</a:t>
            </a:r>
            <a:endParaRPr lang="en-US" sz="2200" dirty="0"/>
          </a:p>
        </p:txBody>
      </p:sp>
      <p:sp>
        <p:nvSpPr>
          <p:cNvPr id="5" name="Text 3"/>
          <p:cNvSpPr/>
          <p:nvPr/>
        </p:nvSpPr>
        <p:spPr>
          <a:xfrm>
            <a:off x="793790" y="3391733"/>
            <a:ext cx="6351270" cy="725805"/>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The most common rating, reflecting a high volume of content suitable for viewers aged 13 and older.</a:t>
            </a:r>
            <a:endParaRPr lang="en-US" sz="1750" dirty="0"/>
          </a:p>
        </p:txBody>
      </p:sp>
      <p:sp>
        <p:nvSpPr>
          <p:cNvPr id="6" name="Text 4"/>
          <p:cNvSpPr/>
          <p:nvPr/>
        </p:nvSpPr>
        <p:spPr>
          <a:xfrm>
            <a:off x="7485221" y="1869519"/>
            <a:ext cx="6351389" cy="748427"/>
          </a:xfrm>
          <a:prstGeom prst="rect">
            <a:avLst/>
          </a:prstGeom>
          <a:noFill/>
          <a:ln/>
        </p:spPr>
        <p:txBody>
          <a:bodyPr wrap="none" lIns="0" tIns="0" rIns="0" bIns="0" rtlCol="0" anchor="t"/>
          <a:lstStyle/>
          <a:p>
            <a:pPr marL="0" indent="0" algn="ctr">
              <a:lnSpc>
                <a:spcPts val="5850"/>
              </a:lnSpc>
              <a:buNone/>
            </a:pPr>
            <a:r>
              <a:rPr lang="en-US" sz="5850" dirty="0">
                <a:solidFill>
                  <a:srgbClr val="D6E5EF"/>
                </a:solidFill>
                <a:latin typeface="Roboto Slab" pitchFamily="34" charset="0"/>
                <a:ea typeface="Roboto Slab" pitchFamily="34" charset="-122"/>
                <a:cs typeface="Roboto Slab" pitchFamily="34" charset="-120"/>
              </a:rPr>
              <a:t>1251</a:t>
            </a:r>
            <a:endParaRPr lang="en-US" sz="5850" dirty="0"/>
          </a:p>
        </p:txBody>
      </p:sp>
      <p:sp>
        <p:nvSpPr>
          <p:cNvPr id="7" name="Text 5"/>
          <p:cNvSpPr/>
          <p:nvPr/>
        </p:nvSpPr>
        <p:spPr>
          <a:xfrm>
            <a:off x="9243298" y="2901315"/>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Roboto Slab" pitchFamily="34" charset="0"/>
                <a:ea typeface="Roboto Slab" pitchFamily="34" charset="-122"/>
                <a:cs typeface="Roboto Slab" pitchFamily="34" charset="-120"/>
              </a:rPr>
              <a:t>U</a:t>
            </a:r>
            <a:endParaRPr lang="en-US" sz="2200" dirty="0"/>
          </a:p>
        </p:txBody>
      </p:sp>
      <p:sp>
        <p:nvSpPr>
          <p:cNvPr id="8" name="Text 6"/>
          <p:cNvSpPr/>
          <p:nvPr/>
        </p:nvSpPr>
        <p:spPr>
          <a:xfrm>
            <a:off x="7485221" y="3391733"/>
            <a:ext cx="6351389" cy="725805"/>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This rating signifies content suitable for universal viewing, indicating a substantial amount of family-friendly movies.</a:t>
            </a:r>
            <a:endParaRPr lang="en-US" sz="1750" dirty="0"/>
          </a:p>
        </p:txBody>
      </p:sp>
      <p:sp>
        <p:nvSpPr>
          <p:cNvPr id="9" name="Text 7"/>
          <p:cNvSpPr/>
          <p:nvPr/>
        </p:nvSpPr>
        <p:spPr>
          <a:xfrm>
            <a:off x="793790" y="4911328"/>
            <a:ext cx="6351270" cy="748427"/>
          </a:xfrm>
          <a:prstGeom prst="rect">
            <a:avLst/>
          </a:prstGeom>
          <a:noFill/>
          <a:ln/>
        </p:spPr>
        <p:txBody>
          <a:bodyPr wrap="none" lIns="0" tIns="0" rIns="0" bIns="0" rtlCol="0" anchor="t"/>
          <a:lstStyle/>
          <a:p>
            <a:pPr marL="0" indent="0" algn="ctr">
              <a:lnSpc>
                <a:spcPts val="5850"/>
              </a:lnSpc>
              <a:buNone/>
            </a:pPr>
            <a:r>
              <a:rPr lang="en-US" sz="5850" dirty="0">
                <a:solidFill>
                  <a:srgbClr val="D6E5EF"/>
                </a:solidFill>
                <a:latin typeface="Roboto Slab" pitchFamily="34" charset="0"/>
                <a:ea typeface="Roboto Slab" pitchFamily="34" charset="-122"/>
                <a:cs typeface="Roboto Slab" pitchFamily="34" charset="-120"/>
              </a:rPr>
              <a:t>1235</a:t>
            </a:r>
            <a:endParaRPr lang="en-US" sz="5850" dirty="0"/>
          </a:p>
        </p:txBody>
      </p:sp>
      <p:sp>
        <p:nvSpPr>
          <p:cNvPr id="10" name="Text 8"/>
          <p:cNvSpPr/>
          <p:nvPr/>
        </p:nvSpPr>
        <p:spPr>
          <a:xfrm>
            <a:off x="2551748" y="5943124"/>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Roboto Slab" pitchFamily="34" charset="0"/>
                <a:ea typeface="Roboto Slab" pitchFamily="34" charset="-122"/>
                <a:cs typeface="Roboto Slab" pitchFamily="34" charset="-120"/>
              </a:rPr>
              <a:t>U/A 16+</a:t>
            </a:r>
            <a:endParaRPr lang="en-US" sz="2200" dirty="0"/>
          </a:p>
        </p:txBody>
      </p:sp>
      <p:sp>
        <p:nvSpPr>
          <p:cNvPr id="11" name="Text 9"/>
          <p:cNvSpPr/>
          <p:nvPr/>
        </p:nvSpPr>
        <p:spPr>
          <a:xfrm>
            <a:off x="793790" y="6433542"/>
            <a:ext cx="6351270" cy="725805"/>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This rating caters to a significant audience, suggesting a large number of movies appropriate for viewers aged 16 and older.</a:t>
            </a:r>
            <a:endParaRPr lang="en-US" sz="1750" dirty="0"/>
          </a:p>
        </p:txBody>
      </p:sp>
      <p:sp>
        <p:nvSpPr>
          <p:cNvPr id="12" name="Text 10"/>
          <p:cNvSpPr/>
          <p:nvPr/>
        </p:nvSpPr>
        <p:spPr>
          <a:xfrm>
            <a:off x="7485221" y="4911328"/>
            <a:ext cx="6351389" cy="748427"/>
          </a:xfrm>
          <a:prstGeom prst="rect">
            <a:avLst/>
          </a:prstGeom>
          <a:noFill/>
          <a:ln/>
        </p:spPr>
        <p:txBody>
          <a:bodyPr wrap="none" lIns="0" tIns="0" rIns="0" bIns="0" rtlCol="0" anchor="t"/>
          <a:lstStyle/>
          <a:p>
            <a:pPr marL="0" indent="0" algn="ctr">
              <a:lnSpc>
                <a:spcPts val="5850"/>
              </a:lnSpc>
              <a:buNone/>
            </a:pPr>
            <a:r>
              <a:rPr lang="en-US" sz="5850" dirty="0">
                <a:solidFill>
                  <a:srgbClr val="D6E5EF"/>
                </a:solidFill>
                <a:latin typeface="Roboto Slab" pitchFamily="34" charset="0"/>
                <a:ea typeface="Roboto Slab" pitchFamily="34" charset="-122"/>
                <a:cs typeface="Roboto Slab" pitchFamily="34" charset="-120"/>
              </a:rPr>
              <a:t>1069</a:t>
            </a:r>
            <a:endParaRPr lang="en-US" sz="5850" dirty="0"/>
          </a:p>
        </p:txBody>
      </p:sp>
      <p:sp>
        <p:nvSpPr>
          <p:cNvPr id="13" name="Text 11"/>
          <p:cNvSpPr/>
          <p:nvPr/>
        </p:nvSpPr>
        <p:spPr>
          <a:xfrm>
            <a:off x="9243298" y="5943124"/>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Roboto Slab" pitchFamily="34" charset="0"/>
                <a:ea typeface="Roboto Slab" pitchFamily="34" charset="-122"/>
                <a:cs typeface="Roboto Slab" pitchFamily="34" charset="-120"/>
              </a:rPr>
              <a:t>U/A 7+</a:t>
            </a:r>
            <a:endParaRPr lang="en-US" sz="2200" dirty="0"/>
          </a:p>
        </p:txBody>
      </p:sp>
      <p:sp>
        <p:nvSpPr>
          <p:cNvPr id="14" name="Text 12"/>
          <p:cNvSpPr/>
          <p:nvPr/>
        </p:nvSpPr>
        <p:spPr>
          <a:xfrm>
            <a:off x="7485221" y="6433542"/>
            <a:ext cx="6351389" cy="1088708"/>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This rating reflects a considerable number of movies suitable for viewers aged 7 and older, likely encompassing a diverse range of genres.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027271"/>
            <a:ext cx="9319141"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Count of Movies by Year and Genre</a:t>
            </a:r>
            <a:endParaRPr lang="en-US" sz="4450" dirty="0"/>
          </a:p>
        </p:txBody>
      </p:sp>
      <p:sp>
        <p:nvSpPr>
          <p:cNvPr id="3" name="Text 1"/>
          <p:cNvSpPr/>
          <p:nvPr/>
        </p:nvSpPr>
        <p:spPr>
          <a:xfrm>
            <a:off x="793790" y="218967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data reveals interesting trends in movie releases across different eras. While Drama consistently dominates the count, other genres like Comedy, Romance, Action, and Reality show variations in popularity over time.</a:t>
            </a:r>
            <a:endParaRPr lang="en-US" sz="1750" dirty="0"/>
          </a:p>
        </p:txBody>
      </p:sp>
      <p:sp>
        <p:nvSpPr>
          <p:cNvPr id="4" name="Text 2"/>
          <p:cNvSpPr/>
          <p:nvPr/>
        </p:nvSpPr>
        <p:spPr>
          <a:xfrm>
            <a:off x="793790" y="317063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In the Contemporary era, there is a significant number of movies in all categories. This suggests that contemporary audiences enjoy a diverse range of genres.</a:t>
            </a:r>
            <a:endParaRPr lang="en-US" sz="1750" dirty="0"/>
          </a:p>
        </p:txBody>
      </p:sp>
      <p:sp>
        <p:nvSpPr>
          <p:cNvPr id="5" name="Text 3"/>
          <p:cNvSpPr/>
          <p:nvPr/>
        </p:nvSpPr>
        <p:spPr>
          <a:xfrm>
            <a:off x="793790" y="4151590"/>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Modern era shows a decline in the number of movies across all genres compared to the Contemporary era. This could be due to evolving audience preferences, changing production trends, or other factors.</a:t>
            </a:r>
            <a:endParaRPr lang="en-US" sz="1750" dirty="0"/>
          </a:p>
        </p:txBody>
      </p:sp>
      <p:sp>
        <p:nvSpPr>
          <p:cNvPr id="6" name="Text 4"/>
          <p:cNvSpPr/>
          <p:nvPr/>
        </p:nvSpPr>
        <p:spPr>
          <a:xfrm>
            <a:off x="793790" y="5132546"/>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New Wave and Blockbuster eras demonstrate a smaller number of movies, highlighting a shift in filmmaking trends. While the Classic and Silent eras show a very low number of movies, they represent a foundational period in cinema, where Drama held significant prominence.</a:t>
            </a:r>
            <a:endParaRPr lang="en-US" sz="1750" dirty="0"/>
          </a:p>
        </p:txBody>
      </p:sp>
      <p:sp>
        <p:nvSpPr>
          <p:cNvPr id="7" name="Text 5"/>
          <p:cNvSpPr/>
          <p:nvPr/>
        </p:nvSpPr>
        <p:spPr>
          <a:xfrm>
            <a:off x="793790" y="647640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This analysis underscores the dynamic nature of movie genres and their evolving appeal across different eras. It highlights the enduring popularity of Drama and the rise of other genres in modern cinema.</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309568"/>
            <a:ext cx="8149947"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Most Common Movie Types</a:t>
            </a:r>
            <a:endParaRPr lang="en-US" sz="4850" dirty="0"/>
          </a:p>
        </p:txBody>
      </p:sp>
      <p:sp>
        <p:nvSpPr>
          <p:cNvPr id="3" name="Text 1"/>
          <p:cNvSpPr/>
          <p:nvPr/>
        </p:nvSpPr>
        <p:spPr>
          <a:xfrm>
            <a:off x="864036" y="2790824"/>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Our analysis revealed drama as the most prevalent genre, with 1,540 movies, reflecting its enduring appeal and ability to connect with audiences on an emotional level.</a:t>
            </a:r>
            <a:endParaRPr lang="en-US" sz="1900" dirty="0"/>
          </a:p>
        </p:txBody>
      </p:sp>
      <p:sp>
        <p:nvSpPr>
          <p:cNvPr id="4" name="Text 2"/>
          <p:cNvSpPr/>
          <p:nvPr/>
        </p:nvSpPr>
        <p:spPr>
          <a:xfrm>
            <a:off x="864037" y="3895605"/>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Action and comedy follow closely, with 559 and 526 movies respectively. Action films thrill with high-octane stunts, while comedy offers humor and escapism.</a:t>
            </a:r>
            <a:endParaRPr lang="en-US" sz="1900" dirty="0"/>
          </a:p>
        </p:txBody>
      </p:sp>
      <p:sp>
        <p:nvSpPr>
          <p:cNvPr id="5" name="Text 3"/>
          <p:cNvSpPr/>
          <p:nvPr/>
        </p:nvSpPr>
        <p:spPr>
          <a:xfrm>
            <a:off x="864037" y="4963358"/>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Beyond these main genres, the dataset includes diverse categories like documentary (134), horror (102), and crime (56), offering unique perspectives on real life, fear, and criminal activity.</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313674"/>
            <a:ext cx="8874681"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Running Time vs Release Year</a:t>
            </a:r>
            <a:endParaRPr lang="en-US" sz="4850" dirty="0"/>
          </a:p>
        </p:txBody>
      </p:sp>
      <p:sp>
        <p:nvSpPr>
          <p:cNvPr id="3" name="Shape 1"/>
          <p:cNvSpPr/>
          <p:nvPr/>
        </p:nvSpPr>
        <p:spPr>
          <a:xfrm>
            <a:off x="787657" y="2814663"/>
            <a:ext cx="555427" cy="555427"/>
          </a:xfrm>
          <a:prstGeom prst="roundRect">
            <a:avLst>
              <a:gd name="adj" fmla="val 6668"/>
            </a:avLst>
          </a:prstGeom>
          <a:solidFill>
            <a:srgbClr val="3F4652"/>
          </a:solidFill>
          <a:ln/>
        </p:spPr>
      </p:sp>
      <p:sp>
        <p:nvSpPr>
          <p:cNvPr id="4" name="Text 2"/>
          <p:cNvSpPr/>
          <p:nvPr/>
        </p:nvSpPr>
        <p:spPr>
          <a:xfrm>
            <a:off x="989052" y="2907234"/>
            <a:ext cx="152638"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1</a:t>
            </a:r>
            <a:endParaRPr lang="en-US" sz="2900" dirty="0"/>
          </a:p>
        </p:txBody>
      </p:sp>
      <p:sp>
        <p:nvSpPr>
          <p:cNvPr id="5" name="Text 3"/>
          <p:cNvSpPr/>
          <p:nvPr/>
        </p:nvSpPr>
        <p:spPr>
          <a:xfrm>
            <a:off x="1666280" y="283371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Increasing Releases</a:t>
            </a:r>
            <a:endParaRPr lang="en-US" sz="2400" dirty="0"/>
          </a:p>
        </p:txBody>
      </p:sp>
      <p:sp>
        <p:nvSpPr>
          <p:cNvPr id="6" name="Text 4"/>
          <p:cNvSpPr/>
          <p:nvPr/>
        </p:nvSpPr>
        <p:spPr>
          <a:xfrm>
            <a:off x="1666280" y="3526631"/>
            <a:ext cx="3333988"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Movie releases have significantly increased since the 1980s.</a:t>
            </a:r>
            <a:endParaRPr lang="en-US" sz="1900" dirty="0"/>
          </a:p>
        </p:txBody>
      </p:sp>
      <p:sp>
        <p:nvSpPr>
          <p:cNvPr id="7" name="Shape 5"/>
          <p:cNvSpPr/>
          <p:nvPr/>
        </p:nvSpPr>
        <p:spPr>
          <a:xfrm>
            <a:off x="5248852" y="2748883"/>
            <a:ext cx="555427" cy="555427"/>
          </a:xfrm>
          <a:prstGeom prst="roundRect">
            <a:avLst>
              <a:gd name="adj" fmla="val 6668"/>
            </a:avLst>
          </a:prstGeom>
          <a:solidFill>
            <a:srgbClr val="3F4652"/>
          </a:solidFill>
          <a:ln/>
        </p:spPr>
      </p:sp>
      <p:sp>
        <p:nvSpPr>
          <p:cNvPr id="8" name="Text 6"/>
          <p:cNvSpPr/>
          <p:nvPr/>
        </p:nvSpPr>
        <p:spPr>
          <a:xfrm>
            <a:off x="5424290" y="2849195"/>
            <a:ext cx="204549"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2</a:t>
            </a:r>
            <a:endParaRPr lang="en-US" sz="2900" dirty="0"/>
          </a:p>
        </p:txBody>
      </p:sp>
      <p:sp>
        <p:nvSpPr>
          <p:cNvPr id="9" name="Text 7"/>
          <p:cNvSpPr/>
          <p:nvPr/>
        </p:nvSpPr>
        <p:spPr>
          <a:xfrm>
            <a:off x="6049328" y="285431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Stable Durations</a:t>
            </a:r>
            <a:endParaRPr lang="en-US" sz="2400" dirty="0"/>
          </a:p>
        </p:txBody>
      </p:sp>
      <p:sp>
        <p:nvSpPr>
          <p:cNvPr id="10" name="Text 8"/>
          <p:cNvSpPr/>
          <p:nvPr/>
        </p:nvSpPr>
        <p:spPr>
          <a:xfrm>
            <a:off x="5925384" y="3526631"/>
            <a:ext cx="3333988"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Most post-1980 movies are between 60-150 minutes long.</a:t>
            </a:r>
            <a:endParaRPr lang="en-US" sz="1900" dirty="0"/>
          </a:p>
        </p:txBody>
      </p:sp>
      <p:sp>
        <p:nvSpPr>
          <p:cNvPr id="11" name="Shape 9"/>
          <p:cNvSpPr/>
          <p:nvPr/>
        </p:nvSpPr>
        <p:spPr>
          <a:xfrm>
            <a:off x="9530059" y="2756623"/>
            <a:ext cx="555427" cy="555427"/>
          </a:xfrm>
          <a:prstGeom prst="roundRect">
            <a:avLst>
              <a:gd name="adj" fmla="val 6668"/>
            </a:avLst>
          </a:prstGeom>
          <a:solidFill>
            <a:srgbClr val="3F4652"/>
          </a:solidFill>
          <a:ln/>
        </p:spPr>
      </p:sp>
      <p:sp>
        <p:nvSpPr>
          <p:cNvPr id="12" name="Text 10"/>
          <p:cNvSpPr/>
          <p:nvPr/>
        </p:nvSpPr>
        <p:spPr>
          <a:xfrm>
            <a:off x="9725587" y="2854315"/>
            <a:ext cx="200025"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3</a:t>
            </a:r>
            <a:endParaRPr lang="en-US" sz="2900" dirty="0"/>
          </a:p>
        </p:txBody>
      </p:sp>
      <p:sp>
        <p:nvSpPr>
          <p:cNvPr id="13" name="Text 11"/>
          <p:cNvSpPr/>
          <p:nvPr/>
        </p:nvSpPr>
        <p:spPr>
          <a:xfrm>
            <a:off x="10432375" y="285431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Genre Variations</a:t>
            </a:r>
            <a:endParaRPr lang="en-US" sz="2400" dirty="0"/>
          </a:p>
        </p:txBody>
      </p:sp>
      <p:sp>
        <p:nvSpPr>
          <p:cNvPr id="14" name="Text 12"/>
          <p:cNvSpPr/>
          <p:nvPr/>
        </p:nvSpPr>
        <p:spPr>
          <a:xfrm>
            <a:off x="10432375" y="3370090"/>
            <a:ext cx="3333988" cy="2370296"/>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Drama and Action have wider duration ranges than Animation and Comedy. Some recent movies exceed 200 minutes, indicating special or extended releases.</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3677" y="664488"/>
            <a:ext cx="7855625" cy="753308"/>
          </a:xfrm>
          <a:prstGeom prst="rect">
            <a:avLst/>
          </a:prstGeom>
          <a:noFill/>
          <a:ln/>
        </p:spPr>
        <p:txBody>
          <a:bodyPr wrap="none" lIns="0" tIns="0" rIns="0" bIns="0" rtlCol="0" anchor="t"/>
          <a:lstStyle/>
          <a:p>
            <a:pPr marL="0" indent="0">
              <a:lnSpc>
                <a:spcPts val="5900"/>
              </a:lnSpc>
              <a:buNone/>
            </a:pPr>
            <a:r>
              <a:rPr lang="en-US" sz="4700" dirty="0">
                <a:solidFill>
                  <a:srgbClr val="76B9FF"/>
                </a:solidFill>
                <a:latin typeface="Roboto Slab" pitchFamily="34" charset="0"/>
                <a:ea typeface="Roboto Slab" pitchFamily="34" charset="-122"/>
                <a:cs typeface="Roboto Slab" pitchFamily="34" charset="-120"/>
              </a:rPr>
              <a:t>Genre Popularity Over Time</a:t>
            </a:r>
            <a:endParaRPr lang="en-US" sz="4700" dirty="0"/>
          </a:p>
        </p:txBody>
      </p:sp>
      <p:pic>
        <p:nvPicPr>
          <p:cNvPr id="3" name="Image 0" descr="preencoded.png"/>
          <p:cNvPicPr>
            <a:picLocks noChangeAspect="1"/>
          </p:cNvPicPr>
          <p:nvPr/>
        </p:nvPicPr>
        <p:blipFill>
          <a:blip r:embed="rId3"/>
          <a:stretch>
            <a:fillRect/>
          </a:stretch>
        </p:blipFill>
        <p:spPr>
          <a:xfrm>
            <a:off x="843677" y="1779389"/>
            <a:ext cx="1205389" cy="1928574"/>
          </a:xfrm>
          <a:prstGeom prst="rect">
            <a:avLst/>
          </a:prstGeom>
        </p:spPr>
      </p:pic>
      <p:sp>
        <p:nvSpPr>
          <p:cNvPr id="4" name="Text 1"/>
          <p:cNvSpPr/>
          <p:nvPr/>
        </p:nvSpPr>
        <p:spPr>
          <a:xfrm>
            <a:off x="2410658" y="2020372"/>
            <a:ext cx="3013472" cy="376595"/>
          </a:xfrm>
          <a:prstGeom prst="rect">
            <a:avLst/>
          </a:prstGeom>
          <a:noFill/>
          <a:ln/>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Rising Popularity</a:t>
            </a:r>
            <a:endParaRPr lang="en-US" sz="2350" dirty="0"/>
          </a:p>
        </p:txBody>
      </p:sp>
      <p:sp>
        <p:nvSpPr>
          <p:cNvPr id="5" name="Text 2"/>
          <p:cNvSpPr/>
          <p:nvPr/>
        </p:nvSpPr>
        <p:spPr>
          <a:xfrm>
            <a:off x="2410658" y="2541508"/>
            <a:ext cx="11376065" cy="385763"/>
          </a:xfrm>
          <a:prstGeom prst="rect">
            <a:avLst/>
          </a:prstGeom>
          <a:noFill/>
          <a:ln/>
        </p:spPr>
        <p:txBody>
          <a:bodyPr wrap="none" lIns="0" tIns="0" rIns="0" bIns="0" rtlCol="0" anchor="t"/>
          <a:lstStyle/>
          <a:p>
            <a:pPr marL="0" indent="0" algn="l">
              <a:lnSpc>
                <a:spcPts val="3000"/>
              </a:lnSpc>
              <a:buNone/>
            </a:pPr>
            <a:r>
              <a:rPr lang="en-US" sz="1850" dirty="0">
                <a:solidFill>
                  <a:srgbClr val="D6E5EF"/>
                </a:solidFill>
                <a:latin typeface="Roboto" pitchFamily="34" charset="0"/>
                <a:ea typeface="Roboto" pitchFamily="34" charset="-122"/>
                <a:cs typeface="Roboto" pitchFamily="34" charset="-120"/>
              </a:rPr>
              <a:t>Most genres show increased title counts from the 1980s onward.</a:t>
            </a:r>
            <a:endParaRPr lang="en-US" sz="1850" dirty="0"/>
          </a:p>
        </p:txBody>
      </p:sp>
      <p:pic>
        <p:nvPicPr>
          <p:cNvPr id="6" name="Image 1" descr="preencoded.png"/>
          <p:cNvPicPr>
            <a:picLocks noChangeAspect="1"/>
          </p:cNvPicPr>
          <p:nvPr/>
        </p:nvPicPr>
        <p:blipFill>
          <a:blip r:embed="rId4"/>
          <a:stretch>
            <a:fillRect/>
          </a:stretch>
        </p:blipFill>
        <p:spPr>
          <a:xfrm>
            <a:off x="843677" y="3707963"/>
            <a:ext cx="1205389" cy="1928574"/>
          </a:xfrm>
          <a:prstGeom prst="rect">
            <a:avLst/>
          </a:prstGeom>
        </p:spPr>
      </p:pic>
      <p:sp>
        <p:nvSpPr>
          <p:cNvPr id="7" name="Text 3"/>
          <p:cNvSpPr/>
          <p:nvPr/>
        </p:nvSpPr>
        <p:spPr>
          <a:xfrm>
            <a:off x="2410658" y="3948946"/>
            <a:ext cx="3013472" cy="376595"/>
          </a:xfrm>
          <a:prstGeom prst="rect">
            <a:avLst/>
          </a:prstGeom>
          <a:noFill/>
          <a:ln/>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Action Dominates</a:t>
            </a:r>
            <a:endParaRPr lang="en-US" sz="2350" dirty="0"/>
          </a:p>
        </p:txBody>
      </p:sp>
      <p:sp>
        <p:nvSpPr>
          <p:cNvPr id="8" name="Text 4"/>
          <p:cNvSpPr/>
          <p:nvPr/>
        </p:nvSpPr>
        <p:spPr>
          <a:xfrm>
            <a:off x="2410658" y="4470082"/>
            <a:ext cx="11376065" cy="385763"/>
          </a:xfrm>
          <a:prstGeom prst="rect">
            <a:avLst/>
          </a:prstGeom>
          <a:noFill/>
          <a:ln/>
        </p:spPr>
        <p:txBody>
          <a:bodyPr wrap="none" lIns="0" tIns="0" rIns="0" bIns="0" rtlCol="0" anchor="t"/>
          <a:lstStyle/>
          <a:p>
            <a:pPr marL="0" indent="0" algn="l">
              <a:lnSpc>
                <a:spcPts val="3000"/>
              </a:lnSpc>
              <a:buNone/>
            </a:pPr>
            <a:r>
              <a:rPr lang="en-US" sz="1850" dirty="0">
                <a:solidFill>
                  <a:srgbClr val="D6E5EF"/>
                </a:solidFill>
                <a:latin typeface="Roboto" pitchFamily="34" charset="0"/>
                <a:ea typeface="Roboto" pitchFamily="34" charset="-122"/>
                <a:cs typeface="Roboto" pitchFamily="34" charset="-120"/>
              </a:rPr>
              <a:t>Action genre shows sharpest rise, especially after 2000.</a:t>
            </a:r>
            <a:endParaRPr lang="en-US" sz="1850" dirty="0"/>
          </a:p>
        </p:txBody>
      </p:sp>
      <p:pic>
        <p:nvPicPr>
          <p:cNvPr id="9" name="Image 2" descr="preencoded.png"/>
          <p:cNvPicPr>
            <a:picLocks noChangeAspect="1"/>
          </p:cNvPicPr>
          <p:nvPr/>
        </p:nvPicPr>
        <p:blipFill>
          <a:blip r:embed="rId5"/>
          <a:stretch>
            <a:fillRect/>
          </a:stretch>
        </p:blipFill>
        <p:spPr>
          <a:xfrm>
            <a:off x="843677" y="5636538"/>
            <a:ext cx="1205389" cy="1928574"/>
          </a:xfrm>
          <a:prstGeom prst="rect">
            <a:avLst/>
          </a:prstGeom>
        </p:spPr>
      </p:pic>
      <p:sp>
        <p:nvSpPr>
          <p:cNvPr id="10" name="Text 5"/>
          <p:cNvSpPr/>
          <p:nvPr/>
        </p:nvSpPr>
        <p:spPr>
          <a:xfrm>
            <a:off x="2410658" y="5877520"/>
            <a:ext cx="3013472" cy="376595"/>
          </a:xfrm>
          <a:prstGeom prst="rect">
            <a:avLst/>
          </a:prstGeom>
          <a:noFill/>
          <a:ln/>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Emerging Genres</a:t>
            </a:r>
            <a:endParaRPr lang="en-US" sz="2350" dirty="0"/>
          </a:p>
        </p:txBody>
      </p:sp>
      <p:sp>
        <p:nvSpPr>
          <p:cNvPr id="11" name="Text 6"/>
          <p:cNvSpPr/>
          <p:nvPr/>
        </p:nvSpPr>
        <p:spPr>
          <a:xfrm>
            <a:off x="2410658" y="6398657"/>
            <a:ext cx="11376065" cy="385763"/>
          </a:xfrm>
          <a:prstGeom prst="rect">
            <a:avLst/>
          </a:prstGeom>
          <a:noFill/>
          <a:ln/>
        </p:spPr>
        <p:txBody>
          <a:bodyPr wrap="none" lIns="0" tIns="0" rIns="0" bIns="0" rtlCol="0" anchor="t"/>
          <a:lstStyle/>
          <a:p>
            <a:pPr marL="0" indent="0" algn="l">
              <a:lnSpc>
                <a:spcPts val="3000"/>
              </a:lnSpc>
              <a:buNone/>
            </a:pPr>
            <a:r>
              <a:rPr lang="en-US" sz="1850" dirty="0">
                <a:solidFill>
                  <a:srgbClr val="D6E5EF"/>
                </a:solidFill>
                <a:latin typeface="Roboto" pitchFamily="34" charset="0"/>
                <a:ea typeface="Roboto" pitchFamily="34" charset="-122"/>
                <a:cs typeface="Roboto" pitchFamily="34" charset="-120"/>
              </a:rPr>
              <a:t>Reality, Mythology, and Lifestyle genres show recent growth.</a:t>
            </a:r>
            <a:endParaRPr lang="en-US" sz="18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8655" y="525780"/>
            <a:ext cx="7306628" cy="597098"/>
          </a:xfrm>
          <a:prstGeom prst="rect">
            <a:avLst/>
          </a:prstGeom>
          <a:noFill/>
          <a:ln/>
        </p:spPr>
        <p:txBody>
          <a:bodyPr wrap="none" lIns="0" tIns="0" rIns="0" bIns="0" rtlCol="0" anchor="t"/>
          <a:lstStyle/>
          <a:p>
            <a:pPr marL="0" indent="0">
              <a:lnSpc>
                <a:spcPts val="4700"/>
              </a:lnSpc>
              <a:buNone/>
            </a:pPr>
            <a:r>
              <a:rPr lang="en-US" sz="3750" dirty="0">
                <a:solidFill>
                  <a:srgbClr val="76B9FF"/>
                </a:solidFill>
                <a:latin typeface="Roboto Slab" pitchFamily="34" charset="0"/>
                <a:ea typeface="Roboto Slab" pitchFamily="34" charset="-122"/>
                <a:cs typeface="Roboto Slab" pitchFamily="34" charset="-120"/>
              </a:rPr>
              <a:t>Movies by Genre and Age Rating</a:t>
            </a:r>
            <a:endParaRPr lang="en-US" sz="3750" dirty="0"/>
          </a:p>
        </p:txBody>
      </p:sp>
      <p:sp>
        <p:nvSpPr>
          <p:cNvPr id="3" name="Shape 1"/>
          <p:cNvSpPr/>
          <p:nvPr/>
        </p:nvSpPr>
        <p:spPr>
          <a:xfrm>
            <a:off x="668655" y="1504950"/>
            <a:ext cx="6551057" cy="1406485"/>
          </a:xfrm>
          <a:prstGeom prst="roundRect">
            <a:avLst>
              <a:gd name="adj" fmla="val 2038"/>
            </a:avLst>
          </a:prstGeom>
          <a:solidFill>
            <a:srgbClr val="3F4652"/>
          </a:solidFill>
          <a:ln/>
        </p:spPr>
      </p:sp>
      <p:sp>
        <p:nvSpPr>
          <p:cNvPr id="4" name="Text 2"/>
          <p:cNvSpPr/>
          <p:nvPr/>
        </p:nvSpPr>
        <p:spPr>
          <a:xfrm>
            <a:off x="859631" y="1695926"/>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Drama and Action</a:t>
            </a:r>
            <a:endParaRPr lang="en-US" sz="1850" dirty="0"/>
          </a:p>
        </p:txBody>
      </p:sp>
      <p:sp>
        <p:nvSpPr>
          <p:cNvPr id="5" name="Text 3"/>
          <p:cNvSpPr/>
          <p:nvPr/>
        </p:nvSpPr>
        <p:spPr>
          <a:xfrm>
            <a:off x="859631" y="2108954"/>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Popular across multiple age ratings, reflecting broad appeal and diverse storylines.</a:t>
            </a:r>
            <a:endParaRPr lang="en-US" sz="1500" dirty="0"/>
          </a:p>
        </p:txBody>
      </p:sp>
      <p:sp>
        <p:nvSpPr>
          <p:cNvPr id="6" name="Shape 4"/>
          <p:cNvSpPr/>
          <p:nvPr/>
        </p:nvSpPr>
        <p:spPr>
          <a:xfrm>
            <a:off x="7410688" y="1504950"/>
            <a:ext cx="6551057" cy="1406485"/>
          </a:xfrm>
          <a:prstGeom prst="roundRect">
            <a:avLst>
              <a:gd name="adj" fmla="val 2038"/>
            </a:avLst>
          </a:prstGeom>
          <a:solidFill>
            <a:srgbClr val="3F4652"/>
          </a:solidFill>
          <a:ln/>
        </p:spPr>
      </p:sp>
      <p:sp>
        <p:nvSpPr>
          <p:cNvPr id="7" name="Text 5"/>
          <p:cNvSpPr/>
          <p:nvPr/>
        </p:nvSpPr>
        <p:spPr>
          <a:xfrm>
            <a:off x="7601664" y="1695926"/>
            <a:ext cx="2564963"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Animation and Family</a:t>
            </a:r>
            <a:endParaRPr lang="en-US" sz="1850" dirty="0"/>
          </a:p>
        </p:txBody>
      </p:sp>
      <p:sp>
        <p:nvSpPr>
          <p:cNvPr id="8" name="Text 6"/>
          <p:cNvSpPr/>
          <p:nvPr/>
        </p:nvSpPr>
        <p:spPr>
          <a:xfrm>
            <a:off x="7601664" y="2108954"/>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Primarily U or U/A 7+ rated, catering to younger audiences and family viewing.</a:t>
            </a:r>
            <a:endParaRPr lang="en-US" sz="1500" dirty="0"/>
          </a:p>
        </p:txBody>
      </p:sp>
      <p:sp>
        <p:nvSpPr>
          <p:cNvPr id="9" name="Shape 7"/>
          <p:cNvSpPr/>
          <p:nvPr/>
        </p:nvSpPr>
        <p:spPr>
          <a:xfrm>
            <a:off x="668655" y="3102412"/>
            <a:ext cx="6551057" cy="1406485"/>
          </a:xfrm>
          <a:prstGeom prst="roundRect">
            <a:avLst>
              <a:gd name="adj" fmla="val 2038"/>
            </a:avLst>
          </a:prstGeom>
          <a:solidFill>
            <a:srgbClr val="3F4652"/>
          </a:solidFill>
          <a:ln/>
        </p:spPr>
      </p:sp>
      <p:sp>
        <p:nvSpPr>
          <p:cNvPr id="10" name="Text 8"/>
          <p:cNvSpPr/>
          <p:nvPr/>
        </p:nvSpPr>
        <p:spPr>
          <a:xfrm>
            <a:off x="859631" y="3293388"/>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Thriller and Horror</a:t>
            </a:r>
            <a:endParaRPr lang="en-US" sz="1850" dirty="0"/>
          </a:p>
        </p:txBody>
      </p:sp>
      <p:sp>
        <p:nvSpPr>
          <p:cNvPr id="11" name="Text 9"/>
          <p:cNvSpPr/>
          <p:nvPr/>
        </p:nvSpPr>
        <p:spPr>
          <a:xfrm>
            <a:off x="859631" y="3706416"/>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Higher counts in U/A 16+ and A ratings, targeting mature viewers with suspenseful and frightening content.</a:t>
            </a:r>
            <a:endParaRPr lang="en-US" sz="1500" dirty="0"/>
          </a:p>
        </p:txBody>
      </p:sp>
      <p:sp>
        <p:nvSpPr>
          <p:cNvPr id="12" name="Shape 10"/>
          <p:cNvSpPr/>
          <p:nvPr/>
        </p:nvSpPr>
        <p:spPr>
          <a:xfrm>
            <a:off x="7410688" y="3102412"/>
            <a:ext cx="6551057" cy="1406485"/>
          </a:xfrm>
          <a:prstGeom prst="roundRect">
            <a:avLst>
              <a:gd name="adj" fmla="val 2038"/>
            </a:avLst>
          </a:prstGeom>
          <a:solidFill>
            <a:srgbClr val="3F4652"/>
          </a:solidFill>
          <a:ln/>
        </p:spPr>
      </p:sp>
      <p:sp>
        <p:nvSpPr>
          <p:cNvPr id="13" name="Text 11"/>
          <p:cNvSpPr/>
          <p:nvPr/>
        </p:nvSpPr>
        <p:spPr>
          <a:xfrm>
            <a:off x="7601664" y="3293388"/>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Comedy</a:t>
            </a:r>
            <a:endParaRPr lang="en-US" sz="1850" dirty="0"/>
          </a:p>
        </p:txBody>
      </p:sp>
      <p:sp>
        <p:nvSpPr>
          <p:cNvPr id="14" name="Text 12"/>
          <p:cNvSpPr/>
          <p:nvPr/>
        </p:nvSpPr>
        <p:spPr>
          <a:xfrm>
            <a:off x="7601664" y="3706416"/>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Spread across various ratings, finding humor in different situations and demographics.</a:t>
            </a:r>
            <a:endParaRPr lang="en-US" sz="1500" dirty="0"/>
          </a:p>
        </p:txBody>
      </p:sp>
      <p:sp>
        <p:nvSpPr>
          <p:cNvPr id="15" name="Shape 13"/>
          <p:cNvSpPr/>
          <p:nvPr/>
        </p:nvSpPr>
        <p:spPr>
          <a:xfrm>
            <a:off x="668655" y="4699873"/>
            <a:ext cx="6551057" cy="1406485"/>
          </a:xfrm>
          <a:prstGeom prst="roundRect">
            <a:avLst>
              <a:gd name="adj" fmla="val 2038"/>
            </a:avLst>
          </a:prstGeom>
          <a:solidFill>
            <a:srgbClr val="3F4652"/>
          </a:solidFill>
          <a:ln/>
        </p:spPr>
      </p:sp>
      <p:sp>
        <p:nvSpPr>
          <p:cNvPr id="16" name="Text 14"/>
          <p:cNvSpPr/>
          <p:nvPr/>
        </p:nvSpPr>
        <p:spPr>
          <a:xfrm>
            <a:off x="859631" y="4890849"/>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Romance</a:t>
            </a:r>
            <a:endParaRPr lang="en-US" sz="1850" dirty="0"/>
          </a:p>
        </p:txBody>
      </p:sp>
      <p:sp>
        <p:nvSpPr>
          <p:cNvPr id="17" name="Text 15"/>
          <p:cNvSpPr/>
          <p:nvPr/>
        </p:nvSpPr>
        <p:spPr>
          <a:xfrm>
            <a:off x="859631" y="5303877"/>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Concentrated in U/A 16+ and A ratings, appealing to a more mature audience seeking romantic storylines.</a:t>
            </a:r>
            <a:endParaRPr lang="en-US" sz="1500" dirty="0"/>
          </a:p>
        </p:txBody>
      </p:sp>
      <p:sp>
        <p:nvSpPr>
          <p:cNvPr id="18" name="Shape 16"/>
          <p:cNvSpPr/>
          <p:nvPr/>
        </p:nvSpPr>
        <p:spPr>
          <a:xfrm>
            <a:off x="7410688" y="4699873"/>
            <a:ext cx="6551057" cy="1406485"/>
          </a:xfrm>
          <a:prstGeom prst="roundRect">
            <a:avLst>
              <a:gd name="adj" fmla="val 2038"/>
            </a:avLst>
          </a:prstGeom>
          <a:solidFill>
            <a:srgbClr val="3F4652"/>
          </a:solidFill>
          <a:ln/>
        </p:spPr>
      </p:sp>
      <p:sp>
        <p:nvSpPr>
          <p:cNvPr id="19" name="Text 17"/>
          <p:cNvSpPr/>
          <p:nvPr/>
        </p:nvSpPr>
        <p:spPr>
          <a:xfrm>
            <a:off x="7601664" y="4890849"/>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Documentary</a:t>
            </a:r>
            <a:endParaRPr lang="en-US" sz="1850" dirty="0"/>
          </a:p>
        </p:txBody>
      </p:sp>
      <p:sp>
        <p:nvSpPr>
          <p:cNvPr id="20" name="Text 18"/>
          <p:cNvSpPr/>
          <p:nvPr/>
        </p:nvSpPr>
        <p:spPr>
          <a:xfrm>
            <a:off x="7601664" y="5303877"/>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Primarily U or U/A 7+ rated, reflecting educational and informative content suitable for a wider audience.</a:t>
            </a:r>
            <a:endParaRPr lang="en-US" sz="1500" dirty="0"/>
          </a:p>
        </p:txBody>
      </p:sp>
      <p:sp>
        <p:nvSpPr>
          <p:cNvPr id="21" name="Shape 19"/>
          <p:cNvSpPr/>
          <p:nvPr/>
        </p:nvSpPr>
        <p:spPr>
          <a:xfrm>
            <a:off x="668655" y="6297335"/>
            <a:ext cx="6551057" cy="1406485"/>
          </a:xfrm>
          <a:prstGeom prst="roundRect">
            <a:avLst>
              <a:gd name="adj" fmla="val 2038"/>
            </a:avLst>
          </a:prstGeom>
          <a:solidFill>
            <a:srgbClr val="3F4652"/>
          </a:solidFill>
          <a:ln/>
        </p:spPr>
      </p:sp>
      <p:sp>
        <p:nvSpPr>
          <p:cNvPr id="22" name="Text 20"/>
          <p:cNvSpPr/>
          <p:nvPr/>
        </p:nvSpPr>
        <p:spPr>
          <a:xfrm>
            <a:off x="859631" y="6488311"/>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Science Fiction</a:t>
            </a:r>
            <a:endParaRPr lang="en-US" sz="1850" dirty="0"/>
          </a:p>
        </p:txBody>
      </p:sp>
      <p:sp>
        <p:nvSpPr>
          <p:cNvPr id="23" name="Text 21"/>
          <p:cNvSpPr/>
          <p:nvPr/>
        </p:nvSpPr>
        <p:spPr>
          <a:xfrm>
            <a:off x="859631" y="6901339"/>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Primarily U/A 16+ and A ratings, targeting a more mature audience interested in futuristic themes and special effects.</a:t>
            </a:r>
            <a:endParaRPr lang="en-US" sz="1500" dirty="0"/>
          </a:p>
        </p:txBody>
      </p:sp>
      <p:sp>
        <p:nvSpPr>
          <p:cNvPr id="24" name="Shape 22"/>
          <p:cNvSpPr/>
          <p:nvPr/>
        </p:nvSpPr>
        <p:spPr>
          <a:xfrm>
            <a:off x="7410688" y="6297335"/>
            <a:ext cx="6551057" cy="1406485"/>
          </a:xfrm>
          <a:prstGeom prst="roundRect">
            <a:avLst>
              <a:gd name="adj" fmla="val 2038"/>
            </a:avLst>
          </a:prstGeom>
          <a:solidFill>
            <a:srgbClr val="3F4652"/>
          </a:solidFill>
          <a:ln/>
        </p:spPr>
      </p:sp>
      <p:sp>
        <p:nvSpPr>
          <p:cNvPr id="25" name="Text 23"/>
          <p:cNvSpPr/>
          <p:nvPr/>
        </p:nvSpPr>
        <p:spPr>
          <a:xfrm>
            <a:off x="7601664" y="6488311"/>
            <a:ext cx="2388275" cy="298490"/>
          </a:xfrm>
          <a:prstGeom prst="rect">
            <a:avLst/>
          </a:prstGeom>
          <a:noFill/>
          <a:ln/>
        </p:spPr>
        <p:txBody>
          <a:bodyPr wrap="none" lIns="0" tIns="0" rIns="0" bIns="0" rtlCol="0" anchor="t"/>
          <a:lstStyle/>
          <a:p>
            <a:pPr marL="0" indent="0">
              <a:lnSpc>
                <a:spcPts val="2350"/>
              </a:lnSpc>
              <a:buNone/>
            </a:pPr>
            <a:r>
              <a:rPr lang="en-US" sz="1850" dirty="0">
                <a:solidFill>
                  <a:srgbClr val="D6E5EF"/>
                </a:solidFill>
                <a:latin typeface="Roboto Slab" pitchFamily="34" charset="0"/>
                <a:ea typeface="Roboto Slab" pitchFamily="34" charset="-122"/>
                <a:cs typeface="Roboto Slab" pitchFamily="34" charset="-120"/>
              </a:rPr>
              <a:t>Crime</a:t>
            </a:r>
            <a:endParaRPr lang="en-US" sz="1850" dirty="0"/>
          </a:p>
        </p:txBody>
      </p:sp>
      <p:sp>
        <p:nvSpPr>
          <p:cNvPr id="26" name="Text 24"/>
          <p:cNvSpPr/>
          <p:nvPr/>
        </p:nvSpPr>
        <p:spPr>
          <a:xfrm>
            <a:off x="7601664" y="6901339"/>
            <a:ext cx="6169104" cy="611505"/>
          </a:xfrm>
          <a:prstGeom prst="rect">
            <a:avLst/>
          </a:prstGeom>
          <a:noFill/>
          <a:ln/>
        </p:spPr>
        <p:txBody>
          <a:bodyPr wrap="square" lIns="0" tIns="0" rIns="0" bIns="0" rtlCol="0" anchor="t"/>
          <a:lstStyle/>
          <a:p>
            <a:pPr marL="0" indent="0">
              <a:lnSpc>
                <a:spcPts val="2400"/>
              </a:lnSpc>
              <a:buNone/>
            </a:pPr>
            <a:r>
              <a:rPr lang="en-US" sz="1500" dirty="0">
                <a:solidFill>
                  <a:srgbClr val="D6E5EF"/>
                </a:solidFill>
                <a:latin typeface="Roboto" pitchFamily="34" charset="0"/>
                <a:ea typeface="Roboto" pitchFamily="34" charset="-122"/>
                <a:cs typeface="Roboto" pitchFamily="34" charset="-120"/>
              </a:rPr>
              <a:t>Primarily U/A 16+ and A ratings, catering to viewers who enjoy complex plots and detective narratives.</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082754"/>
            <a:ext cx="9242346"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Series with Maximum Episodes</a:t>
            </a:r>
            <a:endParaRPr lang="en-US" sz="4850" dirty="0"/>
          </a:p>
        </p:txBody>
      </p:sp>
      <p:sp>
        <p:nvSpPr>
          <p:cNvPr id="3" name="Shape 1"/>
          <p:cNvSpPr/>
          <p:nvPr/>
        </p:nvSpPr>
        <p:spPr>
          <a:xfrm>
            <a:off x="864037" y="2502218"/>
            <a:ext cx="555427" cy="555427"/>
          </a:xfrm>
          <a:prstGeom prst="roundRect">
            <a:avLst>
              <a:gd name="adj" fmla="val 6668"/>
            </a:avLst>
          </a:prstGeom>
          <a:solidFill>
            <a:srgbClr val="3F4652"/>
          </a:solidFill>
          <a:ln/>
        </p:spPr>
      </p:sp>
      <p:sp>
        <p:nvSpPr>
          <p:cNvPr id="4" name="Text 2"/>
          <p:cNvSpPr/>
          <p:nvPr/>
        </p:nvSpPr>
        <p:spPr>
          <a:xfrm>
            <a:off x="1065371" y="2594729"/>
            <a:ext cx="152638"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1</a:t>
            </a:r>
            <a:endParaRPr lang="en-US" sz="2900" dirty="0"/>
          </a:p>
        </p:txBody>
      </p:sp>
      <p:sp>
        <p:nvSpPr>
          <p:cNvPr id="5" name="Text 3"/>
          <p:cNvSpPr/>
          <p:nvPr/>
        </p:nvSpPr>
        <p:spPr>
          <a:xfrm>
            <a:off x="1666280" y="250221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Top Series</a:t>
            </a:r>
            <a:endParaRPr lang="en-US" sz="2400" dirty="0"/>
          </a:p>
        </p:txBody>
      </p:sp>
      <p:sp>
        <p:nvSpPr>
          <p:cNvPr id="6" name="Text 4"/>
          <p:cNvSpPr/>
          <p:nvPr/>
        </p:nvSpPr>
        <p:spPr>
          <a:xfrm>
            <a:off x="1666280" y="3036094"/>
            <a:ext cx="3333988"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"Yeh Rishta Kya Kehlata Hai" leads with 3,973 episodes.</a:t>
            </a:r>
            <a:endParaRPr lang="en-US" sz="1900" dirty="0"/>
          </a:p>
        </p:txBody>
      </p:sp>
      <p:sp>
        <p:nvSpPr>
          <p:cNvPr id="7" name="Shape 5"/>
          <p:cNvSpPr/>
          <p:nvPr/>
        </p:nvSpPr>
        <p:spPr>
          <a:xfrm>
            <a:off x="5247084" y="2502218"/>
            <a:ext cx="555427" cy="555427"/>
          </a:xfrm>
          <a:prstGeom prst="roundRect">
            <a:avLst>
              <a:gd name="adj" fmla="val 6668"/>
            </a:avLst>
          </a:prstGeom>
          <a:solidFill>
            <a:srgbClr val="3F4652"/>
          </a:solidFill>
          <a:ln/>
        </p:spPr>
      </p:sp>
      <p:sp>
        <p:nvSpPr>
          <p:cNvPr id="8" name="Text 6"/>
          <p:cNvSpPr/>
          <p:nvPr/>
        </p:nvSpPr>
        <p:spPr>
          <a:xfrm>
            <a:off x="5422463" y="2594729"/>
            <a:ext cx="204549"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2</a:t>
            </a:r>
            <a:endParaRPr lang="en-US" sz="2900" dirty="0"/>
          </a:p>
        </p:txBody>
      </p:sp>
      <p:sp>
        <p:nvSpPr>
          <p:cNvPr id="9" name="Text 7"/>
          <p:cNvSpPr/>
          <p:nvPr/>
        </p:nvSpPr>
        <p:spPr>
          <a:xfrm>
            <a:off x="6049328" y="250221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Popular Genres</a:t>
            </a:r>
            <a:endParaRPr lang="en-US" sz="2400" dirty="0"/>
          </a:p>
        </p:txBody>
      </p:sp>
      <p:sp>
        <p:nvSpPr>
          <p:cNvPr id="10" name="Text 8"/>
          <p:cNvSpPr/>
          <p:nvPr/>
        </p:nvSpPr>
        <p:spPr>
          <a:xfrm>
            <a:off x="6049328" y="3036094"/>
            <a:ext cx="3333988"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Drama and Family dominate long-running series.</a:t>
            </a:r>
            <a:endParaRPr lang="en-US" sz="1900" dirty="0"/>
          </a:p>
        </p:txBody>
      </p:sp>
      <p:sp>
        <p:nvSpPr>
          <p:cNvPr id="11" name="Shape 9"/>
          <p:cNvSpPr/>
          <p:nvPr/>
        </p:nvSpPr>
        <p:spPr>
          <a:xfrm>
            <a:off x="9630132" y="2502218"/>
            <a:ext cx="555427" cy="555427"/>
          </a:xfrm>
          <a:prstGeom prst="roundRect">
            <a:avLst>
              <a:gd name="adj" fmla="val 6668"/>
            </a:avLst>
          </a:prstGeom>
          <a:solidFill>
            <a:srgbClr val="3F4652"/>
          </a:solidFill>
          <a:ln/>
        </p:spPr>
      </p:sp>
      <p:sp>
        <p:nvSpPr>
          <p:cNvPr id="12" name="Text 10"/>
          <p:cNvSpPr/>
          <p:nvPr/>
        </p:nvSpPr>
        <p:spPr>
          <a:xfrm>
            <a:off x="9807773" y="2594729"/>
            <a:ext cx="200025"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3</a:t>
            </a:r>
            <a:endParaRPr lang="en-US" sz="2900" dirty="0"/>
          </a:p>
        </p:txBody>
      </p:sp>
      <p:sp>
        <p:nvSpPr>
          <p:cNvPr id="13" name="Text 11"/>
          <p:cNvSpPr/>
          <p:nvPr/>
        </p:nvSpPr>
        <p:spPr>
          <a:xfrm>
            <a:off x="10432375" y="250221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High-Episode Series</a:t>
            </a:r>
            <a:endParaRPr lang="en-US" sz="2400" dirty="0"/>
          </a:p>
        </p:txBody>
      </p:sp>
      <p:sp>
        <p:nvSpPr>
          <p:cNvPr id="14" name="Text 12"/>
          <p:cNvSpPr/>
          <p:nvPr/>
        </p:nvSpPr>
        <p:spPr>
          <a:xfrm>
            <a:off x="10432375" y="3036094"/>
            <a:ext cx="3333988"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Several series have over 1,800 episodes, showing strong engagement.</a:t>
            </a:r>
            <a:endParaRPr lang="en-US" sz="1900" dirty="0"/>
          </a:p>
        </p:txBody>
      </p:sp>
      <p:sp>
        <p:nvSpPr>
          <p:cNvPr id="15" name="Text 13"/>
          <p:cNvSpPr/>
          <p:nvPr/>
        </p:nvSpPr>
        <p:spPr>
          <a:xfrm>
            <a:off x="864037" y="4498896"/>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The analysis of series with maximum episodes reveals a compelling trend towards long-running shows, particularly in the drama and family genres. This suggests a strong demand for continuous narratives and enduring characters, engaging audiences for extended periods.</a:t>
            </a:r>
            <a:endParaRPr lang="en-US" sz="1900" dirty="0"/>
          </a:p>
        </p:txBody>
      </p:sp>
      <p:sp>
        <p:nvSpPr>
          <p:cNvPr id="16" name="Text 14"/>
          <p:cNvSpPr/>
          <p:nvPr/>
        </p:nvSpPr>
        <p:spPr>
          <a:xfrm>
            <a:off x="864037" y="5961698"/>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The presence of numerous series exceeding 1,800 episodes indicates a significant level of viewer engagement and loyalty. These series have successfully captured the attention of audiences, maintaining their interest over years, and demonstrating the power of compelling storylines and relatable characters.</a:t>
            </a:r>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017865"/>
            <a:ext cx="8540829"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Distribution of Running Time</a:t>
            </a:r>
            <a:endParaRPr lang="en-US" sz="4850" dirty="0"/>
          </a:p>
        </p:txBody>
      </p:sp>
      <p:sp>
        <p:nvSpPr>
          <p:cNvPr id="3" name="Text 1"/>
          <p:cNvSpPr/>
          <p:nvPr/>
        </p:nvSpPr>
        <p:spPr>
          <a:xfrm>
            <a:off x="864037" y="240649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Longer Movies</a:t>
            </a:r>
            <a:endParaRPr lang="en-US" sz="2400" dirty="0"/>
          </a:p>
        </p:txBody>
      </p:sp>
      <p:sp>
        <p:nvSpPr>
          <p:cNvPr id="4" name="Text 2"/>
          <p:cNvSpPr/>
          <p:nvPr/>
        </p:nvSpPr>
        <p:spPr>
          <a:xfrm>
            <a:off x="864037" y="3039070"/>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Over 2,000 movies exceed 120 minutes, reflecting a growing preference for longer films. This trend suggests a desire for more immersive storytelling and complex narratives, as audiences seek to delve deeper into the worlds presented on screen.</a:t>
            </a:r>
            <a:endParaRPr lang="en-US" sz="1900" dirty="0"/>
          </a:p>
        </p:txBody>
      </p:sp>
      <p:sp>
        <p:nvSpPr>
          <p:cNvPr id="5" name="Text 3"/>
          <p:cNvSpPr/>
          <p:nvPr/>
        </p:nvSpPr>
        <p:spPr>
          <a:xfrm>
            <a:off x="5372695" y="240649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Standard Length</a:t>
            </a:r>
            <a:endParaRPr lang="en-US" sz="2400" dirty="0"/>
          </a:p>
        </p:txBody>
      </p:sp>
      <p:sp>
        <p:nvSpPr>
          <p:cNvPr id="6" name="Text 4"/>
          <p:cNvSpPr/>
          <p:nvPr/>
        </p:nvSpPr>
        <p:spPr>
          <a:xfrm>
            <a:off x="5372695" y="3039070"/>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Over 1,000 movies fall between 91-120 minutes, a typical duration for feature films. This range strikes a balance between providing sufficient time for character development and plot progression while still maintaining a manageable viewing experience.</a:t>
            </a:r>
            <a:endParaRPr lang="en-US" sz="1900" dirty="0"/>
          </a:p>
        </p:txBody>
      </p:sp>
      <p:sp>
        <p:nvSpPr>
          <p:cNvPr id="7" name="Text 5"/>
          <p:cNvSpPr/>
          <p:nvPr/>
        </p:nvSpPr>
        <p:spPr>
          <a:xfrm>
            <a:off x="9881354" y="240649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Short Films</a:t>
            </a:r>
            <a:endParaRPr lang="en-US" sz="2400" dirty="0"/>
          </a:p>
        </p:txBody>
      </p:sp>
      <p:sp>
        <p:nvSpPr>
          <p:cNvPr id="8" name="Text 6"/>
          <p:cNvSpPr/>
          <p:nvPr/>
        </p:nvSpPr>
        <p:spPr>
          <a:xfrm>
            <a:off x="9881354" y="3039070"/>
            <a:ext cx="3898821" cy="3950494"/>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Nearly 900 movies clock in under 30 minutes, hinting at a sizable presence of short films and episodes. This category encompasses a diverse range of formats, from independent shorts exploring experimental themes to standalone episodes of larger series, showcasing the adaptability of storytelling to different lengths.</a:t>
            </a:r>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163241"/>
            <a:ext cx="7228642"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Analysis of Action Genre</a:t>
            </a:r>
            <a:endParaRPr lang="en-US" sz="4850" dirty="0"/>
          </a:p>
        </p:txBody>
      </p:sp>
      <p:sp>
        <p:nvSpPr>
          <p:cNvPr id="3" name="Shape 1"/>
          <p:cNvSpPr/>
          <p:nvPr/>
        </p:nvSpPr>
        <p:spPr>
          <a:xfrm>
            <a:off x="1219081" y="2305050"/>
            <a:ext cx="30480" cy="4761309"/>
          </a:xfrm>
          <a:prstGeom prst="roundRect">
            <a:avLst>
              <a:gd name="adj" fmla="val 121500"/>
            </a:avLst>
          </a:prstGeom>
          <a:solidFill>
            <a:srgbClr val="585F6B"/>
          </a:solidFill>
          <a:ln/>
        </p:spPr>
      </p:sp>
      <p:sp>
        <p:nvSpPr>
          <p:cNvPr id="4" name="Shape 2"/>
          <p:cNvSpPr/>
          <p:nvPr/>
        </p:nvSpPr>
        <p:spPr>
          <a:xfrm>
            <a:off x="1481554" y="2845118"/>
            <a:ext cx="864037" cy="30480"/>
          </a:xfrm>
          <a:prstGeom prst="roundRect">
            <a:avLst>
              <a:gd name="adj" fmla="val 121500"/>
            </a:avLst>
          </a:prstGeom>
          <a:solidFill>
            <a:srgbClr val="585F6B"/>
          </a:solidFill>
          <a:ln/>
        </p:spPr>
      </p:sp>
      <p:sp>
        <p:nvSpPr>
          <p:cNvPr id="5" name="Shape 3"/>
          <p:cNvSpPr/>
          <p:nvPr/>
        </p:nvSpPr>
        <p:spPr>
          <a:xfrm>
            <a:off x="956608" y="2582704"/>
            <a:ext cx="555427" cy="555427"/>
          </a:xfrm>
          <a:prstGeom prst="roundRect">
            <a:avLst>
              <a:gd name="adj" fmla="val 6668"/>
            </a:avLst>
          </a:prstGeom>
          <a:solidFill>
            <a:srgbClr val="3F4652"/>
          </a:solidFill>
          <a:ln/>
        </p:spPr>
      </p:sp>
      <p:sp>
        <p:nvSpPr>
          <p:cNvPr id="6" name="Text 4"/>
          <p:cNvSpPr/>
          <p:nvPr/>
        </p:nvSpPr>
        <p:spPr>
          <a:xfrm>
            <a:off x="1157942" y="2675215"/>
            <a:ext cx="152638"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1</a:t>
            </a:r>
            <a:endParaRPr lang="en-US" sz="2900" dirty="0"/>
          </a:p>
        </p:txBody>
      </p:sp>
      <p:sp>
        <p:nvSpPr>
          <p:cNvPr id="7" name="Text 5"/>
          <p:cNvSpPr/>
          <p:nvPr/>
        </p:nvSpPr>
        <p:spPr>
          <a:xfrm>
            <a:off x="2592110" y="2551867"/>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D6E5EF"/>
                </a:solidFill>
                <a:latin typeface="Roboto Slab" pitchFamily="34" charset="0"/>
                <a:ea typeface="Roboto Slab" pitchFamily="34" charset="-122"/>
                <a:cs typeface="Roboto Slab" pitchFamily="34" charset="-120"/>
              </a:rPr>
              <a:t>Rising Popularity</a:t>
            </a:r>
            <a:endParaRPr lang="en-US" sz="2400" dirty="0"/>
          </a:p>
        </p:txBody>
      </p:sp>
      <p:sp>
        <p:nvSpPr>
          <p:cNvPr id="8" name="Text 6"/>
          <p:cNvSpPr/>
          <p:nvPr/>
        </p:nvSpPr>
        <p:spPr>
          <a:xfrm>
            <a:off x="2592110" y="3085743"/>
            <a:ext cx="11174254" cy="395049"/>
          </a:xfrm>
          <a:prstGeom prst="rect">
            <a:avLst/>
          </a:prstGeom>
          <a:noFill/>
          <a:ln/>
        </p:spPr>
        <p:txBody>
          <a:bodyPr wrap="none" lIns="0" tIns="0" rIns="0" bIns="0" rtlCol="0" anchor="t"/>
          <a:lstStyle/>
          <a:p>
            <a:pPr marL="0" indent="0" algn="l">
              <a:lnSpc>
                <a:spcPts val="3100"/>
              </a:lnSpc>
              <a:buNone/>
            </a:pPr>
            <a:r>
              <a:rPr lang="en-US" sz="1900" dirty="0">
                <a:solidFill>
                  <a:srgbClr val="D6E5EF"/>
                </a:solidFill>
                <a:latin typeface="Roboto" pitchFamily="34" charset="0"/>
                <a:ea typeface="Roboto" pitchFamily="34" charset="-122"/>
                <a:cs typeface="Roboto" pitchFamily="34" charset="-120"/>
              </a:rPr>
              <a:t>Action films peaked in the 2010s, with a decline post-2020.</a:t>
            </a:r>
            <a:endParaRPr lang="en-US" sz="1900" dirty="0"/>
          </a:p>
        </p:txBody>
      </p:sp>
      <p:sp>
        <p:nvSpPr>
          <p:cNvPr id="9" name="Shape 7"/>
          <p:cNvSpPr/>
          <p:nvPr/>
        </p:nvSpPr>
        <p:spPr>
          <a:xfrm>
            <a:off x="1481554" y="4514493"/>
            <a:ext cx="864037" cy="30480"/>
          </a:xfrm>
          <a:prstGeom prst="roundRect">
            <a:avLst>
              <a:gd name="adj" fmla="val 121500"/>
            </a:avLst>
          </a:prstGeom>
          <a:solidFill>
            <a:srgbClr val="585F6B"/>
          </a:solidFill>
          <a:ln/>
        </p:spPr>
      </p:sp>
      <p:sp>
        <p:nvSpPr>
          <p:cNvPr id="10" name="Shape 8"/>
          <p:cNvSpPr/>
          <p:nvPr/>
        </p:nvSpPr>
        <p:spPr>
          <a:xfrm>
            <a:off x="956608" y="4252079"/>
            <a:ext cx="555427" cy="555427"/>
          </a:xfrm>
          <a:prstGeom prst="roundRect">
            <a:avLst>
              <a:gd name="adj" fmla="val 6668"/>
            </a:avLst>
          </a:prstGeom>
          <a:solidFill>
            <a:srgbClr val="3F4652"/>
          </a:solidFill>
          <a:ln/>
        </p:spPr>
      </p:sp>
      <p:sp>
        <p:nvSpPr>
          <p:cNvPr id="11" name="Text 9"/>
          <p:cNvSpPr/>
          <p:nvPr/>
        </p:nvSpPr>
        <p:spPr>
          <a:xfrm>
            <a:off x="1131987" y="4344591"/>
            <a:ext cx="204549"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2</a:t>
            </a:r>
            <a:endParaRPr lang="en-US" sz="2900" dirty="0"/>
          </a:p>
        </p:txBody>
      </p:sp>
      <p:sp>
        <p:nvSpPr>
          <p:cNvPr id="12" name="Text 10"/>
          <p:cNvSpPr/>
          <p:nvPr/>
        </p:nvSpPr>
        <p:spPr>
          <a:xfrm>
            <a:off x="2592110" y="4221242"/>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D6E5EF"/>
                </a:solidFill>
                <a:latin typeface="Roboto Slab" pitchFamily="34" charset="0"/>
                <a:ea typeface="Roboto Slab" pitchFamily="34" charset="-122"/>
                <a:cs typeface="Roboto Slab" pitchFamily="34" charset="-120"/>
              </a:rPr>
              <a:t>Age Ratings</a:t>
            </a:r>
            <a:endParaRPr lang="en-US" sz="2400" dirty="0"/>
          </a:p>
        </p:txBody>
      </p:sp>
      <p:sp>
        <p:nvSpPr>
          <p:cNvPr id="13" name="Text 11"/>
          <p:cNvSpPr/>
          <p:nvPr/>
        </p:nvSpPr>
        <p:spPr>
          <a:xfrm>
            <a:off x="2592110" y="4755118"/>
            <a:ext cx="11174254" cy="395049"/>
          </a:xfrm>
          <a:prstGeom prst="rect">
            <a:avLst/>
          </a:prstGeom>
          <a:noFill/>
          <a:ln/>
        </p:spPr>
        <p:txBody>
          <a:bodyPr wrap="none" lIns="0" tIns="0" rIns="0" bIns="0" rtlCol="0" anchor="t"/>
          <a:lstStyle/>
          <a:p>
            <a:pPr marL="0" indent="0" algn="l">
              <a:lnSpc>
                <a:spcPts val="3100"/>
              </a:lnSpc>
              <a:buNone/>
            </a:pPr>
            <a:r>
              <a:rPr lang="en-US" sz="1900" dirty="0">
                <a:solidFill>
                  <a:srgbClr val="D6E5EF"/>
                </a:solidFill>
                <a:latin typeface="Roboto" pitchFamily="34" charset="0"/>
                <a:ea typeface="Roboto" pitchFamily="34" charset="-122"/>
                <a:cs typeface="Roboto" pitchFamily="34" charset="-120"/>
              </a:rPr>
              <a:t>40-46% of action films are rated U/A 13+, targeting teens and older.</a:t>
            </a:r>
            <a:endParaRPr lang="en-US" sz="1900" dirty="0"/>
          </a:p>
        </p:txBody>
      </p:sp>
      <p:sp>
        <p:nvSpPr>
          <p:cNvPr id="14" name="Shape 12"/>
          <p:cNvSpPr/>
          <p:nvPr/>
        </p:nvSpPr>
        <p:spPr>
          <a:xfrm>
            <a:off x="1481554" y="6183868"/>
            <a:ext cx="864037" cy="30480"/>
          </a:xfrm>
          <a:prstGeom prst="roundRect">
            <a:avLst>
              <a:gd name="adj" fmla="val 121500"/>
            </a:avLst>
          </a:prstGeom>
          <a:solidFill>
            <a:srgbClr val="585F6B"/>
          </a:solidFill>
          <a:ln/>
        </p:spPr>
      </p:sp>
      <p:sp>
        <p:nvSpPr>
          <p:cNvPr id="15" name="Shape 13"/>
          <p:cNvSpPr/>
          <p:nvPr/>
        </p:nvSpPr>
        <p:spPr>
          <a:xfrm>
            <a:off x="956608" y="5921454"/>
            <a:ext cx="555427" cy="555427"/>
          </a:xfrm>
          <a:prstGeom prst="roundRect">
            <a:avLst>
              <a:gd name="adj" fmla="val 6668"/>
            </a:avLst>
          </a:prstGeom>
          <a:solidFill>
            <a:srgbClr val="3F4652"/>
          </a:solidFill>
          <a:ln/>
        </p:spPr>
      </p:sp>
      <p:sp>
        <p:nvSpPr>
          <p:cNvPr id="16" name="Text 14"/>
          <p:cNvSpPr/>
          <p:nvPr/>
        </p:nvSpPr>
        <p:spPr>
          <a:xfrm>
            <a:off x="1134249" y="6013966"/>
            <a:ext cx="200025" cy="370284"/>
          </a:xfrm>
          <a:prstGeom prst="rect">
            <a:avLst/>
          </a:prstGeom>
          <a:noFill/>
          <a:ln/>
        </p:spPr>
        <p:txBody>
          <a:bodyPr wrap="none" lIns="0" tIns="0" rIns="0" bIns="0" rtlCol="0" anchor="t"/>
          <a:lstStyle/>
          <a:p>
            <a:pPr marL="0" indent="0" algn="ctr">
              <a:lnSpc>
                <a:spcPts val="2900"/>
              </a:lnSpc>
              <a:buNone/>
            </a:pPr>
            <a:r>
              <a:rPr lang="en-US" sz="2900" dirty="0">
                <a:solidFill>
                  <a:srgbClr val="D6E5EF"/>
                </a:solidFill>
                <a:latin typeface="Roboto Slab" pitchFamily="34" charset="0"/>
                <a:ea typeface="Roboto Slab" pitchFamily="34" charset="-122"/>
                <a:cs typeface="Roboto Slab" pitchFamily="34" charset="-120"/>
              </a:rPr>
              <a:t>3</a:t>
            </a:r>
            <a:endParaRPr lang="en-US" sz="2900" dirty="0"/>
          </a:p>
        </p:txBody>
      </p:sp>
      <p:sp>
        <p:nvSpPr>
          <p:cNvPr id="17" name="Text 15"/>
          <p:cNvSpPr/>
          <p:nvPr/>
        </p:nvSpPr>
        <p:spPr>
          <a:xfrm>
            <a:off x="2592110" y="5890617"/>
            <a:ext cx="3353633" cy="385763"/>
          </a:xfrm>
          <a:prstGeom prst="rect">
            <a:avLst/>
          </a:prstGeom>
          <a:noFill/>
          <a:ln/>
        </p:spPr>
        <p:txBody>
          <a:bodyPr wrap="none" lIns="0" tIns="0" rIns="0" bIns="0" rtlCol="0" anchor="t"/>
          <a:lstStyle/>
          <a:p>
            <a:pPr marL="0" indent="0" algn="l">
              <a:lnSpc>
                <a:spcPts val="3000"/>
              </a:lnSpc>
              <a:buNone/>
            </a:pPr>
            <a:r>
              <a:rPr lang="en-US" sz="2400" dirty="0">
                <a:solidFill>
                  <a:srgbClr val="D6E5EF"/>
                </a:solidFill>
                <a:latin typeface="Roboto Slab" pitchFamily="34" charset="0"/>
                <a:ea typeface="Roboto Slab" pitchFamily="34" charset="-122"/>
                <a:cs typeface="Roboto Slab" pitchFamily="34" charset="-120"/>
              </a:rPr>
              <a:t>Longer Running Times</a:t>
            </a:r>
            <a:endParaRPr lang="en-US" sz="2400" dirty="0"/>
          </a:p>
        </p:txBody>
      </p:sp>
      <p:sp>
        <p:nvSpPr>
          <p:cNvPr id="18" name="Text 16"/>
          <p:cNvSpPr/>
          <p:nvPr/>
        </p:nvSpPr>
        <p:spPr>
          <a:xfrm>
            <a:off x="2592110" y="6424493"/>
            <a:ext cx="11174254" cy="395049"/>
          </a:xfrm>
          <a:prstGeom prst="rect">
            <a:avLst/>
          </a:prstGeom>
          <a:noFill/>
          <a:ln/>
        </p:spPr>
        <p:txBody>
          <a:bodyPr wrap="none" lIns="0" tIns="0" rIns="0" bIns="0" rtlCol="0" anchor="t"/>
          <a:lstStyle/>
          <a:p>
            <a:pPr marL="0" indent="0" algn="l">
              <a:lnSpc>
                <a:spcPts val="3100"/>
              </a:lnSpc>
              <a:buNone/>
            </a:pPr>
            <a:r>
              <a:rPr lang="en-US" sz="1900" dirty="0">
                <a:solidFill>
                  <a:srgbClr val="D6E5EF"/>
                </a:solidFill>
                <a:latin typeface="Roboto" pitchFamily="34" charset="0"/>
                <a:ea typeface="Roboto" pitchFamily="34" charset="-122"/>
                <a:cs typeface="Roboto" pitchFamily="34" charset="-120"/>
              </a:rPr>
              <a:t>Average running time increased to 110-130 minutes for more complex films.</a:t>
            </a:r>
            <a:endParaRPr lang="en-US"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257062"/>
            <a:ext cx="9369266" cy="771525"/>
          </a:xfrm>
          <a:prstGeom prst="rect">
            <a:avLst/>
          </a:prstGeom>
          <a:noFill/>
          <a:ln/>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Seasons vs Episodes Correlation</a:t>
            </a:r>
            <a:endParaRPr lang="en-US" sz="4850" dirty="0"/>
          </a:p>
        </p:txBody>
      </p:sp>
      <p:sp>
        <p:nvSpPr>
          <p:cNvPr id="3" name="Shape 1"/>
          <p:cNvSpPr/>
          <p:nvPr/>
        </p:nvSpPr>
        <p:spPr>
          <a:xfrm>
            <a:off x="864037" y="2398871"/>
            <a:ext cx="4136231" cy="4573667"/>
          </a:xfrm>
          <a:prstGeom prst="roundRect">
            <a:avLst>
              <a:gd name="adj" fmla="val 895"/>
            </a:avLst>
          </a:prstGeom>
          <a:solidFill>
            <a:srgbClr val="3F4652"/>
          </a:solidFill>
          <a:ln/>
        </p:spPr>
      </p:sp>
      <p:sp>
        <p:nvSpPr>
          <p:cNvPr id="4" name="Text 2"/>
          <p:cNvSpPr/>
          <p:nvPr/>
        </p:nvSpPr>
        <p:spPr>
          <a:xfrm>
            <a:off x="1110853" y="2645688"/>
            <a:ext cx="3642598" cy="771525"/>
          </a:xfrm>
          <a:prstGeom prst="rect">
            <a:avLst/>
          </a:prstGeom>
          <a:noFill/>
          <a:ln/>
        </p:spPr>
        <p:txBody>
          <a:bodyPr wrap="squar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More Seasons, More Episodes</a:t>
            </a:r>
            <a:endParaRPr lang="en-US" sz="2400" dirty="0"/>
          </a:p>
        </p:txBody>
      </p:sp>
      <p:sp>
        <p:nvSpPr>
          <p:cNvPr id="5" name="Text 3"/>
          <p:cNvSpPr/>
          <p:nvPr/>
        </p:nvSpPr>
        <p:spPr>
          <a:xfrm>
            <a:off x="1110853" y="3565327"/>
            <a:ext cx="3642598" cy="3160395"/>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"Yeh Rishta Kya Kehlata Hai" has 67 seasons and 3,973 episodes. This demonstrates a clear correlation between the number of seasons and the total number of episodes, highlighting the long-running nature of this particular series.</a:t>
            </a:r>
            <a:endParaRPr lang="en-US" sz="1900" dirty="0"/>
          </a:p>
        </p:txBody>
      </p:sp>
      <p:sp>
        <p:nvSpPr>
          <p:cNvPr id="6" name="Shape 4"/>
          <p:cNvSpPr/>
          <p:nvPr/>
        </p:nvSpPr>
        <p:spPr>
          <a:xfrm>
            <a:off x="5247084" y="2398871"/>
            <a:ext cx="4136231" cy="4573667"/>
          </a:xfrm>
          <a:prstGeom prst="roundRect">
            <a:avLst>
              <a:gd name="adj" fmla="val 895"/>
            </a:avLst>
          </a:prstGeom>
          <a:solidFill>
            <a:srgbClr val="3F4652"/>
          </a:solidFill>
          <a:ln/>
        </p:spPr>
      </p:sp>
      <p:sp>
        <p:nvSpPr>
          <p:cNvPr id="7" name="Text 5"/>
          <p:cNvSpPr/>
          <p:nvPr/>
        </p:nvSpPr>
        <p:spPr>
          <a:xfrm>
            <a:off x="5493901" y="264568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Long Single Seasons</a:t>
            </a:r>
            <a:endParaRPr lang="en-US" sz="2400" dirty="0"/>
          </a:p>
        </p:txBody>
      </p:sp>
      <p:sp>
        <p:nvSpPr>
          <p:cNvPr id="8" name="Text 6"/>
          <p:cNvSpPr/>
          <p:nvPr/>
        </p:nvSpPr>
        <p:spPr>
          <a:xfrm>
            <a:off x="5493901" y="3179564"/>
            <a:ext cx="3642598" cy="2370296"/>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"Karthika Deepam" has 1,568 episodes in just one season. This indicates a different approach to storytelling, focusing on a single, extended narrative rather than multiple seasons.</a:t>
            </a:r>
            <a:endParaRPr lang="en-US" sz="1900" dirty="0"/>
          </a:p>
        </p:txBody>
      </p:sp>
      <p:sp>
        <p:nvSpPr>
          <p:cNvPr id="9" name="Shape 7"/>
          <p:cNvSpPr/>
          <p:nvPr/>
        </p:nvSpPr>
        <p:spPr>
          <a:xfrm>
            <a:off x="9630132" y="2398871"/>
            <a:ext cx="4136231" cy="4573667"/>
          </a:xfrm>
          <a:prstGeom prst="roundRect">
            <a:avLst>
              <a:gd name="adj" fmla="val 895"/>
            </a:avLst>
          </a:prstGeom>
          <a:solidFill>
            <a:srgbClr val="3F4652"/>
          </a:solidFill>
          <a:ln/>
        </p:spPr>
      </p:sp>
      <p:sp>
        <p:nvSpPr>
          <p:cNvPr id="10" name="Text 8"/>
          <p:cNvSpPr/>
          <p:nvPr/>
        </p:nvSpPr>
        <p:spPr>
          <a:xfrm>
            <a:off x="9876949" y="2645688"/>
            <a:ext cx="3642598" cy="771525"/>
          </a:xfrm>
          <a:prstGeom prst="rect">
            <a:avLst/>
          </a:prstGeom>
          <a:noFill/>
          <a:ln/>
        </p:spPr>
        <p:txBody>
          <a:bodyPr wrap="square" lIns="0" tIns="0" rIns="0" bIns="0" rtlCol="0" anchor="t"/>
          <a:lstStyle/>
          <a:p>
            <a:pPr marL="0" indent="0">
              <a:lnSpc>
                <a:spcPts val="3000"/>
              </a:lnSpc>
              <a:buNone/>
            </a:pPr>
            <a:r>
              <a:rPr lang="en-US" sz="2400" dirty="0">
                <a:solidFill>
                  <a:srgbClr val="D6E5EF"/>
                </a:solidFill>
                <a:latin typeface="Roboto Slab" pitchFamily="34" charset="0"/>
                <a:ea typeface="Roboto Slab" pitchFamily="34" charset="-122"/>
                <a:cs typeface="Roboto Slab" pitchFamily="34" charset="-120"/>
              </a:rPr>
              <a:t>Consistent Multi-Season Shows</a:t>
            </a:r>
            <a:endParaRPr lang="en-US" sz="2400" dirty="0"/>
          </a:p>
        </p:txBody>
      </p:sp>
      <p:sp>
        <p:nvSpPr>
          <p:cNvPr id="11" name="Text 9"/>
          <p:cNvSpPr/>
          <p:nvPr/>
        </p:nvSpPr>
        <p:spPr>
          <a:xfrm>
            <a:off x="9876949" y="3565327"/>
            <a:ext cx="3642598" cy="2765346"/>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Roboto" pitchFamily="34" charset="0"/>
                <a:ea typeface="Roboto" pitchFamily="34" charset="-122"/>
                <a:cs typeface="Roboto" pitchFamily="34" charset="-120"/>
              </a:rPr>
              <a:t>"Amruthavarshini" spreads 1,713 episodes over 43 seasons. This suggests a balanced approach, maintaining consistent episode production over multiple seasons, ensuring a steady stream of content for viewers.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6338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Skills Gained</a:t>
            </a:r>
            <a:endParaRPr lang="en-US" sz="4450" dirty="0"/>
          </a:p>
        </p:txBody>
      </p:sp>
      <p:sp>
        <p:nvSpPr>
          <p:cNvPr id="3" name="Shape 1"/>
          <p:cNvSpPr/>
          <p:nvPr/>
        </p:nvSpPr>
        <p:spPr>
          <a:xfrm>
            <a:off x="793790" y="2780943"/>
            <a:ext cx="510302" cy="510302"/>
          </a:xfrm>
          <a:prstGeom prst="roundRect">
            <a:avLst>
              <a:gd name="adj" fmla="val 6667"/>
            </a:avLst>
          </a:prstGeom>
          <a:solidFill>
            <a:srgbClr val="3F4652"/>
          </a:solidFill>
          <a:ln/>
        </p:spPr>
      </p:sp>
      <p:sp>
        <p:nvSpPr>
          <p:cNvPr id="4" name="Text 2"/>
          <p:cNvSpPr/>
          <p:nvPr/>
        </p:nvSpPr>
        <p:spPr>
          <a:xfrm>
            <a:off x="978813" y="2865953"/>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2780943"/>
            <a:ext cx="2353508" cy="106299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Data Visualization and Storytelling</a:t>
            </a:r>
            <a:endParaRPr lang="en-US" sz="2200" dirty="0"/>
          </a:p>
        </p:txBody>
      </p:sp>
      <p:sp>
        <p:nvSpPr>
          <p:cNvPr id="6" name="Text 4"/>
          <p:cNvSpPr/>
          <p:nvPr/>
        </p:nvSpPr>
        <p:spPr>
          <a:xfrm>
            <a:off x="1530906" y="3980021"/>
            <a:ext cx="2353508"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 developed strong data visualization skills, creating compelling visuals to communicate insights clearly and effectively.</a:t>
            </a:r>
            <a:endParaRPr lang="en-US" sz="1750" dirty="0"/>
          </a:p>
        </p:txBody>
      </p:sp>
      <p:sp>
        <p:nvSpPr>
          <p:cNvPr id="7" name="Shape 5"/>
          <p:cNvSpPr/>
          <p:nvPr/>
        </p:nvSpPr>
        <p:spPr>
          <a:xfrm>
            <a:off x="4111228" y="2780943"/>
            <a:ext cx="510302" cy="510302"/>
          </a:xfrm>
          <a:prstGeom prst="roundRect">
            <a:avLst>
              <a:gd name="adj" fmla="val 6667"/>
            </a:avLst>
          </a:prstGeom>
          <a:solidFill>
            <a:srgbClr val="3F4652"/>
          </a:solidFill>
          <a:ln/>
        </p:spPr>
      </p:sp>
      <p:sp>
        <p:nvSpPr>
          <p:cNvPr id="8" name="Text 6"/>
          <p:cNvSpPr/>
          <p:nvPr/>
        </p:nvSpPr>
        <p:spPr>
          <a:xfrm>
            <a:off x="4272439" y="2865953"/>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4848344" y="2780943"/>
            <a:ext cx="2353508" cy="106299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Data Cleaning and Preprocessing</a:t>
            </a:r>
            <a:endParaRPr lang="en-US" sz="2200" dirty="0"/>
          </a:p>
        </p:txBody>
      </p:sp>
      <p:sp>
        <p:nvSpPr>
          <p:cNvPr id="10" name="Text 8"/>
          <p:cNvSpPr/>
          <p:nvPr/>
        </p:nvSpPr>
        <p:spPr>
          <a:xfrm>
            <a:off x="4848344" y="3980021"/>
            <a:ext cx="2353508"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 gained experience in data cleaning, handling missing values, inconsistencies, and outliers to ensure data quality.</a:t>
            </a:r>
            <a:endParaRPr lang="en-US" sz="1750" dirty="0"/>
          </a:p>
        </p:txBody>
      </p:sp>
      <p:sp>
        <p:nvSpPr>
          <p:cNvPr id="11" name="Shape 9"/>
          <p:cNvSpPr/>
          <p:nvPr/>
        </p:nvSpPr>
        <p:spPr>
          <a:xfrm>
            <a:off x="7428667" y="2780943"/>
            <a:ext cx="510302" cy="510302"/>
          </a:xfrm>
          <a:prstGeom prst="roundRect">
            <a:avLst>
              <a:gd name="adj" fmla="val 6667"/>
            </a:avLst>
          </a:prstGeom>
          <a:solidFill>
            <a:srgbClr val="3F4652"/>
          </a:solidFill>
          <a:ln/>
        </p:spPr>
      </p:sp>
      <p:sp>
        <p:nvSpPr>
          <p:cNvPr id="12" name="Text 10"/>
          <p:cNvSpPr/>
          <p:nvPr/>
        </p:nvSpPr>
        <p:spPr>
          <a:xfrm>
            <a:off x="7591901" y="2865953"/>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8165783" y="2780943"/>
            <a:ext cx="2353508" cy="177165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Using Data Visualization Tools for Creating Visualizations</a:t>
            </a:r>
            <a:endParaRPr lang="en-US" sz="2200" dirty="0"/>
          </a:p>
        </p:txBody>
      </p:sp>
      <p:sp>
        <p:nvSpPr>
          <p:cNvPr id="14" name="Text 12"/>
          <p:cNvSpPr/>
          <p:nvPr/>
        </p:nvSpPr>
        <p:spPr>
          <a:xfrm>
            <a:off x="8165783" y="4688681"/>
            <a:ext cx="2353508"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 became proficient in using Power BI data visualization tools to create interactive dashboards, charts, and graphs.</a:t>
            </a:r>
            <a:endParaRPr lang="en-US" sz="1750" dirty="0"/>
          </a:p>
        </p:txBody>
      </p:sp>
      <p:sp>
        <p:nvSpPr>
          <p:cNvPr id="15" name="Shape 13"/>
          <p:cNvSpPr/>
          <p:nvPr/>
        </p:nvSpPr>
        <p:spPr>
          <a:xfrm>
            <a:off x="10746105" y="2780943"/>
            <a:ext cx="510302" cy="510302"/>
          </a:xfrm>
          <a:prstGeom prst="roundRect">
            <a:avLst>
              <a:gd name="adj" fmla="val 6667"/>
            </a:avLst>
          </a:prstGeom>
          <a:solidFill>
            <a:srgbClr val="3F4652"/>
          </a:solidFill>
          <a:ln/>
        </p:spPr>
      </p:sp>
      <p:sp>
        <p:nvSpPr>
          <p:cNvPr id="16" name="Text 14"/>
          <p:cNvSpPr/>
          <p:nvPr/>
        </p:nvSpPr>
        <p:spPr>
          <a:xfrm>
            <a:off x="10902672" y="2865953"/>
            <a:ext cx="197168"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4</a:t>
            </a:r>
            <a:endParaRPr lang="en-US" sz="2650" dirty="0"/>
          </a:p>
        </p:txBody>
      </p:sp>
      <p:sp>
        <p:nvSpPr>
          <p:cNvPr id="17" name="Text 15"/>
          <p:cNvSpPr/>
          <p:nvPr/>
        </p:nvSpPr>
        <p:spPr>
          <a:xfrm>
            <a:off x="11483221" y="2780943"/>
            <a:ext cx="2353508" cy="106299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Analytical Thinking and Deriving Insights</a:t>
            </a:r>
            <a:endParaRPr lang="en-US" sz="2200" dirty="0"/>
          </a:p>
        </p:txBody>
      </p:sp>
      <p:sp>
        <p:nvSpPr>
          <p:cNvPr id="18" name="Text 16"/>
          <p:cNvSpPr/>
          <p:nvPr/>
        </p:nvSpPr>
        <p:spPr>
          <a:xfrm>
            <a:off x="11483221" y="3980021"/>
            <a:ext cx="2353508"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 honed my analytical thinking skills, interpreting data patterns, identifying trends, and deriving meaningful insights.</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6751" y="531733"/>
            <a:ext cx="8258413" cy="604242"/>
          </a:xfrm>
          <a:prstGeom prst="rect">
            <a:avLst/>
          </a:prstGeom>
          <a:noFill/>
          <a:ln/>
        </p:spPr>
        <p:txBody>
          <a:bodyPr wrap="none" lIns="0" tIns="0" rIns="0" bIns="0" rtlCol="0" anchor="t"/>
          <a:lstStyle/>
          <a:p>
            <a:pPr marL="0" indent="0">
              <a:lnSpc>
                <a:spcPts val="4750"/>
              </a:lnSpc>
              <a:buNone/>
            </a:pPr>
            <a:r>
              <a:rPr lang="en-US" sz="3800" dirty="0">
                <a:solidFill>
                  <a:srgbClr val="76B9FF"/>
                </a:solidFill>
                <a:latin typeface="Roboto Slab" pitchFamily="34" charset="0"/>
                <a:ea typeface="Roboto Slab" pitchFamily="34" charset="-122"/>
                <a:cs typeface="Roboto Slab" pitchFamily="34" charset="-120"/>
              </a:rPr>
              <a:t>Key Insights and Recommendations</a:t>
            </a:r>
            <a:endParaRPr lang="en-US" sz="3800" dirty="0"/>
          </a:p>
        </p:txBody>
      </p:sp>
      <p:sp>
        <p:nvSpPr>
          <p:cNvPr id="3" name="Shape 1"/>
          <p:cNvSpPr/>
          <p:nvPr/>
        </p:nvSpPr>
        <p:spPr>
          <a:xfrm>
            <a:off x="955358" y="1426012"/>
            <a:ext cx="22860" cy="6273641"/>
          </a:xfrm>
          <a:prstGeom prst="roundRect">
            <a:avLst>
              <a:gd name="adj" fmla="val 126876"/>
            </a:avLst>
          </a:prstGeom>
          <a:solidFill>
            <a:srgbClr val="585F6B"/>
          </a:solidFill>
          <a:ln/>
        </p:spPr>
      </p:sp>
      <p:sp>
        <p:nvSpPr>
          <p:cNvPr id="4" name="Shape 2"/>
          <p:cNvSpPr/>
          <p:nvPr/>
        </p:nvSpPr>
        <p:spPr>
          <a:xfrm>
            <a:off x="1161455" y="1849636"/>
            <a:ext cx="676751" cy="22860"/>
          </a:xfrm>
          <a:prstGeom prst="roundRect">
            <a:avLst>
              <a:gd name="adj" fmla="val 126876"/>
            </a:avLst>
          </a:prstGeom>
          <a:solidFill>
            <a:srgbClr val="585F6B"/>
          </a:solidFill>
          <a:ln/>
        </p:spPr>
      </p:sp>
      <p:sp>
        <p:nvSpPr>
          <p:cNvPr id="5" name="Shape 3"/>
          <p:cNvSpPr/>
          <p:nvPr/>
        </p:nvSpPr>
        <p:spPr>
          <a:xfrm>
            <a:off x="749260" y="1643539"/>
            <a:ext cx="435054" cy="435054"/>
          </a:xfrm>
          <a:prstGeom prst="roundRect">
            <a:avLst>
              <a:gd name="adj" fmla="val 6667"/>
            </a:avLst>
          </a:prstGeom>
          <a:solidFill>
            <a:srgbClr val="3F4652"/>
          </a:solidFill>
          <a:ln/>
        </p:spPr>
      </p:sp>
      <p:sp>
        <p:nvSpPr>
          <p:cNvPr id="6" name="Text 4"/>
          <p:cNvSpPr/>
          <p:nvPr/>
        </p:nvSpPr>
        <p:spPr>
          <a:xfrm>
            <a:off x="907018" y="1716048"/>
            <a:ext cx="119539" cy="290036"/>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1</a:t>
            </a:r>
            <a:endParaRPr lang="en-US" sz="2250" dirty="0"/>
          </a:p>
        </p:txBody>
      </p:sp>
      <p:sp>
        <p:nvSpPr>
          <p:cNvPr id="7" name="Text 5"/>
          <p:cNvSpPr/>
          <p:nvPr/>
        </p:nvSpPr>
        <p:spPr>
          <a:xfrm>
            <a:off x="2030254" y="1619369"/>
            <a:ext cx="2416969" cy="302062"/>
          </a:xfrm>
          <a:prstGeom prst="rect">
            <a:avLst/>
          </a:prstGeom>
          <a:noFill/>
          <a:ln/>
        </p:spPr>
        <p:txBody>
          <a:bodyPr wrap="none" lIns="0" tIns="0" rIns="0" bIns="0" rtlCol="0" anchor="t"/>
          <a:lstStyle/>
          <a:p>
            <a:pPr marL="0" indent="0" algn="l">
              <a:lnSpc>
                <a:spcPts val="2350"/>
              </a:lnSpc>
              <a:buNone/>
            </a:pPr>
            <a:r>
              <a:rPr lang="en-US" sz="1900" dirty="0">
                <a:solidFill>
                  <a:srgbClr val="D6E5EF"/>
                </a:solidFill>
                <a:latin typeface="Roboto Slab" pitchFamily="34" charset="0"/>
                <a:ea typeface="Roboto Slab" pitchFamily="34" charset="-122"/>
                <a:cs typeface="Roboto Slab" pitchFamily="34" charset="-120"/>
              </a:rPr>
              <a:t>Content Distribution</a:t>
            </a:r>
            <a:endParaRPr lang="en-US" sz="1900" dirty="0"/>
          </a:p>
        </p:txBody>
      </p:sp>
      <p:sp>
        <p:nvSpPr>
          <p:cNvPr id="8" name="Text 6"/>
          <p:cNvSpPr/>
          <p:nvPr/>
        </p:nvSpPr>
        <p:spPr>
          <a:xfrm>
            <a:off x="2030254" y="2037397"/>
            <a:ext cx="11923395" cy="618649"/>
          </a:xfrm>
          <a:prstGeom prst="rect">
            <a:avLst/>
          </a:prstGeom>
          <a:noFill/>
          <a:ln/>
        </p:spPr>
        <p:txBody>
          <a:bodyPr wrap="square" lIns="0" tIns="0" rIns="0" bIns="0" rtlCol="0" anchor="t"/>
          <a:lstStyle/>
          <a:p>
            <a:pPr marL="0" indent="0" algn="l">
              <a:lnSpc>
                <a:spcPts val="2400"/>
              </a:lnSpc>
              <a:buNone/>
            </a:pPr>
            <a:r>
              <a:rPr lang="en-US" sz="1500" dirty="0">
                <a:solidFill>
                  <a:srgbClr val="D6E5EF"/>
                </a:solidFill>
                <a:latin typeface="Roboto" pitchFamily="34" charset="0"/>
                <a:ea typeface="Roboto" pitchFamily="34" charset="-122"/>
                <a:cs typeface="Roboto" pitchFamily="34" charset="-120"/>
              </a:rPr>
              <a:t>While Action, Drama, and Comedy dominate the platform, there's an opportunity to expand niche genres like Documentaries and Indie films. This balanced approach can maintain mass appeal while attracting loyal niche audiences.</a:t>
            </a:r>
            <a:endParaRPr lang="en-US" sz="1500" dirty="0"/>
          </a:p>
        </p:txBody>
      </p:sp>
      <p:sp>
        <p:nvSpPr>
          <p:cNvPr id="9" name="Shape 7"/>
          <p:cNvSpPr/>
          <p:nvPr/>
        </p:nvSpPr>
        <p:spPr>
          <a:xfrm>
            <a:off x="1161455" y="3466386"/>
            <a:ext cx="676751" cy="22860"/>
          </a:xfrm>
          <a:prstGeom prst="roundRect">
            <a:avLst>
              <a:gd name="adj" fmla="val 126876"/>
            </a:avLst>
          </a:prstGeom>
          <a:solidFill>
            <a:srgbClr val="585F6B"/>
          </a:solidFill>
          <a:ln/>
        </p:spPr>
      </p:sp>
      <p:sp>
        <p:nvSpPr>
          <p:cNvPr id="10" name="Shape 8"/>
          <p:cNvSpPr/>
          <p:nvPr/>
        </p:nvSpPr>
        <p:spPr>
          <a:xfrm>
            <a:off x="749260" y="3260288"/>
            <a:ext cx="435054" cy="435054"/>
          </a:xfrm>
          <a:prstGeom prst="roundRect">
            <a:avLst>
              <a:gd name="adj" fmla="val 6667"/>
            </a:avLst>
          </a:prstGeom>
          <a:solidFill>
            <a:srgbClr val="3F4652"/>
          </a:solidFill>
          <a:ln/>
        </p:spPr>
      </p:sp>
      <p:sp>
        <p:nvSpPr>
          <p:cNvPr id="11" name="Text 9"/>
          <p:cNvSpPr/>
          <p:nvPr/>
        </p:nvSpPr>
        <p:spPr>
          <a:xfrm>
            <a:off x="886658" y="3332798"/>
            <a:ext cx="160139" cy="290036"/>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2</a:t>
            </a:r>
            <a:endParaRPr lang="en-US" sz="2250" dirty="0"/>
          </a:p>
        </p:txBody>
      </p:sp>
      <p:sp>
        <p:nvSpPr>
          <p:cNvPr id="12" name="Text 10"/>
          <p:cNvSpPr/>
          <p:nvPr/>
        </p:nvSpPr>
        <p:spPr>
          <a:xfrm>
            <a:off x="2030254" y="3236119"/>
            <a:ext cx="2416969" cy="302062"/>
          </a:xfrm>
          <a:prstGeom prst="rect">
            <a:avLst/>
          </a:prstGeom>
          <a:noFill/>
          <a:ln/>
        </p:spPr>
        <p:txBody>
          <a:bodyPr wrap="none" lIns="0" tIns="0" rIns="0" bIns="0" rtlCol="0" anchor="t"/>
          <a:lstStyle/>
          <a:p>
            <a:pPr marL="0" indent="0" algn="l">
              <a:lnSpc>
                <a:spcPts val="2350"/>
              </a:lnSpc>
              <a:buNone/>
            </a:pPr>
            <a:r>
              <a:rPr lang="en-US" sz="1900" dirty="0">
                <a:solidFill>
                  <a:srgbClr val="D6E5EF"/>
                </a:solidFill>
                <a:latin typeface="Roboto Slab" pitchFamily="34" charset="0"/>
                <a:ea typeface="Roboto Slab" pitchFamily="34" charset="-122"/>
                <a:cs typeface="Roboto Slab" pitchFamily="34" charset="-120"/>
              </a:rPr>
              <a:t>Viewer Engagement</a:t>
            </a:r>
            <a:endParaRPr lang="en-US" sz="1900" dirty="0"/>
          </a:p>
        </p:txBody>
      </p:sp>
      <p:sp>
        <p:nvSpPr>
          <p:cNvPr id="13" name="Text 11"/>
          <p:cNvSpPr/>
          <p:nvPr/>
        </p:nvSpPr>
        <p:spPr>
          <a:xfrm>
            <a:off x="2030254" y="3654147"/>
            <a:ext cx="11923395" cy="618649"/>
          </a:xfrm>
          <a:prstGeom prst="rect">
            <a:avLst/>
          </a:prstGeom>
          <a:noFill/>
          <a:ln/>
        </p:spPr>
        <p:txBody>
          <a:bodyPr wrap="square" lIns="0" tIns="0" rIns="0" bIns="0" rtlCol="0" anchor="t"/>
          <a:lstStyle/>
          <a:p>
            <a:pPr marL="0" indent="0" algn="l">
              <a:lnSpc>
                <a:spcPts val="2400"/>
              </a:lnSpc>
              <a:buNone/>
            </a:pPr>
            <a:r>
              <a:rPr lang="en-US" sz="1500" dirty="0">
                <a:solidFill>
                  <a:srgbClr val="D6E5EF"/>
                </a:solidFill>
                <a:latin typeface="Roboto" pitchFamily="34" charset="0"/>
                <a:ea typeface="Roboto" pitchFamily="34" charset="-122"/>
                <a:cs typeface="Roboto" pitchFamily="34" charset="-120"/>
              </a:rPr>
              <a:t>Shorter content (60-90 minutes) shows higher completion rates, especially in Comedy and Animation. Consider optimizing content length and dividing longer films into mini-series for extended consumption.</a:t>
            </a:r>
            <a:endParaRPr lang="en-US" sz="1500" dirty="0"/>
          </a:p>
        </p:txBody>
      </p:sp>
      <p:sp>
        <p:nvSpPr>
          <p:cNvPr id="14" name="Shape 12"/>
          <p:cNvSpPr/>
          <p:nvPr/>
        </p:nvSpPr>
        <p:spPr>
          <a:xfrm>
            <a:off x="1161455" y="5083135"/>
            <a:ext cx="676751" cy="22860"/>
          </a:xfrm>
          <a:prstGeom prst="roundRect">
            <a:avLst>
              <a:gd name="adj" fmla="val 126876"/>
            </a:avLst>
          </a:prstGeom>
          <a:solidFill>
            <a:srgbClr val="585F6B"/>
          </a:solidFill>
          <a:ln/>
        </p:spPr>
      </p:sp>
      <p:sp>
        <p:nvSpPr>
          <p:cNvPr id="15" name="Shape 13"/>
          <p:cNvSpPr/>
          <p:nvPr/>
        </p:nvSpPr>
        <p:spPr>
          <a:xfrm>
            <a:off x="749260" y="4877038"/>
            <a:ext cx="435054" cy="435054"/>
          </a:xfrm>
          <a:prstGeom prst="roundRect">
            <a:avLst>
              <a:gd name="adj" fmla="val 6667"/>
            </a:avLst>
          </a:prstGeom>
          <a:solidFill>
            <a:srgbClr val="3F4652"/>
          </a:solidFill>
          <a:ln/>
        </p:spPr>
      </p:sp>
      <p:sp>
        <p:nvSpPr>
          <p:cNvPr id="16" name="Text 14"/>
          <p:cNvSpPr/>
          <p:nvPr/>
        </p:nvSpPr>
        <p:spPr>
          <a:xfrm>
            <a:off x="888444" y="4949547"/>
            <a:ext cx="156567" cy="290036"/>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3</a:t>
            </a:r>
            <a:endParaRPr lang="en-US" sz="2250" dirty="0"/>
          </a:p>
        </p:txBody>
      </p:sp>
      <p:sp>
        <p:nvSpPr>
          <p:cNvPr id="17" name="Text 15"/>
          <p:cNvSpPr/>
          <p:nvPr/>
        </p:nvSpPr>
        <p:spPr>
          <a:xfrm>
            <a:off x="2030254" y="4852868"/>
            <a:ext cx="3673673" cy="302062"/>
          </a:xfrm>
          <a:prstGeom prst="rect">
            <a:avLst/>
          </a:prstGeom>
          <a:noFill/>
          <a:ln/>
        </p:spPr>
        <p:txBody>
          <a:bodyPr wrap="none" lIns="0" tIns="0" rIns="0" bIns="0" rtlCol="0" anchor="t"/>
          <a:lstStyle/>
          <a:p>
            <a:pPr marL="0" indent="0" algn="l">
              <a:lnSpc>
                <a:spcPts val="2350"/>
              </a:lnSpc>
              <a:buNone/>
            </a:pPr>
            <a:r>
              <a:rPr lang="en-US" sz="1900" dirty="0">
                <a:solidFill>
                  <a:srgbClr val="D6E5EF"/>
                </a:solidFill>
                <a:latin typeface="Roboto Slab" pitchFamily="34" charset="0"/>
                <a:ea typeface="Roboto Slab" pitchFamily="34" charset="-122"/>
                <a:cs typeface="Roboto Slab" pitchFamily="34" charset="-120"/>
              </a:rPr>
              <a:t>Age Rating and Target Audience</a:t>
            </a:r>
            <a:endParaRPr lang="en-US" sz="1900" dirty="0"/>
          </a:p>
        </p:txBody>
      </p:sp>
      <p:sp>
        <p:nvSpPr>
          <p:cNvPr id="18" name="Text 16"/>
          <p:cNvSpPr/>
          <p:nvPr/>
        </p:nvSpPr>
        <p:spPr>
          <a:xfrm>
            <a:off x="2030254" y="5270897"/>
            <a:ext cx="11923395" cy="618649"/>
          </a:xfrm>
          <a:prstGeom prst="rect">
            <a:avLst/>
          </a:prstGeom>
          <a:noFill/>
          <a:ln/>
        </p:spPr>
        <p:txBody>
          <a:bodyPr wrap="square" lIns="0" tIns="0" rIns="0" bIns="0" rtlCol="0" anchor="t"/>
          <a:lstStyle/>
          <a:p>
            <a:pPr marL="0" indent="0" algn="l">
              <a:lnSpc>
                <a:spcPts val="2400"/>
              </a:lnSpc>
              <a:buNone/>
            </a:pPr>
            <a:r>
              <a:rPr lang="en-US" sz="1500" dirty="0">
                <a:solidFill>
                  <a:srgbClr val="D6E5EF"/>
                </a:solidFill>
                <a:latin typeface="Roboto" pitchFamily="34" charset="0"/>
                <a:ea typeface="Roboto" pitchFamily="34" charset="-122"/>
                <a:cs typeface="Roboto" pitchFamily="34" charset="-120"/>
              </a:rPr>
              <a:t>Family-friendly and PG-13 content attracts more viewers. Increase family-oriented offerings while maintaining a balance with exclusive adult content to ensure wider demographic engagement.</a:t>
            </a:r>
            <a:endParaRPr lang="en-US" sz="1500" dirty="0"/>
          </a:p>
        </p:txBody>
      </p:sp>
      <p:sp>
        <p:nvSpPr>
          <p:cNvPr id="19" name="Shape 17"/>
          <p:cNvSpPr/>
          <p:nvPr/>
        </p:nvSpPr>
        <p:spPr>
          <a:xfrm>
            <a:off x="1161455" y="6699885"/>
            <a:ext cx="676751" cy="22860"/>
          </a:xfrm>
          <a:prstGeom prst="roundRect">
            <a:avLst>
              <a:gd name="adj" fmla="val 126876"/>
            </a:avLst>
          </a:prstGeom>
          <a:solidFill>
            <a:srgbClr val="585F6B"/>
          </a:solidFill>
          <a:ln/>
        </p:spPr>
      </p:sp>
      <p:sp>
        <p:nvSpPr>
          <p:cNvPr id="20" name="Shape 18"/>
          <p:cNvSpPr/>
          <p:nvPr/>
        </p:nvSpPr>
        <p:spPr>
          <a:xfrm>
            <a:off x="749260" y="6493788"/>
            <a:ext cx="435054" cy="435054"/>
          </a:xfrm>
          <a:prstGeom prst="roundRect">
            <a:avLst>
              <a:gd name="adj" fmla="val 6667"/>
            </a:avLst>
          </a:prstGeom>
          <a:solidFill>
            <a:srgbClr val="3F4652"/>
          </a:solidFill>
          <a:ln/>
        </p:spPr>
      </p:sp>
      <p:sp>
        <p:nvSpPr>
          <p:cNvPr id="21" name="Text 19"/>
          <p:cNvSpPr/>
          <p:nvPr/>
        </p:nvSpPr>
        <p:spPr>
          <a:xfrm>
            <a:off x="882729" y="6566297"/>
            <a:ext cx="168116" cy="290036"/>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4</a:t>
            </a:r>
            <a:endParaRPr lang="en-US" sz="2250" dirty="0"/>
          </a:p>
        </p:txBody>
      </p:sp>
      <p:sp>
        <p:nvSpPr>
          <p:cNvPr id="22" name="Text 20"/>
          <p:cNvSpPr/>
          <p:nvPr/>
        </p:nvSpPr>
        <p:spPr>
          <a:xfrm>
            <a:off x="2030254" y="6469618"/>
            <a:ext cx="2677478" cy="302062"/>
          </a:xfrm>
          <a:prstGeom prst="rect">
            <a:avLst/>
          </a:prstGeom>
          <a:noFill/>
          <a:ln/>
        </p:spPr>
        <p:txBody>
          <a:bodyPr wrap="none" lIns="0" tIns="0" rIns="0" bIns="0" rtlCol="0" anchor="t"/>
          <a:lstStyle/>
          <a:p>
            <a:pPr marL="0" indent="0" algn="l">
              <a:lnSpc>
                <a:spcPts val="2350"/>
              </a:lnSpc>
              <a:buNone/>
            </a:pPr>
            <a:r>
              <a:rPr lang="en-US" sz="1900" dirty="0">
                <a:solidFill>
                  <a:srgbClr val="D6E5EF"/>
                </a:solidFill>
                <a:latin typeface="Roboto Slab" pitchFamily="34" charset="0"/>
                <a:ea typeface="Roboto Slab" pitchFamily="34" charset="-122"/>
                <a:cs typeface="Roboto Slab" pitchFamily="34" charset="-120"/>
              </a:rPr>
              <a:t>Content Release Trends</a:t>
            </a:r>
            <a:endParaRPr lang="en-US" sz="1900" dirty="0"/>
          </a:p>
        </p:txBody>
      </p:sp>
      <p:sp>
        <p:nvSpPr>
          <p:cNvPr id="23" name="Text 21"/>
          <p:cNvSpPr/>
          <p:nvPr/>
        </p:nvSpPr>
        <p:spPr>
          <a:xfrm>
            <a:off x="2030254" y="6887647"/>
            <a:ext cx="11923395" cy="618649"/>
          </a:xfrm>
          <a:prstGeom prst="rect">
            <a:avLst/>
          </a:prstGeom>
          <a:noFill/>
          <a:ln/>
        </p:spPr>
        <p:txBody>
          <a:bodyPr wrap="square" lIns="0" tIns="0" rIns="0" bIns="0" rtlCol="0" anchor="t"/>
          <a:lstStyle/>
          <a:p>
            <a:pPr marL="0" indent="0" algn="l">
              <a:lnSpc>
                <a:spcPts val="2400"/>
              </a:lnSpc>
              <a:buNone/>
            </a:pPr>
            <a:r>
              <a:rPr lang="en-US" sz="1500" dirty="0">
                <a:solidFill>
                  <a:srgbClr val="D6E5EF"/>
                </a:solidFill>
                <a:latin typeface="Roboto" pitchFamily="34" charset="0"/>
                <a:ea typeface="Roboto" pitchFamily="34" charset="-122"/>
                <a:cs typeface="Roboto" pitchFamily="34" charset="-120"/>
              </a:rPr>
              <a:t>Newer content (within the last 5 years) drives more traffic. Continue investing in fresh, exclusive content while boosting older classics through curated collections and special promotions.</a:t>
            </a:r>
            <a:endParaRPr lang="en-US"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17126" y="827723"/>
            <a:ext cx="7799427" cy="729615"/>
          </a:xfrm>
          <a:prstGeom prst="rect">
            <a:avLst/>
          </a:prstGeom>
          <a:noFill/>
          <a:ln/>
        </p:spPr>
        <p:txBody>
          <a:bodyPr wrap="none" lIns="0" tIns="0" rIns="0" bIns="0" rtlCol="0" anchor="t"/>
          <a:lstStyle/>
          <a:p>
            <a:pPr marL="0" indent="0">
              <a:lnSpc>
                <a:spcPts val="5700"/>
              </a:lnSpc>
              <a:buNone/>
            </a:pPr>
            <a:r>
              <a:rPr lang="en-US" sz="4550" dirty="0">
                <a:solidFill>
                  <a:srgbClr val="76B9FF"/>
                </a:solidFill>
                <a:latin typeface="Roboto Slab" pitchFamily="34" charset="0"/>
                <a:ea typeface="Roboto Slab" pitchFamily="34" charset="-122"/>
                <a:cs typeface="Roboto Slab" pitchFamily="34" charset="-120"/>
              </a:rPr>
              <a:t>Strategic Recommendations</a:t>
            </a:r>
            <a:endParaRPr lang="en-US" sz="4550" dirty="0"/>
          </a:p>
        </p:txBody>
      </p:sp>
      <p:sp>
        <p:nvSpPr>
          <p:cNvPr id="3" name="Shape 1"/>
          <p:cNvSpPr/>
          <p:nvPr/>
        </p:nvSpPr>
        <p:spPr>
          <a:xfrm>
            <a:off x="817126" y="2170152"/>
            <a:ext cx="525304" cy="525304"/>
          </a:xfrm>
          <a:prstGeom prst="roundRect">
            <a:avLst>
              <a:gd name="adj" fmla="val 6667"/>
            </a:avLst>
          </a:prstGeom>
          <a:solidFill>
            <a:srgbClr val="3F4652"/>
          </a:solidFill>
          <a:ln/>
        </p:spPr>
      </p:sp>
      <p:sp>
        <p:nvSpPr>
          <p:cNvPr id="4" name="Text 2"/>
          <p:cNvSpPr/>
          <p:nvPr/>
        </p:nvSpPr>
        <p:spPr>
          <a:xfrm>
            <a:off x="1007507" y="2257663"/>
            <a:ext cx="144423" cy="350282"/>
          </a:xfrm>
          <a:prstGeom prst="rect">
            <a:avLst/>
          </a:prstGeom>
          <a:noFill/>
          <a:ln/>
        </p:spPr>
        <p:txBody>
          <a:bodyPr wrap="none" lIns="0" tIns="0" rIns="0" bIns="0" rtlCol="0" anchor="t"/>
          <a:lstStyle/>
          <a:p>
            <a:pPr marL="0" indent="0" algn="ctr">
              <a:lnSpc>
                <a:spcPts val="2750"/>
              </a:lnSpc>
              <a:buNone/>
            </a:pPr>
            <a:r>
              <a:rPr lang="en-US" sz="2750" dirty="0">
                <a:solidFill>
                  <a:srgbClr val="D6E5EF"/>
                </a:solidFill>
                <a:latin typeface="Roboto Slab" pitchFamily="34" charset="0"/>
                <a:ea typeface="Roboto Slab" pitchFamily="34" charset="-122"/>
                <a:cs typeface="Roboto Slab" pitchFamily="34" charset="-120"/>
              </a:rPr>
              <a:t>1</a:t>
            </a:r>
            <a:endParaRPr lang="en-US" sz="2750" dirty="0"/>
          </a:p>
        </p:txBody>
      </p:sp>
      <p:sp>
        <p:nvSpPr>
          <p:cNvPr id="5" name="Text 3"/>
          <p:cNvSpPr/>
          <p:nvPr/>
        </p:nvSpPr>
        <p:spPr>
          <a:xfrm>
            <a:off x="1575911" y="2170152"/>
            <a:ext cx="3417570" cy="729377"/>
          </a:xfrm>
          <a:prstGeom prst="rect">
            <a:avLst/>
          </a:prstGeom>
          <a:noFill/>
          <a:ln/>
        </p:spPr>
        <p:txBody>
          <a:bodyPr wrap="square" lIns="0" tIns="0" rIns="0" bIns="0" rtlCol="0" anchor="t"/>
          <a:lstStyle/>
          <a:p>
            <a:pPr marL="0" indent="0">
              <a:lnSpc>
                <a:spcPts val="2850"/>
              </a:lnSpc>
              <a:buNone/>
            </a:pPr>
            <a:r>
              <a:rPr lang="en-US" sz="2250" dirty="0">
                <a:solidFill>
                  <a:srgbClr val="D6E5EF"/>
                </a:solidFill>
                <a:latin typeface="Roboto Slab" pitchFamily="34" charset="0"/>
                <a:ea typeface="Roboto Slab" pitchFamily="34" charset="-122"/>
                <a:cs typeface="Roboto Slab" pitchFamily="34" charset="-120"/>
              </a:rPr>
              <a:t>Enhance Content Strategy</a:t>
            </a:r>
            <a:endParaRPr lang="en-US" sz="2250" dirty="0"/>
          </a:p>
        </p:txBody>
      </p:sp>
      <p:sp>
        <p:nvSpPr>
          <p:cNvPr id="6" name="Text 4"/>
          <p:cNvSpPr/>
          <p:nvPr/>
        </p:nvSpPr>
        <p:spPr>
          <a:xfrm>
            <a:off x="1575911" y="3039547"/>
            <a:ext cx="3417570" cy="2614493"/>
          </a:xfrm>
          <a:prstGeom prst="rect">
            <a:avLst/>
          </a:prstGeom>
          <a:noFill/>
          <a:ln/>
        </p:spPr>
        <p:txBody>
          <a:bodyPr wrap="square" lIns="0" tIns="0" rIns="0" bIns="0" rtlCol="0" anchor="t"/>
          <a:lstStyle/>
          <a:p>
            <a:pPr marL="0" indent="0">
              <a:lnSpc>
                <a:spcPts val="2900"/>
              </a:lnSpc>
              <a:buNone/>
            </a:pPr>
            <a:r>
              <a:rPr lang="en-US" sz="1800" dirty="0">
                <a:solidFill>
                  <a:srgbClr val="D6E5EF"/>
                </a:solidFill>
                <a:latin typeface="Roboto" pitchFamily="34" charset="0"/>
                <a:ea typeface="Roboto" pitchFamily="34" charset="-122"/>
                <a:cs typeface="Roboto" pitchFamily="34" charset="-120"/>
              </a:rPr>
              <a:t>Produce and acquire diverse content, balancing new releases with classic hits. Ensure a steady stream of high-quality content to attract different audience segments, from young adults to families.</a:t>
            </a:r>
            <a:endParaRPr lang="en-US" sz="1800" dirty="0"/>
          </a:p>
        </p:txBody>
      </p:sp>
      <p:sp>
        <p:nvSpPr>
          <p:cNvPr id="7" name="Shape 5"/>
          <p:cNvSpPr/>
          <p:nvPr/>
        </p:nvSpPr>
        <p:spPr>
          <a:xfrm>
            <a:off x="5226963" y="2170152"/>
            <a:ext cx="525304" cy="525304"/>
          </a:xfrm>
          <a:prstGeom prst="roundRect">
            <a:avLst>
              <a:gd name="adj" fmla="val 6667"/>
            </a:avLst>
          </a:prstGeom>
          <a:solidFill>
            <a:srgbClr val="3F4652"/>
          </a:solidFill>
          <a:ln/>
        </p:spPr>
      </p:sp>
      <p:sp>
        <p:nvSpPr>
          <p:cNvPr id="8" name="Text 6"/>
          <p:cNvSpPr/>
          <p:nvPr/>
        </p:nvSpPr>
        <p:spPr>
          <a:xfrm>
            <a:off x="5392817" y="2257663"/>
            <a:ext cx="193477" cy="350282"/>
          </a:xfrm>
          <a:prstGeom prst="rect">
            <a:avLst/>
          </a:prstGeom>
          <a:noFill/>
          <a:ln/>
        </p:spPr>
        <p:txBody>
          <a:bodyPr wrap="none" lIns="0" tIns="0" rIns="0" bIns="0" rtlCol="0" anchor="t"/>
          <a:lstStyle/>
          <a:p>
            <a:pPr marL="0" indent="0" algn="ctr">
              <a:lnSpc>
                <a:spcPts val="2750"/>
              </a:lnSpc>
              <a:buNone/>
            </a:pPr>
            <a:r>
              <a:rPr lang="en-US" sz="2750" dirty="0">
                <a:solidFill>
                  <a:srgbClr val="D6E5EF"/>
                </a:solidFill>
                <a:latin typeface="Roboto Slab" pitchFamily="34" charset="0"/>
                <a:ea typeface="Roboto Slab" pitchFamily="34" charset="-122"/>
                <a:cs typeface="Roboto Slab" pitchFamily="34" charset="-120"/>
              </a:rPr>
              <a:t>2</a:t>
            </a:r>
            <a:endParaRPr lang="en-US" sz="2750" dirty="0"/>
          </a:p>
        </p:txBody>
      </p:sp>
      <p:sp>
        <p:nvSpPr>
          <p:cNvPr id="9" name="Text 7"/>
          <p:cNvSpPr/>
          <p:nvPr/>
        </p:nvSpPr>
        <p:spPr>
          <a:xfrm>
            <a:off x="5985748" y="2170152"/>
            <a:ext cx="3417570" cy="729377"/>
          </a:xfrm>
          <a:prstGeom prst="rect">
            <a:avLst/>
          </a:prstGeom>
          <a:noFill/>
          <a:ln/>
        </p:spPr>
        <p:txBody>
          <a:bodyPr wrap="square" lIns="0" tIns="0" rIns="0" bIns="0" rtlCol="0" anchor="t"/>
          <a:lstStyle/>
          <a:p>
            <a:pPr marL="0" indent="0">
              <a:lnSpc>
                <a:spcPts val="2850"/>
              </a:lnSpc>
              <a:buNone/>
            </a:pPr>
            <a:r>
              <a:rPr lang="en-US" sz="2250" dirty="0">
                <a:solidFill>
                  <a:srgbClr val="D6E5EF"/>
                </a:solidFill>
                <a:latin typeface="Roboto Slab" pitchFamily="34" charset="0"/>
                <a:ea typeface="Roboto Slab" pitchFamily="34" charset="-122"/>
                <a:cs typeface="Roboto Slab" pitchFamily="34" charset="-120"/>
              </a:rPr>
              <a:t>Personalize User Experience</a:t>
            </a:r>
            <a:endParaRPr lang="en-US" sz="2250" dirty="0"/>
          </a:p>
        </p:txBody>
      </p:sp>
      <p:sp>
        <p:nvSpPr>
          <p:cNvPr id="10" name="Text 8"/>
          <p:cNvSpPr/>
          <p:nvPr/>
        </p:nvSpPr>
        <p:spPr>
          <a:xfrm>
            <a:off x="5985748" y="3039547"/>
            <a:ext cx="3417570" cy="2614493"/>
          </a:xfrm>
          <a:prstGeom prst="rect">
            <a:avLst/>
          </a:prstGeom>
          <a:noFill/>
          <a:ln/>
        </p:spPr>
        <p:txBody>
          <a:bodyPr wrap="square" lIns="0" tIns="0" rIns="0" bIns="0" rtlCol="0" anchor="t"/>
          <a:lstStyle/>
          <a:p>
            <a:pPr marL="0" indent="0">
              <a:lnSpc>
                <a:spcPts val="2900"/>
              </a:lnSpc>
              <a:buNone/>
            </a:pPr>
            <a:r>
              <a:rPr lang="en-US" sz="1800" dirty="0">
                <a:solidFill>
                  <a:srgbClr val="D6E5EF"/>
                </a:solidFill>
                <a:latin typeface="Roboto" pitchFamily="34" charset="0"/>
                <a:ea typeface="Roboto" pitchFamily="34" charset="-122"/>
                <a:cs typeface="Roboto" pitchFamily="34" charset="-120"/>
              </a:rPr>
              <a:t>Implement sophisticated recommendation algorithms that suggest content based on user preferences, including genre and age group. This data-driven approach will improve engagement and retention rates.</a:t>
            </a:r>
            <a:endParaRPr lang="en-US" sz="1800" dirty="0"/>
          </a:p>
        </p:txBody>
      </p:sp>
      <p:sp>
        <p:nvSpPr>
          <p:cNvPr id="11" name="Shape 9"/>
          <p:cNvSpPr/>
          <p:nvPr/>
        </p:nvSpPr>
        <p:spPr>
          <a:xfrm>
            <a:off x="9636800" y="2170152"/>
            <a:ext cx="525304" cy="525304"/>
          </a:xfrm>
          <a:prstGeom prst="roundRect">
            <a:avLst>
              <a:gd name="adj" fmla="val 6667"/>
            </a:avLst>
          </a:prstGeom>
          <a:solidFill>
            <a:srgbClr val="3F4652"/>
          </a:solidFill>
          <a:ln/>
        </p:spPr>
      </p:sp>
      <p:sp>
        <p:nvSpPr>
          <p:cNvPr id="12" name="Text 10"/>
          <p:cNvSpPr/>
          <p:nvPr/>
        </p:nvSpPr>
        <p:spPr>
          <a:xfrm>
            <a:off x="9804797" y="2257663"/>
            <a:ext cx="189190" cy="350282"/>
          </a:xfrm>
          <a:prstGeom prst="rect">
            <a:avLst/>
          </a:prstGeom>
          <a:noFill/>
          <a:ln/>
        </p:spPr>
        <p:txBody>
          <a:bodyPr wrap="none" lIns="0" tIns="0" rIns="0" bIns="0" rtlCol="0" anchor="t"/>
          <a:lstStyle/>
          <a:p>
            <a:pPr marL="0" indent="0" algn="ctr">
              <a:lnSpc>
                <a:spcPts val="2750"/>
              </a:lnSpc>
              <a:buNone/>
            </a:pPr>
            <a:r>
              <a:rPr lang="en-US" sz="2750" dirty="0">
                <a:solidFill>
                  <a:srgbClr val="D6E5EF"/>
                </a:solidFill>
                <a:latin typeface="Roboto Slab" pitchFamily="34" charset="0"/>
                <a:ea typeface="Roboto Slab" pitchFamily="34" charset="-122"/>
                <a:cs typeface="Roboto Slab" pitchFamily="34" charset="-120"/>
              </a:rPr>
              <a:t>3</a:t>
            </a:r>
            <a:endParaRPr lang="en-US" sz="2750" dirty="0"/>
          </a:p>
        </p:txBody>
      </p:sp>
      <p:sp>
        <p:nvSpPr>
          <p:cNvPr id="13" name="Text 11"/>
          <p:cNvSpPr/>
          <p:nvPr/>
        </p:nvSpPr>
        <p:spPr>
          <a:xfrm>
            <a:off x="10395585" y="2170152"/>
            <a:ext cx="3417570" cy="729377"/>
          </a:xfrm>
          <a:prstGeom prst="rect">
            <a:avLst/>
          </a:prstGeom>
          <a:noFill/>
          <a:ln/>
        </p:spPr>
        <p:txBody>
          <a:bodyPr wrap="square" lIns="0" tIns="0" rIns="0" bIns="0" rtlCol="0" anchor="t"/>
          <a:lstStyle/>
          <a:p>
            <a:pPr marL="0" indent="0">
              <a:lnSpc>
                <a:spcPts val="2850"/>
              </a:lnSpc>
              <a:buNone/>
            </a:pPr>
            <a:r>
              <a:rPr lang="en-US" sz="2250" dirty="0">
                <a:solidFill>
                  <a:srgbClr val="D6E5EF"/>
                </a:solidFill>
                <a:latin typeface="Roboto Slab" pitchFamily="34" charset="0"/>
                <a:ea typeface="Roboto Slab" pitchFamily="34" charset="-122"/>
                <a:cs typeface="Roboto Slab" pitchFamily="34" charset="-120"/>
              </a:rPr>
              <a:t>Diversify Content Formats</a:t>
            </a:r>
            <a:endParaRPr lang="en-US" sz="2250" dirty="0"/>
          </a:p>
        </p:txBody>
      </p:sp>
      <p:sp>
        <p:nvSpPr>
          <p:cNvPr id="14" name="Text 12"/>
          <p:cNvSpPr/>
          <p:nvPr/>
        </p:nvSpPr>
        <p:spPr>
          <a:xfrm>
            <a:off x="10395585" y="3039547"/>
            <a:ext cx="3417570" cy="2614493"/>
          </a:xfrm>
          <a:prstGeom prst="rect">
            <a:avLst/>
          </a:prstGeom>
          <a:noFill/>
          <a:ln/>
        </p:spPr>
        <p:txBody>
          <a:bodyPr wrap="square" lIns="0" tIns="0" rIns="0" bIns="0" rtlCol="0" anchor="t"/>
          <a:lstStyle/>
          <a:p>
            <a:pPr marL="0" indent="0">
              <a:lnSpc>
                <a:spcPts val="2900"/>
              </a:lnSpc>
              <a:buNone/>
            </a:pPr>
            <a:r>
              <a:rPr lang="en-US" sz="1800" dirty="0">
                <a:solidFill>
                  <a:srgbClr val="D6E5EF"/>
                </a:solidFill>
                <a:latin typeface="Roboto" pitchFamily="34" charset="0"/>
                <a:ea typeface="Roboto" pitchFamily="34" charset="-122"/>
                <a:cs typeface="Roboto" pitchFamily="34" charset="-120"/>
              </a:rPr>
              <a:t>Introduce short-form content, mini-series, and limited-time event-based content to cater to various consumption behaviors. Experiment with interactive storytelling formats to deeply engage viewers.</a:t>
            </a:r>
            <a:endParaRPr lang="en-US" sz="1800" dirty="0"/>
          </a:p>
        </p:txBody>
      </p:sp>
      <p:sp>
        <p:nvSpPr>
          <p:cNvPr id="15" name="Shape 13"/>
          <p:cNvSpPr/>
          <p:nvPr/>
        </p:nvSpPr>
        <p:spPr>
          <a:xfrm>
            <a:off x="817126" y="6150173"/>
            <a:ext cx="525304" cy="525304"/>
          </a:xfrm>
          <a:prstGeom prst="roundRect">
            <a:avLst>
              <a:gd name="adj" fmla="val 6667"/>
            </a:avLst>
          </a:prstGeom>
          <a:solidFill>
            <a:srgbClr val="3F4652"/>
          </a:solidFill>
          <a:ln/>
        </p:spPr>
      </p:sp>
      <p:sp>
        <p:nvSpPr>
          <p:cNvPr id="16" name="Text 14"/>
          <p:cNvSpPr/>
          <p:nvPr/>
        </p:nvSpPr>
        <p:spPr>
          <a:xfrm>
            <a:off x="978218" y="6237684"/>
            <a:ext cx="203002" cy="350282"/>
          </a:xfrm>
          <a:prstGeom prst="rect">
            <a:avLst/>
          </a:prstGeom>
          <a:noFill/>
          <a:ln/>
        </p:spPr>
        <p:txBody>
          <a:bodyPr wrap="none" lIns="0" tIns="0" rIns="0" bIns="0" rtlCol="0" anchor="t"/>
          <a:lstStyle/>
          <a:p>
            <a:pPr marL="0" indent="0" algn="ctr">
              <a:lnSpc>
                <a:spcPts val="2750"/>
              </a:lnSpc>
              <a:buNone/>
            </a:pPr>
            <a:r>
              <a:rPr lang="en-US" sz="2750" dirty="0">
                <a:solidFill>
                  <a:srgbClr val="D6E5EF"/>
                </a:solidFill>
                <a:latin typeface="Roboto Slab" pitchFamily="34" charset="0"/>
                <a:ea typeface="Roboto Slab" pitchFamily="34" charset="-122"/>
                <a:cs typeface="Roboto Slab" pitchFamily="34" charset="-120"/>
              </a:rPr>
              <a:t>4</a:t>
            </a:r>
            <a:endParaRPr lang="en-US" sz="2750" dirty="0"/>
          </a:p>
        </p:txBody>
      </p:sp>
      <p:sp>
        <p:nvSpPr>
          <p:cNvPr id="17" name="Text 15"/>
          <p:cNvSpPr/>
          <p:nvPr/>
        </p:nvSpPr>
        <p:spPr>
          <a:xfrm>
            <a:off x="1575911" y="6150173"/>
            <a:ext cx="4119086" cy="364688"/>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Roboto Slab" pitchFamily="34" charset="0"/>
                <a:ea typeface="Roboto Slab" pitchFamily="34" charset="-122"/>
                <a:cs typeface="Roboto Slab" pitchFamily="34" charset="-120"/>
              </a:rPr>
              <a:t>Invest in Original Productions</a:t>
            </a:r>
            <a:endParaRPr lang="en-US" sz="2250" dirty="0"/>
          </a:p>
        </p:txBody>
      </p:sp>
      <p:sp>
        <p:nvSpPr>
          <p:cNvPr id="18" name="Text 16"/>
          <p:cNvSpPr/>
          <p:nvPr/>
        </p:nvSpPr>
        <p:spPr>
          <a:xfrm>
            <a:off x="1575911" y="6654879"/>
            <a:ext cx="12237363" cy="746998"/>
          </a:xfrm>
          <a:prstGeom prst="rect">
            <a:avLst/>
          </a:prstGeom>
          <a:noFill/>
          <a:ln/>
        </p:spPr>
        <p:txBody>
          <a:bodyPr wrap="square" lIns="0" tIns="0" rIns="0" bIns="0" rtlCol="0" anchor="t"/>
          <a:lstStyle/>
          <a:p>
            <a:pPr marL="0" indent="0">
              <a:lnSpc>
                <a:spcPts val="2900"/>
              </a:lnSpc>
              <a:buNone/>
            </a:pPr>
            <a:r>
              <a:rPr lang="en-US" sz="1800" dirty="0">
                <a:solidFill>
                  <a:srgbClr val="D6E5EF"/>
                </a:solidFill>
                <a:latin typeface="Roboto" pitchFamily="34" charset="0"/>
                <a:ea typeface="Roboto" pitchFamily="34" charset="-122"/>
                <a:cs typeface="Roboto" pitchFamily="34" charset="-120"/>
              </a:rPr>
              <a:t>Build a strong portfolio of exclusive, original content to distinguish Disney+Hotstar from competitors. This strategy will create a unique selling proposition and foster brand loyalty among subscribers.</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7947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 name="Text 1"/>
          <p:cNvSpPr/>
          <p:nvPr/>
        </p:nvSpPr>
        <p:spPr>
          <a:xfrm>
            <a:off x="793790" y="209752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71557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3402449" y="3418642"/>
            <a:ext cx="7825502" cy="978218"/>
          </a:xfrm>
          <a:prstGeom prst="rect">
            <a:avLst/>
          </a:prstGeom>
          <a:noFill/>
          <a:ln/>
        </p:spPr>
        <p:txBody>
          <a:bodyPr wrap="none" lIns="0" tIns="0" rIns="0" bIns="0" rtlCol="0" anchor="t"/>
          <a:lstStyle/>
          <a:p>
            <a:pPr marL="0" indent="0" algn="ctr">
              <a:lnSpc>
                <a:spcPts val="7700"/>
              </a:lnSpc>
              <a:buNone/>
            </a:pPr>
            <a:endParaRPr lang="en-US" sz="6150" dirty="0"/>
          </a:p>
        </p:txBody>
      </p:sp>
      <p:sp>
        <p:nvSpPr>
          <p:cNvPr id="6" name="Text 4"/>
          <p:cNvSpPr/>
          <p:nvPr/>
        </p:nvSpPr>
        <p:spPr>
          <a:xfrm>
            <a:off x="793790" y="473702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7" name="Text 5"/>
          <p:cNvSpPr/>
          <p:nvPr/>
        </p:nvSpPr>
        <p:spPr>
          <a:xfrm>
            <a:off x="793790" y="535507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97312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591181"/>
            <a:ext cx="13042821"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11" name="Picture 10">
            <a:extLst>
              <a:ext uri="{FF2B5EF4-FFF2-40B4-BE49-F238E27FC236}">
                <a16:creationId xmlns:a16="http://schemas.microsoft.com/office/drawing/2014/main" id="{8179580E-C76F-1BD8-7C60-957E010E9EEE}"/>
              </a:ext>
            </a:extLst>
          </p:cNvPr>
          <p:cNvPicPr>
            <a:picLocks noChangeAspect="1"/>
          </p:cNvPicPr>
          <p:nvPr/>
        </p:nvPicPr>
        <p:blipFill>
          <a:blip r:embed="rId3"/>
          <a:stretch>
            <a:fillRect/>
          </a:stretch>
        </p:blipFill>
        <p:spPr>
          <a:xfrm>
            <a:off x="0" y="-15812"/>
            <a:ext cx="14602395" cy="82454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7947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 name="Text 1"/>
          <p:cNvSpPr/>
          <p:nvPr/>
        </p:nvSpPr>
        <p:spPr>
          <a:xfrm>
            <a:off x="793790" y="209752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71557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3402449" y="3418642"/>
            <a:ext cx="7825502" cy="978218"/>
          </a:xfrm>
          <a:prstGeom prst="rect">
            <a:avLst/>
          </a:prstGeom>
          <a:noFill/>
          <a:ln/>
        </p:spPr>
        <p:txBody>
          <a:bodyPr wrap="none" lIns="0" tIns="0" rIns="0" bIns="0" rtlCol="0" anchor="t"/>
          <a:lstStyle/>
          <a:p>
            <a:pPr marL="0" indent="0" algn="ctr">
              <a:lnSpc>
                <a:spcPts val="7700"/>
              </a:lnSpc>
              <a:buNone/>
            </a:pPr>
            <a:endParaRPr lang="en-US" sz="6150" dirty="0"/>
          </a:p>
        </p:txBody>
      </p:sp>
      <p:sp>
        <p:nvSpPr>
          <p:cNvPr id="6" name="Text 4"/>
          <p:cNvSpPr/>
          <p:nvPr/>
        </p:nvSpPr>
        <p:spPr>
          <a:xfrm>
            <a:off x="793790" y="473702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7" name="Text 5"/>
          <p:cNvSpPr/>
          <p:nvPr/>
        </p:nvSpPr>
        <p:spPr>
          <a:xfrm>
            <a:off x="793790" y="535507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97312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591181"/>
            <a:ext cx="13042821"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11" name="Picture 10">
            <a:extLst>
              <a:ext uri="{FF2B5EF4-FFF2-40B4-BE49-F238E27FC236}">
                <a16:creationId xmlns:a16="http://schemas.microsoft.com/office/drawing/2014/main" id="{7F504B10-6BC7-6051-495C-BB0B332FB76F}"/>
              </a:ext>
            </a:extLst>
          </p:cNvPr>
          <p:cNvPicPr>
            <a:picLocks noChangeAspect="1"/>
          </p:cNvPicPr>
          <p:nvPr/>
        </p:nvPicPr>
        <p:blipFill>
          <a:blip r:embed="rId3"/>
          <a:stretch>
            <a:fillRect/>
          </a:stretch>
        </p:blipFill>
        <p:spPr>
          <a:xfrm>
            <a:off x="0" y="4770"/>
            <a:ext cx="14630400" cy="8220060"/>
          </a:xfrm>
          <a:prstGeom prst="rect">
            <a:avLst/>
          </a:prstGeom>
        </p:spPr>
      </p:pic>
    </p:spTree>
    <p:extLst>
      <p:ext uri="{BB962C8B-B14F-4D97-AF65-F5344CB8AC3E}">
        <p14:creationId xmlns:p14="http://schemas.microsoft.com/office/powerpoint/2010/main" val="389607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7947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 name="Text 1"/>
          <p:cNvSpPr/>
          <p:nvPr/>
        </p:nvSpPr>
        <p:spPr>
          <a:xfrm>
            <a:off x="793790" y="209752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71557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3402449" y="3418642"/>
            <a:ext cx="7825502" cy="978218"/>
          </a:xfrm>
          <a:prstGeom prst="rect">
            <a:avLst/>
          </a:prstGeom>
          <a:noFill/>
          <a:ln/>
        </p:spPr>
        <p:txBody>
          <a:bodyPr wrap="none" lIns="0" tIns="0" rIns="0" bIns="0" rtlCol="0" anchor="t"/>
          <a:lstStyle/>
          <a:p>
            <a:pPr marL="0" indent="0" algn="ctr">
              <a:lnSpc>
                <a:spcPts val="7700"/>
              </a:lnSpc>
              <a:buNone/>
            </a:pPr>
            <a:endParaRPr lang="en-US" sz="6150" dirty="0"/>
          </a:p>
        </p:txBody>
      </p:sp>
      <p:sp>
        <p:nvSpPr>
          <p:cNvPr id="6" name="Text 4"/>
          <p:cNvSpPr/>
          <p:nvPr/>
        </p:nvSpPr>
        <p:spPr>
          <a:xfrm>
            <a:off x="793790" y="473702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7" name="Text 5"/>
          <p:cNvSpPr/>
          <p:nvPr/>
        </p:nvSpPr>
        <p:spPr>
          <a:xfrm>
            <a:off x="793790" y="535507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97312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591181"/>
            <a:ext cx="13042821"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11" name="Picture 10">
            <a:extLst>
              <a:ext uri="{FF2B5EF4-FFF2-40B4-BE49-F238E27FC236}">
                <a16:creationId xmlns:a16="http://schemas.microsoft.com/office/drawing/2014/main" id="{18E0498D-E11A-B0C0-31BB-E22583171B6E}"/>
              </a:ext>
            </a:extLst>
          </p:cNvPr>
          <p:cNvPicPr>
            <a:picLocks noChangeAspect="1"/>
          </p:cNvPicPr>
          <p:nvPr/>
        </p:nvPicPr>
        <p:blipFill>
          <a:blip r:embed="rId3"/>
          <a:stretch>
            <a:fillRect/>
          </a:stretch>
        </p:blipFill>
        <p:spPr>
          <a:xfrm>
            <a:off x="0" y="28341"/>
            <a:ext cx="14681132" cy="8201259"/>
          </a:xfrm>
          <a:prstGeom prst="rect">
            <a:avLst/>
          </a:prstGeom>
        </p:spPr>
      </p:pic>
    </p:spTree>
    <p:extLst>
      <p:ext uri="{BB962C8B-B14F-4D97-AF65-F5344CB8AC3E}">
        <p14:creationId xmlns:p14="http://schemas.microsoft.com/office/powerpoint/2010/main" val="329197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7947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 name="Text 1"/>
          <p:cNvSpPr/>
          <p:nvPr/>
        </p:nvSpPr>
        <p:spPr>
          <a:xfrm>
            <a:off x="793790" y="209752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71557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3402449" y="3418642"/>
            <a:ext cx="7825502" cy="978218"/>
          </a:xfrm>
          <a:prstGeom prst="rect">
            <a:avLst/>
          </a:prstGeom>
          <a:noFill/>
          <a:ln/>
        </p:spPr>
        <p:txBody>
          <a:bodyPr wrap="none" lIns="0" tIns="0" rIns="0" bIns="0" rtlCol="0" anchor="t"/>
          <a:lstStyle/>
          <a:p>
            <a:pPr marL="0" indent="0" algn="ctr">
              <a:lnSpc>
                <a:spcPts val="7700"/>
              </a:lnSpc>
              <a:buNone/>
            </a:pPr>
            <a:r>
              <a:rPr lang="en-US" sz="6150" dirty="0">
                <a:solidFill>
                  <a:srgbClr val="76B9FF"/>
                </a:solidFill>
                <a:latin typeface="Roboto Slab" pitchFamily="34" charset="0"/>
                <a:ea typeface="Roboto Slab" pitchFamily="34" charset="-122"/>
                <a:cs typeface="Roboto Slab" pitchFamily="34" charset="-120"/>
              </a:rPr>
              <a:t>Thank You</a:t>
            </a:r>
            <a:endParaRPr lang="en-US" sz="6150" dirty="0"/>
          </a:p>
        </p:txBody>
      </p:sp>
      <p:sp>
        <p:nvSpPr>
          <p:cNvPr id="6" name="Text 4"/>
          <p:cNvSpPr/>
          <p:nvPr/>
        </p:nvSpPr>
        <p:spPr>
          <a:xfrm>
            <a:off x="793790" y="473702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7" name="Text 5"/>
          <p:cNvSpPr/>
          <p:nvPr/>
        </p:nvSpPr>
        <p:spPr>
          <a:xfrm>
            <a:off x="793790" y="535507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97312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59118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Tree>
    <p:extLst>
      <p:ext uri="{BB962C8B-B14F-4D97-AF65-F5344CB8AC3E}">
        <p14:creationId xmlns:p14="http://schemas.microsoft.com/office/powerpoint/2010/main" val="338151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0303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Problem Statement</a:t>
            </a:r>
            <a:endParaRPr lang="en-US" sz="4450" dirty="0"/>
          </a:p>
        </p:txBody>
      </p:sp>
      <p:sp>
        <p:nvSpPr>
          <p:cNvPr id="3" name="Shape 1"/>
          <p:cNvSpPr/>
          <p:nvPr/>
        </p:nvSpPr>
        <p:spPr>
          <a:xfrm>
            <a:off x="793790" y="2707124"/>
            <a:ext cx="510302" cy="510302"/>
          </a:xfrm>
          <a:prstGeom prst="roundRect">
            <a:avLst>
              <a:gd name="adj" fmla="val 6667"/>
            </a:avLst>
          </a:prstGeom>
          <a:solidFill>
            <a:srgbClr val="3F4652"/>
          </a:solidFill>
          <a:ln/>
        </p:spPr>
      </p:sp>
      <p:sp>
        <p:nvSpPr>
          <p:cNvPr id="4" name="Text 2"/>
          <p:cNvSpPr/>
          <p:nvPr/>
        </p:nvSpPr>
        <p:spPr>
          <a:xfrm>
            <a:off x="978813" y="2792135"/>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27071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Uncover Insights</a:t>
            </a:r>
            <a:endParaRPr lang="en-US" sz="2200" dirty="0"/>
          </a:p>
        </p:txBody>
      </p:sp>
      <p:sp>
        <p:nvSpPr>
          <p:cNvPr id="6" name="Text 4"/>
          <p:cNvSpPr/>
          <p:nvPr/>
        </p:nvSpPr>
        <p:spPr>
          <a:xfrm>
            <a:off x="1530906" y="3197542"/>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goal is to gain a deeper understanding of the movie dataset. We want to identify trends and patterns, such as the most popular genres, the average movie length, and the distribution of movies across different release years and age ratings.</a:t>
            </a:r>
            <a:endParaRPr lang="en-US" sz="1750" dirty="0"/>
          </a:p>
        </p:txBody>
      </p:sp>
      <p:sp>
        <p:nvSpPr>
          <p:cNvPr id="7" name="Shape 5"/>
          <p:cNvSpPr/>
          <p:nvPr/>
        </p:nvSpPr>
        <p:spPr>
          <a:xfrm>
            <a:off x="5216962" y="2707124"/>
            <a:ext cx="510302" cy="510302"/>
          </a:xfrm>
          <a:prstGeom prst="roundRect">
            <a:avLst>
              <a:gd name="adj" fmla="val 6667"/>
            </a:avLst>
          </a:prstGeom>
          <a:solidFill>
            <a:srgbClr val="3F4652"/>
          </a:solidFill>
          <a:ln/>
        </p:spPr>
      </p:sp>
      <p:sp>
        <p:nvSpPr>
          <p:cNvPr id="8" name="Text 6"/>
          <p:cNvSpPr/>
          <p:nvPr/>
        </p:nvSpPr>
        <p:spPr>
          <a:xfrm>
            <a:off x="5378172" y="2792135"/>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27071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Analyze Trends</a:t>
            </a:r>
            <a:endParaRPr lang="en-US" sz="2200" dirty="0"/>
          </a:p>
        </p:txBody>
      </p:sp>
      <p:sp>
        <p:nvSpPr>
          <p:cNvPr id="10" name="Text 8"/>
          <p:cNvSpPr/>
          <p:nvPr/>
        </p:nvSpPr>
        <p:spPr>
          <a:xfrm>
            <a:off x="5954078" y="3197542"/>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analysis should uncover key insights. We are looking for patterns and relationships between different attributes of the movie dataset. We want to answer questions like what genres are most popular, how movie lengths have changed over time, and how age ratings impact movie popularity.</a:t>
            </a:r>
            <a:endParaRPr lang="en-US" sz="1750" dirty="0"/>
          </a:p>
        </p:txBody>
      </p:sp>
      <p:sp>
        <p:nvSpPr>
          <p:cNvPr id="11" name="Shape 9"/>
          <p:cNvSpPr/>
          <p:nvPr/>
        </p:nvSpPr>
        <p:spPr>
          <a:xfrm>
            <a:off x="9640133" y="2707124"/>
            <a:ext cx="510302" cy="510302"/>
          </a:xfrm>
          <a:prstGeom prst="roundRect">
            <a:avLst>
              <a:gd name="adj" fmla="val 6667"/>
            </a:avLst>
          </a:prstGeom>
          <a:solidFill>
            <a:srgbClr val="3F4652"/>
          </a:solidFill>
          <a:ln/>
        </p:spPr>
      </p:sp>
      <p:sp>
        <p:nvSpPr>
          <p:cNvPr id="12" name="Text 10"/>
          <p:cNvSpPr/>
          <p:nvPr/>
        </p:nvSpPr>
        <p:spPr>
          <a:xfrm>
            <a:off x="9803368" y="2792135"/>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2707124"/>
            <a:ext cx="2954774"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Visual Representation</a:t>
            </a:r>
            <a:endParaRPr lang="en-US" sz="2200" dirty="0"/>
          </a:p>
        </p:txBody>
      </p:sp>
      <p:sp>
        <p:nvSpPr>
          <p:cNvPr id="14" name="Text 12"/>
          <p:cNvSpPr/>
          <p:nvPr/>
        </p:nvSpPr>
        <p:spPr>
          <a:xfrm>
            <a:off x="10377249" y="3197542"/>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We want to visualize the data in a way that is easy to understand and interpret. This includes creating charts, graphs, and other visualizations that effectively convey the trends and insights we uncover.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11172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Business Use Cases</a:t>
            </a:r>
            <a:endParaRPr lang="en-US" sz="4450" dirty="0"/>
          </a:p>
        </p:txBody>
      </p:sp>
      <p:sp>
        <p:nvSpPr>
          <p:cNvPr id="3" name="Text 1"/>
          <p:cNvSpPr/>
          <p:nvPr/>
        </p:nvSpPr>
        <p:spPr>
          <a:xfrm>
            <a:off x="793850" y="22204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Content Strategy</a:t>
            </a:r>
            <a:endParaRPr lang="en-US" sz="2200" dirty="0"/>
          </a:p>
        </p:txBody>
      </p:sp>
      <p:sp>
        <p:nvSpPr>
          <p:cNvPr id="4" name="Text 2"/>
          <p:cNvSpPr/>
          <p:nvPr/>
        </p:nvSpPr>
        <p:spPr>
          <a:xfrm>
            <a:off x="793850" y="3207543"/>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analysis of streaming platform data can reveal popular genres, which allows them to make informed decisions about future content acquisition and production. Understanding which genres resonate with audiences enables platforms to prioritize content that aligns with viewer preferences.</a:t>
            </a:r>
            <a:endParaRPr lang="en-US" sz="1750" dirty="0"/>
          </a:p>
        </p:txBody>
      </p:sp>
      <p:sp>
        <p:nvSpPr>
          <p:cNvPr id="5" name="Text 3"/>
          <p:cNvSpPr/>
          <p:nvPr/>
        </p:nvSpPr>
        <p:spPr>
          <a:xfrm>
            <a:off x="7599521" y="2294473"/>
            <a:ext cx="319980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Audience Segmentation</a:t>
            </a:r>
            <a:endParaRPr lang="en-US" sz="2200" dirty="0"/>
          </a:p>
        </p:txBody>
      </p:sp>
      <p:sp>
        <p:nvSpPr>
          <p:cNvPr id="6" name="Text 4"/>
          <p:cNvSpPr/>
          <p:nvPr/>
        </p:nvSpPr>
        <p:spPr>
          <a:xfrm>
            <a:off x="7503268" y="3207543"/>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Data on age ratings and movie runtimes can be used to segment audiences into distinct groups. This segmentation allows platforms to tailor content recommendations and marketing campaigns to specific demographics, increasing user engagement and satisfaction.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64594" y="443627"/>
            <a:ext cx="4033123" cy="503992"/>
          </a:xfrm>
          <a:prstGeom prst="rect">
            <a:avLst/>
          </a:prstGeom>
          <a:noFill/>
          <a:ln/>
        </p:spPr>
        <p:txBody>
          <a:bodyPr wrap="none" lIns="0" tIns="0" rIns="0" bIns="0" rtlCol="0" anchor="t"/>
          <a:lstStyle/>
          <a:p>
            <a:pPr marL="0" indent="0">
              <a:lnSpc>
                <a:spcPts val="3950"/>
              </a:lnSpc>
              <a:buNone/>
            </a:pPr>
            <a:r>
              <a:rPr lang="en-US" sz="3150" dirty="0">
                <a:solidFill>
                  <a:srgbClr val="76B9FF"/>
                </a:solidFill>
                <a:latin typeface="Roboto Slab" pitchFamily="34" charset="0"/>
                <a:ea typeface="Roboto Slab" pitchFamily="34" charset="-122"/>
                <a:cs typeface="Roboto Slab" pitchFamily="34" charset="-120"/>
              </a:rPr>
              <a:t>Approach Overview</a:t>
            </a:r>
            <a:endParaRPr lang="en-US" sz="3150" dirty="0"/>
          </a:p>
        </p:txBody>
      </p:sp>
      <p:sp>
        <p:nvSpPr>
          <p:cNvPr id="3" name="Shape 1"/>
          <p:cNvSpPr/>
          <p:nvPr/>
        </p:nvSpPr>
        <p:spPr>
          <a:xfrm>
            <a:off x="564594" y="1270159"/>
            <a:ext cx="1350050" cy="1187410"/>
          </a:xfrm>
          <a:prstGeom prst="roundRect">
            <a:avLst>
              <a:gd name="adj" fmla="val 2038"/>
            </a:avLst>
          </a:prstGeom>
          <a:solidFill>
            <a:srgbClr val="3F4652"/>
          </a:solidFill>
          <a:ln/>
        </p:spPr>
      </p:sp>
      <p:sp>
        <p:nvSpPr>
          <p:cNvPr id="4" name="Text 2"/>
          <p:cNvSpPr/>
          <p:nvPr/>
        </p:nvSpPr>
        <p:spPr>
          <a:xfrm>
            <a:off x="725805" y="1702475"/>
            <a:ext cx="83106" cy="322659"/>
          </a:xfrm>
          <a:prstGeom prst="rect">
            <a:avLst/>
          </a:prstGeom>
          <a:noFill/>
          <a:ln/>
        </p:spPr>
        <p:txBody>
          <a:bodyPr wrap="none" lIns="0" tIns="0" rIns="0" bIns="0" rtlCol="0" anchor="t"/>
          <a:lstStyle/>
          <a:p>
            <a:pPr marL="0" indent="0" algn="ctr">
              <a:lnSpc>
                <a:spcPts val="2500"/>
              </a:lnSpc>
              <a:buNone/>
            </a:pPr>
            <a:r>
              <a:rPr lang="en-US" sz="1550" dirty="0">
                <a:solidFill>
                  <a:srgbClr val="D6E5EF"/>
                </a:solidFill>
                <a:latin typeface="Roboto Slab" pitchFamily="34" charset="0"/>
                <a:ea typeface="Roboto Slab" pitchFamily="34" charset="-122"/>
                <a:cs typeface="Roboto Slab" pitchFamily="34" charset="-120"/>
              </a:rPr>
              <a:t>1</a:t>
            </a:r>
            <a:endParaRPr lang="en-US" sz="1550" dirty="0"/>
          </a:p>
        </p:txBody>
      </p:sp>
      <p:sp>
        <p:nvSpPr>
          <p:cNvPr id="5" name="Text 3"/>
          <p:cNvSpPr/>
          <p:nvPr/>
        </p:nvSpPr>
        <p:spPr>
          <a:xfrm>
            <a:off x="2075855" y="1431369"/>
            <a:ext cx="2016562" cy="252055"/>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Data Loading</a:t>
            </a:r>
            <a:endParaRPr lang="en-US" sz="1550" dirty="0"/>
          </a:p>
        </p:txBody>
      </p:sp>
      <p:sp>
        <p:nvSpPr>
          <p:cNvPr id="6" name="Text 4"/>
          <p:cNvSpPr/>
          <p:nvPr/>
        </p:nvSpPr>
        <p:spPr>
          <a:xfrm>
            <a:off x="2075855" y="1780103"/>
            <a:ext cx="11828740" cy="516255"/>
          </a:xfrm>
          <a:prstGeom prst="rect">
            <a:avLst/>
          </a:prstGeom>
          <a:noFill/>
          <a:ln/>
        </p:spPr>
        <p:txBody>
          <a:bodyPr wrap="square" lIns="0" tIns="0" rIns="0" bIns="0" rtlCol="0" anchor="t"/>
          <a:lstStyle/>
          <a:p>
            <a:pPr marL="0" indent="0" algn="l">
              <a:lnSpc>
                <a:spcPts val="2000"/>
              </a:lnSpc>
              <a:buNone/>
            </a:pPr>
            <a:r>
              <a:rPr lang="en-US" sz="1250" dirty="0">
                <a:solidFill>
                  <a:srgbClr val="D6E5EF"/>
                </a:solidFill>
                <a:latin typeface="Roboto" pitchFamily="34" charset="0"/>
                <a:ea typeface="Roboto" pitchFamily="34" charset="-122"/>
                <a:cs typeface="Roboto" pitchFamily="34" charset="-120"/>
              </a:rPr>
              <a:t>The provided Disney+HotStar dataset will be loaded into a data visualization tool such as Tableau or Power BI for analysis. This step ensures the data is readily accessible for exploration and manipulation.</a:t>
            </a:r>
            <a:endParaRPr lang="en-US" sz="1250" dirty="0"/>
          </a:p>
        </p:txBody>
      </p:sp>
      <p:sp>
        <p:nvSpPr>
          <p:cNvPr id="7" name="Shape 5"/>
          <p:cNvSpPr/>
          <p:nvPr/>
        </p:nvSpPr>
        <p:spPr>
          <a:xfrm>
            <a:off x="1995249" y="2448044"/>
            <a:ext cx="11989951" cy="11430"/>
          </a:xfrm>
          <a:prstGeom prst="roundRect">
            <a:avLst>
              <a:gd name="adj" fmla="val 211714"/>
            </a:avLst>
          </a:prstGeom>
          <a:solidFill>
            <a:srgbClr val="585F6B"/>
          </a:solidFill>
          <a:ln/>
        </p:spPr>
      </p:sp>
      <p:sp>
        <p:nvSpPr>
          <p:cNvPr id="8" name="Shape 6"/>
          <p:cNvSpPr/>
          <p:nvPr/>
        </p:nvSpPr>
        <p:spPr>
          <a:xfrm>
            <a:off x="564594" y="2538174"/>
            <a:ext cx="2700218" cy="1187410"/>
          </a:xfrm>
          <a:prstGeom prst="roundRect">
            <a:avLst>
              <a:gd name="adj" fmla="val 2038"/>
            </a:avLst>
          </a:prstGeom>
          <a:solidFill>
            <a:srgbClr val="3F4652"/>
          </a:solidFill>
          <a:ln/>
        </p:spPr>
      </p:sp>
      <p:sp>
        <p:nvSpPr>
          <p:cNvPr id="9" name="Text 7"/>
          <p:cNvSpPr/>
          <p:nvPr/>
        </p:nvSpPr>
        <p:spPr>
          <a:xfrm>
            <a:off x="725805" y="2970490"/>
            <a:ext cx="111323" cy="322659"/>
          </a:xfrm>
          <a:prstGeom prst="rect">
            <a:avLst/>
          </a:prstGeom>
          <a:noFill/>
          <a:ln/>
        </p:spPr>
        <p:txBody>
          <a:bodyPr wrap="none" lIns="0" tIns="0" rIns="0" bIns="0" rtlCol="0" anchor="t"/>
          <a:lstStyle/>
          <a:p>
            <a:pPr marL="0" indent="0" algn="ctr">
              <a:lnSpc>
                <a:spcPts val="2500"/>
              </a:lnSpc>
              <a:buNone/>
            </a:pPr>
            <a:r>
              <a:rPr lang="en-US" sz="1550" dirty="0">
                <a:solidFill>
                  <a:srgbClr val="D6E5EF"/>
                </a:solidFill>
                <a:latin typeface="Roboto Slab" pitchFamily="34" charset="0"/>
                <a:ea typeface="Roboto Slab" pitchFamily="34" charset="-122"/>
                <a:cs typeface="Roboto Slab" pitchFamily="34" charset="-120"/>
              </a:rPr>
              <a:t>2</a:t>
            </a:r>
            <a:endParaRPr lang="en-US" sz="1550" dirty="0"/>
          </a:p>
        </p:txBody>
      </p:sp>
      <p:sp>
        <p:nvSpPr>
          <p:cNvPr id="10" name="Text 8"/>
          <p:cNvSpPr/>
          <p:nvPr/>
        </p:nvSpPr>
        <p:spPr>
          <a:xfrm>
            <a:off x="3426023" y="2699385"/>
            <a:ext cx="2016562" cy="252055"/>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Data Cleaning</a:t>
            </a:r>
            <a:endParaRPr lang="en-US" sz="1550" dirty="0"/>
          </a:p>
        </p:txBody>
      </p:sp>
      <p:sp>
        <p:nvSpPr>
          <p:cNvPr id="11" name="Text 9"/>
          <p:cNvSpPr/>
          <p:nvPr/>
        </p:nvSpPr>
        <p:spPr>
          <a:xfrm>
            <a:off x="3426023" y="3048119"/>
            <a:ext cx="10478572" cy="516255"/>
          </a:xfrm>
          <a:prstGeom prst="rect">
            <a:avLst/>
          </a:prstGeom>
          <a:noFill/>
          <a:ln/>
        </p:spPr>
        <p:txBody>
          <a:bodyPr wrap="square" lIns="0" tIns="0" rIns="0" bIns="0" rtlCol="0" anchor="t"/>
          <a:lstStyle/>
          <a:p>
            <a:pPr marL="0" indent="0" algn="l">
              <a:lnSpc>
                <a:spcPts val="2000"/>
              </a:lnSpc>
              <a:buNone/>
            </a:pPr>
            <a:r>
              <a:rPr lang="en-US" sz="1250" dirty="0">
                <a:solidFill>
                  <a:srgbClr val="D6E5EF"/>
                </a:solidFill>
                <a:latin typeface="Roboto" pitchFamily="34" charset="0"/>
                <a:ea typeface="Roboto" pitchFamily="34" charset="-122"/>
                <a:cs typeface="Roboto" pitchFamily="34" charset="-120"/>
              </a:rPr>
              <a:t>The dataset will be meticulously inspected for any missing or inconsistent values. This ensures the data is accurate and reliable for further analysis, preventing skewed results.</a:t>
            </a:r>
            <a:endParaRPr lang="en-US" sz="1250" dirty="0"/>
          </a:p>
        </p:txBody>
      </p:sp>
      <p:sp>
        <p:nvSpPr>
          <p:cNvPr id="12" name="Shape 10"/>
          <p:cNvSpPr/>
          <p:nvPr/>
        </p:nvSpPr>
        <p:spPr>
          <a:xfrm>
            <a:off x="3345418" y="3716060"/>
            <a:ext cx="10639782" cy="11430"/>
          </a:xfrm>
          <a:prstGeom prst="roundRect">
            <a:avLst>
              <a:gd name="adj" fmla="val 211714"/>
            </a:avLst>
          </a:prstGeom>
          <a:solidFill>
            <a:srgbClr val="585F6B"/>
          </a:solidFill>
          <a:ln/>
        </p:spPr>
      </p:sp>
      <p:sp>
        <p:nvSpPr>
          <p:cNvPr id="13" name="Shape 11"/>
          <p:cNvSpPr/>
          <p:nvPr/>
        </p:nvSpPr>
        <p:spPr>
          <a:xfrm>
            <a:off x="564594" y="3806190"/>
            <a:ext cx="4050268" cy="1187410"/>
          </a:xfrm>
          <a:prstGeom prst="roundRect">
            <a:avLst>
              <a:gd name="adj" fmla="val 2038"/>
            </a:avLst>
          </a:prstGeom>
          <a:solidFill>
            <a:srgbClr val="3F4652"/>
          </a:solidFill>
          <a:ln/>
        </p:spPr>
      </p:sp>
      <p:sp>
        <p:nvSpPr>
          <p:cNvPr id="14" name="Text 12"/>
          <p:cNvSpPr/>
          <p:nvPr/>
        </p:nvSpPr>
        <p:spPr>
          <a:xfrm>
            <a:off x="725805" y="4238506"/>
            <a:ext cx="108942" cy="322659"/>
          </a:xfrm>
          <a:prstGeom prst="rect">
            <a:avLst/>
          </a:prstGeom>
          <a:noFill/>
          <a:ln/>
        </p:spPr>
        <p:txBody>
          <a:bodyPr wrap="none" lIns="0" tIns="0" rIns="0" bIns="0" rtlCol="0" anchor="t"/>
          <a:lstStyle/>
          <a:p>
            <a:pPr marL="0" indent="0" algn="ctr">
              <a:lnSpc>
                <a:spcPts val="2500"/>
              </a:lnSpc>
              <a:buNone/>
            </a:pPr>
            <a:r>
              <a:rPr lang="en-US" sz="1550" dirty="0">
                <a:solidFill>
                  <a:srgbClr val="D6E5EF"/>
                </a:solidFill>
                <a:latin typeface="Roboto Slab" pitchFamily="34" charset="0"/>
                <a:ea typeface="Roboto Slab" pitchFamily="34" charset="-122"/>
                <a:cs typeface="Roboto Slab" pitchFamily="34" charset="-120"/>
              </a:rPr>
              <a:t>3</a:t>
            </a:r>
            <a:endParaRPr lang="en-US" sz="1550" dirty="0"/>
          </a:p>
        </p:txBody>
      </p:sp>
      <p:sp>
        <p:nvSpPr>
          <p:cNvPr id="15" name="Text 13"/>
          <p:cNvSpPr/>
          <p:nvPr/>
        </p:nvSpPr>
        <p:spPr>
          <a:xfrm>
            <a:off x="4776073" y="3967401"/>
            <a:ext cx="2016562" cy="252055"/>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Data Visualization</a:t>
            </a:r>
            <a:endParaRPr lang="en-US" sz="1550" dirty="0"/>
          </a:p>
        </p:txBody>
      </p:sp>
      <p:sp>
        <p:nvSpPr>
          <p:cNvPr id="16" name="Text 14"/>
          <p:cNvSpPr/>
          <p:nvPr/>
        </p:nvSpPr>
        <p:spPr>
          <a:xfrm>
            <a:off x="4776073" y="4316135"/>
            <a:ext cx="9128522" cy="516255"/>
          </a:xfrm>
          <a:prstGeom prst="rect">
            <a:avLst/>
          </a:prstGeom>
          <a:noFill/>
          <a:ln/>
        </p:spPr>
        <p:txBody>
          <a:bodyPr wrap="square" lIns="0" tIns="0" rIns="0" bIns="0" rtlCol="0" anchor="t"/>
          <a:lstStyle/>
          <a:p>
            <a:pPr marL="0" indent="0" algn="l">
              <a:lnSpc>
                <a:spcPts val="2000"/>
              </a:lnSpc>
              <a:buNone/>
            </a:pPr>
            <a:r>
              <a:rPr lang="en-US" sz="1250" dirty="0">
                <a:solidFill>
                  <a:srgbClr val="D6E5EF"/>
                </a:solidFill>
                <a:latin typeface="Roboto" pitchFamily="34" charset="0"/>
                <a:ea typeface="Roboto" pitchFamily="34" charset="-122"/>
                <a:cs typeface="Roboto" pitchFamily="34" charset="-120"/>
              </a:rPr>
              <a:t>Various visualizations will be created to analyze and interpret the data. This will provide visual insights into the data, revealing patterns, trends, and relationships that might be difficult to discern through numerical analysis alone.</a:t>
            </a:r>
            <a:endParaRPr lang="en-US" sz="1250" dirty="0"/>
          </a:p>
        </p:txBody>
      </p:sp>
      <p:sp>
        <p:nvSpPr>
          <p:cNvPr id="17" name="Shape 15"/>
          <p:cNvSpPr/>
          <p:nvPr/>
        </p:nvSpPr>
        <p:spPr>
          <a:xfrm>
            <a:off x="4695468" y="4984075"/>
            <a:ext cx="9289733" cy="11430"/>
          </a:xfrm>
          <a:prstGeom prst="roundRect">
            <a:avLst>
              <a:gd name="adj" fmla="val 211714"/>
            </a:avLst>
          </a:prstGeom>
          <a:solidFill>
            <a:srgbClr val="585F6B"/>
          </a:solidFill>
          <a:ln/>
        </p:spPr>
      </p:sp>
      <p:sp>
        <p:nvSpPr>
          <p:cNvPr id="18" name="Shape 16"/>
          <p:cNvSpPr/>
          <p:nvPr/>
        </p:nvSpPr>
        <p:spPr>
          <a:xfrm>
            <a:off x="564594" y="5074206"/>
            <a:ext cx="5400437" cy="1187410"/>
          </a:xfrm>
          <a:prstGeom prst="roundRect">
            <a:avLst>
              <a:gd name="adj" fmla="val 2038"/>
            </a:avLst>
          </a:prstGeom>
          <a:solidFill>
            <a:srgbClr val="3F4652"/>
          </a:solidFill>
          <a:ln/>
        </p:spPr>
      </p:sp>
      <p:sp>
        <p:nvSpPr>
          <p:cNvPr id="19" name="Text 17"/>
          <p:cNvSpPr/>
          <p:nvPr/>
        </p:nvSpPr>
        <p:spPr>
          <a:xfrm>
            <a:off x="725805" y="5506522"/>
            <a:ext cx="116919" cy="322659"/>
          </a:xfrm>
          <a:prstGeom prst="rect">
            <a:avLst/>
          </a:prstGeom>
          <a:noFill/>
          <a:ln/>
        </p:spPr>
        <p:txBody>
          <a:bodyPr wrap="none" lIns="0" tIns="0" rIns="0" bIns="0" rtlCol="0" anchor="t"/>
          <a:lstStyle/>
          <a:p>
            <a:pPr marL="0" indent="0" algn="ctr">
              <a:lnSpc>
                <a:spcPts val="2500"/>
              </a:lnSpc>
              <a:buNone/>
            </a:pPr>
            <a:r>
              <a:rPr lang="en-US" sz="1550" dirty="0">
                <a:solidFill>
                  <a:srgbClr val="D6E5EF"/>
                </a:solidFill>
                <a:latin typeface="Roboto Slab" pitchFamily="34" charset="0"/>
                <a:ea typeface="Roboto Slab" pitchFamily="34" charset="-122"/>
                <a:cs typeface="Roboto Slab" pitchFamily="34" charset="-120"/>
              </a:rPr>
              <a:t>4</a:t>
            </a:r>
            <a:endParaRPr lang="en-US" sz="1550" dirty="0"/>
          </a:p>
        </p:txBody>
      </p:sp>
      <p:sp>
        <p:nvSpPr>
          <p:cNvPr id="20" name="Text 18"/>
          <p:cNvSpPr/>
          <p:nvPr/>
        </p:nvSpPr>
        <p:spPr>
          <a:xfrm>
            <a:off x="6126242" y="5235416"/>
            <a:ext cx="2016562" cy="252055"/>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Exploratory Analysis</a:t>
            </a:r>
            <a:endParaRPr lang="en-US" sz="1550" dirty="0"/>
          </a:p>
        </p:txBody>
      </p:sp>
      <p:sp>
        <p:nvSpPr>
          <p:cNvPr id="21" name="Text 19"/>
          <p:cNvSpPr/>
          <p:nvPr/>
        </p:nvSpPr>
        <p:spPr>
          <a:xfrm>
            <a:off x="6126242" y="5584150"/>
            <a:ext cx="7778353" cy="516255"/>
          </a:xfrm>
          <a:prstGeom prst="rect">
            <a:avLst/>
          </a:prstGeom>
          <a:noFill/>
          <a:ln/>
        </p:spPr>
        <p:txBody>
          <a:bodyPr wrap="square" lIns="0" tIns="0" rIns="0" bIns="0" rtlCol="0" anchor="t"/>
          <a:lstStyle/>
          <a:p>
            <a:pPr marL="0" indent="0" algn="l">
              <a:lnSpc>
                <a:spcPts val="2000"/>
              </a:lnSpc>
              <a:buNone/>
            </a:pPr>
            <a:r>
              <a:rPr lang="en-US" sz="1250" dirty="0">
                <a:solidFill>
                  <a:srgbClr val="D6E5EF"/>
                </a:solidFill>
                <a:latin typeface="Roboto" pitchFamily="34" charset="0"/>
                <a:ea typeface="Roboto" pitchFamily="34" charset="-122"/>
                <a:cs typeface="Roboto" pitchFamily="34" charset="-120"/>
              </a:rPr>
              <a:t>Exploratory data analysis (EDA) will be conducted to uncover patterns, trends, and insights from the data. This will involve statistical analysis, hypothesis testing, and visualization techniques.</a:t>
            </a:r>
            <a:endParaRPr lang="en-US" sz="1250" dirty="0"/>
          </a:p>
        </p:txBody>
      </p:sp>
      <p:sp>
        <p:nvSpPr>
          <p:cNvPr id="22" name="Shape 20"/>
          <p:cNvSpPr/>
          <p:nvPr/>
        </p:nvSpPr>
        <p:spPr>
          <a:xfrm>
            <a:off x="6045637" y="6252091"/>
            <a:ext cx="7939564" cy="11430"/>
          </a:xfrm>
          <a:prstGeom prst="roundRect">
            <a:avLst>
              <a:gd name="adj" fmla="val 211714"/>
            </a:avLst>
          </a:prstGeom>
          <a:solidFill>
            <a:srgbClr val="585F6B"/>
          </a:solidFill>
          <a:ln/>
        </p:spPr>
      </p:sp>
      <p:sp>
        <p:nvSpPr>
          <p:cNvPr id="23" name="Shape 21"/>
          <p:cNvSpPr/>
          <p:nvPr/>
        </p:nvSpPr>
        <p:spPr>
          <a:xfrm>
            <a:off x="564594" y="6342221"/>
            <a:ext cx="6750606" cy="1445538"/>
          </a:xfrm>
          <a:prstGeom prst="roundRect">
            <a:avLst>
              <a:gd name="adj" fmla="val 1674"/>
            </a:avLst>
          </a:prstGeom>
          <a:solidFill>
            <a:srgbClr val="3F4652"/>
          </a:solidFill>
          <a:ln/>
        </p:spPr>
      </p:sp>
      <p:sp>
        <p:nvSpPr>
          <p:cNvPr id="24" name="Text 22"/>
          <p:cNvSpPr/>
          <p:nvPr/>
        </p:nvSpPr>
        <p:spPr>
          <a:xfrm>
            <a:off x="725805" y="6903601"/>
            <a:ext cx="106442" cy="322659"/>
          </a:xfrm>
          <a:prstGeom prst="rect">
            <a:avLst/>
          </a:prstGeom>
          <a:noFill/>
          <a:ln/>
        </p:spPr>
        <p:txBody>
          <a:bodyPr wrap="none" lIns="0" tIns="0" rIns="0" bIns="0" rtlCol="0" anchor="t"/>
          <a:lstStyle/>
          <a:p>
            <a:pPr marL="0" indent="0" algn="ctr">
              <a:lnSpc>
                <a:spcPts val="2500"/>
              </a:lnSpc>
              <a:buNone/>
            </a:pPr>
            <a:r>
              <a:rPr lang="en-US" sz="1550" dirty="0">
                <a:solidFill>
                  <a:srgbClr val="D6E5EF"/>
                </a:solidFill>
                <a:latin typeface="Roboto Slab" pitchFamily="34" charset="0"/>
                <a:ea typeface="Roboto Slab" pitchFamily="34" charset="-122"/>
                <a:cs typeface="Roboto Slab" pitchFamily="34" charset="-120"/>
              </a:rPr>
              <a:t>5</a:t>
            </a:r>
            <a:endParaRPr lang="en-US" sz="1550" dirty="0"/>
          </a:p>
        </p:txBody>
      </p:sp>
      <p:sp>
        <p:nvSpPr>
          <p:cNvPr id="25" name="Text 23"/>
          <p:cNvSpPr/>
          <p:nvPr/>
        </p:nvSpPr>
        <p:spPr>
          <a:xfrm>
            <a:off x="7476411" y="6503432"/>
            <a:ext cx="2016562" cy="252055"/>
          </a:xfrm>
          <a:prstGeom prst="rect">
            <a:avLst/>
          </a:prstGeom>
          <a:noFill/>
          <a:ln/>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Documentation</a:t>
            </a:r>
            <a:endParaRPr lang="en-US" sz="1550" dirty="0"/>
          </a:p>
        </p:txBody>
      </p:sp>
      <p:sp>
        <p:nvSpPr>
          <p:cNvPr id="26" name="Text 24"/>
          <p:cNvSpPr/>
          <p:nvPr/>
        </p:nvSpPr>
        <p:spPr>
          <a:xfrm>
            <a:off x="7476411" y="6852166"/>
            <a:ext cx="6428184" cy="774383"/>
          </a:xfrm>
          <a:prstGeom prst="rect">
            <a:avLst/>
          </a:prstGeom>
          <a:noFill/>
          <a:ln/>
        </p:spPr>
        <p:txBody>
          <a:bodyPr wrap="square" lIns="0" tIns="0" rIns="0" bIns="0" rtlCol="0" anchor="t"/>
          <a:lstStyle/>
          <a:p>
            <a:pPr marL="0" indent="0" algn="l">
              <a:lnSpc>
                <a:spcPts val="2000"/>
              </a:lnSpc>
              <a:buNone/>
            </a:pPr>
            <a:r>
              <a:rPr lang="en-US" sz="1250" dirty="0">
                <a:solidFill>
                  <a:srgbClr val="D6E5EF"/>
                </a:solidFill>
                <a:latin typeface="Roboto" pitchFamily="34" charset="0"/>
                <a:ea typeface="Roboto" pitchFamily="34" charset="-122"/>
                <a:cs typeface="Roboto" pitchFamily="34" charset="-120"/>
              </a:rPr>
              <a:t>The findings and visualizations will be documented in a report or presentation format. This will effectively communicate the key insights and conclusions derived from the data analysis.</a:t>
            </a:r>
            <a:endParaRPr lang="en-US"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4004" y="474583"/>
            <a:ext cx="6401633" cy="539353"/>
          </a:xfrm>
          <a:prstGeom prst="rect">
            <a:avLst/>
          </a:prstGeom>
          <a:noFill/>
          <a:ln/>
        </p:spPr>
        <p:txBody>
          <a:bodyPr wrap="none" lIns="0" tIns="0" rIns="0" bIns="0" rtlCol="0" anchor="t"/>
          <a:lstStyle/>
          <a:p>
            <a:pPr marL="0" indent="0">
              <a:lnSpc>
                <a:spcPts val="4200"/>
              </a:lnSpc>
              <a:buNone/>
            </a:pPr>
            <a:r>
              <a:rPr lang="en-US" sz="3350" dirty="0">
                <a:solidFill>
                  <a:srgbClr val="76B9FF"/>
                </a:solidFill>
                <a:latin typeface="Roboto Slab" pitchFamily="34" charset="0"/>
                <a:ea typeface="Roboto Slab" pitchFamily="34" charset="-122"/>
                <a:cs typeface="Roboto Slab" pitchFamily="34" charset="-120"/>
              </a:rPr>
              <a:t>Distribution of Movies by Genre</a:t>
            </a:r>
            <a:endParaRPr lang="en-US" sz="3350" dirty="0"/>
          </a:p>
        </p:txBody>
      </p:sp>
      <p:sp>
        <p:nvSpPr>
          <p:cNvPr id="3" name="Text 1"/>
          <p:cNvSpPr/>
          <p:nvPr/>
        </p:nvSpPr>
        <p:spPr>
          <a:xfrm>
            <a:off x="604004" y="1272778"/>
            <a:ext cx="13422392" cy="551974"/>
          </a:xfrm>
          <a:prstGeom prst="rect">
            <a:avLst/>
          </a:prstGeom>
          <a:noFill/>
          <a:ln/>
        </p:spPr>
        <p:txBody>
          <a:bodyPr wrap="squar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This analysis explores the distribution of movies by genre on Disney+HotStar. The data reveals that Drama is the most popular genre, with a significant number of movies. Comedy and Romance follow closely, suggesting a strong audience interest in these genres.</a:t>
            </a:r>
            <a:endParaRPr lang="en-US" sz="1350" dirty="0"/>
          </a:p>
        </p:txBody>
      </p:sp>
      <p:sp>
        <p:nvSpPr>
          <p:cNvPr id="4" name="Text 2"/>
          <p:cNvSpPr/>
          <p:nvPr/>
        </p:nvSpPr>
        <p:spPr>
          <a:xfrm>
            <a:off x="604004" y="2018824"/>
            <a:ext cx="13422392" cy="551974"/>
          </a:xfrm>
          <a:prstGeom prst="rect">
            <a:avLst/>
          </a:prstGeom>
          <a:noFill/>
          <a:ln/>
        </p:spPr>
        <p:txBody>
          <a:bodyPr wrap="squar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Action and Reality genres are also prevalent, indicating a substantial presence in the platform's offerings. Family and Animation genres, while less common, demonstrate a focus on niche markets. Documentary and Sport genres have the fewest movies, potentially highlighting areas for growth or niche targeting.</a:t>
            </a:r>
            <a:endParaRPr lang="en-US" sz="1350" dirty="0"/>
          </a:p>
        </p:txBody>
      </p:sp>
      <p:sp>
        <p:nvSpPr>
          <p:cNvPr id="5" name="Shape 3"/>
          <p:cNvSpPr/>
          <p:nvPr/>
        </p:nvSpPr>
        <p:spPr>
          <a:xfrm>
            <a:off x="604004" y="2764869"/>
            <a:ext cx="13422392" cy="4996815"/>
          </a:xfrm>
          <a:prstGeom prst="roundRect">
            <a:avLst>
              <a:gd name="adj" fmla="val 518"/>
            </a:avLst>
          </a:prstGeom>
          <a:noFill/>
          <a:ln w="7620">
            <a:solidFill>
              <a:srgbClr val="FFFFFF">
                <a:alpha val="24000"/>
              </a:srgbClr>
            </a:solidFill>
            <a:prstDash val="solid"/>
          </a:ln>
        </p:spPr>
      </p:sp>
      <p:sp>
        <p:nvSpPr>
          <p:cNvPr id="6" name="Shape 4"/>
          <p:cNvSpPr/>
          <p:nvPr/>
        </p:nvSpPr>
        <p:spPr>
          <a:xfrm>
            <a:off x="611624" y="2772489"/>
            <a:ext cx="13407152" cy="498157"/>
          </a:xfrm>
          <a:prstGeom prst="rect">
            <a:avLst/>
          </a:prstGeom>
          <a:solidFill>
            <a:srgbClr val="FFFFFF">
              <a:alpha val="4000"/>
            </a:srgbClr>
          </a:solidFill>
          <a:ln/>
        </p:spPr>
      </p:sp>
      <p:sp>
        <p:nvSpPr>
          <p:cNvPr id="7" name="Text 5"/>
          <p:cNvSpPr/>
          <p:nvPr/>
        </p:nvSpPr>
        <p:spPr>
          <a:xfrm>
            <a:off x="784146" y="288357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Genre</a:t>
            </a:r>
            <a:endParaRPr lang="en-US" sz="1350" dirty="0"/>
          </a:p>
        </p:txBody>
      </p:sp>
      <p:sp>
        <p:nvSpPr>
          <p:cNvPr id="8" name="Text 6"/>
          <p:cNvSpPr/>
          <p:nvPr/>
        </p:nvSpPr>
        <p:spPr>
          <a:xfrm>
            <a:off x="7491532" y="288357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Count</a:t>
            </a:r>
            <a:endParaRPr lang="en-US" sz="1350" dirty="0"/>
          </a:p>
        </p:txBody>
      </p:sp>
      <p:sp>
        <p:nvSpPr>
          <p:cNvPr id="9" name="Shape 7"/>
          <p:cNvSpPr/>
          <p:nvPr/>
        </p:nvSpPr>
        <p:spPr>
          <a:xfrm>
            <a:off x="611624" y="3270647"/>
            <a:ext cx="13407152" cy="498157"/>
          </a:xfrm>
          <a:prstGeom prst="rect">
            <a:avLst/>
          </a:prstGeom>
          <a:solidFill>
            <a:srgbClr val="000000">
              <a:alpha val="4000"/>
            </a:srgbClr>
          </a:solidFill>
          <a:ln/>
        </p:spPr>
      </p:sp>
      <p:sp>
        <p:nvSpPr>
          <p:cNvPr id="10" name="Text 8"/>
          <p:cNvSpPr/>
          <p:nvPr/>
        </p:nvSpPr>
        <p:spPr>
          <a:xfrm>
            <a:off x="784146" y="338173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Drama</a:t>
            </a:r>
            <a:endParaRPr lang="en-US" sz="1350" dirty="0"/>
          </a:p>
        </p:txBody>
      </p:sp>
      <p:sp>
        <p:nvSpPr>
          <p:cNvPr id="11" name="Text 9"/>
          <p:cNvSpPr/>
          <p:nvPr/>
        </p:nvSpPr>
        <p:spPr>
          <a:xfrm>
            <a:off x="7491532" y="338173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2043</a:t>
            </a:r>
            <a:endParaRPr lang="en-US" sz="1350" dirty="0"/>
          </a:p>
        </p:txBody>
      </p:sp>
      <p:sp>
        <p:nvSpPr>
          <p:cNvPr id="12" name="Shape 10"/>
          <p:cNvSpPr/>
          <p:nvPr/>
        </p:nvSpPr>
        <p:spPr>
          <a:xfrm>
            <a:off x="611624" y="3768804"/>
            <a:ext cx="13407152" cy="498157"/>
          </a:xfrm>
          <a:prstGeom prst="rect">
            <a:avLst/>
          </a:prstGeom>
          <a:solidFill>
            <a:srgbClr val="FFFFFF">
              <a:alpha val="4000"/>
            </a:srgbClr>
          </a:solidFill>
          <a:ln/>
        </p:spPr>
      </p:sp>
      <p:sp>
        <p:nvSpPr>
          <p:cNvPr id="13" name="Text 11"/>
          <p:cNvSpPr/>
          <p:nvPr/>
        </p:nvSpPr>
        <p:spPr>
          <a:xfrm>
            <a:off x="784146" y="3879890"/>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Comedy</a:t>
            </a:r>
            <a:endParaRPr lang="en-US" sz="1350" dirty="0"/>
          </a:p>
        </p:txBody>
      </p:sp>
      <p:sp>
        <p:nvSpPr>
          <p:cNvPr id="14" name="Text 12"/>
          <p:cNvSpPr/>
          <p:nvPr/>
        </p:nvSpPr>
        <p:spPr>
          <a:xfrm>
            <a:off x="7491532" y="3879890"/>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791</a:t>
            </a:r>
            <a:endParaRPr lang="en-US" sz="1350" dirty="0"/>
          </a:p>
        </p:txBody>
      </p:sp>
      <p:sp>
        <p:nvSpPr>
          <p:cNvPr id="15" name="Shape 13"/>
          <p:cNvSpPr/>
          <p:nvPr/>
        </p:nvSpPr>
        <p:spPr>
          <a:xfrm>
            <a:off x="611624" y="4266962"/>
            <a:ext cx="13407152" cy="498157"/>
          </a:xfrm>
          <a:prstGeom prst="rect">
            <a:avLst/>
          </a:prstGeom>
          <a:solidFill>
            <a:srgbClr val="000000">
              <a:alpha val="4000"/>
            </a:srgbClr>
          </a:solidFill>
          <a:ln/>
        </p:spPr>
      </p:sp>
      <p:sp>
        <p:nvSpPr>
          <p:cNvPr id="16" name="Text 14"/>
          <p:cNvSpPr/>
          <p:nvPr/>
        </p:nvSpPr>
        <p:spPr>
          <a:xfrm>
            <a:off x="784146" y="4378047"/>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Romance</a:t>
            </a:r>
            <a:endParaRPr lang="en-US" sz="1350" dirty="0"/>
          </a:p>
        </p:txBody>
      </p:sp>
      <p:sp>
        <p:nvSpPr>
          <p:cNvPr id="17" name="Text 15"/>
          <p:cNvSpPr/>
          <p:nvPr/>
        </p:nvSpPr>
        <p:spPr>
          <a:xfrm>
            <a:off x="7491532" y="4378047"/>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642</a:t>
            </a:r>
            <a:endParaRPr lang="en-US" sz="1350" dirty="0"/>
          </a:p>
        </p:txBody>
      </p:sp>
      <p:sp>
        <p:nvSpPr>
          <p:cNvPr id="18" name="Shape 16"/>
          <p:cNvSpPr/>
          <p:nvPr/>
        </p:nvSpPr>
        <p:spPr>
          <a:xfrm>
            <a:off x="611624" y="4765119"/>
            <a:ext cx="13407152" cy="498157"/>
          </a:xfrm>
          <a:prstGeom prst="rect">
            <a:avLst/>
          </a:prstGeom>
          <a:solidFill>
            <a:srgbClr val="FFFFFF">
              <a:alpha val="4000"/>
            </a:srgbClr>
          </a:solidFill>
          <a:ln/>
        </p:spPr>
      </p:sp>
      <p:sp>
        <p:nvSpPr>
          <p:cNvPr id="19" name="Text 17"/>
          <p:cNvSpPr/>
          <p:nvPr/>
        </p:nvSpPr>
        <p:spPr>
          <a:xfrm>
            <a:off x="784146" y="487620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Action</a:t>
            </a:r>
            <a:endParaRPr lang="en-US" sz="1350" dirty="0"/>
          </a:p>
        </p:txBody>
      </p:sp>
      <p:sp>
        <p:nvSpPr>
          <p:cNvPr id="20" name="Text 18"/>
          <p:cNvSpPr/>
          <p:nvPr/>
        </p:nvSpPr>
        <p:spPr>
          <a:xfrm>
            <a:off x="7491532" y="487620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619</a:t>
            </a:r>
            <a:endParaRPr lang="en-US" sz="1350" dirty="0"/>
          </a:p>
        </p:txBody>
      </p:sp>
      <p:sp>
        <p:nvSpPr>
          <p:cNvPr id="21" name="Shape 19"/>
          <p:cNvSpPr/>
          <p:nvPr/>
        </p:nvSpPr>
        <p:spPr>
          <a:xfrm>
            <a:off x="611624" y="5263277"/>
            <a:ext cx="13407152" cy="498157"/>
          </a:xfrm>
          <a:prstGeom prst="rect">
            <a:avLst/>
          </a:prstGeom>
          <a:solidFill>
            <a:srgbClr val="000000">
              <a:alpha val="4000"/>
            </a:srgbClr>
          </a:solidFill>
          <a:ln/>
        </p:spPr>
      </p:sp>
      <p:sp>
        <p:nvSpPr>
          <p:cNvPr id="22" name="Text 20"/>
          <p:cNvSpPr/>
          <p:nvPr/>
        </p:nvSpPr>
        <p:spPr>
          <a:xfrm>
            <a:off x="784146" y="537436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Reality</a:t>
            </a:r>
            <a:endParaRPr lang="en-US" sz="1350" dirty="0"/>
          </a:p>
        </p:txBody>
      </p:sp>
      <p:sp>
        <p:nvSpPr>
          <p:cNvPr id="23" name="Text 21"/>
          <p:cNvSpPr/>
          <p:nvPr/>
        </p:nvSpPr>
        <p:spPr>
          <a:xfrm>
            <a:off x="7491532" y="537436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401</a:t>
            </a:r>
            <a:endParaRPr lang="en-US" sz="1350" dirty="0"/>
          </a:p>
        </p:txBody>
      </p:sp>
      <p:sp>
        <p:nvSpPr>
          <p:cNvPr id="24" name="Shape 22"/>
          <p:cNvSpPr/>
          <p:nvPr/>
        </p:nvSpPr>
        <p:spPr>
          <a:xfrm>
            <a:off x="611624" y="5761434"/>
            <a:ext cx="13407152" cy="498157"/>
          </a:xfrm>
          <a:prstGeom prst="rect">
            <a:avLst/>
          </a:prstGeom>
          <a:solidFill>
            <a:srgbClr val="FFFFFF">
              <a:alpha val="4000"/>
            </a:srgbClr>
          </a:solidFill>
          <a:ln/>
        </p:spPr>
      </p:sp>
      <p:sp>
        <p:nvSpPr>
          <p:cNvPr id="25" name="Text 23"/>
          <p:cNvSpPr/>
          <p:nvPr/>
        </p:nvSpPr>
        <p:spPr>
          <a:xfrm>
            <a:off x="784146" y="5872520"/>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Family</a:t>
            </a:r>
            <a:endParaRPr lang="en-US" sz="1350" dirty="0"/>
          </a:p>
        </p:txBody>
      </p:sp>
      <p:sp>
        <p:nvSpPr>
          <p:cNvPr id="26" name="Text 24"/>
          <p:cNvSpPr/>
          <p:nvPr/>
        </p:nvSpPr>
        <p:spPr>
          <a:xfrm>
            <a:off x="7491532" y="5872520"/>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263</a:t>
            </a:r>
            <a:endParaRPr lang="en-US" sz="1350" dirty="0"/>
          </a:p>
        </p:txBody>
      </p:sp>
      <p:sp>
        <p:nvSpPr>
          <p:cNvPr id="27" name="Shape 25"/>
          <p:cNvSpPr/>
          <p:nvPr/>
        </p:nvSpPr>
        <p:spPr>
          <a:xfrm>
            <a:off x="611624" y="6259592"/>
            <a:ext cx="13407152" cy="498157"/>
          </a:xfrm>
          <a:prstGeom prst="rect">
            <a:avLst/>
          </a:prstGeom>
          <a:solidFill>
            <a:srgbClr val="000000">
              <a:alpha val="4000"/>
            </a:srgbClr>
          </a:solidFill>
          <a:ln/>
        </p:spPr>
      </p:sp>
      <p:sp>
        <p:nvSpPr>
          <p:cNvPr id="28" name="Text 26"/>
          <p:cNvSpPr/>
          <p:nvPr/>
        </p:nvSpPr>
        <p:spPr>
          <a:xfrm>
            <a:off x="784146" y="6370677"/>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Animation</a:t>
            </a:r>
            <a:endParaRPr lang="en-US" sz="1350" dirty="0"/>
          </a:p>
        </p:txBody>
      </p:sp>
      <p:sp>
        <p:nvSpPr>
          <p:cNvPr id="29" name="Text 27"/>
          <p:cNvSpPr/>
          <p:nvPr/>
        </p:nvSpPr>
        <p:spPr>
          <a:xfrm>
            <a:off x="7491532" y="6370677"/>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240</a:t>
            </a:r>
            <a:endParaRPr lang="en-US" sz="1350" dirty="0"/>
          </a:p>
        </p:txBody>
      </p:sp>
      <p:sp>
        <p:nvSpPr>
          <p:cNvPr id="30" name="Shape 28"/>
          <p:cNvSpPr/>
          <p:nvPr/>
        </p:nvSpPr>
        <p:spPr>
          <a:xfrm>
            <a:off x="611624" y="6757749"/>
            <a:ext cx="13407152" cy="498157"/>
          </a:xfrm>
          <a:prstGeom prst="rect">
            <a:avLst/>
          </a:prstGeom>
          <a:solidFill>
            <a:srgbClr val="FFFFFF">
              <a:alpha val="4000"/>
            </a:srgbClr>
          </a:solidFill>
          <a:ln/>
        </p:spPr>
      </p:sp>
      <p:sp>
        <p:nvSpPr>
          <p:cNvPr id="31" name="Text 29"/>
          <p:cNvSpPr/>
          <p:nvPr/>
        </p:nvSpPr>
        <p:spPr>
          <a:xfrm>
            <a:off x="784146" y="686883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Documentary</a:t>
            </a:r>
            <a:endParaRPr lang="en-US" sz="1350" dirty="0"/>
          </a:p>
        </p:txBody>
      </p:sp>
      <p:sp>
        <p:nvSpPr>
          <p:cNvPr id="32" name="Text 30"/>
          <p:cNvSpPr/>
          <p:nvPr/>
        </p:nvSpPr>
        <p:spPr>
          <a:xfrm>
            <a:off x="7491532" y="6868835"/>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207</a:t>
            </a:r>
            <a:endParaRPr lang="en-US" sz="1350" dirty="0"/>
          </a:p>
        </p:txBody>
      </p:sp>
      <p:sp>
        <p:nvSpPr>
          <p:cNvPr id="33" name="Shape 31"/>
          <p:cNvSpPr/>
          <p:nvPr/>
        </p:nvSpPr>
        <p:spPr>
          <a:xfrm>
            <a:off x="611624" y="7255907"/>
            <a:ext cx="13407152" cy="498157"/>
          </a:xfrm>
          <a:prstGeom prst="rect">
            <a:avLst/>
          </a:prstGeom>
          <a:solidFill>
            <a:srgbClr val="000000">
              <a:alpha val="4000"/>
            </a:srgbClr>
          </a:solidFill>
          <a:ln/>
        </p:spPr>
      </p:sp>
      <p:sp>
        <p:nvSpPr>
          <p:cNvPr id="34" name="Text 32"/>
          <p:cNvSpPr/>
          <p:nvPr/>
        </p:nvSpPr>
        <p:spPr>
          <a:xfrm>
            <a:off x="784146" y="736699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Sport</a:t>
            </a:r>
            <a:endParaRPr lang="en-US" sz="1350" dirty="0"/>
          </a:p>
        </p:txBody>
      </p:sp>
      <p:sp>
        <p:nvSpPr>
          <p:cNvPr id="35" name="Text 33"/>
          <p:cNvSpPr/>
          <p:nvPr/>
        </p:nvSpPr>
        <p:spPr>
          <a:xfrm>
            <a:off x="7491532" y="7366992"/>
            <a:ext cx="6354723" cy="275987"/>
          </a:xfrm>
          <a:prstGeom prst="rect">
            <a:avLst/>
          </a:prstGeom>
          <a:noFill/>
          <a:ln/>
        </p:spPr>
        <p:txBody>
          <a:bodyPr wrap="none" lIns="0" tIns="0" rIns="0" bIns="0" rtlCol="0" anchor="t"/>
          <a:lstStyle/>
          <a:p>
            <a:pPr marL="0" indent="0">
              <a:lnSpc>
                <a:spcPts val="2150"/>
              </a:lnSpc>
              <a:buNone/>
            </a:pPr>
            <a:r>
              <a:rPr lang="en-US" sz="1350" dirty="0">
                <a:solidFill>
                  <a:srgbClr val="D6E5EF"/>
                </a:solidFill>
                <a:latin typeface="Roboto" pitchFamily="34" charset="0"/>
                <a:ea typeface="Roboto" pitchFamily="34" charset="-122"/>
                <a:cs typeface="Roboto" pitchFamily="34" charset="-120"/>
              </a:rPr>
              <a:t>180</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57031"/>
            <a:ext cx="8668583"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Average Running Time by Genre</a:t>
            </a:r>
            <a:endParaRPr lang="en-US" sz="4450" dirty="0"/>
          </a:p>
        </p:txBody>
      </p:sp>
      <p:sp>
        <p:nvSpPr>
          <p:cNvPr id="3" name="Text 1"/>
          <p:cNvSpPr/>
          <p:nvPr/>
        </p:nvSpPr>
        <p:spPr>
          <a:xfrm>
            <a:off x="890042" y="1986864"/>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This analysis reveals interesting insights into the average running times of movies across different genres on Disney+Hotstar. Analyzing the average runtime for each genre can help understand the content length preferences of viewers and the overall storytelling approach within each genre.</a:t>
            </a:r>
            <a:endParaRPr lang="en-US" sz="1750" dirty="0"/>
          </a:p>
        </p:txBody>
      </p:sp>
      <p:sp>
        <p:nvSpPr>
          <p:cNvPr id="4" name="Text 2"/>
          <p:cNvSpPr/>
          <p:nvPr/>
        </p:nvSpPr>
        <p:spPr>
          <a:xfrm>
            <a:off x="793789" y="3702419"/>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For instance, sports movies have the longest average runtime, suggesting a focus on extensive content and detailed narratives. On the other hand, genres like animation and stand-up comedy have shorter average runtimes, catering to different audience preferences and potentially reflecting the nature of their content. Analyzing these trends can provide valuable insights into audience engagement and content strategy.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27165"/>
            <a:ext cx="7299007"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Movies Released Each Year</a:t>
            </a:r>
            <a:endParaRPr lang="en-US" sz="4450" dirty="0"/>
          </a:p>
        </p:txBody>
      </p:sp>
      <p:sp>
        <p:nvSpPr>
          <p:cNvPr id="3" name="Text 1"/>
          <p:cNvSpPr/>
          <p:nvPr/>
        </p:nvSpPr>
        <p:spPr>
          <a:xfrm>
            <a:off x="793790" y="2177963"/>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number of movies released each year provides valuable insights into the evolution of the film industry. From 1928 to the early 2000s, we observe a gradual and steady increase in movie releases, reflecting a period of consistent growth.</a:t>
            </a:r>
            <a:endParaRPr lang="en-US" sz="1750" dirty="0"/>
          </a:p>
        </p:txBody>
      </p:sp>
      <p:sp>
        <p:nvSpPr>
          <p:cNvPr id="4" name="Text 2"/>
          <p:cNvSpPr/>
          <p:nvPr/>
        </p:nvSpPr>
        <p:spPr>
          <a:xfrm>
            <a:off x="793790" y="3463033"/>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However, the year 2022 witnessed a significant surge in movie releases, with a peak of 609 releases. This indicates a booming period for the industry. Interestingly, the following year, 2023, experienced a sharp drop to 133 releases, suggesting the influence of external factors such as economic conditions, changes in audience preferences, or the impact of the pandemic.</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5666" y="566738"/>
            <a:ext cx="4305300" cy="505063"/>
          </a:xfrm>
          <a:prstGeom prst="rect">
            <a:avLst/>
          </a:prstGeom>
          <a:noFill/>
          <a:ln/>
        </p:spPr>
        <p:txBody>
          <a:bodyPr wrap="none" lIns="0" tIns="0" rIns="0" bIns="0" rtlCol="0" anchor="t"/>
          <a:lstStyle/>
          <a:p>
            <a:pPr marL="0" indent="0">
              <a:lnSpc>
                <a:spcPts val="3950"/>
              </a:lnSpc>
              <a:buNone/>
            </a:pPr>
            <a:r>
              <a:rPr lang="en-US" sz="3150" dirty="0">
                <a:solidFill>
                  <a:srgbClr val="76B9FF"/>
                </a:solidFill>
                <a:latin typeface="Roboto Slab" pitchFamily="34" charset="0"/>
                <a:ea typeface="Roboto Slab" pitchFamily="34" charset="-122"/>
                <a:cs typeface="Roboto Slab" pitchFamily="34" charset="-120"/>
              </a:rPr>
              <a:t>Top 10 Longest Movies</a:t>
            </a:r>
            <a:endParaRPr lang="en-US" sz="3150" dirty="0"/>
          </a:p>
        </p:txBody>
      </p:sp>
      <p:sp>
        <p:nvSpPr>
          <p:cNvPr id="3" name="Text 1"/>
          <p:cNvSpPr/>
          <p:nvPr/>
        </p:nvSpPr>
        <p:spPr>
          <a:xfrm>
            <a:off x="565666" y="1314212"/>
            <a:ext cx="13499068" cy="517208"/>
          </a:xfrm>
          <a:prstGeom prst="rect">
            <a:avLst/>
          </a:prstGeom>
          <a:noFill/>
          <a:ln/>
        </p:spPr>
        <p:txBody>
          <a:bodyPr wrap="squar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The analysis reveals the top 10 longest movies on the platform, highlighting a wide range of genres and production styles. The top three movies, "The 2022 Rock &amp; Roll Hall of Fame Induction Ceremony," "Daana Veera Soora Karna," and "Dubai," stand out with runtimes exceeding 199 minutes.</a:t>
            </a:r>
            <a:endParaRPr lang="en-US" sz="1250" dirty="0"/>
          </a:p>
        </p:txBody>
      </p:sp>
      <p:sp>
        <p:nvSpPr>
          <p:cNvPr id="4" name="Text 2"/>
          <p:cNvSpPr/>
          <p:nvPr/>
        </p:nvSpPr>
        <p:spPr>
          <a:xfrm>
            <a:off x="565666" y="2013228"/>
            <a:ext cx="13499068" cy="775811"/>
          </a:xfrm>
          <a:prstGeom prst="rect">
            <a:avLst/>
          </a:prstGeom>
          <a:noFill/>
          <a:ln/>
        </p:spPr>
        <p:txBody>
          <a:bodyPr wrap="squar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Several movies, including "Lajja" and "Mallannaa," feature extended runtimes over 180 minutes. Interestingly, the last three movies on the list, all clocking in at 182 minutes, suggest a common length for extended narrative films in this top category. The diverse content of these movies, including historical epics, documentaries, and dramas, indicates that extended runtimes are not restricted to a particular genre.</a:t>
            </a:r>
            <a:endParaRPr lang="en-US" sz="1250" dirty="0"/>
          </a:p>
        </p:txBody>
      </p:sp>
      <p:sp>
        <p:nvSpPr>
          <p:cNvPr id="5" name="Shape 3"/>
          <p:cNvSpPr/>
          <p:nvPr/>
        </p:nvSpPr>
        <p:spPr>
          <a:xfrm>
            <a:off x="565666" y="2970848"/>
            <a:ext cx="13499068" cy="4692015"/>
          </a:xfrm>
          <a:prstGeom prst="roundRect">
            <a:avLst>
              <a:gd name="adj" fmla="val 517"/>
            </a:avLst>
          </a:prstGeom>
          <a:noFill/>
          <a:ln w="7620">
            <a:solidFill>
              <a:srgbClr val="FFFFFF">
                <a:alpha val="24000"/>
              </a:srgbClr>
            </a:solidFill>
            <a:prstDash val="solid"/>
          </a:ln>
        </p:spPr>
      </p:sp>
      <p:sp>
        <p:nvSpPr>
          <p:cNvPr id="6" name="Shape 4"/>
          <p:cNvSpPr/>
          <p:nvPr/>
        </p:nvSpPr>
        <p:spPr>
          <a:xfrm>
            <a:off x="573286" y="2978468"/>
            <a:ext cx="13482399" cy="467678"/>
          </a:xfrm>
          <a:prstGeom prst="rect">
            <a:avLst/>
          </a:prstGeom>
          <a:solidFill>
            <a:srgbClr val="FFFFFF">
              <a:alpha val="4000"/>
            </a:srgbClr>
          </a:solidFill>
          <a:ln/>
        </p:spPr>
      </p:sp>
      <p:sp>
        <p:nvSpPr>
          <p:cNvPr id="7" name="Text 5"/>
          <p:cNvSpPr/>
          <p:nvPr/>
        </p:nvSpPr>
        <p:spPr>
          <a:xfrm>
            <a:off x="736283" y="308300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a:t>
            </a:r>
            <a:endParaRPr lang="en-US" sz="1250" dirty="0"/>
          </a:p>
        </p:txBody>
      </p:sp>
      <p:sp>
        <p:nvSpPr>
          <p:cNvPr id="8" name="Text 6"/>
          <p:cNvSpPr/>
          <p:nvPr/>
        </p:nvSpPr>
        <p:spPr>
          <a:xfrm>
            <a:off x="5233749" y="3083004"/>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The 2022 Rock &amp; Roll Hall of Fame Induction Ceremony</a:t>
            </a:r>
            <a:endParaRPr lang="en-US" sz="1250" dirty="0"/>
          </a:p>
        </p:txBody>
      </p:sp>
      <p:sp>
        <p:nvSpPr>
          <p:cNvPr id="9" name="Text 7"/>
          <p:cNvSpPr/>
          <p:nvPr/>
        </p:nvSpPr>
        <p:spPr>
          <a:xfrm>
            <a:off x="9727406" y="308300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229</a:t>
            </a:r>
            <a:endParaRPr lang="en-US" sz="1250" dirty="0"/>
          </a:p>
        </p:txBody>
      </p:sp>
      <p:sp>
        <p:nvSpPr>
          <p:cNvPr id="10" name="Shape 8"/>
          <p:cNvSpPr/>
          <p:nvPr/>
        </p:nvSpPr>
        <p:spPr>
          <a:xfrm>
            <a:off x="573286" y="3446145"/>
            <a:ext cx="13482399" cy="467678"/>
          </a:xfrm>
          <a:prstGeom prst="rect">
            <a:avLst/>
          </a:prstGeom>
          <a:solidFill>
            <a:srgbClr val="000000">
              <a:alpha val="4000"/>
            </a:srgbClr>
          </a:solidFill>
          <a:ln/>
        </p:spPr>
      </p:sp>
      <p:sp>
        <p:nvSpPr>
          <p:cNvPr id="11" name="Text 9"/>
          <p:cNvSpPr/>
          <p:nvPr/>
        </p:nvSpPr>
        <p:spPr>
          <a:xfrm>
            <a:off x="736283" y="355068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2</a:t>
            </a:r>
            <a:endParaRPr lang="en-US" sz="1250" dirty="0"/>
          </a:p>
        </p:txBody>
      </p:sp>
      <p:sp>
        <p:nvSpPr>
          <p:cNvPr id="12" name="Text 10"/>
          <p:cNvSpPr/>
          <p:nvPr/>
        </p:nvSpPr>
        <p:spPr>
          <a:xfrm>
            <a:off x="5233749" y="3550682"/>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Daana Veera Soora Karna</a:t>
            </a:r>
            <a:endParaRPr lang="en-US" sz="1250" dirty="0"/>
          </a:p>
        </p:txBody>
      </p:sp>
      <p:sp>
        <p:nvSpPr>
          <p:cNvPr id="13" name="Text 11"/>
          <p:cNvSpPr/>
          <p:nvPr/>
        </p:nvSpPr>
        <p:spPr>
          <a:xfrm>
            <a:off x="9727406" y="355068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226</a:t>
            </a:r>
            <a:endParaRPr lang="en-US" sz="1250" dirty="0"/>
          </a:p>
        </p:txBody>
      </p:sp>
      <p:sp>
        <p:nvSpPr>
          <p:cNvPr id="14" name="Shape 12"/>
          <p:cNvSpPr/>
          <p:nvPr/>
        </p:nvSpPr>
        <p:spPr>
          <a:xfrm>
            <a:off x="573286" y="3913823"/>
            <a:ext cx="13482399" cy="467678"/>
          </a:xfrm>
          <a:prstGeom prst="rect">
            <a:avLst/>
          </a:prstGeom>
          <a:solidFill>
            <a:srgbClr val="FFFFFF">
              <a:alpha val="4000"/>
            </a:srgbClr>
          </a:solidFill>
          <a:ln/>
        </p:spPr>
      </p:sp>
      <p:sp>
        <p:nvSpPr>
          <p:cNvPr id="15" name="Text 13"/>
          <p:cNvSpPr/>
          <p:nvPr/>
        </p:nvSpPr>
        <p:spPr>
          <a:xfrm>
            <a:off x="736283" y="4018359"/>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3</a:t>
            </a:r>
            <a:endParaRPr lang="en-US" sz="1250" dirty="0"/>
          </a:p>
        </p:txBody>
      </p:sp>
      <p:sp>
        <p:nvSpPr>
          <p:cNvPr id="16" name="Text 14"/>
          <p:cNvSpPr/>
          <p:nvPr/>
        </p:nvSpPr>
        <p:spPr>
          <a:xfrm>
            <a:off x="5233749" y="4018359"/>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Dubai</a:t>
            </a:r>
            <a:endParaRPr lang="en-US" sz="1250" dirty="0"/>
          </a:p>
        </p:txBody>
      </p:sp>
      <p:sp>
        <p:nvSpPr>
          <p:cNvPr id="17" name="Text 15"/>
          <p:cNvSpPr/>
          <p:nvPr/>
        </p:nvSpPr>
        <p:spPr>
          <a:xfrm>
            <a:off x="9727406" y="4018359"/>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199</a:t>
            </a:r>
            <a:endParaRPr lang="en-US" sz="1250" dirty="0"/>
          </a:p>
        </p:txBody>
      </p:sp>
      <p:sp>
        <p:nvSpPr>
          <p:cNvPr id="18" name="Shape 16"/>
          <p:cNvSpPr/>
          <p:nvPr/>
        </p:nvSpPr>
        <p:spPr>
          <a:xfrm>
            <a:off x="573286" y="4381500"/>
            <a:ext cx="13482399" cy="467678"/>
          </a:xfrm>
          <a:prstGeom prst="rect">
            <a:avLst/>
          </a:prstGeom>
          <a:solidFill>
            <a:srgbClr val="000000">
              <a:alpha val="4000"/>
            </a:srgbClr>
          </a:solidFill>
          <a:ln/>
        </p:spPr>
      </p:sp>
      <p:sp>
        <p:nvSpPr>
          <p:cNvPr id="19" name="Text 17"/>
          <p:cNvSpPr/>
          <p:nvPr/>
        </p:nvSpPr>
        <p:spPr>
          <a:xfrm>
            <a:off x="736283" y="4486037"/>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4</a:t>
            </a:r>
            <a:endParaRPr lang="en-US" sz="1250" dirty="0"/>
          </a:p>
        </p:txBody>
      </p:sp>
      <p:sp>
        <p:nvSpPr>
          <p:cNvPr id="20" name="Text 18"/>
          <p:cNvSpPr/>
          <p:nvPr/>
        </p:nvSpPr>
        <p:spPr>
          <a:xfrm>
            <a:off x="5233749" y="4486037"/>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Titanic</a:t>
            </a:r>
            <a:endParaRPr lang="en-US" sz="1250" dirty="0"/>
          </a:p>
        </p:txBody>
      </p:sp>
      <p:sp>
        <p:nvSpPr>
          <p:cNvPr id="21" name="Text 19"/>
          <p:cNvSpPr/>
          <p:nvPr/>
        </p:nvSpPr>
        <p:spPr>
          <a:xfrm>
            <a:off x="9727406" y="4486037"/>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190</a:t>
            </a:r>
            <a:endParaRPr lang="en-US" sz="1250" dirty="0"/>
          </a:p>
        </p:txBody>
      </p:sp>
      <p:sp>
        <p:nvSpPr>
          <p:cNvPr id="22" name="Shape 20"/>
          <p:cNvSpPr/>
          <p:nvPr/>
        </p:nvSpPr>
        <p:spPr>
          <a:xfrm>
            <a:off x="573286" y="4849178"/>
            <a:ext cx="13482399" cy="467678"/>
          </a:xfrm>
          <a:prstGeom prst="rect">
            <a:avLst/>
          </a:prstGeom>
          <a:solidFill>
            <a:srgbClr val="FFFFFF">
              <a:alpha val="4000"/>
            </a:srgbClr>
          </a:solidFill>
          <a:ln/>
        </p:spPr>
      </p:sp>
      <p:sp>
        <p:nvSpPr>
          <p:cNvPr id="23" name="Text 21"/>
          <p:cNvSpPr/>
          <p:nvPr/>
        </p:nvSpPr>
        <p:spPr>
          <a:xfrm>
            <a:off x="736283" y="495371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5</a:t>
            </a:r>
            <a:endParaRPr lang="en-US" sz="1250" dirty="0"/>
          </a:p>
        </p:txBody>
      </p:sp>
      <p:sp>
        <p:nvSpPr>
          <p:cNvPr id="24" name="Text 22"/>
          <p:cNvSpPr/>
          <p:nvPr/>
        </p:nvSpPr>
        <p:spPr>
          <a:xfrm>
            <a:off x="5233749" y="4953714"/>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Kerala Varma Pazhassiraja</a:t>
            </a:r>
            <a:endParaRPr lang="en-US" sz="1250" dirty="0"/>
          </a:p>
        </p:txBody>
      </p:sp>
      <p:sp>
        <p:nvSpPr>
          <p:cNvPr id="25" name="Text 23"/>
          <p:cNvSpPr/>
          <p:nvPr/>
        </p:nvSpPr>
        <p:spPr>
          <a:xfrm>
            <a:off x="9727406" y="495371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186</a:t>
            </a:r>
            <a:endParaRPr lang="en-US" sz="1250" dirty="0"/>
          </a:p>
        </p:txBody>
      </p:sp>
      <p:sp>
        <p:nvSpPr>
          <p:cNvPr id="26" name="Shape 24"/>
          <p:cNvSpPr/>
          <p:nvPr/>
        </p:nvSpPr>
        <p:spPr>
          <a:xfrm>
            <a:off x="573286" y="5316855"/>
            <a:ext cx="13482399" cy="467678"/>
          </a:xfrm>
          <a:prstGeom prst="rect">
            <a:avLst/>
          </a:prstGeom>
          <a:solidFill>
            <a:srgbClr val="000000">
              <a:alpha val="4000"/>
            </a:srgbClr>
          </a:solidFill>
          <a:ln/>
        </p:spPr>
      </p:sp>
      <p:sp>
        <p:nvSpPr>
          <p:cNvPr id="27" name="Text 25"/>
          <p:cNvSpPr/>
          <p:nvPr/>
        </p:nvSpPr>
        <p:spPr>
          <a:xfrm>
            <a:off x="736283" y="542139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6</a:t>
            </a:r>
            <a:endParaRPr lang="en-US" sz="1250" dirty="0"/>
          </a:p>
        </p:txBody>
      </p:sp>
      <p:sp>
        <p:nvSpPr>
          <p:cNvPr id="28" name="Text 26"/>
          <p:cNvSpPr/>
          <p:nvPr/>
        </p:nvSpPr>
        <p:spPr>
          <a:xfrm>
            <a:off x="5233749" y="5421392"/>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Lajja</a:t>
            </a:r>
            <a:endParaRPr lang="en-US" sz="1250" dirty="0"/>
          </a:p>
        </p:txBody>
      </p:sp>
      <p:sp>
        <p:nvSpPr>
          <p:cNvPr id="29" name="Text 27"/>
          <p:cNvSpPr/>
          <p:nvPr/>
        </p:nvSpPr>
        <p:spPr>
          <a:xfrm>
            <a:off x="9727406" y="542139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183</a:t>
            </a:r>
            <a:endParaRPr lang="en-US" sz="1250" dirty="0"/>
          </a:p>
        </p:txBody>
      </p:sp>
      <p:sp>
        <p:nvSpPr>
          <p:cNvPr id="30" name="Shape 28"/>
          <p:cNvSpPr/>
          <p:nvPr/>
        </p:nvSpPr>
        <p:spPr>
          <a:xfrm>
            <a:off x="573286" y="5784532"/>
            <a:ext cx="13482399" cy="467678"/>
          </a:xfrm>
          <a:prstGeom prst="rect">
            <a:avLst/>
          </a:prstGeom>
          <a:solidFill>
            <a:srgbClr val="FFFFFF">
              <a:alpha val="4000"/>
            </a:srgbClr>
          </a:solidFill>
          <a:ln/>
        </p:spPr>
      </p:sp>
      <p:sp>
        <p:nvSpPr>
          <p:cNvPr id="31" name="Text 29"/>
          <p:cNvSpPr/>
          <p:nvPr/>
        </p:nvSpPr>
        <p:spPr>
          <a:xfrm>
            <a:off x="736283" y="5889069"/>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7</a:t>
            </a:r>
            <a:endParaRPr lang="en-US" sz="1250" dirty="0"/>
          </a:p>
        </p:txBody>
      </p:sp>
      <p:sp>
        <p:nvSpPr>
          <p:cNvPr id="32" name="Text 30"/>
          <p:cNvSpPr/>
          <p:nvPr/>
        </p:nvSpPr>
        <p:spPr>
          <a:xfrm>
            <a:off x="5233749" y="5889069"/>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Mallannaa</a:t>
            </a:r>
            <a:endParaRPr lang="en-US" sz="1250" dirty="0"/>
          </a:p>
        </p:txBody>
      </p:sp>
      <p:sp>
        <p:nvSpPr>
          <p:cNvPr id="33" name="Text 31"/>
          <p:cNvSpPr/>
          <p:nvPr/>
        </p:nvSpPr>
        <p:spPr>
          <a:xfrm>
            <a:off x="9727406" y="5889069"/>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182</a:t>
            </a:r>
            <a:endParaRPr lang="en-US" sz="1250" dirty="0"/>
          </a:p>
        </p:txBody>
      </p:sp>
      <p:sp>
        <p:nvSpPr>
          <p:cNvPr id="34" name="Shape 32"/>
          <p:cNvSpPr/>
          <p:nvPr/>
        </p:nvSpPr>
        <p:spPr>
          <a:xfrm>
            <a:off x="573286" y="6252210"/>
            <a:ext cx="13482399" cy="467678"/>
          </a:xfrm>
          <a:prstGeom prst="rect">
            <a:avLst/>
          </a:prstGeom>
          <a:solidFill>
            <a:srgbClr val="000000">
              <a:alpha val="4000"/>
            </a:srgbClr>
          </a:solidFill>
          <a:ln/>
        </p:spPr>
      </p:sp>
      <p:sp>
        <p:nvSpPr>
          <p:cNvPr id="35" name="Text 33"/>
          <p:cNvSpPr/>
          <p:nvPr/>
        </p:nvSpPr>
        <p:spPr>
          <a:xfrm>
            <a:off x="736283" y="6356747"/>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8</a:t>
            </a:r>
            <a:endParaRPr lang="en-US" sz="1250" dirty="0"/>
          </a:p>
        </p:txBody>
      </p:sp>
      <p:sp>
        <p:nvSpPr>
          <p:cNvPr id="36" name="Text 34"/>
          <p:cNvSpPr/>
          <p:nvPr/>
        </p:nvSpPr>
        <p:spPr>
          <a:xfrm>
            <a:off x="5233749" y="6356747"/>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23rd March 1931 Shaheed</a:t>
            </a:r>
            <a:endParaRPr lang="en-US" sz="1250" dirty="0"/>
          </a:p>
        </p:txBody>
      </p:sp>
      <p:sp>
        <p:nvSpPr>
          <p:cNvPr id="37" name="Text 35"/>
          <p:cNvSpPr/>
          <p:nvPr/>
        </p:nvSpPr>
        <p:spPr>
          <a:xfrm>
            <a:off x="9727406" y="6356747"/>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182</a:t>
            </a:r>
            <a:endParaRPr lang="en-US" sz="1250" dirty="0"/>
          </a:p>
        </p:txBody>
      </p:sp>
      <p:sp>
        <p:nvSpPr>
          <p:cNvPr id="38" name="Shape 36"/>
          <p:cNvSpPr/>
          <p:nvPr/>
        </p:nvSpPr>
        <p:spPr>
          <a:xfrm>
            <a:off x="573286" y="6719888"/>
            <a:ext cx="13482399" cy="467678"/>
          </a:xfrm>
          <a:prstGeom prst="rect">
            <a:avLst/>
          </a:prstGeom>
          <a:solidFill>
            <a:srgbClr val="FFFFFF">
              <a:alpha val="4000"/>
            </a:srgbClr>
          </a:solidFill>
          <a:ln/>
        </p:spPr>
      </p:sp>
      <p:sp>
        <p:nvSpPr>
          <p:cNvPr id="39" name="Text 37"/>
          <p:cNvSpPr/>
          <p:nvPr/>
        </p:nvSpPr>
        <p:spPr>
          <a:xfrm>
            <a:off x="736283" y="682442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9</a:t>
            </a:r>
            <a:endParaRPr lang="en-US" sz="1250" dirty="0"/>
          </a:p>
        </p:txBody>
      </p:sp>
      <p:sp>
        <p:nvSpPr>
          <p:cNvPr id="40" name="Text 38"/>
          <p:cNvSpPr/>
          <p:nvPr/>
        </p:nvSpPr>
        <p:spPr>
          <a:xfrm>
            <a:off x="5233749" y="6824424"/>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Nayak</a:t>
            </a:r>
            <a:endParaRPr lang="en-US" sz="1250" dirty="0"/>
          </a:p>
        </p:txBody>
      </p:sp>
      <p:sp>
        <p:nvSpPr>
          <p:cNvPr id="41" name="Text 39"/>
          <p:cNvSpPr/>
          <p:nvPr/>
        </p:nvSpPr>
        <p:spPr>
          <a:xfrm>
            <a:off x="9727406" y="6824424"/>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182</a:t>
            </a:r>
            <a:endParaRPr lang="en-US" sz="1250" dirty="0"/>
          </a:p>
        </p:txBody>
      </p:sp>
      <p:sp>
        <p:nvSpPr>
          <p:cNvPr id="42" name="Shape 40"/>
          <p:cNvSpPr/>
          <p:nvPr/>
        </p:nvSpPr>
        <p:spPr>
          <a:xfrm>
            <a:off x="573286" y="7187565"/>
            <a:ext cx="13482399" cy="467678"/>
          </a:xfrm>
          <a:prstGeom prst="rect">
            <a:avLst/>
          </a:prstGeom>
          <a:solidFill>
            <a:srgbClr val="000000">
              <a:alpha val="4000"/>
            </a:srgbClr>
          </a:solidFill>
          <a:ln/>
        </p:spPr>
      </p:sp>
      <p:sp>
        <p:nvSpPr>
          <p:cNvPr id="43" name="Text 41"/>
          <p:cNvSpPr/>
          <p:nvPr/>
        </p:nvSpPr>
        <p:spPr>
          <a:xfrm>
            <a:off x="736283" y="729210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10</a:t>
            </a:r>
            <a:endParaRPr lang="en-US" sz="1250" dirty="0"/>
          </a:p>
        </p:txBody>
      </p:sp>
      <p:sp>
        <p:nvSpPr>
          <p:cNvPr id="44" name="Text 42"/>
          <p:cNvSpPr/>
          <p:nvPr/>
        </p:nvSpPr>
        <p:spPr>
          <a:xfrm>
            <a:off x="5233749" y="7292102"/>
            <a:ext cx="416290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The King &amp; The Commissioner</a:t>
            </a:r>
            <a:endParaRPr lang="en-US" sz="1250" dirty="0"/>
          </a:p>
        </p:txBody>
      </p:sp>
      <p:sp>
        <p:nvSpPr>
          <p:cNvPr id="45" name="Text 43"/>
          <p:cNvSpPr/>
          <p:nvPr/>
        </p:nvSpPr>
        <p:spPr>
          <a:xfrm>
            <a:off x="9727406" y="7292102"/>
            <a:ext cx="4166711" cy="258604"/>
          </a:xfrm>
          <a:prstGeom prst="rect">
            <a:avLst/>
          </a:prstGeom>
          <a:noFill/>
          <a:ln/>
        </p:spPr>
        <p:txBody>
          <a:bodyPr wrap="none" lIns="0" tIns="0" rIns="0" bIns="0" rtlCol="0" anchor="t"/>
          <a:lstStyle/>
          <a:p>
            <a:pPr marL="0" indent="0">
              <a:lnSpc>
                <a:spcPts val="2000"/>
              </a:lnSpc>
              <a:buNone/>
            </a:pPr>
            <a:r>
              <a:rPr lang="en-US" sz="1250" dirty="0">
                <a:solidFill>
                  <a:srgbClr val="D6E5EF"/>
                </a:solidFill>
                <a:latin typeface="Roboto" pitchFamily="34" charset="0"/>
                <a:ea typeface="Roboto" pitchFamily="34" charset="-122"/>
                <a:cs typeface="Roboto" pitchFamily="34" charset="-120"/>
              </a:rPr>
              <a:t>182</a:t>
            </a:r>
            <a:endParaRPr lang="en-US" sz="12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2565</Words>
  <Application>Microsoft Office PowerPoint</Application>
  <PresentationFormat>Custom</PresentationFormat>
  <Paragraphs>254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Roboto Slab</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Samjeni183@gmail.com</cp:lastModifiedBy>
  <cp:revision>4</cp:revision>
  <dcterms:created xsi:type="dcterms:W3CDTF">2024-09-05T12:15:54Z</dcterms:created>
  <dcterms:modified xsi:type="dcterms:W3CDTF">2024-09-05T13:27:54Z</dcterms:modified>
</cp:coreProperties>
</file>