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72" r:id="rId13"/>
    <p:sldId id="267" r:id="rId14"/>
    <p:sldId id="270" r:id="rId15"/>
    <p:sldId id="269" r:id="rId16"/>
    <p:sldId id="271" r:id="rId17"/>
    <p:sldId id="275"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6EC78-C46A-4623-B7A7-905F57EA55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73BBFCE-929C-4101-8184-52E29D178B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D5ED04-C641-44B6-ABFB-19E589967ADA}"/>
              </a:ext>
            </a:extLst>
          </p:cNvPr>
          <p:cNvSpPr>
            <a:spLocks noGrp="1"/>
          </p:cNvSpPr>
          <p:nvPr>
            <p:ph type="dt" sz="half" idx="10"/>
          </p:nvPr>
        </p:nvSpPr>
        <p:spPr/>
        <p:txBody>
          <a:bodyPr/>
          <a:lstStyle/>
          <a:p>
            <a:fld id="{0207A61C-7985-42AD-A2E2-AA0A9E09304A}" type="datetimeFigureOut">
              <a:rPr lang="en-US" smtClean="0"/>
              <a:t>8/1/2021</a:t>
            </a:fld>
            <a:endParaRPr lang="en-US"/>
          </a:p>
        </p:txBody>
      </p:sp>
      <p:sp>
        <p:nvSpPr>
          <p:cNvPr id="5" name="Footer Placeholder 4">
            <a:extLst>
              <a:ext uri="{FF2B5EF4-FFF2-40B4-BE49-F238E27FC236}">
                <a16:creationId xmlns:a16="http://schemas.microsoft.com/office/drawing/2014/main" id="{AE423881-81B1-45D6-9D52-82341129A8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74D2B-192C-44DD-93E1-396A9E0D0C89}"/>
              </a:ext>
            </a:extLst>
          </p:cNvPr>
          <p:cNvSpPr>
            <a:spLocks noGrp="1"/>
          </p:cNvSpPr>
          <p:nvPr>
            <p:ph type="sldNum" sz="quarter" idx="12"/>
          </p:nvPr>
        </p:nvSpPr>
        <p:spPr/>
        <p:txBody>
          <a:bodyPr/>
          <a:lstStyle/>
          <a:p>
            <a:fld id="{1A619417-590C-42C4-BB21-8F34362167FE}" type="slidenum">
              <a:rPr lang="en-US" smtClean="0"/>
              <a:t>‹#›</a:t>
            </a:fld>
            <a:endParaRPr lang="en-US"/>
          </a:p>
        </p:txBody>
      </p:sp>
    </p:spTree>
    <p:extLst>
      <p:ext uri="{BB962C8B-B14F-4D97-AF65-F5344CB8AC3E}">
        <p14:creationId xmlns:p14="http://schemas.microsoft.com/office/powerpoint/2010/main" val="2538975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D0A99-C526-4CCC-8DE4-482DA3177F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5A19A5-274D-4301-96D2-231E59C10C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DCCD5-808F-43B4-B0B7-1ED9FFDD246D}"/>
              </a:ext>
            </a:extLst>
          </p:cNvPr>
          <p:cNvSpPr>
            <a:spLocks noGrp="1"/>
          </p:cNvSpPr>
          <p:nvPr>
            <p:ph type="dt" sz="half" idx="10"/>
          </p:nvPr>
        </p:nvSpPr>
        <p:spPr/>
        <p:txBody>
          <a:bodyPr/>
          <a:lstStyle/>
          <a:p>
            <a:fld id="{0207A61C-7985-42AD-A2E2-AA0A9E09304A}" type="datetimeFigureOut">
              <a:rPr lang="en-US" smtClean="0"/>
              <a:t>8/1/2021</a:t>
            </a:fld>
            <a:endParaRPr lang="en-US"/>
          </a:p>
        </p:txBody>
      </p:sp>
      <p:sp>
        <p:nvSpPr>
          <p:cNvPr id="5" name="Footer Placeholder 4">
            <a:extLst>
              <a:ext uri="{FF2B5EF4-FFF2-40B4-BE49-F238E27FC236}">
                <a16:creationId xmlns:a16="http://schemas.microsoft.com/office/drawing/2014/main" id="{55C7ACC2-2D5C-4EA2-B7F3-A365AEAD36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8592CE-367E-4605-BDFA-22D35A1764DF}"/>
              </a:ext>
            </a:extLst>
          </p:cNvPr>
          <p:cNvSpPr>
            <a:spLocks noGrp="1"/>
          </p:cNvSpPr>
          <p:nvPr>
            <p:ph type="sldNum" sz="quarter" idx="12"/>
          </p:nvPr>
        </p:nvSpPr>
        <p:spPr/>
        <p:txBody>
          <a:bodyPr/>
          <a:lstStyle/>
          <a:p>
            <a:fld id="{1A619417-590C-42C4-BB21-8F34362167FE}" type="slidenum">
              <a:rPr lang="en-US" smtClean="0"/>
              <a:t>‹#›</a:t>
            </a:fld>
            <a:endParaRPr lang="en-US"/>
          </a:p>
        </p:txBody>
      </p:sp>
    </p:spTree>
    <p:extLst>
      <p:ext uri="{BB962C8B-B14F-4D97-AF65-F5344CB8AC3E}">
        <p14:creationId xmlns:p14="http://schemas.microsoft.com/office/powerpoint/2010/main" val="673868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4C26C9-48C1-4C25-93BD-18F7B6E7FA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4A58B0-C592-4EF9-97C2-83E89DF6EC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0EA35D-DC61-49B7-A9CE-60D845689788}"/>
              </a:ext>
            </a:extLst>
          </p:cNvPr>
          <p:cNvSpPr>
            <a:spLocks noGrp="1"/>
          </p:cNvSpPr>
          <p:nvPr>
            <p:ph type="dt" sz="half" idx="10"/>
          </p:nvPr>
        </p:nvSpPr>
        <p:spPr/>
        <p:txBody>
          <a:bodyPr/>
          <a:lstStyle/>
          <a:p>
            <a:fld id="{0207A61C-7985-42AD-A2E2-AA0A9E09304A}" type="datetimeFigureOut">
              <a:rPr lang="en-US" smtClean="0"/>
              <a:t>8/1/2021</a:t>
            </a:fld>
            <a:endParaRPr lang="en-US"/>
          </a:p>
        </p:txBody>
      </p:sp>
      <p:sp>
        <p:nvSpPr>
          <p:cNvPr id="5" name="Footer Placeholder 4">
            <a:extLst>
              <a:ext uri="{FF2B5EF4-FFF2-40B4-BE49-F238E27FC236}">
                <a16:creationId xmlns:a16="http://schemas.microsoft.com/office/drawing/2014/main" id="{020E9713-58CF-4EF1-A9AE-1905B21F67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B7CF30-16FA-4CB6-81ED-725F9C1A6A79}"/>
              </a:ext>
            </a:extLst>
          </p:cNvPr>
          <p:cNvSpPr>
            <a:spLocks noGrp="1"/>
          </p:cNvSpPr>
          <p:nvPr>
            <p:ph type="sldNum" sz="quarter" idx="12"/>
          </p:nvPr>
        </p:nvSpPr>
        <p:spPr/>
        <p:txBody>
          <a:bodyPr/>
          <a:lstStyle/>
          <a:p>
            <a:fld id="{1A619417-590C-42C4-BB21-8F34362167FE}" type="slidenum">
              <a:rPr lang="en-US" smtClean="0"/>
              <a:t>‹#›</a:t>
            </a:fld>
            <a:endParaRPr lang="en-US"/>
          </a:p>
        </p:txBody>
      </p:sp>
    </p:spTree>
    <p:extLst>
      <p:ext uri="{BB962C8B-B14F-4D97-AF65-F5344CB8AC3E}">
        <p14:creationId xmlns:p14="http://schemas.microsoft.com/office/powerpoint/2010/main" val="2319834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EEEB4-3729-4F2E-8510-2484755361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882158-C8AD-4639-9CE9-F2CA465D29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08D7D-E274-46B7-944F-1346A0A3D805}"/>
              </a:ext>
            </a:extLst>
          </p:cNvPr>
          <p:cNvSpPr>
            <a:spLocks noGrp="1"/>
          </p:cNvSpPr>
          <p:nvPr>
            <p:ph type="dt" sz="half" idx="10"/>
          </p:nvPr>
        </p:nvSpPr>
        <p:spPr/>
        <p:txBody>
          <a:bodyPr/>
          <a:lstStyle/>
          <a:p>
            <a:fld id="{0207A61C-7985-42AD-A2E2-AA0A9E09304A}" type="datetimeFigureOut">
              <a:rPr lang="en-US" smtClean="0"/>
              <a:t>8/1/2021</a:t>
            </a:fld>
            <a:endParaRPr lang="en-US"/>
          </a:p>
        </p:txBody>
      </p:sp>
      <p:sp>
        <p:nvSpPr>
          <p:cNvPr id="5" name="Footer Placeholder 4">
            <a:extLst>
              <a:ext uri="{FF2B5EF4-FFF2-40B4-BE49-F238E27FC236}">
                <a16:creationId xmlns:a16="http://schemas.microsoft.com/office/drawing/2014/main" id="{37D3B882-922D-4079-A933-552AD685B7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1F1969-AE5C-4CAA-9C2D-AC58E2DD5771}"/>
              </a:ext>
            </a:extLst>
          </p:cNvPr>
          <p:cNvSpPr>
            <a:spLocks noGrp="1"/>
          </p:cNvSpPr>
          <p:nvPr>
            <p:ph type="sldNum" sz="quarter" idx="12"/>
          </p:nvPr>
        </p:nvSpPr>
        <p:spPr/>
        <p:txBody>
          <a:bodyPr/>
          <a:lstStyle/>
          <a:p>
            <a:fld id="{1A619417-590C-42C4-BB21-8F34362167FE}" type="slidenum">
              <a:rPr lang="en-US" smtClean="0"/>
              <a:t>‹#›</a:t>
            </a:fld>
            <a:endParaRPr lang="en-US"/>
          </a:p>
        </p:txBody>
      </p:sp>
    </p:spTree>
    <p:extLst>
      <p:ext uri="{BB962C8B-B14F-4D97-AF65-F5344CB8AC3E}">
        <p14:creationId xmlns:p14="http://schemas.microsoft.com/office/powerpoint/2010/main" val="3101047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36CB-5B55-4DBD-9650-240EB699D9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4EB4E7-FE0D-469E-A0F4-C40D3043C4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F9327E-9E03-4392-B4C5-9405539F6BBF}"/>
              </a:ext>
            </a:extLst>
          </p:cNvPr>
          <p:cNvSpPr>
            <a:spLocks noGrp="1"/>
          </p:cNvSpPr>
          <p:nvPr>
            <p:ph type="dt" sz="half" idx="10"/>
          </p:nvPr>
        </p:nvSpPr>
        <p:spPr/>
        <p:txBody>
          <a:bodyPr/>
          <a:lstStyle/>
          <a:p>
            <a:fld id="{0207A61C-7985-42AD-A2E2-AA0A9E09304A}" type="datetimeFigureOut">
              <a:rPr lang="en-US" smtClean="0"/>
              <a:t>8/1/2021</a:t>
            </a:fld>
            <a:endParaRPr lang="en-US"/>
          </a:p>
        </p:txBody>
      </p:sp>
      <p:sp>
        <p:nvSpPr>
          <p:cNvPr id="5" name="Footer Placeholder 4">
            <a:extLst>
              <a:ext uri="{FF2B5EF4-FFF2-40B4-BE49-F238E27FC236}">
                <a16:creationId xmlns:a16="http://schemas.microsoft.com/office/drawing/2014/main" id="{1D8EDA6B-14B5-422E-AC8B-9C0D60EF0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212CEA-659D-4B40-84DF-C853CD1D8628}"/>
              </a:ext>
            </a:extLst>
          </p:cNvPr>
          <p:cNvSpPr>
            <a:spLocks noGrp="1"/>
          </p:cNvSpPr>
          <p:nvPr>
            <p:ph type="sldNum" sz="quarter" idx="12"/>
          </p:nvPr>
        </p:nvSpPr>
        <p:spPr/>
        <p:txBody>
          <a:bodyPr/>
          <a:lstStyle/>
          <a:p>
            <a:fld id="{1A619417-590C-42C4-BB21-8F34362167FE}" type="slidenum">
              <a:rPr lang="en-US" smtClean="0"/>
              <a:t>‹#›</a:t>
            </a:fld>
            <a:endParaRPr lang="en-US"/>
          </a:p>
        </p:txBody>
      </p:sp>
    </p:spTree>
    <p:extLst>
      <p:ext uri="{BB962C8B-B14F-4D97-AF65-F5344CB8AC3E}">
        <p14:creationId xmlns:p14="http://schemas.microsoft.com/office/powerpoint/2010/main" val="793313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A0AE6-E7B2-4417-BD38-99ADBFA735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D62E18-AE5B-429C-AA9F-8BABB3EE21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213E31-AF4D-40B5-B800-93F1092240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A5367A-654F-4879-A48E-AAFC593C74EF}"/>
              </a:ext>
            </a:extLst>
          </p:cNvPr>
          <p:cNvSpPr>
            <a:spLocks noGrp="1"/>
          </p:cNvSpPr>
          <p:nvPr>
            <p:ph type="dt" sz="half" idx="10"/>
          </p:nvPr>
        </p:nvSpPr>
        <p:spPr/>
        <p:txBody>
          <a:bodyPr/>
          <a:lstStyle/>
          <a:p>
            <a:fld id="{0207A61C-7985-42AD-A2E2-AA0A9E09304A}" type="datetimeFigureOut">
              <a:rPr lang="en-US" smtClean="0"/>
              <a:t>8/1/2021</a:t>
            </a:fld>
            <a:endParaRPr lang="en-US"/>
          </a:p>
        </p:txBody>
      </p:sp>
      <p:sp>
        <p:nvSpPr>
          <p:cNvPr id="6" name="Footer Placeholder 5">
            <a:extLst>
              <a:ext uri="{FF2B5EF4-FFF2-40B4-BE49-F238E27FC236}">
                <a16:creationId xmlns:a16="http://schemas.microsoft.com/office/drawing/2014/main" id="{C1BE5C75-FDFC-490C-B442-DC54BAB0CB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D081AC-468F-4F72-A48D-85CF5F10B0D4}"/>
              </a:ext>
            </a:extLst>
          </p:cNvPr>
          <p:cNvSpPr>
            <a:spLocks noGrp="1"/>
          </p:cNvSpPr>
          <p:nvPr>
            <p:ph type="sldNum" sz="quarter" idx="12"/>
          </p:nvPr>
        </p:nvSpPr>
        <p:spPr/>
        <p:txBody>
          <a:bodyPr/>
          <a:lstStyle/>
          <a:p>
            <a:fld id="{1A619417-590C-42C4-BB21-8F34362167FE}" type="slidenum">
              <a:rPr lang="en-US" smtClean="0"/>
              <a:t>‹#›</a:t>
            </a:fld>
            <a:endParaRPr lang="en-US"/>
          </a:p>
        </p:txBody>
      </p:sp>
    </p:spTree>
    <p:extLst>
      <p:ext uri="{BB962C8B-B14F-4D97-AF65-F5344CB8AC3E}">
        <p14:creationId xmlns:p14="http://schemas.microsoft.com/office/powerpoint/2010/main" val="3006599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AB599-BCC9-4F2A-BCBF-00E7FFA058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EA6850-CC91-4EDD-B87F-EF07589DBF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9AF0C0-1349-42B2-ABA4-6FE7881564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9A0A3C-8BE5-46C2-A8B1-AB0ED21CC2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40296A-8DED-4EDC-9771-C5486956A0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4F51C9-598A-40F1-8163-75BC442715CD}"/>
              </a:ext>
            </a:extLst>
          </p:cNvPr>
          <p:cNvSpPr>
            <a:spLocks noGrp="1"/>
          </p:cNvSpPr>
          <p:nvPr>
            <p:ph type="dt" sz="half" idx="10"/>
          </p:nvPr>
        </p:nvSpPr>
        <p:spPr/>
        <p:txBody>
          <a:bodyPr/>
          <a:lstStyle/>
          <a:p>
            <a:fld id="{0207A61C-7985-42AD-A2E2-AA0A9E09304A}" type="datetimeFigureOut">
              <a:rPr lang="en-US" smtClean="0"/>
              <a:t>8/1/2021</a:t>
            </a:fld>
            <a:endParaRPr lang="en-US"/>
          </a:p>
        </p:txBody>
      </p:sp>
      <p:sp>
        <p:nvSpPr>
          <p:cNvPr id="8" name="Footer Placeholder 7">
            <a:extLst>
              <a:ext uri="{FF2B5EF4-FFF2-40B4-BE49-F238E27FC236}">
                <a16:creationId xmlns:a16="http://schemas.microsoft.com/office/drawing/2014/main" id="{DBEB42D5-812A-4DD0-8F4B-A7DB2D9754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E17683-11D8-41EF-8066-07EA95F4BE5E}"/>
              </a:ext>
            </a:extLst>
          </p:cNvPr>
          <p:cNvSpPr>
            <a:spLocks noGrp="1"/>
          </p:cNvSpPr>
          <p:nvPr>
            <p:ph type="sldNum" sz="quarter" idx="12"/>
          </p:nvPr>
        </p:nvSpPr>
        <p:spPr/>
        <p:txBody>
          <a:bodyPr/>
          <a:lstStyle/>
          <a:p>
            <a:fld id="{1A619417-590C-42C4-BB21-8F34362167FE}" type="slidenum">
              <a:rPr lang="en-US" smtClean="0"/>
              <a:t>‹#›</a:t>
            </a:fld>
            <a:endParaRPr lang="en-US"/>
          </a:p>
        </p:txBody>
      </p:sp>
    </p:spTree>
    <p:extLst>
      <p:ext uri="{BB962C8B-B14F-4D97-AF65-F5344CB8AC3E}">
        <p14:creationId xmlns:p14="http://schemas.microsoft.com/office/powerpoint/2010/main" val="3975381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FDBBC-30BD-4E40-A334-A7971A71C0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D080D8-DF1B-4659-96EF-8CC8C5C2B582}"/>
              </a:ext>
            </a:extLst>
          </p:cNvPr>
          <p:cNvSpPr>
            <a:spLocks noGrp="1"/>
          </p:cNvSpPr>
          <p:nvPr>
            <p:ph type="dt" sz="half" idx="10"/>
          </p:nvPr>
        </p:nvSpPr>
        <p:spPr/>
        <p:txBody>
          <a:bodyPr/>
          <a:lstStyle/>
          <a:p>
            <a:fld id="{0207A61C-7985-42AD-A2E2-AA0A9E09304A}" type="datetimeFigureOut">
              <a:rPr lang="en-US" smtClean="0"/>
              <a:t>8/1/2021</a:t>
            </a:fld>
            <a:endParaRPr lang="en-US"/>
          </a:p>
        </p:txBody>
      </p:sp>
      <p:sp>
        <p:nvSpPr>
          <p:cNvPr id="4" name="Footer Placeholder 3">
            <a:extLst>
              <a:ext uri="{FF2B5EF4-FFF2-40B4-BE49-F238E27FC236}">
                <a16:creationId xmlns:a16="http://schemas.microsoft.com/office/drawing/2014/main" id="{CEB70D59-CF6E-46DB-9829-BFCAF27CF2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E68FDF-435F-4F29-BC82-76F87E7742E9}"/>
              </a:ext>
            </a:extLst>
          </p:cNvPr>
          <p:cNvSpPr>
            <a:spLocks noGrp="1"/>
          </p:cNvSpPr>
          <p:nvPr>
            <p:ph type="sldNum" sz="quarter" idx="12"/>
          </p:nvPr>
        </p:nvSpPr>
        <p:spPr/>
        <p:txBody>
          <a:bodyPr/>
          <a:lstStyle/>
          <a:p>
            <a:fld id="{1A619417-590C-42C4-BB21-8F34362167FE}" type="slidenum">
              <a:rPr lang="en-US" smtClean="0"/>
              <a:t>‹#›</a:t>
            </a:fld>
            <a:endParaRPr lang="en-US"/>
          </a:p>
        </p:txBody>
      </p:sp>
    </p:spTree>
    <p:extLst>
      <p:ext uri="{BB962C8B-B14F-4D97-AF65-F5344CB8AC3E}">
        <p14:creationId xmlns:p14="http://schemas.microsoft.com/office/powerpoint/2010/main" val="1846662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DE72D8-EB3F-43A3-8CD6-1CBA199F448E}"/>
              </a:ext>
            </a:extLst>
          </p:cNvPr>
          <p:cNvSpPr>
            <a:spLocks noGrp="1"/>
          </p:cNvSpPr>
          <p:nvPr>
            <p:ph type="dt" sz="half" idx="10"/>
          </p:nvPr>
        </p:nvSpPr>
        <p:spPr/>
        <p:txBody>
          <a:bodyPr/>
          <a:lstStyle/>
          <a:p>
            <a:fld id="{0207A61C-7985-42AD-A2E2-AA0A9E09304A}" type="datetimeFigureOut">
              <a:rPr lang="en-US" smtClean="0"/>
              <a:t>8/1/2021</a:t>
            </a:fld>
            <a:endParaRPr lang="en-US"/>
          </a:p>
        </p:txBody>
      </p:sp>
      <p:sp>
        <p:nvSpPr>
          <p:cNvPr id="3" name="Footer Placeholder 2">
            <a:extLst>
              <a:ext uri="{FF2B5EF4-FFF2-40B4-BE49-F238E27FC236}">
                <a16:creationId xmlns:a16="http://schemas.microsoft.com/office/drawing/2014/main" id="{4384F00A-8FE3-4D5C-A09C-5E7025CD3E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0B14E9-1C60-48EF-8183-75149D0EA84F}"/>
              </a:ext>
            </a:extLst>
          </p:cNvPr>
          <p:cNvSpPr>
            <a:spLocks noGrp="1"/>
          </p:cNvSpPr>
          <p:nvPr>
            <p:ph type="sldNum" sz="quarter" idx="12"/>
          </p:nvPr>
        </p:nvSpPr>
        <p:spPr/>
        <p:txBody>
          <a:bodyPr/>
          <a:lstStyle/>
          <a:p>
            <a:fld id="{1A619417-590C-42C4-BB21-8F34362167FE}" type="slidenum">
              <a:rPr lang="en-US" smtClean="0"/>
              <a:t>‹#›</a:t>
            </a:fld>
            <a:endParaRPr lang="en-US"/>
          </a:p>
        </p:txBody>
      </p:sp>
    </p:spTree>
    <p:extLst>
      <p:ext uri="{BB962C8B-B14F-4D97-AF65-F5344CB8AC3E}">
        <p14:creationId xmlns:p14="http://schemas.microsoft.com/office/powerpoint/2010/main" val="22393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7F1EF-5CAF-4CAD-9995-97723D2F8E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0B405B-DB87-4275-AF01-DF3C2F2444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1B0BAF-5E33-46A8-A727-80E3F03DA4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1DD028-8F5F-4D04-8410-A1FDEF9BEC09}"/>
              </a:ext>
            </a:extLst>
          </p:cNvPr>
          <p:cNvSpPr>
            <a:spLocks noGrp="1"/>
          </p:cNvSpPr>
          <p:nvPr>
            <p:ph type="dt" sz="half" idx="10"/>
          </p:nvPr>
        </p:nvSpPr>
        <p:spPr/>
        <p:txBody>
          <a:bodyPr/>
          <a:lstStyle/>
          <a:p>
            <a:fld id="{0207A61C-7985-42AD-A2E2-AA0A9E09304A}" type="datetimeFigureOut">
              <a:rPr lang="en-US" smtClean="0"/>
              <a:t>8/1/2021</a:t>
            </a:fld>
            <a:endParaRPr lang="en-US"/>
          </a:p>
        </p:txBody>
      </p:sp>
      <p:sp>
        <p:nvSpPr>
          <p:cNvPr id="6" name="Footer Placeholder 5">
            <a:extLst>
              <a:ext uri="{FF2B5EF4-FFF2-40B4-BE49-F238E27FC236}">
                <a16:creationId xmlns:a16="http://schemas.microsoft.com/office/drawing/2014/main" id="{B941FC05-D1F4-4C8C-81E7-FBC3C600C8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FCC05D-0EB2-498B-8BED-43BF618821E7}"/>
              </a:ext>
            </a:extLst>
          </p:cNvPr>
          <p:cNvSpPr>
            <a:spLocks noGrp="1"/>
          </p:cNvSpPr>
          <p:nvPr>
            <p:ph type="sldNum" sz="quarter" idx="12"/>
          </p:nvPr>
        </p:nvSpPr>
        <p:spPr/>
        <p:txBody>
          <a:bodyPr/>
          <a:lstStyle/>
          <a:p>
            <a:fld id="{1A619417-590C-42C4-BB21-8F34362167FE}" type="slidenum">
              <a:rPr lang="en-US" smtClean="0"/>
              <a:t>‹#›</a:t>
            </a:fld>
            <a:endParaRPr lang="en-US"/>
          </a:p>
        </p:txBody>
      </p:sp>
    </p:spTree>
    <p:extLst>
      <p:ext uri="{BB962C8B-B14F-4D97-AF65-F5344CB8AC3E}">
        <p14:creationId xmlns:p14="http://schemas.microsoft.com/office/powerpoint/2010/main" val="279132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DDAE4-BD03-4451-A89F-DC338CA105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FE668DB-CA88-40EE-9A16-F8F2775994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742A71-2957-4A86-B0EE-7FC11644C0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FCFE08-57CB-48ED-8538-9666D2ECB24F}"/>
              </a:ext>
            </a:extLst>
          </p:cNvPr>
          <p:cNvSpPr>
            <a:spLocks noGrp="1"/>
          </p:cNvSpPr>
          <p:nvPr>
            <p:ph type="dt" sz="half" idx="10"/>
          </p:nvPr>
        </p:nvSpPr>
        <p:spPr/>
        <p:txBody>
          <a:bodyPr/>
          <a:lstStyle/>
          <a:p>
            <a:fld id="{0207A61C-7985-42AD-A2E2-AA0A9E09304A}" type="datetimeFigureOut">
              <a:rPr lang="en-US" smtClean="0"/>
              <a:t>8/1/2021</a:t>
            </a:fld>
            <a:endParaRPr lang="en-US"/>
          </a:p>
        </p:txBody>
      </p:sp>
      <p:sp>
        <p:nvSpPr>
          <p:cNvPr id="6" name="Footer Placeholder 5">
            <a:extLst>
              <a:ext uri="{FF2B5EF4-FFF2-40B4-BE49-F238E27FC236}">
                <a16:creationId xmlns:a16="http://schemas.microsoft.com/office/drawing/2014/main" id="{CD8DF3CC-69E5-4DC3-A35F-3377CE4514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65730D-16A3-4DC1-81E5-39E6E57526AA}"/>
              </a:ext>
            </a:extLst>
          </p:cNvPr>
          <p:cNvSpPr>
            <a:spLocks noGrp="1"/>
          </p:cNvSpPr>
          <p:nvPr>
            <p:ph type="sldNum" sz="quarter" idx="12"/>
          </p:nvPr>
        </p:nvSpPr>
        <p:spPr/>
        <p:txBody>
          <a:bodyPr/>
          <a:lstStyle/>
          <a:p>
            <a:fld id="{1A619417-590C-42C4-BB21-8F34362167FE}" type="slidenum">
              <a:rPr lang="en-US" smtClean="0"/>
              <a:t>‹#›</a:t>
            </a:fld>
            <a:endParaRPr lang="en-US"/>
          </a:p>
        </p:txBody>
      </p:sp>
    </p:spTree>
    <p:extLst>
      <p:ext uri="{BB962C8B-B14F-4D97-AF65-F5344CB8AC3E}">
        <p14:creationId xmlns:p14="http://schemas.microsoft.com/office/powerpoint/2010/main" val="2487358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3571D8-F042-4393-812D-4628BE8FC6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DB96A5-1989-45B7-9C73-E9B55EA403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A8D4B9-B316-4101-A408-F1BCA2FC3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07A61C-7985-42AD-A2E2-AA0A9E09304A}" type="datetimeFigureOut">
              <a:rPr lang="en-US" smtClean="0"/>
              <a:t>8/1/2021</a:t>
            </a:fld>
            <a:endParaRPr lang="en-US"/>
          </a:p>
        </p:txBody>
      </p:sp>
      <p:sp>
        <p:nvSpPr>
          <p:cNvPr id="5" name="Footer Placeholder 4">
            <a:extLst>
              <a:ext uri="{FF2B5EF4-FFF2-40B4-BE49-F238E27FC236}">
                <a16:creationId xmlns:a16="http://schemas.microsoft.com/office/drawing/2014/main" id="{10BA3338-F388-4CBA-A2F6-94FB040912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53C9F13-AC68-4B17-B1C0-7F273F4F5F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619417-590C-42C4-BB21-8F34362167FE}" type="slidenum">
              <a:rPr lang="en-US" smtClean="0"/>
              <a:t>‹#›</a:t>
            </a:fld>
            <a:endParaRPr lang="en-US"/>
          </a:p>
        </p:txBody>
      </p:sp>
    </p:spTree>
    <p:extLst>
      <p:ext uri="{BB962C8B-B14F-4D97-AF65-F5344CB8AC3E}">
        <p14:creationId xmlns:p14="http://schemas.microsoft.com/office/powerpoint/2010/main" val="711695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5D1C5C-929B-4B90-A261-D4B88AB73383}"/>
              </a:ext>
            </a:extLst>
          </p:cNvPr>
          <p:cNvSpPr txBox="1"/>
          <p:nvPr/>
        </p:nvSpPr>
        <p:spPr>
          <a:xfrm>
            <a:off x="636104" y="1582340"/>
            <a:ext cx="11092070" cy="3693319"/>
          </a:xfrm>
          <a:prstGeom prst="rect">
            <a:avLst/>
          </a:prstGeom>
          <a:noFill/>
        </p:spPr>
        <p:txBody>
          <a:bodyPr wrap="square" rtlCol="0">
            <a:spAutoFit/>
          </a:bodyPr>
          <a:lstStyle/>
          <a:p>
            <a:pPr marL="0" marR="0" algn="ctr">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20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Final Software Project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Travis Henagan</a:t>
            </a:r>
          </a:p>
          <a:p>
            <a:pPr marL="0" marR="0" algn="ctr">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CST499: Capstone for Computer Software Technology</a:t>
            </a:r>
          </a:p>
          <a:p>
            <a:pPr marL="0" marR="0" algn="ctr">
              <a:lnSpc>
                <a:spcPct val="200000"/>
              </a:lnSpc>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Professor Amr Elchouemi</a:t>
            </a:r>
          </a:p>
          <a:p>
            <a:pPr marL="0" marR="0" algn="ctr">
              <a:lnSpc>
                <a:spcPct val="200000"/>
              </a:lnSpc>
              <a:spcBef>
                <a:spcPts val="0"/>
              </a:spcBef>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August 1</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2021</a:t>
            </a:r>
          </a:p>
          <a:p>
            <a:pPr algn="ctr"/>
            <a:endParaRPr lang="en-US" dirty="0"/>
          </a:p>
        </p:txBody>
      </p:sp>
    </p:spTree>
    <p:extLst>
      <p:ext uri="{BB962C8B-B14F-4D97-AF65-F5344CB8AC3E}">
        <p14:creationId xmlns:p14="http://schemas.microsoft.com/office/powerpoint/2010/main" val="2324325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A0016B-ACC6-40BC-A7EB-0386E0D20BA9}"/>
              </a:ext>
            </a:extLst>
          </p:cNvPr>
          <p:cNvSpPr txBox="1"/>
          <p:nvPr/>
        </p:nvSpPr>
        <p:spPr>
          <a:xfrm>
            <a:off x="722243" y="2730332"/>
            <a:ext cx="10747513" cy="1723549"/>
          </a:xfrm>
          <a:prstGeom prst="rect">
            <a:avLst/>
          </a:prstGeom>
          <a:noFill/>
        </p:spPr>
        <p:txBody>
          <a:bodyPr wrap="square" rtlCol="0">
            <a:spAutoFit/>
          </a:bodyPr>
          <a:lstStyle/>
          <a:p>
            <a:pPr algn="ctr"/>
            <a:r>
              <a:rPr lang="en-US" sz="4400" b="1" dirty="0"/>
              <a:t>Section 3:</a:t>
            </a:r>
          </a:p>
          <a:p>
            <a:pPr algn="ctr"/>
            <a:r>
              <a:rPr lang="en-US" sz="4400" b="1" dirty="0"/>
              <a:t>Design of landing, login pages</a:t>
            </a:r>
          </a:p>
          <a:p>
            <a:pPr algn="ctr"/>
            <a:endParaRPr lang="en-US" dirty="0"/>
          </a:p>
        </p:txBody>
      </p:sp>
    </p:spTree>
    <p:extLst>
      <p:ext uri="{BB962C8B-B14F-4D97-AF65-F5344CB8AC3E}">
        <p14:creationId xmlns:p14="http://schemas.microsoft.com/office/powerpoint/2010/main" val="3154768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A0016B-ACC6-40BC-A7EB-0386E0D20BA9}"/>
              </a:ext>
            </a:extLst>
          </p:cNvPr>
          <p:cNvSpPr txBox="1"/>
          <p:nvPr/>
        </p:nvSpPr>
        <p:spPr>
          <a:xfrm>
            <a:off x="648929" y="629266"/>
            <a:ext cx="3505495" cy="162232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a:solidFill>
                  <a:schemeClr val="tx1"/>
                </a:solidFill>
                <a:latin typeface="+mj-lt"/>
                <a:ea typeface="+mj-ea"/>
                <a:cs typeface="+mj-cs"/>
              </a:rPr>
              <a:t>Landing page</a:t>
            </a:r>
          </a:p>
        </p:txBody>
      </p:sp>
      <p:sp>
        <p:nvSpPr>
          <p:cNvPr id="7" name="TextBox 6">
            <a:extLst>
              <a:ext uri="{FF2B5EF4-FFF2-40B4-BE49-F238E27FC236}">
                <a16:creationId xmlns:a16="http://schemas.microsoft.com/office/drawing/2014/main" id="{25B77A70-642B-461A-8D8D-63A5DD820BBC}"/>
              </a:ext>
            </a:extLst>
          </p:cNvPr>
          <p:cNvSpPr txBox="1"/>
          <p:nvPr/>
        </p:nvSpPr>
        <p:spPr>
          <a:xfrm>
            <a:off x="648931" y="2438400"/>
            <a:ext cx="3505494" cy="3785419"/>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dirty="0">
                <a:effectLst/>
              </a:rPr>
              <a:t>The landing page will allow the user to choose what they would like to do.</a:t>
            </a:r>
          </a:p>
          <a:p>
            <a:pPr marL="285750" indent="-228600">
              <a:lnSpc>
                <a:spcPct val="90000"/>
              </a:lnSpc>
              <a:spcAft>
                <a:spcPts val="600"/>
              </a:spcAft>
              <a:buFont typeface="Arial" panose="020B0604020202020204" pitchFamily="34" charset="0"/>
              <a:buChar char="•"/>
            </a:pPr>
            <a:r>
              <a:rPr lang="en-US" sz="2000" dirty="0"/>
              <a:t>The user can Register as a new user.</a:t>
            </a:r>
          </a:p>
          <a:p>
            <a:pPr marL="285750" indent="-228600">
              <a:lnSpc>
                <a:spcPct val="90000"/>
              </a:lnSpc>
              <a:spcAft>
                <a:spcPts val="600"/>
              </a:spcAft>
              <a:buFont typeface="Arial" panose="020B0604020202020204" pitchFamily="34" charset="0"/>
              <a:buChar char="•"/>
            </a:pPr>
            <a:r>
              <a:rPr lang="en-US" sz="2000" dirty="0">
                <a:effectLst/>
              </a:rPr>
              <a:t>The </a:t>
            </a:r>
            <a:r>
              <a:rPr lang="en-US" sz="2000" dirty="0"/>
              <a:t>User can login as an existing user. </a:t>
            </a:r>
          </a:p>
          <a:p>
            <a:pPr marL="285750" indent="-228600">
              <a:lnSpc>
                <a:spcPct val="90000"/>
              </a:lnSpc>
              <a:spcAft>
                <a:spcPts val="600"/>
              </a:spcAft>
              <a:buFont typeface="Arial" panose="020B0604020202020204" pitchFamily="34" charset="0"/>
              <a:buChar char="•"/>
            </a:pPr>
            <a:r>
              <a:rPr lang="en-US" sz="2000" dirty="0">
                <a:effectLst/>
              </a:rPr>
              <a:t>The </a:t>
            </a:r>
            <a:r>
              <a:rPr lang="en-US" sz="2000" dirty="0"/>
              <a:t>User may also go to the contact us page which will allow them to learn about the website.</a:t>
            </a:r>
            <a:endParaRPr lang="en-US" sz="2000" dirty="0">
              <a:effectLst/>
            </a:endParaRPr>
          </a:p>
          <a:p>
            <a:pPr marL="285750" indent="-228600">
              <a:lnSpc>
                <a:spcPct val="90000"/>
              </a:lnSpc>
              <a:spcAft>
                <a:spcPts val="600"/>
              </a:spcAft>
              <a:buFont typeface="Arial" panose="020B0604020202020204" pitchFamily="34" charset="0"/>
              <a:buChar char="•"/>
            </a:pPr>
            <a:endParaRPr lang="en-US" sz="2000" dirty="0"/>
          </a:p>
        </p:txBody>
      </p:sp>
      <p:sp>
        <p:nvSpPr>
          <p:cNvPr id="17" name="Rectangle 16">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picture containing shape&#10;&#10;Description automatically generated">
            <a:extLst>
              <a:ext uri="{FF2B5EF4-FFF2-40B4-BE49-F238E27FC236}">
                <a16:creationId xmlns:a16="http://schemas.microsoft.com/office/drawing/2014/main" id="{4B733B7E-F55F-4F23-AA51-8017568C22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5862" y="2095157"/>
            <a:ext cx="6019331" cy="2664439"/>
          </a:xfrm>
          <a:prstGeom prst="rect">
            <a:avLst/>
          </a:prstGeom>
          <a:effectLst/>
        </p:spPr>
      </p:pic>
    </p:spTree>
    <p:extLst>
      <p:ext uri="{BB962C8B-B14F-4D97-AF65-F5344CB8AC3E}">
        <p14:creationId xmlns:p14="http://schemas.microsoft.com/office/powerpoint/2010/main" val="1946953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A0016B-ACC6-40BC-A7EB-0386E0D20BA9}"/>
              </a:ext>
            </a:extLst>
          </p:cNvPr>
          <p:cNvSpPr txBox="1"/>
          <p:nvPr/>
        </p:nvSpPr>
        <p:spPr>
          <a:xfrm>
            <a:off x="648929" y="629266"/>
            <a:ext cx="3505495" cy="162232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100" kern="1200" dirty="0">
                <a:solidFill>
                  <a:schemeClr val="tx1"/>
                </a:solidFill>
                <a:latin typeface="+mj-lt"/>
                <a:ea typeface="+mj-ea"/>
                <a:cs typeface="+mj-cs"/>
              </a:rPr>
              <a:t>Landing Page PHP code </a:t>
            </a:r>
          </a:p>
        </p:txBody>
      </p:sp>
      <p:sp>
        <p:nvSpPr>
          <p:cNvPr id="7" name="TextBox 6">
            <a:extLst>
              <a:ext uri="{FF2B5EF4-FFF2-40B4-BE49-F238E27FC236}">
                <a16:creationId xmlns:a16="http://schemas.microsoft.com/office/drawing/2014/main" id="{25B77A70-642B-461A-8D8D-63A5DD820BBC}"/>
              </a:ext>
            </a:extLst>
          </p:cNvPr>
          <p:cNvSpPr txBox="1"/>
          <p:nvPr/>
        </p:nvSpPr>
        <p:spPr>
          <a:xfrm>
            <a:off x="648931" y="2438400"/>
            <a:ext cx="3505494" cy="3785419"/>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dirty="0"/>
              <a:t>The landing page PHP code uses HTML code to assist in placing links to the page.</a:t>
            </a:r>
          </a:p>
          <a:p>
            <a:pPr marL="285750" indent="-228600">
              <a:lnSpc>
                <a:spcPct val="90000"/>
              </a:lnSpc>
              <a:spcAft>
                <a:spcPts val="600"/>
              </a:spcAft>
              <a:buFont typeface="Arial" panose="020B0604020202020204" pitchFamily="34" charset="0"/>
              <a:buChar char="•"/>
            </a:pPr>
            <a:r>
              <a:rPr lang="en-US" sz="2000" dirty="0"/>
              <a:t>href – is used to post a link along with the connected PHP file.  This will redirect the User when the link is selected.</a:t>
            </a:r>
          </a:p>
        </p:txBody>
      </p:sp>
      <p:sp>
        <p:nvSpPr>
          <p:cNvPr id="35" name="Rectangle 34">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DE7901A-BFC0-4829-BFC7-C8D9D85B6CF1}"/>
              </a:ext>
            </a:extLst>
          </p:cNvPr>
          <p:cNvPicPr>
            <a:picLocks noChangeAspect="1"/>
          </p:cNvPicPr>
          <p:nvPr/>
        </p:nvPicPr>
        <p:blipFill>
          <a:blip r:embed="rId2"/>
          <a:stretch>
            <a:fillRect/>
          </a:stretch>
        </p:blipFill>
        <p:spPr>
          <a:xfrm>
            <a:off x="5405862" y="992111"/>
            <a:ext cx="6019331" cy="4870531"/>
          </a:xfrm>
          <a:prstGeom prst="rect">
            <a:avLst/>
          </a:prstGeom>
          <a:effectLst/>
        </p:spPr>
      </p:pic>
    </p:spTree>
    <p:extLst>
      <p:ext uri="{BB962C8B-B14F-4D97-AF65-F5344CB8AC3E}">
        <p14:creationId xmlns:p14="http://schemas.microsoft.com/office/powerpoint/2010/main" val="2152539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A0016B-ACC6-40BC-A7EB-0386E0D20BA9}"/>
              </a:ext>
            </a:extLst>
          </p:cNvPr>
          <p:cNvSpPr txBox="1"/>
          <p:nvPr/>
        </p:nvSpPr>
        <p:spPr>
          <a:xfrm>
            <a:off x="648929" y="629266"/>
            <a:ext cx="3505495" cy="162232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kern="1200" dirty="0">
                <a:solidFill>
                  <a:schemeClr val="tx1"/>
                </a:solidFill>
                <a:latin typeface="+mj-lt"/>
                <a:ea typeface="+mj-ea"/>
                <a:cs typeface="+mj-cs"/>
              </a:rPr>
              <a:t>Login Page</a:t>
            </a:r>
          </a:p>
        </p:txBody>
      </p:sp>
      <p:sp>
        <p:nvSpPr>
          <p:cNvPr id="7" name="TextBox 6">
            <a:extLst>
              <a:ext uri="{FF2B5EF4-FFF2-40B4-BE49-F238E27FC236}">
                <a16:creationId xmlns:a16="http://schemas.microsoft.com/office/drawing/2014/main" id="{25B77A70-642B-461A-8D8D-63A5DD820BBC}"/>
              </a:ext>
            </a:extLst>
          </p:cNvPr>
          <p:cNvSpPr txBox="1"/>
          <p:nvPr/>
        </p:nvSpPr>
        <p:spPr>
          <a:xfrm>
            <a:off x="648931" y="2438400"/>
            <a:ext cx="3505494" cy="3785419"/>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dirty="0"/>
              <a:t>Login page allows the User to login with their email and password</a:t>
            </a:r>
          </a:p>
          <a:p>
            <a:pPr marL="285750" indent="-228600">
              <a:lnSpc>
                <a:spcPct val="90000"/>
              </a:lnSpc>
              <a:spcAft>
                <a:spcPts val="600"/>
              </a:spcAft>
              <a:buFont typeface="Arial" panose="020B0604020202020204" pitchFamily="34" charset="0"/>
              <a:buChar char="•"/>
            </a:pPr>
            <a:r>
              <a:rPr lang="en-US" sz="2000" dirty="0"/>
              <a:t>This page is connected to the MySQL database that will contain the information that was presented during registration of their email and password</a:t>
            </a:r>
          </a:p>
        </p:txBody>
      </p:sp>
      <p:sp>
        <p:nvSpPr>
          <p:cNvPr id="17" name="Rectangle 16">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E67D2D8-3BEE-4B8D-95D7-C5AFD7C076DE}"/>
              </a:ext>
            </a:extLst>
          </p:cNvPr>
          <p:cNvPicPr/>
          <p:nvPr/>
        </p:nvPicPr>
        <p:blipFill>
          <a:blip r:embed="rId2"/>
          <a:stretch>
            <a:fillRect/>
          </a:stretch>
        </p:blipFill>
        <p:spPr>
          <a:xfrm>
            <a:off x="5443728" y="2122769"/>
            <a:ext cx="5943600" cy="2609215"/>
          </a:xfrm>
          <a:prstGeom prst="rect">
            <a:avLst/>
          </a:prstGeom>
        </p:spPr>
      </p:pic>
    </p:spTree>
    <p:extLst>
      <p:ext uri="{BB962C8B-B14F-4D97-AF65-F5344CB8AC3E}">
        <p14:creationId xmlns:p14="http://schemas.microsoft.com/office/powerpoint/2010/main" val="187267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42A0016B-ACC6-40BC-A7EB-0386E0D20BA9}"/>
              </a:ext>
            </a:extLst>
          </p:cNvPr>
          <p:cNvSpPr txBox="1"/>
          <p:nvPr/>
        </p:nvSpPr>
        <p:spPr>
          <a:xfrm>
            <a:off x="1046746" y="586822"/>
            <a:ext cx="3560252" cy="164592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kern="1200" dirty="0">
                <a:solidFill>
                  <a:schemeClr val="tx1"/>
                </a:solidFill>
                <a:latin typeface="+mj-lt"/>
                <a:ea typeface="+mj-ea"/>
                <a:cs typeface="+mj-cs"/>
              </a:rPr>
              <a:t>Login Page PHP Code</a:t>
            </a:r>
          </a:p>
        </p:txBody>
      </p:sp>
      <p:sp>
        <p:nvSpPr>
          <p:cNvPr id="28" name="Rectangle 27">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0" name="Rectangle 29">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TextBox 6">
            <a:extLst>
              <a:ext uri="{FF2B5EF4-FFF2-40B4-BE49-F238E27FC236}">
                <a16:creationId xmlns:a16="http://schemas.microsoft.com/office/drawing/2014/main" id="{25B77A70-642B-461A-8D8D-63A5DD820BBC}"/>
              </a:ext>
            </a:extLst>
          </p:cNvPr>
          <p:cNvSpPr txBox="1"/>
          <p:nvPr/>
        </p:nvSpPr>
        <p:spPr>
          <a:xfrm>
            <a:off x="5351164" y="586822"/>
            <a:ext cx="6002636" cy="164592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dirty="0"/>
              <a:t>The PHP code uses the POST statement which will post the information that is entered.  </a:t>
            </a:r>
          </a:p>
          <a:p>
            <a:pPr marL="285750" indent="-228600">
              <a:lnSpc>
                <a:spcPct val="90000"/>
              </a:lnSpc>
              <a:spcAft>
                <a:spcPts val="600"/>
              </a:spcAft>
              <a:buFont typeface="Arial" panose="020B0604020202020204" pitchFamily="34" charset="0"/>
              <a:buChar char="•"/>
            </a:pPr>
            <a:r>
              <a:rPr lang="en-US" dirty="0"/>
              <a:t>The code makes use of a SQL statement inside an if statement to sent and receive information from the </a:t>
            </a:r>
            <a:r>
              <a:rPr lang="en-US" dirty="0" err="1"/>
              <a:t>datbase</a:t>
            </a:r>
            <a:endParaRPr lang="en-US" dirty="0"/>
          </a:p>
        </p:txBody>
      </p:sp>
      <p:pic>
        <p:nvPicPr>
          <p:cNvPr id="6" name="Picture 5" descr="Graphical user interface, text, application, email&#10;&#10;Description automatically generated">
            <a:extLst>
              <a:ext uri="{FF2B5EF4-FFF2-40B4-BE49-F238E27FC236}">
                <a16:creationId xmlns:a16="http://schemas.microsoft.com/office/drawing/2014/main" id="{A137C780-5DB8-4D7A-96E2-3EEC101668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784" y="2773353"/>
            <a:ext cx="11164824" cy="3405270"/>
          </a:xfrm>
          <a:prstGeom prst="rect">
            <a:avLst/>
          </a:prstGeom>
        </p:spPr>
      </p:pic>
    </p:spTree>
    <p:extLst>
      <p:ext uri="{BB962C8B-B14F-4D97-AF65-F5344CB8AC3E}">
        <p14:creationId xmlns:p14="http://schemas.microsoft.com/office/powerpoint/2010/main" val="3968299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A0016B-ACC6-40BC-A7EB-0386E0D20BA9}"/>
              </a:ext>
            </a:extLst>
          </p:cNvPr>
          <p:cNvSpPr txBox="1"/>
          <p:nvPr/>
        </p:nvSpPr>
        <p:spPr>
          <a:xfrm>
            <a:off x="722243" y="2730332"/>
            <a:ext cx="10747513" cy="1723549"/>
          </a:xfrm>
          <a:prstGeom prst="rect">
            <a:avLst/>
          </a:prstGeom>
          <a:noFill/>
        </p:spPr>
        <p:txBody>
          <a:bodyPr wrap="square" rtlCol="0">
            <a:spAutoFit/>
          </a:bodyPr>
          <a:lstStyle/>
          <a:p>
            <a:pPr algn="ctr"/>
            <a:r>
              <a:rPr lang="en-US" sz="4400" b="1" dirty="0"/>
              <a:t>Section 3:</a:t>
            </a:r>
          </a:p>
          <a:p>
            <a:pPr algn="ctr"/>
            <a:r>
              <a:rPr lang="en-US" sz="4400" b="1" dirty="0"/>
              <a:t>MySQL Database</a:t>
            </a:r>
          </a:p>
          <a:p>
            <a:pPr algn="ctr"/>
            <a:endParaRPr lang="en-US" dirty="0"/>
          </a:p>
        </p:txBody>
      </p:sp>
    </p:spTree>
    <p:extLst>
      <p:ext uri="{BB962C8B-B14F-4D97-AF65-F5344CB8AC3E}">
        <p14:creationId xmlns:p14="http://schemas.microsoft.com/office/powerpoint/2010/main" val="1456787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42A0016B-ACC6-40BC-A7EB-0386E0D20BA9}"/>
              </a:ext>
            </a:extLst>
          </p:cNvPr>
          <p:cNvSpPr txBox="1"/>
          <p:nvPr/>
        </p:nvSpPr>
        <p:spPr>
          <a:xfrm>
            <a:off x="1046746" y="586822"/>
            <a:ext cx="3560252" cy="164592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kern="1200">
                <a:solidFill>
                  <a:schemeClr val="tx1"/>
                </a:solidFill>
                <a:latin typeface="+mj-lt"/>
                <a:ea typeface="+mj-ea"/>
                <a:cs typeface="+mj-cs"/>
              </a:rPr>
              <a:t>MySQL databases of User Information</a:t>
            </a:r>
            <a:endParaRPr lang="en-US" sz="3200" kern="1200" dirty="0">
              <a:solidFill>
                <a:schemeClr val="tx1"/>
              </a:solidFill>
              <a:latin typeface="+mj-lt"/>
              <a:ea typeface="+mj-ea"/>
              <a:cs typeface="+mj-cs"/>
            </a:endParaRPr>
          </a:p>
        </p:txBody>
      </p:sp>
      <p:sp>
        <p:nvSpPr>
          <p:cNvPr id="39" name="Rectangle 38">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1" name="Rectangle 40">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TextBox 6">
            <a:extLst>
              <a:ext uri="{FF2B5EF4-FFF2-40B4-BE49-F238E27FC236}">
                <a16:creationId xmlns:a16="http://schemas.microsoft.com/office/drawing/2014/main" id="{25B77A70-642B-461A-8D8D-63A5DD820BBC}"/>
              </a:ext>
            </a:extLst>
          </p:cNvPr>
          <p:cNvSpPr txBox="1"/>
          <p:nvPr/>
        </p:nvSpPr>
        <p:spPr>
          <a:xfrm>
            <a:off x="5351164" y="586822"/>
            <a:ext cx="6002636" cy="1645920"/>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dirty="0"/>
              <a:t>The MySQL will display tables of the Users information.  First name, Last name, email and password</a:t>
            </a:r>
          </a:p>
          <a:p>
            <a:pPr marL="285750" indent="-228600">
              <a:lnSpc>
                <a:spcPct val="90000"/>
              </a:lnSpc>
              <a:spcAft>
                <a:spcPts val="600"/>
              </a:spcAft>
              <a:buFont typeface="Arial" panose="020B0604020202020204" pitchFamily="34" charset="0"/>
              <a:buChar char="•"/>
            </a:pPr>
            <a:r>
              <a:rPr lang="en-US" dirty="0"/>
              <a:t>This will allow information to be given and received from the database as it is added.</a:t>
            </a:r>
          </a:p>
        </p:txBody>
      </p:sp>
      <p:pic>
        <p:nvPicPr>
          <p:cNvPr id="2" name="Picture 1">
            <a:extLst>
              <a:ext uri="{FF2B5EF4-FFF2-40B4-BE49-F238E27FC236}">
                <a16:creationId xmlns:a16="http://schemas.microsoft.com/office/drawing/2014/main" id="{426A5884-7959-45DE-B208-407B5D5AFB46}"/>
              </a:ext>
            </a:extLst>
          </p:cNvPr>
          <p:cNvPicPr>
            <a:picLocks noChangeAspect="1"/>
          </p:cNvPicPr>
          <p:nvPr/>
        </p:nvPicPr>
        <p:blipFill>
          <a:blip r:embed="rId2"/>
          <a:stretch>
            <a:fillRect/>
          </a:stretch>
        </p:blipFill>
        <p:spPr>
          <a:xfrm>
            <a:off x="557784" y="3387418"/>
            <a:ext cx="11164824" cy="2177140"/>
          </a:xfrm>
          <a:prstGeom prst="rect">
            <a:avLst/>
          </a:prstGeom>
        </p:spPr>
      </p:pic>
    </p:spTree>
    <p:extLst>
      <p:ext uri="{BB962C8B-B14F-4D97-AF65-F5344CB8AC3E}">
        <p14:creationId xmlns:p14="http://schemas.microsoft.com/office/powerpoint/2010/main" val="2084093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8" name="Rectangle 4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42A0016B-ACC6-40BC-A7EB-0386E0D20BA9}"/>
              </a:ext>
            </a:extLst>
          </p:cNvPr>
          <p:cNvSpPr txBox="1"/>
          <p:nvPr/>
        </p:nvSpPr>
        <p:spPr>
          <a:xfrm>
            <a:off x="1046746" y="586822"/>
            <a:ext cx="3560252" cy="164592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kern="1200" dirty="0">
                <a:solidFill>
                  <a:schemeClr val="tx1"/>
                </a:solidFill>
                <a:latin typeface="+mj-lt"/>
                <a:ea typeface="+mj-ea"/>
                <a:cs typeface="+mj-cs"/>
              </a:rPr>
              <a:t>MySQL database tables for course registration</a:t>
            </a:r>
          </a:p>
        </p:txBody>
      </p:sp>
      <p:sp>
        <p:nvSpPr>
          <p:cNvPr id="50" name="Rectangle 4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52" name="Rectangle 5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TextBox 6">
            <a:extLst>
              <a:ext uri="{FF2B5EF4-FFF2-40B4-BE49-F238E27FC236}">
                <a16:creationId xmlns:a16="http://schemas.microsoft.com/office/drawing/2014/main" id="{25B77A70-642B-461A-8D8D-63A5DD820BBC}"/>
              </a:ext>
            </a:extLst>
          </p:cNvPr>
          <p:cNvSpPr txBox="1"/>
          <p:nvPr/>
        </p:nvSpPr>
        <p:spPr>
          <a:xfrm>
            <a:off x="5351164" y="586822"/>
            <a:ext cx="6002636" cy="1645920"/>
          </a:xfrm>
          <a:prstGeom prst="rect">
            <a:avLst/>
          </a:prstGeom>
        </p:spPr>
        <p:txBody>
          <a:bodyPr vert="horz" lIns="91440" tIns="45720" rIns="91440" bIns="45720" rtlCol="0" anchor="ctr">
            <a:normAutofit lnSpcReduction="10000"/>
          </a:bodyPr>
          <a:lstStyle/>
          <a:p>
            <a:pPr marL="342900" indent="-285750">
              <a:lnSpc>
                <a:spcPct val="90000"/>
              </a:lnSpc>
              <a:spcAft>
                <a:spcPts val="600"/>
              </a:spcAft>
              <a:buFont typeface="Arial" panose="020B0604020202020204" pitchFamily="34" charset="0"/>
              <a:buChar char="•"/>
            </a:pPr>
            <a:r>
              <a:rPr lang="en-US" dirty="0"/>
              <a:t>The picture below shows the tables that I developed for the database.</a:t>
            </a:r>
          </a:p>
          <a:p>
            <a:pPr marL="342900" indent="-285750">
              <a:lnSpc>
                <a:spcPct val="90000"/>
              </a:lnSpc>
              <a:spcAft>
                <a:spcPts val="600"/>
              </a:spcAft>
              <a:buFont typeface="Arial" panose="020B0604020202020204" pitchFamily="34" charset="0"/>
              <a:buChar char="•"/>
            </a:pPr>
            <a:r>
              <a:rPr lang="en-US" dirty="0"/>
              <a:t>The database would be searched during the interaction that the User has with the website</a:t>
            </a:r>
          </a:p>
          <a:p>
            <a:pPr marL="342900" indent="-285750">
              <a:lnSpc>
                <a:spcPct val="90000"/>
              </a:lnSpc>
              <a:spcAft>
                <a:spcPts val="600"/>
              </a:spcAft>
              <a:buFont typeface="Arial" panose="020B0604020202020204" pitchFamily="34" charset="0"/>
              <a:buChar char="•"/>
            </a:pPr>
            <a:r>
              <a:rPr lang="en-US" dirty="0"/>
              <a:t>When courses are added, deleted, or a student adds themselves to the waitlist for courses.</a:t>
            </a:r>
          </a:p>
        </p:txBody>
      </p:sp>
      <p:pic>
        <p:nvPicPr>
          <p:cNvPr id="9" name="Picture 8">
            <a:extLst>
              <a:ext uri="{FF2B5EF4-FFF2-40B4-BE49-F238E27FC236}">
                <a16:creationId xmlns:a16="http://schemas.microsoft.com/office/drawing/2014/main" id="{9291CD2D-6622-45BF-B3EE-41A2AC6B3EA6}"/>
              </a:ext>
            </a:extLst>
          </p:cNvPr>
          <p:cNvPicPr/>
          <p:nvPr/>
        </p:nvPicPr>
        <p:blipFill>
          <a:blip r:embed="rId2"/>
          <a:stretch>
            <a:fillRect/>
          </a:stretch>
        </p:blipFill>
        <p:spPr>
          <a:xfrm>
            <a:off x="557784" y="3526979"/>
            <a:ext cx="11164824" cy="1898018"/>
          </a:xfrm>
          <a:prstGeom prst="rect">
            <a:avLst/>
          </a:prstGeom>
        </p:spPr>
      </p:pic>
    </p:spTree>
    <p:extLst>
      <p:ext uri="{BB962C8B-B14F-4D97-AF65-F5344CB8AC3E}">
        <p14:creationId xmlns:p14="http://schemas.microsoft.com/office/powerpoint/2010/main" val="3705851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A0016B-ACC6-40BC-A7EB-0386E0D20BA9}"/>
              </a:ext>
            </a:extLst>
          </p:cNvPr>
          <p:cNvSpPr txBox="1"/>
          <p:nvPr/>
        </p:nvSpPr>
        <p:spPr>
          <a:xfrm>
            <a:off x="722243" y="2730332"/>
            <a:ext cx="10747513" cy="1723549"/>
          </a:xfrm>
          <a:prstGeom prst="rect">
            <a:avLst/>
          </a:prstGeom>
          <a:noFill/>
        </p:spPr>
        <p:txBody>
          <a:bodyPr wrap="square" rtlCol="0">
            <a:spAutoFit/>
          </a:bodyPr>
          <a:lstStyle/>
          <a:p>
            <a:pPr algn="ctr"/>
            <a:r>
              <a:rPr lang="en-US" sz="4400" b="1" dirty="0"/>
              <a:t>Section 4:</a:t>
            </a:r>
          </a:p>
          <a:p>
            <a:pPr algn="ctr"/>
            <a:r>
              <a:rPr lang="en-US" sz="4400" b="1" dirty="0"/>
              <a:t>References</a:t>
            </a:r>
          </a:p>
          <a:p>
            <a:pPr algn="ctr"/>
            <a:endParaRPr lang="en-US" dirty="0"/>
          </a:p>
        </p:txBody>
      </p:sp>
    </p:spTree>
    <p:extLst>
      <p:ext uri="{BB962C8B-B14F-4D97-AF65-F5344CB8AC3E}">
        <p14:creationId xmlns:p14="http://schemas.microsoft.com/office/powerpoint/2010/main" val="1702924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A1CA2A-FE46-4E5E-A6A9-53F5CA1943C9}"/>
              </a:ext>
            </a:extLst>
          </p:cNvPr>
          <p:cNvSpPr txBox="1"/>
          <p:nvPr/>
        </p:nvSpPr>
        <p:spPr>
          <a:xfrm>
            <a:off x="675861" y="463826"/>
            <a:ext cx="10906539" cy="5447645"/>
          </a:xfrm>
          <a:prstGeom prst="rect">
            <a:avLst/>
          </a:prstGeom>
          <a:noFill/>
        </p:spPr>
        <p:txBody>
          <a:bodyPr wrap="square" rtlCol="0">
            <a:spAutoFit/>
          </a:bodyPr>
          <a:lstStyle/>
          <a:p>
            <a:pPr marL="457200" marR="0" indent="-457200">
              <a:lnSpc>
                <a:spcPct val="200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Chikh, A., &amp; Alajmi, H. (2014, January 17–19). Towards a dynamic software requirements specification [Paper presentation]. 2014 World Congress on Computer Applications and Information Systems (WCCAIS), Hammamet, Tunisia. https://doi.org/10.1109/WCCAIS.2014.6916656</a:t>
            </a:r>
          </a:p>
          <a:p>
            <a:pPr marL="457200" marR="0" indent="-457200">
              <a:lnSpc>
                <a:spcPct val="200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Dvorski, D. D. (2007). Installing, configuring, and developing with Xampp. </a:t>
            </a: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Skills Canada</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t>
            </a:r>
          </a:p>
          <a:p>
            <a:pPr marL="457200" marR="0" indent="-457200">
              <a:lnSpc>
                <a:spcPct val="200000"/>
              </a:lnSpc>
              <a:spcBef>
                <a:spcPts val="0"/>
              </a:spcBef>
              <a:spcAft>
                <a:spcPts val="0"/>
              </a:spcAft>
            </a:pP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SQL CREATE TABLE Statement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W3schools.com. Retrieved from https://www.w3schools.com/sql/sql_create_table.asp.</a:t>
            </a:r>
          </a:p>
          <a:p>
            <a:pPr marL="457200" marR="0" indent="-457200">
              <a:lnSpc>
                <a:spcPct val="200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Homès, B. (2012). Fundamentals of software testing. Wiley.</a:t>
            </a:r>
          </a:p>
          <a:p>
            <a:pPr marL="457200" marR="0" indent="-457200">
              <a:lnSpc>
                <a:spcPct val="200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Kawane, N. (2003, November). Fault detection effectiveness of UML design model test adequacy criteria. In </a:t>
            </a: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Supplementary Proceedings of the International Symposium on Software Reliability Engineering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(pp. 327-328).</a:t>
            </a:r>
          </a:p>
          <a:p>
            <a:pPr marL="457200" marR="0" indent="-457200">
              <a:lnSpc>
                <a:spcPct val="200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Spillner, A., Linz, T., &amp; Schaefer, H. (2014). Software testing foundations: A study guide for the certified tester exam (4th ed.). Rocky Nook.</a:t>
            </a:r>
          </a:p>
          <a:p>
            <a:pPr marL="457200" marR="0" indent="-457200">
              <a:lnSpc>
                <a:spcPct val="200000"/>
              </a:lnSpc>
              <a:spcBef>
                <a:spcPts val="0"/>
              </a:spcBef>
              <a:spcAft>
                <a:spcPts val="0"/>
              </a:spcAft>
            </a:pP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Steps in Top Down Integration Testing - GeeksforGeeks</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GeeksforGeeks. (2020). Retrieved from https://www.geeksforgeeks.org/steps-in-top-down-integration-testing/.</a:t>
            </a:r>
          </a:p>
          <a:p>
            <a:pPr marL="457200" marR="0" indent="-457200">
              <a:lnSpc>
                <a:spcPct val="200000"/>
              </a:lnSpc>
              <a:spcBef>
                <a:spcPts val="0"/>
              </a:spcBef>
              <a:spcAft>
                <a:spcPts val="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Wiegers, K. E. (1999). </a:t>
            </a:r>
            <a:r>
              <a:rPr lang="en-US" sz="1400" i="1" dirty="0">
                <a:effectLst/>
                <a:latin typeface="Times New Roman" panose="02020603050405020304" pitchFamily="18" charset="0"/>
                <a:ea typeface="Calibri" panose="020F0502020204030204" pitchFamily="34" charset="0"/>
                <a:cs typeface="Times New Roman" panose="02020603050405020304" pitchFamily="18" charset="0"/>
              </a:rPr>
              <a:t>Software requirement specifications for &lt;project&gt;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(Links to an external site.) [Template]. https://web.cs.dal.ca/~hawkey/3130/srs_template-ieee.doc</a:t>
            </a:r>
          </a:p>
          <a:p>
            <a:endParaRPr lang="en-US" sz="1200" dirty="0"/>
          </a:p>
        </p:txBody>
      </p:sp>
    </p:spTree>
    <p:extLst>
      <p:ext uri="{BB962C8B-B14F-4D97-AF65-F5344CB8AC3E}">
        <p14:creationId xmlns:p14="http://schemas.microsoft.com/office/powerpoint/2010/main" val="731425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A0016B-ACC6-40BC-A7EB-0386E0D20BA9}"/>
              </a:ext>
            </a:extLst>
          </p:cNvPr>
          <p:cNvSpPr txBox="1"/>
          <p:nvPr/>
        </p:nvSpPr>
        <p:spPr>
          <a:xfrm>
            <a:off x="689113" y="1908697"/>
            <a:ext cx="10747513" cy="2400657"/>
          </a:xfrm>
          <a:prstGeom prst="rect">
            <a:avLst/>
          </a:prstGeom>
          <a:noFill/>
        </p:spPr>
        <p:txBody>
          <a:bodyPr wrap="square" rtlCol="0">
            <a:spAutoFit/>
          </a:bodyPr>
          <a:lstStyle/>
          <a:p>
            <a:pPr algn="ctr"/>
            <a:r>
              <a:rPr lang="en-US" sz="4400" b="1" dirty="0"/>
              <a:t>Section 1:</a:t>
            </a:r>
          </a:p>
          <a:p>
            <a:pPr algn="ctr"/>
            <a:r>
              <a:rPr lang="en-US" sz="4400" b="1" dirty="0"/>
              <a:t>Software Requirements Specification (SRS) Document</a:t>
            </a:r>
          </a:p>
          <a:p>
            <a:pPr algn="ctr"/>
            <a:endParaRPr lang="en-US" dirty="0"/>
          </a:p>
        </p:txBody>
      </p:sp>
    </p:spTree>
    <p:extLst>
      <p:ext uri="{BB962C8B-B14F-4D97-AF65-F5344CB8AC3E}">
        <p14:creationId xmlns:p14="http://schemas.microsoft.com/office/powerpoint/2010/main" val="2034832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49257F-E80D-4DB7-A62B-4672C7C9CD67}"/>
              </a:ext>
            </a:extLst>
          </p:cNvPr>
          <p:cNvSpPr txBox="1"/>
          <p:nvPr/>
        </p:nvSpPr>
        <p:spPr>
          <a:xfrm>
            <a:off x="1060174" y="1086678"/>
            <a:ext cx="10323443" cy="1815882"/>
          </a:xfrm>
          <a:prstGeom prst="rect">
            <a:avLst/>
          </a:prstGeom>
          <a:noFill/>
        </p:spPr>
        <p:txBody>
          <a:bodyPr wrap="square" rtlCol="0">
            <a:spAutoFit/>
          </a:bodyPr>
          <a:lstStyle/>
          <a:p>
            <a:r>
              <a:rPr lang="en-US" sz="2800" dirty="0"/>
              <a:t>The SRS document describes the system that I will be developing in detail.  It is used to begin the foundation of an agreement between customers on the functioning of the software.  </a:t>
            </a:r>
          </a:p>
          <a:p>
            <a:pPr marL="457200" indent="-457200">
              <a:buFont typeface="Arial" panose="020B0604020202020204" pitchFamily="34" charset="0"/>
              <a:buChar char="•"/>
            </a:pPr>
            <a:endParaRPr lang="en-US" sz="2800" dirty="0"/>
          </a:p>
        </p:txBody>
      </p:sp>
      <p:sp>
        <p:nvSpPr>
          <p:cNvPr id="3" name="TextBox 2">
            <a:extLst>
              <a:ext uri="{FF2B5EF4-FFF2-40B4-BE49-F238E27FC236}">
                <a16:creationId xmlns:a16="http://schemas.microsoft.com/office/drawing/2014/main" id="{EC02D37B-6EE9-4946-B2B7-9C4C8FE5E7F8}"/>
              </a:ext>
            </a:extLst>
          </p:cNvPr>
          <p:cNvSpPr txBox="1"/>
          <p:nvPr/>
        </p:nvSpPr>
        <p:spPr>
          <a:xfrm>
            <a:off x="940904" y="2769704"/>
            <a:ext cx="10190922" cy="3016210"/>
          </a:xfrm>
          <a:prstGeom prst="rect">
            <a:avLst/>
          </a:prstGeom>
          <a:noFill/>
        </p:spPr>
        <p:txBody>
          <a:bodyPr wrap="square" rtlCol="0">
            <a:spAutoFit/>
          </a:bodyPr>
          <a:lstStyle/>
          <a:p>
            <a:pPr marL="285750" indent="-285750">
              <a:buFont typeface="Arial" panose="020B0604020202020204" pitchFamily="34" charset="0"/>
              <a:buChar char="•"/>
            </a:pPr>
            <a:r>
              <a:rPr lang="en-US" dirty="0"/>
              <a:t>My SRS document begins with an </a:t>
            </a:r>
            <a:r>
              <a:rPr lang="en-US" b="1" dirty="0"/>
              <a:t>introduction section </a:t>
            </a:r>
            <a:r>
              <a:rPr lang="en-US" dirty="0"/>
              <a:t>which includes, the </a:t>
            </a:r>
          </a:p>
          <a:p>
            <a:pPr marL="1200150" lvl="2" indent="-285750">
              <a:buFont typeface="Arial" panose="020B0604020202020204" pitchFamily="34" charset="0"/>
              <a:buChar char="•"/>
            </a:pPr>
            <a:r>
              <a:rPr lang="en-US" b="1" dirty="0"/>
              <a:t>Purpose</a:t>
            </a:r>
          </a:p>
          <a:p>
            <a:pPr lvl="2"/>
            <a:r>
              <a:rPr lang="en-US" sz="1600" dirty="0"/>
              <a:t>The purpose of this document is to offer a detailed description of a college registration software system.  It will explain the purpose and features of the software, the interfaces of the system, what the software will do</a:t>
            </a:r>
          </a:p>
          <a:p>
            <a:pPr marL="1200150" lvl="2" indent="-285750">
              <a:buFont typeface="Arial" panose="020B0604020202020204" pitchFamily="34" charset="0"/>
              <a:buChar char="•"/>
            </a:pPr>
            <a:r>
              <a:rPr lang="en-US" b="1" dirty="0"/>
              <a:t>Document conventions</a:t>
            </a:r>
          </a:p>
          <a:p>
            <a:pPr marL="1200150" lvl="2" indent="-285750">
              <a:buFont typeface="Arial" panose="020B0604020202020204" pitchFamily="34" charset="0"/>
              <a:buChar char="•"/>
            </a:pPr>
            <a:r>
              <a:rPr lang="en-US" b="1" dirty="0"/>
              <a:t>Intended Audience and Reading Suggestions</a:t>
            </a:r>
          </a:p>
          <a:p>
            <a:pPr marL="1200150" lvl="2" indent="-285750">
              <a:buFont typeface="Arial" panose="020B0604020202020204" pitchFamily="34" charset="0"/>
              <a:buChar char="•"/>
            </a:pPr>
            <a:r>
              <a:rPr lang="en-US" b="1" dirty="0"/>
              <a:t>Product Scope</a:t>
            </a:r>
          </a:p>
          <a:p>
            <a:pPr lvl="2"/>
            <a:r>
              <a:rPr lang="en-US" sz="1600" dirty="0"/>
              <a:t>The university registration system will enable new and existing users the ability to register an account along with profile creation. </a:t>
            </a:r>
          </a:p>
          <a:p>
            <a:pPr marL="1200150" lvl="2" indent="-285750">
              <a:buFont typeface="Arial" panose="020B0604020202020204" pitchFamily="34" charset="0"/>
              <a:buChar char="•"/>
            </a:pPr>
            <a:r>
              <a:rPr lang="en-US" b="1" dirty="0"/>
              <a:t>References</a:t>
            </a:r>
          </a:p>
          <a:p>
            <a:pPr lvl="2"/>
            <a:r>
              <a:rPr lang="en-US" sz="1600" dirty="0"/>
              <a:t>Any references that were cited throughout the documentation</a:t>
            </a:r>
          </a:p>
        </p:txBody>
      </p:sp>
    </p:spTree>
    <p:extLst>
      <p:ext uri="{BB962C8B-B14F-4D97-AF65-F5344CB8AC3E}">
        <p14:creationId xmlns:p14="http://schemas.microsoft.com/office/powerpoint/2010/main" val="673030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233B1E-A13C-44E6-B21B-3751493A3E05}"/>
              </a:ext>
            </a:extLst>
          </p:cNvPr>
          <p:cNvSpPr txBox="1"/>
          <p:nvPr/>
        </p:nvSpPr>
        <p:spPr>
          <a:xfrm>
            <a:off x="265044" y="145774"/>
            <a:ext cx="10310191" cy="523220"/>
          </a:xfrm>
          <a:prstGeom prst="rect">
            <a:avLst/>
          </a:prstGeom>
          <a:noFill/>
        </p:spPr>
        <p:txBody>
          <a:bodyPr wrap="square" rtlCol="0">
            <a:spAutoFit/>
          </a:bodyPr>
          <a:lstStyle/>
          <a:p>
            <a:pPr algn="ctr"/>
            <a:r>
              <a:rPr lang="en-US" sz="2800" b="1" dirty="0"/>
              <a:t>SRS Documentation continued.. </a:t>
            </a:r>
          </a:p>
        </p:txBody>
      </p:sp>
      <p:sp>
        <p:nvSpPr>
          <p:cNvPr id="3" name="TextBox 2">
            <a:extLst>
              <a:ext uri="{FF2B5EF4-FFF2-40B4-BE49-F238E27FC236}">
                <a16:creationId xmlns:a16="http://schemas.microsoft.com/office/drawing/2014/main" id="{016D2FB2-2312-4899-B979-3833EB41D1D6}"/>
              </a:ext>
            </a:extLst>
          </p:cNvPr>
          <p:cNvSpPr txBox="1"/>
          <p:nvPr/>
        </p:nvSpPr>
        <p:spPr>
          <a:xfrm>
            <a:off x="1219200" y="979468"/>
            <a:ext cx="9753600" cy="5878532"/>
          </a:xfrm>
          <a:prstGeom prst="rect">
            <a:avLst/>
          </a:prstGeom>
          <a:noFill/>
        </p:spPr>
        <p:txBody>
          <a:bodyPr wrap="square" rtlCol="0">
            <a:spAutoFit/>
          </a:bodyPr>
          <a:lstStyle/>
          <a:p>
            <a:r>
              <a:rPr lang="en-US" dirty="0"/>
              <a:t>Section 2 consist of the overall description of the product.</a:t>
            </a:r>
          </a:p>
          <a:p>
            <a:endParaRPr lang="en-US" dirty="0"/>
          </a:p>
          <a:p>
            <a:pPr marL="285750" indent="-285750">
              <a:buFont typeface="Arial" panose="020B0604020202020204" pitchFamily="34" charset="0"/>
              <a:buChar char="•"/>
            </a:pPr>
            <a:r>
              <a:rPr lang="en-US" sz="2000" b="1" dirty="0"/>
              <a:t>Product Perspective</a:t>
            </a:r>
          </a:p>
          <a:p>
            <a:r>
              <a:rPr lang="en-US" sz="1600" dirty="0"/>
              <a:t>a new registration system in development.  It will be structured based on research from previous systems with similar attributes.  This system will be user friendly as the target audience may not have used a similar system before.  This system will allow new users an experience to gain all the functions of the registration system.</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Product functions </a:t>
            </a:r>
          </a:p>
          <a:p>
            <a:pPr marL="800100" lvl="1" indent="-342900">
              <a:lnSpc>
                <a:spcPct val="200000"/>
              </a:lnSpc>
              <a:buFont typeface="Symbol" panose="05050102010706020507" pitchFamily="18" charset="2"/>
              <a:buChar char=""/>
            </a:pPr>
            <a:r>
              <a:rPr lang="en-US" sz="1600" i="1" dirty="0">
                <a:effectLst/>
                <a:ea typeface="Times New Roman" panose="02020603050405020304" pitchFamily="18" charset="0"/>
                <a:cs typeface="Times New Roman" panose="02020603050405020304" pitchFamily="18" charset="0"/>
              </a:rPr>
              <a:t>New user registration that includes account and profile creation</a:t>
            </a:r>
          </a:p>
          <a:p>
            <a:pPr marL="800100" lvl="1" indent="-342900">
              <a:lnSpc>
                <a:spcPct val="200000"/>
              </a:lnSpc>
              <a:buFont typeface="Symbol" panose="05050102010706020507" pitchFamily="18" charset="2"/>
              <a:buChar char=""/>
            </a:pPr>
            <a:r>
              <a:rPr lang="en-US" sz="1600" i="1" dirty="0">
                <a:effectLst/>
                <a:ea typeface="Times New Roman" panose="02020603050405020304" pitchFamily="18" charset="0"/>
                <a:cs typeface="Times New Roman" panose="02020603050405020304" pitchFamily="18" charset="0"/>
              </a:rPr>
              <a:t>Each new user should have a unique ID associated with a password.  The system will guard against two users using the same ID for registration</a:t>
            </a:r>
          </a:p>
          <a:p>
            <a:pPr marL="800100" lvl="1" indent="-342900">
              <a:lnSpc>
                <a:spcPct val="200000"/>
              </a:lnSpc>
              <a:buFont typeface="Symbol" panose="05050102010706020507" pitchFamily="18" charset="2"/>
              <a:buChar char=""/>
            </a:pPr>
            <a:r>
              <a:rPr lang="en-US" sz="1600" i="1" dirty="0">
                <a:effectLst/>
                <a:ea typeface="Times New Roman" panose="02020603050405020304" pitchFamily="18" charset="0"/>
                <a:cs typeface="Times New Roman" panose="02020603050405020304" pitchFamily="18" charset="0"/>
              </a:rPr>
              <a:t>Profiles must include some key information about the applicant including name, phone, email, and any other information you may see necessary.</a:t>
            </a:r>
          </a:p>
          <a:p>
            <a:pPr marL="800100" lvl="1" indent="-342900">
              <a:lnSpc>
                <a:spcPts val="1200"/>
              </a:lnSpc>
              <a:buFont typeface="Symbol" panose="05050102010706020507" pitchFamily="18" charset="2"/>
              <a:buChar char=""/>
            </a:pPr>
            <a:endParaRPr lang="en-US" sz="1600" i="1" dirty="0">
              <a:effectLst/>
              <a:ea typeface="Times New Roman" panose="02020603050405020304" pitchFamily="18" charset="0"/>
              <a:cs typeface="Times New Roman" panose="02020603050405020304" pitchFamily="18" charset="0"/>
            </a:endParaRPr>
          </a:p>
          <a:p>
            <a:pPr marL="800100" lvl="1" indent="-342900">
              <a:lnSpc>
                <a:spcPts val="1200"/>
              </a:lnSpc>
              <a:buFont typeface="Symbol" panose="05050102010706020507" pitchFamily="18" charset="2"/>
              <a:buChar char=""/>
            </a:pPr>
            <a:r>
              <a:rPr lang="en-US" sz="1600" i="1" dirty="0">
                <a:effectLst/>
                <a:ea typeface="Times New Roman" panose="02020603050405020304" pitchFamily="18" charset="0"/>
                <a:cs typeface="Times New Roman" panose="02020603050405020304" pitchFamily="18" charset="0"/>
              </a:rPr>
              <a:t>Post registration, users can login to the system at any time using the ID and the password </a:t>
            </a:r>
          </a:p>
          <a:p>
            <a:pPr lvl="1">
              <a:lnSpc>
                <a:spcPts val="1200"/>
              </a:lnSpc>
            </a:pPr>
            <a:endParaRPr lang="en-US" sz="1600" i="1" dirty="0">
              <a:ea typeface="Times New Roman" panose="02020603050405020304" pitchFamily="18" charset="0"/>
              <a:cs typeface="Times New Roman" panose="02020603050405020304" pitchFamily="18" charset="0"/>
            </a:endParaRPr>
          </a:p>
          <a:p>
            <a:pPr lvl="1">
              <a:lnSpc>
                <a:spcPts val="1200"/>
              </a:lnSpc>
            </a:pPr>
            <a:r>
              <a:rPr lang="en-US" sz="1600" i="1" dirty="0">
                <a:ea typeface="Times New Roman" panose="02020603050405020304" pitchFamily="18" charset="0"/>
                <a:cs typeface="Times New Roman" panose="02020603050405020304" pitchFamily="18" charset="0"/>
              </a:rPr>
              <a:t>       </a:t>
            </a:r>
            <a:r>
              <a:rPr lang="en-US" sz="1600" i="1" dirty="0">
                <a:effectLst/>
                <a:ea typeface="Times New Roman" panose="02020603050405020304" pitchFamily="18" charset="0"/>
                <a:cs typeface="Times New Roman" panose="02020603050405020304" pitchFamily="18" charset="0"/>
              </a:rPr>
              <a:t>created during the registration process.</a:t>
            </a:r>
            <a:endParaRPr lang="en-US" sz="1600" dirty="0">
              <a:effectLst/>
              <a:ea typeface="Times New Roman" panose="02020603050405020304" pitchFamily="18" charset="0"/>
              <a:cs typeface="Times New Roman" panose="02020603050405020304" pitchFamily="18" charset="0"/>
            </a:endParaRPr>
          </a:p>
          <a:p>
            <a:endParaRPr lang="en-US" b="1" dirty="0"/>
          </a:p>
          <a:p>
            <a:r>
              <a:rPr lang="en-US" dirty="0"/>
              <a:t> </a:t>
            </a:r>
          </a:p>
        </p:txBody>
      </p:sp>
    </p:spTree>
    <p:extLst>
      <p:ext uri="{BB962C8B-B14F-4D97-AF65-F5344CB8AC3E}">
        <p14:creationId xmlns:p14="http://schemas.microsoft.com/office/powerpoint/2010/main" val="2917374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A0016B-ACC6-40BC-A7EB-0386E0D20BA9}"/>
              </a:ext>
            </a:extLst>
          </p:cNvPr>
          <p:cNvSpPr txBox="1"/>
          <p:nvPr/>
        </p:nvSpPr>
        <p:spPr>
          <a:xfrm>
            <a:off x="722243" y="2730332"/>
            <a:ext cx="10747513" cy="1723549"/>
          </a:xfrm>
          <a:prstGeom prst="rect">
            <a:avLst/>
          </a:prstGeom>
          <a:noFill/>
        </p:spPr>
        <p:txBody>
          <a:bodyPr wrap="square" rtlCol="0">
            <a:spAutoFit/>
          </a:bodyPr>
          <a:lstStyle/>
          <a:p>
            <a:pPr algn="ctr"/>
            <a:r>
              <a:rPr lang="en-US" sz="4400" b="1" dirty="0"/>
              <a:t>Section 2:</a:t>
            </a:r>
          </a:p>
          <a:p>
            <a:pPr algn="ctr"/>
            <a:r>
              <a:rPr lang="en-US" sz="4400" b="1" dirty="0"/>
              <a:t>UML design models</a:t>
            </a:r>
          </a:p>
          <a:p>
            <a:pPr algn="ctr"/>
            <a:endParaRPr lang="en-US" dirty="0"/>
          </a:p>
        </p:txBody>
      </p:sp>
    </p:spTree>
    <p:extLst>
      <p:ext uri="{BB962C8B-B14F-4D97-AF65-F5344CB8AC3E}">
        <p14:creationId xmlns:p14="http://schemas.microsoft.com/office/powerpoint/2010/main" val="246017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11E037-416E-4638-BE6E-B4D2C09AAFD2}"/>
              </a:ext>
            </a:extLst>
          </p:cNvPr>
          <p:cNvSpPr txBox="1"/>
          <p:nvPr/>
        </p:nvSpPr>
        <p:spPr>
          <a:xfrm>
            <a:off x="1212574" y="1407757"/>
            <a:ext cx="9766852" cy="3416320"/>
          </a:xfrm>
          <a:prstGeom prst="rect">
            <a:avLst/>
          </a:prstGeom>
          <a:noFill/>
        </p:spPr>
        <p:txBody>
          <a:bodyPr wrap="square" rtlCol="0">
            <a:spAutoFit/>
          </a:bodyPr>
          <a:lstStyle/>
          <a:p>
            <a:pPr marL="285750" indent="-285750">
              <a:buFont typeface="Arial" panose="020B0604020202020204" pitchFamily="34" charset="0"/>
              <a:buChar char="•"/>
            </a:pPr>
            <a:r>
              <a:rPr lang="en-US" dirty="0"/>
              <a:t>I created multiple UML document, which would be used to put together and have a visual of the system.  The three types of UML documents that I created were:</a:t>
            </a:r>
          </a:p>
          <a:p>
            <a:pPr marL="1200150" lvl="2" indent="-285750">
              <a:buFont typeface="Arial" panose="020B0604020202020204" pitchFamily="34" charset="0"/>
              <a:buChar char="•"/>
            </a:pPr>
            <a:r>
              <a:rPr lang="en-US" b="1" dirty="0"/>
              <a:t>Class  </a:t>
            </a:r>
            <a:r>
              <a:rPr lang="en-US" dirty="0"/>
              <a:t>The class diagrams show the structure of a system, showing the system's classes, their attributes, and the relationships between objects.</a:t>
            </a:r>
          </a:p>
          <a:p>
            <a:pPr lvl="2"/>
            <a:endParaRPr lang="en-US" dirty="0"/>
          </a:p>
          <a:p>
            <a:pPr marL="1200150" lvl="2" indent="-285750">
              <a:buFont typeface="Arial" panose="020B0604020202020204" pitchFamily="34" charset="0"/>
              <a:buChar char="•"/>
            </a:pPr>
            <a:r>
              <a:rPr lang="en-US" b="1" dirty="0"/>
              <a:t>Sequence - </a:t>
            </a:r>
            <a:r>
              <a:rPr lang="en-US" b="0" i="0" dirty="0">
                <a:solidFill>
                  <a:srgbClr val="202122"/>
                </a:solidFill>
                <a:effectLst/>
                <a:latin typeface="Arial" panose="020B0604020202020204" pitchFamily="34" charset="0"/>
              </a:rPr>
              <a:t>shows the objects involved in the scenario and the sequence of messages substituted between the objects needed to carry how the scenario functions.</a:t>
            </a:r>
            <a:endParaRPr lang="en-US" dirty="0"/>
          </a:p>
          <a:p>
            <a:pPr lvl="2"/>
            <a:endParaRPr lang="en-US" dirty="0"/>
          </a:p>
          <a:p>
            <a:pPr marL="1200150" lvl="2" indent="-285750">
              <a:buFont typeface="Arial" panose="020B0604020202020204" pitchFamily="34" charset="0"/>
              <a:buChar char="•"/>
            </a:pPr>
            <a:r>
              <a:rPr lang="en-US" b="1" dirty="0"/>
              <a:t>Use-Case - </a:t>
            </a:r>
            <a:r>
              <a:rPr lang="en-US" b="0" i="0" dirty="0">
                <a:solidFill>
                  <a:srgbClr val="202122"/>
                </a:solidFill>
                <a:effectLst/>
                <a:latin typeface="Arial" panose="020B0604020202020204" pitchFamily="34" charset="0"/>
              </a:rPr>
              <a:t>shows several use cases and diverse types of users the system has.</a:t>
            </a:r>
            <a:endParaRPr lang="en-US" b="1"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EAFD27FE-124F-46CE-A77E-2256E5BF6342}"/>
              </a:ext>
            </a:extLst>
          </p:cNvPr>
          <p:cNvSpPr txBox="1"/>
          <p:nvPr/>
        </p:nvSpPr>
        <p:spPr>
          <a:xfrm>
            <a:off x="2173357" y="636104"/>
            <a:ext cx="6493565" cy="461665"/>
          </a:xfrm>
          <a:prstGeom prst="rect">
            <a:avLst/>
          </a:prstGeom>
          <a:noFill/>
        </p:spPr>
        <p:txBody>
          <a:bodyPr wrap="square" rtlCol="0">
            <a:spAutoFit/>
          </a:bodyPr>
          <a:lstStyle/>
          <a:p>
            <a:pPr algn="ctr"/>
            <a:r>
              <a:rPr lang="en-US" sz="2400" b="1" dirty="0"/>
              <a:t>UML Design Models</a:t>
            </a:r>
          </a:p>
        </p:txBody>
      </p:sp>
    </p:spTree>
    <p:extLst>
      <p:ext uri="{BB962C8B-B14F-4D97-AF65-F5344CB8AC3E}">
        <p14:creationId xmlns:p14="http://schemas.microsoft.com/office/powerpoint/2010/main" val="254901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FD27FE-124F-46CE-A77E-2256E5BF6342}"/>
              </a:ext>
            </a:extLst>
          </p:cNvPr>
          <p:cNvSpPr txBox="1"/>
          <p:nvPr/>
        </p:nvSpPr>
        <p:spPr>
          <a:xfrm>
            <a:off x="649348" y="807593"/>
            <a:ext cx="3505494" cy="3785419"/>
          </a:xfrm>
          <a:prstGeom prst="rect">
            <a:avLst/>
          </a:prstGeom>
        </p:spPr>
        <p:txBody>
          <a:bodyPr vert="horz" lIns="91440" tIns="45720" rIns="91440" bIns="45720" rtlCol="0">
            <a:normAutofit/>
          </a:bodyPr>
          <a:lstStyle/>
          <a:p>
            <a:pPr algn="ctr">
              <a:lnSpc>
                <a:spcPct val="90000"/>
              </a:lnSpc>
              <a:spcBef>
                <a:spcPct val="0"/>
              </a:spcBef>
              <a:spcAft>
                <a:spcPts val="600"/>
              </a:spcAft>
            </a:pPr>
            <a:r>
              <a:rPr lang="en-US" sz="2000" b="1" dirty="0"/>
              <a:t>Class Diagram</a:t>
            </a:r>
          </a:p>
          <a:p>
            <a:pPr marL="285750" indent="-285750">
              <a:lnSpc>
                <a:spcPct val="90000"/>
              </a:lnSpc>
              <a:spcBef>
                <a:spcPct val="0"/>
              </a:spcBef>
              <a:spcAft>
                <a:spcPts val="600"/>
              </a:spcAft>
              <a:buFont typeface="Arial" panose="020B0604020202020204" pitchFamily="34" charset="0"/>
              <a:buChar char="•"/>
            </a:pPr>
            <a:r>
              <a:rPr lang="en-US" sz="1600" dirty="0"/>
              <a:t>The class diagram shows how the classes will connect together</a:t>
            </a:r>
          </a:p>
          <a:p>
            <a:pPr marL="285750" indent="-285750">
              <a:lnSpc>
                <a:spcPct val="90000"/>
              </a:lnSpc>
              <a:spcBef>
                <a:spcPct val="0"/>
              </a:spcBef>
              <a:spcAft>
                <a:spcPts val="600"/>
              </a:spcAft>
              <a:buFont typeface="Arial" panose="020B0604020202020204" pitchFamily="34" charset="0"/>
              <a:buChar char="•"/>
            </a:pPr>
            <a:r>
              <a:rPr lang="en-US" sz="1600" dirty="0"/>
              <a:t>The User class will be connected and interact with the Student Profile class.</a:t>
            </a:r>
          </a:p>
          <a:p>
            <a:pPr marL="285750" indent="-285750">
              <a:lnSpc>
                <a:spcPct val="90000"/>
              </a:lnSpc>
              <a:spcBef>
                <a:spcPct val="0"/>
              </a:spcBef>
              <a:spcAft>
                <a:spcPts val="600"/>
              </a:spcAft>
              <a:buFont typeface="Arial" panose="020B0604020202020204" pitchFamily="34" charset="0"/>
              <a:buChar char="•"/>
            </a:pPr>
            <a:r>
              <a:rPr lang="en-US" sz="1600" dirty="0"/>
              <a:t>The Student Profile class will call be connected with the past course class and Courses that are registered.</a:t>
            </a:r>
          </a:p>
        </p:txBody>
      </p:sp>
      <p:sp>
        <p:nvSpPr>
          <p:cNvPr id="14" name="Rectangle 13">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Diagram&#10;&#10;Description automatically generated">
            <a:extLst>
              <a:ext uri="{FF2B5EF4-FFF2-40B4-BE49-F238E27FC236}">
                <a16:creationId xmlns:a16="http://schemas.microsoft.com/office/drawing/2014/main" id="{EA6C139F-B6AA-40CA-8CF0-227C504F364C}"/>
              </a:ext>
            </a:extLst>
          </p:cNvPr>
          <p:cNvPicPr/>
          <p:nvPr/>
        </p:nvPicPr>
        <p:blipFill>
          <a:blip r:embed="rId2">
            <a:extLst>
              <a:ext uri="{28A0092B-C50C-407E-A947-70E740481C1C}">
                <a14:useLocalDpi xmlns:a14="http://schemas.microsoft.com/office/drawing/2010/main" val="0"/>
              </a:ext>
            </a:extLst>
          </a:blip>
          <a:stretch>
            <a:fillRect/>
          </a:stretch>
        </p:blipFill>
        <p:spPr>
          <a:xfrm>
            <a:off x="6489986" y="807593"/>
            <a:ext cx="3851082" cy="5239568"/>
          </a:xfrm>
          <a:prstGeom prst="rect">
            <a:avLst/>
          </a:prstGeom>
          <a:effectLst/>
        </p:spPr>
      </p:pic>
      <p:sp>
        <p:nvSpPr>
          <p:cNvPr id="2" name="TextBox 1">
            <a:extLst>
              <a:ext uri="{FF2B5EF4-FFF2-40B4-BE49-F238E27FC236}">
                <a16:creationId xmlns:a16="http://schemas.microsoft.com/office/drawing/2014/main" id="{2C11E037-416E-4638-BE6E-B4D2C09AAFD2}"/>
              </a:ext>
            </a:extLst>
          </p:cNvPr>
          <p:cNvSpPr txBox="1"/>
          <p:nvPr/>
        </p:nvSpPr>
        <p:spPr>
          <a:xfrm>
            <a:off x="1212574" y="1407757"/>
            <a:ext cx="9766852" cy="723275"/>
          </a:xfrm>
          <a:prstGeom prst="rect">
            <a:avLst/>
          </a:prstGeom>
          <a:noFill/>
        </p:spPr>
        <p:txBody>
          <a:bodyPr wrap="square" rtlCol="0">
            <a:spAutoFit/>
          </a:bodyPr>
          <a:lstStyle/>
          <a:p>
            <a:pPr>
              <a:spcAft>
                <a:spcPts val="600"/>
              </a:spcAft>
            </a:pPr>
            <a:endParaRPr lang="en-US"/>
          </a:p>
          <a:p>
            <a:pPr marL="285750" indent="-285750">
              <a:spcAft>
                <a:spcPts val="600"/>
              </a:spcAft>
              <a:buFont typeface="Arial" panose="020B0604020202020204" pitchFamily="34" charset="0"/>
              <a:buChar char="•"/>
            </a:pPr>
            <a:endParaRPr lang="en-US"/>
          </a:p>
        </p:txBody>
      </p:sp>
    </p:spTree>
    <p:extLst>
      <p:ext uri="{BB962C8B-B14F-4D97-AF65-F5344CB8AC3E}">
        <p14:creationId xmlns:p14="http://schemas.microsoft.com/office/powerpoint/2010/main" val="315003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FD27FE-124F-46CE-A77E-2256E5BF6342}"/>
              </a:ext>
            </a:extLst>
          </p:cNvPr>
          <p:cNvSpPr txBox="1"/>
          <p:nvPr/>
        </p:nvSpPr>
        <p:spPr>
          <a:xfrm>
            <a:off x="649348" y="807593"/>
            <a:ext cx="3505494" cy="5288407"/>
          </a:xfrm>
          <a:prstGeom prst="rect">
            <a:avLst/>
          </a:prstGeom>
        </p:spPr>
        <p:txBody>
          <a:bodyPr vert="horz" lIns="91440" tIns="45720" rIns="91440" bIns="45720" rtlCol="0">
            <a:normAutofit/>
          </a:bodyPr>
          <a:lstStyle/>
          <a:p>
            <a:pPr algn="ctr">
              <a:lnSpc>
                <a:spcPct val="90000"/>
              </a:lnSpc>
              <a:spcBef>
                <a:spcPct val="0"/>
              </a:spcBef>
              <a:spcAft>
                <a:spcPts val="600"/>
              </a:spcAft>
            </a:pPr>
            <a:r>
              <a:rPr lang="en-US" sz="2000" b="1" dirty="0"/>
              <a:t>Sequence Diagram</a:t>
            </a:r>
          </a:p>
          <a:p>
            <a:pPr marL="342900" indent="-342900">
              <a:lnSpc>
                <a:spcPct val="90000"/>
              </a:lnSpc>
              <a:spcBef>
                <a:spcPct val="0"/>
              </a:spcBef>
              <a:spcAft>
                <a:spcPts val="600"/>
              </a:spcAft>
              <a:buFont typeface="Arial" panose="020B0604020202020204" pitchFamily="34" charset="0"/>
              <a:buChar char="•"/>
            </a:pPr>
            <a:r>
              <a:rPr lang="en-US" sz="2000" dirty="0"/>
              <a:t>The sequence diagram begins with the </a:t>
            </a:r>
            <a:r>
              <a:rPr lang="en-US" sz="2000" dirty="0" err="1"/>
              <a:t>signin</a:t>
            </a:r>
            <a:r>
              <a:rPr lang="en-US" sz="2000" dirty="0"/>
              <a:t> of the student.</a:t>
            </a:r>
          </a:p>
          <a:p>
            <a:pPr marL="342900" indent="-342900">
              <a:lnSpc>
                <a:spcPct val="90000"/>
              </a:lnSpc>
              <a:spcBef>
                <a:spcPct val="0"/>
              </a:spcBef>
              <a:spcAft>
                <a:spcPts val="600"/>
              </a:spcAft>
              <a:buFont typeface="Arial" panose="020B0604020202020204" pitchFamily="34" charset="0"/>
              <a:buChar char="•"/>
            </a:pPr>
            <a:r>
              <a:rPr lang="en-US" sz="2000" dirty="0"/>
              <a:t>The sign-in page will then send message to the registration interface.</a:t>
            </a:r>
          </a:p>
          <a:p>
            <a:pPr marL="342900" indent="-342900">
              <a:lnSpc>
                <a:spcPct val="90000"/>
              </a:lnSpc>
              <a:spcBef>
                <a:spcPct val="0"/>
              </a:spcBef>
              <a:spcAft>
                <a:spcPts val="600"/>
              </a:spcAft>
              <a:buFont typeface="Arial" panose="020B0604020202020204" pitchFamily="34" charset="0"/>
              <a:buChar char="•"/>
            </a:pPr>
            <a:r>
              <a:rPr lang="en-US" sz="2000" dirty="0"/>
              <a:t>The student will interact with the course page which it will be able to register for classes, adding available classes, dropping classes or sending their name to the waitlist of full classes.  </a:t>
            </a:r>
          </a:p>
          <a:p>
            <a:pPr marL="342900" indent="-342900">
              <a:lnSpc>
                <a:spcPct val="90000"/>
              </a:lnSpc>
              <a:spcBef>
                <a:spcPct val="0"/>
              </a:spcBef>
              <a:spcAft>
                <a:spcPts val="600"/>
              </a:spcAft>
              <a:buFont typeface="Arial" panose="020B0604020202020204" pitchFamily="34" charset="0"/>
              <a:buChar char="•"/>
            </a:pPr>
            <a:r>
              <a:rPr lang="en-US" sz="2000" dirty="0"/>
              <a:t>When a student chooses a course that is available, they will be able to register for it.</a:t>
            </a:r>
          </a:p>
        </p:txBody>
      </p:sp>
      <p:sp>
        <p:nvSpPr>
          <p:cNvPr id="14" name="Rectangle 13">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agram&#10;&#10;Description automatically generated">
            <a:extLst>
              <a:ext uri="{FF2B5EF4-FFF2-40B4-BE49-F238E27FC236}">
                <a16:creationId xmlns:a16="http://schemas.microsoft.com/office/drawing/2014/main" id="{42ECBC76-0D2B-4BB9-9F3D-9786FDDC1B7B}"/>
              </a:ext>
            </a:extLst>
          </p:cNvPr>
          <p:cNvPicPr/>
          <p:nvPr/>
        </p:nvPicPr>
        <p:blipFill rotWithShape="1">
          <a:blip r:embed="rId2">
            <a:alphaModFix amt="95000"/>
            <a:extLst>
              <a:ext uri="{BEBA8EAE-BF5A-486C-A8C5-ECC9F3942E4B}">
                <a14:imgProps xmlns:a14="http://schemas.microsoft.com/office/drawing/2010/main">
                  <a14:imgLayer r:embed="rId3">
                    <a14:imgEffect>
                      <a14:sharpenSoften amount="7000"/>
                    </a14:imgEffect>
                  </a14:imgLayer>
                </a14:imgProps>
              </a:ext>
              <a:ext uri="{28A0092B-C50C-407E-A947-70E740481C1C}">
                <a14:useLocalDpi xmlns:a14="http://schemas.microsoft.com/office/drawing/2010/main" val="0"/>
              </a:ext>
            </a:extLst>
          </a:blip>
          <a:srcRect t="1087" b="1087"/>
          <a:stretch/>
        </p:blipFill>
        <p:spPr>
          <a:xfrm>
            <a:off x="5234390" y="1162195"/>
            <a:ext cx="6125337" cy="4114800"/>
          </a:xfrm>
          <a:prstGeom prst="rect">
            <a:avLst/>
          </a:prstGeom>
        </p:spPr>
      </p:pic>
    </p:spTree>
    <p:extLst>
      <p:ext uri="{BB962C8B-B14F-4D97-AF65-F5344CB8AC3E}">
        <p14:creationId xmlns:p14="http://schemas.microsoft.com/office/powerpoint/2010/main" val="1231814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FD27FE-124F-46CE-A77E-2256E5BF6342}"/>
              </a:ext>
            </a:extLst>
          </p:cNvPr>
          <p:cNvSpPr txBox="1"/>
          <p:nvPr/>
        </p:nvSpPr>
        <p:spPr>
          <a:xfrm>
            <a:off x="649348" y="807593"/>
            <a:ext cx="3505494" cy="5619711"/>
          </a:xfrm>
          <a:prstGeom prst="rect">
            <a:avLst/>
          </a:prstGeom>
        </p:spPr>
        <p:txBody>
          <a:bodyPr vert="horz" lIns="91440" tIns="45720" rIns="91440" bIns="45720" rtlCol="0">
            <a:normAutofit/>
          </a:bodyPr>
          <a:lstStyle/>
          <a:p>
            <a:pPr algn="ctr">
              <a:lnSpc>
                <a:spcPct val="90000"/>
              </a:lnSpc>
              <a:spcBef>
                <a:spcPct val="0"/>
              </a:spcBef>
              <a:spcAft>
                <a:spcPts val="600"/>
              </a:spcAft>
            </a:pPr>
            <a:r>
              <a:rPr lang="en-US" sz="2000" b="1" dirty="0"/>
              <a:t>Use-Case</a:t>
            </a:r>
          </a:p>
          <a:p>
            <a:pPr marL="342900" indent="-342900">
              <a:lnSpc>
                <a:spcPct val="90000"/>
              </a:lnSpc>
              <a:spcBef>
                <a:spcPct val="0"/>
              </a:spcBef>
              <a:spcAft>
                <a:spcPts val="600"/>
              </a:spcAft>
              <a:buFont typeface="Arial" panose="020B0604020202020204" pitchFamily="34" charset="0"/>
              <a:buChar char="•"/>
            </a:pPr>
            <a:r>
              <a:rPr lang="en-US" sz="2000" dirty="0"/>
              <a:t>The use-case diagram shows the actor (student) and how the student can choose to interact with the system.</a:t>
            </a:r>
          </a:p>
          <a:p>
            <a:pPr marL="342900" indent="-342900">
              <a:lnSpc>
                <a:spcPct val="90000"/>
              </a:lnSpc>
              <a:spcBef>
                <a:spcPct val="0"/>
              </a:spcBef>
              <a:spcAft>
                <a:spcPts val="600"/>
              </a:spcAft>
              <a:buFont typeface="Arial" panose="020B0604020202020204" pitchFamily="34" charset="0"/>
              <a:buChar char="•"/>
            </a:pPr>
            <a:r>
              <a:rPr lang="en-US" sz="2000" dirty="0"/>
              <a:t>The student has a choice of courses to choose from. </a:t>
            </a:r>
          </a:p>
          <a:p>
            <a:pPr marL="342900" indent="-342900">
              <a:lnSpc>
                <a:spcPct val="90000"/>
              </a:lnSpc>
              <a:spcBef>
                <a:spcPct val="0"/>
              </a:spcBef>
              <a:spcAft>
                <a:spcPts val="600"/>
              </a:spcAft>
              <a:buFont typeface="Arial" panose="020B0604020202020204" pitchFamily="34" charset="0"/>
              <a:buChar char="•"/>
            </a:pPr>
            <a:r>
              <a:rPr lang="en-US" sz="2000" dirty="0"/>
              <a:t>The student can view available courses.</a:t>
            </a:r>
          </a:p>
          <a:p>
            <a:pPr marL="342900" indent="-342900">
              <a:lnSpc>
                <a:spcPct val="90000"/>
              </a:lnSpc>
              <a:spcBef>
                <a:spcPct val="0"/>
              </a:spcBef>
              <a:spcAft>
                <a:spcPts val="600"/>
              </a:spcAft>
              <a:buFont typeface="Arial" panose="020B0604020202020204" pitchFamily="34" charset="0"/>
              <a:buChar char="•"/>
            </a:pPr>
            <a:r>
              <a:rPr lang="en-US" sz="2000" dirty="0"/>
              <a:t>The student can register for courses after viewing them.</a:t>
            </a:r>
          </a:p>
          <a:p>
            <a:pPr marL="342900" indent="-342900">
              <a:lnSpc>
                <a:spcPct val="90000"/>
              </a:lnSpc>
              <a:spcBef>
                <a:spcPct val="0"/>
              </a:spcBef>
              <a:spcAft>
                <a:spcPts val="600"/>
              </a:spcAft>
              <a:buFont typeface="Arial" panose="020B0604020202020204" pitchFamily="34" charset="0"/>
              <a:buChar char="•"/>
            </a:pPr>
            <a:endParaRPr lang="en-US" sz="2000" dirty="0"/>
          </a:p>
          <a:p>
            <a:pPr marL="342900" indent="-342900">
              <a:lnSpc>
                <a:spcPct val="90000"/>
              </a:lnSpc>
              <a:spcBef>
                <a:spcPct val="0"/>
              </a:spcBef>
              <a:spcAft>
                <a:spcPts val="600"/>
              </a:spcAft>
              <a:buFont typeface="Arial" panose="020B0604020202020204" pitchFamily="34" charset="0"/>
              <a:buChar char="•"/>
            </a:pPr>
            <a:r>
              <a:rPr lang="en-US" sz="2000" dirty="0"/>
              <a:t>The second actor is the systems registrar, which will add the courses that the student chooses, or add the student to the waitlist of the course.</a:t>
            </a:r>
          </a:p>
          <a:p>
            <a:pPr marL="342900" indent="-342900">
              <a:lnSpc>
                <a:spcPct val="90000"/>
              </a:lnSpc>
              <a:spcBef>
                <a:spcPct val="0"/>
              </a:spcBef>
              <a:spcAft>
                <a:spcPts val="600"/>
              </a:spcAft>
              <a:buFont typeface="Arial" panose="020B0604020202020204" pitchFamily="34" charset="0"/>
              <a:buChar char="•"/>
            </a:pPr>
            <a:endParaRPr lang="en-US" sz="1600" b="1" dirty="0"/>
          </a:p>
          <a:p>
            <a:pPr algn="ctr">
              <a:lnSpc>
                <a:spcPct val="90000"/>
              </a:lnSpc>
              <a:spcBef>
                <a:spcPct val="0"/>
              </a:spcBef>
              <a:spcAft>
                <a:spcPts val="600"/>
              </a:spcAft>
            </a:pPr>
            <a:endParaRPr lang="en-US" sz="2000" b="1" dirty="0"/>
          </a:p>
        </p:txBody>
      </p:sp>
      <p:sp>
        <p:nvSpPr>
          <p:cNvPr id="14" name="Rectangle 13">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agram&#10;&#10;Description automatically generated">
            <a:extLst>
              <a:ext uri="{FF2B5EF4-FFF2-40B4-BE49-F238E27FC236}">
                <a16:creationId xmlns:a16="http://schemas.microsoft.com/office/drawing/2014/main" id="{25C7056A-9455-4C08-8359-1C2E9371E3D0}"/>
              </a:ext>
            </a:extLst>
          </p:cNvPr>
          <p:cNvPicPr/>
          <p:nvPr/>
        </p:nvPicPr>
        <p:blipFill>
          <a:blip r:embed="rId2">
            <a:extLst>
              <a:ext uri="{28A0092B-C50C-407E-A947-70E740481C1C}">
                <a14:useLocalDpi xmlns:a14="http://schemas.microsoft.com/office/drawing/2010/main" val="0"/>
              </a:ext>
            </a:extLst>
          </a:blip>
          <a:stretch>
            <a:fillRect/>
          </a:stretch>
        </p:blipFill>
        <p:spPr>
          <a:xfrm>
            <a:off x="5443728" y="1419189"/>
            <a:ext cx="5943600" cy="4016375"/>
          </a:xfrm>
          <a:prstGeom prst="rect">
            <a:avLst/>
          </a:prstGeom>
        </p:spPr>
      </p:pic>
    </p:spTree>
    <p:extLst>
      <p:ext uri="{BB962C8B-B14F-4D97-AF65-F5344CB8AC3E}">
        <p14:creationId xmlns:p14="http://schemas.microsoft.com/office/powerpoint/2010/main" val="999244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1177</Words>
  <Application>Microsoft Office PowerPoint</Application>
  <PresentationFormat>Widescreen</PresentationFormat>
  <Paragraphs>94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Travis Henagan</dc:creator>
  <cp:lastModifiedBy>Travis Henagan</cp:lastModifiedBy>
  <cp:revision>13</cp:revision>
  <dcterms:created xsi:type="dcterms:W3CDTF">2021-08-01T18:00:27Z</dcterms:created>
  <dcterms:modified xsi:type="dcterms:W3CDTF">2021-08-01T19:54:34Z</dcterms:modified>
</cp:coreProperties>
</file>