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410" r:id="rId3"/>
    <p:sldId id="467" r:id="rId4"/>
    <p:sldId id="518" r:id="rId5"/>
    <p:sldId id="468" r:id="rId6"/>
    <p:sldId id="508" r:id="rId7"/>
    <p:sldId id="469" r:id="rId8"/>
    <p:sldId id="470" r:id="rId9"/>
    <p:sldId id="509" r:id="rId10"/>
    <p:sldId id="478" r:id="rId11"/>
    <p:sldId id="479" r:id="rId12"/>
    <p:sldId id="480" r:id="rId13"/>
    <p:sldId id="481" r:id="rId14"/>
    <p:sldId id="482" r:id="rId15"/>
    <p:sldId id="484" r:id="rId16"/>
    <p:sldId id="485" r:id="rId17"/>
    <p:sldId id="486" r:id="rId18"/>
    <p:sldId id="487" r:id="rId19"/>
    <p:sldId id="488" r:id="rId20"/>
    <p:sldId id="510" r:id="rId21"/>
    <p:sldId id="474" r:id="rId22"/>
    <p:sldId id="472" r:id="rId23"/>
    <p:sldId id="473" r:id="rId24"/>
    <p:sldId id="475" r:id="rId25"/>
    <p:sldId id="476" r:id="rId26"/>
    <p:sldId id="477"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000000"/>
    <a:srgbClr val="FFFF00"/>
    <a:srgbClr val="FFFF66"/>
    <a:srgbClr val="FF6600"/>
    <a:srgbClr val="6699FF"/>
    <a:srgbClr val="CC9900"/>
    <a:srgbClr val="CC0066"/>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38" autoAdjust="0"/>
  </p:normalViewPr>
  <p:slideViewPr>
    <p:cSldViewPr>
      <p:cViewPr varScale="1">
        <p:scale>
          <a:sx n="65" d="100"/>
          <a:sy n="65" d="100"/>
        </p:scale>
        <p:origin x="-153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69FBD0-D300-4036-9418-FB076797E607}" type="doc">
      <dgm:prSet loTypeId="urn:microsoft.com/office/officeart/2005/8/layout/pyramid1" loCatId="pyramid" qsTypeId="urn:microsoft.com/office/officeart/2005/8/quickstyle/simple5" qsCatId="simple" csTypeId="urn:microsoft.com/office/officeart/2005/8/colors/colorful2" csCatId="colorful" phldr="1"/>
      <dgm:spPr/>
    </dgm:pt>
    <dgm:pt modelId="{7FCCFA19-ED50-4D45-B410-0963FEECC06F}">
      <dgm:prSet phldrT="[文本]" custT="1"/>
      <dgm:spPr/>
      <dgm:t>
        <a:bodyPr/>
        <a:lstStyle/>
        <a:p>
          <a:r>
            <a:rPr lang="zh-CN" altLang="en-US" sz="2800" smtClean="0">
              <a:latin typeface="黑体" pitchFamily="49" charset="-122"/>
              <a:ea typeface="黑体" pitchFamily="49" charset="-122"/>
            </a:rPr>
            <a:t>算法</a:t>
          </a:r>
          <a:endParaRPr lang="zh-CN" altLang="en-US" sz="2800" dirty="0">
            <a:latin typeface="黑体" pitchFamily="49" charset="-122"/>
            <a:ea typeface="黑体" pitchFamily="49" charset="-122"/>
          </a:endParaRPr>
        </a:p>
      </dgm:t>
    </dgm:pt>
    <dgm:pt modelId="{1BFE018F-1E17-4B68-989A-16E388C1544D}" type="parTrans" cxnId="{42BF43FF-B113-42F5-889D-53E8CDF071D9}">
      <dgm:prSet/>
      <dgm:spPr/>
      <dgm:t>
        <a:bodyPr/>
        <a:lstStyle/>
        <a:p>
          <a:endParaRPr lang="zh-CN" altLang="en-US">
            <a:latin typeface="黑体" pitchFamily="49" charset="-122"/>
            <a:ea typeface="黑体" pitchFamily="49" charset="-122"/>
          </a:endParaRPr>
        </a:p>
      </dgm:t>
    </dgm:pt>
    <dgm:pt modelId="{434AFB40-D8A1-491B-945C-D41110E879B8}" type="sibTrans" cxnId="{42BF43FF-B113-42F5-889D-53E8CDF071D9}">
      <dgm:prSet/>
      <dgm:spPr/>
      <dgm:t>
        <a:bodyPr/>
        <a:lstStyle/>
        <a:p>
          <a:endParaRPr lang="zh-CN" altLang="en-US">
            <a:latin typeface="黑体" pitchFamily="49" charset="-122"/>
            <a:ea typeface="黑体" pitchFamily="49" charset="-122"/>
          </a:endParaRPr>
        </a:p>
      </dgm:t>
    </dgm:pt>
    <dgm:pt modelId="{899F587A-9E88-4AE4-B352-3FA2D46D45D9}">
      <dgm:prSet phldrT="[文本]" custT="1"/>
      <dgm:spPr/>
      <dgm:t>
        <a:bodyPr/>
        <a:lstStyle/>
        <a:p>
          <a:r>
            <a:rPr lang="zh-CN" altLang="en-US" sz="3200" dirty="0" smtClean="0">
              <a:latin typeface="黑体" pitchFamily="49" charset="-122"/>
              <a:ea typeface="黑体" pitchFamily="49" charset="-122"/>
            </a:rPr>
            <a:t>供电与控制</a:t>
          </a:r>
          <a:endParaRPr lang="zh-CN" altLang="en-US" sz="3200" dirty="0">
            <a:latin typeface="黑体" pitchFamily="49" charset="-122"/>
            <a:ea typeface="黑体" pitchFamily="49" charset="-122"/>
          </a:endParaRPr>
        </a:p>
      </dgm:t>
    </dgm:pt>
    <dgm:pt modelId="{EA99DFBF-8696-43C4-8F47-05CD59B44279}" type="parTrans" cxnId="{038866E3-0D72-44B0-8C58-FC8DE647FCCD}">
      <dgm:prSet/>
      <dgm:spPr/>
      <dgm:t>
        <a:bodyPr/>
        <a:lstStyle/>
        <a:p>
          <a:endParaRPr lang="zh-CN" altLang="en-US">
            <a:latin typeface="黑体" pitchFamily="49" charset="-122"/>
            <a:ea typeface="黑体" pitchFamily="49" charset="-122"/>
          </a:endParaRPr>
        </a:p>
      </dgm:t>
    </dgm:pt>
    <dgm:pt modelId="{D6D30EF1-5DD6-4EA1-BD32-14D6B00B7738}" type="sibTrans" cxnId="{038866E3-0D72-44B0-8C58-FC8DE647FCCD}">
      <dgm:prSet/>
      <dgm:spPr/>
      <dgm:t>
        <a:bodyPr/>
        <a:lstStyle/>
        <a:p>
          <a:endParaRPr lang="zh-CN" altLang="en-US">
            <a:latin typeface="黑体" pitchFamily="49" charset="-122"/>
            <a:ea typeface="黑体" pitchFamily="49" charset="-122"/>
          </a:endParaRPr>
        </a:p>
      </dgm:t>
    </dgm:pt>
    <dgm:pt modelId="{45DBCFD9-211D-48A5-BD10-A0CF1F29D81F}">
      <dgm:prSet phldrT="[文本]" custT="1"/>
      <dgm:spPr/>
      <dgm:t>
        <a:bodyPr/>
        <a:lstStyle/>
        <a:p>
          <a:r>
            <a:rPr lang="zh-CN" altLang="en-US" sz="3400" dirty="0" smtClean="0">
              <a:latin typeface="黑体" pitchFamily="49" charset="-122"/>
              <a:ea typeface="黑体" pitchFamily="49" charset="-122"/>
            </a:rPr>
            <a:t>传感器与执行机构</a:t>
          </a:r>
          <a:endParaRPr lang="zh-CN" altLang="en-US" sz="3400" dirty="0">
            <a:latin typeface="黑体" pitchFamily="49" charset="-122"/>
            <a:ea typeface="黑体" pitchFamily="49" charset="-122"/>
          </a:endParaRPr>
        </a:p>
      </dgm:t>
    </dgm:pt>
    <dgm:pt modelId="{BE7F1249-8CE6-4F48-AAC7-BC07F9B57467}" type="parTrans" cxnId="{51829A4A-C5F7-44C0-9F56-4124C044E860}">
      <dgm:prSet/>
      <dgm:spPr/>
      <dgm:t>
        <a:bodyPr/>
        <a:lstStyle/>
        <a:p>
          <a:endParaRPr lang="zh-CN" altLang="en-US">
            <a:latin typeface="黑体" pitchFamily="49" charset="-122"/>
            <a:ea typeface="黑体" pitchFamily="49" charset="-122"/>
          </a:endParaRPr>
        </a:p>
      </dgm:t>
    </dgm:pt>
    <dgm:pt modelId="{041A3041-FD4D-4F18-A654-DDEDD30D2908}" type="sibTrans" cxnId="{51829A4A-C5F7-44C0-9F56-4124C044E860}">
      <dgm:prSet/>
      <dgm:spPr/>
      <dgm:t>
        <a:bodyPr/>
        <a:lstStyle/>
        <a:p>
          <a:endParaRPr lang="zh-CN" altLang="en-US">
            <a:latin typeface="黑体" pitchFamily="49" charset="-122"/>
            <a:ea typeface="黑体" pitchFamily="49" charset="-122"/>
          </a:endParaRPr>
        </a:p>
      </dgm:t>
    </dgm:pt>
    <dgm:pt modelId="{FAC9781C-3683-4EA3-8F15-1CBC7BF5F7F0}">
      <dgm:prSet phldrT="[文本]" custT="1"/>
      <dgm:spPr/>
      <dgm:t>
        <a:bodyPr/>
        <a:lstStyle/>
        <a:p>
          <a:r>
            <a:rPr lang="zh-CN" altLang="en-US" sz="4000" dirty="0" smtClean="0">
              <a:latin typeface="黑体" pitchFamily="49" charset="-122"/>
              <a:ea typeface="黑体" pitchFamily="49" charset="-122"/>
            </a:rPr>
            <a:t>底              盘</a:t>
          </a:r>
          <a:endParaRPr lang="zh-CN" altLang="en-US" sz="4000" dirty="0">
            <a:latin typeface="黑体" pitchFamily="49" charset="-122"/>
            <a:ea typeface="黑体" pitchFamily="49" charset="-122"/>
          </a:endParaRPr>
        </a:p>
      </dgm:t>
    </dgm:pt>
    <dgm:pt modelId="{EEE10D79-0773-4D6E-8588-F83F504D54D9}" type="parTrans" cxnId="{4AFC6765-A697-48F8-A6BE-348582597812}">
      <dgm:prSet/>
      <dgm:spPr/>
      <dgm:t>
        <a:bodyPr/>
        <a:lstStyle/>
        <a:p>
          <a:endParaRPr lang="zh-CN" altLang="en-US">
            <a:latin typeface="黑体" pitchFamily="49" charset="-122"/>
            <a:ea typeface="黑体" pitchFamily="49" charset="-122"/>
          </a:endParaRPr>
        </a:p>
      </dgm:t>
    </dgm:pt>
    <dgm:pt modelId="{A1B15DC8-B35B-4842-9D56-B64185D57B5B}" type="sibTrans" cxnId="{4AFC6765-A697-48F8-A6BE-348582597812}">
      <dgm:prSet/>
      <dgm:spPr/>
      <dgm:t>
        <a:bodyPr/>
        <a:lstStyle/>
        <a:p>
          <a:endParaRPr lang="zh-CN" altLang="en-US">
            <a:latin typeface="黑体" pitchFamily="49" charset="-122"/>
            <a:ea typeface="黑体" pitchFamily="49" charset="-122"/>
          </a:endParaRPr>
        </a:p>
      </dgm:t>
    </dgm:pt>
    <dgm:pt modelId="{3668C97F-398B-403C-8842-967E19324989}" type="pres">
      <dgm:prSet presAssocID="{6669FBD0-D300-4036-9418-FB076797E607}" presName="Name0" presStyleCnt="0">
        <dgm:presLayoutVars>
          <dgm:dir/>
          <dgm:animLvl val="lvl"/>
          <dgm:resizeHandles val="exact"/>
        </dgm:presLayoutVars>
      </dgm:prSet>
      <dgm:spPr/>
    </dgm:pt>
    <dgm:pt modelId="{CFF5E7F9-67EA-4894-8748-4C0DE4C360CB}" type="pres">
      <dgm:prSet presAssocID="{7FCCFA19-ED50-4D45-B410-0963FEECC06F}" presName="Name8" presStyleCnt="0"/>
      <dgm:spPr/>
    </dgm:pt>
    <dgm:pt modelId="{1D33427B-5C42-4E07-AA2D-6836A038598F}" type="pres">
      <dgm:prSet presAssocID="{7FCCFA19-ED50-4D45-B410-0963FEECC06F}" presName="level" presStyleLbl="node1" presStyleIdx="0" presStyleCnt="4">
        <dgm:presLayoutVars>
          <dgm:chMax val="1"/>
          <dgm:bulletEnabled val="1"/>
        </dgm:presLayoutVars>
      </dgm:prSet>
      <dgm:spPr/>
      <dgm:t>
        <a:bodyPr/>
        <a:lstStyle/>
        <a:p>
          <a:endParaRPr lang="zh-CN" altLang="en-US"/>
        </a:p>
      </dgm:t>
    </dgm:pt>
    <dgm:pt modelId="{7B052C1C-00F9-4E04-9661-950B00E9CB21}" type="pres">
      <dgm:prSet presAssocID="{7FCCFA19-ED50-4D45-B410-0963FEECC06F}" presName="levelTx" presStyleLbl="revTx" presStyleIdx="0" presStyleCnt="0">
        <dgm:presLayoutVars>
          <dgm:chMax val="1"/>
          <dgm:bulletEnabled val="1"/>
        </dgm:presLayoutVars>
      </dgm:prSet>
      <dgm:spPr/>
      <dgm:t>
        <a:bodyPr/>
        <a:lstStyle/>
        <a:p>
          <a:endParaRPr lang="zh-CN" altLang="en-US"/>
        </a:p>
      </dgm:t>
    </dgm:pt>
    <dgm:pt modelId="{A49571C3-DB63-4E12-881C-1D522729F756}" type="pres">
      <dgm:prSet presAssocID="{899F587A-9E88-4AE4-B352-3FA2D46D45D9}" presName="Name8" presStyleCnt="0"/>
      <dgm:spPr/>
    </dgm:pt>
    <dgm:pt modelId="{AADDA8B6-8B7F-4F9D-B625-EC0D67F1D3DC}" type="pres">
      <dgm:prSet presAssocID="{899F587A-9E88-4AE4-B352-3FA2D46D45D9}" presName="level" presStyleLbl="node1" presStyleIdx="1" presStyleCnt="4">
        <dgm:presLayoutVars>
          <dgm:chMax val="1"/>
          <dgm:bulletEnabled val="1"/>
        </dgm:presLayoutVars>
      </dgm:prSet>
      <dgm:spPr/>
      <dgm:t>
        <a:bodyPr/>
        <a:lstStyle/>
        <a:p>
          <a:endParaRPr lang="zh-CN" altLang="en-US"/>
        </a:p>
      </dgm:t>
    </dgm:pt>
    <dgm:pt modelId="{2B5FD21D-0E1C-42FA-A4D4-725876762FAA}" type="pres">
      <dgm:prSet presAssocID="{899F587A-9E88-4AE4-B352-3FA2D46D45D9}" presName="levelTx" presStyleLbl="revTx" presStyleIdx="0" presStyleCnt="0">
        <dgm:presLayoutVars>
          <dgm:chMax val="1"/>
          <dgm:bulletEnabled val="1"/>
        </dgm:presLayoutVars>
      </dgm:prSet>
      <dgm:spPr/>
      <dgm:t>
        <a:bodyPr/>
        <a:lstStyle/>
        <a:p>
          <a:endParaRPr lang="zh-CN" altLang="en-US"/>
        </a:p>
      </dgm:t>
    </dgm:pt>
    <dgm:pt modelId="{86AF6AF9-35CF-4858-ABE3-CF1591CADCC9}" type="pres">
      <dgm:prSet presAssocID="{45DBCFD9-211D-48A5-BD10-A0CF1F29D81F}" presName="Name8" presStyleCnt="0"/>
      <dgm:spPr/>
    </dgm:pt>
    <dgm:pt modelId="{8BD44B1A-200D-4D47-B06F-C70CF9A7ACFE}" type="pres">
      <dgm:prSet presAssocID="{45DBCFD9-211D-48A5-BD10-A0CF1F29D81F}" presName="level" presStyleLbl="node1" presStyleIdx="2" presStyleCnt="4">
        <dgm:presLayoutVars>
          <dgm:chMax val="1"/>
          <dgm:bulletEnabled val="1"/>
        </dgm:presLayoutVars>
      </dgm:prSet>
      <dgm:spPr/>
      <dgm:t>
        <a:bodyPr/>
        <a:lstStyle/>
        <a:p>
          <a:endParaRPr lang="zh-CN" altLang="en-US"/>
        </a:p>
      </dgm:t>
    </dgm:pt>
    <dgm:pt modelId="{32C77828-10C9-4C60-968B-797DF4BE48B5}" type="pres">
      <dgm:prSet presAssocID="{45DBCFD9-211D-48A5-BD10-A0CF1F29D81F}" presName="levelTx" presStyleLbl="revTx" presStyleIdx="0" presStyleCnt="0">
        <dgm:presLayoutVars>
          <dgm:chMax val="1"/>
          <dgm:bulletEnabled val="1"/>
        </dgm:presLayoutVars>
      </dgm:prSet>
      <dgm:spPr/>
      <dgm:t>
        <a:bodyPr/>
        <a:lstStyle/>
        <a:p>
          <a:endParaRPr lang="zh-CN" altLang="en-US"/>
        </a:p>
      </dgm:t>
    </dgm:pt>
    <dgm:pt modelId="{922FAE15-1FE0-4CA0-B4D9-7308D93F9D60}" type="pres">
      <dgm:prSet presAssocID="{FAC9781C-3683-4EA3-8F15-1CBC7BF5F7F0}" presName="Name8" presStyleCnt="0"/>
      <dgm:spPr/>
    </dgm:pt>
    <dgm:pt modelId="{5215C375-6289-4449-8B44-B517CE582884}" type="pres">
      <dgm:prSet presAssocID="{FAC9781C-3683-4EA3-8F15-1CBC7BF5F7F0}" presName="level" presStyleLbl="node1" presStyleIdx="3" presStyleCnt="4" custLinFactNeighborY="5882">
        <dgm:presLayoutVars>
          <dgm:chMax val="1"/>
          <dgm:bulletEnabled val="1"/>
        </dgm:presLayoutVars>
      </dgm:prSet>
      <dgm:spPr/>
      <dgm:t>
        <a:bodyPr/>
        <a:lstStyle/>
        <a:p>
          <a:endParaRPr lang="zh-CN" altLang="en-US"/>
        </a:p>
      </dgm:t>
    </dgm:pt>
    <dgm:pt modelId="{5050DA7E-02A5-47FA-898F-27C74722CB85}" type="pres">
      <dgm:prSet presAssocID="{FAC9781C-3683-4EA3-8F15-1CBC7BF5F7F0}" presName="levelTx" presStyleLbl="revTx" presStyleIdx="0" presStyleCnt="0">
        <dgm:presLayoutVars>
          <dgm:chMax val="1"/>
          <dgm:bulletEnabled val="1"/>
        </dgm:presLayoutVars>
      </dgm:prSet>
      <dgm:spPr/>
      <dgm:t>
        <a:bodyPr/>
        <a:lstStyle/>
        <a:p>
          <a:endParaRPr lang="zh-CN" altLang="en-US"/>
        </a:p>
      </dgm:t>
    </dgm:pt>
  </dgm:ptLst>
  <dgm:cxnLst>
    <dgm:cxn modelId="{B01BE47F-2290-4AA6-9C4B-76BAE08489F6}" type="presOf" srcId="{899F587A-9E88-4AE4-B352-3FA2D46D45D9}" destId="{2B5FD21D-0E1C-42FA-A4D4-725876762FAA}" srcOrd="1" destOrd="0" presId="urn:microsoft.com/office/officeart/2005/8/layout/pyramid1"/>
    <dgm:cxn modelId="{0FB72C78-CE7C-44E9-BBD2-F1173FA25D3F}" type="presOf" srcId="{FAC9781C-3683-4EA3-8F15-1CBC7BF5F7F0}" destId="{5215C375-6289-4449-8B44-B517CE582884}" srcOrd="0" destOrd="0" presId="urn:microsoft.com/office/officeart/2005/8/layout/pyramid1"/>
    <dgm:cxn modelId="{01A6057C-7722-44F0-A9FF-40FB72280A42}" type="presOf" srcId="{45DBCFD9-211D-48A5-BD10-A0CF1F29D81F}" destId="{8BD44B1A-200D-4D47-B06F-C70CF9A7ACFE}" srcOrd="0" destOrd="0" presId="urn:microsoft.com/office/officeart/2005/8/layout/pyramid1"/>
    <dgm:cxn modelId="{D18EF634-F692-4C81-A218-5254CC3A05F1}" type="presOf" srcId="{6669FBD0-D300-4036-9418-FB076797E607}" destId="{3668C97F-398B-403C-8842-967E19324989}" srcOrd="0" destOrd="0" presId="urn:microsoft.com/office/officeart/2005/8/layout/pyramid1"/>
    <dgm:cxn modelId="{42BF43FF-B113-42F5-889D-53E8CDF071D9}" srcId="{6669FBD0-D300-4036-9418-FB076797E607}" destId="{7FCCFA19-ED50-4D45-B410-0963FEECC06F}" srcOrd="0" destOrd="0" parTransId="{1BFE018F-1E17-4B68-989A-16E388C1544D}" sibTransId="{434AFB40-D8A1-491B-945C-D41110E879B8}"/>
    <dgm:cxn modelId="{038866E3-0D72-44B0-8C58-FC8DE647FCCD}" srcId="{6669FBD0-D300-4036-9418-FB076797E607}" destId="{899F587A-9E88-4AE4-B352-3FA2D46D45D9}" srcOrd="1" destOrd="0" parTransId="{EA99DFBF-8696-43C4-8F47-05CD59B44279}" sibTransId="{D6D30EF1-5DD6-4EA1-BD32-14D6B00B7738}"/>
    <dgm:cxn modelId="{50B3223D-FCB3-49A2-9299-F830301840FC}" type="presOf" srcId="{899F587A-9E88-4AE4-B352-3FA2D46D45D9}" destId="{AADDA8B6-8B7F-4F9D-B625-EC0D67F1D3DC}" srcOrd="0" destOrd="0" presId="urn:microsoft.com/office/officeart/2005/8/layout/pyramid1"/>
    <dgm:cxn modelId="{483EC735-6CD2-467D-8F24-E4DD483DA885}" type="presOf" srcId="{FAC9781C-3683-4EA3-8F15-1CBC7BF5F7F0}" destId="{5050DA7E-02A5-47FA-898F-27C74722CB85}" srcOrd="1" destOrd="0" presId="urn:microsoft.com/office/officeart/2005/8/layout/pyramid1"/>
    <dgm:cxn modelId="{D9247B0F-72D8-42F7-80C8-36294F0464B2}" type="presOf" srcId="{7FCCFA19-ED50-4D45-B410-0963FEECC06F}" destId="{1D33427B-5C42-4E07-AA2D-6836A038598F}" srcOrd="0" destOrd="0" presId="urn:microsoft.com/office/officeart/2005/8/layout/pyramid1"/>
    <dgm:cxn modelId="{4AFC6765-A697-48F8-A6BE-348582597812}" srcId="{6669FBD0-D300-4036-9418-FB076797E607}" destId="{FAC9781C-3683-4EA3-8F15-1CBC7BF5F7F0}" srcOrd="3" destOrd="0" parTransId="{EEE10D79-0773-4D6E-8588-F83F504D54D9}" sibTransId="{A1B15DC8-B35B-4842-9D56-B64185D57B5B}"/>
    <dgm:cxn modelId="{51829A4A-C5F7-44C0-9F56-4124C044E860}" srcId="{6669FBD0-D300-4036-9418-FB076797E607}" destId="{45DBCFD9-211D-48A5-BD10-A0CF1F29D81F}" srcOrd="2" destOrd="0" parTransId="{BE7F1249-8CE6-4F48-AAC7-BC07F9B57467}" sibTransId="{041A3041-FD4D-4F18-A654-DDEDD30D2908}"/>
    <dgm:cxn modelId="{D020FC28-BA2B-45C9-93F1-231C5D5822FD}" type="presOf" srcId="{45DBCFD9-211D-48A5-BD10-A0CF1F29D81F}" destId="{32C77828-10C9-4C60-968B-797DF4BE48B5}" srcOrd="1" destOrd="0" presId="urn:microsoft.com/office/officeart/2005/8/layout/pyramid1"/>
    <dgm:cxn modelId="{9787153C-A9FA-49F2-B33B-C08CB0774D10}" type="presOf" srcId="{7FCCFA19-ED50-4D45-B410-0963FEECC06F}" destId="{7B052C1C-00F9-4E04-9661-950B00E9CB21}" srcOrd="1" destOrd="0" presId="urn:microsoft.com/office/officeart/2005/8/layout/pyramid1"/>
    <dgm:cxn modelId="{514320F5-33F1-47E8-B87A-AECA5625150A}" type="presParOf" srcId="{3668C97F-398B-403C-8842-967E19324989}" destId="{CFF5E7F9-67EA-4894-8748-4C0DE4C360CB}" srcOrd="0" destOrd="0" presId="urn:microsoft.com/office/officeart/2005/8/layout/pyramid1"/>
    <dgm:cxn modelId="{2BA87F6A-FA48-435B-8907-EB933908E237}" type="presParOf" srcId="{CFF5E7F9-67EA-4894-8748-4C0DE4C360CB}" destId="{1D33427B-5C42-4E07-AA2D-6836A038598F}" srcOrd="0" destOrd="0" presId="urn:microsoft.com/office/officeart/2005/8/layout/pyramid1"/>
    <dgm:cxn modelId="{31316FB5-8D3F-4C17-9F65-1FA7F818FDBA}" type="presParOf" srcId="{CFF5E7F9-67EA-4894-8748-4C0DE4C360CB}" destId="{7B052C1C-00F9-4E04-9661-950B00E9CB21}" srcOrd="1" destOrd="0" presId="urn:microsoft.com/office/officeart/2005/8/layout/pyramid1"/>
    <dgm:cxn modelId="{191560BB-59A5-41CA-88F6-AEAEE5B17050}" type="presParOf" srcId="{3668C97F-398B-403C-8842-967E19324989}" destId="{A49571C3-DB63-4E12-881C-1D522729F756}" srcOrd="1" destOrd="0" presId="urn:microsoft.com/office/officeart/2005/8/layout/pyramid1"/>
    <dgm:cxn modelId="{5BE37FFF-7167-4247-9878-01ECB4732D7B}" type="presParOf" srcId="{A49571C3-DB63-4E12-881C-1D522729F756}" destId="{AADDA8B6-8B7F-4F9D-B625-EC0D67F1D3DC}" srcOrd="0" destOrd="0" presId="urn:microsoft.com/office/officeart/2005/8/layout/pyramid1"/>
    <dgm:cxn modelId="{E8670EBF-E126-4707-8E26-9BA682C02785}" type="presParOf" srcId="{A49571C3-DB63-4E12-881C-1D522729F756}" destId="{2B5FD21D-0E1C-42FA-A4D4-725876762FAA}" srcOrd="1" destOrd="0" presId="urn:microsoft.com/office/officeart/2005/8/layout/pyramid1"/>
    <dgm:cxn modelId="{64FAF444-8734-406E-B8DB-E4DA33F6D205}" type="presParOf" srcId="{3668C97F-398B-403C-8842-967E19324989}" destId="{86AF6AF9-35CF-4858-ABE3-CF1591CADCC9}" srcOrd="2" destOrd="0" presId="urn:microsoft.com/office/officeart/2005/8/layout/pyramid1"/>
    <dgm:cxn modelId="{CDC17DA7-2B03-43C3-A4AF-F8AE2B15D023}" type="presParOf" srcId="{86AF6AF9-35CF-4858-ABE3-CF1591CADCC9}" destId="{8BD44B1A-200D-4D47-B06F-C70CF9A7ACFE}" srcOrd="0" destOrd="0" presId="urn:microsoft.com/office/officeart/2005/8/layout/pyramid1"/>
    <dgm:cxn modelId="{F1CC3891-1987-47B7-ACAD-363B556E070E}" type="presParOf" srcId="{86AF6AF9-35CF-4858-ABE3-CF1591CADCC9}" destId="{32C77828-10C9-4C60-968B-797DF4BE48B5}" srcOrd="1" destOrd="0" presId="urn:microsoft.com/office/officeart/2005/8/layout/pyramid1"/>
    <dgm:cxn modelId="{EA8CF115-16BB-4169-B79C-6A78298C8E3D}" type="presParOf" srcId="{3668C97F-398B-403C-8842-967E19324989}" destId="{922FAE15-1FE0-4CA0-B4D9-7308D93F9D60}" srcOrd="3" destOrd="0" presId="urn:microsoft.com/office/officeart/2005/8/layout/pyramid1"/>
    <dgm:cxn modelId="{DD6F65C6-A65A-40D2-A96C-758A6812AFBE}" type="presParOf" srcId="{922FAE15-1FE0-4CA0-B4D9-7308D93F9D60}" destId="{5215C375-6289-4449-8B44-B517CE582884}" srcOrd="0" destOrd="0" presId="urn:microsoft.com/office/officeart/2005/8/layout/pyramid1"/>
    <dgm:cxn modelId="{CEEF2029-67A7-4305-A0D9-FAF723481EF8}" type="presParOf" srcId="{922FAE15-1FE0-4CA0-B4D9-7308D93F9D60}" destId="{5050DA7E-02A5-47FA-898F-27C74722CB85}"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3427B-5C42-4E07-AA2D-6836A038598F}">
      <dsp:nvSpPr>
        <dsp:cNvPr id="0" name=""/>
        <dsp:cNvSpPr/>
      </dsp:nvSpPr>
      <dsp:spPr>
        <a:xfrm>
          <a:off x="2754306" y="0"/>
          <a:ext cx="1836204" cy="1224136"/>
        </a:xfrm>
        <a:prstGeom prst="trapezoid">
          <a:avLst>
            <a:gd name="adj" fmla="val 75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smtClean="0">
              <a:latin typeface="黑体" pitchFamily="49" charset="-122"/>
              <a:ea typeface="黑体" pitchFamily="49" charset="-122"/>
            </a:rPr>
            <a:t>算法</a:t>
          </a:r>
          <a:endParaRPr lang="zh-CN" altLang="en-US" sz="2800" kern="1200" dirty="0">
            <a:latin typeface="黑体" pitchFamily="49" charset="-122"/>
            <a:ea typeface="黑体" pitchFamily="49" charset="-122"/>
          </a:endParaRPr>
        </a:p>
      </dsp:txBody>
      <dsp:txXfrm>
        <a:off x="2754306" y="0"/>
        <a:ext cx="1836204" cy="1224136"/>
      </dsp:txXfrm>
    </dsp:sp>
    <dsp:sp modelId="{AADDA8B6-8B7F-4F9D-B625-EC0D67F1D3DC}">
      <dsp:nvSpPr>
        <dsp:cNvPr id="0" name=""/>
        <dsp:cNvSpPr/>
      </dsp:nvSpPr>
      <dsp:spPr>
        <a:xfrm>
          <a:off x="1836204" y="1224136"/>
          <a:ext cx="3672408" cy="1224136"/>
        </a:xfrm>
        <a:prstGeom prst="trapezoid">
          <a:avLst>
            <a:gd name="adj" fmla="val 75000"/>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黑体" pitchFamily="49" charset="-122"/>
              <a:ea typeface="黑体" pitchFamily="49" charset="-122"/>
            </a:rPr>
            <a:t>供电与控制</a:t>
          </a:r>
          <a:endParaRPr lang="zh-CN" altLang="en-US" sz="3200" kern="1200" dirty="0">
            <a:latin typeface="黑体" pitchFamily="49" charset="-122"/>
            <a:ea typeface="黑体" pitchFamily="49" charset="-122"/>
          </a:endParaRPr>
        </a:p>
      </dsp:txBody>
      <dsp:txXfrm>
        <a:off x="2478875" y="1224136"/>
        <a:ext cx="2387065" cy="1224136"/>
      </dsp:txXfrm>
    </dsp:sp>
    <dsp:sp modelId="{8BD44B1A-200D-4D47-B06F-C70CF9A7ACFE}">
      <dsp:nvSpPr>
        <dsp:cNvPr id="0" name=""/>
        <dsp:cNvSpPr/>
      </dsp:nvSpPr>
      <dsp:spPr>
        <a:xfrm>
          <a:off x="918102" y="2448272"/>
          <a:ext cx="5508612" cy="1224136"/>
        </a:xfrm>
        <a:prstGeom prst="trapezoid">
          <a:avLst>
            <a:gd name="adj" fmla="val 75000"/>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黑体" pitchFamily="49" charset="-122"/>
              <a:ea typeface="黑体" pitchFamily="49" charset="-122"/>
            </a:rPr>
            <a:t>传感器与执行机构</a:t>
          </a:r>
          <a:endParaRPr lang="zh-CN" altLang="en-US" sz="3400" kern="1200" dirty="0">
            <a:latin typeface="黑体" pitchFamily="49" charset="-122"/>
            <a:ea typeface="黑体" pitchFamily="49" charset="-122"/>
          </a:endParaRPr>
        </a:p>
      </dsp:txBody>
      <dsp:txXfrm>
        <a:off x="1882109" y="2448272"/>
        <a:ext cx="3580597" cy="1224136"/>
      </dsp:txXfrm>
    </dsp:sp>
    <dsp:sp modelId="{5215C375-6289-4449-8B44-B517CE582884}">
      <dsp:nvSpPr>
        <dsp:cNvPr id="0" name=""/>
        <dsp:cNvSpPr/>
      </dsp:nvSpPr>
      <dsp:spPr>
        <a:xfrm>
          <a:off x="0" y="3672408"/>
          <a:ext cx="7344816" cy="1224136"/>
        </a:xfrm>
        <a:prstGeom prst="trapezoid">
          <a:avLst>
            <a:gd name="adj" fmla="val 75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zh-CN" altLang="en-US" sz="4000" kern="1200" dirty="0" smtClean="0">
              <a:latin typeface="黑体" pitchFamily="49" charset="-122"/>
              <a:ea typeface="黑体" pitchFamily="49" charset="-122"/>
            </a:rPr>
            <a:t>底              盘</a:t>
          </a:r>
          <a:endParaRPr lang="zh-CN" altLang="en-US" sz="4000" kern="1200" dirty="0">
            <a:latin typeface="黑体" pitchFamily="49" charset="-122"/>
            <a:ea typeface="黑体" pitchFamily="49" charset="-122"/>
          </a:endParaRPr>
        </a:p>
      </dsp:txBody>
      <dsp:txXfrm>
        <a:off x="1285342" y="3672408"/>
        <a:ext cx="4774130" cy="122413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374F6-710D-4F61-9896-2701F0DE018C}" type="datetimeFigureOut">
              <a:rPr lang="zh-CN" altLang="en-US" smtClean="0"/>
              <a:pPr/>
              <a:t>2018/11/4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9262B4-D3D8-4C37-9E63-0EBA4B892DE9}" type="slidenum">
              <a:rPr lang="zh-CN" altLang="en-US" smtClean="0"/>
              <a:pPr/>
              <a:t>‹#›</a:t>
            </a:fld>
            <a:endParaRPr lang="zh-CN" altLang="en-US"/>
          </a:p>
        </p:txBody>
      </p:sp>
    </p:spTree>
    <p:extLst>
      <p:ext uri="{BB962C8B-B14F-4D97-AF65-F5344CB8AC3E}">
        <p14:creationId xmlns:p14="http://schemas.microsoft.com/office/powerpoint/2010/main" val="1841960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D9262B4-D3D8-4C37-9E63-0EBA4B892DE9}"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D9262B4-D3D8-4C37-9E63-0EBA4B892DE9}" type="slidenum">
              <a:rPr lang="zh-CN" altLang="en-US" smtClean="0"/>
              <a:pPr/>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44F725-28DB-4312-A296-E79B2AFBB4AA}"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54B464-8E35-4D2F-95F2-F3DC42BF0867}"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4A493C-1A35-484C-9B0F-4C17EAB64671}"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72E8E45-FBEC-4BD6-9820-C8B6AD83B80B}"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EA21C0-B516-46DA-AD08-D9F478F092E8}" type="datetime10">
              <a:rPr lang="zh-CN" altLang="en-US" smtClean="0"/>
              <a:pPr/>
              <a:t>00:22</a:t>
            </a:fld>
            <a:endParaRPr lang="zh-CN" altLang="en-US"/>
          </a:p>
        </p:txBody>
      </p:sp>
      <p:sp>
        <p:nvSpPr>
          <p:cNvPr id="6" name="页脚占位符 5"/>
          <p:cNvSpPr>
            <a:spLocks noGrp="1"/>
          </p:cNvSpPr>
          <p:nvPr>
            <p:ph type="ftr" sz="quarter" idx="11"/>
          </p:nvPr>
        </p:nvSpPr>
        <p:spPr/>
        <p:txBody>
          <a:bodyPr/>
          <a:lstStyle/>
          <a:p>
            <a:r>
              <a:rPr lang="zh-CN" altLang="en-US" smtClean="0"/>
              <a:t>规则详解与技术综述</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A09989-B8BA-4E94-98A8-041AC6F8716D}" type="datetime10">
              <a:rPr lang="zh-CN" altLang="en-US" smtClean="0"/>
              <a:pPr/>
              <a:t>00:22</a:t>
            </a:fld>
            <a:endParaRPr lang="zh-CN" altLang="en-US"/>
          </a:p>
        </p:txBody>
      </p:sp>
      <p:sp>
        <p:nvSpPr>
          <p:cNvPr id="8" name="页脚占位符 7"/>
          <p:cNvSpPr>
            <a:spLocks noGrp="1"/>
          </p:cNvSpPr>
          <p:nvPr>
            <p:ph type="ftr" sz="quarter" idx="11"/>
          </p:nvPr>
        </p:nvSpPr>
        <p:spPr/>
        <p:txBody>
          <a:bodyPr/>
          <a:lstStyle/>
          <a:p>
            <a:r>
              <a:rPr lang="zh-CN" altLang="en-US" smtClean="0"/>
              <a:t>规则详解与技术综述</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41A70C8-75EB-4958-9EE2-C03F01486756}" type="datetime10">
              <a:rPr lang="zh-CN" altLang="en-US" smtClean="0"/>
              <a:pPr/>
              <a:t>00:22</a:t>
            </a:fld>
            <a:endParaRPr lang="zh-CN" altLang="en-US"/>
          </a:p>
        </p:txBody>
      </p:sp>
      <p:sp>
        <p:nvSpPr>
          <p:cNvPr id="4" name="页脚占位符 3"/>
          <p:cNvSpPr>
            <a:spLocks noGrp="1"/>
          </p:cNvSpPr>
          <p:nvPr>
            <p:ph type="ftr" sz="quarter" idx="11"/>
          </p:nvPr>
        </p:nvSpPr>
        <p:spPr/>
        <p:txBody>
          <a:bodyPr/>
          <a:lstStyle/>
          <a:p>
            <a:r>
              <a:rPr lang="zh-CN" altLang="en-US" smtClean="0"/>
              <a:t>规则详解与技术综述</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6E328-0238-4F8E-81B7-DA7B42D993A3}" type="datetime10">
              <a:rPr lang="zh-CN" altLang="en-US" smtClean="0"/>
              <a:pPr/>
              <a:t>00:22</a:t>
            </a:fld>
            <a:endParaRPr lang="zh-CN" altLang="en-US"/>
          </a:p>
        </p:txBody>
      </p:sp>
      <p:sp>
        <p:nvSpPr>
          <p:cNvPr id="3" name="页脚占位符 2"/>
          <p:cNvSpPr>
            <a:spLocks noGrp="1"/>
          </p:cNvSpPr>
          <p:nvPr>
            <p:ph type="ftr" sz="quarter" idx="11"/>
          </p:nvPr>
        </p:nvSpPr>
        <p:spPr/>
        <p:txBody>
          <a:bodyPr/>
          <a:lstStyle/>
          <a:p>
            <a:r>
              <a:rPr lang="zh-CN" altLang="en-US" smtClean="0"/>
              <a:t>规则详解与技术综述</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9905F3-A7F4-42BA-877F-D630F5BFEB16}" type="datetime10">
              <a:rPr lang="zh-CN" altLang="en-US" smtClean="0"/>
              <a:pPr/>
              <a:t>00:22</a:t>
            </a:fld>
            <a:endParaRPr lang="zh-CN" altLang="en-US"/>
          </a:p>
        </p:txBody>
      </p:sp>
      <p:sp>
        <p:nvSpPr>
          <p:cNvPr id="6" name="页脚占位符 5"/>
          <p:cNvSpPr>
            <a:spLocks noGrp="1"/>
          </p:cNvSpPr>
          <p:nvPr>
            <p:ph type="ftr" sz="quarter" idx="11"/>
          </p:nvPr>
        </p:nvSpPr>
        <p:spPr/>
        <p:txBody>
          <a:bodyPr/>
          <a:lstStyle/>
          <a:p>
            <a:r>
              <a:rPr lang="zh-CN" altLang="en-US" smtClean="0"/>
              <a:t>规则详解与技术综述</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D9B754-3795-4473-8178-4CF9485024F4}" type="datetime10">
              <a:rPr lang="zh-CN" altLang="en-US" smtClean="0"/>
              <a:pPr/>
              <a:t>00:22</a:t>
            </a:fld>
            <a:endParaRPr lang="zh-CN" altLang="en-US"/>
          </a:p>
        </p:txBody>
      </p:sp>
      <p:sp>
        <p:nvSpPr>
          <p:cNvPr id="6" name="页脚占位符 5"/>
          <p:cNvSpPr>
            <a:spLocks noGrp="1"/>
          </p:cNvSpPr>
          <p:nvPr>
            <p:ph type="ftr" sz="quarter" idx="11"/>
          </p:nvPr>
        </p:nvSpPr>
        <p:spPr/>
        <p:txBody>
          <a:bodyPr/>
          <a:lstStyle/>
          <a:p>
            <a:r>
              <a:rPr lang="zh-CN" altLang="en-US" smtClean="0"/>
              <a:t>规则详解与技术综述</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b="0">
                <a:solidFill>
                  <a:schemeClr val="tx1"/>
                </a:solidFill>
              </a:defRPr>
            </a:lvl1pPr>
          </a:lstStyle>
          <a:p>
            <a:fld id="{7E188B09-BFBF-4729-9AF0-86514858BC41}" type="datetime10">
              <a:rPr lang="zh-CN" altLang="en-US" smtClean="0"/>
              <a:pPr/>
              <a:t>00:22</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600" b="0">
                <a:solidFill>
                  <a:schemeClr val="tx1"/>
                </a:solidFill>
              </a:defRPr>
            </a:lvl1pPr>
          </a:lstStyle>
          <a:p>
            <a:r>
              <a:rPr lang="zh-CN" altLang="en-US" smtClean="0"/>
              <a:t>规则详解与技术综述</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b="0">
                <a:solidFill>
                  <a:schemeClr val="tx1"/>
                </a:solidFill>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黑体" pitchFamily="49" charset="-122"/>
          <a:ea typeface="黑体" pitchFamily="49" charset="-122"/>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黑体" pitchFamily="49" charset="-122"/>
          <a:ea typeface="黑体" pitchFamily="49" charset="-122"/>
          <a:cs typeface="+mn-cs"/>
        </a:defRPr>
      </a:lvl1pPr>
      <a:lvl2pPr marL="742950" indent="-285750" algn="l" defTabSz="914400" rtl="0" eaLnBrk="1" latinLnBrk="0" hangingPunct="1">
        <a:spcBef>
          <a:spcPct val="20000"/>
        </a:spcBef>
        <a:buFont typeface="Arial" pitchFamily="34" charset="0"/>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274441"/>
            <a:ext cx="7772400" cy="1470025"/>
          </a:xfrm>
        </p:spPr>
        <p:txBody>
          <a:bodyPr>
            <a:normAutofit/>
          </a:bodyPr>
          <a:lstStyle/>
          <a:p>
            <a:r>
              <a:rPr lang="zh-CN" altLang="en-US" dirty="0" smtClean="0"/>
              <a:t>规则详解与技术综述</a:t>
            </a:r>
            <a:endParaRPr lang="zh-CN" altLang="en-US" dirty="0"/>
          </a:p>
        </p:txBody>
      </p:sp>
      <p:sp>
        <p:nvSpPr>
          <p:cNvPr id="3" name="副标题 2"/>
          <p:cNvSpPr>
            <a:spLocks noGrp="1"/>
          </p:cNvSpPr>
          <p:nvPr>
            <p:ph type="subTitle" idx="1"/>
          </p:nvPr>
        </p:nvSpPr>
        <p:spPr>
          <a:xfrm>
            <a:off x="1371600" y="4606280"/>
            <a:ext cx="6400800" cy="1415008"/>
          </a:xfrm>
        </p:spPr>
        <p:txBody>
          <a:bodyPr>
            <a:normAutofit/>
          </a:bodyPr>
          <a:lstStyle/>
          <a:p>
            <a:r>
              <a:rPr lang="zh-CN" altLang="en-US" sz="2600" dirty="0" smtClean="0"/>
              <a:t>主讲老师：王浩</a:t>
            </a:r>
            <a:endParaRPr lang="en-US" altLang="zh-CN" sz="2600" dirty="0" smtClean="0"/>
          </a:p>
        </p:txBody>
      </p:sp>
      <p:sp>
        <p:nvSpPr>
          <p:cNvPr id="8" name="矩形 7"/>
          <p:cNvSpPr/>
          <p:nvPr/>
        </p:nvSpPr>
        <p:spPr>
          <a:xfrm>
            <a:off x="242938" y="1844824"/>
            <a:ext cx="8649542" cy="584775"/>
          </a:xfrm>
          <a:prstGeom prst="rect">
            <a:avLst/>
          </a:prstGeom>
        </p:spPr>
        <p:txBody>
          <a:bodyPr wrap="square">
            <a:spAutoFit/>
          </a:bodyPr>
          <a:lstStyle/>
          <a:p>
            <a:pPr lvl="0" algn="ctr">
              <a:spcBef>
                <a:spcPct val="0"/>
              </a:spcBef>
            </a:pPr>
            <a:r>
              <a:rPr lang="en-US" altLang="zh-CN" sz="3200" dirty="0" smtClean="0">
                <a:latin typeface="华文新魏" pitchFamily="2" charset="-122"/>
                <a:ea typeface="华文新魏" pitchFamily="2" charset="-122"/>
              </a:rPr>
              <a:t>14</a:t>
            </a:r>
            <a:r>
              <a:rPr lang="en-US" altLang="zh-CN" sz="3200" baseline="30000" dirty="0" smtClean="0">
                <a:latin typeface="华文新魏" pitchFamily="2" charset="-122"/>
                <a:ea typeface="华文新魏" pitchFamily="2" charset="-122"/>
              </a:rPr>
              <a:t>th</a:t>
            </a:r>
            <a:r>
              <a:rPr lang="en-US" altLang="zh-CN" sz="3200" dirty="0" smtClean="0">
                <a:latin typeface="华文新魏" pitchFamily="2" charset="-122"/>
                <a:ea typeface="华文新魏" pitchFamily="2" charset="-122"/>
              </a:rPr>
              <a:t> </a:t>
            </a:r>
            <a:r>
              <a:rPr lang="zh-CN" altLang="en-US" sz="3200" dirty="0" smtClean="0">
                <a:latin typeface="华文新魏" pitchFamily="2" charset="-122"/>
                <a:ea typeface="华文新魏" pitchFamily="2" charset="-122"/>
              </a:rPr>
              <a:t>浙大机器人竞赛</a:t>
            </a:r>
            <a:endParaRPr lang="zh-CN" altLang="en-US" sz="3200" dirty="0">
              <a:solidFill>
                <a:prstClr val="black"/>
              </a:solidFill>
              <a:latin typeface="华文新魏" pitchFamily="2" charset="-122"/>
              <a:ea typeface="华文新魏" pitchFamily="2" charset="-122"/>
              <a:cs typeface="+mj-cs"/>
            </a:endParaRPr>
          </a:p>
        </p:txBody>
      </p:sp>
      <p:sp>
        <p:nvSpPr>
          <p:cNvPr id="5" name="矩形 4"/>
          <p:cNvSpPr/>
          <p:nvPr/>
        </p:nvSpPr>
        <p:spPr>
          <a:xfrm>
            <a:off x="242938" y="3564305"/>
            <a:ext cx="8649542" cy="584775"/>
          </a:xfrm>
          <a:prstGeom prst="rect">
            <a:avLst/>
          </a:prstGeom>
        </p:spPr>
        <p:txBody>
          <a:bodyPr wrap="square">
            <a:spAutoFit/>
          </a:bodyPr>
          <a:lstStyle/>
          <a:p>
            <a:pPr lvl="0" algn="ctr">
              <a:spcBef>
                <a:spcPct val="0"/>
              </a:spcBef>
            </a:pPr>
            <a:r>
              <a:rPr lang="zh-CN" altLang="en-US" sz="3200" dirty="0">
                <a:latin typeface="黑体" pitchFamily="49" charset="-122"/>
                <a:ea typeface="黑体" pitchFamily="49" charset="-122"/>
              </a:rPr>
              <a:t>能源收集对抗赛</a:t>
            </a:r>
            <a:endParaRPr lang="zh-CN" altLang="en-US" sz="3200" dirty="0">
              <a:solidFill>
                <a:prstClr val="black"/>
              </a:solidFill>
              <a:latin typeface="黑体" pitchFamily="49" charset="-122"/>
              <a:ea typeface="黑体" pitchFamily="49"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机器人运输对抗赛详细流程和规则要求</a:t>
            </a:r>
            <a:endParaRPr lang="zh-CN" altLang="en-US" sz="3600" dirty="0"/>
          </a:p>
        </p:txBody>
      </p:sp>
      <p:sp>
        <p:nvSpPr>
          <p:cNvPr id="3" name="内容占位符 2"/>
          <p:cNvSpPr>
            <a:spLocks noGrp="1"/>
          </p:cNvSpPr>
          <p:nvPr>
            <p:ph idx="1"/>
          </p:nvPr>
        </p:nvSpPr>
        <p:spPr>
          <a:xfrm>
            <a:off x="323528" y="1484784"/>
            <a:ext cx="8496944" cy="4525963"/>
          </a:xfrm>
        </p:spPr>
        <p:txBody>
          <a:bodyPr>
            <a:normAutofit fontScale="92500" lnSpcReduction="20000"/>
          </a:bodyPr>
          <a:lstStyle/>
          <a:p>
            <a:r>
              <a:rPr lang="zh-CN" altLang="en-US" dirty="0" smtClean="0"/>
              <a:t>每</a:t>
            </a:r>
            <a:r>
              <a:rPr lang="zh-CN" altLang="en-US" dirty="0"/>
              <a:t>场比赛开始前，双方代表队有</a:t>
            </a:r>
            <a:r>
              <a:rPr lang="en-US" altLang="zh-CN" u="sng" dirty="0">
                <a:solidFill>
                  <a:srgbClr val="FF0000"/>
                </a:solidFill>
              </a:rPr>
              <a:t>90</a:t>
            </a:r>
            <a:r>
              <a:rPr lang="zh-CN" altLang="en-US" u="sng" dirty="0">
                <a:solidFill>
                  <a:srgbClr val="FF0000"/>
                </a:solidFill>
              </a:rPr>
              <a:t>秒</a:t>
            </a:r>
            <a:r>
              <a:rPr lang="zh-CN" altLang="en-US" dirty="0"/>
              <a:t>的上场准备时间，两队代表应在上一场的比赛结束前到场外指定地点</a:t>
            </a:r>
            <a:r>
              <a:rPr lang="zh-CN" altLang="en-US" u="sng" dirty="0">
                <a:solidFill>
                  <a:srgbClr val="FF0000"/>
                </a:solidFill>
              </a:rPr>
              <a:t>抽签</a:t>
            </a:r>
            <a:r>
              <a:rPr lang="zh-CN" altLang="en-US" dirty="0"/>
              <a:t>，提前决定两方的红、蓝“启动区”。轮到两队上场时，各队代表应携机器人迅速到达对应场地，上场后，主机器人的地面投影区必须完全处在本队“主机器人启动区”的颜色框内（</a:t>
            </a:r>
            <a:r>
              <a:rPr lang="en-US" altLang="zh-CN" u="sng" dirty="0">
                <a:solidFill>
                  <a:srgbClr val="FF0000"/>
                </a:solidFill>
              </a:rPr>
              <a:t>32cm×32cm</a:t>
            </a:r>
            <a:r>
              <a:rPr lang="zh-CN" altLang="en-US" dirty="0"/>
              <a:t>）；机动机器人可以任选一个本队颜色的“机动机器人启动区”，其投影也必须完全处在启动区的颜色框内（</a:t>
            </a:r>
            <a:r>
              <a:rPr lang="en-US" altLang="zh-CN" u="sng" dirty="0">
                <a:solidFill>
                  <a:srgbClr val="FF0000"/>
                </a:solidFill>
              </a:rPr>
              <a:t>21cm×21cm</a:t>
            </a:r>
            <a:r>
              <a:rPr lang="zh-CN" altLang="en-US" dirty="0"/>
              <a:t>）。各队准备好后，应向裁判示意并接受裁判的检查。如果</a:t>
            </a:r>
            <a:r>
              <a:rPr lang="en-US" altLang="zh-CN" dirty="0"/>
              <a:t>90</a:t>
            </a:r>
            <a:r>
              <a:rPr lang="zh-CN" altLang="en-US" dirty="0"/>
              <a:t>秒准备时间到，则没有准备好的队伍视为本场比赛弃权。</a:t>
            </a:r>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7" name="动作按钮: 信息 6">
            <a:hlinkClick r:id="rId2" action="ppaction://hlinksldjump" highlightClick="1"/>
          </p:cNvPr>
          <p:cNvSpPr/>
          <p:nvPr/>
        </p:nvSpPr>
        <p:spPr>
          <a:xfrm>
            <a:off x="8172400" y="5589240"/>
            <a:ext cx="720080" cy="720080"/>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4280"/>
            <a:ext cx="8229600" cy="1143000"/>
          </a:xfrm>
        </p:spPr>
        <p:txBody>
          <a:bodyPr>
            <a:normAutofit/>
          </a:bodyPr>
          <a:lstStyle/>
          <a:p>
            <a:r>
              <a:rPr lang="zh-CN" altLang="en-US" sz="3600" dirty="0" smtClean="0"/>
              <a:t>机器人运输对抗赛详细流程和规则要求</a:t>
            </a:r>
            <a:endParaRPr lang="zh-CN" altLang="en-US" sz="3600" dirty="0"/>
          </a:p>
        </p:txBody>
      </p:sp>
      <p:sp>
        <p:nvSpPr>
          <p:cNvPr id="3" name="内容占位符 2"/>
          <p:cNvSpPr>
            <a:spLocks noGrp="1"/>
          </p:cNvSpPr>
          <p:nvPr>
            <p:ph idx="1"/>
          </p:nvPr>
        </p:nvSpPr>
        <p:spPr>
          <a:xfrm>
            <a:off x="179512" y="768896"/>
            <a:ext cx="8784976" cy="5750099"/>
          </a:xfrm>
        </p:spPr>
        <p:txBody>
          <a:bodyPr>
            <a:normAutofit lnSpcReduction="10000"/>
          </a:bodyPr>
          <a:lstStyle/>
          <a:p>
            <a:r>
              <a:rPr lang="zh-CN" altLang="zh-CN" dirty="0"/>
              <a:t>每场比赛的比赛时间为</a:t>
            </a:r>
            <a:r>
              <a:rPr lang="en-US" altLang="zh-CN" dirty="0"/>
              <a:t>4</a:t>
            </a:r>
            <a:r>
              <a:rPr lang="zh-CN" altLang="zh-CN" dirty="0"/>
              <a:t>分钟。两队代表听裁判的口令</a:t>
            </a:r>
            <a:r>
              <a:rPr lang="zh-CN" altLang="zh-CN" u="sng" dirty="0">
                <a:solidFill>
                  <a:srgbClr val="FF0000"/>
                </a:solidFill>
              </a:rPr>
              <a:t>同时启动本队的主机器人</a:t>
            </a:r>
            <a:r>
              <a:rPr lang="zh-CN" altLang="zh-CN" dirty="0"/>
              <a:t>，启动应能一次性快速完成，裁判下达启动口令后，会给出“请各队代表离开启动区”的启动结束警告，警告之后，依旧接触本队主机器人的，将视为此参赛队提前结束本场比赛。机动机器人可以空缺，或在比赛开始后到比赛结束前的</a:t>
            </a:r>
            <a:r>
              <a:rPr lang="zh-CN" altLang="zh-CN" u="sng" dirty="0">
                <a:solidFill>
                  <a:srgbClr val="FF0000"/>
                </a:solidFill>
              </a:rPr>
              <a:t>任何时间内启动</a:t>
            </a:r>
            <a:r>
              <a:rPr lang="zh-CN" altLang="zh-CN" dirty="0"/>
              <a:t>，启动前可以选择本队的任何机动机器人启动区。所有机器人一旦启动后，任何人</a:t>
            </a:r>
            <a:r>
              <a:rPr lang="zh-CN" altLang="zh-CN" u="sng" dirty="0">
                <a:solidFill>
                  <a:srgbClr val="FF0000"/>
                </a:solidFill>
              </a:rPr>
              <a:t>不能接触机器人</a:t>
            </a:r>
            <a:r>
              <a:rPr lang="zh-CN" altLang="zh-CN" dirty="0"/>
              <a:t>，除非“重启机动机器人”，或者比赛结束，否则，视为本队提前结束本场</a:t>
            </a:r>
            <a:r>
              <a:rPr lang="zh-CN" altLang="zh-CN" dirty="0" smtClean="0"/>
              <a:t>比赛。</a:t>
            </a:r>
            <a:endParaRPr lang="zh-CN" altLang="en-US"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7" name="动作按钮: 信息 6">
            <a:hlinkClick r:id="rId2" action="ppaction://hlinksldjump" highlightClick="1"/>
          </p:cNvPr>
          <p:cNvSpPr/>
          <p:nvPr/>
        </p:nvSpPr>
        <p:spPr>
          <a:xfrm>
            <a:off x="8244408" y="5995888"/>
            <a:ext cx="432048" cy="432048"/>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zh-CN" altLang="en-US" sz="3600" dirty="0" smtClean="0"/>
              <a:t>机器人运输对抗赛详细流程和规则要求</a:t>
            </a:r>
            <a:endParaRPr lang="zh-CN" altLang="en-US" sz="3600" dirty="0"/>
          </a:p>
        </p:txBody>
      </p:sp>
      <p:sp>
        <p:nvSpPr>
          <p:cNvPr id="3" name="内容占位符 2"/>
          <p:cNvSpPr>
            <a:spLocks noGrp="1"/>
          </p:cNvSpPr>
          <p:nvPr>
            <p:ph idx="1"/>
          </p:nvPr>
        </p:nvSpPr>
        <p:spPr>
          <a:xfrm>
            <a:off x="323528" y="1052736"/>
            <a:ext cx="8352928" cy="5040560"/>
          </a:xfrm>
        </p:spPr>
        <p:txBody>
          <a:bodyPr>
            <a:normAutofit fontScale="92500" lnSpcReduction="10000"/>
          </a:bodyPr>
          <a:lstStyle/>
          <a:p>
            <a:r>
              <a:rPr lang="zh-CN" altLang="en-US" dirty="0"/>
              <a:t>如果某队要</a:t>
            </a:r>
            <a:r>
              <a:rPr lang="zh-CN" altLang="en-US" dirty="0">
                <a:solidFill>
                  <a:srgbClr val="FF0000"/>
                </a:solidFill>
              </a:rPr>
              <a:t>提前结束本场比赛</a:t>
            </a:r>
            <a:r>
              <a:rPr lang="zh-CN" altLang="en-US" dirty="0"/>
              <a:t>，请向裁判示意，并在裁判的指示下完全</a:t>
            </a:r>
            <a:r>
              <a:rPr lang="zh-CN" altLang="en-US" dirty="0">
                <a:solidFill>
                  <a:srgbClr val="FF0000"/>
                </a:solidFill>
              </a:rPr>
              <a:t>关闭</a:t>
            </a:r>
            <a:r>
              <a:rPr lang="zh-CN" altLang="en-US" dirty="0"/>
              <a:t>所有机器人的</a:t>
            </a:r>
            <a:r>
              <a:rPr lang="zh-CN" altLang="en-US" dirty="0">
                <a:solidFill>
                  <a:srgbClr val="FF0000"/>
                </a:solidFill>
              </a:rPr>
              <a:t>电源</a:t>
            </a:r>
            <a:r>
              <a:rPr lang="zh-CN" altLang="en-US" dirty="0"/>
              <a:t>，之后，本队可以选择将所有机器人移出场外，也可以选择将所有机器人留在场上。</a:t>
            </a:r>
            <a:r>
              <a:rPr lang="zh-CN" altLang="en-US" dirty="0">
                <a:solidFill>
                  <a:srgbClr val="FF0000"/>
                </a:solidFill>
              </a:rPr>
              <a:t>如果选择将所有机器人移出场外，正在被此机器人携带或碰触的“</a:t>
            </a:r>
            <a:r>
              <a:rPr lang="zh-CN" altLang="en-US" u="sng" dirty="0">
                <a:solidFill>
                  <a:srgbClr val="FF0000"/>
                </a:solidFill>
              </a:rPr>
              <a:t>不处在</a:t>
            </a:r>
            <a:r>
              <a:rPr lang="zh-CN" altLang="en-US" dirty="0">
                <a:solidFill>
                  <a:srgbClr val="FF0000"/>
                </a:solidFill>
              </a:rPr>
              <a:t>”能量收集区内的能量环或增益环，会被裁判就近且随意的放置在赛场的四个边角格子中</a:t>
            </a:r>
            <a:r>
              <a:rPr lang="zh-CN" altLang="en-US" dirty="0"/>
              <a:t>。主机器人启动后分离出的子机器人，属于主机器人的一部分；机动机器人启动后分离出的子机器人，属于机动机器人的一部分，在选择关闭电源和重启时，必须保证对应机器人的全部部分都进行同样的操作。</a:t>
            </a:r>
            <a:r>
              <a:rPr lang="zh-CN" altLang="zh-CN" dirty="0" smtClean="0"/>
              <a:t>。</a:t>
            </a:r>
            <a:endParaRPr lang="zh-CN" altLang="zh-CN"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7" name="动作按钮: 信息 6">
            <a:hlinkClick r:id="rId2" action="ppaction://hlinksldjump" highlightClick="1"/>
          </p:cNvPr>
          <p:cNvSpPr/>
          <p:nvPr/>
        </p:nvSpPr>
        <p:spPr>
          <a:xfrm>
            <a:off x="8172400" y="5589240"/>
            <a:ext cx="720080" cy="720080"/>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62272"/>
            <a:ext cx="8229600" cy="1143000"/>
          </a:xfrm>
        </p:spPr>
        <p:txBody>
          <a:bodyPr>
            <a:normAutofit/>
          </a:bodyPr>
          <a:lstStyle/>
          <a:p>
            <a:r>
              <a:rPr lang="zh-CN" altLang="en-US" sz="3200" dirty="0" smtClean="0"/>
              <a:t>机器人运输对抗赛详细流程和规则要求</a:t>
            </a:r>
            <a:endParaRPr lang="zh-CN" altLang="en-US" sz="3200" dirty="0"/>
          </a:p>
        </p:txBody>
      </p:sp>
      <p:sp>
        <p:nvSpPr>
          <p:cNvPr id="3" name="内容占位符 2"/>
          <p:cNvSpPr>
            <a:spLocks noGrp="1"/>
          </p:cNvSpPr>
          <p:nvPr>
            <p:ph idx="1"/>
          </p:nvPr>
        </p:nvSpPr>
        <p:spPr>
          <a:xfrm>
            <a:off x="179512" y="980728"/>
            <a:ext cx="8784976" cy="5411142"/>
          </a:xfrm>
        </p:spPr>
        <p:txBody>
          <a:bodyPr>
            <a:normAutofit fontScale="92500" lnSpcReduction="20000"/>
          </a:bodyPr>
          <a:lstStyle/>
          <a:p>
            <a:r>
              <a:rPr lang="zh-CN" altLang="zh-CN" dirty="0"/>
              <a:t>每场比赛的进行过程中，</a:t>
            </a:r>
            <a:r>
              <a:rPr lang="zh-CN" altLang="zh-CN" dirty="0">
                <a:solidFill>
                  <a:srgbClr val="FF0000"/>
                </a:solidFill>
              </a:rPr>
              <a:t>主机器人一旦启动，不能重启。但机动机器人可以无限重启。本队队员大声喊出“重启”后可迅速将本队机动机器人移出场外，并可以在比赛进行的任何时间内放回本队的任意机动机器人启动区内进行重启，除非启动区内有其他机器人，这时必须在场外等待。</a:t>
            </a:r>
            <a:r>
              <a:rPr lang="zh-CN" altLang="zh-CN" dirty="0"/>
              <a:t>在任何一次重启中，</a:t>
            </a:r>
            <a:r>
              <a:rPr lang="zh-CN" altLang="zh-CN" dirty="0">
                <a:solidFill>
                  <a:srgbClr val="FF0000"/>
                </a:solidFill>
              </a:rPr>
              <a:t>机动机器人被移出场外前，正在被此机器人携带或碰触的“不处在”能量收集区内的能量环或增益环，会被裁判就近且随意的放置在赛场的四个边角格子中。</a:t>
            </a:r>
            <a:r>
              <a:rPr lang="zh-CN" altLang="zh-CN" dirty="0"/>
              <a:t>此外，如果本队的</a:t>
            </a:r>
            <a:r>
              <a:rPr lang="zh-CN" altLang="zh-CN" dirty="0">
                <a:solidFill>
                  <a:srgbClr val="FF0000"/>
                </a:solidFill>
              </a:rPr>
              <a:t>机动机器人正与己方或对方的主机器人接触，则不能重启，</a:t>
            </a:r>
            <a:r>
              <a:rPr lang="zh-CN" altLang="zh-CN" dirty="0"/>
              <a:t>如果</a:t>
            </a:r>
            <a:r>
              <a:rPr lang="zh-CN" altLang="zh-CN" dirty="0">
                <a:solidFill>
                  <a:srgbClr val="FF0000"/>
                </a:solidFill>
              </a:rPr>
              <a:t>本队的机动机器人正与对方的机动机器人接触，则必须双方协商一起重启，或保持</a:t>
            </a:r>
            <a:r>
              <a:rPr lang="zh-CN" altLang="zh-CN" dirty="0" smtClean="0">
                <a:solidFill>
                  <a:srgbClr val="FF0000"/>
                </a:solidFill>
              </a:rPr>
              <a:t>现状</a:t>
            </a:r>
            <a:r>
              <a:rPr lang="zh-CN" altLang="zh-CN" dirty="0" smtClean="0"/>
              <a:t>。</a:t>
            </a:r>
            <a:endParaRPr lang="zh-CN" altLang="zh-CN"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7" name="动作按钮: 信息 6">
            <a:hlinkClick r:id="rId2" action="ppaction://hlinksldjump" highlightClick="1"/>
          </p:cNvPr>
          <p:cNvSpPr/>
          <p:nvPr/>
        </p:nvSpPr>
        <p:spPr>
          <a:xfrm>
            <a:off x="8532440" y="5805264"/>
            <a:ext cx="504056" cy="504056"/>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normAutofit/>
          </a:bodyPr>
          <a:lstStyle/>
          <a:p>
            <a:r>
              <a:rPr lang="zh-CN" altLang="en-US" sz="3600" dirty="0" smtClean="0"/>
              <a:t>机器人运输对抗赛详细流程和规则要求</a:t>
            </a:r>
            <a:endParaRPr lang="zh-CN" altLang="en-US" sz="3600" dirty="0"/>
          </a:p>
        </p:txBody>
      </p:sp>
      <p:sp>
        <p:nvSpPr>
          <p:cNvPr id="3" name="内容占位符 2"/>
          <p:cNvSpPr>
            <a:spLocks noGrp="1"/>
          </p:cNvSpPr>
          <p:nvPr>
            <p:ph idx="1"/>
          </p:nvPr>
        </p:nvSpPr>
        <p:spPr>
          <a:xfrm>
            <a:off x="457200" y="836712"/>
            <a:ext cx="8229600" cy="5289451"/>
          </a:xfrm>
        </p:spPr>
        <p:txBody>
          <a:bodyPr>
            <a:normAutofit fontScale="92500" lnSpcReduction="20000"/>
          </a:bodyPr>
          <a:lstStyle/>
          <a:p>
            <a:r>
              <a:rPr lang="zh-CN" altLang="zh-CN" dirty="0"/>
              <a:t>比赛的时间用尽，或者两队都提前结束比赛，或者某队的标准区、双倍区、三倍区各收集了最少</a:t>
            </a:r>
            <a:r>
              <a:rPr lang="en-US" altLang="zh-CN" dirty="0"/>
              <a:t>2</a:t>
            </a:r>
            <a:r>
              <a:rPr lang="zh-CN" altLang="zh-CN" dirty="0"/>
              <a:t>个有效能量环（一共最少</a:t>
            </a:r>
            <a:r>
              <a:rPr lang="en-US" altLang="zh-CN" dirty="0"/>
              <a:t>6</a:t>
            </a:r>
            <a:r>
              <a:rPr lang="zh-CN" altLang="zh-CN" dirty="0"/>
              <a:t>个能量环）时，比赛都会结束。最后一种情况叫做“能量共鸣”，且此队的能量值得分会被计为</a:t>
            </a:r>
            <a:r>
              <a:rPr lang="en-US" altLang="zh-CN" dirty="0"/>
              <a:t>35</a:t>
            </a:r>
            <a:r>
              <a:rPr lang="zh-CN" altLang="zh-CN" dirty="0"/>
              <a:t>分。比赛结束后，根据</a:t>
            </a:r>
            <a:r>
              <a:rPr lang="zh-CN" altLang="zh-CN" dirty="0">
                <a:solidFill>
                  <a:srgbClr val="FF0000"/>
                </a:solidFill>
              </a:rPr>
              <a:t>比赛结束瞬间</a:t>
            </a:r>
            <a:r>
              <a:rPr lang="zh-CN" altLang="zh-CN" dirty="0"/>
              <a:t>各队收集区中的能量值计算比分。计分时，对于标准收集区，只有能量环或增益环的投影完全处于本队收集区的颜色面内（不压线、不压边），接触或通过其他圆环间接接触到收集区的颜色面时，才算“处在”收集区内，在不超过此区能量上限时，即视为有效的收集；对于双倍和三倍区，只要能量环或增益环插入杆中，且不超过本区能量收集上限时，即视为有效的</a:t>
            </a:r>
            <a:r>
              <a:rPr lang="zh-CN" altLang="zh-CN" dirty="0" smtClean="0"/>
              <a:t>收集。</a:t>
            </a:r>
            <a:endParaRPr lang="zh-CN" altLang="zh-CN"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7" name="动作按钮: 信息 6">
            <a:hlinkClick r:id="rId2" action="ppaction://hlinksldjump" highlightClick="1"/>
          </p:cNvPr>
          <p:cNvSpPr/>
          <p:nvPr/>
        </p:nvSpPr>
        <p:spPr>
          <a:xfrm>
            <a:off x="8172400" y="5733256"/>
            <a:ext cx="576064" cy="576064"/>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机器人运输对抗赛详细流程和规则要求</a:t>
            </a:r>
            <a:endParaRPr lang="zh-CN" altLang="en-US" sz="3600" dirty="0"/>
          </a:p>
        </p:txBody>
      </p:sp>
      <p:sp>
        <p:nvSpPr>
          <p:cNvPr id="3" name="内容占位符 2"/>
          <p:cNvSpPr>
            <a:spLocks noGrp="1"/>
          </p:cNvSpPr>
          <p:nvPr>
            <p:ph idx="1"/>
          </p:nvPr>
        </p:nvSpPr>
        <p:spPr/>
        <p:txBody>
          <a:bodyPr>
            <a:normAutofit/>
          </a:bodyPr>
          <a:lstStyle/>
          <a:p>
            <a:r>
              <a:rPr lang="zh-CN" altLang="zh-CN" dirty="0"/>
              <a:t>如果比赛过程中出现有违公平公正的情况，裁判有权利终止、重置、重判本场比赛，并将相关情况及时反映给竞赛委员会处理。参赛队员若对此有异议，可向竞赛委员会提出</a:t>
            </a:r>
            <a:r>
              <a:rPr lang="zh-CN" altLang="zh-CN" dirty="0" smtClean="0"/>
              <a:t>申诉。</a:t>
            </a:r>
            <a:endParaRPr lang="zh-CN" altLang="zh-CN"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机器人运输对抗赛赛制</a:t>
            </a:r>
            <a:endParaRPr lang="zh-CN" altLang="en-US" sz="3600" dirty="0"/>
          </a:p>
        </p:txBody>
      </p:sp>
      <p:sp>
        <p:nvSpPr>
          <p:cNvPr id="3" name="内容占位符 2"/>
          <p:cNvSpPr>
            <a:spLocks noGrp="1"/>
          </p:cNvSpPr>
          <p:nvPr>
            <p:ph idx="1"/>
          </p:nvPr>
        </p:nvSpPr>
        <p:spPr/>
        <p:txBody>
          <a:bodyPr>
            <a:normAutofit/>
          </a:bodyPr>
          <a:lstStyle/>
          <a:p>
            <a:r>
              <a:rPr lang="zh-CN" altLang="zh-CN" dirty="0" smtClean="0"/>
              <a:t>正式比赛前，参赛队将接受竞赛组委会的“资格审查”，初步审查出违反竞赛规则要求</a:t>
            </a:r>
            <a:r>
              <a:rPr lang="en-US" altLang="zh-CN" dirty="0" smtClean="0">
                <a:hlinkClick r:id="rId2" action="ppaction://hlinksldjump"/>
              </a:rPr>
              <a:t>3.1</a:t>
            </a:r>
            <a:r>
              <a:rPr lang="zh-CN" altLang="zh-CN" dirty="0" smtClean="0"/>
              <a:t>的机器人，并取消本队的参赛资格。对于有违背竞赛规则要求</a:t>
            </a:r>
            <a:r>
              <a:rPr lang="en-US" altLang="zh-CN" dirty="0" smtClean="0">
                <a:hlinkClick r:id="rId3" action="ppaction://hlinksldjump"/>
              </a:rPr>
              <a:t>3.2</a:t>
            </a:r>
            <a:r>
              <a:rPr lang="zh-CN" altLang="zh-CN" dirty="0" smtClean="0"/>
              <a:t>的机器人，会要求其进行整改和重新审查。</a:t>
            </a:r>
            <a:endParaRPr lang="zh-CN" altLang="zh-CN"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机器人运输对抗赛赛制</a:t>
            </a:r>
            <a:endParaRPr lang="zh-CN" altLang="en-US" sz="3600" dirty="0"/>
          </a:p>
        </p:txBody>
      </p:sp>
      <p:sp>
        <p:nvSpPr>
          <p:cNvPr id="3" name="内容占位符 2"/>
          <p:cNvSpPr>
            <a:spLocks noGrp="1"/>
          </p:cNvSpPr>
          <p:nvPr>
            <p:ph idx="1"/>
          </p:nvPr>
        </p:nvSpPr>
        <p:spPr/>
        <p:txBody>
          <a:bodyPr>
            <a:normAutofit/>
          </a:bodyPr>
          <a:lstStyle/>
          <a:p>
            <a:r>
              <a:rPr lang="zh-CN" altLang="zh-CN" dirty="0" smtClean="0"/>
              <a:t>正式比赛分三轮进行。</a:t>
            </a:r>
            <a:endParaRPr lang="en-US" altLang="zh-CN" dirty="0" smtClean="0"/>
          </a:p>
          <a:p>
            <a:r>
              <a:rPr lang="zh-CN" altLang="zh-CN" dirty="0" smtClean="0"/>
              <a:t>第一轮采用排名赛，各队根据抽签顺序，在没有对手的情况下依次上场比赛，优先根据本队得分高低，其次根据“完胜”队伍剩余时间多少，再次根据抽签顺序先后，依次排出各队名次。</a:t>
            </a:r>
            <a:endParaRPr lang="zh-CN" altLang="zh-CN"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机器人运输对抗赛赛制</a:t>
            </a:r>
            <a:endParaRPr lang="zh-CN" altLang="en-US" sz="3600" dirty="0"/>
          </a:p>
        </p:txBody>
      </p:sp>
      <p:sp>
        <p:nvSpPr>
          <p:cNvPr id="3" name="内容占位符 2"/>
          <p:cNvSpPr>
            <a:spLocks noGrp="1"/>
          </p:cNvSpPr>
          <p:nvPr>
            <p:ph idx="1"/>
          </p:nvPr>
        </p:nvSpPr>
        <p:spPr>
          <a:xfrm>
            <a:off x="446856" y="1340768"/>
            <a:ext cx="8229600" cy="5040560"/>
          </a:xfrm>
        </p:spPr>
        <p:txBody>
          <a:bodyPr>
            <a:normAutofit fontScale="85000" lnSpcReduction="20000"/>
          </a:bodyPr>
          <a:lstStyle/>
          <a:p>
            <a:r>
              <a:rPr lang="zh-CN" altLang="zh-CN" dirty="0" smtClean="0"/>
              <a:t>第二轮采用小组赛，按照排名赛的顺序选取排名靠前的一定数量队伍参加（具体队伍数量会考虑参赛队总数和评奖比例在赛前确定）。参赛队伍被分成若干</a:t>
            </a:r>
            <a:r>
              <a:rPr lang="en-US" altLang="zh-CN" dirty="0" smtClean="0">
                <a:solidFill>
                  <a:srgbClr val="FF0000"/>
                </a:solidFill>
              </a:rPr>
              <a:t>4</a:t>
            </a:r>
            <a:r>
              <a:rPr lang="zh-CN" altLang="zh-CN" dirty="0" smtClean="0">
                <a:solidFill>
                  <a:srgbClr val="FF0000"/>
                </a:solidFill>
              </a:rPr>
              <a:t>人小组</a:t>
            </a:r>
            <a:r>
              <a:rPr lang="zh-CN" altLang="zh-CN" dirty="0" smtClean="0"/>
              <a:t>（小组总数为偶数），进行组内循环赛，</a:t>
            </a:r>
            <a:r>
              <a:rPr lang="zh-CN" altLang="zh-CN" dirty="0" smtClean="0">
                <a:solidFill>
                  <a:srgbClr val="FF0000"/>
                </a:solidFill>
              </a:rPr>
              <a:t>每个小组优先根据各队胜利场数多少、其次根据平局场数多少、再次根据小组赛中每场比赛的累积得分，来决定出线的</a:t>
            </a:r>
            <a:r>
              <a:rPr lang="en-US" altLang="zh-CN" dirty="0" smtClean="0">
                <a:solidFill>
                  <a:srgbClr val="FF0000"/>
                </a:solidFill>
              </a:rPr>
              <a:t>2</a:t>
            </a:r>
            <a:r>
              <a:rPr lang="zh-CN" altLang="zh-CN" dirty="0" smtClean="0">
                <a:solidFill>
                  <a:srgbClr val="FF0000"/>
                </a:solidFill>
              </a:rPr>
              <a:t>只队伍</a:t>
            </a:r>
            <a:r>
              <a:rPr lang="zh-CN" altLang="zh-CN" dirty="0" smtClean="0"/>
              <a:t>。在小组赛中，如果</a:t>
            </a:r>
            <a:r>
              <a:rPr lang="zh-CN" altLang="zh-CN" dirty="0" smtClean="0">
                <a:solidFill>
                  <a:srgbClr val="FF0000"/>
                </a:solidFill>
              </a:rPr>
              <a:t>一方弃权，轮空的另外一方也必需出赛</a:t>
            </a:r>
            <a:r>
              <a:rPr lang="zh-CN" altLang="zh-CN" dirty="0" smtClean="0"/>
              <a:t>，并根据场上实际得分来决定轮空队和弃权队的胜负，如果</a:t>
            </a:r>
            <a:r>
              <a:rPr lang="zh-CN" altLang="zh-CN" dirty="0" smtClean="0">
                <a:solidFill>
                  <a:srgbClr val="FF0000"/>
                </a:solidFill>
              </a:rPr>
              <a:t>双方均弃权，则计为平局</a:t>
            </a:r>
            <a:r>
              <a:rPr lang="zh-CN" altLang="zh-CN" dirty="0" smtClean="0"/>
              <a:t>。</a:t>
            </a:r>
            <a:r>
              <a:rPr lang="zh-CN" altLang="zh-CN" dirty="0" smtClean="0">
                <a:solidFill>
                  <a:srgbClr val="FF0000"/>
                </a:solidFill>
              </a:rPr>
              <a:t>在小组赛中弃权满两次的队伍不能出线</a:t>
            </a:r>
            <a:r>
              <a:rPr lang="zh-CN" altLang="zh-CN" dirty="0" smtClean="0"/>
              <a:t>。如果最终的出线队伍数不足，则在所有未出线的队伍中选取补足，方法则根据各队在小组赛中每场比赛累积得分的高低依次进行选取。通过选取补足的方法出线的队伍，</a:t>
            </a:r>
            <a:r>
              <a:rPr lang="zh-CN" altLang="zh-CN" dirty="0" smtClean="0">
                <a:solidFill>
                  <a:srgbClr val="FF0000"/>
                </a:solidFill>
              </a:rPr>
              <a:t>代替补足小组的组别和出线名次出线</a:t>
            </a:r>
            <a:r>
              <a:rPr lang="zh-CN" altLang="zh-CN" dirty="0" smtClean="0"/>
              <a:t>。</a:t>
            </a:r>
            <a:endParaRPr lang="zh-CN" altLang="zh-CN"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机器人运输对抗赛赛制</a:t>
            </a:r>
            <a:endParaRPr lang="zh-CN" altLang="en-US" sz="3600" dirty="0"/>
          </a:p>
        </p:txBody>
      </p:sp>
      <p:sp>
        <p:nvSpPr>
          <p:cNvPr id="3" name="内容占位符 2"/>
          <p:cNvSpPr>
            <a:spLocks noGrp="1"/>
          </p:cNvSpPr>
          <p:nvPr>
            <p:ph idx="1"/>
          </p:nvPr>
        </p:nvSpPr>
        <p:spPr>
          <a:xfrm>
            <a:off x="457200" y="1600200"/>
            <a:ext cx="8229600" cy="4709120"/>
          </a:xfrm>
        </p:spPr>
        <p:txBody>
          <a:bodyPr>
            <a:normAutofit fontScale="92500" lnSpcReduction="10000"/>
          </a:bodyPr>
          <a:lstStyle/>
          <a:p>
            <a:r>
              <a:rPr lang="zh-CN" altLang="zh-CN" dirty="0" smtClean="0"/>
              <a:t>第三轮采用淘汰赛，淘汰赛的首轮比赛顺序按照小组赛“</a:t>
            </a:r>
            <a:r>
              <a:rPr lang="zh-CN" altLang="zh-CN" dirty="0" smtClean="0">
                <a:solidFill>
                  <a:srgbClr val="FF0000"/>
                </a:solidFill>
              </a:rPr>
              <a:t>第</a:t>
            </a:r>
            <a:r>
              <a:rPr lang="en-US" altLang="zh-CN" dirty="0" smtClean="0">
                <a:solidFill>
                  <a:srgbClr val="FF0000"/>
                </a:solidFill>
              </a:rPr>
              <a:t>1</a:t>
            </a:r>
            <a:r>
              <a:rPr lang="zh-CN" altLang="zh-CN" dirty="0" smtClean="0">
                <a:solidFill>
                  <a:srgbClr val="FF0000"/>
                </a:solidFill>
              </a:rPr>
              <a:t>组第一对战最末组第二</a:t>
            </a:r>
            <a:r>
              <a:rPr lang="zh-CN" altLang="zh-CN" dirty="0" smtClean="0"/>
              <a:t>、第</a:t>
            </a:r>
            <a:r>
              <a:rPr lang="en-US" altLang="zh-CN" dirty="0" smtClean="0"/>
              <a:t>2</a:t>
            </a:r>
            <a:r>
              <a:rPr lang="zh-CN" altLang="zh-CN" dirty="0" smtClean="0"/>
              <a:t>组第一对战倒数第</a:t>
            </a:r>
            <a:r>
              <a:rPr lang="en-US" altLang="zh-CN" dirty="0" smtClean="0"/>
              <a:t>2</a:t>
            </a:r>
            <a:r>
              <a:rPr lang="zh-CN" altLang="zh-CN" dirty="0" smtClean="0"/>
              <a:t>组第二、第</a:t>
            </a:r>
            <a:r>
              <a:rPr lang="en-US" altLang="zh-CN" dirty="0" smtClean="0"/>
              <a:t>3</a:t>
            </a:r>
            <a:r>
              <a:rPr lang="zh-CN" altLang="zh-CN" dirty="0" smtClean="0"/>
              <a:t>组第一对战倒数第</a:t>
            </a:r>
            <a:r>
              <a:rPr lang="en-US" altLang="zh-CN" dirty="0" smtClean="0"/>
              <a:t>3</a:t>
            </a:r>
            <a:r>
              <a:rPr lang="zh-CN" altLang="zh-CN" dirty="0" smtClean="0"/>
              <a:t>组第二……最末组第一对战第</a:t>
            </a:r>
            <a:r>
              <a:rPr lang="en-US" altLang="zh-CN" dirty="0" smtClean="0"/>
              <a:t>1</a:t>
            </a:r>
            <a:r>
              <a:rPr lang="zh-CN" altLang="zh-CN" dirty="0" smtClean="0"/>
              <a:t>组第二”进行。晋级的队伍继续进行</a:t>
            </a:r>
            <a:r>
              <a:rPr lang="en-US" altLang="zh-CN" dirty="0" smtClean="0"/>
              <a:t>1</a:t>
            </a:r>
            <a:r>
              <a:rPr lang="zh-CN" altLang="zh-CN" dirty="0" smtClean="0"/>
              <a:t>对</a:t>
            </a:r>
            <a:r>
              <a:rPr lang="en-US" altLang="zh-CN" dirty="0" smtClean="0"/>
              <a:t>1</a:t>
            </a:r>
            <a:r>
              <a:rPr lang="zh-CN" altLang="zh-CN" dirty="0" smtClean="0"/>
              <a:t>淘汰赛，直到最终决出</a:t>
            </a:r>
            <a:r>
              <a:rPr lang="zh-CN" altLang="zh-CN" dirty="0" smtClean="0">
                <a:solidFill>
                  <a:srgbClr val="FF0000"/>
                </a:solidFill>
              </a:rPr>
              <a:t>季殿军</a:t>
            </a:r>
            <a:r>
              <a:rPr lang="zh-CN" altLang="zh-CN" dirty="0" smtClean="0"/>
              <a:t>和</a:t>
            </a:r>
            <a:r>
              <a:rPr lang="zh-CN" altLang="zh-CN" dirty="0" smtClean="0">
                <a:solidFill>
                  <a:srgbClr val="FF0000"/>
                </a:solidFill>
              </a:rPr>
              <a:t>冠亚军</a:t>
            </a:r>
            <a:r>
              <a:rPr lang="zh-CN" altLang="zh-CN" dirty="0" smtClean="0"/>
              <a:t>。</a:t>
            </a:r>
            <a:r>
              <a:rPr lang="zh-CN" altLang="zh-CN" dirty="0" smtClean="0">
                <a:solidFill>
                  <a:srgbClr val="FF0000"/>
                </a:solidFill>
              </a:rPr>
              <a:t>淘汰赛中出现一方弃权，则另外一方直接晋级</a:t>
            </a:r>
            <a:r>
              <a:rPr lang="zh-CN" altLang="zh-CN" dirty="0" smtClean="0"/>
              <a:t>。淘汰赛中出现</a:t>
            </a:r>
            <a:r>
              <a:rPr lang="zh-CN" altLang="zh-CN" dirty="0" smtClean="0">
                <a:solidFill>
                  <a:srgbClr val="FF0000"/>
                </a:solidFill>
              </a:rPr>
              <a:t>平局</a:t>
            </a:r>
            <a:r>
              <a:rPr lang="zh-CN" altLang="zh-CN" dirty="0" smtClean="0"/>
              <a:t>，则加赛一次，直到双方决出胜负，如果加赛两次依然无法决出胜负，则对机器人整机进行称重，重量轻的机器人获胜，如果依然无法决出胜负，最终采用抛硬币的方式裁决。</a:t>
            </a:r>
            <a:endParaRPr lang="zh-CN" altLang="zh-CN"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98AA37-4C25-4E43-B5D0-769CA5016DC6}" type="datetime10">
              <a:rPr lang="zh-CN" altLang="en-US" smtClean="0"/>
              <a:pPr/>
              <a:t>00:22</a:t>
            </a:fld>
            <a:endParaRPr lang="zh-CN" altLang="en-US"/>
          </a:p>
        </p:txBody>
      </p:sp>
      <p:sp>
        <p:nvSpPr>
          <p:cNvPr id="3" name="页脚占位符 2"/>
          <p:cNvSpPr>
            <a:spLocks noGrp="1"/>
          </p:cNvSpPr>
          <p:nvPr>
            <p:ph type="ftr" sz="quarter" idx="11"/>
          </p:nvPr>
        </p:nvSpPr>
        <p:spPr/>
        <p:txBody>
          <a:bodyPr/>
          <a:lstStyle/>
          <a:p>
            <a:r>
              <a:rPr lang="zh-CN" altLang="en-US" smtClean="0"/>
              <a:t>规则详解与技术综述</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a:p>
        </p:txBody>
      </p:sp>
      <p:pic>
        <p:nvPicPr>
          <p:cNvPr id="5" name="图片 4" descr="3133840302.jpg"/>
          <p:cNvPicPr>
            <a:picLocks noChangeAspect="1"/>
          </p:cNvPicPr>
          <p:nvPr/>
        </p:nvPicPr>
        <p:blipFill>
          <a:blip r:embed="rId3" cstate="screen"/>
          <a:stretch>
            <a:fillRect/>
          </a:stretch>
        </p:blipFill>
        <p:spPr>
          <a:xfrm>
            <a:off x="426064" y="3429000"/>
            <a:ext cx="4361960" cy="2907974"/>
          </a:xfrm>
          <a:prstGeom prst="rect">
            <a:avLst/>
          </a:prstGeom>
        </p:spPr>
      </p:pic>
      <p:pic>
        <p:nvPicPr>
          <p:cNvPr id="7" name="图片 6" descr="IMG_20130420_133147.jpg"/>
          <p:cNvPicPr>
            <a:picLocks noChangeAspect="1"/>
          </p:cNvPicPr>
          <p:nvPr/>
        </p:nvPicPr>
        <p:blipFill>
          <a:blip r:embed="rId4" cstate="screen"/>
          <a:srcRect/>
          <a:stretch>
            <a:fillRect/>
          </a:stretch>
        </p:blipFill>
        <p:spPr>
          <a:xfrm>
            <a:off x="4139952" y="260648"/>
            <a:ext cx="4716015" cy="2908144"/>
          </a:xfrm>
          <a:prstGeom prst="rect">
            <a:avLst/>
          </a:prstGeom>
        </p:spPr>
      </p:pic>
      <p:pic>
        <p:nvPicPr>
          <p:cNvPr id="8" name="图片 7" descr="完全展开.JPG"/>
          <p:cNvPicPr>
            <a:picLocks noChangeAspect="1"/>
          </p:cNvPicPr>
          <p:nvPr/>
        </p:nvPicPr>
        <p:blipFill>
          <a:blip r:embed="rId5" cstate="screen"/>
          <a:srcRect/>
          <a:stretch>
            <a:fillRect/>
          </a:stretch>
        </p:blipFill>
        <p:spPr>
          <a:xfrm>
            <a:off x="1331640" y="620688"/>
            <a:ext cx="2664296" cy="2656509"/>
          </a:xfrm>
          <a:prstGeom prst="rect">
            <a:avLst/>
          </a:prstGeom>
        </p:spPr>
      </p:pic>
      <p:pic>
        <p:nvPicPr>
          <p:cNvPr id="9" name="图片 8" descr="QQ图片20141011142508.jpg"/>
          <p:cNvPicPr>
            <a:picLocks noChangeAspect="1"/>
          </p:cNvPicPr>
          <p:nvPr/>
        </p:nvPicPr>
        <p:blipFill>
          <a:blip r:embed="rId6" cstate="screen"/>
          <a:srcRect/>
          <a:stretch>
            <a:fillRect/>
          </a:stretch>
        </p:blipFill>
        <p:spPr>
          <a:xfrm>
            <a:off x="5580112" y="3284984"/>
            <a:ext cx="2520280" cy="309161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参赛要求</a:t>
            </a:r>
            <a:endParaRPr lang="zh-CN" altLang="en-US" dirty="0"/>
          </a:p>
        </p:txBody>
      </p:sp>
      <p:sp>
        <p:nvSpPr>
          <p:cNvPr id="3" name="内容占位符 2"/>
          <p:cNvSpPr>
            <a:spLocks noGrp="1"/>
          </p:cNvSpPr>
          <p:nvPr>
            <p:ph idx="1"/>
          </p:nvPr>
        </p:nvSpPr>
        <p:spPr/>
        <p:txBody>
          <a:bodyPr/>
          <a:lstStyle/>
          <a:p>
            <a:r>
              <a:rPr lang="zh-CN" altLang="en-US" dirty="0" smtClean="0"/>
              <a:t>由</a:t>
            </a:r>
            <a:r>
              <a:rPr lang="zh-CN" altLang="en-US" dirty="0"/>
              <a:t>浙江大学在校的本科生组成的代表队，且每队的成员人数最多为</a:t>
            </a:r>
            <a:r>
              <a:rPr lang="en-US" altLang="zh-CN" dirty="0"/>
              <a:t>3</a:t>
            </a:r>
            <a:r>
              <a:rPr lang="zh-CN" altLang="en-US" dirty="0"/>
              <a:t>名，至少制作一台主机器人才能参赛</a:t>
            </a:r>
            <a:r>
              <a:rPr lang="zh-CN" altLang="zh-CN" dirty="0" smtClean="0"/>
              <a:t>。</a:t>
            </a:r>
            <a:endParaRPr lang="zh-CN" altLang="en-US"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00:26</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机器人技术综述</a:t>
            </a:r>
            <a:endParaRPr lang="zh-CN" altLang="en-US" dirty="0"/>
          </a:p>
        </p:txBody>
      </p:sp>
      <p:sp>
        <p:nvSpPr>
          <p:cNvPr id="4" name="日期占位符 3"/>
          <p:cNvSpPr>
            <a:spLocks noGrp="1"/>
          </p:cNvSpPr>
          <p:nvPr>
            <p:ph type="dt" sz="half" idx="10"/>
          </p:nvPr>
        </p:nvSpPr>
        <p:spPr/>
        <p:txBody>
          <a:bodyPr/>
          <a:lstStyle/>
          <a:p>
            <a:fld id="{8AFBD82A-B391-49CD-999D-CBD5D3F18C05}"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7" name="Rectangle 4"/>
          <p:cNvSpPr>
            <a:spLocks noChangeArrowheads="1"/>
          </p:cNvSpPr>
          <p:nvPr/>
        </p:nvSpPr>
        <p:spPr bwMode="auto">
          <a:xfrm>
            <a:off x="2971800" y="5334000"/>
            <a:ext cx="3352800" cy="4572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8" name="Oval 6"/>
          <p:cNvSpPr>
            <a:spLocks noChangeArrowheads="1"/>
          </p:cNvSpPr>
          <p:nvPr/>
        </p:nvSpPr>
        <p:spPr bwMode="auto">
          <a:xfrm>
            <a:off x="5105400" y="5410200"/>
            <a:ext cx="762000" cy="762000"/>
          </a:xfrm>
          <a:prstGeom prst="ellipse">
            <a:avLst/>
          </a:prstGeom>
          <a:solidFill>
            <a:srgbClr val="000514"/>
          </a:soli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Oval 7"/>
          <p:cNvSpPr>
            <a:spLocks noChangeArrowheads="1"/>
          </p:cNvSpPr>
          <p:nvPr/>
        </p:nvSpPr>
        <p:spPr bwMode="auto">
          <a:xfrm>
            <a:off x="3429000" y="5410200"/>
            <a:ext cx="762000" cy="762000"/>
          </a:xfrm>
          <a:prstGeom prst="ellipse">
            <a:avLst/>
          </a:prstGeom>
          <a:solidFill>
            <a:srgbClr val="000514"/>
          </a:soli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Rectangle 8"/>
          <p:cNvSpPr>
            <a:spLocks noChangeArrowheads="1"/>
          </p:cNvSpPr>
          <p:nvPr/>
        </p:nvSpPr>
        <p:spPr bwMode="auto">
          <a:xfrm>
            <a:off x="5029200" y="4038600"/>
            <a:ext cx="1143000" cy="12954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Rectangle 9"/>
          <p:cNvSpPr>
            <a:spLocks noChangeArrowheads="1"/>
          </p:cNvSpPr>
          <p:nvPr/>
        </p:nvSpPr>
        <p:spPr bwMode="auto">
          <a:xfrm>
            <a:off x="3429000" y="4038600"/>
            <a:ext cx="533400" cy="12954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Rectangle 10"/>
          <p:cNvSpPr>
            <a:spLocks noChangeArrowheads="1"/>
          </p:cNvSpPr>
          <p:nvPr/>
        </p:nvSpPr>
        <p:spPr bwMode="auto">
          <a:xfrm>
            <a:off x="3429000" y="3733800"/>
            <a:ext cx="1600200" cy="3048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Rectangle 11"/>
          <p:cNvSpPr>
            <a:spLocks noChangeArrowheads="1"/>
          </p:cNvSpPr>
          <p:nvPr/>
        </p:nvSpPr>
        <p:spPr bwMode="auto">
          <a:xfrm>
            <a:off x="2362200" y="3733800"/>
            <a:ext cx="457200" cy="1524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Rectangle 12"/>
          <p:cNvSpPr>
            <a:spLocks noChangeArrowheads="1"/>
          </p:cNvSpPr>
          <p:nvPr/>
        </p:nvSpPr>
        <p:spPr bwMode="auto">
          <a:xfrm>
            <a:off x="2362200" y="4191000"/>
            <a:ext cx="457200" cy="1524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Rectangle 13"/>
          <p:cNvSpPr>
            <a:spLocks noChangeArrowheads="1"/>
          </p:cNvSpPr>
          <p:nvPr/>
        </p:nvSpPr>
        <p:spPr bwMode="auto">
          <a:xfrm>
            <a:off x="2819400" y="3733800"/>
            <a:ext cx="152400" cy="6096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Rectangle 14"/>
          <p:cNvSpPr>
            <a:spLocks noChangeArrowheads="1"/>
          </p:cNvSpPr>
          <p:nvPr/>
        </p:nvSpPr>
        <p:spPr bwMode="auto">
          <a:xfrm>
            <a:off x="2971800" y="3962400"/>
            <a:ext cx="457200" cy="1524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Rectangle 15"/>
          <p:cNvSpPr>
            <a:spLocks noChangeArrowheads="1"/>
          </p:cNvSpPr>
          <p:nvPr/>
        </p:nvSpPr>
        <p:spPr bwMode="auto">
          <a:xfrm>
            <a:off x="3124200" y="3124200"/>
            <a:ext cx="152400" cy="22098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8" name="Rectangle 16"/>
          <p:cNvSpPr>
            <a:spLocks noChangeArrowheads="1"/>
          </p:cNvSpPr>
          <p:nvPr/>
        </p:nvSpPr>
        <p:spPr bwMode="auto">
          <a:xfrm>
            <a:off x="3429000" y="3048000"/>
            <a:ext cx="1600200" cy="3048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Rectangle 17"/>
          <p:cNvSpPr>
            <a:spLocks noChangeArrowheads="1"/>
          </p:cNvSpPr>
          <p:nvPr/>
        </p:nvSpPr>
        <p:spPr bwMode="auto">
          <a:xfrm>
            <a:off x="3581400" y="3352800"/>
            <a:ext cx="152400" cy="3810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0" name="Rectangle 19"/>
          <p:cNvSpPr>
            <a:spLocks noChangeArrowheads="1"/>
          </p:cNvSpPr>
          <p:nvPr/>
        </p:nvSpPr>
        <p:spPr bwMode="auto">
          <a:xfrm>
            <a:off x="4648200" y="3352800"/>
            <a:ext cx="152400" cy="3810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Rectangle 20"/>
          <p:cNvSpPr>
            <a:spLocks noChangeArrowheads="1"/>
          </p:cNvSpPr>
          <p:nvPr/>
        </p:nvSpPr>
        <p:spPr bwMode="auto">
          <a:xfrm>
            <a:off x="4114800" y="3352800"/>
            <a:ext cx="152400" cy="3810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3" name="Group 25"/>
          <p:cNvGrpSpPr>
            <a:grpSpLocks/>
          </p:cNvGrpSpPr>
          <p:nvPr/>
        </p:nvGrpSpPr>
        <p:grpSpPr bwMode="auto">
          <a:xfrm rot="-5400000">
            <a:off x="1828800" y="1905000"/>
            <a:ext cx="1066800" cy="609600"/>
            <a:chOff x="1536" y="960"/>
            <a:chExt cx="672" cy="384"/>
          </a:xfrm>
        </p:grpSpPr>
        <p:sp>
          <p:nvSpPr>
            <p:cNvPr id="63" name="Rectangle 21"/>
            <p:cNvSpPr>
              <a:spLocks noChangeArrowheads="1"/>
            </p:cNvSpPr>
            <p:nvPr/>
          </p:nvSpPr>
          <p:spPr bwMode="auto">
            <a:xfrm>
              <a:off x="1536" y="960"/>
              <a:ext cx="288" cy="96"/>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Rectangle 22"/>
            <p:cNvSpPr>
              <a:spLocks noChangeArrowheads="1"/>
            </p:cNvSpPr>
            <p:nvPr/>
          </p:nvSpPr>
          <p:spPr bwMode="auto">
            <a:xfrm>
              <a:off x="1536" y="1248"/>
              <a:ext cx="288" cy="96"/>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Rectangle 23"/>
            <p:cNvSpPr>
              <a:spLocks noChangeArrowheads="1"/>
            </p:cNvSpPr>
            <p:nvPr/>
          </p:nvSpPr>
          <p:spPr bwMode="auto">
            <a:xfrm>
              <a:off x="1824" y="960"/>
              <a:ext cx="96" cy="384"/>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6" name="Rectangle 24"/>
            <p:cNvSpPr>
              <a:spLocks noChangeArrowheads="1"/>
            </p:cNvSpPr>
            <p:nvPr/>
          </p:nvSpPr>
          <p:spPr bwMode="auto">
            <a:xfrm>
              <a:off x="1920" y="1104"/>
              <a:ext cx="288" cy="96"/>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67" name="Rectangle 26"/>
          <p:cNvSpPr>
            <a:spLocks noChangeArrowheads="1"/>
          </p:cNvSpPr>
          <p:nvPr/>
        </p:nvSpPr>
        <p:spPr bwMode="auto">
          <a:xfrm>
            <a:off x="2514600" y="1676400"/>
            <a:ext cx="990600" cy="2286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Oval 27"/>
          <p:cNvSpPr>
            <a:spLocks noChangeArrowheads="1"/>
          </p:cNvSpPr>
          <p:nvPr/>
        </p:nvSpPr>
        <p:spPr bwMode="auto">
          <a:xfrm>
            <a:off x="2133600" y="1524000"/>
            <a:ext cx="457200" cy="457200"/>
          </a:xfrm>
          <a:prstGeom prst="ellipse">
            <a:avLst/>
          </a:prstGeom>
          <a:solidFill>
            <a:srgbClr val="000514"/>
          </a:soli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Rectangle 29"/>
          <p:cNvSpPr>
            <a:spLocks noChangeArrowheads="1"/>
          </p:cNvSpPr>
          <p:nvPr/>
        </p:nvSpPr>
        <p:spPr bwMode="auto">
          <a:xfrm rot="2565255">
            <a:off x="3230563" y="1979613"/>
            <a:ext cx="1066800" cy="2286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Oval 28"/>
          <p:cNvSpPr>
            <a:spLocks noChangeArrowheads="1"/>
          </p:cNvSpPr>
          <p:nvPr/>
        </p:nvSpPr>
        <p:spPr bwMode="auto">
          <a:xfrm>
            <a:off x="3124200" y="1524000"/>
            <a:ext cx="457200" cy="457200"/>
          </a:xfrm>
          <a:prstGeom prst="ellipse">
            <a:avLst/>
          </a:prstGeom>
          <a:solidFill>
            <a:srgbClr val="000514"/>
          </a:soli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Rectangle 30"/>
          <p:cNvSpPr>
            <a:spLocks noChangeArrowheads="1"/>
          </p:cNvSpPr>
          <p:nvPr/>
        </p:nvSpPr>
        <p:spPr bwMode="auto">
          <a:xfrm>
            <a:off x="3962400" y="2438400"/>
            <a:ext cx="533400" cy="6096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Oval 31"/>
          <p:cNvSpPr>
            <a:spLocks noChangeArrowheads="1"/>
          </p:cNvSpPr>
          <p:nvPr/>
        </p:nvSpPr>
        <p:spPr bwMode="auto">
          <a:xfrm>
            <a:off x="3886200" y="2209800"/>
            <a:ext cx="685800" cy="685800"/>
          </a:xfrm>
          <a:prstGeom prst="ellipse">
            <a:avLst/>
          </a:prstGeom>
          <a:solidFill>
            <a:srgbClr val="000514"/>
          </a:soli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Rectangle 33"/>
          <p:cNvSpPr>
            <a:spLocks noChangeArrowheads="1"/>
          </p:cNvSpPr>
          <p:nvPr/>
        </p:nvSpPr>
        <p:spPr bwMode="auto">
          <a:xfrm>
            <a:off x="2209800" y="2590800"/>
            <a:ext cx="304800" cy="304800"/>
          </a:xfrm>
          <a:prstGeom prst="rect">
            <a:avLst/>
          </a:prstGeom>
          <a:solidFill>
            <a:srgbClr val="FF00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Rectangle 34"/>
          <p:cNvSpPr>
            <a:spLocks noChangeArrowheads="1"/>
          </p:cNvSpPr>
          <p:nvPr/>
        </p:nvSpPr>
        <p:spPr bwMode="auto">
          <a:xfrm>
            <a:off x="2209800" y="3886200"/>
            <a:ext cx="304800" cy="304800"/>
          </a:xfrm>
          <a:prstGeom prst="rect">
            <a:avLst/>
          </a:prstGeom>
          <a:solidFill>
            <a:srgbClr val="00CC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5" name="Rectangle 35"/>
          <p:cNvSpPr>
            <a:spLocks noChangeArrowheads="1"/>
          </p:cNvSpPr>
          <p:nvPr/>
        </p:nvSpPr>
        <p:spPr bwMode="auto">
          <a:xfrm>
            <a:off x="2209800" y="4800600"/>
            <a:ext cx="304800" cy="304800"/>
          </a:xfrm>
          <a:prstGeom prst="rect">
            <a:avLst/>
          </a:prstGeom>
          <a:solidFill>
            <a:srgbClr val="FFFF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6" name="Rectangle 36"/>
          <p:cNvSpPr>
            <a:spLocks noChangeArrowheads="1"/>
          </p:cNvSpPr>
          <p:nvPr/>
        </p:nvSpPr>
        <p:spPr bwMode="auto">
          <a:xfrm>
            <a:off x="2362200" y="4648200"/>
            <a:ext cx="457200" cy="1524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Rectangle 37"/>
          <p:cNvSpPr>
            <a:spLocks noChangeArrowheads="1"/>
          </p:cNvSpPr>
          <p:nvPr/>
        </p:nvSpPr>
        <p:spPr bwMode="auto">
          <a:xfrm>
            <a:off x="2362200" y="5105400"/>
            <a:ext cx="457200" cy="1524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Rectangle 38"/>
          <p:cNvSpPr>
            <a:spLocks noChangeArrowheads="1"/>
          </p:cNvSpPr>
          <p:nvPr/>
        </p:nvSpPr>
        <p:spPr bwMode="auto">
          <a:xfrm>
            <a:off x="2819400" y="4648200"/>
            <a:ext cx="152400" cy="6096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9" name="Rectangle 39"/>
          <p:cNvSpPr>
            <a:spLocks noChangeArrowheads="1"/>
          </p:cNvSpPr>
          <p:nvPr/>
        </p:nvSpPr>
        <p:spPr bwMode="auto">
          <a:xfrm>
            <a:off x="2971800" y="4876800"/>
            <a:ext cx="457200" cy="1524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0" name="Rectangle 42"/>
          <p:cNvSpPr>
            <a:spLocks noChangeArrowheads="1"/>
          </p:cNvSpPr>
          <p:nvPr/>
        </p:nvSpPr>
        <p:spPr bwMode="auto">
          <a:xfrm rot="1920043">
            <a:off x="5922963" y="5251450"/>
            <a:ext cx="1219200" cy="1524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1" name="Rectangle 43"/>
          <p:cNvSpPr>
            <a:spLocks noChangeArrowheads="1"/>
          </p:cNvSpPr>
          <p:nvPr/>
        </p:nvSpPr>
        <p:spPr bwMode="auto">
          <a:xfrm>
            <a:off x="4495800" y="4038600"/>
            <a:ext cx="533400" cy="1295400"/>
          </a:xfrm>
          <a:prstGeom prst="rect">
            <a:avLst/>
          </a:prstGeom>
          <a:solidFill>
            <a:srgbClr val="000514"/>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2" name="Rectangle 44"/>
          <p:cNvSpPr>
            <a:spLocks noChangeArrowheads="1"/>
          </p:cNvSpPr>
          <p:nvPr/>
        </p:nvSpPr>
        <p:spPr bwMode="auto">
          <a:xfrm>
            <a:off x="5486400" y="2895600"/>
            <a:ext cx="304800" cy="304800"/>
          </a:xfrm>
          <a:prstGeom prst="rect">
            <a:avLst/>
          </a:prstGeom>
          <a:solidFill>
            <a:srgbClr val="00CC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3" name="Line 45"/>
          <p:cNvSpPr>
            <a:spLocks noChangeShapeType="1"/>
          </p:cNvSpPr>
          <p:nvPr/>
        </p:nvSpPr>
        <p:spPr bwMode="auto">
          <a:xfrm>
            <a:off x="5638800" y="3429000"/>
            <a:ext cx="0" cy="457200"/>
          </a:xfrm>
          <a:prstGeom prst="line">
            <a:avLst/>
          </a:prstGeom>
          <a:noFill/>
          <a:ln w="76200">
            <a:solidFill>
              <a:schemeClr val="tx2"/>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4" name="Line 46"/>
          <p:cNvSpPr>
            <a:spLocks noChangeShapeType="1"/>
          </p:cNvSpPr>
          <p:nvPr/>
        </p:nvSpPr>
        <p:spPr bwMode="auto">
          <a:xfrm>
            <a:off x="7010400" y="5029200"/>
            <a:ext cx="457200" cy="381000"/>
          </a:xfrm>
          <a:prstGeom prst="line">
            <a:avLst/>
          </a:prstGeom>
          <a:noFill/>
          <a:ln w="76200">
            <a:solidFill>
              <a:schemeClr val="tx2"/>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5" name="Rectangle 47"/>
          <p:cNvSpPr>
            <a:spLocks noChangeArrowheads="1"/>
          </p:cNvSpPr>
          <p:nvPr/>
        </p:nvSpPr>
        <p:spPr bwMode="auto">
          <a:xfrm>
            <a:off x="6553200" y="4648200"/>
            <a:ext cx="304800" cy="304800"/>
          </a:xfrm>
          <a:prstGeom prst="rect">
            <a:avLst/>
          </a:prstGeom>
          <a:solidFill>
            <a:srgbClr val="00CC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WordArt 32"/>
          <p:cNvSpPr>
            <a:spLocks noChangeArrowheads="1" noChangeShapeType="1" noTextEdit="1"/>
          </p:cNvSpPr>
          <p:nvPr/>
        </p:nvSpPr>
        <p:spPr bwMode="auto">
          <a:xfrm>
            <a:off x="2819400" y="1676400"/>
            <a:ext cx="3505200" cy="3733800"/>
          </a:xfrm>
          <a:prstGeom prst="rect">
            <a:avLst/>
          </a:prstGeom>
        </p:spPr>
        <p:txBody>
          <a:bodyPr wrap="none" fromWordArt="1">
            <a:prstTxWarp prst="textPlain">
              <a:avLst>
                <a:gd name="adj" fmla="val 50000"/>
              </a:avLst>
            </a:prstTxWarp>
          </a:bodyPr>
          <a:lstStyle/>
          <a:p>
            <a:pPr algn="ctr"/>
            <a:r>
              <a:rPr lang="zh-CN" altLang="en-US" sz="36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宋体"/>
                <a:ea typeface="宋体"/>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3" presetClass="entr" presetSubtype="0" fill="hold" grpId="0" nodeType="clickEffect">
                                  <p:stCondLst>
                                    <p:cond delay="0"/>
                                  </p:stCondLst>
                                  <p:childTnLst>
                                    <p:set>
                                      <p:cBhvr>
                                        <p:cTn id="8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机器人的分层设计思路</a:t>
            </a:r>
            <a:endParaRPr lang="zh-CN" altLang="en-US" dirty="0"/>
          </a:p>
        </p:txBody>
      </p:sp>
      <p:sp>
        <p:nvSpPr>
          <p:cNvPr id="4" name="日期占位符 3"/>
          <p:cNvSpPr>
            <a:spLocks noGrp="1"/>
          </p:cNvSpPr>
          <p:nvPr>
            <p:ph type="dt" sz="half" idx="10"/>
          </p:nvPr>
        </p:nvSpPr>
        <p:spPr/>
        <p:txBody>
          <a:bodyPr/>
          <a:lstStyle/>
          <a:p>
            <a:fld id="{FE7578D0-EA32-4F99-9F2F-4EC13FA6EA0B}"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22</a:t>
            </a:fld>
            <a:endParaRPr lang="zh-CN" altLang="en-US"/>
          </a:p>
        </p:txBody>
      </p:sp>
      <p:graphicFrame>
        <p:nvGraphicFramePr>
          <p:cNvPr id="7" name="图示 6"/>
          <p:cNvGraphicFramePr/>
          <p:nvPr/>
        </p:nvGraphicFramePr>
        <p:xfrm>
          <a:off x="899592" y="1412776"/>
          <a:ext cx="7344816"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底盘（以轮式底盘为例）</a:t>
            </a:r>
            <a:endParaRPr lang="zh-CN" altLang="en-US" dirty="0"/>
          </a:p>
        </p:txBody>
      </p:sp>
      <p:sp>
        <p:nvSpPr>
          <p:cNvPr id="3" name="内容占位符 2"/>
          <p:cNvSpPr>
            <a:spLocks noGrp="1"/>
          </p:cNvSpPr>
          <p:nvPr>
            <p:ph idx="1"/>
          </p:nvPr>
        </p:nvSpPr>
        <p:spPr/>
        <p:txBody>
          <a:bodyPr>
            <a:normAutofit/>
          </a:bodyPr>
          <a:lstStyle/>
          <a:p>
            <a:r>
              <a:rPr lang="zh-CN" altLang="en-US" dirty="0" smtClean="0"/>
              <a:t>差动、全向（</a:t>
            </a:r>
            <a:r>
              <a:rPr lang="en-US" altLang="zh-CN" dirty="0" smtClean="0"/>
              <a:t>90</a:t>
            </a:r>
            <a:r>
              <a:rPr lang="zh-CN" altLang="en-US" dirty="0" smtClean="0"/>
              <a:t>度小轮、</a:t>
            </a:r>
            <a:r>
              <a:rPr lang="en-US" altLang="zh-CN" dirty="0" smtClean="0"/>
              <a:t>45</a:t>
            </a:r>
            <a:r>
              <a:rPr lang="zh-CN" altLang="en-US" dirty="0" smtClean="0"/>
              <a:t>度麦克纳姆轮）</a:t>
            </a:r>
            <a:endParaRPr lang="en-US" altLang="zh-CN" dirty="0" smtClean="0"/>
          </a:p>
          <a:p>
            <a:r>
              <a:rPr lang="zh-CN" altLang="en-US" dirty="0" smtClean="0"/>
              <a:t>电机（直流减速、步进、无刷）</a:t>
            </a:r>
            <a:endParaRPr lang="en-US" altLang="zh-CN" dirty="0" smtClean="0"/>
          </a:p>
          <a:p>
            <a:r>
              <a:rPr lang="zh-CN" altLang="en-US" dirty="0" smtClean="0"/>
              <a:t>机座与轴承</a:t>
            </a:r>
            <a:endParaRPr lang="en-US" altLang="zh-CN" dirty="0" smtClean="0"/>
          </a:p>
          <a:p>
            <a:r>
              <a:rPr lang="zh-CN" altLang="en-US" dirty="0" smtClean="0"/>
              <a:t>联轴器</a:t>
            </a:r>
            <a:endParaRPr lang="en-US" altLang="zh-CN" dirty="0" smtClean="0"/>
          </a:p>
          <a:p>
            <a:r>
              <a:rPr lang="zh-CN" altLang="en-US" dirty="0" smtClean="0"/>
              <a:t>轮子（主动轮、从动轮、全向轮）</a:t>
            </a:r>
            <a:endParaRPr lang="en-US" altLang="zh-CN" dirty="0" smtClean="0"/>
          </a:p>
          <a:p>
            <a:r>
              <a:rPr lang="zh-CN" altLang="en-US" dirty="0" smtClean="0"/>
              <a:t>悬挂</a:t>
            </a:r>
            <a:endParaRPr lang="en-US" altLang="zh-CN" dirty="0" smtClean="0"/>
          </a:p>
          <a:p>
            <a:r>
              <a:rPr lang="zh-CN" altLang="en-US" dirty="0" smtClean="0"/>
              <a:t>底盘底板、支撑框架等结构的设计与制作</a:t>
            </a:r>
            <a:endParaRPr lang="zh-CN" altLang="en-US"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传感器与执行机构</a:t>
            </a:r>
            <a:endParaRPr lang="zh-CN" altLang="en-US" dirty="0"/>
          </a:p>
        </p:txBody>
      </p:sp>
      <p:sp>
        <p:nvSpPr>
          <p:cNvPr id="3" name="内容占位符 2"/>
          <p:cNvSpPr>
            <a:spLocks noGrp="1"/>
          </p:cNvSpPr>
          <p:nvPr>
            <p:ph idx="1"/>
          </p:nvPr>
        </p:nvSpPr>
        <p:spPr/>
        <p:txBody>
          <a:bodyPr>
            <a:normAutofit/>
          </a:bodyPr>
          <a:lstStyle/>
          <a:p>
            <a:r>
              <a:rPr lang="zh-CN" altLang="en-US" dirty="0" smtClean="0"/>
              <a:t>常用传感器或模块</a:t>
            </a:r>
            <a:endParaRPr lang="en-US" altLang="zh-CN" dirty="0" smtClean="0"/>
          </a:p>
          <a:p>
            <a:pPr lvl="1"/>
            <a:r>
              <a:rPr lang="zh-CN" altLang="en-US" dirty="0" smtClean="0"/>
              <a:t>红外光电传感器、超声波测距、摄像头</a:t>
            </a:r>
            <a:endParaRPr lang="en-US" altLang="zh-CN" dirty="0" smtClean="0"/>
          </a:p>
          <a:p>
            <a:pPr lvl="1"/>
            <a:r>
              <a:rPr lang="zh-CN" altLang="en-US" dirty="0" smtClean="0"/>
              <a:t>霍尔传感器、行程开关（微动开关）</a:t>
            </a:r>
            <a:endParaRPr lang="en-US" altLang="zh-CN" dirty="0" smtClean="0"/>
          </a:p>
          <a:p>
            <a:pPr lvl="1"/>
            <a:r>
              <a:rPr lang="zh-CN" altLang="en-US" dirty="0" smtClean="0"/>
              <a:t>加速度传感器、角度传感器、电子罗盘</a:t>
            </a:r>
            <a:endParaRPr lang="en-US" altLang="zh-CN" dirty="0" smtClean="0"/>
          </a:p>
          <a:p>
            <a:r>
              <a:rPr lang="zh-CN" altLang="en-US" dirty="0" smtClean="0"/>
              <a:t>常用执行机构或组件</a:t>
            </a:r>
            <a:endParaRPr lang="en-US" altLang="zh-CN" dirty="0" smtClean="0"/>
          </a:p>
          <a:p>
            <a:pPr lvl="1"/>
            <a:r>
              <a:rPr lang="zh-CN" altLang="en-US" dirty="0" smtClean="0"/>
              <a:t>直流减速电机、舵机、机械手</a:t>
            </a:r>
            <a:endParaRPr lang="en-US" altLang="zh-CN" dirty="0" smtClean="0"/>
          </a:p>
          <a:p>
            <a:pPr lvl="1"/>
            <a:r>
              <a:rPr lang="zh-CN" altLang="en-US" dirty="0" smtClean="0"/>
              <a:t>步进导轨、丝杆</a:t>
            </a:r>
            <a:endParaRPr lang="en-US" altLang="zh-CN" dirty="0" smtClean="0"/>
          </a:p>
          <a:p>
            <a:pPr lvl="1"/>
            <a:r>
              <a:rPr lang="zh-CN" altLang="en-US" dirty="0" smtClean="0"/>
              <a:t>其他自己设计的机械机构</a:t>
            </a:r>
            <a:endParaRPr lang="zh-CN" altLang="en-US"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1143000"/>
          </a:xfrm>
        </p:spPr>
        <p:txBody>
          <a:bodyPr/>
          <a:lstStyle/>
          <a:p>
            <a:r>
              <a:rPr lang="zh-CN" altLang="en-US" dirty="0" smtClean="0"/>
              <a:t>供电与控制</a:t>
            </a:r>
            <a:endParaRPr lang="zh-CN" altLang="en-US" dirty="0"/>
          </a:p>
        </p:txBody>
      </p:sp>
      <p:sp>
        <p:nvSpPr>
          <p:cNvPr id="3" name="内容占位符 2"/>
          <p:cNvSpPr>
            <a:spLocks noGrp="1"/>
          </p:cNvSpPr>
          <p:nvPr>
            <p:ph idx="1"/>
          </p:nvPr>
        </p:nvSpPr>
        <p:spPr>
          <a:xfrm>
            <a:off x="457200" y="1124744"/>
            <a:ext cx="8229600" cy="5400600"/>
          </a:xfrm>
        </p:spPr>
        <p:txBody>
          <a:bodyPr>
            <a:normAutofit/>
          </a:bodyPr>
          <a:lstStyle/>
          <a:p>
            <a:r>
              <a:rPr lang="zh-CN" altLang="en-US" dirty="0" smtClean="0"/>
              <a:t>供电系统</a:t>
            </a:r>
            <a:endParaRPr lang="en-US" altLang="zh-CN" dirty="0" smtClean="0"/>
          </a:p>
          <a:p>
            <a:pPr lvl="1"/>
            <a:r>
              <a:rPr lang="zh-CN" altLang="en-US" dirty="0" smtClean="0"/>
              <a:t>底盘电机供电（如</a:t>
            </a:r>
            <a:r>
              <a:rPr lang="en-US" altLang="zh-CN" dirty="0" smtClean="0"/>
              <a:t>3S</a:t>
            </a:r>
            <a:r>
              <a:rPr lang="zh-CN" altLang="en-US" dirty="0" smtClean="0"/>
              <a:t>或</a:t>
            </a:r>
            <a:r>
              <a:rPr lang="en-US" altLang="zh-CN" dirty="0" smtClean="0"/>
              <a:t>6S</a:t>
            </a:r>
            <a:r>
              <a:rPr lang="zh-CN" altLang="en-US" dirty="0" smtClean="0"/>
              <a:t>锂电池组直接供电）</a:t>
            </a:r>
            <a:endParaRPr lang="en-US" altLang="zh-CN" dirty="0" smtClean="0"/>
          </a:p>
          <a:p>
            <a:pPr lvl="1"/>
            <a:r>
              <a:rPr lang="zh-CN" altLang="en-US" dirty="0" smtClean="0"/>
              <a:t>舵机与其他执行机构供电（</a:t>
            </a:r>
            <a:r>
              <a:rPr lang="en-US" altLang="zh-CN" dirty="0" smtClean="0"/>
              <a:t>DC/DC</a:t>
            </a:r>
            <a:r>
              <a:rPr lang="zh-CN" altLang="en-US" dirty="0" smtClean="0"/>
              <a:t>变压后供电）</a:t>
            </a:r>
            <a:endParaRPr lang="en-US" altLang="zh-CN" dirty="0" smtClean="0"/>
          </a:p>
          <a:p>
            <a:pPr lvl="1"/>
            <a:r>
              <a:rPr lang="zh-CN" altLang="en-US" dirty="0" smtClean="0"/>
              <a:t>传感器与控制系统供电（线性降压后供电）</a:t>
            </a:r>
            <a:endParaRPr lang="en-US" altLang="zh-CN" dirty="0" smtClean="0"/>
          </a:p>
          <a:p>
            <a:pPr lvl="1"/>
            <a:r>
              <a:rPr lang="zh-CN" altLang="en-US" dirty="0" smtClean="0"/>
              <a:t>使用自带移动电脑供电（如摄像头）</a:t>
            </a:r>
            <a:endParaRPr lang="en-US" altLang="zh-CN" dirty="0" smtClean="0"/>
          </a:p>
          <a:p>
            <a:r>
              <a:rPr lang="zh-CN" altLang="en-US" dirty="0" smtClean="0"/>
              <a:t>控制与系统</a:t>
            </a:r>
            <a:endParaRPr lang="en-US" altLang="zh-CN" dirty="0" smtClean="0"/>
          </a:p>
          <a:p>
            <a:pPr lvl="1"/>
            <a:r>
              <a:rPr lang="zh-CN" altLang="en-US" dirty="0" smtClean="0"/>
              <a:t>使用开发便捷的低成本控制器（如</a:t>
            </a:r>
            <a:r>
              <a:rPr lang="en-US" altLang="zh-CN" dirty="0" smtClean="0"/>
              <a:t>AVR</a:t>
            </a:r>
            <a:r>
              <a:rPr lang="zh-CN" altLang="en-US" dirty="0" smtClean="0"/>
              <a:t>、</a:t>
            </a:r>
            <a:r>
              <a:rPr lang="en-US" altLang="zh-CN" dirty="0" smtClean="0"/>
              <a:t>51</a:t>
            </a:r>
            <a:r>
              <a:rPr lang="zh-CN" altLang="en-US" dirty="0" smtClean="0"/>
              <a:t>）</a:t>
            </a:r>
            <a:endParaRPr lang="en-US" altLang="zh-CN" dirty="0" smtClean="0"/>
          </a:p>
          <a:p>
            <a:pPr lvl="1"/>
            <a:r>
              <a:rPr lang="zh-CN" altLang="en-US" dirty="0" smtClean="0"/>
              <a:t>使用队员熟悉且成本合理的其他嵌入式控制器</a:t>
            </a:r>
            <a:endParaRPr lang="en-US" altLang="zh-CN" dirty="0" smtClean="0"/>
          </a:p>
          <a:p>
            <a:pPr lvl="1"/>
            <a:r>
              <a:rPr lang="zh-CN" altLang="en-US" dirty="0" smtClean="0"/>
              <a:t>不使用系统或移植简单的实时操作系统</a:t>
            </a:r>
            <a:endParaRPr lang="en-US" altLang="zh-CN" dirty="0" smtClean="0"/>
          </a:p>
          <a:p>
            <a:pPr lvl="1"/>
            <a:r>
              <a:rPr lang="zh-CN" altLang="en-US" dirty="0" smtClean="0"/>
              <a:t>与上位机或其他模块间用基本的异步串行通讯</a:t>
            </a:r>
            <a:endParaRPr lang="zh-CN" altLang="en-US"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算法（软件系统设计）</a:t>
            </a:r>
            <a:endParaRPr lang="zh-CN" altLang="en-US" dirty="0"/>
          </a:p>
        </p:txBody>
      </p:sp>
      <p:sp>
        <p:nvSpPr>
          <p:cNvPr id="3" name="内容占位符 2"/>
          <p:cNvSpPr>
            <a:spLocks noGrp="1"/>
          </p:cNvSpPr>
          <p:nvPr>
            <p:ph idx="1"/>
          </p:nvPr>
        </p:nvSpPr>
        <p:spPr>
          <a:xfrm>
            <a:off x="457200" y="1340768"/>
            <a:ext cx="8229600" cy="5040560"/>
          </a:xfrm>
        </p:spPr>
        <p:txBody>
          <a:bodyPr>
            <a:normAutofit/>
          </a:bodyPr>
          <a:lstStyle/>
          <a:p>
            <a:r>
              <a:rPr lang="zh-CN" altLang="en-US" dirty="0" smtClean="0"/>
              <a:t>下位机</a:t>
            </a:r>
            <a:endParaRPr lang="en-US" altLang="zh-CN" dirty="0" smtClean="0"/>
          </a:p>
          <a:p>
            <a:pPr lvl="1"/>
            <a:r>
              <a:rPr lang="zh-CN" altLang="en-US" dirty="0" smtClean="0"/>
              <a:t>下位机以驱动、反馈、控制和通讯为主</a:t>
            </a:r>
            <a:endParaRPr lang="en-US" altLang="zh-CN" dirty="0" smtClean="0"/>
          </a:p>
          <a:p>
            <a:pPr lvl="1"/>
            <a:r>
              <a:rPr lang="zh-CN" altLang="en-US" dirty="0" smtClean="0"/>
              <a:t>可在下位机编写简易的算法完成比赛</a:t>
            </a:r>
            <a:endParaRPr lang="en-US" altLang="zh-CN" dirty="0" smtClean="0"/>
          </a:p>
          <a:p>
            <a:r>
              <a:rPr lang="zh-CN" altLang="en-US" dirty="0" smtClean="0"/>
              <a:t>上位机</a:t>
            </a:r>
            <a:endParaRPr lang="en-US" altLang="zh-CN" dirty="0" smtClean="0"/>
          </a:p>
          <a:p>
            <a:pPr lvl="1"/>
            <a:r>
              <a:rPr lang="zh-CN" altLang="en-US" dirty="0" smtClean="0"/>
              <a:t>使用或不使用上位机</a:t>
            </a:r>
            <a:endParaRPr lang="en-US" altLang="zh-CN" dirty="0" smtClean="0"/>
          </a:p>
          <a:p>
            <a:pPr lvl="1"/>
            <a:r>
              <a:rPr lang="zh-CN" altLang="en-US" dirty="0" smtClean="0"/>
              <a:t>使用笔记本电脑、安装了较熟悉的操作系统的平板、手机等便携设备作为上位机</a:t>
            </a:r>
            <a:endParaRPr lang="en-US" altLang="zh-CN" dirty="0" smtClean="0"/>
          </a:p>
          <a:p>
            <a:pPr lvl="1"/>
            <a:r>
              <a:rPr lang="zh-CN" altLang="en-US" dirty="0" smtClean="0"/>
              <a:t>灵活运用</a:t>
            </a:r>
            <a:r>
              <a:rPr lang="en-US" altLang="zh-CN" dirty="0" smtClean="0"/>
              <a:t>VS</a:t>
            </a:r>
            <a:r>
              <a:rPr lang="zh-CN" altLang="en-US" dirty="0" smtClean="0"/>
              <a:t>、</a:t>
            </a:r>
            <a:r>
              <a:rPr lang="en-US" altLang="zh-CN" dirty="0" smtClean="0"/>
              <a:t>Java</a:t>
            </a:r>
            <a:r>
              <a:rPr lang="zh-CN" altLang="en-US" dirty="0" smtClean="0"/>
              <a:t>等常用的开发平台编写算法</a:t>
            </a:r>
            <a:endParaRPr lang="en-US" altLang="zh-CN" dirty="0" smtClean="0"/>
          </a:p>
          <a:p>
            <a:pPr lvl="1"/>
            <a:r>
              <a:rPr lang="zh-CN" altLang="en-US" dirty="0" smtClean="0"/>
              <a:t>借助第三方库辅助完成你的算法（如</a:t>
            </a:r>
            <a:r>
              <a:rPr lang="en-US" altLang="zh-CN" dirty="0" err="1" smtClean="0"/>
              <a:t>OpenCV</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p:nvPr/>
        </p:nvPicPr>
        <p:blipFill>
          <a:blip r:embed="rId2">
            <a:extLst>
              <a:ext uri="{28A0092B-C50C-407E-A947-70E740481C1C}">
                <a14:useLocalDpi xmlns:a14="http://schemas.microsoft.com/office/drawing/2010/main" val="0"/>
              </a:ext>
            </a:extLst>
          </a:blip>
          <a:stretch>
            <a:fillRect/>
          </a:stretch>
        </p:blipFill>
        <p:spPr>
          <a:xfrm>
            <a:off x="249975" y="764704"/>
            <a:ext cx="8644050" cy="5904656"/>
          </a:xfrm>
          <a:prstGeom prst="rect">
            <a:avLst/>
          </a:prstGeom>
        </p:spPr>
      </p:pic>
      <p:sp>
        <p:nvSpPr>
          <p:cNvPr id="7" name="标题 6"/>
          <p:cNvSpPr>
            <a:spLocks noGrp="1"/>
          </p:cNvSpPr>
          <p:nvPr>
            <p:ph type="title"/>
          </p:nvPr>
        </p:nvSpPr>
        <p:spPr>
          <a:xfrm>
            <a:off x="457200" y="-27384"/>
            <a:ext cx="8229600" cy="1143000"/>
          </a:xfrm>
        </p:spPr>
        <p:txBody>
          <a:bodyPr>
            <a:normAutofit/>
          </a:bodyPr>
          <a:lstStyle/>
          <a:p>
            <a:r>
              <a:rPr lang="zh-CN" altLang="en-US" sz="4000" dirty="0" smtClean="0"/>
              <a:t>机器人运输对抗赛场地示意图</a:t>
            </a:r>
            <a:endParaRPr lang="zh-CN" altLang="en-US" sz="4000"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15" name="TextBox 14"/>
          <p:cNvSpPr txBox="1"/>
          <p:nvPr/>
        </p:nvSpPr>
        <p:spPr>
          <a:xfrm>
            <a:off x="107504" y="4581128"/>
            <a:ext cx="2834430" cy="1815882"/>
          </a:xfrm>
          <a:prstGeom prst="rect">
            <a:avLst/>
          </a:prstGeom>
          <a:noFill/>
        </p:spPr>
        <p:txBody>
          <a:bodyPr wrap="none" rtlCol="0">
            <a:spAutoFit/>
          </a:bodyPr>
          <a:lstStyle/>
          <a:p>
            <a:pPr>
              <a:buFont typeface="Arial" pitchFamily="34" charset="0"/>
              <a:buChar char="•"/>
            </a:pPr>
            <a:r>
              <a:rPr lang="zh-CN" altLang="en-US" sz="2800" b="1" dirty="0" smtClean="0"/>
              <a:t>木质场地</a:t>
            </a:r>
            <a:endParaRPr lang="en-US" altLang="zh-CN" sz="2800" b="1" dirty="0" smtClean="0"/>
          </a:p>
          <a:p>
            <a:pPr>
              <a:buFont typeface="Arial" pitchFamily="34" charset="0"/>
              <a:buChar char="•"/>
            </a:pPr>
            <a:r>
              <a:rPr lang="zh-CN" altLang="en-US" sz="2800" b="1" dirty="0" smtClean="0"/>
              <a:t>木质道具</a:t>
            </a:r>
            <a:endParaRPr lang="en-US" altLang="zh-CN" sz="2800" b="1" dirty="0" smtClean="0"/>
          </a:p>
          <a:p>
            <a:pPr>
              <a:buFont typeface="Arial" pitchFamily="34" charset="0"/>
              <a:buChar char="•"/>
            </a:pPr>
            <a:r>
              <a:rPr lang="zh-CN" altLang="en-US" sz="2800" b="1" dirty="0" smtClean="0"/>
              <a:t>黑色哑光漆</a:t>
            </a:r>
            <a:endParaRPr lang="en-US" altLang="zh-CN" sz="2800" b="1" dirty="0" smtClean="0"/>
          </a:p>
          <a:p>
            <a:pPr>
              <a:buFont typeface="Arial" pitchFamily="34" charset="0"/>
              <a:buChar char="•"/>
            </a:pPr>
            <a:r>
              <a:rPr lang="zh-CN" altLang="en-US" sz="2800" b="1" dirty="0" smtClean="0"/>
              <a:t>红蓝白广告贴纸</a:t>
            </a:r>
            <a:endParaRPr lang="en-US" altLang="zh-CN" sz="2800" b="1" dirty="0" smtClean="0"/>
          </a:p>
        </p:txBody>
      </p:sp>
      <p:sp>
        <p:nvSpPr>
          <p:cNvPr id="16" name="动作按钮: 上一张 15">
            <a:hlinkClick r:id="" action="ppaction://hlinkshowjump?jump=lastslideviewed" highlightClick="1"/>
          </p:cNvPr>
          <p:cNvSpPr/>
          <p:nvPr/>
        </p:nvSpPr>
        <p:spPr>
          <a:xfrm>
            <a:off x="8172400" y="5589240"/>
            <a:ext cx="720080" cy="72008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405494" y="1270127"/>
            <a:ext cx="8288856" cy="4823731"/>
            <a:chOff x="420008" y="1406869"/>
            <a:chExt cx="8288856" cy="4823731"/>
          </a:xfrm>
        </p:grpSpPr>
        <p:sp>
          <p:nvSpPr>
            <p:cNvPr id="20" name="任意多边形 19"/>
            <p:cNvSpPr/>
            <p:nvPr/>
          </p:nvSpPr>
          <p:spPr>
            <a:xfrm>
              <a:off x="420008" y="3111500"/>
              <a:ext cx="762000" cy="450850"/>
            </a:xfrm>
            <a:custGeom>
              <a:avLst/>
              <a:gdLst>
                <a:gd name="connsiteX0" fmla="*/ 0 w 762000"/>
                <a:gd name="connsiteY0" fmla="*/ 196850 h 450850"/>
                <a:gd name="connsiteX1" fmla="*/ 387350 w 762000"/>
                <a:gd name="connsiteY1" fmla="*/ 0 h 450850"/>
                <a:gd name="connsiteX2" fmla="*/ 762000 w 762000"/>
                <a:gd name="connsiteY2" fmla="*/ 228600 h 450850"/>
                <a:gd name="connsiteX3" fmla="*/ 381000 w 762000"/>
                <a:gd name="connsiteY3" fmla="*/ 450850 h 450850"/>
                <a:gd name="connsiteX4" fmla="*/ 0 w 762000"/>
                <a:gd name="connsiteY4" fmla="*/ 196850 h 45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 h="450850">
                  <a:moveTo>
                    <a:pt x="0" y="196850"/>
                  </a:moveTo>
                  <a:lnTo>
                    <a:pt x="387350" y="0"/>
                  </a:lnTo>
                  <a:lnTo>
                    <a:pt x="762000" y="228600"/>
                  </a:lnTo>
                  <a:lnTo>
                    <a:pt x="381000" y="450850"/>
                  </a:lnTo>
                  <a:lnTo>
                    <a:pt x="0" y="19685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effectLst>
                    <a:outerShdw blurRad="38100" dist="38100" dir="2700000" algn="tl">
                      <a:srgbClr val="000000">
                        <a:alpha val="43137"/>
                      </a:srgbClr>
                    </a:outerShdw>
                  </a:effectLst>
                </a:rPr>
                <a:t>边角格子</a:t>
              </a:r>
            </a:p>
          </p:txBody>
        </p:sp>
        <p:sp>
          <p:nvSpPr>
            <p:cNvPr id="21" name="任意多边形 20"/>
            <p:cNvSpPr/>
            <p:nvPr/>
          </p:nvSpPr>
          <p:spPr>
            <a:xfrm>
              <a:off x="3678305" y="1406869"/>
              <a:ext cx="762000" cy="450850"/>
            </a:xfrm>
            <a:custGeom>
              <a:avLst/>
              <a:gdLst>
                <a:gd name="connsiteX0" fmla="*/ 0 w 762000"/>
                <a:gd name="connsiteY0" fmla="*/ 196850 h 450850"/>
                <a:gd name="connsiteX1" fmla="*/ 387350 w 762000"/>
                <a:gd name="connsiteY1" fmla="*/ 0 h 450850"/>
                <a:gd name="connsiteX2" fmla="*/ 762000 w 762000"/>
                <a:gd name="connsiteY2" fmla="*/ 228600 h 450850"/>
                <a:gd name="connsiteX3" fmla="*/ 381000 w 762000"/>
                <a:gd name="connsiteY3" fmla="*/ 450850 h 450850"/>
                <a:gd name="connsiteX4" fmla="*/ 0 w 762000"/>
                <a:gd name="connsiteY4" fmla="*/ 196850 h 45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 h="450850">
                  <a:moveTo>
                    <a:pt x="0" y="196850"/>
                  </a:moveTo>
                  <a:lnTo>
                    <a:pt x="387350" y="0"/>
                  </a:lnTo>
                  <a:lnTo>
                    <a:pt x="762000" y="228600"/>
                  </a:lnTo>
                  <a:lnTo>
                    <a:pt x="381000" y="450850"/>
                  </a:lnTo>
                  <a:lnTo>
                    <a:pt x="0" y="19685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rot="21096966">
              <a:off x="7946864" y="3664747"/>
              <a:ext cx="762000" cy="450850"/>
            </a:xfrm>
            <a:custGeom>
              <a:avLst/>
              <a:gdLst>
                <a:gd name="connsiteX0" fmla="*/ 0 w 762000"/>
                <a:gd name="connsiteY0" fmla="*/ 196850 h 450850"/>
                <a:gd name="connsiteX1" fmla="*/ 387350 w 762000"/>
                <a:gd name="connsiteY1" fmla="*/ 0 h 450850"/>
                <a:gd name="connsiteX2" fmla="*/ 762000 w 762000"/>
                <a:gd name="connsiteY2" fmla="*/ 228600 h 450850"/>
                <a:gd name="connsiteX3" fmla="*/ 381000 w 762000"/>
                <a:gd name="connsiteY3" fmla="*/ 450850 h 450850"/>
                <a:gd name="connsiteX4" fmla="*/ 0 w 762000"/>
                <a:gd name="connsiteY4" fmla="*/ 196850 h 45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 h="450850">
                  <a:moveTo>
                    <a:pt x="0" y="196850"/>
                  </a:moveTo>
                  <a:lnTo>
                    <a:pt x="387350" y="0"/>
                  </a:lnTo>
                  <a:lnTo>
                    <a:pt x="762000" y="228600"/>
                  </a:lnTo>
                  <a:lnTo>
                    <a:pt x="381000" y="450850"/>
                  </a:lnTo>
                  <a:lnTo>
                    <a:pt x="0" y="19685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737392" y="5779750"/>
              <a:ext cx="762000" cy="450850"/>
            </a:xfrm>
            <a:custGeom>
              <a:avLst/>
              <a:gdLst>
                <a:gd name="connsiteX0" fmla="*/ 0 w 762000"/>
                <a:gd name="connsiteY0" fmla="*/ 196850 h 450850"/>
                <a:gd name="connsiteX1" fmla="*/ 387350 w 762000"/>
                <a:gd name="connsiteY1" fmla="*/ 0 h 450850"/>
                <a:gd name="connsiteX2" fmla="*/ 762000 w 762000"/>
                <a:gd name="connsiteY2" fmla="*/ 228600 h 450850"/>
                <a:gd name="connsiteX3" fmla="*/ 381000 w 762000"/>
                <a:gd name="connsiteY3" fmla="*/ 450850 h 450850"/>
                <a:gd name="connsiteX4" fmla="*/ 0 w 762000"/>
                <a:gd name="connsiteY4" fmla="*/ 196850 h 45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 h="450850">
                  <a:moveTo>
                    <a:pt x="0" y="196850"/>
                  </a:moveTo>
                  <a:lnTo>
                    <a:pt x="387350" y="0"/>
                  </a:lnTo>
                  <a:lnTo>
                    <a:pt x="762000" y="228600"/>
                  </a:lnTo>
                  <a:lnTo>
                    <a:pt x="381000" y="450850"/>
                  </a:lnTo>
                  <a:lnTo>
                    <a:pt x="0" y="19685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5103878" y="1074646"/>
            <a:ext cx="2925585" cy="1704234"/>
            <a:chOff x="5103878" y="1074646"/>
            <a:chExt cx="2925585" cy="1704234"/>
          </a:xfrm>
        </p:grpSpPr>
        <p:sp>
          <p:nvSpPr>
            <p:cNvPr id="2" name="TextBox 1"/>
            <p:cNvSpPr txBox="1"/>
            <p:nvPr/>
          </p:nvSpPr>
          <p:spPr>
            <a:xfrm>
              <a:off x="5103878" y="1074646"/>
              <a:ext cx="721159" cy="646331"/>
            </a:xfrm>
            <a:prstGeom prst="rect">
              <a:avLst/>
            </a:prstGeom>
            <a:noFill/>
          </p:spPr>
          <p:txBody>
            <a:bodyPr wrap="none" rtlCol="0">
              <a:spAutoFit/>
            </a:bodyPr>
            <a:lstStyle/>
            <a:p>
              <a:r>
                <a:rPr lang="zh-CN" altLang="en-US" b="1" dirty="0">
                  <a:effectLst>
                    <a:outerShdw blurRad="38100" dist="38100" dir="2700000" algn="tl">
                      <a:srgbClr val="000000">
                        <a:alpha val="43137"/>
                      </a:srgbClr>
                    </a:outerShdw>
                  </a:effectLst>
                </a:rPr>
                <a:t>二倍</a:t>
              </a:r>
              <a:endParaRPr lang="en-US" altLang="zh-CN" b="1" dirty="0" smtClean="0">
                <a:effectLst>
                  <a:outerShdw blurRad="38100" dist="38100" dir="2700000" algn="tl">
                    <a:srgbClr val="000000">
                      <a:alpha val="43137"/>
                    </a:srgbClr>
                  </a:outerShdw>
                </a:effectLst>
              </a:endParaRPr>
            </a:p>
            <a:p>
              <a:r>
                <a:rPr lang="en-US" altLang="zh-CN" b="1" dirty="0" smtClean="0">
                  <a:effectLst>
                    <a:outerShdw blurRad="38100" dist="38100" dir="2700000" algn="tl">
                      <a:srgbClr val="000000">
                        <a:alpha val="43137"/>
                      </a:srgbClr>
                    </a:outerShdw>
                  </a:effectLst>
                </a:rPr>
                <a:t>Max3</a:t>
              </a:r>
              <a:endParaRPr lang="zh-CN" altLang="en-US" b="1" dirty="0">
                <a:effectLst>
                  <a:outerShdw blurRad="38100" dist="38100" dir="2700000" algn="tl">
                    <a:srgbClr val="000000">
                      <a:alpha val="43137"/>
                    </a:srgbClr>
                  </a:outerShdw>
                </a:effectLst>
              </a:endParaRPr>
            </a:p>
          </p:txBody>
        </p:sp>
        <p:sp>
          <p:nvSpPr>
            <p:cNvPr id="18" name="TextBox 17"/>
            <p:cNvSpPr txBox="1"/>
            <p:nvPr/>
          </p:nvSpPr>
          <p:spPr>
            <a:xfrm>
              <a:off x="6300192" y="1258010"/>
              <a:ext cx="721159" cy="646331"/>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三倍</a:t>
              </a:r>
              <a:endParaRPr lang="en-US" altLang="zh-CN" b="1" dirty="0" smtClean="0">
                <a:effectLst>
                  <a:outerShdw blurRad="38100" dist="38100" dir="2700000" algn="tl">
                    <a:srgbClr val="000000">
                      <a:alpha val="43137"/>
                    </a:srgbClr>
                  </a:outerShdw>
                </a:effectLst>
              </a:endParaRPr>
            </a:p>
            <a:p>
              <a:r>
                <a:rPr lang="en-US" altLang="zh-CN" b="1" dirty="0" smtClean="0">
                  <a:effectLst>
                    <a:outerShdw blurRad="38100" dist="38100" dir="2700000" algn="tl">
                      <a:srgbClr val="000000">
                        <a:alpha val="43137"/>
                      </a:srgbClr>
                    </a:outerShdw>
                  </a:effectLst>
                </a:rPr>
                <a:t>Max5</a:t>
              </a:r>
              <a:endParaRPr lang="zh-CN" altLang="en-US" b="1" dirty="0">
                <a:effectLst>
                  <a:outerShdw blurRad="38100" dist="38100" dir="2700000" algn="tl">
                    <a:srgbClr val="000000">
                      <a:alpha val="43137"/>
                    </a:srgbClr>
                  </a:outerShdw>
                </a:effectLst>
              </a:endParaRPr>
            </a:p>
          </p:txBody>
        </p:sp>
        <p:sp>
          <p:nvSpPr>
            <p:cNvPr id="25" name="TextBox 24"/>
            <p:cNvSpPr txBox="1"/>
            <p:nvPr/>
          </p:nvSpPr>
          <p:spPr>
            <a:xfrm>
              <a:off x="7308304" y="1904341"/>
              <a:ext cx="721159" cy="646331"/>
            </a:xfrm>
            <a:prstGeom prst="rect">
              <a:avLst/>
            </a:prstGeom>
            <a:noFill/>
          </p:spPr>
          <p:txBody>
            <a:bodyPr wrap="none" rtlCol="0">
              <a:spAutoFit/>
            </a:bodyPr>
            <a:lstStyle/>
            <a:p>
              <a:r>
                <a:rPr lang="zh-CN" altLang="en-US" b="1" dirty="0">
                  <a:effectLst>
                    <a:outerShdw blurRad="38100" dist="38100" dir="2700000" algn="tl">
                      <a:srgbClr val="000000">
                        <a:alpha val="43137"/>
                      </a:srgbClr>
                    </a:outerShdw>
                  </a:effectLst>
                </a:rPr>
                <a:t>二倍</a:t>
              </a:r>
              <a:endParaRPr lang="en-US" altLang="zh-CN" b="1" dirty="0" smtClean="0">
                <a:effectLst>
                  <a:outerShdw blurRad="38100" dist="38100" dir="2700000" algn="tl">
                    <a:srgbClr val="000000">
                      <a:alpha val="43137"/>
                    </a:srgbClr>
                  </a:outerShdw>
                </a:effectLst>
              </a:endParaRPr>
            </a:p>
            <a:p>
              <a:r>
                <a:rPr lang="en-US" altLang="zh-CN" b="1" dirty="0" smtClean="0">
                  <a:effectLst>
                    <a:outerShdw blurRad="38100" dist="38100" dir="2700000" algn="tl">
                      <a:srgbClr val="000000">
                        <a:alpha val="43137"/>
                      </a:srgbClr>
                    </a:outerShdw>
                  </a:effectLst>
                </a:rPr>
                <a:t>Max3</a:t>
              </a:r>
              <a:endParaRPr lang="zh-CN" altLang="en-US" b="1" dirty="0">
                <a:effectLst>
                  <a:outerShdw blurRad="38100" dist="38100" dir="2700000" algn="tl">
                    <a:srgbClr val="000000">
                      <a:alpha val="43137"/>
                    </a:srgbClr>
                  </a:outerShdw>
                </a:effectLst>
              </a:endParaRPr>
            </a:p>
          </p:txBody>
        </p:sp>
        <p:sp>
          <p:nvSpPr>
            <p:cNvPr id="26" name="TextBox 25"/>
            <p:cNvSpPr txBox="1"/>
            <p:nvPr/>
          </p:nvSpPr>
          <p:spPr>
            <a:xfrm>
              <a:off x="5445412" y="1908781"/>
              <a:ext cx="721159" cy="369332"/>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rPr>
                <a:t>Max4</a:t>
              </a:r>
              <a:endParaRPr lang="zh-CN" altLang="en-US" b="1" dirty="0">
                <a:effectLst>
                  <a:outerShdw blurRad="38100" dist="38100" dir="2700000" algn="tl">
                    <a:srgbClr val="000000">
                      <a:alpha val="43137"/>
                    </a:srgbClr>
                  </a:outerShdw>
                </a:effectLst>
              </a:endParaRPr>
            </a:p>
          </p:txBody>
        </p:sp>
        <p:sp>
          <p:nvSpPr>
            <p:cNvPr id="27" name="TextBox 26"/>
            <p:cNvSpPr txBox="1"/>
            <p:nvPr/>
          </p:nvSpPr>
          <p:spPr>
            <a:xfrm>
              <a:off x="6444208" y="2409548"/>
              <a:ext cx="721159" cy="369332"/>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rPr>
                <a:t>Max4</a:t>
              </a:r>
              <a:endParaRPr lang="zh-CN" altLang="en-US" b="1" dirty="0">
                <a:effectLst>
                  <a:outerShdw blurRad="38100" dist="38100" dir="2700000" algn="tl">
                    <a:srgbClr val="000000">
                      <a:alpha val="43137"/>
                    </a:srgbClr>
                  </a:outerShdw>
                </a:effectLst>
              </a:endParaRPr>
            </a:p>
          </p:txBody>
        </p:sp>
      </p:grpSp>
      <p:sp>
        <p:nvSpPr>
          <p:cNvPr id="11" name="同心圆 10"/>
          <p:cNvSpPr/>
          <p:nvPr/>
        </p:nvSpPr>
        <p:spPr>
          <a:xfrm>
            <a:off x="7947095" y="952262"/>
            <a:ext cx="409797" cy="409797"/>
          </a:xfrm>
          <a:prstGeom prst="donut">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TextBox 28"/>
          <p:cNvSpPr txBox="1"/>
          <p:nvPr/>
        </p:nvSpPr>
        <p:spPr>
          <a:xfrm>
            <a:off x="8385356" y="980728"/>
            <a:ext cx="651140" cy="369332"/>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rPr>
              <a:t>11</a:t>
            </a:r>
            <a:r>
              <a:rPr lang="zh-CN" altLang="en-US" b="1" dirty="0" smtClean="0">
                <a:effectLst>
                  <a:outerShdw blurRad="38100" dist="38100" dir="2700000" algn="tl">
                    <a:srgbClr val="000000">
                      <a:alpha val="43137"/>
                    </a:srgbClr>
                  </a:outerShdw>
                </a:effectLst>
              </a:rPr>
              <a:t>个</a:t>
            </a:r>
            <a:endParaRPr lang="zh-CN" altLang="en-US"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能量共鸣</a:t>
            </a:r>
            <a:endParaRPr lang="zh-CN" altLang="en-US" dirty="0"/>
          </a:p>
        </p:txBody>
      </p:sp>
      <p:sp>
        <p:nvSpPr>
          <p:cNvPr id="3" name="日期占位符 2"/>
          <p:cNvSpPr>
            <a:spLocks noGrp="1"/>
          </p:cNvSpPr>
          <p:nvPr>
            <p:ph type="dt" sz="half" idx="10"/>
          </p:nvPr>
        </p:nvSpPr>
        <p:spPr/>
        <p:txBody>
          <a:bodyPr/>
          <a:lstStyle/>
          <a:p>
            <a:fld id="{E41A70C8-75EB-4958-9EE2-C03F01486756}" type="datetime10">
              <a:rPr lang="zh-CN" altLang="en-US" smtClean="0"/>
              <a:pPr/>
              <a:t>00:22</a:t>
            </a:fld>
            <a:endParaRPr lang="zh-CN" altLang="en-US"/>
          </a:p>
        </p:txBody>
      </p:sp>
      <p:sp>
        <p:nvSpPr>
          <p:cNvPr id="4" name="页脚占位符 3"/>
          <p:cNvSpPr>
            <a:spLocks noGrp="1"/>
          </p:cNvSpPr>
          <p:nvPr>
            <p:ph type="ftr" sz="quarter" idx="11"/>
          </p:nvPr>
        </p:nvSpPr>
        <p:spPr/>
        <p:txBody>
          <a:bodyPr/>
          <a:lstStyle/>
          <a:p>
            <a:r>
              <a:rPr lang="zh-CN" altLang="en-US" smtClean="0"/>
              <a:t>规则详解与技术综述</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51362" r="15146" b="57023"/>
          <a:stretch/>
        </p:blipFill>
        <p:spPr>
          <a:xfrm>
            <a:off x="179512" y="2332374"/>
            <a:ext cx="4084670" cy="3165286"/>
          </a:xfrm>
          <a:prstGeom prst="rect">
            <a:avLst/>
          </a:prstGeom>
        </p:spPr>
      </p:pic>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51362" r="15146" b="57023"/>
          <a:stretch/>
        </p:blipFill>
        <p:spPr>
          <a:xfrm>
            <a:off x="4932040" y="2332374"/>
            <a:ext cx="4084670" cy="3165286"/>
          </a:xfrm>
          <a:prstGeom prst="rect">
            <a:avLst/>
          </a:prstGeom>
        </p:spPr>
      </p:pic>
      <p:grpSp>
        <p:nvGrpSpPr>
          <p:cNvPr id="21" name="组合 20"/>
          <p:cNvGrpSpPr/>
          <p:nvPr/>
        </p:nvGrpSpPr>
        <p:grpSpPr>
          <a:xfrm>
            <a:off x="342306" y="3610794"/>
            <a:ext cx="3028057" cy="1644774"/>
            <a:chOff x="342306" y="3610794"/>
            <a:chExt cx="3028057" cy="1644774"/>
          </a:xfrm>
        </p:grpSpPr>
        <p:sp>
          <p:nvSpPr>
            <p:cNvPr id="12" name="同心圆 11"/>
            <p:cNvSpPr/>
            <p:nvPr/>
          </p:nvSpPr>
          <p:spPr>
            <a:xfrm>
              <a:off x="1666281" y="4204581"/>
              <a:ext cx="313432" cy="216024"/>
            </a:xfrm>
            <a:prstGeom prst="donut">
              <a:avLst>
                <a:gd name="adj" fmla="val 36860"/>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同心圆 13"/>
            <p:cNvSpPr/>
            <p:nvPr/>
          </p:nvSpPr>
          <p:spPr>
            <a:xfrm>
              <a:off x="1666281" y="4096569"/>
              <a:ext cx="313432" cy="216024"/>
            </a:xfrm>
            <a:prstGeom prst="donut">
              <a:avLst>
                <a:gd name="adj" fmla="val 36860"/>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同心圆 14"/>
            <p:cNvSpPr/>
            <p:nvPr/>
          </p:nvSpPr>
          <p:spPr>
            <a:xfrm>
              <a:off x="342306" y="3610794"/>
              <a:ext cx="313432" cy="216024"/>
            </a:xfrm>
            <a:prstGeom prst="donut">
              <a:avLst>
                <a:gd name="adj" fmla="val 36860"/>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同心圆 15"/>
            <p:cNvSpPr/>
            <p:nvPr/>
          </p:nvSpPr>
          <p:spPr>
            <a:xfrm>
              <a:off x="3056931" y="5039544"/>
              <a:ext cx="313432" cy="216024"/>
            </a:xfrm>
            <a:prstGeom prst="donut">
              <a:avLst>
                <a:gd name="adj" fmla="val 36860"/>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同心圆 16"/>
            <p:cNvSpPr/>
            <p:nvPr/>
          </p:nvSpPr>
          <p:spPr>
            <a:xfrm>
              <a:off x="2380656" y="4458519"/>
              <a:ext cx="313432" cy="216024"/>
            </a:xfrm>
            <a:prstGeom prst="donut">
              <a:avLst>
                <a:gd name="adj" fmla="val 36860"/>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同心圆 17"/>
            <p:cNvSpPr/>
            <p:nvPr/>
          </p:nvSpPr>
          <p:spPr>
            <a:xfrm>
              <a:off x="2694981" y="4639494"/>
              <a:ext cx="313432" cy="216024"/>
            </a:xfrm>
            <a:prstGeom prst="donut">
              <a:avLst>
                <a:gd name="adj" fmla="val 36860"/>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9" name="矩形 18"/>
          <p:cNvSpPr/>
          <p:nvPr/>
        </p:nvSpPr>
        <p:spPr>
          <a:xfrm>
            <a:off x="683568" y="548680"/>
            <a:ext cx="3260829" cy="37702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39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ea"/>
              </a:rPr>
              <a:t>√</a:t>
            </a:r>
            <a:endParaRPr lang="zh-CN" altLang="en-US" sz="239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ea"/>
            </a:endParaRPr>
          </a:p>
        </p:txBody>
      </p:sp>
      <p:sp>
        <p:nvSpPr>
          <p:cNvPr id="20" name="矩形 19"/>
          <p:cNvSpPr/>
          <p:nvPr/>
        </p:nvSpPr>
        <p:spPr>
          <a:xfrm>
            <a:off x="6084168" y="941859"/>
            <a:ext cx="2746265" cy="31547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99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ea"/>
              </a:rPr>
              <a:t>×</a:t>
            </a:r>
            <a:endParaRPr lang="zh-CN" altLang="en-US" sz="199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ea"/>
            </a:endParaRPr>
          </a:p>
        </p:txBody>
      </p:sp>
      <p:sp>
        <p:nvSpPr>
          <p:cNvPr id="22" name="同心圆 21"/>
          <p:cNvSpPr/>
          <p:nvPr/>
        </p:nvSpPr>
        <p:spPr>
          <a:xfrm>
            <a:off x="6418808" y="4221088"/>
            <a:ext cx="313432" cy="216024"/>
          </a:xfrm>
          <a:prstGeom prst="donut">
            <a:avLst>
              <a:gd name="adj" fmla="val 36860"/>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同心圆 22"/>
          <p:cNvSpPr/>
          <p:nvPr/>
        </p:nvSpPr>
        <p:spPr>
          <a:xfrm>
            <a:off x="6418808" y="4119140"/>
            <a:ext cx="313432" cy="216024"/>
          </a:xfrm>
          <a:prstGeom prst="donut">
            <a:avLst>
              <a:gd name="adj" fmla="val 36860"/>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同心圆 23"/>
          <p:cNvSpPr/>
          <p:nvPr/>
        </p:nvSpPr>
        <p:spPr>
          <a:xfrm>
            <a:off x="5927452" y="3718806"/>
            <a:ext cx="313432" cy="216024"/>
          </a:xfrm>
          <a:prstGeom prst="donut">
            <a:avLst>
              <a:gd name="adj" fmla="val 36860"/>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同心圆 24"/>
          <p:cNvSpPr/>
          <p:nvPr/>
        </p:nvSpPr>
        <p:spPr>
          <a:xfrm>
            <a:off x="7300584" y="4458519"/>
            <a:ext cx="313432" cy="216024"/>
          </a:xfrm>
          <a:prstGeom prst="donut">
            <a:avLst>
              <a:gd name="adj" fmla="val 36860"/>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同心圆 25"/>
          <p:cNvSpPr/>
          <p:nvPr/>
        </p:nvSpPr>
        <p:spPr>
          <a:xfrm>
            <a:off x="5089072" y="3575050"/>
            <a:ext cx="313432" cy="216024"/>
          </a:xfrm>
          <a:prstGeom prst="donut">
            <a:avLst>
              <a:gd name="adj" fmla="val 36860"/>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同心圆 26"/>
          <p:cNvSpPr/>
          <p:nvPr/>
        </p:nvSpPr>
        <p:spPr>
          <a:xfrm>
            <a:off x="5089072" y="3481786"/>
            <a:ext cx="313432" cy="216024"/>
          </a:xfrm>
          <a:prstGeom prst="donut">
            <a:avLst>
              <a:gd name="adj" fmla="val 36860"/>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037215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2">
            <a:extLst>
              <a:ext uri="{28A0092B-C50C-407E-A947-70E740481C1C}">
                <a14:useLocalDpi xmlns:a14="http://schemas.microsoft.com/office/drawing/2010/main" val="0"/>
              </a:ext>
            </a:extLst>
          </a:blip>
          <a:stretch>
            <a:fillRect/>
          </a:stretch>
        </p:blipFill>
        <p:spPr>
          <a:xfrm>
            <a:off x="80031" y="692696"/>
            <a:ext cx="8983938" cy="6013248"/>
          </a:xfrm>
          <a:prstGeom prst="rect">
            <a:avLst/>
          </a:prstGeom>
        </p:spPr>
      </p:pic>
      <p:sp>
        <p:nvSpPr>
          <p:cNvPr id="2" name="标题 1"/>
          <p:cNvSpPr>
            <a:spLocks noGrp="1"/>
          </p:cNvSpPr>
          <p:nvPr>
            <p:ph type="title"/>
          </p:nvPr>
        </p:nvSpPr>
        <p:spPr>
          <a:xfrm>
            <a:off x="457200" y="-27384"/>
            <a:ext cx="8229600" cy="1143000"/>
          </a:xfrm>
        </p:spPr>
        <p:txBody>
          <a:bodyPr>
            <a:normAutofit/>
          </a:bodyPr>
          <a:lstStyle/>
          <a:p>
            <a:r>
              <a:rPr lang="zh-CN" altLang="en-US" sz="4000" dirty="0" smtClean="0"/>
              <a:t>机器人运输对抗赛场地尺寸图</a:t>
            </a:r>
            <a:endParaRPr lang="zh-CN" altLang="en-US" sz="4000" dirty="0"/>
          </a:p>
        </p:txBody>
      </p:sp>
      <p:sp>
        <p:nvSpPr>
          <p:cNvPr id="3" name="日期占位符 2"/>
          <p:cNvSpPr>
            <a:spLocks noGrp="1"/>
          </p:cNvSpPr>
          <p:nvPr>
            <p:ph type="dt" sz="half" idx="10"/>
          </p:nvPr>
        </p:nvSpPr>
        <p:spPr/>
        <p:txBody>
          <a:bodyPr/>
          <a:lstStyle/>
          <a:p>
            <a:fld id="{E41A70C8-75EB-4958-9EE2-C03F01486756}" type="datetime10">
              <a:rPr lang="zh-CN" altLang="en-US" smtClean="0"/>
              <a:pPr/>
              <a:t>00:22</a:t>
            </a:fld>
            <a:endParaRPr lang="zh-CN" altLang="en-US"/>
          </a:p>
        </p:txBody>
      </p:sp>
      <p:sp>
        <p:nvSpPr>
          <p:cNvPr id="4" name="页脚占位符 3"/>
          <p:cNvSpPr>
            <a:spLocks noGrp="1"/>
          </p:cNvSpPr>
          <p:nvPr>
            <p:ph type="ftr" sz="quarter" idx="11"/>
          </p:nvPr>
        </p:nvSpPr>
        <p:spPr/>
        <p:txBody>
          <a:bodyPr/>
          <a:lstStyle/>
          <a:p>
            <a:r>
              <a:rPr lang="zh-CN" altLang="en-US" smtClean="0"/>
              <a:t>规则详解与技术综述</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7" name="TextBox 6"/>
          <p:cNvSpPr txBox="1"/>
          <p:nvPr/>
        </p:nvSpPr>
        <p:spPr>
          <a:xfrm>
            <a:off x="179512" y="4509120"/>
            <a:ext cx="1980029" cy="1815882"/>
          </a:xfrm>
          <a:prstGeom prst="rect">
            <a:avLst/>
          </a:prstGeom>
          <a:noFill/>
        </p:spPr>
        <p:txBody>
          <a:bodyPr wrap="none" rtlCol="0">
            <a:spAutoFit/>
          </a:bodyPr>
          <a:lstStyle/>
          <a:p>
            <a:r>
              <a:rPr lang="zh-CN" altLang="en-US" sz="2800" b="1" dirty="0"/>
              <a:t>能量</a:t>
            </a:r>
            <a:r>
              <a:rPr lang="zh-CN" altLang="en-US" sz="2800" b="1" dirty="0" smtClean="0"/>
              <a:t>环：</a:t>
            </a:r>
            <a:endParaRPr lang="en-US" altLang="zh-CN" sz="2800" b="1" dirty="0" smtClean="0"/>
          </a:p>
          <a:p>
            <a:pPr>
              <a:buFont typeface="Arial" pitchFamily="34" charset="0"/>
              <a:buChar char="•"/>
            </a:pPr>
            <a:r>
              <a:rPr lang="zh-CN" altLang="en-US" sz="2800" b="1" dirty="0" smtClean="0"/>
              <a:t>内径</a:t>
            </a:r>
            <a:r>
              <a:rPr lang="en-US" altLang="zh-CN" sz="2800" b="1" dirty="0" smtClean="0"/>
              <a:t>40mm</a:t>
            </a:r>
          </a:p>
          <a:p>
            <a:pPr>
              <a:buFont typeface="Arial" pitchFamily="34" charset="0"/>
              <a:buChar char="•"/>
            </a:pPr>
            <a:r>
              <a:rPr lang="zh-CN" altLang="en-US" sz="2800" b="1" dirty="0" smtClean="0"/>
              <a:t>外径</a:t>
            </a:r>
            <a:r>
              <a:rPr lang="en-US" altLang="zh-CN" sz="2800" b="1" dirty="0" smtClean="0"/>
              <a:t>80mm</a:t>
            </a:r>
            <a:endParaRPr lang="en-US" altLang="zh-CN" sz="2800" b="1" dirty="0"/>
          </a:p>
          <a:p>
            <a:pPr>
              <a:buFont typeface="Arial" pitchFamily="34" charset="0"/>
              <a:buChar char="•"/>
            </a:pPr>
            <a:r>
              <a:rPr lang="zh-CN" altLang="en-US" sz="2800" b="1" dirty="0" smtClean="0"/>
              <a:t>厚</a:t>
            </a:r>
            <a:r>
              <a:rPr lang="en-US" altLang="zh-CN" sz="2800" b="1" dirty="0" smtClean="0"/>
              <a:t>20mm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曾经的实物场地照片（主管感受一下）</a:t>
            </a:r>
            <a:endParaRPr lang="zh-CN" altLang="en-US" sz="3600" dirty="0"/>
          </a:p>
        </p:txBody>
      </p:sp>
      <p:sp>
        <p:nvSpPr>
          <p:cNvPr id="3" name="日期占位符 2"/>
          <p:cNvSpPr>
            <a:spLocks noGrp="1"/>
          </p:cNvSpPr>
          <p:nvPr>
            <p:ph type="dt" sz="half" idx="10"/>
          </p:nvPr>
        </p:nvSpPr>
        <p:spPr/>
        <p:txBody>
          <a:bodyPr/>
          <a:lstStyle/>
          <a:p>
            <a:fld id="{E41A70C8-75EB-4958-9EE2-C03F01486756}" type="datetime10">
              <a:rPr lang="zh-CN" altLang="en-US" smtClean="0"/>
              <a:pPr/>
              <a:t>00:22</a:t>
            </a:fld>
            <a:endParaRPr lang="zh-CN" altLang="en-US"/>
          </a:p>
        </p:txBody>
      </p:sp>
      <p:sp>
        <p:nvSpPr>
          <p:cNvPr id="4" name="页脚占位符 3"/>
          <p:cNvSpPr>
            <a:spLocks noGrp="1"/>
          </p:cNvSpPr>
          <p:nvPr>
            <p:ph type="ftr" sz="quarter" idx="11"/>
          </p:nvPr>
        </p:nvSpPr>
        <p:spPr/>
        <p:txBody>
          <a:bodyPr/>
          <a:lstStyle/>
          <a:p>
            <a:r>
              <a:rPr lang="zh-CN" altLang="en-US" smtClean="0"/>
              <a:t>规则详解与技术综述</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a:p>
        </p:txBody>
      </p:sp>
      <p:pic>
        <p:nvPicPr>
          <p:cNvPr id="6" name="图片 5" descr="场地制作实物图参考.jpg"/>
          <p:cNvPicPr>
            <a:picLocks noChangeAspect="1"/>
          </p:cNvPicPr>
          <p:nvPr/>
        </p:nvPicPr>
        <p:blipFill>
          <a:blip r:embed="rId2" cstate="print"/>
          <a:srcRect t="14634"/>
          <a:stretch>
            <a:fillRect/>
          </a:stretch>
        </p:blipFill>
        <p:spPr>
          <a:xfrm>
            <a:off x="635563" y="1340768"/>
            <a:ext cx="7872874" cy="5040560"/>
          </a:xfrm>
          <a:prstGeom prst="rect">
            <a:avLst/>
          </a:prstGeom>
        </p:spPr>
      </p:pic>
      <p:sp>
        <p:nvSpPr>
          <p:cNvPr id="7" name="TextBox 6"/>
          <p:cNvSpPr txBox="1"/>
          <p:nvPr/>
        </p:nvSpPr>
        <p:spPr>
          <a:xfrm>
            <a:off x="511416" y="274716"/>
            <a:ext cx="3600400" cy="646331"/>
          </a:xfrm>
          <a:prstGeom prst="rect">
            <a:avLst/>
          </a:prstGeom>
          <a:noFill/>
        </p:spPr>
        <p:txBody>
          <a:bodyPr wrap="square" rtlCol="0">
            <a:spAutoFit/>
          </a:bodyPr>
          <a:lstStyle/>
          <a:p>
            <a:r>
              <a:rPr lang="zh-CN" altLang="en-US" b="1" dirty="0" smtClean="0">
                <a:solidFill>
                  <a:srgbClr val="FF0000"/>
                </a:solidFill>
              </a:rPr>
              <a:t>以前的！！</a:t>
            </a:r>
            <a:r>
              <a:rPr lang="zh-CN" altLang="en-US" b="1" dirty="0">
                <a:solidFill>
                  <a:srgbClr val="FF0000"/>
                </a:solidFill>
              </a:rPr>
              <a:t>以前</a:t>
            </a:r>
            <a:r>
              <a:rPr lang="zh-CN" altLang="en-US" b="1" dirty="0" smtClean="0">
                <a:solidFill>
                  <a:srgbClr val="FF0000"/>
                </a:solidFill>
              </a:rPr>
              <a:t>的！！</a:t>
            </a:r>
            <a:r>
              <a:rPr lang="zh-CN" altLang="en-US" b="1" dirty="0">
                <a:solidFill>
                  <a:srgbClr val="FF0000"/>
                </a:solidFill>
              </a:rPr>
              <a:t>以前</a:t>
            </a:r>
            <a:r>
              <a:rPr lang="zh-CN" altLang="en-US" b="1" dirty="0" smtClean="0">
                <a:solidFill>
                  <a:srgbClr val="FF0000"/>
                </a:solidFill>
              </a:rPr>
              <a:t>的！！</a:t>
            </a:r>
          </a:p>
          <a:p>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机器人能源收集对抗赛任务简介</a:t>
            </a:r>
            <a:endParaRPr lang="zh-CN" altLang="en-US" dirty="0"/>
          </a:p>
        </p:txBody>
      </p:sp>
      <p:sp>
        <p:nvSpPr>
          <p:cNvPr id="6" name="内容占位符 5"/>
          <p:cNvSpPr>
            <a:spLocks noGrp="1"/>
          </p:cNvSpPr>
          <p:nvPr>
            <p:ph idx="1"/>
          </p:nvPr>
        </p:nvSpPr>
        <p:spPr>
          <a:xfrm>
            <a:off x="457200" y="1412776"/>
            <a:ext cx="8229600" cy="4968552"/>
          </a:xfrm>
        </p:spPr>
        <p:txBody>
          <a:bodyPr>
            <a:normAutofit/>
          </a:bodyPr>
          <a:lstStyle/>
          <a:p>
            <a:r>
              <a:rPr lang="zh-CN" altLang="en-US" dirty="0" smtClean="0"/>
              <a:t>用</a:t>
            </a:r>
            <a:r>
              <a:rPr lang="en-US" altLang="zh-CN" dirty="0" smtClean="0">
                <a:solidFill>
                  <a:srgbClr val="FF0000"/>
                </a:solidFill>
              </a:rPr>
              <a:t>1-2</a:t>
            </a:r>
            <a:r>
              <a:rPr lang="zh-CN" altLang="en-US" dirty="0" smtClean="0"/>
              <a:t>台机器人，在</a:t>
            </a:r>
            <a:r>
              <a:rPr lang="en-US" altLang="zh-CN" dirty="0" smtClean="0">
                <a:solidFill>
                  <a:srgbClr val="FF0000"/>
                </a:solidFill>
              </a:rPr>
              <a:t>4</a:t>
            </a:r>
            <a:r>
              <a:rPr lang="zh-CN" altLang="en-US" dirty="0" smtClean="0">
                <a:solidFill>
                  <a:srgbClr val="FF0000"/>
                </a:solidFill>
              </a:rPr>
              <a:t>分钟</a:t>
            </a:r>
            <a:r>
              <a:rPr lang="zh-CN" altLang="en-US" dirty="0" smtClean="0"/>
              <a:t>内，收集尽可能多的黄色“能量环”</a:t>
            </a:r>
            <a:r>
              <a:rPr lang="zh-CN" altLang="zh-CN" dirty="0" smtClean="0"/>
              <a:t>。</a:t>
            </a:r>
            <a:endParaRPr lang="en-US" altLang="zh-CN" dirty="0" smtClean="0"/>
          </a:p>
          <a:p>
            <a:r>
              <a:rPr lang="zh-CN" altLang="en-US" dirty="0" smtClean="0"/>
              <a:t>本队颜色的“增益环”可使得本队某个能量区能量值达到最大。</a:t>
            </a:r>
            <a:endParaRPr lang="en-US" altLang="zh-CN" dirty="0" smtClean="0"/>
          </a:p>
          <a:p>
            <a:r>
              <a:rPr lang="zh-CN" altLang="en-US" dirty="0" smtClean="0"/>
              <a:t>在标准</a:t>
            </a:r>
            <a:r>
              <a:rPr lang="zh-CN" altLang="en-US" dirty="0"/>
              <a:t>区、双倍区、三倍区各</a:t>
            </a:r>
            <a:r>
              <a:rPr lang="zh-CN" altLang="en-US" dirty="0" smtClean="0"/>
              <a:t>收集最少</a:t>
            </a:r>
            <a:r>
              <a:rPr lang="en-US" altLang="zh-CN" dirty="0"/>
              <a:t>2</a:t>
            </a:r>
            <a:r>
              <a:rPr lang="zh-CN" altLang="en-US" dirty="0"/>
              <a:t>个有效能量环</a:t>
            </a:r>
            <a:r>
              <a:rPr lang="zh-CN" altLang="en-US" dirty="0" smtClean="0"/>
              <a:t>，产生“能量共鸣”，获得</a:t>
            </a:r>
            <a:r>
              <a:rPr lang="en-US" altLang="zh-CN" dirty="0" smtClean="0">
                <a:solidFill>
                  <a:srgbClr val="FF0000"/>
                </a:solidFill>
              </a:rPr>
              <a:t>35</a:t>
            </a:r>
            <a:r>
              <a:rPr lang="zh-CN" altLang="en-US" dirty="0" smtClean="0">
                <a:solidFill>
                  <a:srgbClr val="FF0000"/>
                </a:solidFill>
              </a:rPr>
              <a:t>分</a:t>
            </a:r>
            <a:r>
              <a:rPr lang="zh-CN" altLang="en-US" dirty="0" smtClean="0"/>
              <a:t>，直接赢得比赛。</a:t>
            </a:r>
            <a:endParaRPr lang="zh-CN" altLang="en-US" dirty="0">
              <a:solidFill>
                <a:srgbClr val="FF0000"/>
              </a:solidFill>
            </a:endParaRPr>
          </a:p>
        </p:txBody>
      </p:sp>
      <p:sp>
        <p:nvSpPr>
          <p:cNvPr id="3" name="日期占位符 2"/>
          <p:cNvSpPr>
            <a:spLocks noGrp="1"/>
          </p:cNvSpPr>
          <p:nvPr>
            <p:ph type="dt" sz="half" idx="10"/>
          </p:nvPr>
        </p:nvSpPr>
        <p:spPr/>
        <p:txBody>
          <a:bodyPr/>
          <a:lstStyle/>
          <a:p>
            <a:fld id="{E41A70C8-75EB-4958-9EE2-C03F01486756}" type="datetime10">
              <a:rPr lang="zh-CN" altLang="en-US" smtClean="0"/>
              <a:pPr/>
              <a:t>00:22</a:t>
            </a:fld>
            <a:endParaRPr lang="zh-CN" altLang="en-US"/>
          </a:p>
        </p:txBody>
      </p:sp>
      <p:sp>
        <p:nvSpPr>
          <p:cNvPr id="4" name="页脚占位符 3"/>
          <p:cNvSpPr>
            <a:spLocks noGrp="1"/>
          </p:cNvSpPr>
          <p:nvPr>
            <p:ph type="ftr" sz="quarter" idx="11"/>
          </p:nvPr>
        </p:nvSpPr>
        <p:spPr/>
        <p:txBody>
          <a:bodyPr/>
          <a:lstStyle/>
          <a:p>
            <a:r>
              <a:rPr lang="zh-CN" altLang="en-US" smtClean="0"/>
              <a:t>规则详解与技术综述</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7" name="动作按钮: 信息 6">
            <a:hlinkClick r:id="rId2" action="ppaction://hlinksldjump" highlightClick="1"/>
          </p:cNvPr>
          <p:cNvSpPr/>
          <p:nvPr/>
        </p:nvSpPr>
        <p:spPr>
          <a:xfrm>
            <a:off x="8316416" y="5733256"/>
            <a:ext cx="576064" cy="576064"/>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机器人运输对抗赛详细流程和规则要求</a:t>
            </a:r>
            <a:endParaRPr lang="zh-CN" altLang="en-US" sz="3600" dirty="0"/>
          </a:p>
        </p:txBody>
      </p:sp>
      <p:sp>
        <p:nvSpPr>
          <p:cNvPr id="3" name="内容占位符 2"/>
          <p:cNvSpPr>
            <a:spLocks noGrp="1"/>
          </p:cNvSpPr>
          <p:nvPr>
            <p:ph idx="1"/>
          </p:nvPr>
        </p:nvSpPr>
        <p:spPr>
          <a:xfrm>
            <a:off x="457200" y="1600200"/>
            <a:ext cx="8229600" cy="4649812"/>
          </a:xfrm>
        </p:spPr>
        <p:txBody>
          <a:bodyPr>
            <a:normAutofit fontScale="85000" lnSpcReduction="20000"/>
          </a:bodyPr>
          <a:lstStyle/>
          <a:p>
            <a:r>
              <a:rPr lang="zh-CN" altLang="zh-CN" dirty="0" smtClean="0"/>
              <a:t>至少</a:t>
            </a:r>
            <a:r>
              <a:rPr lang="zh-CN" altLang="zh-CN" dirty="0"/>
              <a:t>制作一台独立的“主机器人”参加比赛，可以选择额外制作一台“机动机器人”参与比赛，所有机器人必须使用由本队队员亲自制作的非遥控自主机器人参赛。如果某队的机器人为“遥控机器人（包含在比赛过程中通过远程方式给机器人传递信息，</a:t>
            </a:r>
            <a:r>
              <a:rPr lang="zh-CN" altLang="zh-CN" u="sng" dirty="0">
                <a:solidFill>
                  <a:srgbClr val="FF0000"/>
                </a:solidFill>
              </a:rPr>
              <a:t>机动机器人启动后与主机器人之间传递信息除外</a:t>
            </a:r>
            <a:r>
              <a:rPr lang="zh-CN" altLang="zh-CN" dirty="0"/>
              <a:t>）、购买的机器人整机、能对现场人员的安全造成威胁的机器人、能对比赛场地造成损坏的机器人、明显的以暴力破坏对方机器人为目的而设计制作的机器人、中途整机替换的非本队首场使用的机器人（不包含对本队原参赛机器人的修理和合理改进）”之中的一种或多种，竞赛委员会有权利取消本代表队的参赛</a:t>
            </a:r>
            <a:r>
              <a:rPr lang="zh-CN" altLang="zh-CN" dirty="0" smtClean="0"/>
              <a:t>资格。</a:t>
            </a:r>
            <a:endParaRPr lang="zh-CN" altLang="en-US"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7" name="TextBox 6"/>
          <p:cNvSpPr txBox="1"/>
          <p:nvPr/>
        </p:nvSpPr>
        <p:spPr>
          <a:xfrm>
            <a:off x="7092280" y="5733256"/>
            <a:ext cx="1367682" cy="52322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zh-CN" altLang="en-US" sz="2800" b="1" dirty="0" smtClean="0"/>
              <a:t>规则</a:t>
            </a:r>
            <a:r>
              <a:rPr lang="en-US" altLang="zh-CN" sz="2800" b="1" dirty="0" smtClean="0"/>
              <a:t>3.1</a:t>
            </a:r>
            <a:endParaRPr lang="zh-CN" altLang="en-US" sz="2800" b="1" dirty="0"/>
          </a:p>
        </p:txBody>
      </p:sp>
      <p:sp>
        <p:nvSpPr>
          <p:cNvPr id="8" name="动作按钮: 上一张 7">
            <a:hlinkClick r:id="" action="ppaction://hlinkshowjump?jump=lastslideviewed" highlightClick="1"/>
          </p:cNvPr>
          <p:cNvSpPr/>
          <p:nvPr/>
        </p:nvSpPr>
        <p:spPr>
          <a:xfrm>
            <a:off x="8604448" y="5817964"/>
            <a:ext cx="432048" cy="432048"/>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机器人运输对抗赛详细流程和规则要求</a:t>
            </a:r>
            <a:endParaRPr lang="zh-CN" altLang="en-US" sz="3600" dirty="0"/>
          </a:p>
        </p:txBody>
      </p:sp>
      <p:sp>
        <p:nvSpPr>
          <p:cNvPr id="3" name="内容占位符 2"/>
          <p:cNvSpPr>
            <a:spLocks noGrp="1"/>
          </p:cNvSpPr>
          <p:nvPr>
            <p:ph idx="1"/>
          </p:nvPr>
        </p:nvSpPr>
        <p:spPr/>
        <p:txBody>
          <a:bodyPr>
            <a:normAutofit/>
          </a:bodyPr>
          <a:lstStyle/>
          <a:p>
            <a:r>
              <a:rPr lang="zh-CN" altLang="zh-CN" dirty="0"/>
              <a:t>每支参赛队伍的机器人必须与其他参赛队的机器人在外观上有明显差异，在比赛现场改进、维修、调试机器人时应该保留这些差异性，方便裁判和其他参赛队的辨认，否则，裁判有权利取消本代表队的参赛资格</a:t>
            </a:r>
            <a:r>
              <a:rPr lang="zh-CN" altLang="zh-CN" dirty="0" smtClean="0"/>
              <a:t>。</a:t>
            </a:r>
            <a:endParaRPr lang="zh-CN" altLang="en-US" dirty="0"/>
          </a:p>
        </p:txBody>
      </p:sp>
      <p:sp>
        <p:nvSpPr>
          <p:cNvPr id="4" name="日期占位符 3"/>
          <p:cNvSpPr>
            <a:spLocks noGrp="1"/>
          </p:cNvSpPr>
          <p:nvPr>
            <p:ph type="dt" sz="half" idx="10"/>
          </p:nvPr>
        </p:nvSpPr>
        <p:spPr/>
        <p:txBody>
          <a:bodyPr/>
          <a:lstStyle/>
          <a:p>
            <a:fld id="{A810B032-198A-4C91-819C-2614E034CF29}" type="datetime10">
              <a:rPr lang="zh-CN" altLang="en-US" smtClean="0"/>
              <a:pPr/>
              <a:t>00:22</a:t>
            </a:fld>
            <a:endParaRPr lang="zh-CN" altLang="en-US"/>
          </a:p>
        </p:txBody>
      </p:sp>
      <p:sp>
        <p:nvSpPr>
          <p:cNvPr id="5" name="页脚占位符 4"/>
          <p:cNvSpPr>
            <a:spLocks noGrp="1"/>
          </p:cNvSpPr>
          <p:nvPr>
            <p:ph type="ftr" sz="quarter" idx="11"/>
          </p:nvPr>
        </p:nvSpPr>
        <p:spPr/>
        <p:txBody>
          <a:bodyPr/>
          <a:lstStyle/>
          <a:p>
            <a:r>
              <a:rPr lang="zh-CN" altLang="en-US" smtClean="0"/>
              <a:t>规则详解与技术综述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7" name="TextBox 6"/>
          <p:cNvSpPr txBox="1"/>
          <p:nvPr/>
        </p:nvSpPr>
        <p:spPr>
          <a:xfrm>
            <a:off x="7092280" y="5733256"/>
            <a:ext cx="1367682" cy="52322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zh-CN" altLang="en-US" sz="2800" b="1" dirty="0" smtClean="0"/>
              <a:t>规则</a:t>
            </a:r>
            <a:r>
              <a:rPr lang="en-US" altLang="zh-CN" sz="2800" b="1" dirty="0" smtClean="0"/>
              <a:t>3.2</a:t>
            </a:r>
            <a:endParaRPr lang="zh-CN" altLang="en-US" sz="2800" b="1" dirty="0"/>
          </a:p>
        </p:txBody>
      </p:sp>
      <p:sp>
        <p:nvSpPr>
          <p:cNvPr id="8" name="动作按钮: 上一张 7">
            <a:hlinkClick r:id="" action="ppaction://hlinkshowjump?jump=lastslideviewed" highlightClick="1"/>
          </p:cNvPr>
          <p:cNvSpPr/>
          <p:nvPr/>
        </p:nvSpPr>
        <p:spPr>
          <a:xfrm>
            <a:off x="8604448" y="5817964"/>
            <a:ext cx="432048" cy="432048"/>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2577</TotalTime>
  <Words>2299</Words>
  <Application>Microsoft Office PowerPoint</Application>
  <PresentationFormat>全屏显示(4:3)</PresentationFormat>
  <Paragraphs>183</Paragraphs>
  <Slides>26</Slides>
  <Notes>2</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规则详解与技术综述</vt:lpstr>
      <vt:lpstr>PowerPoint 演示文稿</vt:lpstr>
      <vt:lpstr>机器人运输对抗赛场地示意图</vt:lpstr>
      <vt:lpstr>能量共鸣</vt:lpstr>
      <vt:lpstr>机器人运输对抗赛场地尺寸图</vt:lpstr>
      <vt:lpstr>曾经的实物场地照片（主管感受一下）</vt:lpstr>
      <vt:lpstr>机器人能源收集对抗赛任务简介</vt:lpstr>
      <vt:lpstr>机器人运输对抗赛详细流程和规则要求</vt:lpstr>
      <vt:lpstr>机器人运输对抗赛详细流程和规则要求</vt:lpstr>
      <vt:lpstr>机器人运输对抗赛详细流程和规则要求</vt:lpstr>
      <vt:lpstr>机器人运输对抗赛详细流程和规则要求</vt:lpstr>
      <vt:lpstr>机器人运输对抗赛详细流程和规则要求</vt:lpstr>
      <vt:lpstr>机器人运输对抗赛详细流程和规则要求</vt:lpstr>
      <vt:lpstr>机器人运输对抗赛详细流程和规则要求</vt:lpstr>
      <vt:lpstr>机器人运输对抗赛详细流程和规则要求</vt:lpstr>
      <vt:lpstr>机器人运输对抗赛赛制</vt:lpstr>
      <vt:lpstr>机器人运输对抗赛赛制</vt:lpstr>
      <vt:lpstr>机器人运输对抗赛赛制</vt:lpstr>
      <vt:lpstr>机器人运输对抗赛赛制</vt:lpstr>
      <vt:lpstr>参赛要求</vt:lpstr>
      <vt:lpstr>机器人技术综述</vt:lpstr>
      <vt:lpstr>机器人的分层设计思路</vt:lpstr>
      <vt:lpstr>底盘（以轮式底盘为例）</vt:lpstr>
      <vt:lpstr>传感器与执行机构</vt:lpstr>
      <vt:lpstr>供电与控制</vt:lpstr>
      <vt:lpstr>算法（软件系统设计）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wanghao</dc:creator>
  <cp:lastModifiedBy>wanghao</cp:lastModifiedBy>
  <cp:revision>468</cp:revision>
  <dcterms:created xsi:type="dcterms:W3CDTF">2014-10-11T02:56:38Z</dcterms:created>
  <dcterms:modified xsi:type="dcterms:W3CDTF">2018-11-03T16:26:57Z</dcterms:modified>
</cp:coreProperties>
</file>