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9" r:id="rId3"/>
    <p:sldId id="258" r:id="rId4"/>
    <p:sldId id="261" r:id="rId5"/>
    <p:sldId id="262" r:id="rId6"/>
    <p:sldId id="263" r:id="rId7"/>
    <p:sldId id="264" r:id="rId8"/>
    <p:sldId id="266" r:id="rId9"/>
    <p:sldId id="267" r:id="rId10"/>
    <p:sldId id="268" r:id="rId11"/>
    <p:sldId id="269" r:id="rId12"/>
    <p:sldId id="270" r:id="rId13"/>
    <p:sldId id="271" r:id="rId14"/>
    <p:sldId id="273" r:id="rId15"/>
    <p:sldId id="274" r:id="rId16"/>
    <p:sldId id="275" r:id="rId17"/>
    <p:sldId id="284" r:id="rId18"/>
    <p:sldId id="283" r:id="rId19"/>
    <p:sldId id="276" r:id="rId20"/>
    <p:sldId id="278" r:id="rId21"/>
    <p:sldId id="282" r:id="rId22"/>
    <p:sldId id="286" r:id="rId23"/>
    <p:sldId id="287" r:id="rId24"/>
    <p:sldId id="289"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eha Sarvesh Bajaj" initials="SSB" lastIdx="1" clrIdx="0">
    <p:extLst>
      <p:ext uri="{19B8F6BF-5375-455C-9EA6-DF929625EA0E}">
        <p15:presenceInfo xmlns:p15="http://schemas.microsoft.com/office/powerpoint/2012/main" xmlns="" userId="S-1-5-21-776561741-1364589140-682003330-141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5" d="100"/>
          <a:sy n="75" d="100"/>
        </p:scale>
        <p:origin x="-52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594C81-70EC-40BD-B50F-D99A522031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8363DC-A9AE-4003-B217-DB5723AC1D5A}">
      <dgm:prSet/>
      <dgm:spPr/>
      <dgm:t>
        <a:bodyPr/>
        <a:lstStyle/>
        <a:p>
          <a:pPr rtl="0"/>
          <a:r>
            <a:rPr lang="en-US" dirty="0" smtClean="0">
              <a:effectLst>
                <a:outerShdw blurRad="38100" dist="38100" dir="2700000" algn="tl">
                  <a:srgbClr val="000000">
                    <a:alpha val="43137"/>
                  </a:srgbClr>
                </a:outerShdw>
              </a:effectLst>
            </a:rPr>
            <a:t>Business Objective</a:t>
          </a:r>
          <a:endParaRPr lang="en-US" dirty="0">
            <a:effectLst>
              <a:outerShdw blurRad="38100" dist="38100" dir="2700000" algn="tl">
                <a:srgbClr val="000000">
                  <a:alpha val="43137"/>
                </a:srgbClr>
              </a:outerShdw>
            </a:effectLst>
          </a:endParaRPr>
        </a:p>
      </dgm:t>
    </dgm:pt>
    <dgm:pt modelId="{E6926C95-EF79-40A9-B43D-E934EBB223A2}" type="parTrans" cxnId="{B77A1D23-0409-4505-9F94-0B699C35CBAF}">
      <dgm:prSet/>
      <dgm:spPr/>
      <dgm:t>
        <a:bodyPr/>
        <a:lstStyle/>
        <a:p>
          <a:endParaRPr lang="en-US"/>
        </a:p>
      </dgm:t>
    </dgm:pt>
    <dgm:pt modelId="{8B8EC2F4-A546-4C9A-8822-9AD7BD327F99}" type="sibTrans" cxnId="{B77A1D23-0409-4505-9F94-0B699C35CBAF}">
      <dgm:prSet/>
      <dgm:spPr/>
      <dgm:t>
        <a:bodyPr/>
        <a:lstStyle/>
        <a:p>
          <a:endParaRPr lang="en-US"/>
        </a:p>
      </dgm:t>
    </dgm:pt>
    <dgm:pt modelId="{F3FF1B6E-E18E-49F0-A8B2-12D2B292147A}">
      <dgm:prSet/>
      <dgm:spPr/>
      <dgm:t>
        <a:bodyPr/>
        <a:lstStyle/>
        <a:p>
          <a:pPr rtl="0"/>
          <a:r>
            <a:rPr lang="en-US" dirty="0" smtClean="0">
              <a:effectLst>
                <a:outerShdw blurRad="38100" dist="38100" dir="2700000" algn="tl">
                  <a:srgbClr val="000000">
                    <a:alpha val="43137"/>
                  </a:srgbClr>
                </a:outerShdw>
              </a:effectLst>
            </a:rPr>
            <a:t>Data Information</a:t>
          </a:r>
          <a:endParaRPr lang="en-US" dirty="0">
            <a:effectLst>
              <a:outerShdw blurRad="38100" dist="38100" dir="2700000" algn="tl">
                <a:srgbClr val="000000">
                  <a:alpha val="43137"/>
                </a:srgbClr>
              </a:outerShdw>
            </a:effectLst>
          </a:endParaRPr>
        </a:p>
      </dgm:t>
    </dgm:pt>
    <dgm:pt modelId="{BA0BB5B0-B59A-4B2A-B874-C65BAEEF5B21}" type="parTrans" cxnId="{EC6518DD-3E58-4EBD-973F-768C25C09E9C}">
      <dgm:prSet/>
      <dgm:spPr/>
      <dgm:t>
        <a:bodyPr/>
        <a:lstStyle/>
        <a:p>
          <a:endParaRPr lang="en-US"/>
        </a:p>
      </dgm:t>
    </dgm:pt>
    <dgm:pt modelId="{F0336F8C-5615-4AF4-9E3D-549C7E1810AF}" type="sibTrans" cxnId="{EC6518DD-3E58-4EBD-973F-768C25C09E9C}">
      <dgm:prSet/>
      <dgm:spPr/>
      <dgm:t>
        <a:bodyPr/>
        <a:lstStyle/>
        <a:p>
          <a:endParaRPr lang="en-US"/>
        </a:p>
      </dgm:t>
    </dgm:pt>
    <dgm:pt modelId="{3B87EB1B-2493-4DF3-91D2-0E3A3A5A7A13}">
      <dgm:prSet/>
      <dgm:spPr/>
      <dgm:t>
        <a:bodyPr/>
        <a:lstStyle/>
        <a:p>
          <a:pPr rtl="0"/>
          <a:r>
            <a:rPr lang="en-US" dirty="0" smtClean="0">
              <a:effectLst>
                <a:outerShdw blurRad="38100" dist="38100" dir="2700000" algn="tl">
                  <a:srgbClr val="000000">
                    <a:alpha val="43137"/>
                  </a:srgbClr>
                </a:outerShdw>
              </a:effectLst>
            </a:rPr>
            <a:t>Analysis Approach</a:t>
          </a:r>
          <a:endParaRPr lang="en-US" dirty="0">
            <a:effectLst>
              <a:outerShdw blurRad="38100" dist="38100" dir="2700000" algn="tl">
                <a:srgbClr val="000000">
                  <a:alpha val="43137"/>
                </a:srgbClr>
              </a:outerShdw>
            </a:effectLst>
          </a:endParaRPr>
        </a:p>
      </dgm:t>
    </dgm:pt>
    <dgm:pt modelId="{6A890472-D1F7-41A4-9A7C-F9769882D175}" type="parTrans" cxnId="{D94FF44C-D6B8-44A8-B429-92E1DC8838DB}">
      <dgm:prSet/>
      <dgm:spPr/>
      <dgm:t>
        <a:bodyPr/>
        <a:lstStyle/>
        <a:p>
          <a:endParaRPr lang="en-US"/>
        </a:p>
      </dgm:t>
    </dgm:pt>
    <dgm:pt modelId="{E4B6D71E-9CEF-42AF-8B28-3F81E5E10FD1}" type="sibTrans" cxnId="{D94FF44C-D6B8-44A8-B429-92E1DC8838DB}">
      <dgm:prSet/>
      <dgm:spPr/>
      <dgm:t>
        <a:bodyPr/>
        <a:lstStyle/>
        <a:p>
          <a:endParaRPr lang="en-US"/>
        </a:p>
      </dgm:t>
    </dgm:pt>
    <dgm:pt modelId="{DC23FA1C-1DD9-43DA-8F2E-722E8EB07018}">
      <dgm:prSet/>
      <dgm:spPr/>
      <dgm:t>
        <a:bodyPr/>
        <a:lstStyle/>
        <a:p>
          <a:pPr rtl="0"/>
          <a:r>
            <a:rPr lang="en-US" dirty="0" smtClean="0">
              <a:effectLst>
                <a:outerShdw blurRad="38100" dist="38100" dir="2700000" algn="tl">
                  <a:srgbClr val="000000">
                    <a:alpha val="43137"/>
                  </a:srgbClr>
                </a:outerShdw>
              </a:effectLst>
            </a:rPr>
            <a:t>Exploratory Data Analysis</a:t>
          </a:r>
          <a:endParaRPr lang="en-US" dirty="0">
            <a:effectLst>
              <a:outerShdw blurRad="38100" dist="38100" dir="2700000" algn="tl">
                <a:srgbClr val="000000">
                  <a:alpha val="43137"/>
                </a:srgbClr>
              </a:outerShdw>
            </a:effectLst>
          </a:endParaRPr>
        </a:p>
      </dgm:t>
    </dgm:pt>
    <dgm:pt modelId="{9A2E055D-3429-4F90-9B00-64810142D2C2}" type="parTrans" cxnId="{E3310A38-9E4C-4887-81F4-537B9609D641}">
      <dgm:prSet/>
      <dgm:spPr/>
      <dgm:t>
        <a:bodyPr/>
        <a:lstStyle/>
        <a:p>
          <a:endParaRPr lang="en-US"/>
        </a:p>
      </dgm:t>
    </dgm:pt>
    <dgm:pt modelId="{D46A3B83-507B-4E4C-B1D2-E9A4F40AD633}" type="sibTrans" cxnId="{E3310A38-9E4C-4887-81F4-537B9609D641}">
      <dgm:prSet/>
      <dgm:spPr/>
      <dgm:t>
        <a:bodyPr/>
        <a:lstStyle/>
        <a:p>
          <a:endParaRPr lang="en-US"/>
        </a:p>
      </dgm:t>
    </dgm:pt>
    <dgm:pt modelId="{3513F318-4E72-4808-A041-F5734919896E}">
      <dgm:prSet/>
      <dgm:spPr/>
      <dgm:t>
        <a:bodyPr/>
        <a:lstStyle/>
        <a:p>
          <a:pPr rtl="0"/>
          <a:r>
            <a:rPr lang="en-US" dirty="0" smtClean="0">
              <a:effectLst>
                <a:outerShdw blurRad="38100" dist="38100" dir="2700000" algn="tl">
                  <a:srgbClr val="000000">
                    <a:alpha val="43137"/>
                  </a:srgbClr>
                </a:outerShdw>
              </a:effectLst>
            </a:rPr>
            <a:t>Insights</a:t>
          </a:r>
          <a:endParaRPr lang="en-US" dirty="0">
            <a:effectLst>
              <a:outerShdw blurRad="38100" dist="38100" dir="2700000" algn="tl">
                <a:srgbClr val="000000">
                  <a:alpha val="43137"/>
                </a:srgbClr>
              </a:outerShdw>
            </a:effectLst>
          </a:endParaRPr>
        </a:p>
      </dgm:t>
    </dgm:pt>
    <dgm:pt modelId="{52708EC8-065E-495B-9273-BF353CD6AEFE}" type="parTrans" cxnId="{D7722CBC-5973-4904-AE9A-39EA2E862CDF}">
      <dgm:prSet/>
      <dgm:spPr/>
      <dgm:t>
        <a:bodyPr/>
        <a:lstStyle/>
        <a:p>
          <a:endParaRPr lang="en-US"/>
        </a:p>
      </dgm:t>
    </dgm:pt>
    <dgm:pt modelId="{28114BD8-3353-4852-9777-AD7784E970F4}" type="sibTrans" cxnId="{D7722CBC-5973-4904-AE9A-39EA2E862CDF}">
      <dgm:prSet/>
      <dgm:spPr/>
      <dgm:t>
        <a:bodyPr/>
        <a:lstStyle/>
        <a:p>
          <a:endParaRPr lang="en-US"/>
        </a:p>
      </dgm:t>
    </dgm:pt>
    <dgm:pt modelId="{FFEB6468-69B5-4B94-9699-14B364E70F22}">
      <dgm:prSet/>
      <dgm:spPr/>
      <dgm:t>
        <a:bodyPr/>
        <a:lstStyle/>
        <a:p>
          <a:pPr rtl="0"/>
          <a:r>
            <a:rPr lang="en-US" dirty="0" smtClean="0">
              <a:effectLst>
                <a:outerShdw blurRad="38100" dist="38100" dir="2700000" algn="tl">
                  <a:srgbClr val="000000">
                    <a:alpha val="43137"/>
                  </a:srgbClr>
                </a:outerShdw>
              </a:effectLst>
            </a:rPr>
            <a:t>Recommendations</a:t>
          </a:r>
          <a:endParaRPr lang="en-US" dirty="0">
            <a:effectLst>
              <a:outerShdw blurRad="38100" dist="38100" dir="2700000" algn="tl">
                <a:srgbClr val="000000">
                  <a:alpha val="43137"/>
                </a:srgbClr>
              </a:outerShdw>
            </a:effectLst>
          </a:endParaRPr>
        </a:p>
      </dgm:t>
    </dgm:pt>
    <dgm:pt modelId="{74B04E11-D7D5-4220-82DA-16F9118BCA38}" type="parTrans" cxnId="{C29A2129-6F46-4534-A201-B9D0FD667142}">
      <dgm:prSet/>
      <dgm:spPr/>
      <dgm:t>
        <a:bodyPr/>
        <a:lstStyle/>
        <a:p>
          <a:endParaRPr lang="en-US"/>
        </a:p>
      </dgm:t>
    </dgm:pt>
    <dgm:pt modelId="{CAEBCDDA-01D3-4058-89A1-54C16C2BEB09}" type="sibTrans" cxnId="{C29A2129-6F46-4534-A201-B9D0FD667142}">
      <dgm:prSet/>
      <dgm:spPr/>
      <dgm:t>
        <a:bodyPr/>
        <a:lstStyle/>
        <a:p>
          <a:endParaRPr lang="en-US"/>
        </a:p>
      </dgm:t>
    </dgm:pt>
    <dgm:pt modelId="{6ED8B55E-CB21-4D21-9901-0067CA44313F}" type="pres">
      <dgm:prSet presAssocID="{AB594C81-70EC-40BD-B50F-D99A5220315A}" presName="linear" presStyleCnt="0">
        <dgm:presLayoutVars>
          <dgm:animLvl val="lvl"/>
          <dgm:resizeHandles val="exact"/>
        </dgm:presLayoutVars>
      </dgm:prSet>
      <dgm:spPr/>
      <dgm:t>
        <a:bodyPr/>
        <a:lstStyle/>
        <a:p>
          <a:endParaRPr lang="en-US"/>
        </a:p>
      </dgm:t>
    </dgm:pt>
    <dgm:pt modelId="{88FAFC0F-A760-40BA-8F3A-0F1BE1F85265}" type="pres">
      <dgm:prSet presAssocID="{028363DC-A9AE-4003-B217-DB5723AC1D5A}" presName="parentText" presStyleLbl="node1" presStyleIdx="0" presStyleCnt="6">
        <dgm:presLayoutVars>
          <dgm:chMax val="0"/>
          <dgm:bulletEnabled val="1"/>
        </dgm:presLayoutVars>
      </dgm:prSet>
      <dgm:spPr/>
      <dgm:t>
        <a:bodyPr/>
        <a:lstStyle/>
        <a:p>
          <a:endParaRPr lang="en-US"/>
        </a:p>
      </dgm:t>
    </dgm:pt>
    <dgm:pt modelId="{D8A34579-EF0E-4AE6-9CD5-FAA575040367}" type="pres">
      <dgm:prSet presAssocID="{8B8EC2F4-A546-4C9A-8822-9AD7BD327F99}" presName="spacer" presStyleCnt="0"/>
      <dgm:spPr/>
    </dgm:pt>
    <dgm:pt modelId="{30F5818E-B961-497E-AA05-C1B447A140A3}" type="pres">
      <dgm:prSet presAssocID="{F3FF1B6E-E18E-49F0-A8B2-12D2B292147A}" presName="parentText" presStyleLbl="node1" presStyleIdx="1" presStyleCnt="6">
        <dgm:presLayoutVars>
          <dgm:chMax val="0"/>
          <dgm:bulletEnabled val="1"/>
        </dgm:presLayoutVars>
      </dgm:prSet>
      <dgm:spPr/>
      <dgm:t>
        <a:bodyPr/>
        <a:lstStyle/>
        <a:p>
          <a:endParaRPr lang="en-US"/>
        </a:p>
      </dgm:t>
    </dgm:pt>
    <dgm:pt modelId="{77276C1D-1941-4CA2-8F5B-E4FB94AC6CB5}" type="pres">
      <dgm:prSet presAssocID="{F0336F8C-5615-4AF4-9E3D-549C7E1810AF}" presName="spacer" presStyleCnt="0"/>
      <dgm:spPr/>
    </dgm:pt>
    <dgm:pt modelId="{43821A0C-6D21-4415-A972-78E44FC54164}" type="pres">
      <dgm:prSet presAssocID="{3B87EB1B-2493-4DF3-91D2-0E3A3A5A7A13}" presName="parentText" presStyleLbl="node1" presStyleIdx="2" presStyleCnt="6">
        <dgm:presLayoutVars>
          <dgm:chMax val="0"/>
          <dgm:bulletEnabled val="1"/>
        </dgm:presLayoutVars>
      </dgm:prSet>
      <dgm:spPr/>
      <dgm:t>
        <a:bodyPr/>
        <a:lstStyle/>
        <a:p>
          <a:endParaRPr lang="en-US"/>
        </a:p>
      </dgm:t>
    </dgm:pt>
    <dgm:pt modelId="{DEC73BB1-4E0C-4F52-BEA6-CFAC9D683FF9}" type="pres">
      <dgm:prSet presAssocID="{E4B6D71E-9CEF-42AF-8B28-3F81E5E10FD1}" presName="spacer" presStyleCnt="0"/>
      <dgm:spPr/>
    </dgm:pt>
    <dgm:pt modelId="{CEBF1D54-E844-4DB5-81E9-2D0EC59ADA08}" type="pres">
      <dgm:prSet presAssocID="{DC23FA1C-1DD9-43DA-8F2E-722E8EB07018}" presName="parentText" presStyleLbl="node1" presStyleIdx="3" presStyleCnt="6">
        <dgm:presLayoutVars>
          <dgm:chMax val="0"/>
          <dgm:bulletEnabled val="1"/>
        </dgm:presLayoutVars>
      </dgm:prSet>
      <dgm:spPr/>
      <dgm:t>
        <a:bodyPr/>
        <a:lstStyle/>
        <a:p>
          <a:endParaRPr lang="en-US"/>
        </a:p>
      </dgm:t>
    </dgm:pt>
    <dgm:pt modelId="{B1103E76-81E9-4080-8BCC-8EF1C8959A59}" type="pres">
      <dgm:prSet presAssocID="{D46A3B83-507B-4E4C-B1D2-E9A4F40AD633}" presName="spacer" presStyleCnt="0"/>
      <dgm:spPr/>
    </dgm:pt>
    <dgm:pt modelId="{8A4D8958-6F56-4978-A5AE-9B38E9325386}" type="pres">
      <dgm:prSet presAssocID="{3513F318-4E72-4808-A041-F5734919896E}" presName="parentText" presStyleLbl="node1" presStyleIdx="4" presStyleCnt="6">
        <dgm:presLayoutVars>
          <dgm:chMax val="0"/>
          <dgm:bulletEnabled val="1"/>
        </dgm:presLayoutVars>
      </dgm:prSet>
      <dgm:spPr/>
      <dgm:t>
        <a:bodyPr/>
        <a:lstStyle/>
        <a:p>
          <a:endParaRPr lang="en-US"/>
        </a:p>
      </dgm:t>
    </dgm:pt>
    <dgm:pt modelId="{D349F366-78A5-4DD5-93F0-34F04030EC4D}" type="pres">
      <dgm:prSet presAssocID="{28114BD8-3353-4852-9777-AD7784E970F4}" presName="spacer" presStyleCnt="0"/>
      <dgm:spPr/>
    </dgm:pt>
    <dgm:pt modelId="{5273F300-A6CF-49B2-9DB0-6E4B1531F72E}" type="pres">
      <dgm:prSet presAssocID="{FFEB6468-69B5-4B94-9699-14B364E70F22}" presName="parentText" presStyleLbl="node1" presStyleIdx="5" presStyleCnt="6">
        <dgm:presLayoutVars>
          <dgm:chMax val="0"/>
          <dgm:bulletEnabled val="1"/>
        </dgm:presLayoutVars>
      </dgm:prSet>
      <dgm:spPr/>
      <dgm:t>
        <a:bodyPr/>
        <a:lstStyle/>
        <a:p>
          <a:endParaRPr lang="en-US"/>
        </a:p>
      </dgm:t>
    </dgm:pt>
  </dgm:ptLst>
  <dgm:cxnLst>
    <dgm:cxn modelId="{C29A2129-6F46-4534-A201-B9D0FD667142}" srcId="{AB594C81-70EC-40BD-B50F-D99A5220315A}" destId="{FFEB6468-69B5-4B94-9699-14B364E70F22}" srcOrd="5" destOrd="0" parTransId="{74B04E11-D7D5-4220-82DA-16F9118BCA38}" sibTransId="{CAEBCDDA-01D3-4058-89A1-54C16C2BEB09}"/>
    <dgm:cxn modelId="{6BB645D6-BC10-4112-BC3D-E084BE6772F2}" type="presOf" srcId="{F3FF1B6E-E18E-49F0-A8B2-12D2B292147A}" destId="{30F5818E-B961-497E-AA05-C1B447A140A3}" srcOrd="0" destOrd="0" presId="urn:microsoft.com/office/officeart/2005/8/layout/vList2"/>
    <dgm:cxn modelId="{EC6518DD-3E58-4EBD-973F-768C25C09E9C}" srcId="{AB594C81-70EC-40BD-B50F-D99A5220315A}" destId="{F3FF1B6E-E18E-49F0-A8B2-12D2B292147A}" srcOrd="1" destOrd="0" parTransId="{BA0BB5B0-B59A-4B2A-B874-C65BAEEF5B21}" sibTransId="{F0336F8C-5615-4AF4-9E3D-549C7E1810AF}"/>
    <dgm:cxn modelId="{72671DF0-1BB4-46C0-AEC4-4DF4B9F64735}" type="presOf" srcId="{FFEB6468-69B5-4B94-9699-14B364E70F22}" destId="{5273F300-A6CF-49B2-9DB0-6E4B1531F72E}" srcOrd="0" destOrd="0" presId="urn:microsoft.com/office/officeart/2005/8/layout/vList2"/>
    <dgm:cxn modelId="{E3310A38-9E4C-4887-81F4-537B9609D641}" srcId="{AB594C81-70EC-40BD-B50F-D99A5220315A}" destId="{DC23FA1C-1DD9-43DA-8F2E-722E8EB07018}" srcOrd="3" destOrd="0" parTransId="{9A2E055D-3429-4F90-9B00-64810142D2C2}" sibTransId="{D46A3B83-507B-4E4C-B1D2-E9A4F40AD633}"/>
    <dgm:cxn modelId="{BCE4C5E2-EA98-4B3C-B701-6787CF476E73}" type="presOf" srcId="{3513F318-4E72-4808-A041-F5734919896E}" destId="{8A4D8958-6F56-4978-A5AE-9B38E9325386}" srcOrd="0" destOrd="0" presId="urn:microsoft.com/office/officeart/2005/8/layout/vList2"/>
    <dgm:cxn modelId="{476AE2EA-4983-4C72-9C09-FBFD6875911E}" type="presOf" srcId="{DC23FA1C-1DD9-43DA-8F2E-722E8EB07018}" destId="{CEBF1D54-E844-4DB5-81E9-2D0EC59ADA08}" srcOrd="0" destOrd="0" presId="urn:microsoft.com/office/officeart/2005/8/layout/vList2"/>
    <dgm:cxn modelId="{6DB933C4-B9D1-45E7-B2B3-F14722DA5EF4}" type="presOf" srcId="{AB594C81-70EC-40BD-B50F-D99A5220315A}" destId="{6ED8B55E-CB21-4D21-9901-0067CA44313F}" srcOrd="0" destOrd="0" presId="urn:microsoft.com/office/officeart/2005/8/layout/vList2"/>
    <dgm:cxn modelId="{40C0050F-9461-4D8D-9D95-A9E842740AD7}" type="presOf" srcId="{028363DC-A9AE-4003-B217-DB5723AC1D5A}" destId="{88FAFC0F-A760-40BA-8F3A-0F1BE1F85265}" srcOrd="0" destOrd="0" presId="urn:microsoft.com/office/officeart/2005/8/layout/vList2"/>
    <dgm:cxn modelId="{D94FF44C-D6B8-44A8-B429-92E1DC8838DB}" srcId="{AB594C81-70EC-40BD-B50F-D99A5220315A}" destId="{3B87EB1B-2493-4DF3-91D2-0E3A3A5A7A13}" srcOrd="2" destOrd="0" parTransId="{6A890472-D1F7-41A4-9A7C-F9769882D175}" sibTransId="{E4B6D71E-9CEF-42AF-8B28-3F81E5E10FD1}"/>
    <dgm:cxn modelId="{5A12CCAE-EC7D-41CC-A02B-4DCC12F7360A}" type="presOf" srcId="{3B87EB1B-2493-4DF3-91D2-0E3A3A5A7A13}" destId="{43821A0C-6D21-4415-A972-78E44FC54164}" srcOrd="0" destOrd="0" presId="urn:microsoft.com/office/officeart/2005/8/layout/vList2"/>
    <dgm:cxn modelId="{B77A1D23-0409-4505-9F94-0B699C35CBAF}" srcId="{AB594C81-70EC-40BD-B50F-D99A5220315A}" destId="{028363DC-A9AE-4003-B217-DB5723AC1D5A}" srcOrd="0" destOrd="0" parTransId="{E6926C95-EF79-40A9-B43D-E934EBB223A2}" sibTransId="{8B8EC2F4-A546-4C9A-8822-9AD7BD327F99}"/>
    <dgm:cxn modelId="{D7722CBC-5973-4904-AE9A-39EA2E862CDF}" srcId="{AB594C81-70EC-40BD-B50F-D99A5220315A}" destId="{3513F318-4E72-4808-A041-F5734919896E}" srcOrd="4" destOrd="0" parTransId="{52708EC8-065E-495B-9273-BF353CD6AEFE}" sibTransId="{28114BD8-3353-4852-9777-AD7784E970F4}"/>
    <dgm:cxn modelId="{933A512B-8D6D-4952-B2EF-2C282019F00F}" type="presParOf" srcId="{6ED8B55E-CB21-4D21-9901-0067CA44313F}" destId="{88FAFC0F-A760-40BA-8F3A-0F1BE1F85265}" srcOrd="0" destOrd="0" presId="urn:microsoft.com/office/officeart/2005/8/layout/vList2"/>
    <dgm:cxn modelId="{351F0D9E-F8B0-431E-9C2C-6358D72FC45A}" type="presParOf" srcId="{6ED8B55E-CB21-4D21-9901-0067CA44313F}" destId="{D8A34579-EF0E-4AE6-9CD5-FAA575040367}" srcOrd="1" destOrd="0" presId="urn:microsoft.com/office/officeart/2005/8/layout/vList2"/>
    <dgm:cxn modelId="{026E48F6-1A01-4EED-B771-4C084668122B}" type="presParOf" srcId="{6ED8B55E-CB21-4D21-9901-0067CA44313F}" destId="{30F5818E-B961-497E-AA05-C1B447A140A3}" srcOrd="2" destOrd="0" presId="urn:microsoft.com/office/officeart/2005/8/layout/vList2"/>
    <dgm:cxn modelId="{7EAEF8C2-172B-4545-B598-CEDAB2B0F9CD}" type="presParOf" srcId="{6ED8B55E-CB21-4D21-9901-0067CA44313F}" destId="{77276C1D-1941-4CA2-8F5B-E4FB94AC6CB5}" srcOrd="3" destOrd="0" presId="urn:microsoft.com/office/officeart/2005/8/layout/vList2"/>
    <dgm:cxn modelId="{D3647A42-21A1-4A43-AFA3-66524018CA6F}" type="presParOf" srcId="{6ED8B55E-CB21-4D21-9901-0067CA44313F}" destId="{43821A0C-6D21-4415-A972-78E44FC54164}" srcOrd="4" destOrd="0" presId="urn:microsoft.com/office/officeart/2005/8/layout/vList2"/>
    <dgm:cxn modelId="{D8E7BDDB-DB5D-451C-A9F0-210456467B9F}" type="presParOf" srcId="{6ED8B55E-CB21-4D21-9901-0067CA44313F}" destId="{DEC73BB1-4E0C-4F52-BEA6-CFAC9D683FF9}" srcOrd="5" destOrd="0" presId="urn:microsoft.com/office/officeart/2005/8/layout/vList2"/>
    <dgm:cxn modelId="{558248C8-7BA3-4F38-A8C2-4236094B523E}" type="presParOf" srcId="{6ED8B55E-CB21-4D21-9901-0067CA44313F}" destId="{CEBF1D54-E844-4DB5-81E9-2D0EC59ADA08}" srcOrd="6" destOrd="0" presId="urn:microsoft.com/office/officeart/2005/8/layout/vList2"/>
    <dgm:cxn modelId="{3D405CAC-91B4-4B3F-9B03-06879ACAA0EC}" type="presParOf" srcId="{6ED8B55E-CB21-4D21-9901-0067CA44313F}" destId="{B1103E76-81E9-4080-8BCC-8EF1C8959A59}" srcOrd="7" destOrd="0" presId="urn:microsoft.com/office/officeart/2005/8/layout/vList2"/>
    <dgm:cxn modelId="{8FA83797-417B-4085-97F1-D8AE5E9098B6}" type="presParOf" srcId="{6ED8B55E-CB21-4D21-9901-0067CA44313F}" destId="{8A4D8958-6F56-4978-A5AE-9B38E9325386}" srcOrd="8" destOrd="0" presId="urn:microsoft.com/office/officeart/2005/8/layout/vList2"/>
    <dgm:cxn modelId="{8CF03456-7C2E-4522-95F2-67A80FB3DA80}" type="presParOf" srcId="{6ED8B55E-CB21-4D21-9901-0067CA44313F}" destId="{D349F366-78A5-4DD5-93F0-34F04030EC4D}" srcOrd="9" destOrd="0" presId="urn:microsoft.com/office/officeart/2005/8/layout/vList2"/>
    <dgm:cxn modelId="{248841C3-63C0-4BA6-B354-C9803452E504}" type="presParOf" srcId="{6ED8B55E-CB21-4D21-9901-0067CA44313F}" destId="{5273F300-A6CF-49B2-9DB0-6E4B1531F72E}"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FAFC0F-A760-40BA-8F3A-0F1BE1F85265}">
      <dsp:nvSpPr>
        <dsp:cNvPr id="0" name=""/>
        <dsp:cNvSpPr/>
      </dsp:nvSpPr>
      <dsp:spPr>
        <a:xfrm>
          <a:off x="0" y="36537"/>
          <a:ext cx="7576457" cy="551655"/>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Business Objective</a:t>
          </a:r>
          <a:endParaRPr lang="en-US" sz="2300" kern="1200" dirty="0">
            <a:effectLst>
              <a:outerShdw blurRad="38100" dist="38100" dir="2700000" algn="tl">
                <a:srgbClr val="000000">
                  <a:alpha val="43137"/>
                </a:srgbClr>
              </a:outerShdw>
            </a:effectLst>
          </a:endParaRPr>
        </a:p>
      </dsp:txBody>
      <dsp:txXfrm>
        <a:off x="0" y="36537"/>
        <a:ext cx="7576457" cy="551655"/>
      </dsp:txXfrm>
    </dsp:sp>
    <dsp:sp modelId="{30F5818E-B961-497E-AA05-C1B447A140A3}">
      <dsp:nvSpPr>
        <dsp:cNvPr id="0" name=""/>
        <dsp:cNvSpPr/>
      </dsp:nvSpPr>
      <dsp:spPr>
        <a:xfrm>
          <a:off x="0" y="654432"/>
          <a:ext cx="7576457" cy="551655"/>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Data Information</a:t>
          </a:r>
          <a:endParaRPr lang="en-US" sz="2300" kern="1200" dirty="0">
            <a:effectLst>
              <a:outerShdw blurRad="38100" dist="38100" dir="2700000" algn="tl">
                <a:srgbClr val="000000">
                  <a:alpha val="43137"/>
                </a:srgbClr>
              </a:outerShdw>
            </a:effectLst>
          </a:endParaRPr>
        </a:p>
      </dsp:txBody>
      <dsp:txXfrm>
        <a:off x="0" y="654432"/>
        <a:ext cx="7576457" cy="551655"/>
      </dsp:txXfrm>
    </dsp:sp>
    <dsp:sp modelId="{43821A0C-6D21-4415-A972-78E44FC54164}">
      <dsp:nvSpPr>
        <dsp:cNvPr id="0" name=""/>
        <dsp:cNvSpPr/>
      </dsp:nvSpPr>
      <dsp:spPr>
        <a:xfrm>
          <a:off x="0" y="1272327"/>
          <a:ext cx="7576457" cy="551655"/>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Analysis Approach</a:t>
          </a:r>
          <a:endParaRPr lang="en-US" sz="2300" kern="1200" dirty="0">
            <a:effectLst>
              <a:outerShdw blurRad="38100" dist="38100" dir="2700000" algn="tl">
                <a:srgbClr val="000000">
                  <a:alpha val="43137"/>
                </a:srgbClr>
              </a:outerShdw>
            </a:effectLst>
          </a:endParaRPr>
        </a:p>
      </dsp:txBody>
      <dsp:txXfrm>
        <a:off x="0" y="1272327"/>
        <a:ext cx="7576457" cy="551655"/>
      </dsp:txXfrm>
    </dsp:sp>
    <dsp:sp modelId="{CEBF1D54-E844-4DB5-81E9-2D0EC59ADA08}">
      <dsp:nvSpPr>
        <dsp:cNvPr id="0" name=""/>
        <dsp:cNvSpPr/>
      </dsp:nvSpPr>
      <dsp:spPr>
        <a:xfrm>
          <a:off x="0" y="1890223"/>
          <a:ext cx="7576457" cy="551655"/>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Exploratory Data Analysis</a:t>
          </a:r>
          <a:endParaRPr lang="en-US" sz="2300" kern="1200" dirty="0">
            <a:effectLst>
              <a:outerShdw blurRad="38100" dist="38100" dir="2700000" algn="tl">
                <a:srgbClr val="000000">
                  <a:alpha val="43137"/>
                </a:srgbClr>
              </a:outerShdw>
            </a:effectLst>
          </a:endParaRPr>
        </a:p>
      </dsp:txBody>
      <dsp:txXfrm>
        <a:off x="0" y="1890223"/>
        <a:ext cx="7576457" cy="551655"/>
      </dsp:txXfrm>
    </dsp:sp>
    <dsp:sp modelId="{8A4D8958-6F56-4978-A5AE-9B38E9325386}">
      <dsp:nvSpPr>
        <dsp:cNvPr id="0" name=""/>
        <dsp:cNvSpPr/>
      </dsp:nvSpPr>
      <dsp:spPr>
        <a:xfrm>
          <a:off x="0" y="2508118"/>
          <a:ext cx="7576457" cy="551655"/>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Insights</a:t>
          </a:r>
          <a:endParaRPr lang="en-US" sz="2300" kern="1200" dirty="0">
            <a:effectLst>
              <a:outerShdw blurRad="38100" dist="38100" dir="2700000" algn="tl">
                <a:srgbClr val="000000">
                  <a:alpha val="43137"/>
                </a:srgbClr>
              </a:outerShdw>
            </a:effectLst>
          </a:endParaRPr>
        </a:p>
      </dsp:txBody>
      <dsp:txXfrm>
        <a:off x="0" y="2508118"/>
        <a:ext cx="7576457" cy="551655"/>
      </dsp:txXfrm>
    </dsp:sp>
    <dsp:sp modelId="{5273F300-A6CF-49B2-9DB0-6E4B1531F72E}">
      <dsp:nvSpPr>
        <dsp:cNvPr id="0" name=""/>
        <dsp:cNvSpPr/>
      </dsp:nvSpPr>
      <dsp:spPr>
        <a:xfrm>
          <a:off x="0" y="3126013"/>
          <a:ext cx="7576457" cy="551655"/>
        </a:xfrm>
        <a:prstGeom prst="round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effectLst>
                <a:outerShdw blurRad="38100" dist="38100" dir="2700000" algn="tl">
                  <a:srgbClr val="000000">
                    <a:alpha val="43137"/>
                  </a:srgbClr>
                </a:outerShdw>
              </a:effectLst>
            </a:rPr>
            <a:t>Recommendations</a:t>
          </a:r>
          <a:endParaRPr lang="en-US" sz="2300" kern="1200" dirty="0">
            <a:effectLst>
              <a:outerShdw blurRad="38100" dist="38100" dir="2700000" algn="tl">
                <a:srgbClr val="000000">
                  <a:alpha val="43137"/>
                </a:srgbClr>
              </a:outerShdw>
            </a:effectLst>
          </a:endParaRPr>
        </a:p>
      </dsp:txBody>
      <dsp:txXfrm>
        <a:off x="0" y="3126013"/>
        <a:ext cx="7576457" cy="551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22BED2-18EF-4BB3-B068-BD16B8F773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0348692-6CCA-4834-825C-24438B0D5208}" type="datetimeFigureOut">
              <a:rPr lang="en-US" smtClean="0"/>
              <a:pPr/>
              <a:t>3/5/2024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722BED2-18EF-4BB3-B068-BD16B8F773D1}"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0348692-6CCA-4834-825C-24438B0D5208}" type="datetimeFigureOut">
              <a:rPr lang="en-US" smtClean="0"/>
              <a:pPr/>
              <a:t>3/5/2024</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722BED2-18EF-4BB3-B068-BD16B8F773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4663"/>
            <a:ext cx="9144000" cy="3618410"/>
          </a:xfrm>
        </p:spPr>
        <p:txBody>
          <a:bodyPr anchor="ctr">
            <a:normAutofit/>
          </a:bodyPr>
          <a:lstStyle/>
          <a:p>
            <a:pPr algn="ctr"/>
            <a:r>
              <a:rPr lang="en-US" sz="2800" b="1" dirty="0" smtClean="0"/>
              <a:t>     </a:t>
            </a:r>
            <a:r>
              <a:rPr lang="en-US" sz="3200" b="1" dirty="0" smtClean="0">
                <a:latin typeface="+mn-lt"/>
              </a:rPr>
              <a:t>LENDING </a:t>
            </a:r>
            <a:r>
              <a:rPr lang="en-US" sz="3200" b="1" dirty="0">
                <a:latin typeface="+mn-lt"/>
              </a:rPr>
              <a:t>CLUB CASE </a:t>
            </a:r>
            <a:r>
              <a:rPr lang="en-US" sz="3200" b="1" dirty="0" smtClean="0">
                <a:latin typeface="+mn-lt"/>
              </a:rPr>
              <a:t>STUDY</a:t>
            </a:r>
            <a:endParaRPr lang="en-US" sz="3200" b="1" dirty="0">
              <a:latin typeface="+mn-lt"/>
            </a:endParaRPr>
          </a:p>
        </p:txBody>
      </p:sp>
      <p:sp>
        <p:nvSpPr>
          <p:cNvPr id="4" name="TextBox 3"/>
          <p:cNvSpPr txBox="1"/>
          <p:nvPr/>
        </p:nvSpPr>
        <p:spPr>
          <a:xfrm>
            <a:off x="469526" y="5902686"/>
            <a:ext cx="5655231" cy="369332"/>
          </a:xfrm>
          <a:prstGeom prst="rect">
            <a:avLst/>
          </a:prstGeom>
          <a:noFill/>
        </p:spPr>
        <p:txBody>
          <a:bodyPr wrap="square" rtlCol="0">
            <a:spAutoFit/>
          </a:bodyPr>
          <a:lstStyle/>
          <a:p>
            <a:r>
              <a:rPr lang="en-US" dirty="0" smtClean="0"/>
              <a:t>By : </a:t>
            </a:r>
            <a:r>
              <a:rPr lang="en-US" dirty="0" err="1" smtClean="0"/>
              <a:t>Varun</a:t>
            </a:r>
            <a:r>
              <a:rPr lang="en-US" dirty="0" smtClean="0"/>
              <a:t> Mohite and </a:t>
            </a:r>
            <a:r>
              <a:rPr lang="en-US" dirty="0" err="1" smtClean="0"/>
              <a:t>Nakul</a:t>
            </a:r>
            <a:r>
              <a:rPr lang="en-US" dirty="0" smtClean="0"/>
              <a:t> Gupta</a:t>
            </a:r>
            <a:endParaRPr lang="en-US" dirty="0"/>
          </a:p>
        </p:txBody>
      </p:sp>
    </p:spTree>
    <p:extLst>
      <p:ext uri="{BB962C8B-B14F-4D97-AF65-F5344CB8AC3E}">
        <p14:creationId xmlns:p14="http://schemas.microsoft.com/office/powerpoint/2010/main" xmlns="" val="22755001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082" y="480616"/>
            <a:ext cx="8869680"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Grade </a:t>
            </a: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&amp; Default Loan Status</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672861" y="5414187"/>
            <a:ext cx="10886534"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Grade B </a:t>
            </a:r>
            <a:r>
              <a:rPr lang="en-US" sz="2000" dirty="0" smtClean="0">
                <a:latin typeface="Calibri" panose="020F0502020204030204" pitchFamily="34" charset="0"/>
                <a:cs typeface="Calibri" panose="020F0502020204030204" pitchFamily="34" charset="0"/>
              </a:rPr>
              <a:t>&amp; </a:t>
            </a:r>
            <a:r>
              <a:rPr lang="en-US" sz="2000" dirty="0">
                <a:latin typeface="Calibri" panose="020F0502020204030204" pitchFamily="34" charset="0"/>
                <a:cs typeface="Calibri" panose="020F0502020204030204" pitchFamily="34" charset="0"/>
              </a:rPr>
              <a:t>Grade C </a:t>
            </a:r>
            <a:r>
              <a:rPr lang="en-US" sz="2000" dirty="0" smtClean="0">
                <a:latin typeface="Calibri" panose="020F0502020204030204" pitchFamily="34" charset="0"/>
                <a:cs typeface="Calibri" panose="020F0502020204030204" pitchFamily="34" charset="0"/>
              </a:rPr>
              <a:t>applicants </a:t>
            </a:r>
            <a:r>
              <a:rPr lang="en-US" sz="2000" dirty="0">
                <a:latin typeface="Calibri" panose="020F0502020204030204" pitchFamily="34" charset="0"/>
                <a:cs typeface="Calibri" panose="020F0502020204030204" pitchFamily="34" charset="0"/>
              </a:rPr>
              <a:t>constitutes ~50% of the defaulters. </a:t>
            </a:r>
            <a:r>
              <a:rPr lang="en-US" sz="2000" dirty="0" smtClean="0">
                <a:latin typeface="Calibri" panose="020F0502020204030204" pitchFamily="34" charset="0"/>
                <a:cs typeface="Calibri" panose="020F0502020204030204" pitchFamily="34" charset="0"/>
              </a:rPr>
              <a:t>Significant </a:t>
            </a:r>
            <a:r>
              <a:rPr lang="en-US" sz="2000" dirty="0">
                <a:latin typeface="Calibri" panose="020F0502020204030204" pitchFamily="34" charset="0"/>
                <a:cs typeface="Calibri" panose="020F0502020204030204" pitchFamily="34" charset="0"/>
              </a:rPr>
              <a:t>increase (58</a:t>
            </a:r>
            <a:r>
              <a:rPr lang="en-US" sz="2000" dirty="0" smtClean="0">
                <a:latin typeface="Calibri" panose="020F0502020204030204" pitchFamily="34" charset="0"/>
                <a:cs typeface="Calibri" panose="020F0502020204030204" pitchFamily="34" charset="0"/>
              </a:rPr>
              <a:t>%) in default rate </a:t>
            </a:r>
            <a:r>
              <a:rPr lang="en-US" sz="2000" dirty="0">
                <a:latin typeface="Calibri" panose="020F0502020204030204" pitchFamily="34" charset="0"/>
                <a:cs typeface="Calibri" panose="020F0502020204030204" pitchFamily="34" charset="0"/>
              </a:rPr>
              <a:t>is observed from Grade A to </a:t>
            </a:r>
            <a:r>
              <a:rPr lang="en-US" sz="2000" dirty="0" smtClean="0">
                <a:latin typeface="Calibri" panose="020F0502020204030204" pitchFamily="34" charset="0"/>
                <a:cs typeface="Calibri" panose="020F0502020204030204" pitchFamily="34" charset="0"/>
              </a:rPr>
              <a:t>Grade B while </a:t>
            </a:r>
            <a:r>
              <a:rPr lang="en-US" sz="2000" dirty="0">
                <a:latin typeface="Calibri" panose="020F0502020204030204" pitchFamily="34" charset="0"/>
                <a:cs typeface="Calibri" panose="020F0502020204030204" pitchFamily="34" charset="0"/>
              </a:rPr>
              <a:t>a declining trend is observed from Grade C to Grade G.</a:t>
            </a:r>
          </a:p>
        </p:txBody>
      </p:sp>
      <p:pic>
        <p:nvPicPr>
          <p:cNvPr id="5122" name="Picture 2"/>
          <p:cNvPicPr>
            <a:picLocks noChangeAspect="1" noChangeArrowheads="1"/>
          </p:cNvPicPr>
          <p:nvPr/>
        </p:nvPicPr>
        <p:blipFill>
          <a:blip r:embed="rId2" cstate="print"/>
          <a:srcRect/>
          <a:stretch>
            <a:fillRect/>
          </a:stretch>
        </p:blipFill>
        <p:spPr bwMode="auto">
          <a:xfrm>
            <a:off x="707366" y="1039922"/>
            <a:ext cx="10593238" cy="4325708"/>
          </a:xfrm>
          <a:prstGeom prst="rect">
            <a:avLst/>
          </a:prstGeom>
          <a:noFill/>
          <a:ln w="9525">
            <a:noFill/>
            <a:miter lim="800000"/>
            <a:headEnd/>
            <a:tailEnd/>
          </a:ln>
        </p:spPr>
      </p:pic>
    </p:spTree>
    <p:extLst>
      <p:ext uri="{BB962C8B-B14F-4D97-AF65-F5344CB8AC3E}">
        <p14:creationId xmlns:p14="http://schemas.microsoft.com/office/powerpoint/2010/main" xmlns="" val="7216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665" y="515122"/>
            <a:ext cx="10342332"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Home ownership </a:t>
            </a: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&amp; Default Loan Status</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940279" y="5818174"/>
            <a:ext cx="10405183"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~50</a:t>
            </a:r>
            <a:r>
              <a:rPr lang="en-US" sz="2000" dirty="0">
                <a:latin typeface="Calibri" panose="020F0502020204030204" pitchFamily="34" charset="0"/>
                <a:cs typeface="Calibri" panose="020F0502020204030204" pitchFamily="34" charset="0"/>
              </a:rPr>
              <a:t>% of "Charged off" loan consumer lived in rented houses followed closed by mortgage houses. </a:t>
            </a: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164566" y="1136201"/>
            <a:ext cx="9687463" cy="4578952"/>
          </a:xfrm>
          <a:prstGeom prst="rect">
            <a:avLst/>
          </a:prstGeom>
          <a:noFill/>
          <a:ln w="9525">
            <a:noFill/>
            <a:miter lim="800000"/>
            <a:headEnd/>
            <a:tailEnd/>
          </a:ln>
        </p:spPr>
      </p:pic>
    </p:spTree>
    <p:extLst>
      <p:ext uri="{BB962C8B-B14F-4D97-AF65-F5344CB8AC3E}">
        <p14:creationId xmlns:p14="http://schemas.microsoft.com/office/powerpoint/2010/main" xmlns="" val="1866835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9954" y="420231"/>
            <a:ext cx="8151224"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State </a:t>
            </a: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&amp; Default Loan Status</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1516277" y="5944833"/>
            <a:ext cx="9836333"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California observes high default rate followed by </a:t>
            </a:r>
            <a:r>
              <a:rPr lang="en-US" sz="2000" dirty="0" smtClean="0">
                <a:latin typeface="Calibri" panose="020F0502020204030204" pitchFamily="34" charset="0"/>
                <a:cs typeface="Calibri" panose="020F0502020204030204" pitchFamily="34" charset="0"/>
              </a:rPr>
              <a:t>New York, Florida and Texas</a:t>
            </a:r>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500332" y="948906"/>
            <a:ext cx="11171208" cy="4997244"/>
          </a:xfrm>
          <a:prstGeom prst="rect">
            <a:avLst/>
          </a:prstGeom>
          <a:noFill/>
          <a:ln w="9525">
            <a:noFill/>
            <a:miter lim="800000"/>
            <a:headEnd/>
            <a:tailEnd/>
          </a:ln>
        </p:spPr>
      </p:pic>
    </p:spTree>
    <p:extLst>
      <p:ext uri="{BB962C8B-B14F-4D97-AF65-F5344CB8AC3E}">
        <p14:creationId xmlns:p14="http://schemas.microsoft.com/office/powerpoint/2010/main" xmlns="" val="2538459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5389" y="480616"/>
            <a:ext cx="10523487" cy="523220"/>
          </a:xfrm>
          <a:prstGeom prst="rect">
            <a:avLst/>
          </a:prstGeom>
          <a:noFill/>
        </p:spPr>
        <p:txBody>
          <a:bodyPr wrap="square" rtlCol="0">
            <a:spAutoFit/>
          </a:bodyPr>
          <a:lstStyle/>
          <a:p>
            <a:pPr algn="ct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Verification status &amp; Default Loan Status</a:t>
            </a:r>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854016" y="5929885"/>
            <a:ext cx="10921289"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The number of loan </a:t>
            </a:r>
            <a:r>
              <a:rPr lang="en-US" sz="2000" dirty="0">
                <a:latin typeface="Calibri" panose="020F0502020204030204" pitchFamily="34" charset="0"/>
                <a:cs typeface="Calibri" panose="020F0502020204030204" pitchFamily="34" charset="0"/>
              </a:rPr>
              <a:t>applicants who have been verified are defaulting </a:t>
            </a:r>
            <a:r>
              <a:rPr lang="en-US" sz="2000" dirty="0" smtClean="0">
                <a:latin typeface="Calibri" panose="020F0502020204030204" pitchFamily="34" charset="0"/>
                <a:cs typeface="Calibri" panose="020F0502020204030204" pitchFamily="34" charset="0"/>
              </a:rPr>
              <a:t>more than </a:t>
            </a:r>
            <a:r>
              <a:rPr lang="en-US" sz="2000" dirty="0">
                <a:latin typeface="Calibri" panose="020F0502020204030204" pitchFamily="34" charset="0"/>
                <a:cs typeface="Calibri" panose="020F0502020204030204" pitchFamily="34" charset="0"/>
              </a:rPr>
              <a:t>those not </a:t>
            </a:r>
            <a:r>
              <a:rPr lang="en-US" sz="2000" dirty="0" smtClean="0">
                <a:latin typeface="Calibri" panose="020F0502020204030204" pitchFamily="34" charset="0"/>
                <a:cs typeface="Calibri" panose="020F0502020204030204" pitchFamily="34" charset="0"/>
              </a:rPr>
              <a:t>verified</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025944" y="1040562"/>
            <a:ext cx="9920977" cy="4842400"/>
          </a:xfrm>
          <a:prstGeom prst="rect">
            <a:avLst/>
          </a:prstGeom>
          <a:noFill/>
          <a:ln w="9525">
            <a:noFill/>
            <a:miter lim="800000"/>
            <a:headEnd/>
            <a:tailEnd/>
          </a:ln>
        </p:spPr>
      </p:pic>
    </p:spTree>
    <p:extLst>
      <p:ext uri="{BB962C8B-B14F-4D97-AF65-F5344CB8AC3E}">
        <p14:creationId xmlns:p14="http://schemas.microsoft.com/office/powerpoint/2010/main" xmlns="" val="2783500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3192" y="523748"/>
            <a:ext cx="10212936"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Distribution of loan amount</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7487728" y="1297499"/>
            <a:ext cx="4045790" cy="5016758"/>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Visualizing the distribution of loan amounts to gain insight into the typical loan sizes that borrowers take.</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Overall, the applied loan amount distribution is slightly right-skewed with mean greater than the median. </a:t>
            </a:r>
            <a:r>
              <a:rPr lang="en-US" sz="2000" dirty="0" smtClean="0">
                <a:latin typeface="Calibri" panose="020F0502020204030204" pitchFamily="34" charset="0"/>
                <a:cs typeface="Calibri" panose="020F0502020204030204" pitchFamily="34" charset="0"/>
              </a:rPr>
              <a:t>Most of the loans granted are below </a:t>
            </a:r>
            <a:r>
              <a:rPr lang="en-US" sz="2000" dirty="0" smtClean="0">
                <a:latin typeface="Calibri" panose="020F0502020204030204" pitchFamily="34" charset="0"/>
                <a:cs typeface="Calibri" panose="020F0502020204030204" pitchFamily="34" charset="0"/>
              </a:rPr>
              <a:t>$15000</a:t>
            </a:r>
            <a:r>
              <a:rPr lang="en-US"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Customers applying for a loan up to $5000 is exponentially greater than any other amount followed by $10000. Less customers apply for loans above $15000 amount.</a:t>
            </a:r>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584919" y="1236604"/>
            <a:ext cx="6790665" cy="4795830"/>
          </a:xfrm>
          <a:prstGeom prst="rect">
            <a:avLst/>
          </a:prstGeom>
          <a:noFill/>
          <a:ln w="9525">
            <a:noFill/>
            <a:miter lim="800000"/>
            <a:headEnd/>
            <a:tailEnd/>
          </a:ln>
        </p:spPr>
      </p:pic>
    </p:spTree>
    <p:extLst>
      <p:ext uri="{BB962C8B-B14F-4D97-AF65-F5344CB8AC3E}">
        <p14:creationId xmlns:p14="http://schemas.microsoft.com/office/powerpoint/2010/main" xmlns="" val="3379808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302" y="428858"/>
            <a:ext cx="10273321"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Interest rate distribution</a:t>
            </a:r>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7591245" y="1720193"/>
            <a:ext cx="4037163" cy="3785652"/>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We use this histogram plot to visualize the distribution of interest rates and understand their spread across loans.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The interest rate has been mostly varying between 7.5% to 15% in most cases.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This graph does not take into consideration the type of loan so the </a:t>
            </a:r>
            <a:r>
              <a:rPr lang="en-US" sz="2000" dirty="0" smtClean="0">
                <a:latin typeface="Calibri" panose="020F0502020204030204" pitchFamily="34" charset="0"/>
                <a:cs typeface="Calibri" panose="020F0502020204030204" pitchFamily="34" charset="0"/>
              </a:rPr>
              <a:t>range is higher than expected.</a:t>
            </a:r>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578779" y="1445915"/>
            <a:ext cx="6908949" cy="4427031"/>
          </a:xfrm>
          <a:prstGeom prst="rect">
            <a:avLst/>
          </a:prstGeom>
          <a:noFill/>
          <a:ln w="9525">
            <a:noFill/>
            <a:miter lim="800000"/>
            <a:headEnd/>
            <a:tailEnd/>
          </a:ln>
        </p:spPr>
      </p:pic>
    </p:spTree>
    <p:extLst>
      <p:ext uri="{BB962C8B-B14F-4D97-AF65-F5344CB8AC3E}">
        <p14:creationId xmlns:p14="http://schemas.microsoft.com/office/powerpoint/2010/main" xmlns="" val="3792156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6656" y="471990"/>
            <a:ext cx="8885208"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Loan status by Home ownership</a:t>
            </a:r>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7532341" y="1720193"/>
            <a:ext cx="4190958" cy="4093428"/>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This histogram displays the correlation between loan status with home ownership.</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Loan </a:t>
            </a:r>
            <a:r>
              <a:rPr lang="en-US" sz="2000" dirty="0" smtClean="0">
                <a:latin typeface="Calibri" panose="020F0502020204030204" pitchFamily="34" charset="0"/>
                <a:cs typeface="Calibri" panose="020F0502020204030204" pitchFamily="34" charset="0"/>
              </a:rPr>
              <a:t>status distribution varies among different home ownership </a:t>
            </a:r>
            <a:r>
              <a:rPr lang="en-US" sz="2000" dirty="0" smtClean="0">
                <a:latin typeface="Calibri" panose="020F0502020204030204" pitchFamily="34" charset="0"/>
                <a:cs typeface="Calibri" panose="020F0502020204030204" pitchFamily="34" charset="0"/>
              </a:rPr>
              <a:t>categories considerably.</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We used </a:t>
            </a:r>
            <a:r>
              <a:rPr lang="en-US" sz="2000" dirty="0" err="1" smtClean="0">
                <a:latin typeface="Calibri" panose="020F0502020204030204" pitchFamily="34" charset="0"/>
                <a:cs typeface="Calibri" panose="020F0502020204030204" pitchFamily="34" charset="0"/>
              </a:rPr>
              <a:t>seaborn</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countplot</a:t>
            </a:r>
            <a:r>
              <a:rPr lang="en-US" sz="2000" dirty="0" smtClean="0">
                <a:latin typeface="Calibri" panose="020F0502020204030204" pitchFamily="34" charset="0"/>
                <a:cs typeface="Calibri" panose="020F0502020204030204" pitchFamily="34" charset="0"/>
              </a:rPr>
              <a:t> to categorize data based on ‘</a:t>
            </a:r>
            <a:r>
              <a:rPr lang="en-US" sz="2000" dirty="0" err="1" smtClean="0">
                <a:latin typeface="Calibri" panose="020F0502020204030204" pitchFamily="34" charset="0"/>
                <a:cs typeface="Calibri" panose="020F0502020204030204" pitchFamily="34" charset="0"/>
              </a:rPr>
              <a:t>home_ownership</a:t>
            </a:r>
            <a:r>
              <a:rPr lang="en-US" sz="2000" dirty="0" smtClean="0">
                <a:latin typeface="Calibri" panose="020F0502020204030204" pitchFamily="34" charset="0"/>
                <a:cs typeface="Calibri" panose="020F0502020204030204" pitchFamily="34" charset="0"/>
              </a:rPr>
              <a:t>’ and ‘</a:t>
            </a:r>
            <a:r>
              <a:rPr lang="en-US" sz="2000" dirty="0" err="1" smtClean="0">
                <a:latin typeface="Calibri" panose="020F0502020204030204" pitchFamily="34" charset="0"/>
                <a:cs typeface="Calibri" panose="020F0502020204030204" pitchFamily="34" charset="0"/>
              </a:rPr>
              <a:t>color_code</a:t>
            </a:r>
            <a:r>
              <a:rPr lang="en-US" sz="2000" dirty="0" smtClean="0">
                <a:latin typeface="Calibri" panose="020F0502020204030204" pitchFamily="34" charset="0"/>
                <a:cs typeface="Calibri" panose="020F0502020204030204" pitchFamily="34" charset="0"/>
              </a:rPr>
              <a:t>’ by ‘</a:t>
            </a:r>
            <a:r>
              <a:rPr lang="en-US" sz="2000" dirty="0" err="1" smtClean="0">
                <a:latin typeface="Calibri" panose="020F0502020204030204" pitchFamily="34" charset="0"/>
                <a:cs typeface="Calibri" panose="020F0502020204030204" pitchFamily="34" charset="0"/>
              </a:rPr>
              <a:t>loan_status</a:t>
            </a:r>
            <a:r>
              <a:rPr lang="en-US"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689605" y="1402780"/>
            <a:ext cx="6815376" cy="4627084"/>
          </a:xfrm>
          <a:prstGeom prst="rect">
            <a:avLst/>
          </a:prstGeom>
          <a:noFill/>
          <a:ln w="9525">
            <a:noFill/>
            <a:miter lim="800000"/>
            <a:headEnd/>
            <a:tailEnd/>
          </a:ln>
        </p:spPr>
      </p:pic>
    </p:spTree>
    <p:extLst>
      <p:ext uri="{BB962C8B-B14F-4D97-AF65-F5344CB8AC3E}">
        <p14:creationId xmlns:p14="http://schemas.microsoft.com/office/powerpoint/2010/main" xmlns="" val="932718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979" y="526212"/>
            <a:ext cx="8143335"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 Default rate by DTI bucket</a:t>
            </a:r>
            <a:endParaRPr lang="en-US" sz="2800" b="1" dirty="0">
              <a:ln w="3175" cmpd="sng">
                <a:noFill/>
              </a:ln>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7677509" y="1671355"/>
            <a:ext cx="3985404" cy="4093428"/>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A great insight can be observed with the use of Derived metrics.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In this bar plot, I have decided to use bins that segment the DTI ratio into four categories for a more nuanced analysis.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Here we calculate the default rate within each DTI bucket. We’re specifically looking at charged off loans. We are visualizing the default rate by DTI bucket more efficiently.</a:t>
            </a: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640870" y="1367497"/>
            <a:ext cx="6950375" cy="4938412"/>
          </a:xfrm>
          <a:prstGeom prst="rect">
            <a:avLst/>
          </a:prstGeom>
          <a:noFill/>
          <a:ln w="9525">
            <a:noFill/>
            <a:miter lim="800000"/>
            <a:headEnd/>
            <a:tailEnd/>
          </a:ln>
        </p:spPr>
      </p:pic>
    </p:spTree>
    <p:extLst>
      <p:ext uri="{BB962C8B-B14F-4D97-AF65-F5344CB8AC3E}">
        <p14:creationId xmlns:p14="http://schemas.microsoft.com/office/powerpoint/2010/main" xmlns="" val="4105947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211" y="388189"/>
            <a:ext cx="11240220" cy="523220"/>
          </a:xfrm>
          <a:prstGeom prst="rect">
            <a:avLst/>
          </a:prstGeom>
          <a:noFill/>
        </p:spPr>
        <p:txBody>
          <a:bodyPr wrap="square" rtlCol="0">
            <a:spAutoFit/>
          </a:bodyPr>
          <a:lstStyle/>
          <a:p>
            <a:pPr algn="ct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Loan Amount </a:t>
            </a:r>
            <a:r>
              <a:rPr lang="en-US" sz="2800" b="1" dirty="0" err="1"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vs</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 Interest Rate by Loan status</a:t>
            </a:r>
            <a:endParaRPr lang="en-US" sz="2800" b="1" dirty="0">
              <a:ln w="3175" cmpd="sng">
                <a:noFill/>
              </a:ln>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8962846" y="1276710"/>
            <a:ext cx="2786332" cy="4093428"/>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This scatter plot is being used to demonstrate the use of </a:t>
            </a:r>
            <a:r>
              <a:rPr lang="en-US" sz="2000" dirty="0" err="1" smtClean="0">
                <a:latin typeface="Calibri" panose="020F0502020204030204" pitchFamily="34" charset="0"/>
                <a:cs typeface="Calibri" panose="020F0502020204030204" pitchFamily="34" charset="0"/>
              </a:rPr>
              <a:t>bivariate</a:t>
            </a:r>
            <a:r>
              <a:rPr lang="en-US" sz="2000" dirty="0" smtClean="0">
                <a:latin typeface="Calibri" panose="020F0502020204030204" pitchFamily="34" charset="0"/>
                <a:cs typeface="Calibri" panose="020F0502020204030204" pitchFamily="34" charset="0"/>
              </a:rPr>
              <a:t> analysis.</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Plot visualizes the relationship between the loan amount and interest rate.</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Interesting to see how different loan statuses are distributed </a:t>
            </a:r>
            <a:r>
              <a:rPr lang="en-US" sz="2000" dirty="0" err="1" smtClean="0">
                <a:latin typeface="Calibri" panose="020F0502020204030204" pitchFamily="34" charset="0"/>
                <a:cs typeface="Calibri" panose="020F0502020204030204" pitchFamily="34" charset="0"/>
              </a:rPr>
              <a:t>acros</a:t>
            </a:r>
            <a:r>
              <a:rPr lang="en-US" sz="2000" dirty="0" smtClean="0">
                <a:latin typeface="Calibri" panose="020F0502020204030204" pitchFamily="34" charset="0"/>
                <a:cs typeface="Calibri" panose="020F0502020204030204" pitchFamily="34" charset="0"/>
              </a:rPr>
              <a:t> the two variables.</a:t>
            </a:r>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2" cstate="print"/>
          <a:srcRect/>
          <a:stretch>
            <a:fillRect/>
          </a:stretch>
        </p:blipFill>
        <p:spPr bwMode="auto">
          <a:xfrm>
            <a:off x="489160" y="918084"/>
            <a:ext cx="8435975" cy="5589587"/>
          </a:xfrm>
          <a:prstGeom prst="rect">
            <a:avLst/>
          </a:prstGeom>
          <a:noFill/>
          <a:ln w="9525">
            <a:noFill/>
            <a:miter lim="800000"/>
            <a:headEnd/>
            <a:tailEnd/>
          </a:ln>
        </p:spPr>
      </p:pic>
    </p:spTree>
    <p:extLst>
      <p:ext uri="{BB962C8B-B14F-4D97-AF65-F5344CB8AC3E}">
        <p14:creationId xmlns:p14="http://schemas.microsoft.com/office/powerpoint/2010/main" xmlns="" val="1611686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235" y="463364"/>
            <a:ext cx="10696017"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Loan purpose</a:t>
            </a:r>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1390333" y="5860873"/>
            <a:ext cx="9927772"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Consumers who have interest rate in the range of 10-15% default the most</a:t>
            </a:r>
            <a:endParaRPr lang="en-US" sz="2000" dirty="0">
              <a:latin typeface="Calibri" panose="020F0502020204030204" pitchFamily="34" charset="0"/>
              <a:cs typeface="Calibri" panose="020F0502020204030204" pitchFamily="34" charset="0"/>
            </a:endParaRP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1346200" y="1086928"/>
            <a:ext cx="9540335" cy="4555604"/>
          </a:xfrm>
          <a:prstGeom prst="rect">
            <a:avLst/>
          </a:prstGeom>
          <a:noFill/>
          <a:ln w="9525">
            <a:noFill/>
            <a:miter lim="800000"/>
            <a:headEnd/>
            <a:tailEnd/>
          </a:ln>
        </p:spPr>
      </p:pic>
    </p:spTree>
    <p:extLst>
      <p:ext uri="{BB962C8B-B14F-4D97-AF65-F5344CB8AC3E}">
        <p14:creationId xmlns:p14="http://schemas.microsoft.com/office/powerpoint/2010/main" xmlns="" val="3038495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777" y="660208"/>
            <a:ext cx="2564345" cy="695289"/>
          </a:xfrm>
        </p:spPr>
        <p:txBody>
          <a:bodyPr>
            <a:normAutofit/>
          </a:bodyPr>
          <a:lstStyle/>
          <a:p>
            <a:r>
              <a:rPr lang="en-US" sz="3600" b="1" dirty="0">
                <a:latin typeface="+mn-lt"/>
                <a:cs typeface="Arial" panose="020B0604020202020204" pitchFamily="34" charset="0"/>
              </a:rPr>
              <a:t>Contents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78849655"/>
              </p:ext>
            </p:extLst>
          </p:nvPr>
        </p:nvGraphicFramePr>
        <p:xfrm>
          <a:off x="2430925" y="1740564"/>
          <a:ext cx="7576457" cy="3714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61565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8146" y="411605"/>
            <a:ext cx="9222377" cy="954107"/>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Default rates across funded amounts on bins created</a:t>
            </a:r>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1059570" y="5814203"/>
            <a:ext cx="9875521"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Visualizing using bar graph plot the default rates across </a:t>
            </a:r>
            <a:r>
              <a:rPr lang="en-US" sz="2000" dirty="0" err="1" smtClean="0">
                <a:latin typeface="Calibri" panose="020F0502020204030204" pitchFamily="34" charset="0"/>
                <a:cs typeface="Calibri" panose="020F0502020204030204" pitchFamily="34" charset="0"/>
              </a:rPr>
              <a:t>funded_amnt</a:t>
            </a:r>
            <a:r>
              <a:rPr lang="en-US" sz="2000" dirty="0" smtClean="0">
                <a:latin typeface="Calibri" panose="020F0502020204030204" pitchFamily="34" charset="0"/>
                <a:cs typeface="Calibri" panose="020F0502020204030204" pitchFamily="34" charset="0"/>
              </a:rPr>
              <a:t> based on bins created.</a:t>
            </a:r>
          </a:p>
        </p:txBody>
      </p:sp>
      <p:sp>
        <p:nvSpPr>
          <p:cNvPr id="8" name="AutoShape 2" descr="data:image/png;base64,iVBORw0KGgoAAAANSUhEUgAABIoAAAGjCAYAAABDiv6sAAAAOXRFWHRTb2Z0d2FyZQBNYXRwbG90bGliIHZlcnNpb24zLjQuMywgaHR0cHM6Ly9tYXRwbG90bGliLm9yZy/MnkTPAAAACXBIWXMAAAsTAAALEwEAmpwYAAApY0lEQVR4nO3de7RddXkv/O8DsSggrZbLG4gWqlHCRQJExNpab6jtq6JwUBAFK0ovcryXanvOwLYvAtYLdFTlYMUi9YWiolBUrIVyERUMEIUACqegBDmARRR9C5LwvH/sSboNOyHXvbK2n88Ya6w5nznnWs+KjsXe3/37/WZ1dwAAAABgk1E3AAAAAMDGQVAEAAAAQBJBEQAAAAADQREAAAAASQRFAAAAAAwERQAAAAAkSWaNuoFHsvXWW/eOO+446jYAAAAAZowrr7zyh929zYr1jT4o2nHHHbNw4cJRtwEAAAAwY1TV96aqm3oGAAAAQBJBEQAAAAADQREAAAAASQRFAAAAAAwERQAAALARuvXWW/Pc5z438+bNy6677pqTTjopSfKqV70q8+fPz/z587Pjjjtm/vz5SZIrrrhieX2PPfbI5z73ueWv9fOf/zxHHnlknvKUp2TnnXfOZz/72VF8JMbARn/XMwAAAPhlNGvWrHzgAx/IXnvtlXvvvTd777139ttvv/zTP/3T8nPe8Y535Fd/9VeTJLvttlsWLlyYWbNm5fbbb88ee+yRl770pZk1a1aOPfbYbLvttvnud7+bBx98MHffffeoPhYbOUERAAAAbIRmz56d2bNnJ0ke+9jHZt68ebntttuyyy67JEm6O2eddVYuvPDCJMnmm2++/Nr77rsvVbV8/9RTT80NN9yQJNlkk02y9dZbT9fHYMyYegYAAAAbuVtuuSVXX311nvGMZyyvXXrppdluu+0yd+7c5bXLL788u+66a3bfffecfPLJmTVrVu65554kyf/8n/8ze+21Vw466KDccccd0/0RGBOCIgAAANiI/fSnP82BBx6YE088MVtttdXy+hlnnJFDDjnkF859xjOekcWLF+eb3/xmjjvuuNx3331ZunRplixZkmc961m56qqr8sxnPjPvfOc7p/tjMCYERQAAALCReuCBB3LggQfm0EMPzQEHHLC8vnTp0px99tl51ateNeV18+bNyxZbbJFrr702v/7rv57NN988r3jFK5IkBx10UK666qpp6Z/xIygCAACAjVB354gjjsi8efPy9re//ReO/eu//mt23nnnzJkzZ3nt5ptvztKlS5Mk3/ve9/Kd73wnO+64Y6oqL33pS3PRRRclSS644ILl6xzBiixmDQAAABuhyy67LKeffnp23333zJ8/P0ny3ve+N7//+7+fM88882HTzr761a/m+OOPz6Me9ahssskm+chHPrJ80eoTTjghr33ta/PWt74122yzTT7xiU9M98dhTFR3j7qHVVqwYEEvXLhw1G0AAAAAzBhVdWV3L1ixbkQRAAAAY+W8v9971C0wRl7yhitH3cJYsUYRAAAAAEkERQAAAAAMBEUAAAAAJBEUAQAAADAQFAEAAACQRFAEAAAAwEBQBAAAAEASQREAAAAAA0ERAAAAAEkERQAAAAAMBEUAAAAAJBEUAQAAADAQFAEAAACQRFAEAAAAwEBQBAAAAEASQREAAAAAA0ERAAAAAEkERQAAAAAMBEUAAAAAJBEUAQAAADAQFAEAAACQRFAEAAAAwEBQBAAAAECS1QiKquoJVfVvVXV9VS2uqrcM9fdU1W1VtWh4/P6ka95dVTdV1Xeq6kWT6ntX1TXDsb+tqtowHwsAAACANTVrNc5ZmuQd3X1VVT02yZVV9ZXh2Ie6+/2TT66qXZIcnGTXJNsn+deqekp3L0vy0SRHJvlGki8meXGSL62fjwIAAADAunjEEUXdfXt3XzVs35vk+iQ7rOKS/ZOc2d33d/fNSW5Ksk9VzU6yVXd/vbs7ySeTvHxdPwAAAAAA68carVFUVTsm2TPJ5UPpqKr6dlWdWlWPG2o7JLl10mVLhtoOw/aK9ane58iqWlhVC++66641aREAAACAtbTaQVFVbZnks0ne2t0/ycQ0siclmZ/k9iQfeOjUKS7vVdQfXuw+pbsXdPeCbbbZZnVbBAAAAGAdrFZQVFWPykRI9KnuPjtJuvuO7l7W3Q8m+ViSfYbTlyR5wqTL5yT5wVCfM0UdAAAAgI3A6tz1rJJ8PMn13f3BSfXZk057RZJrh+1zkxxcVZtV1U5J5ia5ortvT3JvVe07vOZhSc5ZT58DAAAAgHW0Onc9e1aS1ya5pqoWDbU/T3JIVc3PxPSxW5L8YZJ09+KqOivJdZm4Y9qbhjueJckfJ/mHJI/JxN3O3PEMAAAAYCPxiEFRd381U68v9MVVXHNskmOnqC9MstuaNAgAAADA9Fiju54BAAAAMHMJigAAAABIIigCAAAAYCAoAgAAACCJoAgAAACAgaAIAAAAgCSCIgAAAAAGgiIAAAAAkgiKAAAAABgIigAAAABIIigCAAAAYCAoAgAAACCJoAgAAACAgaCIjdatt96a5z73uZk3b1523XXXnHTSSUmSP/3TP83OO++cpz3taXnFK16Re+655xeu+/73v58tt9wy73//+5fXnvOc5+SpT31q5s+fn/nz5+fOO++czo8CAAAAY0FQxEZr1qxZ+cAHPpDrr78+3/jGN/LhD3841113Xfbbb79ce+21+fa3v52nPOUpOe64437hure97W35vd/7vYe93qc+9aksWrQoixYtyrbbbjtdHwMAAADGxqxRNwArM3v27MyePTtJ8tjHPjbz5s3Lbbfdlhe+8IXLz9l3333zmc98Zvn+5z//+fzmb/5mtthii2nvFwAAAMadEUWMhVtuuSVXX311nvGMZ/xC/dRTT10+euhnP/tZTjjhhBxzzDFTvsYf/MEfZP78+fnrv/7rdPcG7xkAAADGjaCIjd5Pf/rTHHjggTnxxBOz1VZbLa8fe+yxmTVrVg499NAkyTHHHJO3ve1t2XLLLR/2Gp/61KdyzTXX5NJLL82ll16a008/fdr6BwAAgHFh6hkbtQceeCAHHnhgDj300BxwwAHL66eddlrOO++8XHDBBamqJMnll1+ez3zmMzn66KNzzz33ZJNNNsmjH/3oHHXUUdlhhx2STExhe/WrX50rrrgihx122Eg+EwAAAGysBEVstLo7RxxxRObNm5e3v/3ty+vnn39+TjjhhFx88cXZfPPNl9cvvfTS5dvvec97suWWW+aoo47K0qVLc88992TrrbfOAw88kPPOOy8veMELpvWzAAAAwDgQFLHRuuyyy3L66adn9913z/z585Mk733ve/PmN785999/f/bbb78kEwtan3zyySt9nfvvvz8vetGL8sADD2TZsmV5wQtekDe+8Y3T8REAAABgrNTGvqjvggULeuHChaNuAwAAgI3EeX+/96hbYIy85A1XjrqFjVJVXdndC1asW8waAAAAgCSmno2l+97+vlG3wBh59AePHnULAAAAjAkjigAAAABIIigCAAAAYCAoAgAAACCJoAgAAACAgaAIAAAAgCSCIgAAAAAGgiIAAAAAkgiKAAAAABgIigAAAABIIigCAAAAYCAoAgAAACCJoAgAAACAgaAIAAAAgCSCIgAAAAAGgiIAAAAAkgiKAAAAABgIigAAAABIIigCAAAAYCAoAgAAACCJoAgAAACAgaAIAAAAgCSCIgAAAAAGgiIAAAAAkqxGUFRVT6iqf6uq66tqcVW9Zag/vqq+UlU3Ds+Pm3TNu6vqpqr6TlW9aFJ976q6Zjj2t1VVG+ZjAQAAALCmVmdE0dIk7+jueUn2TfKmqtolybuSXNDdc5NcMOxnOHZwkl2TvDjJR6pq0+G1PprkyCRzh8eL1+NnAQAAAGAdPGJQ1N23d/dVw/a9Sa5PskOS/ZOcNpx2WpKXD9v7Jzmzu+/v7puT3JRkn6qanWSr7v56d3eST066BgAAAIARW6M1iqpqxyR7Jrk8yXbdfXsyESYl2XY4bYckt066bMlQ22HYXrEOAAAAwEZgtYOiqtoyyWeTvLW7f7KqU6eo9SrqU73XkVW1sKoW3nXXXavbIgAAAADrYLWCoqp6VCZCok9199lD+Y5hOlmG5zuH+pIkT5h0+ZwkPxjqc6aoP0x3n9LdC7p7wTbbbLO6nwUAAACAdbA6dz2rJB9Pcn13f3DSoXOTHD5sH57knEn1g6tqs6raKROLVl8xTE+7t6r2HV7zsEnXAAAAADBis1bjnGcleW2Sa6pq0VD78yTHJzmrqo5I8v0kByVJdy+uqrOSXJeJO6a9qbuXDdf9cZJ/SPKYJF8aHgAAAABsBB4xKOrur2bq9YWS5PkruebYJMdOUV+YZLc1aRAAAACA6bFGdz0DAAAAYOYS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BEUAQAAADAQFAEAAACQRFAEAAAAwEBQBAAAAEASQREAAAAAA0ERAAAAAEkERQAAAAAMBEUAAAAAJFmNoKiqTq2qO6vq2km191TVbVW1aHj8/qRj766qm6rqO1X1okn1vavqmuHY31ZVrf+PAwAAAMDaWp0RRf+Q5MVT1D/U3fOHxxeTpKp2SXJwkl2Haz5SVZsO5380yZFJ5g6PqV4TAAAAgBF5xKCouy9Jcvdqvt7+Sc7s7vu7++YkNyXZp6pmJ9mqu7/e3Z3kk0levpY9AwAAALABrMsaRUdV1beHqWmPG2o7JLl10jlLhtoOw/aKdQAAAAA2EmsbFH00yZOSzE9ye5IPDPWp1h3qVdSnVFVHVtXCqlp41113rWWLAAAAAKyJtQqKuvuO7l7W3Q8m+ViSfYZDS5I8YdKpc5L8YKjPmaK+stc/pbsXdPeCbbbZZm1aBAAAAGANrVVQNKw59JBXJHnojmjnJjm4qjarqp0ysWj1Fd19e5J7q2rf4W5nhyU5Zx36BgAAAGA9m/VIJ1TVGUmek2TrqlqS5Jgkz6mq+ZmYPnZLkj9Mku5eXFVnJbkuydIkb+ruZcNL/XEm7qD2mCRfGh4AAAAAbCQeMSjq7kOmKH98Fecfm+TYKeoLk+y2Rt0BAAAAMG3W5a5nAAAAAMw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CIgAAAAAGgiIAAAAAkgiKAAAAABgIigAAAABIIigCAAAAYCAoAgAAACCJoAgAAACAgaAIAAAAgCSrERRV1alVdWdVXTup9viq+kpV3Tg8P27SsXdX1U1V9Z2qetGk+t5Vdc1w7G+rqtb/xwEAAABgba3OiKJ/SPLiFWrvSnJBd89NcsGwn6raJcnBSXYdrvlIVW06XPPRJEcmmTs8VnxNAAAAAEboEYOi7r4kyd0rlPdPctqwfVqSl0+qn9nd93f3zUluSrJPVc1OslV3f727O8knJ10DAAAAwEZgbdco2q67b0+S4Xnbob5DklsnnbdkqO0wbK9Yn1JVHVlVC6tq4V133bWWLQIAAACwJtb3YtZTrTvUq6hPqbtP6e4F3b1gm222WW/NAQAAALByaxsU3TFMJ8vwfOdQX5LkCZPOm5PkB0N9zhR1AAAAADYSaxsUnZvk8GH78CTnTKofXFWbVdVOmVi0+ophetq9VbXvcLezwyZdAwAAAMBGYNYjnVBVZyR5TpKtq2pJkmOSHJ/krKo6Isn3kxyUJN29uKrOSnJdkqVJ3tTdy4aX+uNM3EHtMUm+NDwAAAAA2Eg8YlDU3Yes5NDzV3L+sUmOnaK+MMlua9QdAAAAANNmfS9mDQAAAMCYEh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QRFAEAAAAwEBQBAAAAkERQBAAAAMBAUAQAAABAEkERAAAAAANBEQAAAABJBEUAAAAADARFAAAAACRZx6Coqm6pqmuqalFVLRxqj6+qr1TVjcPz4yad/+6quqmqvlNVL1rX5gEAAABYf9bHiKLndvf87l4w7L8ryQXdPTfJBcN+qmqXJAcn2TXJi5N8pKo2XQ/vDwAAAMB6sCGmnu2f5LRh+7QkL59UP7O77+/um5PclGSfDfD+AAAAAKyFdQ2KOsm/VNWVVXXkUNuuu29PkuF526G+Q5JbJ127ZKg9TFUdWVULq2rhXXfdtY4tAgAAALA6Zq3j9c/q7h9U1bZJvlJVN6zi3Jqi1lOd2N2nJDklSRYsWDDlOQAAAACsX+s0oqi7fzA835nkc5mYSnZHVc1OkuH5zuH0JUmeMOnyOUl+sC7vDwAAG6tly5Zlzz33zEte8pIkyd1335399tsvc+fOzX777Zcf/ehHy8897rjj8uQnPzlPfepT8+Uvf3lULQPA2gdFVbVFVT32oe0kL0xybZJzkxw+nHZ4knOG7XOTHFxVm1XVTknmJrlibd8fAAA2ZieddFLmzZu3fP/444/P85///Nx44415/vOfn+OPPz5Jct111+XMM8/M4sWLc/755+dP/uRPsmzZslG1DcAvuXUZUbRdkq9W1bcyEfh8obvPT3J8kv2q6sYk+w376e7FSc5Kcl2S85O8qbv9FxAAgBlnyZIl+cIXvpA3vOENy2vnnHNODj984u+phx9+eD7/+c8vrx988MHZbLPNstNOO+XJT35yrrjC31MBGI21XqOou/89yR5T1P8jyfNXcs2xSY5d2/cEAIBx8Na3vjXve9/7cu+99y6v3XHHHZk9e3aSZPbs2bnzzokVGm677bbsu+++y8+bM2dObrvttultGAAG63rXMwAAYJLzzjsv2267bfbee+/VOr/74fduqZrqPjAAsOGt613PAACASS677LKce+65+eIXv5j77rsvP/nJT/Ka17wm2223XW6//fbMnj07t99+e7bddtskEyOIbr311uXXL1myJNtvv/2o2gfgl5wRRQAAsB4dd9xxWbJkSW655ZaceeaZed7znpd//Md/zMte9rKcdtppSZLTTjst+++/f5LkZS97Wc4888zcf//9ufnmm3PjjTdmn332GeVHAOCXmBFFAAAwDd71rnflla98ZT7+8Y/niU98Yj796U8nSXbddde88pWvzC677JJZs2blwx/+cDbddNMRdwvAL6uaak70xmTBggW9cOHCUbexUbnv7e8bdQuMkUd/8OhRtwAAAOvVeX+/emuAQZK85A1XjrqFjVJVXdndC1asG1EEAMAGc/VJfplj9e35Fr/MAYyaNYoAAAAASCIoAgAAAGAgKAIAAAAgiaAIAAAAgIGgCAAAAIAkgiIAAAAABoIiAAAAAJIIigAAAAAYCIoAAAAASCIoAgAAAGAgKAIAAAAgiaAIAAAAgIGgCAAAAIAkgiIAAAAABoIiAAAAAJIIigAAAAAYCIoAAAAASCIoAgAAAGAgKAIAAAAgiaAIAAAAgIGgCAAAAIAkgiIAAAAABoIiAAAAAJIIigAAAAAYCIoAAAAASCIoAgAAAGAgKAIAAAAgiaAIAAAAgIGgCAAAAIAkgiIAAAAABoIiAAAAAJIIigAAAAAYCIoAAAAASCIoAoDlXv/612fbbbfNbrvttry2aNGi7Lvvvpk/f34WLFiQK664YoQdAgDAhiUoAoDB6173upx//vm/UDv66KNzzDHHZNGiRfmrv/qrHH300SPqDgAANjxBEQAMnv3sZ+fxj3/8L9SqKj/5yU+SJD/+8Y+z/fbbj6I1AACYFrNG3QAAbMxOPPHEvOhFL8o73/nOPPjgg/na17426pYAAGCDMaIIAFbhox/9aD70oQ/l1ltvzYc+9KEcccQRo24JAAA2GEERAKzCaaedlgMOOCBJctBBB1nMGgCAGU1QBACrsP322+fiiy9Oklx44YWZO3fuiDsCAIANxxpFADA45JBDctFFF+WHP/xh5syZk7/8y7/Mxz72sbzlLW/J0qVL8+hHPzqnnHLKqNsEAIANZtqDoqp6cZKTkmya5O+7+/jp7gEApnLGGWdMWb/yyiunuRMAABiNaZ16VlWbJvlwkt9LskuSQ6pql+nsAQAAAICpTfeIon2S3NTd/54kVXVmkv2TXDfNfQCwgvvetfeoW2CMPPp4o6wAAGai6V7Meockt07aXzLUAAAAABix6R5RVFPU+mEnVR2Z5Mhh96dV9Z0N2hUzxdZJfjjqJjY6H/qzUXcA4853y1ROmOo/6cAa8N0ylbf6boF15LtlKm/03bISvzFVcbqDoiVJnjBpf06SH6x4UnefksRtZVgjVbWwuxeMug9gZvHdAmwIvluADcF3C+vDdE89+2aSuVW1U1X9SpKDk5w7zT0AAAAAMIVpHVHU3Uur6qgkX06yaZJTu3vxdPYAAAAAwNSme+pZuvuLSb443e/LLwXTFYENwXcLsCH4bgE2BN8trLPqftha0gAAAAD8EpruNYoAAAAA2EgJigAAAABIIigCAAAAYCAoYixV1fMmbe+0wrEDpr8jAICpVdUTV/UYdX/AeKqq9466B2Ymi1kzlqrqqu7ea8XtqfYB1kRVbZrkcd39w2H/V5K8LsnbunveKHsDxlNVXZOkk9SkcifZJsm23b3pSBoDxprfe9hQZo26AVhLtZLtqfYBVktVHZzkfyX5WVXdmOQ9SU5P8s0kh46wNWCMdffuk/erasckf5bkBUmMCADW1qZV9bis5Pef7r57mvthhhAUMa56JdtT7QOsrv+RZO/uvqmq9kry9SQHd/fnRtwXMANU1dwkf5HkGUk+kOTN3f3AaLsCxtjOSa7M1EFRJ/nN6W2HmcLUM8ZSVd2T5JJMfCn+zrCdYf+3u/txI2oNGGNTTGW9obt3HmVPwPirqt0yERDtmuR9Sc7o7mWj7QoYd1V1dXfvOeo+mHkERYylqvrdVR3v7ounqxdg5qiqJUk+OKn09sn73f3Bh10E8AiqalmSW5N8IcnDAqLufvO0NwWMPUERG4qpZ4wlQRCwgXwsyWNXsQ+wNl4/6gaAGemkUTfAzGREEWOpqvZPMqe7PzzsX56JO4ckydHd/ZmRNQcAMElVzU/yrfaDN7AeVdUnsvL1Wbu7j5jOfpg5jChiXB2d5OBJ+5sleXqSLZJ8IomgCFhjVXVWd79y2D6hu/9s0rF/6e4Xjq47YIz9fZKdquqqJJcl+VqSb3T3T0bbFjDmzpui9sQkb02y6fS2wkyyyagbgLX0K91966T9r3b3f3T39zMRFgGsjbmTtvdb4dg2AVgL3b0gyROSHJvk50nenOTGqvpWVX1kpM0BY6u7P/vQI8nVSX4vyR8nOT7ueMY6MKKIcfULdzXr7qMm7fplDlhbq5oWYsoIsNa6+/9LclFVfTPJ5UmeleSwJC8eaWPAWKuqeZm4q+KeSf4myR9199LRdsW4ExQxri6vqjd298cmF6vqD5NcMaKegPG3eVXtmYkRt48Ztmt4PGaknQFjq6peneS3ksxPcn+Sh8Ki3+7u/zPC1oAxVlWfTrIgyfuTvC0Td1XcqqqSJN199+i6Y5xZzJqxVFXbJvl8Jn7Yumoo752JtYpe3t13jKg1YIxV1UVZxcih7n7u9HUDzBRV9dMkNyQ5Ockl3f3dEbcEzABVdUv+6+eWh57rof3uNv2MtSIoYqxV1fOS7DrsLu7uC0fZDwDAiqpq0yR7ZGJU0W8leWqS25N8PcnX/fwCwMZEUMSMUVVPSnJIkoO7e7dR9wOMn6o6YFXHu/vs6eoFmLmqarsk/y0TU0V26m53JwLWWFW9prv/cdh+VndfNunYUd39d6PrjnEmKGKsVdXsJK9K8uokT0tyXJKzu/uakTYGjKWq+sSk3Zcm+edJ+93dr5/mloAZoKqelomRRM9K8swkv5LkG0kuS3JZdy8cYXvAmKqqq7p7rxW3p9qHNSEoYixV1RszMXpoTpKzhsc53b3TSBsDZoyqurq79xx1H8D4q6qrMoRCSRZnYi2Rm7r7vpE2Boy1yT+rrPhzi59jWBfuesa4+nAm5vW/+qG/wlWV1BNYn3ynAOvLM5Icm+TvknwvE3dWnDOMYvyL7n5glM0BY6tXsj3VPqw2QRHjavskByX54DDP/6wkjxptSwAAU3pfki0zsR7RvUlSVVtl4pbW70/ylhH2Boyvnavq25m409mThu0M++54xloz9YyxV1Vzkhycialomyf5XHf/+Wi7AsZRVf1z/usvcM9Ocsnk4939smlvChh7VXVjkqf0Cj94D3dDu6G7546mM2CcVdVvrOp4d39vunphZhEUMaNU1VOSHNLdfznqXoDxU1W/u6rj3X3xdPUCzBxV9d3ufsqaHgNYG0MIfXB3f2rUvTCeTD1jLA3Dtbfr7huH/YOSPGY4fPLIGgPG3R909+tG3QQw41xXVYd19ycnF6vqNUluGFFPwJgbfid6U5Idkpyb5CtJjkryziSLkgiKWCtGFDGWquqUJF/r7n8Y9m9K8qVMhEVLu/uPRtgeMKbcShbYEKpqhyRnJ/nPJFdmYorr0zPxc8sruvu2EbYHjKmqOifJjzJxk5/nJ3lckl9J8pbuXjTC1hhzgiLGUlVdnWSvh+b6r3BryK9292+PtEFgLFXVDZlY76ymOt7dV01vR8BMUlXPS7JrJr5jFnf3BSNuCRhjVXVNd+8+bG+a5IdJnvjQovmwtkw9Y1zNWmFByNdO2v61ae4FmDl2SPKBTB0UdZLnTW87wEzS3RcmuXDUfQAzxgMPbXT3sqq6WUjE+iAoYlw9WFX/V3f/nyTp7muT5UO7HxxpZ8A4u6m7hUEAwDjYo6p+MmxXkscM+5Wku3ur0bXGOBMUMa7+Jsk/V9U7klw91PZK8v7hGMBaq6pHJ3lyJkYR/e/uvm/ELQEA/ILu3nTUPTAzWaOIsVVVL07y55mY699JFic5vru/NNLGgLFVVS/MxGKQRyT5XpJNksxJ8okkf9HdD6zicgAAGHuCIsZSVR3V3X836j6AmaWqTkyyZZK3PTTHf7j17PuT/Gd3v2WE7QEAwAYnKGIsuYU1sCFU1Y1JnrLCYvkP3Unkhu6eO5rOAABgemwy6gYAYCPSK4ZEQ3FZJqa4AgDAjCYoYlw9rap+MsXj3kkr/wOsqeuq6rAVi1X1miQ3jKAfAACYVqaeMZaq6uru3nPUfQAzS1XtkOTsJP+Z5MpMjCJ6epLHJHlFd982wvYAAGCDExQxlgRFwIZUVc/LxB0VK8ni7r5gxC0BAMC0mDXqBmAtfXqq4nBr6z/t7v2muR9gBunuC5NcOOo+AABgulmjiHH1jar6blX9tKr+sap2qaqFSY5L8tFRNwcAAADjSFDEuPpAkiOT/HqSzyT5RpLTu3vv7j57pJ0BAADAmLJGEWNpxTWKqup/d/eTRtkTAAAAjDtrFDGufrWqDpi0X5P3jSoCAACANWdEEWOpqj6xisPd3a+ftmYAAABghhAUAQAAAJDEYtaMsararapOq6qFVfXNYXv3UfcFAAAA40pQxFiqqv2TfC7JxUlen+QNw/bZwzEAAABgDZl6xliqqm8l2b+7b1mhvmOSc7p7j1H0BQAAAOPMiCLG1aNWDImSZKg9atq7AQAAgBlAUMS4eqCqnrhisap+I8nSEfQDAAAAY2/WqBuAtXRMkn+tqvcmuTJJJ3l6kncl+bNRNgYAAADjyhpFjK2q2iPJO5LsmqSSLE7y/u7+1kgbAwAAgDElKAIAAAAgialnjKmqOndVx7v7ZdPVCwAAAMwUgiLG1TOT3JrkjCSXZ2LqGQAAALAOTD1jLFXVpkn2S3JIkqcl+UKSM7p78UgbAwAAgDG2yagbgLXR3cu6+/zuPjzJvkluSnJRVf33EbcGAAAAY8vUM8ZWVW2W5P/OxKiiHZP8bZKzR9kTAAAAjDNTzxhLVXVakt2SfCnJmd197YhbAgAAgLEnKGIsVdWDSX427E7+P3El6e7eavq7AgAAgPEmKAIAAAAgicWsAQAAABgIigAAAABIIigCAAAAYCAoAgA2elW1Y1W5w+UkVfXTldT/qKoOm+5+AICZYdaoGwAAYGpVNau7l67JNd198obqBwCY+YwoAgDGxaZV9bGqWlxV/1JVj6mq+VX1jar6dlV9rqoelyRVdVFVfaiqLqmq66vq6VV1dlXdWFX/z0MvWFWvqaorqmpRVf2vqtp0ZW9eVYdU1TVVdW1VnTDUXllVHxy231JV/z5sP6mqvjps31JVf1lVVw3X7zzUt6iqU6vqm1V1dVXtP9RfV1Wfrqp/TvIvVTV7+ByLhvf+nUk9HVtV3xr+DbYbau+pqndO+nc4saq+Nly7z3r9XwQAmHEERQDAuJib5MPdvWuSe5IcmOSTSf6su5+W5Jokx0w6/+fd/ewkJyc5J8mbkuyW5HVV9etVNS/Jq5I8q7vnJ1mW5NCp3riqtk9yQpLnJZmf5OlV9fIklyR5KLj5nST/UVU7JPntJJdOeokfdvdeST6a5J1D7S+SXNjdT0/y3CR/U1VbDMeemeTw7n5eklcn+fLQ4x5JFg3nbJHkG929x9DHG1fy77ZFd/9Wkj9JcupKzgEASGLqGQAwPm7u7kXD9pVJnpTk17r74qF2WpJPTzr/3OH5miSLu/v2JBlG/TwhE2HO3km+WVVJ8pgkd67kvZ+e5KLuvmt4jU8leXZ3f76qtqyqxw6v+f8meXYmQqOzJ13/0PaVSQ4Ytl+Y5GUPjf5J8ugkTxy2v9Lddw/b30xyalU9KsnnJ/0b/DzJeZNed7+V9H5GknT3JVW1VVX9Wnffs5JzAYBfckYUAQDj4v5J28uS/Npqnv/gCtc+mIk/llWS07p7/vB4ane/ZyWvVat4n68n+YMk38nEKKLfycSIoMum6GVZ/usPdZXkwEnv/8Tuvn449rOHLuzuSzIRPt2W5PRJC1U/0N09xeuuqB9hHwBgOUERADCufpzkR5PW7HltkotXcf6KLkjy36pq2ySpqsdX1W+s5NzLk/xuVW09rGN0yKT3uiQT08kuSXJ1JqaR3d/dP36E9/9ykv9ew3CmqtpzqpOGnu7s7o8l+XiSvVb3Aw5eNbzObyf58Wr0BQD8EjP1DAAYZ4cnObmqNk/y75kY2bNauvu6qvofmVgwepMkD2RiHaPvTXHu7VX17iT/lomRQF/s7nOGw5dmYtrZJd29rKpuTXLDarTw10lOTPLtISy6JclLpjjvOUn+tKoeSPLTJIdNcc6q/KiqvpZkqySvX8NrAYBfMvVfI5YBAJhJquqiJO/s7oWj7gUAGA+mngEAAACQxIgiAIBfUFWXJ9lshfJru/uaUfQDADCdBEUAAAAAJDH1DAAAAICBoAgAAACAJIIiAAAAAAaCIgAAAACSCIoAAAAAGPz/QC0AddGktu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722741" y="1483743"/>
            <a:ext cx="10877870" cy="4240423"/>
          </a:xfrm>
          <a:prstGeom prst="rect">
            <a:avLst/>
          </a:prstGeom>
          <a:noFill/>
          <a:ln w="9525">
            <a:noFill/>
            <a:miter lim="800000"/>
            <a:headEnd/>
            <a:tailEnd/>
          </a:ln>
        </p:spPr>
      </p:pic>
    </p:spTree>
    <p:extLst>
      <p:ext uri="{BB962C8B-B14F-4D97-AF65-F5344CB8AC3E}">
        <p14:creationId xmlns:p14="http://schemas.microsoft.com/office/powerpoint/2010/main" xmlns="" val="47739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3304" y="613954"/>
            <a:ext cx="4114800" cy="523220"/>
          </a:xfrm>
          <a:prstGeom prst="rect">
            <a:avLst/>
          </a:prstGeom>
          <a:noFill/>
        </p:spPr>
        <p:txBody>
          <a:bodyPr wrap="square" rtlCol="0">
            <a:spAutoFit/>
          </a:bodyPr>
          <a:lstStyle/>
          <a:p>
            <a:r>
              <a:rPr lang="en-US" sz="2800" b="1" dirty="0" smtClean="0">
                <a:ln w="3175" cmpd="sng">
                  <a:noFill/>
                </a:ln>
                <a:ea typeface="+mj-ea"/>
                <a:cs typeface="Arial" panose="020B0604020202020204" pitchFamily="34" charset="0"/>
              </a:rPr>
              <a:t>Insights:</a:t>
            </a:r>
            <a:endParaRPr lang="en-US" sz="2800" b="1" dirty="0">
              <a:ln w="3175" cmpd="sng">
                <a:noFill/>
              </a:ln>
              <a:ea typeface="+mj-ea"/>
              <a:cs typeface="Arial" panose="020B0604020202020204" pitchFamily="34" charset="0"/>
            </a:endParaRPr>
          </a:p>
        </p:txBody>
      </p:sp>
      <p:sp>
        <p:nvSpPr>
          <p:cNvPr id="4" name="TextBox 3"/>
          <p:cNvSpPr txBox="1"/>
          <p:nvPr/>
        </p:nvSpPr>
        <p:spPr>
          <a:xfrm>
            <a:off x="966160" y="1384663"/>
            <a:ext cx="10403457" cy="4770537"/>
          </a:xfrm>
          <a:prstGeom prst="rect">
            <a:avLst/>
          </a:prstGeom>
          <a:noFill/>
        </p:spPr>
        <p:txBody>
          <a:bodyPr wrap="square" rtlCol="0">
            <a:spAutoFit/>
          </a:bodyPr>
          <a:lstStyle/>
          <a:p>
            <a:pPr marL="342900" indent="-342900">
              <a:buAutoNum type="arabicPeriod"/>
            </a:pPr>
            <a:r>
              <a:rPr lang="en-US" sz="1600" b="1" dirty="0" smtClean="0"/>
              <a:t>Debt-to-Income </a:t>
            </a:r>
            <a:r>
              <a:rPr lang="en-US" sz="1600" b="1" dirty="0" smtClean="0"/>
              <a:t>Ratio (DTI):</a:t>
            </a:r>
            <a:r>
              <a:rPr lang="en-US" sz="1600" dirty="0" smtClean="0"/>
              <a:t> I've observed that higher DTI ratios are tied to an increased likelihood of loan default. </a:t>
            </a:r>
            <a:r>
              <a:rPr lang="en-US" sz="1600" dirty="0" smtClean="0"/>
              <a:t>Specifically, borrowers with DTIs above 30% demonstrate a significantly higher default rate than those with lower DTIs. </a:t>
            </a:r>
            <a:r>
              <a:rPr lang="en-US" sz="1600" dirty="0" smtClean="0"/>
              <a:t>This finding underscores the critical role that debt management plays in financial </a:t>
            </a:r>
            <a:r>
              <a:rPr lang="en-US" sz="1600" dirty="0" smtClean="0"/>
              <a:t>stability.</a:t>
            </a:r>
            <a:br>
              <a:rPr lang="en-US" sz="1600" dirty="0" smtClean="0"/>
            </a:br>
            <a:endParaRPr lang="en-US" sz="1600" dirty="0" smtClean="0"/>
          </a:p>
          <a:p>
            <a:pPr marL="342900" indent="-342900">
              <a:buAutoNum type="arabicPeriod"/>
            </a:pPr>
            <a:r>
              <a:rPr lang="en-US" sz="1600" b="1" dirty="0" smtClean="0"/>
              <a:t>Loan </a:t>
            </a:r>
            <a:r>
              <a:rPr lang="en-US" sz="1600" b="1" dirty="0" smtClean="0"/>
              <a:t>Amount:</a:t>
            </a:r>
            <a:r>
              <a:rPr lang="en-US" sz="1600" dirty="0" smtClean="0"/>
              <a:t> I've also found a noticeable correlation between the amount of the loan and default rates. </a:t>
            </a:r>
            <a:r>
              <a:rPr lang="en-US" sz="1600" dirty="0" smtClean="0"/>
              <a:t>Particularly, larger loans, such as those exceeding ₹20,000, are more prone to default. </a:t>
            </a:r>
            <a:r>
              <a:rPr lang="en-US" sz="1600" dirty="0" smtClean="0"/>
              <a:t>This insight suggests that the size of the loan is a crucial factor to consider in risk </a:t>
            </a:r>
            <a:r>
              <a:rPr lang="en-US" sz="1600" dirty="0" smtClean="0"/>
              <a:t>assessment.</a:t>
            </a:r>
            <a:br>
              <a:rPr lang="en-US" sz="1600" dirty="0" smtClean="0"/>
            </a:br>
            <a:endParaRPr lang="en-US" sz="1600" dirty="0" smtClean="0"/>
          </a:p>
          <a:p>
            <a:pPr marL="342900" indent="-342900">
              <a:buFontTx/>
              <a:buAutoNum type="arabicPeriod"/>
            </a:pPr>
            <a:r>
              <a:rPr lang="en-US" sz="1600" b="1" dirty="0" smtClean="0"/>
              <a:t>Charged off loans: </a:t>
            </a:r>
            <a:r>
              <a:rPr lang="en-US" sz="1600" dirty="0" smtClean="0"/>
              <a:t>50</a:t>
            </a:r>
            <a:r>
              <a:rPr lang="en-US" sz="1600" dirty="0" smtClean="0"/>
              <a:t>% of the “Charged off” loan was due to Debt consolidation</a:t>
            </a:r>
            <a:r>
              <a:rPr lang="en-US" sz="1600" dirty="0" smtClean="0"/>
              <a:t>. The </a:t>
            </a:r>
            <a:r>
              <a:rPr lang="en-US" sz="1600" dirty="0" smtClean="0"/>
              <a:t>lending company needs to exercise caution when approving loans for debt consolidation purposes, as it has maximum number of defaults</a:t>
            </a:r>
            <a:r>
              <a:rPr lang="en-US" sz="1600" dirty="0" smtClean="0"/>
              <a:t>.</a:t>
            </a:r>
            <a:br>
              <a:rPr lang="en-US" sz="1600" dirty="0" smtClean="0"/>
            </a:br>
            <a:endParaRPr lang="en-US" sz="1600" dirty="0" smtClean="0"/>
          </a:p>
          <a:p>
            <a:pPr marL="342900" indent="-342900">
              <a:buAutoNum type="arabicPeriod"/>
            </a:pPr>
            <a:r>
              <a:rPr lang="en-US" sz="1600" b="1" dirty="0" smtClean="0"/>
              <a:t>Interest </a:t>
            </a:r>
            <a:r>
              <a:rPr lang="en-US" sz="1600" b="1" dirty="0" smtClean="0"/>
              <a:t>Rates:</a:t>
            </a:r>
            <a:r>
              <a:rPr lang="en-US" sz="1600" dirty="0" smtClean="0"/>
              <a:t> Higher interest rates are linked to higher default rates. </a:t>
            </a:r>
            <a:r>
              <a:rPr lang="en-US" sz="1600" dirty="0" smtClean="0"/>
              <a:t>This indicates to me that borrowers subjected to higher interest rates face a greater risk of financial distress. </a:t>
            </a:r>
            <a:r>
              <a:rPr lang="en-US" sz="1600" dirty="0" smtClean="0"/>
              <a:t>It's a clear sign that interest rates are not just numbers but significant indicators of potential financial </a:t>
            </a:r>
            <a:r>
              <a:rPr lang="en-US" sz="1600" dirty="0" smtClean="0"/>
              <a:t>strain.</a:t>
            </a:r>
            <a:br>
              <a:rPr lang="en-US" sz="1600" dirty="0" smtClean="0"/>
            </a:br>
            <a:endParaRPr lang="en-US" sz="1600" dirty="0" smtClean="0"/>
          </a:p>
        </p:txBody>
      </p:sp>
    </p:spTree>
    <p:extLst>
      <p:ext uri="{BB962C8B-B14F-4D97-AF65-F5344CB8AC3E}">
        <p14:creationId xmlns:p14="http://schemas.microsoft.com/office/powerpoint/2010/main" xmlns="" val="354296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3304" y="613955"/>
            <a:ext cx="4114800" cy="523220"/>
          </a:xfrm>
          <a:prstGeom prst="rect">
            <a:avLst/>
          </a:prstGeom>
          <a:noFill/>
        </p:spPr>
        <p:txBody>
          <a:bodyPr wrap="square" rtlCol="0">
            <a:spAutoFit/>
          </a:bodyPr>
          <a:lstStyle/>
          <a:p>
            <a:r>
              <a:rPr lang="en-US" sz="2800" b="1" dirty="0" smtClean="0">
                <a:ln w="3175" cmpd="sng">
                  <a:noFill/>
                </a:ln>
                <a:ea typeface="+mj-ea"/>
                <a:cs typeface="Arial" panose="020B0604020202020204" pitchFamily="34" charset="0"/>
              </a:rPr>
              <a:t>Insights (contd..) :</a:t>
            </a:r>
            <a:endParaRPr lang="en-US" sz="2800" b="1" dirty="0">
              <a:ln w="3175" cmpd="sng">
                <a:noFill/>
              </a:ln>
              <a:ea typeface="+mj-ea"/>
              <a:cs typeface="Arial" panose="020B0604020202020204" pitchFamily="34" charset="0"/>
            </a:endParaRPr>
          </a:p>
        </p:txBody>
      </p:sp>
      <p:sp>
        <p:nvSpPr>
          <p:cNvPr id="4" name="TextBox 3"/>
          <p:cNvSpPr txBox="1"/>
          <p:nvPr/>
        </p:nvSpPr>
        <p:spPr>
          <a:xfrm>
            <a:off x="1095557" y="1384664"/>
            <a:ext cx="10101531" cy="4062651"/>
          </a:xfrm>
          <a:prstGeom prst="rect">
            <a:avLst/>
          </a:prstGeom>
          <a:noFill/>
        </p:spPr>
        <p:txBody>
          <a:bodyPr wrap="square" rtlCol="0">
            <a:spAutoFit/>
          </a:bodyPr>
          <a:lstStyle/>
          <a:p>
            <a:pPr marL="342900" lvl="0" indent="-342900">
              <a:buAutoNum type="arabicPeriod" startAt="5"/>
            </a:pPr>
            <a:r>
              <a:rPr lang="en-US" sz="1600" b="1" dirty="0" smtClean="0">
                <a:solidFill>
                  <a:prstClr val="black"/>
                </a:solidFill>
              </a:rPr>
              <a:t>Home </a:t>
            </a:r>
            <a:r>
              <a:rPr lang="en-US" sz="1600" b="1" dirty="0" smtClean="0">
                <a:solidFill>
                  <a:prstClr val="black"/>
                </a:solidFill>
              </a:rPr>
              <a:t>Ownership:</a:t>
            </a:r>
            <a:r>
              <a:rPr lang="en-US" sz="1600" dirty="0" smtClean="0">
                <a:solidFill>
                  <a:prstClr val="black"/>
                </a:solidFill>
              </a:rPr>
              <a:t> Another interesting insight I've uncovered is that renters exhibit slightly higher default rates compared to homeowners. This leads me to believe that housing stability might play a role in a borrower's capacity to fulfill loan obligations</a:t>
            </a:r>
            <a:r>
              <a:rPr lang="en-US" sz="1600" dirty="0" smtClean="0">
                <a:solidFill>
                  <a:prstClr val="black"/>
                </a:solidFill>
              </a:rPr>
              <a:t>.</a:t>
            </a:r>
            <a:br>
              <a:rPr lang="en-US" sz="1600" dirty="0" smtClean="0">
                <a:solidFill>
                  <a:prstClr val="black"/>
                </a:solidFill>
              </a:rPr>
            </a:br>
            <a:endParaRPr lang="en-US" sz="1600" dirty="0" smtClean="0">
              <a:solidFill>
                <a:prstClr val="black"/>
              </a:solidFill>
            </a:endParaRPr>
          </a:p>
          <a:p>
            <a:pPr marL="342900" indent="-342900">
              <a:buFontTx/>
              <a:buAutoNum type="arabicPeriod" startAt="5"/>
            </a:pPr>
            <a:r>
              <a:rPr lang="en-US" sz="1600" b="1" dirty="0" smtClean="0"/>
              <a:t>Employment Length:</a:t>
            </a:r>
            <a:r>
              <a:rPr lang="en-US" sz="1600" dirty="0" smtClean="0"/>
              <a:t> Contrary to what one might expect, my analysis shows that the length of employment has minimal impact on default rates. This was surprising to me and suggests that job stability may not be as pivotal in determining loan repayment ability as previously assumed.</a:t>
            </a:r>
            <a:br>
              <a:rPr lang="en-US" sz="1600" dirty="0" smtClean="0"/>
            </a:br>
            <a:endParaRPr lang="en-US" sz="1600" dirty="0" smtClean="0"/>
          </a:p>
          <a:p>
            <a:pPr marL="342900" indent="-342900">
              <a:buFontTx/>
              <a:buAutoNum type="arabicPeriod" startAt="5"/>
            </a:pPr>
            <a:r>
              <a:rPr lang="en-US" sz="1600" b="1" dirty="0" smtClean="0"/>
              <a:t>Employment history: </a:t>
            </a:r>
            <a:r>
              <a:rPr lang="en-US" sz="1600" dirty="0" smtClean="0"/>
              <a:t>Applicants </a:t>
            </a:r>
            <a:r>
              <a:rPr lang="en-US" sz="1600" dirty="0" smtClean="0"/>
              <a:t>who had been employed for 10 years or more than 10 years accounted for the highest number of "Charged off".</a:t>
            </a:r>
          </a:p>
          <a:p>
            <a:pPr marL="342900" lvl="0" indent="-342900">
              <a:buAutoNum type="arabicPeriod" startAt="5"/>
            </a:pPr>
            <a:endParaRPr lang="en-US" sz="1600" dirty="0" smtClean="0">
              <a:solidFill>
                <a:prstClr val="black"/>
              </a:solidFill>
            </a:endParaRPr>
          </a:p>
          <a:p>
            <a:pPr marL="342900" indent="-342900">
              <a:buFontTx/>
              <a:buAutoNum type="arabicPeriod" startAt="5"/>
            </a:pPr>
            <a:r>
              <a:rPr lang="en-US" sz="1600" b="1" dirty="0" smtClean="0"/>
              <a:t>Lower income borrowers: </a:t>
            </a:r>
            <a:r>
              <a:rPr lang="en-US" sz="1600" dirty="0" smtClean="0"/>
              <a:t>The </a:t>
            </a:r>
            <a:r>
              <a:rPr lang="en-US" sz="1600" dirty="0" smtClean="0"/>
              <a:t>borrowers who are in lower income groups have maximum tendency to default the loan and it generally decreases with the increase in the annual income.</a:t>
            </a:r>
          </a:p>
          <a:p>
            <a:endParaRPr lang="en-US" dirty="0"/>
          </a:p>
        </p:txBody>
      </p:sp>
    </p:spTree>
    <p:extLst>
      <p:ext uri="{BB962C8B-B14F-4D97-AF65-F5344CB8AC3E}">
        <p14:creationId xmlns:p14="http://schemas.microsoft.com/office/powerpoint/2010/main" xmlns="" val="283308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92584" y="725715"/>
            <a:ext cx="4114800" cy="523220"/>
          </a:xfrm>
          <a:prstGeom prst="rect">
            <a:avLst/>
          </a:prstGeom>
          <a:noFill/>
        </p:spPr>
        <p:txBody>
          <a:bodyPr wrap="square" rtlCol="0">
            <a:spAutoFit/>
          </a:bodyPr>
          <a:lstStyle/>
          <a:p>
            <a:pPr algn="ct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Recommendations:</a:t>
            </a:r>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5" name="TextBox 4"/>
          <p:cNvSpPr txBox="1"/>
          <p:nvPr/>
        </p:nvSpPr>
        <p:spPr>
          <a:xfrm>
            <a:off x="1148080" y="1690914"/>
            <a:ext cx="9753600" cy="3908762"/>
          </a:xfrm>
          <a:prstGeom prst="rect">
            <a:avLst/>
          </a:prstGeom>
          <a:noFill/>
        </p:spPr>
        <p:txBody>
          <a:bodyPr wrap="square" rtlCol="0">
            <a:spAutoFit/>
          </a:bodyPr>
          <a:lstStyle/>
          <a:p>
            <a:pPr indent="-342900">
              <a:buAutoNum type="arabicPeriod"/>
            </a:pPr>
            <a:r>
              <a:rPr lang="en-US" sz="1600" dirty="0"/>
              <a:t>Exercise caution when approving loans for debt consolidation </a:t>
            </a:r>
            <a:r>
              <a:rPr lang="en-US" sz="1600" dirty="0" smtClean="0"/>
              <a:t>purposes</a:t>
            </a:r>
          </a:p>
          <a:p>
            <a:pPr indent="-342900">
              <a:buAutoNum type="arabicPeriod"/>
            </a:pPr>
            <a:endParaRPr lang="en-US" sz="1600" dirty="0"/>
          </a:p>
          <a:p>
            <a:pPr indent="-342900">
              <a:buFontTx/>
              <a:buAutoNum type="arabicPeriod"/>
            </a:pPr>
            <a:r>
              <a:rPr lang="en-US" sz="1600" dirty="0" smtClean="0"/>
              <a:t>Exercise caution before </a:t>
            </a:r>
            <a:r>
              <a:rPr lang="en-US" sz="1600" dirty="0"/>
              <a:t>granting loans </a:t>
            </a:r>
            <a:r>
              <a:rPr lang="en-US" sz="1600" dirty="0" smtClean="0"/>
              <a:t>who </a:t>
            </a:r>
            <a:r>
              <a:rPr lang="en-US" sz="1600" dirty="0"/>
              <a:t>stay in rented &amp; mortgaged </a:t>
            </a:r>
            <a:r>
              <a:rPr lang="en-US" sz="1600" dirty="0" smtClean="0"/>
              <a:t>homes.</a:t>
            </a:r>
          </a:p>
          <a:p>
            <a:pPr indent="-342900">
              <a:buFontTx/>
              <a:buAutoNum type="arabicPeriod"/>
            </a:pPr>
            <a:endParaRPr lang="en-US" sz="1600" dirty="0"/>
          </a:p>
          <a:p>
            <a:pPr indent="-342900">
              <a:buFontTx/>
              <a:buAutoNum type="arabicPeriod"/>
            </a:pPr>
            <a:r>
              <a:rPr lang="en-US" sz="1600" dirty="0" smtClean="0"/>
              <a:t>Stop approving </a:t>
            </a:r>
            <a:r>
              <a:rPr lang="en-US" sz="1600" dirty="0"/>
              <a:t>loans to people with </a:t>
            </a:r>
            <a:r>
              <a:rPr lang="en-US" sz="1600" dirty="0" smtClean="0"/>
              <a:t>derogatory public records and bankruptcies record.</a:t>
            </a:r>
          </a:p>
          <a:p>
            <a:pPr indent="-342900">
              <a:buFontTx/>
              <a:buAutoNum type="arabicPeriod"/>
            </a:pPr>
            <a:endParaRPr lang="en-US" sz="1600" dirty="0"/>
          </a:p>
          <a:p>
            <a:pPr indent="-342900">
              <a:buFontTx/>
              <a:buAutoNum type="arabicPeriod"/>
            </a:pPr>
            <a:r>
              <a:rPr lang="en-US" sz="1600" dirty="0" smtClean="0"/>
              <a:t>Exercise  caution when approving </a:t>
            </a:r>
            <a:r>
              <a:rPr lang="en-US" sz="1600" dirty="0"/>
              <a:t>h</a:t>
            </a:r>
            <a:r>
              <a:rPr lang="en-US" sz="1600" dirty="0" smtClean="0"/>
              <a:t>igher </a:t>
            </a:r>
            <a:r>
              <a:rPr lang="en-US" sz="1600" dirty="0"/>
              <a:t>loan amount </a:t>
            </a:r>
            <a:r>
              <a:rPr lang="en-US" sz="1600" dirty="0" smtClean="0"/>
              <a:t>to  </a:t>
            </a:r>
            <a:r>
              <a:rPr lang="en-US" sz="1600" dirty="0"/>
              <a:t>lower </a:t>
            </a:r>
            <a:r>
              <a:rPr lang="en-US" sz="1600" dirty="0" smtClean="0"/>
              <a:t>grade (particularly G,E,F) </a:t>
            </a:r>
            <a:r>
              <a:rPr lang="en-US" sz="1600" dirty="0"/>
              <a:t>for longer </a:t>
            </a:r>
            <a:r>
              <a:rPr lang="en-US" sz="1600" dirty="0" smtClean="0"/>
              <a:t>terms.</a:t>
            </a:r>
          </a:p>
          <a:p>
            <a:pPr indent="-342900">
              <a:buFontTx/>
              <a:buAutoNum type="arabicPeriod"/>
            </a:pPr>
            <a:endParaRPr lang="en-US" sz="1600" dirty="0"/>
          </a:p>
          <a:p>
            <a:pPr indent="-342900">
              <a:buFontTx/>
              <a:buAutoNum type="arabicPeriod"/>
            </a:pPr>
            <a:r>
              <a:rPr lang="en-US" sz="1600" dirty="0" smtClean="0"/>
              <a:t>Exercise caution while granting loans in states like California, Florida &amp; New York.</a:t>
            </a:r>
          </a:p>
          <a:p>
            <a:pPr indent="-342900">
              <a:buFontTx/>
              <a:buAutoNum type="arabicPeriod"/>
            </a:pPr>
            <a:endParaRPr lang="en-US" sz="1600" dirty="0"/>
          </a:p>
          <a:p>
            <a:pPr indent="-342900">
              <a:buFontTx/>
              <a:buAutoNum type="arabicPeriod"/>
            </a:pPr>
            <a:r>
              <a:rPr lang="en-US" sz="1600" dirty="0" smtClean="0"/>
              <a:t>Exercise caution while granting loan to  </a:t>
            </a:r>
            <a:r>
              <a:rPr lang="en-US" sz="1600" dirty="0"/>
              <a:t>borrowers who are in lower income groups </a:t>
            </a:r>
            <a:r>
              <a:rPr lang="en-US" sz="1600" dirty="0" smtClean="0"/>
              <a:t>(particularly in range of 20 -60k)</a:t>
            </a:r>
          </a:p>
          <a:p>
            <a:pPr indent="-342900">
              <a:buFontTx/>
              <a:buAutoNum type="arabicPeriod"/>
            </a:pPr>
            <a:endParaRPr lang="en-US" sz="1600" dirty="0"/>
          </a:p>
          <a:p>
            <a:pPr indent="-342900">
              <a:buFontTx/>
              <a:buAutoNum type="arabicPeriod"/>
            </a:pPr>
            <a:r>
              <a:rPr lang="en-US" sz="1600" dirty="0" smtClean="0"/>
              <a:t>Exercise caution while granting loan for short tenure.</a:t>
            </a:r>
            <a:endParaRPr lang="en-US" sz="1600" dirty="0"/>
          </a:p>
        </p:txBody>
      </p:sp>
    </p:spTree>
    <p:extLst>
      <p:ext uri="{BB962C8B-B14F-4D97-AF65-F5344CB8AC3E}">
        <p14:creationId xmlns:p14="http://schemas.microsoft.com/office/powerpoint/2010/main" xmlns="" val="15501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0505" y="1078413"/>
            <a:ext cx="5331095" cy="954107"/>
          </a:xfrm>
          <a:prstGeom prst="rect">
            <a:avLst/>
          </a:prstGeom>
        </p:spPr>
        <p:txBody>
          <a:bodyPr wrap="square">
            <a:spAutoFit/>
          </a:bodyPr>
          <a:lstStyle/>
          <a:p>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GitHub Repository Link</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t>
            </a:r>
          </a:p>
          <a:p>
            <a:endPar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
        <p:nvSpPr>
          <p:cNvPr id="3" name="TextBox 2"/>
          <p:cNvSpPr txBox="1"/>
          <p:nvPr/>
        </p:nvSpPr>
        <p:spPr>
          <a:xfrm>
            <a:off x="2702561" y="2479040"/>
            <a:ext cx="6927859" cy="369332"/>
          </a:xfrm>
          <a:prstGeom prst="rect">
            <a:avLst/>
          </a:prstGeom>
          <a:noFill/>
        </p:spPr>
        <p:txBody>
          <a:bodyPr wrap="none" rtlCol="0">
            <a:spAutoFit/>
          </a:bodyPr>
          <a:lstStyle/>
          <a:p>
            <a:r>
              <a:rPr lang="en-US" dirty="0" smtClean="0"/>
              <a:t>https://github.com/thenakulgupta/LendingClubCaseStudy</a:t>
            </a:r>
            <a:endParaRPr lang="en-US" dirty="0"/>
          </a:p>
        </p:txBody>
      </p:sp>
    </p:spTree>
    <p:extLst>
      <p:ext uri="{BB962C8B-B14F-4D97-AF65-F5344CB8AC3E}">
        <p14:creationId xmlns:p14="http://schemas.microsoft.com/office/powerpoint/2010/main" xmlns="" val="398581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3972560" y="2611676"/>
            <a:ext cx="4246880" cy="830997"/>
          </a:xfrm>
          <a:prstGeom prst="rect">
            <a:avLst/>
          </a:prstGeom>
          <a:noFill/>
        </p:spPr>
        <p:txBody>
          <a:bodyPr wrap="square" rtlCol="0" anchor="ctr">
            <a:spAutoFit/>
          </a:bodyPr>
          <a:lstStyle/>
          <a:p>
            <a:pPr algn="ctr"/>
            <a:r>
              <a:rPr lang="en-US" sz="4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Thank  You</a:t>
            </a:r>
            <a:endParaRPr lang="en-US" sz="4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endParaRPr>
          </a:p>
        </p:txBody>
      </p:sp>
    </p:spTree>
    <p:extLst>
      <p:ext uri="{BB962C8B-B14F-4D97-AF65-F5344CB8AC3E}">
        <p14:creationId xmlns:p14="http://schemas.microsoft.com/office/powerpoint/2010/main" xmlns="" val="206063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AA626-A1D4-AF48-A818-F51195FDA0D7}"/>
              </a:ext>
            </a:extLst>
          </p:cNvPr>
          <p:cNvSpPr>
            <a:spLocks noGrp="1"/>
          </p:cNvSpPr>
          <p:nvPr>
            <p:ph type="title"/>
          </p:nvPr>
        </p:nvSpPr>
        <p:spPr>
          <a:xfrm>
            <a:off x="3821113" y="955040"/>
            <a:ext cx="5200967" cy="825865"/>
          </a:xfrm>
        </p:spPr>
        <p:txBody>
          <a:bodyPr>
            <a:normAutofit/>
          </a:bodyPr>
          <a:lstStyle/>
          <a:p>
            <a:r>
              <a:rPr lang="en-US" sz="3600" b="1" dirty="0">
                <a:latin typeface="+mn-lt"/>
                <a:cs typeface="Arial" panose="020B0604020202020204" pitchFamily="34" charset="0"/>
              </a:rPr>
              <a:t>Business </a:t>
            </a:r>
            <a:r>
              <a:rPr lang="en-US" sz="3600" b="1" dirty="0" smtClean="0">
                <a:latin typeface="+mn-lt"/>
                <a:cs typeface="Arial" panose="020B0604020202020204" pitchFamily="34" charset="0"/>
              </a:rPr>
              <a:t>Objective</a:t>
            </a:r>
            <a:endParaRPr lang="en-US" sz="3600" b="1" dirty="0">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xmlns="" id="{12FE3029-A805-B846-A4A2-430DD506497D}"/>
              </a:ext>
            </a:extLst>
          </p:cNvPr>
          <p:cNvSpPr>
            <a:spLocks noGrp="1"/>
          </p:cNvSpPr>
          <p:nvPr>
            <p:ph idx="1"/>
          </p:nvPr>
        </p:nvSpPr>
        <p:spPr>
          <a:xfrm>
            <a:off x="1086929" y="2288958"/>
            <a:ext cx="9946831" cy="3171563"/>
          </a:xfrm>
        </p:spPr>
        <p:txBody>
          <a:bodyPr>
            <a:normAutofit/>
          </a:bodyPr>
          <a:lstStyle/>
          <a:p>
            <a:pPr lvl="1"/>
            <a:r>
              <a:rPr lang="en-US" sz="1800" dirty="0" smtClean="0">
                <a:cs typeface="Arial" panose="020B0604020202020204" pitchFamily="34" charset="0"/>
              </a:rPr>
              <a:t>The </a:t>
            </a:r>
            <a:r>
              <a:rPr lang="en-US" sz="1800" dirty="0" smtClean="0">
                <a:cs typeface="Arial" panose="020B0604020202020204" pitchFamily="34" charset="0"/>
              </a:rPr>
              <a:t>objective is to </a:t>
            </a:r>
            <a:r>
              <a:rPr lang="en-US" sz="1800" dirty="0">
                <a:cs typeface="Arial" panose="020B0604020202020204" pitchFamily="34" charset="0"/>
              </a:rPr>
              <a:t>identify </a:t>
            </a:r>
            <a:r>
              <a:rPr lang="en-US" sz="1800" dirty="0" smtClean="0">
                <a:cs typeface="Arial" panose="020B0604020202020204" pitchFamily="34" charset="0"/>
              </a:rPr>
              <a:t>the driving factors (or driver variables) behind loan </a:t>
            </a:r>
            <a:r>
              <a:rPr lang="en-US" sz="1800" dirty="0" smtClean="0">
                <a:cs typeface="Arial" panose="020B0604020202020204" pitchFamily="34" charset="0"/>
              </a:rPr>
              <a:t>default at the largest online loan marketplace offering various types of loans like personal loans, business loans and financing of medical procedures.</a:t>
            </a:r>
            <a:br>
              <a:rPr lang="en-US" sz="1800" dirty="0" smtClean="0">
                <a:cs typeface="Arial" panose="020B0604020202020204" pitchFamily="34" charset="0"/>
              </a:rPr>
            </a:br>
            <a:endParaRPr lang="en-US" sz="1800" dirty="0" smtClean="0">
              <a:cs typeface="Arial" panose="020B0604020202020204" pitchFamily="34" charset="0"/>
            </a:endParaRPr>
          </a:p>
          <a:p>
            <a:pPr lvl="1"/>
            <a:r>
              <a:rPr lang="en-US" sz="1800" dirty="0" smtClean="0">
                <a:cs typeface="Arial" panose="020B0604020202020204" pitchFamily="34" charset="0"/>
              </a:rPr>
              <a:t>Identification </a:t>
            </a:r>
            <a:r>
              <a:rPr lang="en-US" sz="1800" dirty="0" smtClean="0">
                <a:cs typeface="Arial" panose="020B0604020202020204" pitchFamily="34" charset="0"/>
              </a:rPr>
              <a:t>of the variables can </a:t>
            </a:r>
            <a:r>
              <a:rPr lang="en-US" sz="1800" dirty="0">
                <a:cs typeface="Arial" panose="020B0604020202020204" pitchFamily="34" charset="0"/>
              </a:rPr>
              <a:t>be used for taking actions such as denying the loan, reducing the amount of loan, lending (to risky applicants) at a higher interest rate, etc</a:t>
            </a:r>
            <a:r>
              <a:rPr lang="en-US" sz="1800" dirty="0" smtClean="0">
                <a:cs typeface="Arial" panose="020B0604020202020204" pitchFamily="34" charset="0"/>
              </a:rPr>
              <a:t>.</a:t>
            </a:r>
            <a:endParaRPr lang="en-US" sz="1800" dirty="0" smtClean="0">
              <a:cs typeface="Arial" panose="020B0604020202020204" pitchFamily="34" charset="0"/>
            </a:endParaRPr>
          </a:p>
          <a:p>
            <a:pPr marL="457200" lvl="1" indent="0">
              <a:buNone/>
            </a:pPr>
            <a:endParaRPr lang="en-US" sz="1800" dirty="0">
              <a:cs typeface="Arial" panose="020B0604020202020204" pitchFamily="34" charset="0"/>
            </a:endParaRPr>
          </a:p>
          <a:p>
            <a:pPr lvl="1"/>
            <a:r>
              <a:rPr lang="en-US" sz="1800" dirty="0">
                <a:cs typeface="Arial" panose="020B0604020202020204" pitchFamily="34" charset="0"/>
              </a:rPr>
              <a:t> </a:t>
            </a:r>
            <a:r>
              <a:rPr lang="en-US" sz="1800" dirty="0" smtClean="0">
                <a:cs typeface="Arial" panose="020B0604020202020204" pitchFamily="34" charset="0"/>
              </a:rPr>
              <a:t>Analyze data and generate insights  and recommendations which will help Lending Club for its portfolio and risk assessment.</a:t>
            </a:r>
            <a:endParaRPr lang="en-US" sz="1800" dirty="0">
              <a:cs typeface="Arial" panose="020B0604020202020204" pitchFamily="34" charset="0"/>
            </a:endParaRPr>
          </a:p>
        </p:txBody>
      </p:sp>
    </p:spTree>
    <p:extLst>
      <p:ext uri="{BB962C8B-B14F-4D97-AF65-F5344CB8AC3E}">
        <p14:creationId xmlns:p14="http://schemas.microsoft.com/office/powerpoint/2010/main" xmlns="" val="4193116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AA626-A1D4-AF48-A818-F51195FDA0D7}"/>
              </a:ext>
            </a:extLst>
          </p:cNvPr>
          <p:cNvSpPr>
            <a:spLocks noGrp="1"/>
          </p:cNvSpPr>
          <p:nvPr>
            <p:ph type="title"/>
          </p:nvPr>
        </p:nvSpPr>
        <p:spPr>
          <a:xfrm>
            <a:off x="4522151" y="690879"/>
            <a:ext cx="3859850" cy="802641"/>
          </a:xfrm>
        </p:spPr>
        <p:txBody>
          <a:bodyPr>
            <a:normAutofit/>
          </a:bodyPr>
          <a:lstStyle/>
          <a:p>
            <a:r>
              <a:rPr lang="en-US" sz="2800" b="1" dirty="0">
                <a:latin typeface="+mn-lt"/>
                <a:cs typeface="Arial" panose="020B0604020202020204" pitchFamily="34" charset="0"/>
              </a:rPr>
              <a:t>Data Information</a:t>
            </a:r>
          </a:p>
        </p:txBody>
      </p:sp>
      <p:sp>
        <p:nvSpPr>
          <p:cNvPr id="3" name="Content Placeholder 2">
            <a:extLst>
              <a:ext uri="{FF2B5EF4-FFF2-40B4-BE49-F238E27FC236}">
                <a16:creationId xmlns:a16="http://schemas.microsoft.com/office/drawing/2014/main" xmlns="" id="{12FE3029-A805-B846-A4A2-430DD506497D}"/>
              </a:ext>
            </a:extLst>
          </p:cNvPr>
          <p:cNvSpPr>
            <a:spLocks noGrp="1"/>
          </p:cNvSpPr>
          <p:nvPr>
            <p:ph idx="1"/>
          </p:nvPr>
        </p:nvSpPr>
        <p:spPr>
          <a:xfrm>
            <a:off x="1209040" y="1802920"/>
            <a:ext cx="9834879" cy="3568544"/>
          </a:xfrm>
        </p:spPr>
        <p:txBody>
          <a:bodyPr>
            <a:normAutofit fontScale="92500" lnSpcReduction="10000"/>
          </a:bodyPr>
          <a:lstStyle/>
          <a:p>
            <a:r>
              <a:rPr lang="en-US" sz="1800" dirty="0" smtClean="0">
                <a:cs typeface="Arial" panose="020B0604020202020204" pitchFamily="34" charset="0"/>
              </a:rPr>
              <a:t>Historical data containing the loan details </a:t>
            </a:r>
            <a:r>
              <a:rPr lang="en-US" sz="1800" dirty="0">
                <a:cs typeface="Arial" panose="020B0604020202020204" pitchFamily="34" charset="0"/>
              </a:rPr>
              <a:t>for all loans </a:t>
            </a:r>
            <a:r>
              <a:rPr lang="en-US" sz="1800" dirty="0" smtClean="0">
                <a:cs typeface="Arial" panose="020B0604020202020204" pitchFamily="34" charset="0"/>
              </a:rPr>
              <a:t>issued</a:t>
            </a:r>
            <a:r>
              <a:rPr lang="en-US" sz="1800" dirty="0" smtClean="0">
                <a:cs typeface="Arial" panose="020B0604020202020204" pitchFamily="34" charset="0"/>
              </a:rPr>
              <a:t>.</a:t>
            </a:r>
            <a:br>
              <a:rPr lang="en-US" sz="1800" dirty="0" smtClean="0">
                <a:cs typeface="Arial" panose="020B0604020202020204" pitchFamily="34" charset="0"/>
              </a:rPr>
            </a:br>
            <a:endParaRPr lang="en-US" sz="1800" dirty="0" smtClean="0">
              <a:cs typeface="Arial" panose="020B0604020202020204" pitchFamily="34" charset="0"/>
            </a:endParaRPr>
          </a:p>
          <a:p>
            <a:pPr lvl="1"/>
            <a:r>
              <a:rPr lang="en-US" sz="1800" dirty="0" smtClean="0">
                <a:cs typeface="Arial" panose="020B0604020202020204" pitchFamily="34" charset="0"/>
              </a:rPr>
              <a:t>The data contains 111 columns and 39717 rows</a:t>
            </a:r>
            <a:r>
              <a:rPr lang="en-US" sz="1800" dirty="0" smtClean="0">
                <a:cs typeface="Arial" panose="020B0604020202020204" pitchFamily="34" charset="0"/>
              </a:rPr>
              <a:t>.</a:t>
            </a:r>
            <a:br>
              <a:rPr lang="en-US" sz="1800" dirty="0" smtClean="0">
                <a:cs typeface="Arial" panose="020B0604020202020204" pitchFamily="34" charset="0"/>
              </a:rPr>
            </a:br>
            <a:endParaRPr lang="en-US" sz="1800" dirty="0" smtClean="0">
              <a:cs typeface="Arial" panose="020B0604020202020204" pitchFamily="34" charset="0"/>
            </a:endParaRPr>
          </a:p>
          <a:p>
            <a:pPr lvl="1"/>
            <a:r>
              <a:rPr lang="en-US" sz="1800" dirty="0" smtClean="0">
                <a:cs typeface="Arial" panose="020B0604020202020204" pitchFamily="34" charset="0"/>
              </a:rPr>
              <a:t>The primary attribute in data is ‘loan_status’ which has  3 distinct data values: </a:t>
            </a:r>
          </a:p>
          <a:p>
            <a:pPr lvl="2">
              <a:buFont typeface="Wingdings" panose="05000000000000000000" pitchFamily="2" charset="2"/>
              <a:buChar char="ü"/>
            </a:pPr>
            <a:r>
              <a:rPr lang="en-US" sz="1800" dirty="0">
                <a:cs typeface="Arial" panose="020B0604020202020204" pitchFamily="34" charset="0"/>
              </a:rPr>
              <a:t>Fully-Paid: Signifies customers who have successfully repaid their loans. </a:t>
            </a:r>
            <a:endParaRPr lang="en-US" sz="1800" dirty="0" smtClean="0">
              <a:cs typeface="Arial" panose="020B0604020202020204" pitchFamily="34" charset="0"/>
            </a:endParaRPr>
          </a:p>
          <a:p>
            <a:pPr lvl="2">
              <a:buFont typeface="Wingdings" panose="05000000000000000000" pitchFamily="2" charset="2"/>
              <a:buChar char="ü"/>
            </a:pPr>
            <a:r>
              <a:rPr lang="en-US" sz="1800" dirty="0" smtClean="0">
                <a:cs typeface="Arial" panose="020B0604020202020204" pitchFamily="34" charset="0"/>
              </a:rPr>
              <a:t>Charged-Off</a:t>
            </a:r>
            <a:r>
              <a:rPr lang="en-US" sz="1800" dirty="0">
                <a:cs typeface="Arial" panose="020B0604020202020204" pitchFamily="34" charset="0"/>
              </a:rPr>
              <a:t>: Indicates customers who have been labeled as "Charged-Off" or have defaulted on their loans. </a:t>
            </a:r>
            <a:endParaRPr lang="en-US" sz="1800" dirty="0" smtClean="0">
              <a:cs typeface="Arial" panose="020B0604020202020204" pitchFamily="34" charset="0"/>
            </a:endParaRPr>
          </a:p>
          <a:p>
            <a:pPr lvl="2">
              <a:buFont typeface="Wingdings" panose="05000000000000000000" pitchFamily="2" charset="2"/>
              <a:buChar char="ü"/>
            </a:pPr>
            <a:r>
              <a:rPr lang="en-US" sz="1800" dirty="0" smtClean="0">
                <a:cs typeface="Arial" panose="020B0604020202020204" pitchFamily="34" charset="0"/>
              </a:rPr>
              <a:t>Current</a:t>
            </a:r>
            <a:r>
              <a:rPr lang="en-US" sz="1800" dirty="0">
                <a:cs typeface="Arial" panose="020B0604020202020204" pitchFamily="34" charset="0"/>
              </a:rPr>
              <a:t>: Represents customers whose loans are presently in progress and, thus, cannot provide conclusive evidence regarding future defaults. </a:t>
            </a:r>
            <a:endParaRPr lang="en-US" sz="1800" dirty="0" smtClean="0">
              <a:cs typeface="Arial" panose="020B0604020202020204" pitchFamily="34" charset="0"/>
            </a:endParaRPr>
          </a:p>
          <a:p>
            <a:pPr lvl="2">
              <a:buFont typeface="Wingdings" panose="05000000000000000000" pitchFamily="2" charset="2"/>
              <a:buChar char="ü"/>
            </a:pPr>
            <a:endParaRPr lang="en-US" sz="1800" dirty="0" smtClean="0">
              <a:cs typeface="Arial" panose="020B0604020202020204" pitchFamily="34" charset="0"/>
            </a:endParaRPr>
          </a:p>
          <a:p>
            <a:pPr lvl="2">
              <a:buNone/>
            </a:pPr>
            <a:r>
              <a:rPr lang="en-US" sz="1800" dirty="0" smtClean="0">
                <a:cs typeface="Arial" panose="020B0604020202020204" pitchFamily="34" charset="0"/>
              </a:rPr>
              <a:t>Note - For </a:t>
            </a:r>
            <a:r>
              <a:rPr lang="en-US" sz="1800" dirty="0">
                <a:cs typeface="Arial" panose="020B0604020202020204" pitchFamily="34" charset="0"/>
              </a:rPr>
              <a:t>the purposes of this case study, rows with a "Current" status will </a:t>
            </a:r>
            <a:r>
              <a:rPr lang="en-US" sz="1800" dirty="0" smtClean="0">
                <a:cs typeface="Arial" panose="020B0604020202020204" pitchFamily="34" charset="0"/>
              </a:rPr>
              <a:t>be excluded </a:t>
            </a:r>
            <a:r>
              <a:rPr lang="en-US" sz="1800" dirty="0">
                <a:cs typeface="Arial" panose="020B0604020202020204" pitchFamily="34" charset="0"/>
              </a:rPr>
              <a:t>from the </a:t>
            </a:r>
            <a:r>
              <a:rPr lang="en-US" sz="1800" dirty="0" smtClean="0">
                <a:cs typeface="Arial" panose="020B0604020202020204" pitchFamily="34" charset="0"/>
              </a:rPr>
              <a:t>analysis.</a:t>
            </a:r>
          </a:p>
          <a:p>
            <a:pPr marL="457200" lvl="1" indent="0">
              <a:buNone/>
            </a:pPr>
            <a:endParaRPr lang="en-US" sz="1800" dirty="0">
              <a:cs typeface="Arial" panose="020B0604020202020204" pitchFamily="34" charset="0"/>
            </a:endParaRPr>
          </a:p>
        </p:txBody>
      </p:sp>
    </p:spTree>
    <p:extLst>
      <p:ext uri="{BB962C8B-B14F-4D97-AF65-F5344CB8AC3E}">
        <p14:creationId xmlns:p14="http://schemas.microsoft.com/office/powerpoint/2010/main" xmlns="" val="1861816471"/>
      </p:ext>
    </p:extLst>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4567" y="1432560"/>
            <a:ext cx="9903124" cy="4524315"/>
          </a:xfrm>
          <a:prstGeom prst="rect">
            <a:avLst/>
          </a:prstGeom>
        </p:spPr>
        <p:txBody>
          <a:bodyPr wrap="square">
            <a:spAutoFit/>
          </a:bodyPr>
          <a:lstStyle/>
          <a:p>
            <a:pPr marL="285750" indent="-285750">
              <a:buFont typeface="Wingdings" panose="05000000000000000000" pitchFamily="2" charset="2"/>
              <a:buChar char="Ø"/>
            </a:pPr>
            <a:r>
              <a:rPr lang="en-US" sz="1600" dirty="0">
                <a:effectLst>
                  <a:outerShdw blurRad="38100" dist="38100" dir="2700000" algn="tl">
                    <a:srgbClr val="000000">
                      <a:alpha val="43137"/>
                    </a:srgbClr>
                  </a:outerShdw>
                </a:effectLst>
              </a:rPr>
              <a:t>Understanding business </a:t>
            </a:r>
            <a:r>
              <a:rPr lang="en-US" sz="1600" dirty="0" smtClean="0">
                <a:effectLst>
                  <a:outerShdw blurRad="38100" dist="38100" dir="2700000" algn="tl">
                    <a:srgbClr val="000000">
                      <a:alpha val="43137"/>
                    </a:srgbClr>
                  </a:outerShdw>
                </a:effectLst>
              </a:rPr>
              <a:t>KPIs </a:t>
            </a:r>
            <a:r>
              <a:rPr lang="en-US" sz="1600" dirty="0" smtClean="0"/>
              <a:t>- </a:t>
            </a:r>
            <a:r>
              <a:rPr lang="en-US" sz="1600" dirty="0"/>
              <a:t>Studying data dictionary and data to understand variables and identify </a:t>
            </a:r>
            <a:r>
              <a:rPr lang="en-US" sz="1600" dirty="0" smtClean="0"/>
              <a:t>target variable.</a:t>
            </a:r>
          </a:p>
          <a:p>
            <a:pPr marL="285750" indent="-285750">
              <a:buFont typeface="Wingdings" panose="05000000000000000000" pitchFamily="2" charset="2"/>
              <a:buChar char="Ø"/>
            </a:pPr>
            <a:endParaRPr lang="en-US" sz="1600" dirty="0"/>
          </a:p>
          <a:p>
            <a:pPr marL="285750" lvl="0" indent="-285750">
              <a:buFont typeface="Wingdings" panose="05000000000000000000" pitchFamily="2" charset="2"/>
              <a:buChar char="Ø"/>
            </a:pPr>
            <a:r>
              <a:rPr lang="en-US" sz="1600" dirty="0" smtClean="0">
                <a:effectLst>
                  <a:outerShdw blurRad="38100" dist="38100" dir="2700000" algn="tl">
                    <a:srgbClr val="000000">
                      <a:alpha val="43137"/>
                    </a:srgbClr>
                  </a:outerShdw>
                </a:effectLst>
              </a:rPr>
              <a:t>Data Preprocessing </a:t>
            </a:r>
            <a:r>
              <a:rPr lang="en-US" sz="1600" dirty="0" smtClean="0"/>
              <a:t>– </a:t>
            </a:r>
          </a:p>
          <a:p>
            <a:pPr marL="742950" lvl="1" indent="-285750">
              <a:buFont typeface="Wingdings" panose="05000000000000000000" pitchFamily="2" charset="2"/>
              <a:buChar char="Ø"/>
            </a:pPr>
            <a:r>
              <a:rPr lang="en-US" sz="1600" dirty="0" smtClean="0"/>
              <a:t>Data </a:t>
            </a:r>
            <a:r>
              <a:rPr lang="en-US" sz="1600" dirty="0" smtClean="0"/>
              <a:t>Cleaning (remove </a:t>
            </a:r>
            <a:r>
              <a:rPr lang="en-US" sz="1600" dirty="0"/>
              <a:t>Null values, single </a:t>
            </a:r>
            <a:r>
              <a:rPr lang="en-US" sz="1600" dirty="0" smtClean="0"/>
              <a:t>value and duplicates</a:t>
            </a:r>
            <a:r>
              <a:rPr lang="en-US" sz="1600" dirty="0"/>
              <a:t>, </a:t>
            </a:r>
            <a:r>
              <a:rPr lang="en-US" sz="1600" dirty="0" smtClean="0"/>
              <a:t>outlier treatment etc</a:t>
            </a:r>
            <a:r>
              <a:rPr lang="en-US" sz="1600" dirty="0" smtClean="0"/>
              <a:t>.)</a:t>
            </a:r>
          </a:p>
          <a:p>
            <a:pPr marL="742950" lvl="1" indent="-285750">
              <a:buFont typeface="Wingdings" panose="05000000000000000000" pitchFamily="2" charset="2"/>
              <a:buChar char="Ø"/>
            </a:pPr>
            <a:r>
              <a:rPr lang="en-US" sz="1600" dirty="0" smtClean="0"/>
              <a:t>Data Transformation (</a:t>
            </a:r>
            <a:r>
              <a:rPr lang="en-US" sz="1600" dirty="0"/>
              <a:t>converting the data into a suitable </a:t>
            </a:r>
            <a:r>
              <a:rPr lang="en-US" sz="1600" dirty="0" smtClean="0"/>
              <a:t>format)</a:t>
            </a:r>
          </a:p>
          <a:p>
            <a:pPr marL="742950" lvl="1" indent="-285750">
              <a:buFont typeface="Wingdings" panose="05000000000000000000" pitchFamily="2" charset="2"/>
              <a:buChar char="Ø"/>
            </a:pPr>
            <a:r>
              <a:rPr lang="en-US" sz="1600" dirty="0" smtClean="0"/>
              <a:t>Data Reduction (</a:t>
            </a:r>
            <a:r>
              <a:rPr lang="en-US" sz="1600" dirty="0"/>
              <a:t>selecting required KPIs for </a:t>
            </a:r>
            <a:r>
              <a:rPr lang="en-US" sz="1600" dirty="0" smtClean="0"/>
              <a:t>analysis)</a:t>
            </a:r>
          </a:p>
          <a:p>
            <a:pPr marL="742950" lvl="1" indent="-285750">
              <a:buFont typeface="Wingdings" panose="05000000000000000000" pitchFamily="2" charset="2"/>
              <a:buChar char="Ø"/>
            </a:pPr>
            <a:r>
              <a:rPr lang="en-US" sz="1600" dirty="0" smtClean="0"/>
              <a:t>Data </a:t>
            </a:r>
            <a:r>
              <a:rPr lang="en-US" sz="1600" dirty="0" err="1" smtClean="0"/>
              <a:t>Discretization</a:t>
            </a:r>
            <a:r>
              <a:rPr lang="en-US" sz="1600" dirty="0" smtClean="0"/>
              <a:t> (binning ,clustering)</a:t>
            </a:r>
          </a:p>
          <a:p>
            <a:pPr marL="285750" lvl="0" indent="-285750">
              <a:buFont typeface="Wingdings" panose="05000000000000000000" pitchFamily="2" charset="2"/>
              <a:buChar char="Ø"/>
            </a:pPr>
            <a:endParaRPr lang="en-US" sz="1600" dirty="0"/>
          </a:p>
          <a:p>
            <a:pPr marL="285750" lvl="0" indent="-285750">
              <a:buFont typeface="Wingdings" panose="05000000000000000000" pitchFamily="2" charset="2"/>
              <a:buChar char="Ø"/>
            </a:pPr>
            <a:r>
              <a:rPr lang="en-US" sz="1600" dirty="0">
                <a:effectLst>
                  <a:outerShdw blurRad="38100" dist="38100" dir="2700000" algn="tl">
                    <a:srgbClr val="000000">
                      <a:alpha val="43137"/>
                    </a:srgbClr>
                  </a:outerShdw>
                </a:effectLst>
              </a:rPr>
              <a:t>Univariate </a:t>
            </a:r>
            <a:r>
              <a:rPr lang="en-US" sz="1600" dirty="0" smtClean="0">
                <a:effectLst>
                  <a:outerShdw blurRad="38100" dist="38100" dir="2700000" algn="tl">
                    <a:srgbClr val="000000">
                      <a:alpha val="43137"/>
                    </a:srgbClr>
                  </a:outerShdw>
                </a:effectLst>
              </a:rPr>
              <a:t>Analysis </a:t>
            </a:r>
            <a:r>
              <a:rPr lang="en-US" sz="1600" dirty="0" smtClean="0"/>
              <a:t>- </a:t>
            </a:r>
            <a:r>
              <a:rPr lang="en-US" sz="1600" dirty="0"/>
              <a:t>Check distributions and frequencies of various numerical and categorical </a:t>
            </a:r>
            <a:r>
              <a:rPr lang="en-US" sz="1600" dirty="0" smtClean="0"/>
              <a:t>variables. Create </a:t>
            </a:r>
            <a:r>
              <a:rPr lang="en-US" sz="1600" dirty="0"/>
              <a:t>derived variables if </a:t>
            </a:r>
            <a:r>
              <a:rPr lang="en-US" sz="1600" dirty="0" smtClean="0"/>
              <a:t>required.</a:t>
            </a:r>
            <a:endParaRPr lang="en-US" sz="1600" dirty="0" smtClean="0"/>
          </a:p>
          <a:p>
            <a:pPr marL="285750" lvl="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effectLst>
                  <a:outerShdw blurRad="38100" dist="38100" dir="2700000" algn="tl">
                    <a:srgbClr val="000000">
                      <a:alpha val="43137"/>
                    </a:srgbClr>
                  </a:outerShdw>
                </a:effectLst>
              </a:rPr>
              <a:t>Segmented Univariate </a:t>
            </a:r>
            <a:r>
              <a:rPr lang="en-US" sz="1600" dirty="0" smtClean="0">
                <a:effectLst>
                  <a:outerShdw blurRad="38100" dist="38100" dir="2700000" algn="tl">
                    <a:srgbClr val="000000">
                      <a:alpha val="43137"/>
                    </a:srgbClr>
                  </a:outerShdw>
                </a:effectLst>
              </a:rPr>
              <a:t>Analysis </a:t>
            </a:r>
            <a:r>
              <a:rPr lang="en-US" sz="1600" dirty="0" smtClean="0"/>
              <a:t>- Analyze variables against segments of other variables.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smtClean="0">
                <a:effectLst>
                  <a:outerShdw blurRad="38100" dist="38100" dir="2700000" algn="tl">
                    <a:srgbClr val="000000">
                      <a:alpha val="43137"/>
                    </a:srgbClr>
                  </a:outerShdw>
                </a:effectLst>
              </a:rPr>
              <a:t>Bivariate Analysis </a:t>
            </a:r>
            <a:r>
              <a:rPr lang="en-US" sz="1600" dirty="0" smtClean="0"/>
              <a:t>- Analysis </a:t>
            </a:r>
            <a:r>
              <a:rPr lang="en-US" sz="1600" dirty="0"/>
              <a:t>of two variables </a:t>
            </a:r>
            <a:r>
              <a:rPr lang="en-US" sz="1600" dirty="0" smtClean="0"/>
              <a:t>for determining </a:t>
            </a:r>
            <a:r>
              <a:rPr lang="en-US" sz="1600" dirty="0"/>
              <a:t>the empirical relationship between them</a:t>
            </a:r>
            <a:r>
              <a:rPr lang="en-US" sz="1600" dirty="0" smtClean="0"/>
              <a:t>.</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smtClean="0">
                <a:effectLst>
                  <a:outerShdw blurRad="38100" dist="38100" dir="2700000" algn="tl">
                    <a:srgbClr val="000000">
                      <a:alpha val="43137"/>
                    </a:srgbClr>
                  </a:outerShdw>
                </a:effectLst>
              </a:rPr>
              <a:t>Summarization</a:t>
            </a:r>
            <a:r>
              <a:rPr lang="en-US" sz="1600" dirty="0" smtClean="0"/>
              <a:t> - Publish insights and </a:t>
            </a:r>
            <a:r>
              <a:rPr lang="en-US" sz="1600" dirty="0" smtClean="0"/>
              <a:t>observations</a:t>
            </a:r>
            <a:endParaRPr lang="en-US" dirty="0"/>
          </a:p>
        </p:txBody>
      </p:sp>
      <p:sp>
        <p:nvSpPr>
          <p:cNvPr id="3" name="TextBox 2"/>
          <p:cNvSpPr txBox="1"/>
          <p:nvPr/>
        </p:nvSpPr>
        <p:spPr>
          <a:xfrm>
            <a:off x="2907103" y="577723"/>
            <a:ext cx="6018773" cy="523220"/>
          </a:xfrm>
          <a:prstGeom prst="rect">
            <a:avLst/>
          </a:prstGeom>
          <a:noFill/>
        </p:spPr>
        <p:txBody>
          <a:bodyPr wrap="square" rtlCol="0">
            <a:spAutoFit/>
          </a:bodyPr>
          <a:lstStyle/>
          <a:p>
            <a:pPr algn="ctr">
              <a:spcBef>
                <a:spcPct val="0"/>
              </a:spcBef>
            </a:pP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Approach</a:t>
            </a:r>
          </a:p>
        </p:txBody>
      </p:sp>
    </p:spTree>
    <p:extLst>
      <p:ext uri="{BB962C8B-B14F-4D97-AF65-F5344CB8AC3E}">
        <p14:creationId xmlns:p14="http://schemas.microsoft.com/office/powerpoint/2010/main" xmlns="" val="3375365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0988" y="566140"/>
            <a:ext cx="6648995" cy="523220"/>
          </a:xfrm>
          <a:prstGeom prst="rect">
            <a:avLst/>
          </a:prstGeom>
          <a:noFill/>
        </p:spPr>
        <p:txBody>
          <a:bodyPr wrap="square" rtlCol="0">
            <a:spAutoFit/>
          </a:bodyPr>
          <a:lstStyle/>
          <a:p>
            <a:pPr algn="ct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a:t>
            </a: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  Overall Loan Status</a:t>
            </a:r>
          </a:p>
        </p:txBody>
      </p:sp>
      <p:sp>
        <p:nvSpPr>
          <p:cNvPr id="6" name="TextBox 5"/>
          <p:cNvSpPr txBox="1"/>
          <p:nvPr/>
        </p:nvSpPr>
        <p:spPr>
          <a:xfrm rot="10800000" flipH="1" flipV="1">
            <a:off x="7341079" y="1872112"/>
            <a:ext cx="4052938" cy="3170099"/>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Current loan status – </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Fully paid – 32950</a:t>
            </a:r>
          </a:p>
          <a:p>
            <a:r>
              <a:rPr lang="en-US" sz="2000" dirty="0" smtClean="0">
                <a:latin typeface="Calibri" panose="020F0502020204030204" pitchFamily="34" charset="0"/>
                <a:cs typeface="Calibri" panose="020F0502020204030204" pitchFamily="34" charset="0"/>
              </a:rPr>
              <a:t>Charged off – 5627</a:t>
            </a:r>
          </a:p>
          <a:p>
            <a:r>
              <a:rPr lang="en-US" sz="2000" dirty="0" smtClean="0">
                <a:latin typeface="Calibri" panose="020F0502020204030204" pitchFamily="34" charset="0"/>
                <a:cs typeface="Calibri" panose="020F0502020204030204" pitchFamily="34" charset="0"/>
              </a:rPr>
              <a:t>Current – 1140</a:t>
            </a:r>
          </a:p>
          <a:p>
            <a:r>
              <a:rPr lang="en-US" sz="2000" dirty="0" smtClean="0">
                <a:latin typeface="Calibri" panose="020F0502020204030204" pitchFamily="34" charset="0"/>
                <a:cs typeface="Calibri" panose="020F0502020204030204" pitchFamily="34" charset="0"/>
              </a:rPr>
              <a:t>Total – 34617</a:t>
            </a:r>
          </a:p>
          <a:p>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We can observe that 16.26% of total loans are charged off or defaulted.</a:t>
            </a:r>
          </a:p>
          <a:p>
            <a:endParaRPr lang="en-US" sz="2000"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979787" y="1508756"/>
            <a:ext cx="6223270" cy="4711330"/>
          </a:xfrm>
          <a:prstGeom prst="rect">
            <a:avLst/>
          </a:prstGeom>
          <a:noFill/>
          <a:ln w="9525">
            <a:noFill/>
            <a:miter lim="800000"/>
            <a:headEnd/>
            <a:tailEnd/>
          </a:ln>
        </p:spPr>
      </p:pic>
    </p:spTree>
    <p:extLst>
      <p:ext uri="{BB962C8B-B14F-4D97-AF65-F5344CB8AC3E}">
        <p14:creationId xmlns:p14="http://schemas.microsoft.com/office/powerpoint/2010/main" xmlns="" val="390608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2215" y="377100"/>
            <a:ext cx="8869680"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Purpose &amp; Default Loan Status</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26" name="TextBox 25"/>
          <p:cNvSpPr txBox="1"/>
          <p:nvPr/>
        </p:nvSpPr>
        <p:spPr>
          <a:xfrm>
            <a:off x="1173193" y="5352816"/>
            <a:ext cx="10222303" cy="1015663"/>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~47</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of the “Charged off” </a:t>
            </a:r>
            <a:r>
              <a:rPr lang="en-US" sz="2000" dirty="0" smtClean="0">
                <a:latin typeface="Calibri" panose="020F0502020204030204" pitchFamily="34" charset="0"/>
                <a:cs typeface="Calibri" panose="020F0502020204030204" pitchFamily="34" charset="0"/>
              </a:rPr>
              <a:t>loans were taken as debt consolidation loans. Care must be taken by the </a:t>
            </a:r>
            <a:r>
              <a:rPr lang="en-US" sz="2000" dirty="0">
                <a:latin typeface="Calibri" panose="020F0502020204030204" pitchFamily="34" charset="0"/>
                <a:cs typeface="Calibri" panose="020F0502020204030204" pitchFamily="34" charset="0"/>
              </a:rPr>
              <a:t>lending company </a:t>
            </a:r>
            <a:r>
              <a:rPr lang="en-US" sz="2000" dirty="0" smtClean="0">
                <a:latin typeface="Calibri" panose="020F0502020204030204" pitchFamily="34" charset="0"/>
                <a:cs typeface="Calibri" panose="020F0502020204030204" pitchFamily="34" charset="0"/>
              </a:rPr>
              <a:t>when </a:t>
            </a:r>
            <a:r>
              <a:rPr lang="en-US" sz="2000" dirty="0">
                <a:latin typeface="Calibri" panose="020F0502020204030204" pitchFamily="34" charset="0"/>
                <a:cs typeface="Calibri" panose="020F0502020204030204" pitchFamily="34" charset="0"/>
              </a:rPr>
              <a:t>approving loans for debt consolidation purposes, as </a:t>
            </a:r>
            <a:r>
              <a:rPr lang="en-US" sz="2000" dirty="0" smtClean="0">
                <a:latin typeface="Calibri" panose="020F0502020204030204" pitchFamily="34" charset="0"/>
                <a:cs typeface="Calibri" panose="020F0502020204030204" pitchFamily="34" charset="0"/>
              </a:rPr>
              <a:t>most of the debt consolidation loans have defaulted.</a:t>
            </a:r>
            <a:endParaRPr lang="en-US" sz="2000"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543464" y="1192841"/>
            <a:ext cx="11110823" cy="4095151"/>
          </a:xfrm>
          <a:prstGeom prst="rect">
            <a:avLst/>
          </a:prstGeom>
          <a:noFill/>
          <a:ln w="9525">
            <a:noFill/>
            <a:miter lim="800000"/>
            <a:headEnd/>
            <a:tailEnd/>
          </a:ln>
        </p:spPr>
      </p:pic>
    </p:spTree>
    <p:extLst>
      <p:ext uri="{BB962C8B-B14F-4D97-AF65-F5344CB8AC3E}">
        <p14:creationId xmlns:p14="http://schemas.microsoft.com/office/powerpoint/2010/main" xmlns="" val="3693291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3755" y="342594"/>
            <a:ext cx="7904260"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Term </a:t>
            </a: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&amp; Default Loan Status</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4" name="TextBox 3"/>
          <p:cNvSpPr txBox="1"/>
          <p:nvPr/>
        </p:nvSpPr>
        <p:spPr>
          <a:xfrm>
            <a:off x="707366" y="5454115"/>
            <a:ext cx="10946181"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57%  “Charged off” </a:t>
            </a:r>
            <a:r>
              <a:rPr lang="en-US" sz="2000" dirty="0" smtClean="0">
                <a:latin typeface="Calibri" panose="020F0502020204030204" pitchFamily="34" charset="0"/>
                <a:cs typeface="Calibri" panose="020F0502020204030204" pitchFamily="34" charset="0"/>
              </a:rPr>
              <a:t>loans were short-term </a:t>
            </a:r>
            <a:r>
              <a:rPr lang="en-US" sz="2000" dirty="0">
                <a:latin typeface="Calibri" panose="020F0502020204030204" pitchFamily="34" charset="0"/>
                <a:cs typeface="Calibri" panose="020F0502020204030204" pitchFamily="34" charset="0"/>
              </a:rPr>
              <a:t>loans with a duration of 36 months. This suggests that a significant portion of applicants who experienced loan default chose shorter repayment terms.</a:t>
            </a:r>
          </a:p>
        </p:txBody>
      </p:sp>
      <p:pic>
        <p:nvPicPr>
          <p:cNvPr id="3075" name="Picture 3"/>
          <p:cNvPicPr>
            <a:picLocks noChangeAspect="1" noChangeArrowheads="1"/>
          </p:cNvPicPr>
          <p:nvPr/>
        </p:nvPicPr>
        <p:blipFill>
          <a:blip r:embed="rId2" cstate="print"/>
          <a:srcRect/>
          <a:stretch>
            <a:fillRect/>
          </a:stretch>
        </p:blipFill>
        <p:spPr bwMode="auto">
          <a:xfrm>
            <a:off x="717760" y="866535"/>
            <a:ext cx="10721975" cy="4640263"/>
          </a:xfrm>
          <a:prstGeom prst="rect">
            <a:avLst/>
          </a:prstGeom>
          <a:noFill/>
          <a:ln w="9525">
            <a:noFill/>
            <a:miter lim="800000"/>
            <a:headEnd/>
            <a:tailEnd/>
          </a:ln>
        </p:spPr>
      </p:pic>
    </p:spTree>
    <p:extLst>
      <p:ext uri="{BB962C8B-B14F-4D97-AF65-F5344CB8AC3E}">
        <p14:creationId xmlns:p14="http://schemas.microsoft.com/office/powerpoint/2010/main" xmlns="" val="3207536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8355" y="515122"/>
            <a:ext cx="10990053" cy="523220"/>
          </a:xfrm>
          <a:prstGeom prst="rect">
            <a:avLst/>
          </a:prstGeom>
          <a:noFill/>
        </p:spPr>
        <p:txBody>
          <a:bodyPr wrap="square" rtlCol="0">
            <a:sp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Analysis : </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Employment Length </a:t>
            </a:r>
            <a:r>
              <a:rPr lang="en-US" sz="2800" b="1" dirty="0">
                <a:solidFill>
                  <a:schemeClr val="accent1">
                    <a:tint val="88000"/>
                    <a:satMod val="150000"/>
                  </a:schemeClr>
                </a:solidFill>
                <a:effectLst>
                  <a:outerShdw blurRad="53975" dist="22860" dir="5400000" algn="tl" rotWithShape="0">
                    <a:srgbClr val="000000">
                      <a:alpha val="55000"/>
                    </a:srgbClr>
                  </a:outerShdw>
                </a:effectLst>
                <a:ea typeface="+mj-ea"/>
                <a:cs typeface="Arial" panose="020B0604020202020204" pitchFamily="34" charset="0"/>
              </a:rPr>
              <a:t>&amp; Default Loan Status</a:t>
            </a:r>
          </a:p>
        </p:txBody>
      </p:sp>
      <p:sp>
        <p:nvSpPr>
          <p:cNvPr id="9" name="TextBox 8"/>
          <p:cNvSpPr txBox="1"/>
          <p:nvPr/>
        </p:nvSpPr>
        <p:spPr>
          <a:xfrm>
            <a:off x="3448595" y="3291841"/>
            <a:ext cx="2142309" cy="369332"/>
          </a:xfrm>
          <a:prstGeom prst="rect">
            <a:avLst/>
          </a:prstGeom>
          <a:noFill/>
        </p:spPr>
        <p:txBody>
          <a:bodyPr wrap="square" rtlCol="0">
            <a:spAutoFit/>
          </a:bodyPr>
          <a:lstStyle/>
          <a:p>
            <a:endParaRPr lang="en-US" dirty="0"/>
          </a:p>
        </p:txBody>
      </p:sp>
      <p:sp>
        <p:nvSpPr>
          <p:cNvPr id="16" name="TextBox 15"/>
          <p:cNvSpPr txBox="1"/>
          <p:nvPr/>
        </p:nvSpPr>
        <p:spPr>
          <a:xfrm>
            <a:off x="1750423" y="4493623"/>
            <a:ext cx="2142308" cy="369332"/>
          </a:xfrm>
          <a:prstGeom prst="rect">
            <a:avLst/>
          </a:prstGeom>
          <a:noFill/>
        </p:spPr>
        <p:txBody>
          <a:bodyPr wrap="square" rtlCol="0">
            <a:spAutoFit/>
          </a:bodyPr>
          <a:lstStyle/>
          <a:p>
            <a:endParaRPr lang="en-US" dirty="0"/>
          </a:p>
        </p:txBody>
      </p:sp>
      <p:sp>
        <p:nvSpPr>
          <p:cNvPr id="5" name="TextBox 4"/>
          <p:cNvSpPr txBox="1"/>
          <p:nvPr/>
        </p:nvSpPr>
        <p:spPr>
          <a:xfrm>
            <a:off x="733247" y="5538158"/>
            <a:ext cx="10869282"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Applicants who had been employed </a:t>
            </a:r>
            <a:r>
              <a:rPr lang="en-US" sz="2000" dirty="0" smtClean="0">
                <a:latin typeface="Calibri" panose="020F0502020204030204" pitchFamily="34" charset="0"/>
                <a:cs typeface="Calibri" panose="020F0502020204030204" pitchFamily="34" charset="0"/>
              </a:rPr>
              <a:t>&gt; 10 </a:t>
            </a:r>
            <a:r>
              <a:rPr lang="en-US" sz="2000" dirty="0">
                <a:latin typeface="Calibri" panose="020F0502020204030204" pitchFamily="34" charset="0"/>
                <a:cs typeface="Calibri" panose="020F0502020204030204" pitchFamily="34" charset="0"/>
              </a:rPr>
              <a:t>years </a:t>
            </a:r>
            <a:r>
              <a:rPr lang="en-US" sz="2000" dirty="0" smtClean="0">
                <a:latin typeface="Calibri" panose="020F0502020204030204" pitchFamily="34" charset="0"/>
                <a:cs typeface="Calibri" panose="020F0502020204030204" pitchFamily="34" charset="0"/>
              </a:rPr>
              <a:t>accounted </a:t>
            </a:r>
            <a:r>
              <a:rPr lang="en-US" sz="2000" dirty="0">
                <a:latin typeface="Calibri" panose="020F0502020204030204" pitchFamily="34" charset="0"/>
                <a:cs typeface="Calibri" panose="020F0502020204030204" pitchFamily="34" charset="0"/>
              </a:rPr>
              <a:t>for the highest number of "Charged </a:t>
            </a:r>
            <a:r>
              <a:rPr lang="en-US" sz="2000" dirty="0" smtClean="0">
                <a:latin typeface="Calibri" panose="020F0502020204030204" pitchFamily="34" charset="0"/>
                <a:cs typeface="Calibri" panose="020F0502020204030204" pitchFamily="34" charset="0"/>
              </a:rPr>
              <a:t>off“ loans. </a:t>
            </a:r>
            <a:r>
              <a:rPr lang="en-US" sz="2000" dirty="0">
                <a:latin typeface="Calibri" panose="020F0502020204030204" pitchFamily="34" charset="0"/>
                <a:cs typeface="Calibri" panose="020F0502020204030204" pitchFamily="34" charset="0"/>
              </a:rPr>
              <a:t>This indicates that long-term employment </a:t>
            </a:r>
            <a:r>
              <a:rPr lang="en-US" sz="2000" dirty="0" smtClean="0">
                <a:latin typeface="Calibri" panose="020F0502020204030204" pitchFamily="34" charset="0"/>
                <a:cs typeface="Calibri" panose="020F0502020204030204" pitchFamily="34" charset="0"/>
              </a:rPr>
              <a:t>history doesn’t guarantee </a:t>
            </a:r>
            <a:r>
              <a:rPr lang="en-US" sz="2000" dirty="0">
                <a:latin typeface="Calibri" panose="020F0502020204030204" pitchFamily="34" charset="0"/>
                <a:cs typeface="Calibri" panose="020F0502020204030204" pitchFamily="34" charset="0"/>
              </a:rPr>
              <a:t>successful loan repayment</a:t>
            </a:r>
            <a:r>
              <a:rPr lang="en-US" dirty="0"/>
              <a:t>.</a:t>
            </a:r>
          </a:p>
        </p:txBody>
      </p:sp>
      <p:pic>
        <p:nvPicPr>
          <p:cNvPr id="4098" name="Picture 2"/>
          <p:cNvPicPr>
            <a:picLocks noChangeAspect="1" noChangeArrowheads="1"/>
          </p:cNvPicPr>
          <p:nvPr/>
        </p:nvPicPr>
        <p:blipFill>
          <a:blip r:embed="rId2" cstate="print"/>
          <a:srcRect/>
          <a:stretch>
            <a:fillRect/>
          </a:stretch>
        </p:blipFill>
        <p:spPr bwMode="auto">
          <a:xfrm>
            <a:off x="948099" y="1222586"/>
            <a:ext cx="9688272" cy="4197998"/>
          </a:xfrm>
          <a:prstGeom prst="rect">
            <a:avLst/>
          </a:prstGeom>
          <a:noFill/>
          <a:ln w="9525">
            <a:noFill/>
            <a:miter lim="800000"/>
            <a:headEnd/>
            <a:tailEnd/>
          </a:ln>
        </p:spPr>
      </p:pic>
    </p:spTree>
    <p:extLst>
      <p:ext uri="{BB962C8B-B14F-4D97-AF65-F5344CB8AC3E}">
        <p14:creationId xmlns:p14="http://schemas.microsoft.com/office/powerpoint/2010/main" xmlns="" val="2742840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3026</TotalTime>
  <Words>956</Words>
  <Application>Microsoft Office PowerPoint</Application>
  <PresentationFormat>Custom</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Aspect</vt:lpstr>
      <vt:lpstr>     LENDING CLUB CASE STUDY</vt:lpstr>
      <vt:lpstr>Contents</vt:lpstr>
      <vt:lpstr>Business Objective</vt:lpstr>
      <vt:lpstr>Data Information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SUBMISSION</dc:title>
  <dc:creator>Sneha Sarvesh Bajaj</dc:creator>
  <cp:lastModifiedBy>MyPc</cp:lastModifiedBy>
  <cp:revision>186</cp:revision>
  <dcterms:created xsi:type="dcterms:W3CDTF">2023-11-07T10:15:05Z</dcterms:created>
  <dcterms:modified xsi:type="dcterms:W3CDTF">2024-03-06T10:22:55Z</dcterms:modified>
</cp:coreProperties>
</file>