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3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7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5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1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B53A7-3209-46A6-9454-F38EAC8F11E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16EC-8438-4E29-A77A-D5E7A981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endParaRPr lang="en-IN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8155-BBCC-4FAD-A6ED-AD178A957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endParaRPr lang="en-IN" sz="2000">
              <a:solidFill>
                <a:srgbClr val="FFFFFF"/>
              </a:solidFill>
            </a:endParaRPr>
          </a:p>
        </p:txBody>
      </p:sp>
      <p:pic>
        <p:nvPicPr>
          <p:cNvPr id="1035" name="Picture 10" descr="5 UNDENIABLE REASONS TO USE A RESTAURANT MANAGEMENT SOFTWARE | by Datamate  India | Medium">
            <a:extLst>
              <a:ext uri="{FF2B5EF4-FFF2-40B4-BE49-F238E27FC236}">
                <a16:creationId xmlns:a16="http://schemas.microsoft.com/office/drawing/2014/main" id="{8FB836B4-9861-4009-9E93-4F73EAFD2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1155700" dist="190500" dir="3300000" sx="147000" sy="147000" algn="bl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84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A3FF-98D1-45B4-9DB6-406AD4B8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61327"/>
          </a:xfrm>
        </p:spPr>
        <p:txBody>
          <a:bodyPr/>
          <a:lstStyle/>
          <a:p>
            <a:pPr algn="l"/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GROUP NO. </a:t>
            </a:r>
            <a:r>
              <a:rPr lang="en-IN" sz="4800" dirty="0">
                <a:latin typeface="Aharoni" panose="02010803020104030203" pitchFamily="2" charset="-79"/>
                <a:cs typeface="Aharoni" panose="02010803020104030203" pitchFamily="2" charset="-79"/>
              </a:rPr>
              <a:t>12</a:t>
            </a:r>
            <a:b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TEAM MEMBERS</a:t>
            </a:r>
            <a:b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2400" dirty="0">
                <a:latin typeface="Bodoni MT" panose="02070603080606020203" pitchFamily="18" charset="0"/>
                <a:cs typeface="Aharoni" panose="02010803020104030203" pitchFamily="2" charset="-79"/>
              </a:rPr>
              <a:t>20UCS111	                Manav Jangid</a:t>
            </a:r>
            <a:br>
              <a:rPr lang="en-IN" sz="2400" dirty="0">
                <a:latin typeface="Bodoni MT" panose="02070603080606020203" pitchFamily="18" charset="0"/>
                <a:cs typeface="Aharoni" panose="02010803020104030203" pitchFamily="2" charset="-79"/>
              </a:rPr>
            </a:br>
            <a:r>
              <a:rPr lang="en-IN" sz="2400" dirty="0">
                <a:latin typeface="Bodoni MT" panose="02070603080606020203" pitchFamily="18" charset="0"/>
                <a:cs typeface="Aharoni" panose="02010803020104030203" pitchFamily="2" charset="-79"/>
              </a:rPr>
              <a:t>20UCS122	                Jain Naman Ramesh</a:t>
            </a:r>
            <a:br>
              <a:rPr lang="en-IN" sz="2400" dirty="0">
                <a:latin typeface="Bodoni MT" panose="02070603080606020203" pitchFamily="18" charset="0"/>
                <a:cs typeface="Aharoni" panose="02010803020104030203" pitchFamily="2" charset="-79"/>
              </a:rPr>
            </a:br>
            <a:r>
              <a:rPr lang="en-IN" sz="2400" dirty="0">
                <a:latin typeface="Bodoni MT" panose="02070603080606020203" pitchFamily="18" charset="0"/>
                <a:cs typeface="Aharoni" panose="02010803020104030203" pitchFamily="2" charset="-79"/>
              </a:rPr>
              <a:t>20UCS125	                Naman Jain</a:t>
            </a:r>
            <a:br>
              <a:rPr lang="en-IN" sz="2400" dirty="0">
                <a:latin typeface="Bodoni MT" panose="02070603080606020203" pitchFamily="18" charset="0"/>
                <a:cs typeface="Aharoni" panose="02010803020104030203" pitchFamily="2" charset="-79"/>
              </a:rPr>
            </a:br>
            <a:r>
              <a:rPr lang="en-IN" sz="2400" dirty="0">
                <a:latin typeface="Bodoni MT" panose="02070603080606020203" pitchFamily="18" charset="0"/>
                <a:cs typeface="Aharoni" panose="02010803020104030203" pitchFamily="2" charset="-79"/>
              </a:rPr>
              <a:t>20UCS149	                Priyadarshini Sankar</a:t>
            </a:r>
            <a:br>
              <a:rPr lang="en-IN" sz="2800" dirty="0">
                <a:latin typeface="Bodoni MT" panose="02070603080606020203" pitchFamily="18" charset="0"/>
              </a:rPr>
            </a:b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0F039E50-C14C-448B-8167-66429F1B9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/>
          <a:stretch/>
        </p:blipFill>
        <p:spPr bwMode="auto">
          <a:xfrm>
            <a:off x="0" y="10"/>
            <a:ext cx="12191981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8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B1AE8-2598-4B9F-9020-250E9D03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Description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CA5780-C0BB-4AEE-B8CA-F37F1415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Bodoni MT" panose="02070603080606020203" pitchFamily="18" charset="0"/>
                <a:cs typeface="Aharoni" panose="02010803020104030203" pitchFamily="2" charset="-79"/>
              </a:rPr>
              <a:t>Our project is restaurant management system, where we provide all the details that a manager needs to run the restaurant from ordering the food to generating bill and payment. In our project only a manager have authorization.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Bodoni MT" panose="02070603080606020203" pitchFamily="18" charset="0"/>
                <a:cs typeface="Aharoni" panose="02010803020104030203" pitchFamily="2" charset="-79"/>
              </a:rPr>
              <a:t>We have table customers for customer information, menu for list of food, tables through which a customer is assigned a table, orders and waiter table to take and manage orders. We also manage no. of people which are together to generate a common bill for all food ordered by them.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Bodoni MT" panose="02070603080606020203" pitchFamily="18" charset="0"/>
                <a:cs typeface="Aharoni" panose="02010803020104030203" pitchFamily="2" charset="-79"/>
              </a:rPr>
              <a:t>We allocate table based on vacancy status and an unoccupied waiter  does that job for serving food to the customers. After a customer entered their information then we display menu for them to order.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Bodoni MT" panose="02070603080606020203" pitchFamily="18" charset="0"/>
                <a:cs typeface="Aharoni" panose="02010803020104030203" pitchFamily="2" charset="-79"/>
              </a:rPr>
              <a:t>Also, we keep a record of the waiters, like name, gender, salary etc. Menu is displayed with name of the dish and its price. We have unique dish ID to uniquely manage the orders.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Bodoni MT" panose="02070603080606020203" pitchFamily="18" charset="0"/>
                <a:cs typeface="Aharoni" panose="02010803020104030203" pitchFamily="2" charset="-79"/>
              </a:rPr>
              <a:t>And we generate bill automatically based on their order.</a:t>
            </a:r>
            <a:endParaRPr lang="en-IN" sz="1700" dirty="0">
              <a:solidFill>
                <a:schemeClr val="bg1"/>
              </a:solidFill>
              <a:latin typeface="Bodoni MT" panose="02070603080606020203" pitchFamily="18" charset="0"/>
              <a:cs typeface="Aharoni" panose="02010803020104030203" pitchFamily="2" charset="-79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67608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E271-9C9D-40BD-B6DC-A3EF637E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48812" cy="62618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9090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USER STORY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5271-A7A1-4C64-AC63-237E99A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82" y="1121838"/>
            <a:ext cx="6431733" cy="514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Restaurant Manager</a:t>
            </a:r>
          </a:p>
          <a:p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Manager should be able to update information about restaurant.</a:t>
            </a:r>
          </a:p>
          <a:p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Manager should be able to view info about waiters and customers.</a:t>
            </a:r>
          </a:p>
          <a:p>
            <a:pPr marL="0" indent="0">
              <a:buNone/>
            </a:pPr>
            <a:br>
              <a:rPr lang="en-US" sz="1600" dirty="0">
                <a:latin typeface="Bodoni MT" panose="02070603080606020203" pitchFamily="18" charset="0"/>
              </a:rPr>
            </a:br>
            <a:r>
              <a:rPr lang="en-US" sz="1600" b="1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Customer </a:t>
            </a:r>
          </a:p>
          <a:p>
            <a:r>
              <a:rPr lang="en-US" sz="1600" dirty="0">
                <a:solidFill>
                  <a:srgbClr val="090909"/>
                </a:solidFill>
                <a:latin typeface="Bodoni MT" panose="02070603080606020203" pitchFamily="18" charset="0"/>
              </a:rPr>
              <a:t>C</a:t>
            </a:r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ustomers</a:t>
            </a:r>
            <a:r>
              <a:rPr lang="en-US" sz="1600" dirty="0">
                <a:solidFill>
                  <a:srgbClr val="090909"/>
                </a:solidFill>
                <a:latin typeface="Bodoni MT" panose="02070603080606020203" pitchFamily="18" charset="0"/>
              </a:rPr>
              <a:t> </a:t>
            </a:r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should be able to browse through the menu and look at the various food options available in the restaurant along with the price for each item.</a:t>
            </a:r>
          </a:p>
          <a:p>
            <a:r>
              <a:rPr lang="en-US" sz="1600" dirty="0">
                <a:solidFill>
                  <a:srgbClr val="090909"/>
                </a:solidFill>
                <a:latin typeface="Bodoni MT" panose="02070603080606020203" pitchFamily="18" charset="0"/>
              </a:rPr>
              <a:t>C</a:t>
            </a:r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ustomer should be able to select items from the menu and add them to order.</a:t>
            </a:r>
          </a:p>
          <a:p>
            <a:pPr marL="0" indent="0">
              <a:buNone/>
            </a:pPr>
            <a:endParaRPr lang="en-US" sz="1600" b="0" i="0" dirty="0">
              <a:solidFill>
                <a:srgbClr val="090909"/>
              </a:solidFill>
              <a:effectLst/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Waiter</a:t>
            </a:r>
          </a:p>
          <a:p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Waiters should be able to view the current queue to see the ready orders for pickup</a:t>
            </a:r>
            <a:endParaRPr lang="en-US" sz="1600" dirty="0">
              <a:latin typeface="Bodoni MT" panose="02070603080606020203" pitchFamily="18" charset="0"/>
            </a:endParaRPr>
          </a:p>
          <a:p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Waiter should be able to serve orders to customers assigned to them</a:t>
            </a:r>
            <a:endParaRPr lang="en-IN" dirty="0">
              <a:latin typeface="Bodoni MT" panose="02070603080606020203" pitchFamily="18" charset="0"/>
            </a:endParaRPr>
          </a:p>
        </p:txBody>
      </p:sp>
      <p:pic>
        <p:nvPicPr>
          <p:cNvPr id="4" name="Picture 10" descr="5 UNDENIABLE REASONS TO USE A RESTAURANT MANAGEMENT SOFTWARE | by Datamate  India | Medium">
            <a:extLst>
              <a:ext uri="{FF2B5EF4-FFF2-40B4-BE49-F238E27FC236}">
                <a16:creationId xmlns:a16="http://schemas.microsoft.com/office/drawing/2014/main" id="{421A1DD7-F4FA-442D-A18D-8890FDDD7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12590" b="-1"/>
          <a:stretch/>
        </p:blipFill>
        <p:spPr bwMode="auto">
          <a:xfrm>
            <a:off x="7775487" y="10"/>
            <a:ext cx="441346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rgbClr val="000000">
              <a:shade val="9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87149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8C69C-869E-4879-81BA-6D90B5E6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IN" sz="3200">
                <a:latin typeface="Aharoni" panose="02010803020104030203" pitchFamily="2" charset="-79"/>
                <a:cs typeface="Aharoni" panose="02010803020104030203" pitchFamily="2" charset="-79"/>
              </a:rPr>
              <a:t>E-R DIAGRAM</a:t>
            </a:r>
          </a:p>
        </p:txBody>
      </p: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87E43A68-1157-47BD-9C7A-B75E8BFD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661" y="2090736"/>
            <a:ext cx="2812387" cy="4081464"/>
          </a:xfrm>
        </p:spPr>
        <p:txBody>
          <a:bodyPr>
            <a:normAutofit lnSpcReduction="10000"/>
          </a:bodyPr>
          <a:lstStyle/>
          <a:p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An E-R diagram is used to represent the E-R model. It contains all known entities for the given scenario, their attributes, identifiers, and the relationships that exist among the entities.</a:t>
            </a:r>
          </a:p>
          <a:p>
            <a:r>
              <a:rPr lang="en-US" sz="1600" b="0" i="0" dirty="0">
                <a:solidFill>
                  <a:srgbClr val="090909"/>
                </a:solidFill>
                <a:effectLst/>
                <a:latin typeface="Bodoni MT" panose="02070603080606020203" pitchFamily="18" charset="0"/>
              </a:rPr>
              <a:t>As seen in figure the ER diagram has five entities which are made up of various attributes including the entity’s primary key and other attributes like the name, salary, age etc.</a:t>
            </a:r>
            <a:endParaRPr lang="en-US" sz="2000" dirty="0">
              <a:latin typeface="Bodoni MT" panose="02070603080606020203" pitchFamily="18" charset="0"/>
            </a:endParaRPr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A1EC47-0D6D-47BE-ABFE-BAC3D778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97" y="295317"/>
            <a:ext cx="7829052" cy="5776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972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72C1-8E97-4159-8CB2-EDEE77FC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8" y="685800"/>
            <a:ext cx="8523214" cy="74032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Database Schema and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BCCC-4757-464F-A5FA-2E92BFD9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8" y="1493240"/>
            <a:ext cx="9816836" cy="536476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Bodoni MT" panose="02070603080606020203" pitchFamily="18" charset="0"/>
              </a:rPr>
              <a:t>WAITER Table: -</a:t>
            </a:r>
            <a:r>
              <a:rPr lang="en-IN" sz="1800" dirty="0" err="1">
                <a:latin typeface="Bodoni MT" panose="02070603080606020203" pitchFamily="18" charset="0"/>
              </a:rPr>
              <a:t>Waiter_ID</a:t>
            </a:r>
            <a:r>
              <a:rPr lang="en-IN" sz="1800" dirty="0">
                <a:latin typeface="Bodoni MT" panose="02070603080606020203" pitchFamily="18" charset="0"/>
              </a:rPr>
              <a:t> attribute is a primary key to uniquely determine a waiter with Name, Age, Gender, Salary, Busy (with check constraint) as other attributes.</a:t>
            </a:r>
          </a:p>
          <a:p>
            <a:r>
              <a:rPr lang="en-IN" sz="1800" dirty="0">
                <a:latin typeface="Bodoni MT" panose="02070603080606020203" pitchFamily="18" charset="0"/>
              </a:rPr>
              <a:t>TABLES Table: - TABLE_ID attribute as primary key with </a:t>
            </a:r>
            <a:r>
              <a:rPr lang="en-IN" sz="1800" dirty="0" err="1">
                <a:latin typeface="Bodoni MT" panose="02070603080606020203" pitchFamily="18" charset="0"/>
              </a:rPr>
              <a:t>Order_ID</a:t>
            </a:r>
            <a:r>
              <a:rPr lang="en-IN" sz="1800" dirty="0">
                <a:latin typeface="Bodoni MT" panose="02070603080606020203" pitchFamily="18" charset="0"/>
              </a:rPr>
              <a:t> , WTR_ID for waiter ID, </a:t>
            </a:r>
            <a:r>
              <a:rPr lang="en-IN" sz="1800" dirty="0" err="1">
                <a:latin typeface="Bodoni MT" panose="02070603080606020203" pitchFamily="18" charset="0"/>
              </a:rPr>
              <a:t>Customer_ID</a:t>
            </a:r>
            <a:r>
              <a:rPr lang="en-IN" sz="1800" dirty="0">
                <a:latin typeface="Bodoni MT" panose="02070603080606020203" pitchFamily="18" charset="0"/>
              </a:rPr>
              <a:t> to determine customer on a particular table and </a:t>
            </a:r>
            <a:r>
              <a:rPr lang="en-US" sz="1800" dirty="0">
                <a:latin typeface="Bodoni MT" panose="02070603080606020203" pitchFamily="18" charset="0"/>
              </a:rPr>
              <a:t>, (WTR_ID) as FOREIGN KEY references (WTR_ID) of table waiter</a:t>
            </a:r>
            <a:r>
              <a:rPr lang="en-IN" sz="1800" dirty="0">
                <a:latin typeface="Bodoni MT" panose="02070603080606020203" pitchFamily="18" charset="0"/>
              </a:rPr>
              <a:t>.</a:t>
            </a:r>
          </a:p>
          <a:p>
            <a:r>
              <a:rPr lang="en-IN" sz="1800" dirty="0">
                <a:latin typeface="Bodoni MT" panose="02070603080606020203" pitchFamily="18" charset="0"/>
              </a:rPr>
              <a:t>ORDERS Table: - ITEM_ID, </a:t>
            </a:r>
            <a:r>
              <a:rPr lang="en-IN" sz="1800" dirty="0" err="1">
                <a:latin typeface="Bodoni MT" panose="02070603080606020203" pitchFamily="18" charset="0"/>
              </a:rPr>
              <a:t>Customer_ID</a:t>
            </a:r>
            <a:r>
              <a:rPr lang="en-IN" sz="1800" dirty="0">
                <a:latin typeface="Bodoni MT" panose="02070603080606020203" pitchFamily="18" charset="0"/>
              </a:rPr>
              <a:t> , Quantity for quantity of items</a:t>
            </a:r>
            <a:r>
              <a:rPr lang="en-US" sz="1800" dirty="0">
                <a:latin typeface="Bodoni MT" panose="02070603080606020203" pitchFamily="18" charset="0"/>
              </a:rPr>
              <a:t> and (CUSTOMER_ID) FOREIGN KEY references (CUSTOMER_ID) of table  customers</a:t>
            </a:r>
            <a:r>
              <a:rPr lang="en-IN" sz="1800" dirty="0">
                <a:latin typeface="Bodoni MT" panose="02070603080606020203" pitchFamily="18" charset="0"/>
              </a:rPr>
              <a:t>.</a:t>
            </a:r>
          </a:p>
          <a:p>
            <a:r>
              <a:rPr lang="en-IN" sz="1800" dirty="0">
                <a:latin typeface="Bodoni MT" panose="02070603080606020203" pitchFamily="18" charset="0"/>
              </a:rPr>
              <a:t>CUSTOMERS Table: - </a:t>
            </a:r>
            <a:r>
              <a:rPr lang="en-US" sz="1800" dirty="0">
                <a:latin typeface="Bodoni MT" panose="02070603080606020203" pitchFamily="18" charset="0"/>
              </a:rPr>
              <a:t>CUSTOMER_ID as PRIMARY KEY to </a:t>
            </a:r>
            <a:r>
              <a:rPr lang="en-IN" sz="1800" dirty="0">
                <a:latin typeface="Bodoni MT" panose="02070603080606020203" pitchFamily="18" charset="0"/>
              </a:rPr>
              <a:t>uniquely determine a customer,</a:t>
            </a:r>
            <a:r>
              <a:rPr lang="en-US" sz="1800" dirty="0">
                <a:latin typeface="Bodoni MT" panose="02070603080606020203" pitchFamily="18" charset="0"/>
              </a:rPr>
              <a:t> NAME CST_NO to determine the number of people along, TABLE_ID, BILL_AMOUNT</a:t>
            </a:r>
            <a:r>
              <a:rPr lang="en-IN" sz="1800" dirty="0">
                <a:latin typeface="Bodoni MT" panose="02070603080606020203" pitchFamily="18" charset="0"/>
              </a:rPr>
              <a:t> containing total bill amount for customers and </a:t>
            </a:r>
            <a:r>
              <a:rPr lang="en-US" sz="1800" dirty="0">
                <a:latin typeface="Bodoni MT" panose="02070603080606020203" pitchFamily="18" charset="0"/>
              </a:rPr>
              <a:t>(TABLE_ID) as FOREIGN KEY references (TABLE_ID) of table TABLES</a:t>
            </a:r>
            <a:r>
              <a:rPr lang="en-IN" sz="1800" dirty="0">
                <a:latin typeface="Bodoni MT" panose="02070603080606020203" pitchFamily="18" charset="0"/>
              </a:rPr>
              <a:t>.</a:t>
            </a:r>
          </a:p>
          <a:p>
            <a:r>
              <a:rPr lang="en-US" sz="1800" dirty="0">
                <a:latin typeface="Bodoni MT" panose="02070603080606020203" pitchFamily="18" charset="0"/>
              </a:rPr>
              <a:t>MENU Table: - ITEM_ID as primary key to </a:t>
            </a:r>
            <a:r>
              <a:rPr lang="en-IN" sz="1800" dirty="0">
                <a:latin typeface="Bodoni MT" panose="02070603080606020203" pitchFamily="18" charset="0"/>
              </a:rPr>
              <a:t>uniquely determine Item from menu </a:t>
            </a:r>
            <a:r>
              <a:rPr lang="en-US" sz="1800" dirty="0">
                <a:latin typeface="Bodoni MT" panose="02070603080606020203" pitchFamily="18" charset="0"/>
              </a:rPr>
              <a:t>, ITEM_NAME, PRICE as other attributes.</a:t>
            </a:r>
            <a:endParaRPr lang="en-IN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1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E80C-354E-4A68-9EE4-44517FAA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83" y="0"/>
            <a:ext cx="11060317" cy="6858000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latin typeface="Bodoni MT" panose="02070603080606020203" pitchFamily="18" charset="0"/>
              </a:rPr>
              <a:t>The Creation of database is shown below, which shows the tables created with the necessary constraints applied.</a:t>
            </a: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r>
              <a:rPr lang="en-IN" sz="2400" dirty="0">
                <a:latin typeface="Bodoni MT" panose="02070603080606020203" pitchFamily="18" charset="0"/>
              </a:rPr>
              <a:t>                                                                                                                </a:t>
            </a:r>
            <a:br>
              <a:rPr lang="en-IN" sz="2400" dirty="0">
                <a:latin typeface="Bodoni MT" panose="02070603080606020203" pitchFamily="18" charset="0"/>
              </a:rPr>
            </a:br>
            <a:r>
              <a:rPr lang="en-IN" sz="2400" dirty="0">
                <a:latin typeface="Bodoni MT" panose="02070603080606020203" pitchFamily="18" charset="0"/>
              </a:rPr>
              <a:t>Trigger </a:t>
            </a:r>
            <a:r>
              <a:rPr lang="en-IN" sz="2400" i="1" dirty="0" err="1">
                <a:latin typeface="Bodoni MT" panose="02070603080606020203" pitchFamily="18" charset="0"/>
              </a:rPr>
              <a:t>assign_table</a:t>
            </a:r>
            <a:r>
              <a:rPr lang="en-IN" sz="2400" i="1" dirty="0">
                <a:latin typeface="Bodoni MT" panose="02070603080606020203" pitchFamily="18" charset="0"/>
              </a:rPr>
              <a:t> </a:t>
            </a:r>
            <a:r>
              <a:rPr lang="en-IN" sz="2400" dirty="0">
                <a:latin typeface="Bodoni MT" panose="02070603080606020203" pitchFamily="18" charset="0"/>
              </a:rPr>
              <a:t>is created to assign table to the new customer and assign an unoccupied waiter to serve.  </a:t>
            </a:r>
            <a:br>
              <a:rPr lang="en-IN" sz="2400" dirty="0">
                <a:latin typeface="Bodoni MT" panose="02070603080606020203" pitchFamily="18" charset="0"/>
              </a:rPr>
            </a:br>
            <a:r>
              <a:rPr lang="en-IN" sz="2400" dirty="0">
                <a:latin typeface="Bodoni MT" panose="02070603080606020203" pitchFamily="18" charset="0"/>
              </a:rPr>
              <a:t>Procedure </a:t>
            </a:r>
            <a:r>
              <a:rPr lang="en-IN" sz="2400" i="1" dirty="0">
                <a:latin typeface="Bodoni MT" panose="02070603080606020203" pitchFamily="18" charset="0"/>
              </a:rPr>
              <a:t>GENERATE_BILL </a:t>
            </a:r>
            <a:r>
              <a:rPr lang="en-IN" sz="2400" dirty="0">
                <a:latin typeface="Bodoni MT" panose="02070603080606020203" pitchFamily="18" charset="0"/>
              </a:rPr>
              <a:t>is created to generate the bill for the customers order after ordering the food from the menu.</a:t>
            </a:r>
            <a:br>
              <a:rPr lang="en-IN" sz="2400" dirty="0">
                <a:latin typeface="Bodoni MT" panose="02070603080606020203" pitchFamily="18" charset="0"/>
              </a:rPr>
            </a:br>
            <a:br>
              <a:rPr lang="en-IN" sz="2400" dirty="0">
                <a:latin typeface="Bodoni MT" panose="02070603080606020203" pitchFamily="18" charset="0"/>
              </a:rPr>
            </a:br>
            <a:endParaRPr lang="en-IN" sz="2400" dirty="0">
              <a:latin typeface="Bodoni MT" panose="020706030806060202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AE274C-C791-4A39-B595-1F9B7BDFF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21" y="2262320"/>
            <a:ext cx="5064270" cy="2457793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F67971-BE51-40E8-A467-A98415AB5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33" y="2262320"/>
            <a:ext cx="5351533" cy="245779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D08E3F-1E18-48E0-94CA-43630D5C9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20" y="857879"/>
            <a:ext cx="10614645" cy="1183613"/>
          </a:xfrm>
        </p:spPr>
      </p:pic>
    </p:spTree>
    <p:extLst>
      <p:ext uri="{BB962C8B-B14F-4D97-AF65-F5344CB8AC3E}">
        <p14:creationId xmlns:p14="http://schemas.microsoft.com/office/powerpoint/2010/main" val="158024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8912-79FE-42E5-BC84-3D701920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77" y="159190"/>
            <a:ext cx="6500846" cy="836691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GUI SCREEN DISPLAY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8E15-F80E-4DE5-805A-6BF8B509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78" y="896293"/>
            <a:ext cx="10798222" cy="596170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Bodoni MT" panose="02070603080606020203" pitchFamily="18" charset="0"/>
              </a:rPr>
              <a:t>Database Home Page                                               Table Information Screen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6265D8-B958-4834-9C8E-F365747D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45" y="1573681"/>
            <a:ext cx="5003549" cy="3969280"/>
          </a:xfrm>
          <a:prstGeom prst="rect">
            <a:avLst/>
          </a:prstGeom>
        </p:spPr>
      </p:pic>
      <p:pic>
        <p:nvPicPr>
          <p:cNvPr id="9" name="Picture 8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4C258CE-DFA3-4C26-9AA7-AB87A8323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31" y="1573681"/>
            <a:ext cx="5392132" cy="39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8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4259-194E-46C0-ADC4-B9F91F17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5450644" cy="1066800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GUI SCREEN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F861-73FF-4629-BD67-FD24800D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4400"/>
            <a:ext cx="10707689" cy="594359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Bodoni MT" panose="02070603080606020203" pitchFamily="18" charset="0"/>
              </a:rPr>
              <a:t>For Adding WAITER                                                   For Customer Application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E7E68C-5C6C-44B4-9409-75FB11D28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48" y="1553811"/>
            <a:ext cx="5005633" cy="466477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20EC9E-F855-488F-85B3-1D04767A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69" y="1553810"/>
            <a:ext cx="5355942" cy="46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F1FE-B9FA-4C08-AD81-F53B46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9941162" cy="1233535"/>
          </a:xfrm>
        </p:spPr>
        <p:txBody>
          <a:bodyPr/>
          <a:lstStyle/>
          <a:p>
            <a:pPr algn="l"/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Java Classes And Applications Used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2265-1278-4CB9-BB53-A8BBB0AD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9335"/>
            <a:ext cx="10018713" cy="3871865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Bodoni MT" panose="02070603080606020203" pitchFamily="18" charset="0"/>
              </a:rPr>
              <a:t>Java database connectivity</a:t>
            </a:r>
            <a:r>
              <a:rPr lang="en-US" b="0" i="0" dirty="0">
                <a:solidFill>
                  <a:srgbClr val="202124"/>
                </a:solidFill>
                <a:effectLst/>
                <a:latin typeface="Bodoni MT" panose="02070603080606020203" pitchFamily="18" charset="0"/>
              </a:rPr>
              <a:t> (JDBC) is 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Bodoni MT" panose="02070603080606020203" pitchFamily="18" charset="0"/>
              </a:rPr>
              <a:t>JavaSoft</a:t>
            </a:r>
            <a:r>
              <a:rPr lang="en-US" b="0" i="0" dirty="0">
                <a:solidFill>
                  <a:srgbClr val="202124"/>
                </a:solidFill>
                <a:effectLst/>
                <a:latin typeface="Bodoni MT" panose="02070603080606020203" pitchFamily="18" charset="0"/>
              </a:rPr>
              <a:t> specification of a standard application programming interface (API) that allows Java programs to access database management systems.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Bodoni MT" panose="02070603080606020203" pitchFamily="18" charset="0"/>
              </a:rPr>
              <a:t>GUI (</a:t>
            </a:r>
            <a:r>
              <a:rPr lang="en-US" b="1" i="0" dirty="0">
                <a:solidFill>
                  <a:srgbClr val="202124"/>
                </a:solidFill>
                <a:effectLst/>
                <a:latin typeface="Bodoni MT" panose="02070603080606020203" pitchFamily="18" charset="0"/>
              </a:rPr>
              <a:t>Graphical User Interface</a:t>
            </a:r>
            <a:r>
              <a:rPr lang="en-US" b="0" i="0" dirty="0">
                <a:solidFill>
                  <a:srgbClr val="202124"/>
                </a:solidFill>
                <a:effectLst/>
                <a:latin typeface="Bodoni MT" panose="02070603080606020203" pitchFamily="18" charset="0"/>
              </a:rPr>
              <a:t>) in Java is an easy-to-use visual experience builder for Java applications.</a:t>
            </a:r>
          </a:p>
          <a:p>
            <a:r>
              <a:rPr lang="en-US" dirty="0" err="1">
                <a:solidFill>
                  <a:srgbClr val="202124"/>
                </a:solidFill>
                <a:latin typeface="Bodoni MT" panose="02070603080606020203" pitchFamily="18" charset="0"/>
              </a:rPr>
              <a:t>DBtablePrinter</a:t>
            </a:r>
            <a:r>
              <a:rPr lang="en-US" dirty="0">
                <a:solidFill>
                  <a:srgbClr val="202124"/>
                </a:solidFill>
                <a:latin typeface="Bodoni MT" panose="02070603080606020203" pitchFamily="18" charset="0"/>
              </a:rPr>
              <a:t> CLASS</a:t>
            </a:r>
          </a:p>
          <a:p>
            <a:r>
              <a:rPr lang="en-US" dirty="0">
                <a:solidFill>
                  <a:srgbClr val="202124"/>
                </a:solidFill>
                <a:latin typeface="Bodoni MT" panose="02070603080606020203" pitchFamily="18" charset="0"/>
              </a:rPr>
              <a:t>MySQL</a:t>
            </a: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19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360</TotalTime>
  <Words>759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Bodoni MT</vt:lpstr>
      <vt:lpstr>Corbel</vt:lpstr>
      <vt:lpstr>Parallax</vt:lpstr>
      <vt:lpstr>PowerPoint Presentation</vt:lpstr>
      <vt:lpstr>Description</vt:lpstr>
      <vt:lpstr>USER STORY</vt:lpstr>
      <vt:lpstr>E-R DIAGRAM</vt:lpstr>
      <vt:lpstr>Database Schema and Tables</vt:lpstr>
      <vt:lpstr>The Creation of database is shown below, which shows the tables created with the necessary constraints applied.                                                                                                                             Trigger assign_table is created to assign table to the new customer and assign an unoccupied waiter to serve.   Procedure GENERATE_BILL is created to generate the bill for the customers order after ordering the food from the menu.  </vt:lpstr>
      <vt:lpstr>GUI SCREEN DISPLAY</vt:lpstr>
      <vt:lpstr>GUI SCREEN DISPLAY</vt:lpstr>
      <vt:lpstr>Java Classes And Applications Used are:</vt:lpstr>
      <vt:lpstr>GROUP NO. 12 TEAM MEMBERS  20UCS111                 Manav Jangid 20UCS122                 Jain Naman Ramesh 20UCS125                 Naman Jain 20UCS149                 Priyadarshini Sankar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Manav Jangid</dc:creator>
  <cp:lastModifiedBy>Manav Jangid</cp:lastModifiedBy>
  <cp:revision>11</cp:revision>
  <dcterms:created xsi:type="dcterms:W3CDTF">2021-11-28T09:11:43Z</dcterms:created>
  <dcterms:modified xsi:type="dcterms:W3CDTF">2021-11-30T14:32:52Z</dcterms:modified>
</cp:coreProperties>
</file>