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031D2-A1BB-47C2-A266-3F11FEFE4C83}" v="5" dt="2023-07-08T21:10:53.420"/>
    <p1510:client id="{3DA28D31-4D71-F1FD-7E50-EDF7775D0E8C}" v="1433" dt="2023-07-08T21:07:19.488"/>
    <p1510:client id="{6BB61A8D-B6B7-2A4C-6470-509A1FDE4DF6}" v="91" dt="2023-07-08T21:04:26.932"/>
    <p1510:client id="{CAD0CEAC-9695-4D9D-AC18-17437F642082}" v="36" dt="2023-07-07T21:08:32.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54865-D6D1-48B0-8485-7B555F1E598B}" type="datetimeFigureOut">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59D7F-C22C-4F5B-9C84-859330EFBE8D}" type="slidenum">
              <a:t>‹#›</a:t>
            </a:fld>
            <a:endParaRPr lang="en-US"/>
          </a:p>
        </p:txBody>
      </p:sp>
    </p:spTree>
    <p:extLst>
      <p:ext uri="{BB962C8B-B14F-4D97-AF65-F5344CB8AC3E}">
        <p14:creationId xmlns:p14="http://schemas.microsoft.com/office/powerpoint/2010/main" val="140781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dc.gov/nchs/covid19/pulse/mental-health.ht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ata.cdc.gov/api/views/8pt5-q6wp/rows.csv?accessType=DOWNLOA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dc.gov/nchs/covid19/pulse/mental-health.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Group Members: Ashkon </a:t>
            </a:r>
            <a:r>
              <a:rPr lang="en-US" err="1"/>
              <a:t>Mobli</a:t>
            </a:r>
            <a:r>
              <a:rPr lang="en-US"/>
              <a:t>, Baraah </a:t>
            </a:r>
            <a:r>
              <a:rPr lang="en-US" err="1"/>
              <a:t>Alshannaq</a:t>
            </a:r>
            <a:r>
              <a:rPr lang="en-US"/>
              <a:t>, Bobby Flores, Sree Santhakumari</a:t>
            </a:r>
          </a:p>
          <a:p>
            <a:r>
              <a:rPr lang="en-US">
                <a:cs typeface="Calibri"/>
              </a:rPr>
              <a:t>We are looking at: </a:t>
            </a:r>
            <a:r>
              <a:rPr lang="en-US"/>
              <a:t>Symptoms of Anxiety Disorder</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4759D7F-C22C-4F5B-9C84-859330EFBE8D}" type="slidenum">
              <a:t>1</a:t>
            </a:fld>
            <a:endParaRPr lang="en-US"/>
          </a:p>
        </p:txBody>
      </p:sp>
    </p:spTree>
    <p:extLst>
      <p:ext uri="{BB962C8B-B14F-4D97-AF65-F5344CB8AC3E}">
        <p14:creationId xmlns:p14="http://schemas.microsoft.com/office/powerpoint/2010/main" val="289601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Pulling the data from: </a:t>
            </a:r>
            <a:r>
              <a:rPr lang="en-US">
                <a:hlinkClick r:id="rId3"/>
              </a:rPr>
              <a:t>https://www.cdc.gov/nchs/covid19/pulse/mental-health.htm</a:t>
            </a:r>
            <a:endParaRPr lang="en-US"/>
          </a:p>
          <a:p>
            <a:r>
              <a:rPr lang="en-US">
                <a:cs typeface="Calibri" panose="020F0502020204030204"/>
              </a:rPr>
              <a:t>CSV: </a:t>
            </a:r>
            <a:r>
              <a:rPr lang="en-US">
                <a:hlinkClick r:id="rId4"/>
              </a:rPr>
              <a:t>https://data.cdc.gov/api/views/8pt5-q6wp/rows.csv?accessType=DOWNLOAD</a:t>
            </a:r>
            <a:r>
              <a:rPr lang="en-US"/>
              <a:t> </a:t>
            </a:r>
            <a:endParaRPr lang="en-US">
              <a:cs typeface="Calibri"/>
            </a:endParaRPr>
          </a:p>
          <a:p>
            <a:r>
              <a:rPr lang="en-US">
                <a:cs typeface="Calibri"/>
              </a:rPr>
              <a:t>The data is from April 23, 2020 to June 19, 2023.</a:t>
            </a:r>
          </a:p>
          <a:p>
            <a:r>
              <a:rPr lang="en-US">
                <a:cs typeface="Calibri"/>
              </a:rPr>
              <a:t>The point estimate values provided were calculated using a 95% confidence interval. </a:t>
            </a:r>
          </a:p>
          <a:p>
            <a:r>
              <a:rPr lang="en-US">
                <a:cs typeface="Calibri"/>
              </a:rPr>
              <a:t>The minimum sample sizes for age ranges were ranged from 100 to 7,473 based on the point estimates (value column) and the margins of error. </a:t>
            </a:r>
          </a:p>
          <a:p>
            <a:r>
              <a:rPr lang="en-US">
                <a:cs typeface="Calibri"/>
              </a:rPr>
              <a:t>The margin of error range was from 0.95% to 7.1% based on the data provided. </a:t>
            </a:r>
          </a:p>
        </p:txBody>
      </p:sp>
      <p:sp>
        <p:nvSpPr>
          <p:cNvPr id="4" name="Slide Number Placeholder 3"/>
          <p:cNvSpPr>
            <a:spLocks noGrp="1"/>
          </p:cNvSpPr>
          <p:nvPr>
            <p:ph type="sldNum" sz="quarter" idx="5"/>
          </p:nvPr>
        </p:nvSpPr>
        <p:spPr/>
        <p:txBody>
          <a:bodyPr/>
          <a:lstStyle/>
          <a:p>
            <a:fld id="{94759D7F-C22C-4F5B-9C84-859330EFBE8D}" type="slidenum">
              <a:t>2</a:t>
            </a:fld>
            <a:endParaRPr lang="en-US"/>
          </a:p>
        </p:txBody>
      </p:sp>
    </p:spTree>
    <p:extLst>
      <p:ext uri="{BB962C8B-B14F-4D97-AF65-F5344CB8AC3E}">
        <p14:creationId xmlns:p14="http://schemas.microsoft.com/office/powerpoint/2010/main" val="296233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Visualization created with Microsoft Power BI</a:t>
            </a:r>
          </a:p>
          <a:p>
            <a:r>
              <a:rPr lang="en-US" b="1" u="sng">
                <a:cs typeface="Calibri"/>
              </a:rPr>
              <a:t>Citation:</a:t>
            </a:r>
            <a:endParaRPr lang="en-US" u="sng">
              <a:cs typeface="Calibri" panose="020F0502020204030204"/>
            </a:endParaRPr>
          </a:p>
          <a:p>
            <a:r>
              <a:rPr lang="en-US"/>
              <a:t>National Center for Health Statistics. U.S. Census Bureau, Household Pulse Survey, 2020–2023. Anxiety and Depression. </a:t>
            </a:r>
            <a:endParaRPr lang="en-US">
              <a:cs typeface="Calibri"/>
            </a:endParaRPr>
          </a:p>
          <a:p>
            <a:r>
              <a:rPr lang="en-US"/>
              <a:t>Generated interactively: from </a:t>
            </a:r>
            <a:r>
              <a:rPr lang="en-US" u="sng">
                <a:hlinkClick r:id="rId3"/>
              </a:rPr>
              <a:t>https://www.cdc.gov/nchs/covid19/pulse/mental-health.htm</a:t>
            </a:r>
            <a:r>
              <a:rPr lang="en-US"/>
              <a:t>. Accessed July 7, 2023.</a:t>
            </a:r>
            <a:endParaRPr lang="en-US" u="sng">
              <a:cs typeface="Calibri"/>
            </a:endParaRPr>
          </a:p>
        </p:txBody>
      </p:sp>
      <p:sp>
        <p:nvSpPr>
          <p:cNvPr id="4" name="Slide Number Placeholder 3"/>
          <p:cNvSpPr>
            <a:spLocks noGrp="1"/>
          </p:cNvSpPr>
          <p:nvPr>
            <p:ph type="sldNum" sz="quarter" idx="5"/>
          </p:nvPr>
        </p:nvSpPr>
        <p:spPr/>
        <p:txBody>
          <a:bodyPr/>
          <a:lstStyle/>
          <a:p>
            <a:fld id="{94759D7F-C22C-4F5B-9C84-859330EFBE8D}" type="slidenum">
              <a:t>3</a:t>
            </a:fld>
            <a:endParaRPr lang="en-US"/>
          </a:p>
        </p:txBody>
      </p:sp>
    </p:spTree>
    <p:extLst>
      <p:ext uri="{BB962C8B-B14F-4D97-AF65-F5344CB8AC3E}">
        <p14:creationId xmlns:p14="http://schemas.microsoft.com/office/powerpoint/2010/main" val="219548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4759D7F-C22C-4F5B-9C84-859330EFBE8D}" type="slidenum">
              <a:t>4</a:t>
            </a:fld>
            <a:endParaRPr lang="en-US"/>
          </a:p>
        </p:txBody>
      </p:sp>
    </p:spTree>
    <p:extLst>
      <p:ext uri="{BB962C8B-B14F-4D97-AF65-F5344CB8AC3E}">
        <p14:creationId xmlns:p14="http://schemas.microsoft.com/office/powerpoint/2010/main" val="147715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4759D7F-C22C-4F5B-9C84-859330EFBE8D}" type="slidenum">
              <a:t>5</a:t>
            </a:fld>
            <a:endParaRPr lang="en-US"/>
          </a:p>
        </p:txBody>
      </p:sp>
    </p:spTree>
    <p:extLst>
      <p:ext uri="{BB962C8B-B14F-4D97-AF65-F5344CB8AC3E}">
        <p14:creationId xmlns:p14="http://schemas.microsoft.com/office/powerpoint/2010/main" val="337104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dc.gov/nchs/covid19/pulse/mental-health.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325B5C27-8FCB-797B-460F-57FF05FDEDE8}"/>
              </a:ext>
            </a:extLst>
          </p:cNvPr>
          <p:cNvPicPr>
            <a:picLocks noChangeAspect="1"/>
          </p:cNvPicPr>
          <p:nvPr/>
        </p:nvPicPr>
        <p:blipFill rotWithShape="1">
          <a:blip r:embed="rId3"/>
          <a:srcRect l="20823" r="20644" b="-6"/>
          <a:stretch/>
        </p:blipFill>
        <p:spPr>
          <a:xfrm>
            <a:off x="6096000" y="1"/>
            <a:ext cx="6102825" cy="6858000"/>
          </a:xfrm>
          <a:prstGeom prst="rect">
            <a:avLst/>
          </a:prstGeom>
        </p:spPr>
      </p:pic>
      <p:sp>
        <p:nvSpPr>
          <p:cNvPr id="2" name="Title 1">
            <a:extLst>
              <a:ext uri="{FF2B5EF4-FFF2-40B4-BE49-F238E27FC236}">
                <a16:creationId xmlns:a16="http://schemas.microsoft.com/office/drawing/2014/main" id="{61C3969F-C558-41DB-7461-C4078B051D0F}"/>
              </a:ext>
            </a:extLst>
          </p:cNvPr>
          <p:cNvSpPr>
            <a:spLocks noGrp="1"/>
          </p:cNvSpPr>
          <p:nvPr>
            <p:ph type="title"/>
          </p:nvPr>
        </p:nvSpPr>
        <p:spPr>
          <a:xfrm>
            <a:off x="761803" y="350196"/>
            <a:ext cx="4646904" cy="1624520"/>
          </a:xfrm>
        </p:spPr>
        <p:txBody>
          <a:bodyPr anchor="ctr">
            <a:normAutofit/>
          </a:bodyPr>
          <a:lstStyle/>
          <a:p>
            <a:r>
              <a:rPr lang="en-US" sz="4000">
                <a:cs typeface="Calibri Light"/>
              </a:rPr>
              <a:t>Reported Anxiety Symptoms by Age</a:t>
            </a:r>
            <a:endParaRPr lang="en-US" sz="4000"/>
          </a:p>
        </p:txBody>
      </p:sp>
      <p:sp>
        <p:nvSpPr>
          <p:cNvPr id="3" name="Content Placeholder 2">
            <a:extLst>
              <a:ext uri="{FF2B5EF4-FFF2-40B4-BE49-F238E27FC236}">
                <a16:creationId xmlns:a16="http://schemas.microsoft.com/office/drawing/2014/main" id="{57B46B88-4839-2615-B99F-86D3599B4101}"/>
              </a:ext>
            </a:extLst>
          </p:cNvPr>
          <p:cNvSpPr>
            <a:spLocks noGrp="1"/>
          </p:cNvSpPr>
          <p:nvPr>
            <p:ph idx="1"/>
          </p:nvPr>
        </p:nvSpPr>
        <p:spPr>
          <a:xfrm>
            <a:off x="761802" y="2743200"/>
            <a:ext cx="4646905" cy="3613149"/>
          </a:xfrm>
        </p:spPr>
        <p:txBody>
          <a:bodyPr vert="horz" lIns="91440" tIns="45720" rIns="91440" bIns="45720" rtlCol="0" anchor="ctr">
            <a:normAutofit/>
          </a:bodyPr>
          <a:lstStyle/>
          <a:p>
            <a:endParaRPr lang="en-US" sz="2000"/>
          </a:p>
          <a:p>
            <a:endParaRPr lang="en-US" sz="2000">
              <a:cs typeface="Calibri"/>
            </a:endParaRPr>
          </a:p>
          <a:p>
            <a:endParaRPr lang="en-US" sz="2000">
              <a:cs typeface="Calibri"/>
            </a:endParaRPr>
          </a:p>
          <a:p>
            <a:endParaRPr lang="en-US" sz="2000">
              <a:cs typeface="Calibri"/>
            </a:endParaRPr>
          </a:p>
          <a:p>
            <a:pPr marL="0" indent="0">
              <a:buNone/>
            </a:pPr>
            <a:r>
              <a:rPr lang="en-US" sz="2000">
                <a:cs typeface="Calibri"/>
              </a:rPr>
              <a:t>Dr. Kendra Mhoon</a:t>
            </a:r>
          </a:p>
          <a:p>
            <a:pPr marL="0" indent="0">
              <a:buNone/>
            </a:pPr>
            <a:r>
              <a:rPr lang="en-US" sz="2000">
                <a:cs typeface="Calibri"/>
              </a:rPr>
              <a:t>Team: Ashkon </a:t>
            </a:r>
            <a:r>
              <a:rPr lang="en-US" sz="2000" err="1">
                <a:cs typeface="Calibri"/>
              </a:rPr>
              <a:t>Mobli</a:t>
            </a:r>
            <a:r>
              <a:rPr lang="en-US" sz="2000">
                <a:cs typeface="Calibri"/>
              </a:rPr>
              <a:t>, Bobby Flores, Baraah </a:t>
            </a:r>
            <a:r>
              <a:rPr lang="en-US" sz="2000" err="1">
                <a:cs typeface="Calibri"/>
              </a:rPr>
              <a:t>Alshannaq</a:t>
            </a:r>
            <a:r>
              <a:rPr lang="en-US" sz="2000">
                <a:cs typeface="Calibri"/>
              </a:rPr>
              <a:t>, Sreekala Santhakumari</a:t>
            </a:r>
          </a:p>
        </p:txBody>
      </p:sp>
    </p:spTree>
    <p:extLst>
      <p:ext uri="{BB962C8B-B14F-4D97-AF65-F5344CB8AC3E}">
        <p14:creationId xmlns:p14="http://schemas.microsoft.com/office/powerpoint/2010/main" val="264512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D6201-2048-A58E-6AA5-9DA2E0728219}"/>
              </a:ext>
            </a:extLst>
          </p:cNvPr>
          <p:cNvSpPr>
            <a:spLocks noGrp="1"/>
          </p:cNvSpPr>
          <p:nvPr>
            <p:ph type="title"/>
          </p:nvPr>
        </p:nvSpPr>
        <p:spPr>
          <a:xfrm>
            <a:off x="640080" y="325369"/>
            <a:ext cx="4368602" cy="1956841"/>
          </a:xfrm>
        </p:spPr>
        <p:txBody>
          <a:bodyPr anchor="b">
            <a:normAutofit/>
          </a:bodyPr>
          <a:lstStyle/>
          <a:p>
            <a:r>
              <a:rPr lang="en-US" sz="5400">
                <a:cs typeface="Calibri Light"/>
              </a:rPr>
              <a:t>The Data</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EB9388-2264-1033-D128-86AA63D3C5D6}"/>
              </a:ext>
            </a:extLst>
          </p:cNvPr>
          <p:cNvSpPr>
            <a:spLocks noGrp="1"/>
          </p:cNvSpPr>
          <p:nvPr>
            <p:ph idx="1"/>
          </p:nvPr>
        </p:nvSpPr>
        <p:spPr>
          <a:xfrm>
            <a:off x="640080" y="2872899"/>
            <a:ext cx="4243589" cy="3320668"/>
          </a:xfrm>
        </p:spPr>
        <p:txBody>
          <a:bodyPr vert="horz" lIns="91440" tIns="45720" rIns="91440" bIns="45720" rtlCol="0">
            <a:normAutofit/>
          </a:bodyPr>
          <a:lstStyle/>
          <a:p>
            <a:pPr>
              <a:buNone/>
            </a:pPr>
            <a:r>
              <a:rPr lang="en-US" sz="1700">
                <a:cs typeface="Calibri"/>
              </a:rPr>
              <a:t>The data used was collected as a part of the census bureau's household pulse survey. This data has been collected on a weekly basis over the last three years. The purpose of this survey was to produce data on the socioeconomic effects of coronavirus on American households.</a:t>
            </a:r>
          </a:p>
          <a:p>
            <a:pPr>
              <a:buNone/>
            </a:pPr>
            <a:r>
              <a:rPr lang="en-US" sz="1700">
                <a:cs typeface="Calibri"/>
              </a:rPr>
              <a:t>For our data, the National Center for Health Statistics (NCHS), worked with the Census Bureau to develop this survey in order to obtain information regarding the frequency of anxiety symptoms. </a:t>
            </a:r>
          </a:p>
        </p:txBody>
      </p:sp>
      <p:pic>
        <p:nvPicPr>
          <p:cNvPr id="5" name="Picture 4" descr="Graph on document with pen">
            <a:extLst>
              <a:ext uri="{FF2B5EF4-FFF2-40B4-BE49-F238E27FC236}">
                <a16:creationId xmlns:a16="http://schemas.microsoft.com/office/drawing/2014/main" id="{9E369368-6773-0BB7-0DD4-56E14C4CA52F}"/>
              </a:ext>
            </a:extLst>
          </p:cNvPr>
          <p:cNvPicPr>
            <a:picLocks noChangeAspect="1"/>
          </p:cNvPicPr>
          <p:nvPr/>
        </p:nvPicPr>
        <p:blipFill rotWithShape="1">
          <a:blip r:embed="rId3"/>
          <a:srcRect l="23599" r="9547"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6440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3BDAC-F0AF-C33B-EFC4-44B8265A43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Reported Anxiety Symptoms Over Time</a:t>
            </a:r>
            <a:endParaRPr lang="en-US" sz="3200" kern="1200">
              <a:solidFill>
                <a:schemeClr val="bg1"/>
              </a:solidFill>
              <a:latin typeface="+mj-lt"/>
              <a:ea typeface="+mj-ea"/>
              <a:cs typeface="+mj-cs"/>
            </a:endParaRPr>
          </a:p>
        </p:txBody>
      </p:sp>
      <p:pic>
        <p:nvPicPr>
          <p:cNvPr id="4" name="Picture 4" descr="A screenshot of a graph&#10;&#10;Description automatically generated">
            <a:extLst>
              <a:ext uri="{FF2B5EF4-FFF2-40B4-BE49-F238E27FC236}">
                <a16:creationId xmlns:a16="http://schemas.microsoft.com/office/drawing/2014/main" id="{F4FB0F8C-D3A3-264E-EB7F-799750985474}"/>
              </a:ext>
            </a:extLst>
          </p:cNvPr>
          <p:cNvPicPr>
            <a:picLocks noGrp="1" noChangeAspect="1"/>
          </p:cNvPicPr>
          <p:nvPr>
            <p:ph idx="1"/>
          </p:nvPr>
        </p:nvPicPr>
        <p:blipFill>
          <a:blip r:embed="rId3"/>
          <a:stretch>
            <a:fillRect/>
          </a:stretch>
        </p:blipFill>
        <p:spPr>
          <a:xfrm>
            <a:off x="3795860" y="2016813"/>
            <a:ext cx="7970158" cy="3605924"/>
          </a:xfrm>
          <a:prstGeom prst="rect">
            <a:avLst/>
          </a:prstGeom>
        </p:spPr>
      </p:pic>
      <p:sp>
        <p:nvSpPr>
          <p:cNvPr id="3" name="TextBox 2">
            <a:extLst>
              <a:ext uri="{FF2B5EF4-FFF2-40B4-BE49-F238E27FC236}">
                <a16:creationId xmlns:a16="http://schemas.microsoft.com/office/drawing/2014/main" id="{3DE38849-90B0-A39D-09EC-98BA890CF1CA}"/>
              </a:ext>
            </a:extLst>
          </p:cNvPr>
          <p:cNvSpPr txBox="1"/>
          <p:nvPr/>
        </p:nvSpPr>
        <p:spPr>
          <a:xfrm>
            <a:off x="558362" y="2016672"/>
            <a:ext cx="274319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Through this visual we are able to see the relationship between age groups and reported anxiety symptoms over the course of three years. Visually it seems all groups were affected some way but through an F-test we will measure that significance.</a:t>
            </a:r>
          </a:p>
        </p:txBody>
      </p:sp>
    </p:spTree>
    <p:extLst>
      <p:ext uri="{BB962C8B-B14F-4D97-AF65-F5344CB8AC3E}">
        <p14:creationId xmlns:p14="http://schemas.microsoft.com/office/powerpoint/2010/main" val="421748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44099-2340-2068-6017-516B0036776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Interpretation</a:t>
            </a:r>
            <a:endParaRPr lang="en-US" sz="4000">
              <a:solidFill>
                <a:srgbClr val="FFFFFF"/>
              </a:solidFill>
            </a:endParaRPr>
          </a:p>
        </p:txBody>
      </p:sp>
      <p:sp>
        <p:nvSpPr>
          <p:cNvPr id="3" name="Content Placeholder 2">
            <a:extLst>
              <a:ext uri="{FF2B5EF4-FFF2-40B4-BE49-F238E27FC236}">
                <a16:creationId xmlns:a16="http://schemas.microsoft.com/office/drawing/2014/main" id="{268E1B86-8FD3-DA9D-05F7-4427EEE31FCE}"/>
              </a:ext>
            </a:extLst>
          </p:cNvPr>
          <p:cNvSpPr>
            <a:spLocks noGrp="1"/>
          </p:cNvSpPr>
          <p:nvPr>
            <p:ph idx="1"/>
          </p:nvPr>
        </p:nvSpPr>
        <p:spPr>
          <a:xfrm>
            <a:off x="4810259" y="649480"/>
            <a:ext cx="6555347" cy="3890668"/>
          </a:xfrm>
        </p:spPr>
        <p:txBody>
          <a:bodyPr vert="horz" lIns="91440" tIns="45720" rIns="91440" bIns="45720" rtlCol="0" anchor="ctr">
            <a:normAutofit/>
          </a:bodyPr>
          <a:lstStyle/>
          <a:p>
            <a:pPr>
              <a:buNone/>
            </a:pPr>
            <a:r>
              <a:rPr lang="en-US" sz="2000">
                <a:cs typeface="Calibri"/>
              </a:rPr>
              <a:t>We performed multiple F-tests to derive significance in the difference of means. What we found was that all subgroups besides "18 – 29 years", and "80 years and above" experienced a significant change in reports of anxiety over this period of time. This could be due to a variety of different factors. </a:t>
            </a:r>
          </a:p>
          <a:p>
            <a:pPr>
              <a:buNone/>
            </a:pPr>
            <a:r>
              <a:rPr lang="en-US" sz="2000">
                <a:cs typeface="Calibri"/>
              </a:rPr>
              <a:t>What we can see is that Coronavirus significantly affected age groups 30 - 79 years of age based on these F-tests.</a:t>
            </a:r>
            <a:endParaRPr lang="en-US" sz="2000">
              <a:ea typeface="Calibri"/>
              <a:cs typeface="Calibri"/>
            </a:endParaRPr>
          </a:p>
        </p:txBody>
      </p:sp>
      <p:graphicFrame>
        <p:nvGraphicFramePr>
          <p:cNvPr id="9" name="Table 8">
            <a:extLst>
              <a:ext uri="{FF2B5EF4-FFF2-40B4-BE49-F238E27FC236}">
                <a16:creationId xmlns:a16="http://schemas.microsoft.com/office/drawing/2014/main" id="{041862A1-3EBB-79B7-1190-66CC794C4895}"/>
              </a:ext>
            </a:extLst>
          </p:cNvPr>
          <p:cNvGraphicFramePr>
            <a:graphicFrameLocks noGrp="1"/>
          </p:cNvGraphicFramePr>
          <p:nvPr>
            <p:extLst>
              <p:ext uri="{D42A27DB-BD31-4B8C-83A1-F6EECF244321}">
                <p14:modId xmlns:p14="http://schemas.microsoft.com/office/powerpoint/2010/main" val="3713241657"/>
              </p:ext>
            </p:extLst>
          </p:nvPr>
        </p:nvGraphicFramePr>
        <p:xfrm>
          <a:off x="4920374" y="4019682"/>
          <a:ext cx="6150510" cy="2550944"/>
        </p:xfrm>
        <a:graphic>
          <a:graphicData uri="http://schemas.openxmlformats.org/drawingml/2006/table">
            <a:tbl>
              <a:tblPr firstRow="1" bandRow="1">
                <a:tableStyleId>{5C22544A-7EE6-4342-B048-85BDC9FD1C3A}</a:tableStyleId>
              </a:tblPr>
              <a:tblGrid>
                <a:gridCol w="2144431">
                  <a:extLst>
                    <a:ext uri="{9D8B030D-6E8A-4147-A177-3AD203B41FA5}">
                      <a16:colId xmlns:a16="http://schemas.microsoft.com/office/drawing/2014/main" val="2420045736"/>
                    </a:ext>
                  </a:extLst>
                </a:gridCol>
                <a:gridCol w="1131128">
                  <a:extLst>
                    <a:ext uri="{9D8B030D-6E8A-4147-A177-3AD203B41FA5}">
                      <a16:colId xmlns:a16="http://schemas.microsoft.com/office/drawing/2014/main" val="3628959056"/>
                    </a:ext>
                  </a:extLst>
                </a:gridCol>
                <a:gridCol w="1131128">
                  <a:extLst>
                    <a:ext uri="{9D8B030D-6E8A-4147-A177-3AD203B41FA5}">
                      <a16:colId xmlns:a16="http://schemas.microsoft.com/office/drawing/2014/main" val="2807981265"/>
                    </a:ext>
                  </a:extLst>
                </a:gridCol>
                <a:gridCol w="1743823">
                  <a:extLst>
                    <a:ext uri="{9D8B030D-6E8A-4147-A177-3AD203B41FA5}">
                      <a16:colId xmlns:a16="http://schemas.microsoft.com/office/drawing/2014/main" val="3506942281"/>
                    </a:ext>
                  </a:extLst>
                </a:gridCol>
              </a:tblGrid>
              <a:tr h="318868">
                <a:tc>
                  <a:txBody>
                    <a:bodyPr/>
                    <a:lstStyle/>
                    <a:p>
                      <a:pPr algn="l"/>
                      <a:r>
                        <a:rPr lang="en-US">
                          <a:effectLst/>
                        </a:rPr>
                        <a:t>Subgroup</a:t>
                      </a:r>
                    </a:p>
                  </a:txBody>
                  <a:tcPr marL="0" marR="0" marT="0" marB="0" anchor="ctr"/>
                </a:tc>
                <a:tc>
                  <a:txBody>
                    <a:bodyPr/>
                    <a:lstStyle/>
                    <a:p>
                      <a:pPr algn="l"/>
                      <a:r>
                        <a:rPr lang="en-US">
                          <a:effectLst/>
                        </a:rPr>
                        <a:t>F Value</a:t>
                      </a:r>
                    </a:p>
                  </a:txBody>
                  <a:tcPr marL="0" marR="0" marT="0" marB="0" anchor="ctr"/>
                </a:tc>
                <a:tc>
                  <a:txBody>
                    <a:bodyPr/>
                    <a:lstStyle/>
                    <a:p>
                      <a:pPr algn="l"/>
                      <a:r>
                        <a:rPr lang="en-US">
                          <a:effectLst/>
                        </a:rPr>
                        <a:t>p value</a:t>
                      </a:r>
                    </a:p>
                  </a:txBody>
                  <a:tcPr marL="0" marR="0" marT="0" marB="0" anchor="ctr"/>
                </a:tc>
                <a:tc>
                  <a:txBody>
                    <a:bodyPr/>
                    <a:lstStyle/>
                    <a:p>
                      <a:pPr algn="l"/>
                      <a:r>
                        <a:rPr lang="en-US">
                          <a:effectLst/>
                        </a:rPr>
                        <a:t>F Critical Value</a:t>
                      </a:r>
                    </a:p>
                  </a:txBody>
                  <a:tcPr marL="0" marR="0" marT="0" marB="0" anchor="ctr"/>
                </a:tc>
                <a:extLst>
                  <a:ext uri="{0D108BD9-81ED-4DB2-BD59-A6C34878D82A}">
                    <a16:rowId xmlns:a16="http://schemas.microsoft.com/office/drawing/2014/main" val="1660634356"/>
                  </a:ext>
                </a:extLst>
              </a:tr>
              <a:tr h="318868">
                <a:tc>
                  <a:txBody>
                    <a:bodyPr/>
                    <a:lstStyle/>
                    <a:p>
                      <a:pPr algn="l"/>
                      <a:r>
                        <a:rPr lang="en-US">
                          <a:effectLst/>
                        </a:rPr>
                        <a:t>18 - 29 years</a:t>
                      </a:r>
                    </a:p>
                  </a:txBody>
                  <a:tcPr marL="0" marR="0" marT="0" marB="0" anchor="ctr"/>
                </a:tc>
                <a:tc>
                  <a:txBody>
                    <a:bodyPr/>
                    <a:lstStyle/>
                    <a:p>
                      <a:pPr algn="r"/>
                      <a:r>
                        <a:rPr lang="en-US"/>
                        <a:t>2.007</a:t>
                      </a:r>
                    </a:p>
                  </a:txBody>
                  <a:tcPr marL="0" marR="0" marT="0" marB="0" anchor="ctr"/>
                </a:tc>
                <a:tc>
                  <a:txBody>
                    <a:bodyPr/>
                    <a:lstStyle/>
                    <a:p>
                      <a:pPr algn="r"/>
                      <a:r>
                        <a:rPr lang="en-US"/>
                        <a:t>0.124</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3565870290"/>
                  </a:ext>
                </a:extLst>
              </a:tr>
              <a:tr h="318868">
                <a:tc>
                  <a:txBody>
                    <a:bodyPr/>
                    <a:lstStyle/>
                    <a:p>
                      <a:pPr algn="l"/>
                      <a:r>
                        <a:rPr lang="en-US">
                          <a:effectLst/>
                        </a:rPr>
                        <a:t>30 - 39 years</a:t>
                      </a:r>
                    </a:p>
                  </a:txBody>
                  <a:tcPr marL="0" marR="0" marT="0" marB="0" anchor="ctr"/>
                </a:tc>
                <a:tc>
                  <a:txBody>
                    <a:bodyPr/>
                    <a:lstStyle/>
                    <a:p>
                      <a:pPr algn="r"/>
                      <a:r>
                        <a:rPr lang="en-US"/>
                        <a:t>7.098</a:t>
                      </a:r>
                    </a:p>
                  </a:txBody>
                  <a:tcPr marL="0" marR="0" marT="0" marB="0" anchor="ctr"/>
                </a:tc>
                <a:tc>
                  <a:txBody>
                    <a:bodyPr/>
                    <a:lstStyle/>
                    <a:p>
                      <a:pPr algn="r"/>
                      <a:r>
                        <a:rPr lang="en-US"/>
                        <a:t>0.000</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2981763104"/>
                  </a:ext>
                </a:extLst>
              </a:tr>
              <a:tr h="318868">
                <a:tc>
                  <a:txBody>
                    <a:bodyPr/>
                    <a:lstStyle/>
                    <a:p>
                      <a:pPr algn="l"/>
                      <a:r>
                        <a:rPr lang="en-US">
                          <a:effectLst/>
                        </a:rPr>
                        <a:t>40 - 49 years</a:t>
                      </a:r>
                    </a:p>
                  </a:txBody>
                  <a:tcPr marL="0" marR="0" marT="0" marB="0" anchor="ctr"/>
                </a:tc>
                <a:tc>
                  <a:txBody>
                    <a:bodyPr/>
                    <a:lstStyle/>
                    <a:p>
                      <a:pPr algn="r"/>
                      <a:r>
                        <a:rPr lang="en-US"/>
                        <a:t>9.748</a:t>
                      </a:r>
                    </a:p>
                  </a:txBody>
                  <a:tcPr marL="0" marR="0" marT="0" marB="0" anchor="ctr"/>
                </a:tc>
                <a:tc>
                  <a:txBody>
                    <a:bodyPr/>
                    <a:lstStyle/>
                    <a:p>
                      <a:pPr algn="r"/>
                      <a:r>
                        <a:rPr lang="en-US"/>
                        <a:t>0.000</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253052833"/>
                  </a:ext>
                </a:extLst>
              </a:tr>
              <a:tr h="318868">
                <a:tc>
                  <a:txBody>
                    <a:bodyPr/>
                    <a:lstStyle/>
                    <a:p>
                      <a:pPr algn="l"/>
                      <a:r>
                        <a:rPr lang="en-US">
                          <a:effectLst/>
                        </a:rPr>
                        <a:t>50 - 59 years</a:t>
                      </a:r>
                    </a:p>
                  </a:txBody>
                  <a:tcPr marL="0" marR="0" marT="0" marB="0" anchor="ctr"/>
                </a:tc>
                <a:tc>
                  <a:txBody>
                    <a:bodyPr/>
                    <a:lstStyle/>
                    <a:p>
                      <a:pPr algn="r"/>
                      <a:r>
                        <a:rPr lang="en-US"/>
                        <a:t>12.251</a:t>
                      </a:r>
                    </a:p>
                  </a:txBody>
                  <a:tcPr marL="0" marR="0" marT="0" marB="0" anchor="ctr"/>
                </a:tc>
                <a:tc>
                  <a:txBody>
                    <a:bodyPr/>
                    <a:lstStyle/>
                    <a:p>
                      <a:pPr algn="r"/>
                      <a:r>
                        <a:rPr lang="en-US"/>
                        <a:t>0.000</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2310667651"/>
                  </a:ext>
                </a:extLst>
              </a:tr>
              <a:tr h="318868">
                <a:tc>
                  <a:txBody>
                    <a:bodyPr/>
                    <a:lstStyle/>
                    <a:p>
                      <a:pPr algn="l"/>
                      <a:r>
                        <a:rPr lang="en-US">
                          <a:effectLst/>
                        </a:rPr>
                        <a:t>60 - 69 years</a:t>
                      </a:r>
                    </a:p>
                  </a:txBody>
                  <a:tcPr marL="0" marR="0" marT="0" marB="0" anchor="ctr"/>
                </a:tc>
                <a:tc>
                  <a:txBody>
                    <a:bodyPr/>
                    <a:lstStyle/>
                    <a:p>
                      <a:pPr algn="r"/>
                      <a:r>
                        <a:rPr lang="en-US"/>
                        <a:t>10.974</a:t>
                      </a:r>
                    </a:p>
                  </a:txBody>
                  <a:tcPr marL="0" marR="0" marT="0" marB="0" anchor="ctr"/>
                </a:tc>
                <a:tc>
                  <a:txBody>
                    <a:bodyPr/>
                    <a:lstStyle/>
                    <a:p>
                      <a:pPr algn="r"/>
                      <a:r>
                        <a:rPr lang="en-US"/>
                        <a:t>0.000</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3570443701"/>
                  </a:ext>
                </a:extLst>
              </a:tr>
              <a:tr h="318868">
                <a:tc>
                  <a:txBody>
                    <a:bodyPr/>
                    <a:lstStyle/>
                    <a:p>
                      <a:pPr algn="l"/>
                      <a:r>
                        <a:rPr lang="en-US">
                          <a:effectLst/>
                        </a:rPr>
                        <a:t>70 - 79 years</a:t>
                      </a:r>
                    </a:p>
                  </a:txBody>
                  <a:tcPr marL="0" marR="0" marT="0" marB="0" anchor="ctr"/>
                </a:tc>
                <a:tc>
                  <a:txBody>
                    <a:bodyPr/>
                    <a:lstStyle/>
                    <a:p>
                      <a:pPr algn="r"/>
                      <a:r>
                        <a:rPr lang="en-US"/>
                        <a:t>7.748</a:t>
                      </a:r>
                    </a:p>
                  </a:txBody>
                  <a:tcPr marL="0" marR="0" marT="0" marB="0" anchor="ctr"/>
                </a:tc>
                <a:tc>
                  <a:txBody>
                    <a:bodyPr/>
                    <a:lstStyle/>
                    <a:p>
                      <a:pPr algn="r"/>
                      <a:r>
                        <a:rPr lang="en-US"/>
                        <a:t>0.000</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3244791164"/>
                  </a:ext>
                </a:extLst>
              </a:tr>
              <a:tr h="318868">
                <a:tc>
                  <a:txBody>
                    <a:bodyPr/>
                    <a:lstStyle/>
                    <a:p>
                      <a:pPr algn="l"/>
                      <a:r>
                        <a:rPr lang="en-US">
                          <a:effectLst/>
                        </a:rPr>
                        <a:t>80 years and above</a:t>
                      </a:r>
                    </a:p>
                  </a:txBody>
                  <a:tcPr marL="0" marR="0" marT="0" marB="0" anchor="ctr"/>
                </a:tc>
                <a:tc>
                  <a:txBody>
                    <a:bodyPr/>
                    <a:lstStyle/>
                    <a:p>
                      <a:pPr algn="r"/>
                      <a:r>
                        <a:rPr lang="en-US"/>
                        <a:t>0.647</a:t>
                      </a:r>
                    </a:p>
                  </a:txBody>
                  <a:tcPr marL="0" marR="0" marT="0" marB="0" anchor="ctr"/>
                </a:tc>
                <a:tc>
                  <a:txBody>
                    <a:bodyPr/>
                    <a:lstStyle/>
                    <a:p>
                      <a:pPr algn="r"/>
                      <a:r>
                        <a:rPr lang="en-US"/>
                        <a:t>0.588</a:t>
                      </a:r>
                    </a:p>
                  </a:txBody>
                  <a:tcPr marL="0" marR="0" marT="0" marB="0" anchor="ctr"/>
                </a:tc>
                <a:tc>
                  <a:txBody>
                    <a:bodyPr/>
                    <a:lstStyle/>
                    <a:p>
                      <a:pPr algn="r"/>
                      <a:r>
                        <a:rPr lang="en-US"/>
                        <a:t>2.776</a:t>
                      </a:r>
                    </a:p>
                  </a:txBody>
                  <a:tcPr marL="0" marR="0" marT="0" marB="0" anchor="ctr"/>
                </a:tc>
                <a:extLst>
                  <a:ext uri="{0D108BD9-81ED-4DB2-BD59-A6C34878D82A}">
                    <a16:rowId xmlns:a16="http://schemas.microsoft.com/office/drawing/2014/main" val="3609673383"/>
                  </a:ext>
                </a:extLst>
              </a:tr>
            </a:tbl>
          </a:graphicData>
        </a:graphic>
      </p:graphicFrame>
    </p:spTree>
    <p:extLst>
      <p:ext uri="{BB962C8B-B14F-4D97-AF65-F5344CB8AC3E}">
        <p14:creationId xmlns:p14="http://schemas.microsoft.com/office/powerpoint/2010/main" val="207979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28E2A-20FE-1A88-CD7D-C7F02688341C}"/>
              </a:ext>
            </a:extLst>
          </p:cNvPr>
          <p:cNvSpPr>
            <a:spLocks noGrp="1"/>
          </p:cNvSpPr>
          <p:nvPr>
            <p:ph type="title"/>
          </p:nvPr>
        </p:nvSpPr>
        <p:spPr>
          <a:xfrm>
            <a:off x="761800" y="762001"/>
            <a:ext cx="5334197" cy="1708242"/>
          </a:xfrm>
        </p:spPr>
        <p:txBody>
          <a:bodyPr anchor="ctr">
            <a:normAutofit/>
          </a:bodyPr>
          <a:lstStyle/>
          <a:p>
            <a:r>
              <a:rPr lang="en-US" sz="4000">
                <a:cs typeface="Calibri Light"/>
              </a:rPr>
              <a:t>Conclusion</a:t>
            </a:r>
            <a:endParaRPr lang="en-US" sz="4000"/>
          </a:p>
        </p:txBody>
      </p:sp>
      <p:sp>
        <p:nvSpPr>
          <p:cNvPr id="3" name="Content Placeholder 2">
            <a:extLst>
              <a:ext uri="{FF2B5EF4-FFF2-40B4-BE49-F238E27FC236}">
                <a16:creationId xmlns:a16="http://schemas.microsoft.com/office/drawing/2014/main" id="{52BD65E8-8FB0-586D-1691-ABBCD148F4D1}"/>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700">
                <a:cs typeface="Calibri"/>
              </a:rPr>
              <a:t>The Household Pulse Survey in collaboration with five federal agencies has produced this data weekly for the last three years. </a:t>
            </a:r>
          </a:p>
          <a:p>
            <a:r>
              <a:rPr lang="en-US" sz="1700">
                <a:cs typeface="Calibri"/>
              </a:rPr>
              <a:t>F tests were performed on each age group to determine a significant change over the three-year period.</a:t>
            </a:r>
            <a:endParaRPr lang="en-US" sz="1700">
              <a:ea typeface="Calibri"/>
              <a:cs typeface="Calibri"/>
            </a:endParaRPr>
          </a:p>
          <a:p>
            <a:r>
              <a:rPr lang="en-US" sz="1700">
                <a:cs typeface="Calibri"/>
              </a:rPr>
              <a:t>Subgroups "18 – 29", and "80 and above" experienced no significant change while all other groups seemingly did. </a:t>
            </a:r>
            <a:endParaRPr lang="en-US" sz="1700">
              <a:ea typeface="Calibri"/>
              <a:cs typeface="Calibri"/>
            </a:endParaRPr>
          </a:p>
          <a:p>
            <a:r>
              <a:rPr lang="en-US" sz="1700">
                <a:cs typeface="Calibri"/>
              </a:rPr>
              <a:t>It is possible younger adults are more adaptable, while older adults are generally less affected by change. </a:t>
            </a:r>
            <a:endParaRPr lang="en-US" sz="1700">
              <a:ea typeface="Calibri" panose="020F0502020204030204"/>
              <a:cs typeface="Calibri"/>
            </a:endParaRPr>
          </a:p>
          <a:p>
            <a:r>
              <a:rPr lang="en-US" sz="1700">
                <a:cs typeface="Calibri"/>
              </a:rPr>
              <a:t>The presence of Coronavirus likely affected all groups, but through the presence of unknown variables, the significance may be lost.</a:t>
            </a:r>
            <a:endParaRPr lang="en-US" sz="1700">
              <a:ea typeface="Calibri"/>
              <a:cs typeface="Calibri"/>
            </a:endParaRPr>
          </a:p>
          <a:p>
            <a:pPr marL="0" indent="0">
              <a:buNone/>
            </a:pPr>
            <a:endParaRPr lang="en-US" sz="1700">
              <a:cs typeface="Calibri"/>
            </a:endParaRPr>
          </a:p>
        </p:txBody>
      </p:sp>
      <p:pic>
        <p:nvPicPr>
          <p:cNvPr id="14" name="Picture 4" descr="Hands holding each other">
            <a:extLst>
              <a:ext uri="{FF2B5EF4-FFF2-40B4-BE49-F238E27FC236}">
                <a16:creationId xmlns:a16="http://schemas.microsoft.com/office/drawing/2014/main" id="{457E91C6-7E28-FE55-FE2F-F8ED0B1A059C}"/>
              </a:ext>
            </a:extLst>
          </p:cNvPr>
          <p:cNvPicPr>
            <a:picLocks noChangeAspect="1"/>
          </p:cNvPicPr>
          <p:nvPr/>
        </p:nvPicPr>
        <p:blipFill rotWithShape="1">
          <a:blip r:embed="rId3"/>
          <a:srcRect l="24066" r="24173"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3797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62A94-9B66-0A26-9707-2007F390438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References</a:t>
            </a:r>
          </a:p>
        </p:txBody>
      </p:sp>
      <p:sp>
        <p:nvSpPr>
          <p:cNvPr id="3" name="Content Placeholder 2">
            <a:extLst>
              <a:ext uri="{FF2B5EF4-FFF2-40B4-BE49-F238E27FC236}">
                <a16:creationId xmlns:a16="http://schemas.microsoft.com/office/drawing/2014/main" id="{39F13F46-133E-E3A3-7E39-8400CE645D8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National Center for Health Statistics. U.S. Census Bureau, Household Pulse Survey, 2020–2023. Anxiety and Depression. Generated interactively: from </a:t>
            </a:r>
            <a:r>
              <a:rPr lang="en-US" sz="2000">
                <a:ea typeface="+mn-lt"/>
                <a:cs typeface="+mn-lt"/>
                <a:hlinkClick r:id="rId2"/>
              </a:rPr>
              <a:t>https://www.cdc.gov/nchs/covid19/pulse/mental-health.htm</a:t>
            </a:r>
            <a:endParaRPr lang="en-US" sz="2000">
              <a:cs typeface="Calibri" panose="020F0502020204030204"/>
            </a:endParaRPr>
          </a:p>
        </p:txBody>
      </p:sp>
    </p:spTree>
    <p:extLst>
      <p:ext uri="{BB962C8B-B14F-4D97-AF65-F5344CB8AC3E}">
        <p14:creationId xmlns:p14="http://schemas.microsoft.com/office/powerpoint/2010/main" val="2707377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5</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Reported Anxiety Symptoms by Age</vt:lpstr>
      <vt:lpstr>The Data</vt:lpstr>
      <vt:lpstr>Reported Anxiety Symptoms Over Time</vt:lpstr>
      <vt:lpstr>Interpretation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2023-07-07T20:35:24Z</dcterms:created>
  <dcterms:modified xsi:type="dcterms:W3CDTF">2023-07-09T18:44:45Z</dcterms:modified>
</cp:coreProperties>
</file>