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7"/>
  </p:notesMasterIdLst>
  <p:handoutMasterIdLst>
    <p:handoutMasterId r:id="rId18"/>
  </p:handoutMasterIdLst>
  <p:sldIdLst>
    <p:sldId id="258"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4"/>
    <a:srgbClr val="FFFFFF"/>
    <a:srgbClr val="FFC425"/>
    <a:srgbClr val="E5E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FCF4F-79F4-AC4B-B4DA-DC8D2653DD13}" v="11" dt="2022-03-22T12:04:21.44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52" autoAdjust="0"/>
    <p:restoredTop sz="94633"/>
  </p:normalViewPr>
  <p:slideViewPr>
    <p:cSldViewPr snapToGrid="0">
      <p:cViewPr varScale="1">
        <p:scale>
          <a:sx n="70" d="100"/>
          <a:sy n="70" d="100"/>
        </p:scale>
        <p:origin x="216" y="72"/>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latin typeface="Arial" panose="020B0604020202020204" pitchFamily="34" charset="0"/>
              </a:rPr>
              <a:t>4/14/2022</a:t>
            </a:fld>
            <a:endParaRPr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latin typeface="Arial" panose="020B0604020202020204" pitchFamily="34" charset="0"/>
              </a:rPr>
              <a:t>‹#›</a:t>
            </a:fld>
            <a:endParaRPr dirty="0">
              <a:latin typeface="Arial" panose="020B0604020202020204" pitchFamily="34" charset="0"/>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237F6C43-988E-4257-9A1C-C162EF036D58}" type="datetimeFigureOut">
              <a:rPr lang="en-US" smtClean="0"/>
              <a:pPr/>
              <a:t>4/14/2022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DED491D0-8E1B-49C7-849B-A28568D94497}" type="slidenum">
              <a:rPr lang="en-US" smtClean="0"/>
              <a:pPr/>
              <a:t>‹#›</a:t>
            </a:fld>
            <a:endParaRPr lang="en-US"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bg2"/>
                </a:solidFill>
                <a:latin typeface="Arial" panose="020B0604020202020204" pitchFamily="34" charset="0"/>
                <a:cs typeface="Arial" panose="020B0604020202020204" pitchFamily="34" charset="0"/>
              </a:rPr>
              <a:t>Copyright © 2023 by Jones &amp; Bartlett Learning, LLC an Ascend Learning Company. </a:t>
            </a:r>
            <a:r>
              <a:rPr lang="en-US" sz="800" dirty="0" err="1">
                <a:solidFill>
                  <a:schemeClr val="bg2"/>
                </a:solidFill>
                <a:latin typeface="Arial" panose="020B0604020202020204" pitchFamily="34" charset="0"/>
                <a:cs typeface="Arial" panose="020B0604020202020204" pitchFamily="34" charset="0"/>
              </a:rPr>
              <a:t>www.jblearning.com</a:t>
            </a:r>
            <a:endParaRPr lang="en-US" sz="800" dirty="0">
              <a:solidFill>
                <a:schemeClr val="bg2"/>
              </a:solidFill>
              <a:latin typeface="Arial" panose="020B0604020202020204" pitchFamily="34" charset="0"/>
              <a:cs typeface="Arial" panose="020B0604020202020204" pitchFamily="34" charset="0"/>
            </a:endParaRPr>
          </a:p>
        </p:txBody>
      </p:sp>
      <p:pic>
        <p:nvPicPr>
          <p:cNvPr id="8" name="Picture Placeholder 22" descr="The title of the book is, Essentials of Biostatistics in Public Health, Third Edition, by Lisa M. Sullivan. The book belongs to the category, Essential Public Health. The Series Editor is Richard Riegelman. The background image shows different types of graphs associated with statistics. &#10;" title="Unnumbered figure">
            <a:extLst>
              <a:ext uri="{FF2B5EF4-FFF2-40B4-BE49-F238E27FC236}">
                <a16:creationId xmlns:a16="http://schemas.microsoft.com/office/drawing/2014/main" id="{B41310A0-8BA7-BF43-BEEA-66420B4CB8B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825029" y="-153895"/>
            <a:ext cx="5883773" cy="7175334"/>
          </a:xfrm>
          <a:prstGeom prst="rect">
            <a:avLst/>
          </a:prstGeom>
        </p:spPr>
      </p:pic>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tx2"/>
                </a:solidFill>
                <a:latin typeface="Arial" panose="020B0604020202020204" pitchFamily="34" charset="0"/>
                <a:cs typeface="Arial" panose="020B0604020202020204" pitchFamily="34" charset="0"/>
              </a:rPr>
              <a:t>Copyright © 2023 by Jones &amp; Bartlett Learning, LLC an Ascend Learning Company. </a:t>
            </a:r>
            <a:r>
              <a:rPr lang="en-US" sz="800" dirty="0" err="1">
                <a:solidFill>
                  <a:schemeClr val="tx2"/>
                </a:solidFill>
                <a:latin typeface="Arial" panose="020B0604020202020204" pitchFamily="34" charset="0"/>
                <a:cs typeface="Arial" panose="020B0604020202020204" pitchFamily="34" charset="0"/>
              </a:rPr>
              <a:t>www.jblearning.com</a:t>
            </a:r>
            <a:endParaRPr lang="en-US" sz="800" dirty="0">
              <a:solidFill>
                <a:schemeClr val="tx2"/>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r>
              <a:rPr lang="en-US" smtClean="0"/>
              <a:t>Click icon to add picture</a:t>
            </a:r>
            <a:endParaRPr lang="en-US"/>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smtClean="0"/>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r>
              <a:rPr lang="en-US" smtClean="0"/>
              <a:t>Click icon to add picture</a:t>
            </a:r>
            <a:endParaRPr lang="en-US"/>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smtClean="0"/>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extLst>
      <p:ext uri="{BB962C8B-B14F-4D97-AF65-F5344CB8AC3E}">
        <p14:creationId xmlns:p14="http://schemas.microsoft.com/office/powerpoint/2010/main" val="311169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r>
              <a:rPr lang="en-US" sz="800" dirty="0">
                <a:latin typeface="Arial" panose="020B0604020202020204" pitchFamily="34" charset="0"/>
                <a:cs typeface="Arial" panose="020B0604020202020204" pitchFamily="34" charset="0"/>
              </a:rPr>
              <a:t>Copyright © 2023 by Jones &amp; Bartlett Learning, LLC an Ascend Learning Company. </a:t>
            </a:r>
            <a:r>
              <a:rPr lang="en-US" sz="800" dirty="0" err="1">
                <a:latin typeface="Arial" panose="020B0604020202020204" pitchFamily="34" charset="0"/>
                <a:cs typeface="Arial" panose="020B0604020202020204" pitchFamily="34" charset="0"/>
              </a:rPr>
              <a:t>www.jblearning.com</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3" r:id="rId5"/>
    <p:sldLayoutId id="2147483654" r:id="rId6"/>
    <p:sldLayoutId id="2147483656" r:id="rId7"/>
    <p:sldLayoutId id="2147483657"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1</a:t>
            </a:r>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lstStyle/>
          <a:p>
            <a:r>
              <a:rPr lang="en-US" dirty="0"/>
              <a:t>Introduction</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Issues for Biostatisticians </a:t>
            </a:r>
            <a:r>
              <a:rPr lang="en-US" altLang="en-US" sz="1800" dirty="0"/>
              <a:t>(2 of 2)</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Research question</a:t>
            </a:r>
          </a:p>
          <a:p>
            <a:r>
              <a:rPr lang="en-US" altLang="en-US" dirty="0">
                <a:ea typeface="MS PGothic" panose="020B0600070205080204" pitchFamily="34" charset="-128"/>
              </a:rPr>
              <a:t>Study sample</a:t>
            </a:r>
          </a:p>
          <a:p>
            <a:r>
              <a:rPr lang="en-US" altLang="en-US" dirty="0">
                <a:ea typeface="MS PGothic" panose="020B0600070205080204" pitchFamily="34" charset="-128"/>
              </a:rPr>
              <a:t>Sample size</a:t>
            </a:r>
          </a:p>
          <a:p>
            <a:r>
              <a:rPr lang="en-US" altLang="en-US" dirty="0">
                <a:ea typeface="MS PGothic" panose="020B0600070205080204" pitchFamily="34" charset="-128"/>
              </a:rPr>
              <a:t>Analytic techniques</a:t>
            </a:r>
          </a:p>
          <a:p>
            <a:r>
              <a:rPr lang="en-US" altLang="en-US" dirty="0">
                <a:ea typeface="MS PGothic" panose="020B0600070205080204" pitchFamily="34" charset="-128"/>
              </a:rPr>
              <a:t>Inferences—cause/effect</a:t>
            </a:r>
          </a:p>
          <a:p>
            <a:r>
              <a:rPr lang="en-US" altLang="en-US" dirty="0">
                <a:ea typeface="MS PGothic" panose="020B0600070205080204" pitchFamily="34" charset="-128"/>
              </a:rPr>
              <a:t>Limitations</a:t>
            </a:r>
          </a:p>
          <a:p>
            <a:endParaRPr lang="en-US" altLang="en-US" dirty="0">
              <a:ea typeface="MS PGothic" panose="020B0600070205080204" pitchFamily="34" charset="-128"/>
            </a:endParaRPr>
          </a:p>
          <a:p>
            <a:endParaRPr lang="en-US" altLang="en-US" dirty="0">
              <a:ea typeface="MS PGothic" panose="020B0600070205080204" pitchFamily="34" charset="-128"/>
            </a:endParaRPr>
          </a:p>
        </p:txBody>
      </p:sp>
    </p:spTree>
    <p:extLst>
      <p:ext uri="{BB962C8B-B14F-4D97-AF65-F5344CB8AC3E}">
        <p14:creationId xmlns:p14="http://schemas.microsoft.com/office/powerpoint/2010/main" val="270824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Types of Studies</a:t>
            </a:r>
          </a:p>
        </p:txBody>
      </p:sp>
      <p:sp>
        <p:nvSpPr>
          <p:cNvPr id="14" name="Content Placeholder 2"/>
          <p:cNvSpPr>
            <a:spLocks noGrp="1"/>
          </p:cNvSpPr>
          <p:nvPr>
            <p:ph idx="1"/>
          </p:nvPr>
        </p:nvSpPr>
        <p:spPr/>
        <p:txBody>
          <a:bodyPr/>
          <a:lstStyle/>
          <a:p>
            <a:r>
              <a:rPr lang="en-US" altLang="en-US" dirty="0"/>
              <a:t>Laboratory studies</a:t>
            </a:r>
          </a:p>
          <a:p>
            <a:r>
              <a:rPr lang="en-US" altLang="en-US" dirty="0"/>
              <a:t>Animal studies</a:t>
            </a:r>
          </a:p>
          <a:p>
            <a:r>
              <a:rPr lang="en-US" altLang="en-US" dirty="0"/>
              <a:t>Clinical studies</a:t>
            </a:r>
          </a:p>
          <a:p>
            <a:pPr lvl="1"/>
            <a:r>
              <a:rPr lang="en-US" altLang="en-US" dirty="0"/>
              <a:t>Observational studies	</a:t>
            </a:r>
          </a:p>
          <a:p>
            <a:pPr lvl="1"/>
            <a:r>
              <a:rPr lang="en-US" altLang="en-US" dirty="0"/>
              <a:t>Experimental trials</a:t>
            </a:r>
          </a:p>
          <a:p>
            <a:endParaRPr lang="en-US" altLang="en-US" dirty="0"/>
          </a:p>
        </p:txBody>
      </p:sp>
    </p:spTree>
    <p:extLst>
      <p:ext uri="{BB962C8B-B14F-4D97-AF65-F5344CB8AC3E}">
        <p14:creationId xmlns:p14="http://schemas.microsoft.com/office/powerpoint/2010/main" val="226941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Research Teams	</a:t>
            </a:r>
          </a:p>
        </p:txBody>
      </p:sp>
      <p:sp>
        <p:nvSpPr>
          <p:cNvPr id="14" name="Content Placeholder 2"/>
          <p:cNvSpPr>
            <a:spLocks noGrp="1"/>
          </p:cNvSpPr>
          <p:nvPr>
            <p:ph idx="1"/>
          </p:nvPr>
        </p:nvSpPr>
        <p:spPr/>
        <p:txBody>
          <a:bodyPr/>
          <a:lstStyle/>
          <a:p>
            <a:pPr>
              <a:defRPr/>
            </a:pPr>
            <a:r>
              <a:rPr lang="en-US" dirty="0"/>
              <a:t>Principal investigator</a:t>
            </a:r>
          </a:p>
          <a:p>
            <a:pPr>
              <a:defRPr/>
            </a:pPr>
            <a:r>
              <a:rPr lang="en-US" b="1" dirty="0"/>
              <a:t>Biostatistician</a:t>
            </a:r>
          </a:p>
          <a:p>
            <a:pPr>
              <a:defRPr/>
            </a:pPr>
            <a:r>
              <a:rPr lang="en-US" dirty="0"/>
              <a:t>Co-investigators</a:t>
            </a:r>
          </a:p>
          <a:p>
            <a:pPr>
              <a:defRPr/>
            </a:pPr>
            <a:r>
              <a:rPr lang="en-US" dirty="0"/>
              <a:t>Project manager</a:t>
            </a:r>
          </a:p>
          <a:p>
            <a:pPr>
              <a:defRPr/>
            </a:pPr>
            <a:r>
              <a:rPr lang="en-US" dirty="0"/>
              <a:t>Statistical programmers</a:t>
            </a:r>
          </a:p>
          <a:p>
            <a:pPr>
              <a:defRPr/>
            </a:pPr>
            <a:r>
              <a:rPr lang="en-US" dirty="0"/>
              <a:t>Research assistants</a:t>
            </a:r>
          </a:p>
        </p:txBody>
      </p:sp>
    </p:spTree>
    <p:extLst>
      <p:ext uri="{BB962C8B-B14F-4D97-AF65-F5344CB8AC3E}">
        <p14:creationId xmlns:p14="http://schemas.microsoft.com/office/powerpoint/2010/main" val="325452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ea typeface="MS PGothic" panose="020B0600070205080204" pitchFamily="34" charset="-128"/>
              </a:rPr>
              <a:t>Biostatistician’s Role on Team</a:t>
            </a:r>
            <a:endParaRPr lang="en-US" dirty="0"/>
          </a:p>
        </p:txBody>
      </p:sp>
      <p:sp>
        <p:nvSpPr>
          <p:cNvPr id="14" name="Content Placeholder 2"/>
          <p:cNvSpPr>
            <a:spLocks noGrp="1"/>
          </p:cNvSpPr>
          <p:nvPr>
            <p:ph idx="1"/>
          </p:nvPr>
        </p:nvSpPr>
        <p:spPr/>
        <p:txBody>
          <a:bodyPr/>
          <a:lstStyle/>
          <a:p>
            <a:pPr>
              <a:defRPr/>
            </a:pPr>
            <a:r>
              <a:rPr lang="en-US" dirty="0"/>
              <a:t>Study design</a:t>
            </a:r>
          </a:p>
          <a:p>
            <a:pPr lvl="1">
              <a:defRPr/>
            </a:pPr>
            <a:r>
              <a:rPr lang="en-US" dirty="0"/>
              <a:t>Research question</a:t>
            </a:r>
          </a:p>
          <a:p>
            <a:pPr lvl="1">
              <a:defRPr/>
            </a:pPr>
            <a:r>
              <a:rPr lang="en-US" dirty="0"/>
              <a:t>Study sample</a:t>
            </a:r>
          </a:p>
          <a:p>
            <a:pPr lvl="1">
              <a:defRPr/>
            </a:pPr>
            <a:r>
              <a:rPr lang="en-US" dirty="0"/>
              <a:t>Sample size</a:t>
            </a:r>
          </a:p>
          <a:p>
            <a:pPr lvl="1">
              <a:defRPr/>
            </a:pPr>
            <a:r>
              <a:rPr lang="en-US" dirty="0"/>
              <a:t>Enrollment/follow-up strategies</a:t>
            </a:r>
          </a:p>
          <a:p>
            <a:pPr lvl="1">
              <a:defRPr/>
            </a:pPr>
            <a:r>
              <a:rPr lang="en-US" dirty="0"/>
              <a:t>Ongoing monitoring</a:t>
            </a:r>
          </a:p>
          <a:p>
            <a:pPr>
              <a:defRPr/>
            </a:pPr>
            <a:r>
              <a:rPr lang="en-US" dirty="0"/>
              <a:t>Interim and final analysis</a:t>
            </a:r>
          </a:p>
          <a:p>
            <a:pPr>
              <a:defRPr/>
            </a:pPr>
            <a:r>
              <a:rPr lang="en-US" dirty="0"/>
              <a:t>Reporting of results</a:t>
            </a:r>
          </a:p>
        </p:txBody>
      </p:sp>
    </p:spTree>
    <p:extLst>
      <p:ext uri="{BB962C8B-B14F-4D97-AF65-F5344CB8AC3E}">
        <p14:creationId xmlns:p14="http://schemas.microsoft.com/office/powerpoint/2010/main" val="375882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Careers	</a:t>
            </a:r>
          </a:p>
        </p:txBody>
      </p:sp>
      <p:sp>
        <p:nvSpPr>
          <p:cNvPr id="14" name="Content Placeholder 2"/>
          <p:cNvSpPr>
            <a:spLocks noGrp="1"/>
          </p:cNvSpPr>
          <p:nvPr>
            <p:ph idx="1"/>
          </p:nvPr>
        </p:nvSpPr>
        <p:spPr/>
        <p:txBody>
          <a:bodyPr/>
          <a:lstStyle/>
          <a:p>
            <a:pPr>
              <a:lnSpc>
                <a:spcPct val="90000"/>
              </a:lnSpc>
            </a:pPr>
            <a:r>
              <a:rPr lang="en-US" altLang="en-US" dirty="0"/>
              <a:t>Pharmaceutical industry</a:t>
            </a:r>
          </a:p>
          <a:p>
            <a:pPr>
              <a:lnSpc>
                <a:spcPct val="90000"/>
              </a:lnSpc>
            </a:pPr>
            <a:r>
              <a:rPr lang="en-US" altLang="en-US" dirty="0"/>
              <a:t>Government</a:t>
            </a:r>
          </a:p>
          <a:p>
            <a:pPr>
              <a:lnSpc>
                <a:spcPct val="90000"/>
              </a:lnSpc>
            </a:pPr>
            <a:r>
              <a:rPr lang="en-US" altLang="en-US" dirty="0"/>
              <a:t>Academia</a:t>
            </a:r>
          </a:p>
          <a:p>
            <a:pPr>
              <a:lnSpc>
                <a:spcPct val="90000"/>
              </a:lnSpc>
            </a:pPr>
            <a:r>
              <a:rPr lang="en-US" altLang="en-US" dirty="0"/>
              <a:t>Health insurance</a:t>
            </a:r>
          </a:p>
          <a:p>
            <a:pPr>
              <a:lnSpc>
                <a:spcPct val="90000"/>
              </a:lnSpc>
            </a:pPr>
            <a:endParaRPr lang="en-US" altLang="en-US" dirty="0"/>
          </a:p>
          <a:p>
            <a:pPr>
              <a:lnSpc>
                <a:spcPct val="90000"/>
              </a:lnSpc>
            </a:pPr>
            <a:endParaRPr lang="en-US" altLang="en-US" dirty="0"/>
          </a:p>
          <a:p>
            <a:pPr>
              <a:lnSpc>
                <a:spcPct val="90000"/>
              </a:lnSpc>
              <a:buNone/>
            </a:pPr>
            <a:r>
              <a:rPr lang="en-US" altLang="en-US" dirty="0"/>
              <a:t>Demand far exceeds supply of qualified biostatisticians today.</a:t>
            </a:r>
          </a:p>
        </p:txBody>
      </p:sp>
      <p:sp>
        <p:nvSpPr>
          <p:cNvPr id="4" name="Up Arrow 1" descr="An up arrow. &#10;" title="Unnumbered figure"/>
          <p:cNvSpPr>
            <a:spLocks noChangeArrowheads="1"/>
          </p:cNvSpPr>
          <p:nvPr/>
        </p:nvSpPr>
        <p:spPr bwMode="auto">
          <a:xfrm>
            <a:off x="9448800" y="1371600"/>
            <a:ext cx="685800" cy="4419600"/>
          </a:xfrm>
          <a:prstGeom prst="upArrow">
            <a:avLst>
              <a:gd name="adj1" fmla="val 50000"/>
              <a:gd name="adj2" fmla="val 50004"/>
            </a:avLst>
          </a:prstGeom>
          <a:gradFill rotWithShape="1">
            <a:gsLst>
              <a:gs pos="0">
                <a:srgbClr val="8FDEA0"/>
              </a:gs>
              <a:gs pos="50000">
                <a:srgbClr val="BCE9C5"/>
              </a:gs>
              <a:gs pos="100000">
                <a:srgbClr val="DFF3E3"/>
              </a:gs>
            </a:gsLst>
            <a:lin ang="5400000" scaled="1"/>
          </a:gradFill>
          <a:ln w="9525">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800">
              <a:latin typeface="Verdana" panose="020B0604030504040204" pitchFamily="34" charset="0"/>
            </a:endParaRPr>
          </a:p>
        </p:txBody>
      </p:sp>
    </p:spTree>
    <p:extLst>
      <p:ext uri="{BB962C8B-B14F-4D97-AF65-F5344CB8AC3E}">
        <p14:creationId xmlns:p14="http://schemas.microsoft.com/office/powerpoint/2010/main" val="3495792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Training/Skills</a:t>
            </a:r>
          </a:p>
        </p:txBody>
      </p:sp>
      <p:sp>
        <p:nvSpPr>
          <p:cNvPr id="14" name="Content Placeholder 2"/>
          <p:cNvSpPr>
            <a:spLocks noGrp="1"/>
          </p:cNvSpPr>
          <p:nvPr>
            <p:ph idx="1"/>
          </p:nvPr>
        </p:nvSpPr>
        <p:spPr/>
        <p:txBody>
          <a:bodyPr/>
          <a:lstStyle/>
          <a:p>
            <a:pPr>
              <a:lnSpc>
                <a:spcPct val="90000"/>
              </a:lnSpc>
              <a:defRPr/>
            </a:pPr>
            <a:r>
              <a:rPr lang="en-US" dirty="0"/>
              <a:t>Mathematics background</a:t>
            </a:r>
          </a:p>
          <a:p>
            <a:pPr>
              <a:lnSpc>
                <a:spcPct val="90000"/>
              </a:lnSpc>
              <a:defRPr/>
            </a:pPr>
            <a:r>
              <a:rPr lang="en-US" dirty="0"/>
              <a:t>Biostatistics/statistics</a:t>
            </a:r>
          </a:p>
          <a:p>
            <a:pPr>
              <a:lnSpc>
                <a:spcPct val="90000"/>
              </a:lnSpc>
              <a:defRPr/>
            </a:pPr>
            <a:r>
              <a:rPr lang="en-US" dirty="0"/>
              <a:t>Public health/biology</a:t>
            </a:r>
          </a:p>
          <a:p>
            <a:pPr>
              <a:lnSpc>
                <a:spcPct val="90000"/>
              </a:lnSpc>
              <a:defRPr/>
            </a:pPr>
            <a:r>
              <a:rPr lang="en-US" dirty="0"/>
              <a:t>Computer skills</a:t>
            </a:r>
          </a:p>
          <a:p>
            <a:pPr>
              <a:lnSpc>
                <a:spcPct val="90000"/>
              </a:lnSpc>
              <a:defRPr/>
            </a:pPr>
            <a:r>
              <a:rPr lang="en-US" dirty="0"/>
              <a:t>Communication skills </a:t>
            </a:r>
          </a:p>
          <a:p>
            <a:pPr>
              <a:lnSpc>
                <a:spcPct val="90000"/>
              </a:lnSpc>
              <a:defRPr/>
            </a:pPr>
            <a:r>
              <a:rPr lang="en-US" dirty="0"/>
              <a:t>Analytic skills</a:t>
            </a:r>
          </a:p>
          <a:p>
            <a:pPr>
              <a:lnSpc>
                <a:spcPct val="90000"/>
              </a:lnSpc>
              <a:defRPr/>
            </a:pPr>
            <a:r>
              <a:rPr lang="en-US" dirty="0"/>
              <a:t>Organizational skills</a:t>
            </a:r>
          </a:p>
          <a:p>
            <a:pPr>
              <a:lnSpc>
                <a:spcPct val="90000"/>
              </a:lnSpc>
              <a:defRPr/>
            </a:pPr>
            <a:r>
              <a:rPr lang="en-US" dirty="0"/>
              <a:t>Attention to detail</a:t>
            </a:r>
          </a:p>
        </p:txBody>
      </p:sp>
    </p:spTree>
    <p:extLst>
      <p:ext uri="{BB962C8B-B14F-4D97-AF65-F5344CB8AC3E}">
        <p14:creationId xmlns:p14="http://schemas.microsoft.com/office/powerpoint/2010/main" val="1113321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Learning Objectives </a:t>
            </a:r>
            <a:r>
              <a:rPr lang="en-US" sz="1800" dirty="0"/>
              <a:t>(1 of 2)</a:t>
            </a:r>
            <a:endParaRPr lang="en-US" dirty="0"/>
          </a:p>
        </p:txBody>
      </p:sp>
      <p:sp>
        <p:nvSpPr>
          <p:cNvPr id="14" name="Content Placeholder 2"/>
          <p:cNvSpPr>
            <a:spLocks noGrp="1"/>
          </p:cNvSpPr>
          <p:nvPr>
            <p:ph idx="1"/>
          </p:nvPr>
        </p:nvSpPr>
        <p:spPr/>
        <p:txBody>
          <a:bodyPr/>
          <a:lstStyle/>
          <a:p>
            <a:pPr>
              <a:defRPr/>
            </a:pPr>
            <a:r>
              <a:rPr lang="en-US" dirty="0"/>
              <a:t>Define </a:t>
            </a:r>
            <a:r>
              <a:rPr lang="en-US" dirty="0" err="1"/>
              <a:t>biostatistical</a:t>
            </a:r>
            <a:r>
              <a:rPr lang="en-US" dirty="0"/>
              <a:t> applications and their objectives</a:t>
            </a:r>
          </a:p>
          <a:p>
            <a:pPr>
              <a:defRPr/>
            </a:pPr>
            <a:r>
              <a:rPr lang="en-US" dirty="0"/>
              <a:t>Explain the limitations of </a:t>
            </a:r>
            <a:r>
              <a:rPr lang="en-US" dirty="0" err="1"/>
              <a:t>biostatistical</a:t>
            </a:r>
            <a:r>
              <a:rPr lang="en-US" dirty="0"/>
              <a:t> analysis</a:t>
            </a:r>
          </a:p>
          <a:p>
            <a:pPr>
              <a:defRPr/>
            </a:pPr>
            <a:r>
              <a:rPr lang="en-US" dirty="0"/>
              <a:t>Compare and contrast a population and a sample</a:t>
            </a:r>
          </a:p>
          <a:p>
            <a:pPr>
              <a:defRPr/>
            </a:pPr>
            <a:r>
              <a:rPr lang="en-US" dirty="0"/>
              <a:t>Explain the importance of random sampling</a:t>
            </a:r>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smtClean="0"/>
              <a:t>Learning </a:t>
            </a:r>
            <a:r>
              <a:rPr lang="en-US" altLang="en-US" dirty="0"/>
              <a:t>Objectives </a:t>
            </a:r>
            <a:r>
              <a:rPr lang="en-US" altLang="en-US" sz="1800" dirty="0"/>
              <a:t>(2 of 2)</a:t>
            </a:r>
            <a:endParaRPr lang="en-US" dirty="0"/>
          </a:p>
        </p:txBody>
      </p:sp>
      <p:sp>
        <p:nvSpPr>
          <p:cNvPr id="14" name="Content Placeholder 2"/>
          <p:cNvSpPr>
            <a:spLocks noGrp="1"/>
          </p:cNvSpPr>
          <p:nvPr>
            <p:ph idx="1"/>
          </p:nvPr>
        </p:nvSpPr>
        <p:spPr/>
        <p:txBody>
          <a:bodyPr/>
          <a:lstStyle/>
          <a:p>
            <a:pPr>
              <a:defRPr/>
            </a:pPr>
            <a:r>
              <a:rPr lang="en-US" dirty="0"/>
              <a:t>Develop research questions and select appropriate outcome variables to address important public health problems</a:t>
            </a:r>
          </a:p>
          <a:p>
            <a:pPr>
              <a:defRPr/>
            </a:pPr>
            <a:r>
              <a:rPr lang="en-US" dirty="0"/>
              <a:t>Identify the general principles and explain the role and importance of </a:t>
            </a:r>
            <a:r>
              <a:rPr lang="en-US" dirty="0" err="1"/>
              <a:t>biostatostistical</a:t>
            </a:r>
            <a:r>
              <a:rPr lang="en-US" dirty="0"/>
              <a:t> analysis in medical, public health, and biological research</a:t>
            </a:r>
          </a:p>
        </p:txBody>
      </p:sp>
    </p:spTree>
    <p:extLst>
      <p:ext uri="{BB962C8B-B14F-4D97-AF65-F5344CB8AC3E}">
        <p14:creationId xmlns:p14="http://schemas.microsoft.com/office/powerpoint/2010/main" val="174799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What Is Biostatistics? </a:t>
            </a:r>
            <a:r>
              <a:rPr lang="en-US" sz="1800" dirty="0"/>
              <a:t>(1 of 2)</a:t>
            </a:r>
            <a:endParaRPr lang="en-US" dirty="0"/>
          </a:p>
        </p:txBody>
      </p:sp>
      <p:sp>
        <p:nvSpPr>
          <p:cNvPr id="14" name="Content Placeholder 2"/>
          <p:cNvSpPr>
            <a:spLocks noGrp="1"/>
          </p:cNvSpPr>
          <p:nvPr>
            <p:ph idx="1"/>
          </p:nvPr>
        </p:nvSpPr>
        <p:spPr/>
        <p:txBody>
          <a:bodyPr/>
          <a:lstStyle/>
          <a:p>
            <a:pPr>
              <a:defRPr/>
            </a:pPr>
            <a:r>
              <a:rPr lang="en-US" dirty="0"/>
              <a:t>Application of statistical principles to medical, public health, and biological applications</a:t>
            </a:r>
          </a:p>
          <a:p>
            <a:pPr lvl="1">
              <a:defRPr/>
            </a:pPr>
            <a:r>
              <a:rPr lang="en-US" dirty="0"/>
              <a:t>Collecting, summarizing, and interpreting information and </a:t>
            </a:r>
          </a:p>
          <a:p>
            <a:pPr lvl="1">
              <a:defRPr/>
            </a:pPr>
            <a:r>
              <a:rPr lang="en-US" dirty="0"/>
              <a:t>Making inferences that appropriately account for uncertainty</a:t>
            </a:r>
          </a:p>
        </p:txBody>
      </p:sp>
    </p:spTree>
    <p:extLst>
      <p:ext uri="{BB962C8B-B14F-4D97-AF65-F5344CB8AC3E}">
        <p14:creationId xmlns:p14="http://schemas.microsoft.com/office/powerpoint/2010/main" val="2223761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What Is Biostatistics? </a:t>
            </a:r>
            <a:r>
              <a:rPr lang="en-US" sz="1800" dirty="0"/>
              <a:t>(2 of 2)</a:t>
            </a:r>
            <a:endParaRPr lang="en-US" dirty="0"/>
          </a:p>
        </p:txBody>
      </p:sp>
      <p:grpSp>
        <p:nvGrpSpPr>
          <p:cNvPr id="2" name="Group 1" descr="A large circle on the left is labelled, Population, left parentheses, unknown information, right parentheses. A small circle on the right is labelled, Sample. The captions below the small circle are as follows. Summarize sample. Make inferences about population. An arrow is drawn from the large circle to the small circle. Another arrow is drawn from the small circle to the large circle. &#10;" title="Unnumbered figure"/>
          <p:cNvGrpSpPr/>
          <p:nvPr/>
        </p:nvGrpSpPr>
        <p:grpSpPr>
          <a:xfrm>
            <a:off x="2133600" y="1371600"/>
            <a:ext cx="8420100" cy="4495800"/>
            <a:chOff x="2133600" y="1371600"/>
            <a:chExt cx="8420100" cy="4495800"/>
          </a:xfrm>
        </p:grpSpPr>
        <p:sp>
          <p:nvSpPr>
            <p:cNvPr id="5" name="Oval 5"/>
            <p:cNvSpPr>
              <a:spLocks noChangeArrowheads="1"/>
            </p:cNvSpPr>
            <p:nvPr/>
          </p:nvSpPr>
          <p:spPr bwMode="auto">
            <a:xfrm>
              <a:off x="2133600" y="1371600"/>
              <a:ext cx="3657600" cy="3581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6" name="Oval 6"/>
            <p:cNvSpPr>
              <a:spLocks noChangeArrowheads="1"/>
            </p:cNvSpPr>
            <p:nvPr/>
          </p:nvSpPr>
          <p:spPr bwMode="auto">
            <a:xfrm>
              <a:off x="8001000" y="2286000"/>
              <a:ext cx="1447800" cy="13716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7" name="Text Box 7"/>
            <p:cNvSpPr txBox="1">
              <a:spLocks noChangeArrowheads="1"/>
            </p:cNvSpPr>
            <p:nvPr/>
          </p:nvSpPr>
          <p:spPr bwMode="auto">
            <a:xfrm>
              <a:off x="2362200" y="2743201"/>
              <a:ext cx="32004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dirty="0">
                  <a:latin typeface="Arial" panose="020B0604020202020204" pitchFamily="34" charset="0"/>
                  <a:cs typeface="Arial" panose="020B0604020202020204" pitchFamily="34" charset="0"/>
                </a:rPr>
                <a:t>Population</a:t>
              </a:r>
            </a:p>
            <a:p>
              <a:pPr algn="ctr">
                <a:spcBef>
                  <a:spcPct val="50000"/>
                </a:spcBef>
              </a:pPr>
              <a:r>
                <a:rPr lang="en-US" altLang="en-US" dirty="0">
                  <a:latin typeface="Arial" panose="020B0604020202020204" pitchFamily="34" charset="0"/>
                  <a:cs typeface="Arial" panose="020B0604020202020204" pitchFamily="34" charset="0"/>
                </a:rPr>
                <a:t>(unknown information)</a:t>
              </a:r>
            </a:p>
          </p:txBody>
        </p:sp>
        <p:sp>
          <p:nvSpPr>
            <p:cNvPr id="8" name="Text Box 8"/>
            <p:cNvSpPr txBox="1">
              <a:spLocks noChangeArrowheads="1"/>
            </p:cNvSpPr>
            <p:nvPr/>
          </p:nvSpPr>
          <p:spPr bwMode="auto">
            <a:xfrm>
              <a:off x="8237538" y="27828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pPr>
              <a:r>
                <a:rPr lang="en-US" altLang="en-US" dirty="0">
                  <a:latin typeface="Arial" panose="020B0604020202020204" pitchFamily="34" charset="0"/>
                  <a:cs typeface="Arial" panose="020B0604020202020204" pitchFamily="34" charset="0"/>
                </a:rPr>
                <a:t>Sample</a:t>
              </a:r>
            </a:p>
          </p:txBody>
        </p:sp>
        <p:sp>
          <p:nvSpPr>
            <p:cNvPr id="9" name="AutoShape 9"/>
            <p:cNvSpPr>
              <a:spLocks noChangeArrowheads="1"/>
            </p:cNvSpPr>
            <p:nvPr/>
          </p:nvSpPr>
          <p:spPr bwMode="auto">
            <a:xfrm>
              <a:off x="5410200" y="1447800"/>
              <a:ext cx="4038600" cy="533400"/>
            </a:xfrm>
            <a:prstGeom prst="curvedDownArrow">
              <a:avLst>
                <a:gd name="adj1" fmla="val 151429"/>
                <a:gd name="adj2" fmla="val 302857"/>
                <a:gd name="adj3" fmla="val 33333"/>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10" name="AutoShape 10"/>
            <p:cNvSpPr>
              <a:spLocks noChangeArrowheads="1"/>
            </p:cNvSpPr>
            <p:nvPr/>
          </p:nvSpPr>
          <p:spPr bwMode="auto">
            <a:xfrm flipH="1" flipV="1">
              <a:off x="4724400" y="4876800"/>
              <a:ext cx="4267200" cy="990600"/>
            </a:xfrm>
            <a:prstGeom prst="curvedDownArrow">
              <a:avLst>
                <a:gd name="adj1" fmla="val 86154"/>
                <a:gd name="adj2" fmla="val 172308"/>
                <a:gd name="adj3" fmla="val 33333"/>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11" name="Text Box 11"/>
            <p:cNvSpPr txBox="1">
              <a:spLocks noChangeArrowheads="1"/>
            </p:cNvSpPr>
            <p:nvPr/>
          </p:nvSpPr>
          <p:spPr bwMode="auto">
            <a:xfrm>
              <a:off x="7429500" y="3736975"/>
              <a:ext cx="312420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buFont typeface="Arial" panose="020B0604020202020204" pitchFamily="34" charset="0"/>
                <a:buChar char="•"/>
              </a:pPr>
              <a:r>
                <a:rPr lang="en-US" altLang="en-US">
                  <a:latin typeface="Arial" panose="020B0604020202020204" pitchFamily="34" charset="0"/>
                  <a:cs typeface="Arial" panose="020B0604020202020204" pitchFamily="34" charset="0"/>
                </a:rPr>
                <a:t>Summarize sample</a:t>
              </a:r>
            </a:p>
            <a:p>
              <a:pPr>
                <a:spcBef>
                  <a:spcPct val="50000"/>
                </a:spcBef>
                <a:buFont typeface="Arial" panose="020B0604020202020204" pitchFamily="34" charset="0"/>
                <a:buChar char="•"/>
              </a:pPr>
              <a:r>
                <a:rPr lang="en-US" altLang="en-US">
                  <a:latin typeface="Arial" panose="020B0604020202020204" pitchFamily="34" charset="0"/>
                  <a:cs typeface="Arial" panose="020B0604020202020204" pitchFamily="34" charset="0"/>
                </a:rPr>
                <a:t>Make inferences about Population</a:t>
              </a:r>
            </a:p>
          </p:txBody>
        </p:sp>
      </p:grpSp>
    </p:spTree>
    <p:extLst>
      <p:ext uri="{BB962C8B-B14F-4D97-AF65-F5344CB8AC3E}">
        <p14:creationId xmlns:p14="http://schemas.microsoft.com/office/powerpoint/2010/main" val="200255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Issues and Limitations </a:t>
            </a:r>
            <a:r>
              <a:rPr lang="en-US" altLang="en-US" sz="1800" dirty="0"/>
              <a:t>(1 of 2)</a:t>
            </a:r>
            <a:endParaRPr lang="en-US" dirty="0"/>
          </a:p>
        </p:txBody>
      </p:sp>
      <p:sp>
        <p:nvSpPr>
          <p:cNvPr id="14" name="Content Placeholder 2"/>
          <p:cNvSpPr>
            <a:spLocks noGrp="1"/>
          </p:cNvSpPr>
          <p:nvPr>
            <p:ph idx="1"/>
          </p:nvPr>
        </p:nvSpPr>
        <p:spPr/>
        <p:txBody>
          <a:bodyPr/>
          <a:lstStyle/>
          <a:p>
            <a:pPr>
              <a:defRPr/>
            </a:pPr>
            <a:r>
              <a:rPr lang="en-US" dirty="0"/>
              <a:t>Must clearly define research question</a:t>
            </a:r>
          </a:p>
          <a:p>
            <a:pPr>
              <a:defRPr/>
            </a:pPr>
            <a:r>
              <a:rPr lang="en-US" dirty="0"/>
              <a:t>Must choose appropriate study design (i.e., the way in which data are collected)</a:t>
            </a:r>
          </a:p>
          <a:p>
            <a:pPr>
              <a:defRPr/>
            </a:pPr>
            <a:r>
              <a:rPr lang="en-US" dirty="0"/>
              <a:t>Must select a sufficiently large, representative sample</a:t>
            </a:r>
          </a:p>
          <a:p>
            <a:pPr>
              <a:defRPr/>
            </a:pPr>
            <a:r>
              <a:rPr lang="en-US" dirty="0"/>
              <a:t>Must carefully collect and summarize data</a:t>
            </a:r>
          </a:p>
        </p:txBody>
      </p:sp>
    </p:spTree>
    <p:extLst>
      <p:ext uri="{BB962C8B-B14F-4D97-AF65-F5344CB8AC3E}">
        <p14:creationId xmlns:p14="http://schemas.microsoft.com/office/powerpoint/2010/main" val="2482103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Issues and Limitations </a:t>
            </a:r>
            <a:r>
              <a:rPr lang="en-US" altLang="en-US" sz="1800" dirty="0"/>
              <a:t>(2 of 2)</a:t>
            </a:r>
            <a:endParaRPr lang="en-US" dirty="0"/>
          </a:p>
        </p:txBody>
      </p:sp>
      <p:sp>
        <p:nvSpPr>
          <p:cNvPr id="14" name="Content Placeholder 2"/>
          <p:cNvSpPr>
            <a:spLocks noGrp="1"/>
          </p:cNvSpPr>
          <p:nvPr>
            <p:ph idx="1"/>
          </p:nvPr>
        </p:nvSpPr>
        <p:spPr/>
        <p:txBody>
          <a:bodyPr/>
          <a:lstStyle/>
          <a:p>
            <a:pPr>
              <a:defRPr/>
            </a:pPr>
            <a:r>
              <a:rPr lang="en-US" dirty="0"/>
              <a:t>Must quantify uncertainty</a:t>
            </a:r>
          </a:p>
          <a:p>
            <a:pPr>
              <a:defRPr/>
            </a:pPr>
            <a:r>
              <a:rPr lang="en-US" dirty="0"/>
              <a:t>Must appropriately account for relationships among characteristics</a:t>
            </a:r>
          </a:p>
          <a:p>
            <a:pPr>
              <a:defRPr/>
            </a:pPr>
            <a:r>
              <a:rPr lang="en-US" dirty="0"/>
              <a:t>Must limit inferences to appropriate population</a:t>
            </a:r>
          </a:p>
        </p:txBody>
      </p:sp>
    </p:spTree>
    <p:extLst>
      <p:ext uri="{BB962C8B-B14F-4D97-AF65-F5344CB8AC3E}">
        <p14:creationId xmlns:p14="http://schemas.microsoft.com/office/powerpoint/2010/main" val="14890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Important Questions</a:t>
            </a:r>
          </a:p>
        </p:txBody>
      </p:sp>
      <p:sp>
        <p:nvSpPr>
          <p:cNvPr id="14" name="Content Placeholder 2"/>
          <p:cNvSpPr>
            <a:spLocks noGrp="1"/>
          </p:cNvSpPr>
          <p:nvPr>
            <p:ph idx="1"/>
          </p:nvPr>
        </p:nvSpPr>
        <p:spPr/>
        <p:txBody>
          <a:bodyPr/>
          <a:lstStyle/>
          <a:p>
            <a:pPr>
              <a:defRPr/>
            </a:pPr>
            <a:r>
              <a:rPr lang="en-US" dirty="0"/>
              <a:t>H1N1 outbreak</a:t>
            </a:r>
          </a:p>
          <a:p>
            <a:pPr>
              <a:defRPr/>
            </a:pPr>
            <a:r>
              <a:rPr lang="en-US" dirty="0"/>
              <a:t>Risk factors for heart disease</a:t>
            </a:r>
          </a:p>
          <a:p>
            <a:pPr>
              <a:defRPr/>
            </a:pPr>
            <a:r>
              <a:rPr lang="en-US" dirty="0"/>
              <a:t>Drug safety and efficacy</a:t>
            </a:r>
          </a:p>
          <a:p>
            <a:pPr>
              <a:defRPr/>
            </a:pPr>
            <a:r>
              <a:rPr lang="en-US" dirty="0"/>
              <a:t>High-risk health behaviors</a:t>
            </a:r>
          </a:p>
          <a:p>
            <a:pPr>
              <a:defRPr/>
            </a:pPr>
            <a:r>
              <a:rPr lang="en-US" dirty="0"/>
              <a:t>Genetic determinants of disease</a:t>
            </a:r>
          </a:p>
          <a:p>
            <a:pPr>
              <a:defRPr/>
            </a:pPr>
            <a:r>
              <a:rPr lang="en-US" dirty="0"/>
              <a:t>Risk factors for autism</a:t>
            </a:r>
          </a:p>
          <a:p>
            <a:pPr>
              <a:defRPr/>
            </a:pPr>
            <a:r>
              <a:rPr lang="en-US" dirty="0"/>
              <a:t>Impact of diet and exercise on health</a:t>
            </a:r>
          </a:p>
          <a:p>
            <a:pPr>
              <a:defRPr/>
            </a:pPr>
            <a:r>
              <a:rPr lang="en-US" dirty="0"/>
              <a:t>Impact of Gulf oil spill on health</a:t>
            </a:r>
          </a:p>
        </p:txBody>
      </p:sp>
    </p:spTree>
    <p:extLst>
      <p:ext uri="{BB962C8B-B14F-4D97-AF65-F5344CB8AC3E}">
        <p14:creationId xmlns:p14="http://schemas.microsoft.com/office/powerpoint/2010/main" val="2130073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Issues for Biostatisticians </a:t>
            </a:r>
            <a:r>
              <a:rPr lang="en-US" altLang="en-US" sz="1800" dirty="0"/>
              <a:t>(1 of 2)</a:t>
            </a:r>
            <a:endParaRPr lang="en-US" dirty="0"/>
          </a:p>
        </p:txBody>
      </p:sp>
      <p:sp>
        <p:nvSpPr>
          <p:cNvPr id="14" name="Content Placeholder 2"/>
          <p:cNvSpPr>
            <a:spLocks noGrp="1"/>
          </p:cNvSpPr>
          <p:nvPr>
            <p:ph idx="1"/>
          </p:nvPr>
        </p:nvSpPr>
        <p:spPr/>
        <p:txBody>
          <a:bodyPr/>
          <a:lstStyle/>
          <a:p>
            <a:pPr>
              <a:defRPr/>
            </a:pPr>
            <a:r>
              <a:rPr lang="en-US" sz="2800" dirty="0"/>
              <a:t>Children: Obesity, immunizations, asthma, autism, etc.</a:t>
            </a:r>
          </a:p>
          <a:p>
            <a:pPr>
              <a:defRPr/>
            </a:pPr>
            <a:r>
              <a:rPr lang="en-US" sz="2800" dirty="0"/>
              <a:t>Adolescents: Alcohol and tobacco use, depression, STDs, traffic accidents, etc.</a:t>
            </a:r>
          </a:p>
          <a:p>
            <a:pPr>
              <a:defRPr/>
            </a:pPr>
            <a:r>
              <a:rPr lang="en-US" sz="2800" dirty="0"/>
              <a:t>Adults: Cancer, CVD, substance abuse, HIV/AIDS, mental health, etc.</a:t>
            </a:r>
          </a:p>
          <a:p>
            <a:pPr lvl="1">
              <a:defRPr/>
            </a:pPr>
            <a:r>
              <a:rPr lang="en-US" dirty="0"/>
              <a:t>What is number one killer of men and women in United States?</a:t>
            </a:r>
          </a:p>
          <a:p>
            <a:pPr lvl="1">
              <a:defRPr/>
            </a:pPr>
            <a:r>
              <a:rPr lang="en-US" dirty="0"/>
              <a:t>What are the risk factors?</a:t>
            </a:r>
          </a:p>
        </p:txBody>
      </p:sp>
    </p:spTree>
    <p:extLst>
      <p:ext uri="{BB962C8B-B14F-4D97-AF65-F5344CB8AC3E}">
        <p14:creationId xmlns:p14="http://schemas.microsoft.com/office/powerpoint/2010/main" val="63474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9781284232202_Sullivan_Template" id="{C27B94CC-B624-F14C-BFA9-F8D3A77FEEAB}" vid="{1EC5BE18-DD04-6B4C-A346-7693CE945E6A}"/>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9781284232202_CH01_SLID</Template>
  <TotalTime>13</TotalTime>
  <Words>415</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MS PGothic</vt:lpstr>
      <vt:lpstr>Arial</vt:lpstr>
      <vt:lpstr>Calibri</vt:lpstr>
      <vt:lpstr>Verdana</vt:lpstr>
      <vt:lpstr>Wingdings</vt:lpstr>
      <vt:lpstr>Educational subjects 16x9</vt:lpstr>
      <vt:lpstr>Introduction</vt:lpstr>
      <vt:lpstr>Learning Objectives (1 of 2)</vt:lpstr>
      <vt:lpstr>Learning Objectives (2 of 2)</vt:lpstr>
      <vt:lpstr>What Is Biostatistics? (1 of 2)</vt:lpstr>
      <vt:lpstr>What Is Biostatistics? (2 of 2)</vt:lpstr>
      <vt:lpstr>Issues and Limitations (1 of 2)</vt:lpstr>
      <vt:lpstr>Issues and Limitations (2 of 2)</vt:lpstr>
      <vt:lpstr>Important Questions</vt:lpstr>
      <vt:lpstr>Issues for Biostatisticians (1 of 2)</vt:lpstr>
      <vt:lpstr>Issues for Biostatisticians (2 of 2)</vt:lpstr>
      <vt:lpstr>Types of Studies</vt:lpstr>
      <vt:lpstr>Research Teams </vt:lpstr>
      <vt:lpstr>Biostatistician’s Role on Team</vt:lpstr>
      <vt:lpstr>Careers </vt:lpstr>
      <vt:lpstr>Training/Skills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Ramanathan, Subramani</dc:creator>
  <cp:lastModifiedBy>Ramanathan, Subramani</cp:lastModifiedBy>
  <cp:revision>4</cp:revision>
  <dcterms:created xsi:type="dcterms:W3CDTF">2022-03-29T18:22:44Z</dcterms:created>
  <dcterms:modified xsi:type="dcterms:W3CDTF">2022-04-14T10:10:38Z</dcterms:modified>
</cp:coreProperties>
</file>