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4/14/2022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2</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Study Designs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Cross-Sectional Survey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Observational study conducted at a point in time</a:t>
            </a:r>
          </a:p>
          <a:p>
            <a:pPr lvl="1"/>
            <a:r>
              <a:rPr lang="en-US" altLang="en-US" sz="2200" dirty="0"/>
              <a:t>Advantages: cost-efficient, easy to implement, ethical</a:t>
            </a:r>
          </a:p>
          <a:p>
            <a:pPr lvl="1"/>
            <a:r>
              <a:rPr lang="en-US" altLang="en-US" sz="2200" dirty="0"/>
              <a:t>Disadvantages: no temporal information, non-response bias</a:t>
            </a:r>
          </a:p>
        </p:txBody>
      </p:sp>
    </p:spTree>
    <p:extLst>
      <p:ext uri="{BB962C8B-B14F-4D97-AF65-F5344CB8AC3E}">
        <p14:creationId xmlns:p14="http://schemas.microsoft.com/office/powerpoint/2010/main" val="21496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Cross-Sectional Survey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t>Is there an association between diabetes and cardiovascular disease (CVD)?</a:t>
            </a:r>
          </a:p>
        </p:txBody>
      </p:sp>
      <p:grpSp>
        <p:nvGrpSpPr>
          <p:cNvPr id="2" name="Group 1" descr="Patients with diabetes have a larger risk of C V D than patients without diabetes. &#10;" title="Unnumbered figure"/>
          <p:cNvGrpSpPr/>
          <p:nvPr/>
        </p:nvGrpSpPr>
        <p:grpSpPr>
          <a:xfrm>
            <a:off x="3394880" y="2684060"/>
            <a:ext cx="6096000" cy="2730500"/>
            <a:chOff x="3394880" y="2684060"/>
            <a:chExt cx="6096000" cy="2730500"/>
          </a:xfrm>
        </p:grpSpPr>
        <p:sp>
          <p:nvSpPr>
            <p:cNvPr id="4" name="Text Box 4"/>
            <p:cNvSpPr txBox="1">
              <a:spLocks noChangeArrowheads="1"/>
            </p:cNvSpPr>
            <p:nvPr/>
          </p:nvSpPr>
          <p:spPr bwMode="auto">
            <a:xfrm>
              <a:off x="3394880" y="2684060"/>
              <a:ext cx="1600200" cy="2362200"/>
            </a:xfrm>
            <a:prstGeom prst="rect">
              <a:avLst/>
            </a:prstGeom>
            <a:solidFill>
              <a:schemeClr val="bg2"/>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200">
                <a:latin typeface="Times New Roman" panose="02020603050405020304" pitchFamily="18" charset="0"/>
              </a:endParaRPr>
            </a:p>
            <a:p>
              <a:pPr algn="ctr">
                <a:spcBef>
                  <a:spcPct val="0"/>
                </a:spcBef>
                <a:buFontTx/>
                <a:buNone/>
              </a:pPr>
              <a:r>
                <a:rPr lang="en-US" altLang="en-US" sz="1800">
                  <a:latin typeface="Verdana" panose="020B0604030504040204" pitchFamily="34" charset="0"/>
                </a:rPr>
                <a:t> Patients with Diabetes</a:t>
              </a:r>
            </a:p>
          </p:txBody>
        </p:sp>
        <p:sp>
          <p:nvSpPr>
            <p:cNvPr id="5" name="Text Box 5"/>
            <p:cNvSpPr txBox="1">
              <a:spLocks noChangeArrowheads="1"/>
            </p:cNvSpPr>
            <p:nvPr/>
          </p:nvSpPr>
          <p:spPr bwMode="auto">
            <a:xfrm>
              <a:off x="4995080" y="2684060"/>
              <a:ext cx="2133600" cy="2362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200" dirty="0">
                <a:latin typeface="Times New Roman" panose="02020603050405020304" pitchFamily="18" charset="0"/>
              </a:endParaRPr>
            </a:p>
            <a:p>
              <a:pPr algn="ctr">
                <a:spcBef>
                  <a:spcPct val="0"/>
                </a:spcBef>
                <a:buFontTx/>
                <a:buNone/>
              </a:pPr>
              <a:r>
                <a:rPr lang="en-US" altLang="en-US" sz="1200" dirty="0">
                  <a:latin typeface="Times New Roman" panose="02020603050405020304" pitchFamily="18" charset="0"/>
                </a:rPr>
                <a:t> </a:t>
              </a:r>
              <a:r>
                <a:rPr lang="en-US" altLang="en-US" sz="1800" dirty="0">
                  <a:latin typeface="Verdana" panose="020B0604030504040204" pitchFamily="34" charset="0"/>
                </a:rPr>
                <a:t>Patients without Diabetes</a:t>
              </a:r>
            </a:p>
          </p:txBody>
        </p:sp>
        <p:sp>
          <p:nvSpPr>
            <p:cNvPr id="6" name="Oval 6"/>
            <p:cNvSpPr>
              <a:spLocks noChangeArrowheads="1"/>
            </p:cNvSpPr>
            <p:nvPr/>
          </p:nvSpPr>
          <p:spPr bwMode="auto">
            <a:xfrm>
              <a:off x="3775880" y="3827060"/>
              <a:ext cx="990600" cy="99060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7" name="Oval 7"/>
            <p:cNvSpPr>
              <a:spLocks noChangeArrowheads="1"/>
            </p:cNvSpPr>
            <p:nvPr/>
          </p:nvSpPr>
          <p:spPr bwMode="auto">
            <a:xfrm>
              <a:off x="5757080" y="3750860"/>
              <a:ext cx="685800" cy="6858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8" name="Text Box 9"/>
            <p:cNvSpPr txBox="1">
              <a:spLocks noChangeArrowheads="1"/>
            </p:cNvSpPr>
            <p:nvPr/>
          </p:nvSpPr>
          <p:spPr bwMode="auto">
            <a:xfrm>
              <a:off x="7585880" y="4360460"/>
              <a:ext cx="1905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t>Patients with CVD</a:t>
              </a:r>
            </a:p>
            <a:p>
              <a:pPr>
                <a:spcBef>
                  <a:spcPct val="50000"/>
                </a:spcBef>
              </a:pPr>
              <a:endParaRPr lang="en-US" altLang="en-US"/>
            </a:p>
          </p:txBody>
        </p:sp>
        <p:sp>
          <p:nvSpPr>
            <p:cNvPr id="9" name="Line 10"/>
            <p:cNvSpPr>
              <a:spLocks noChangeShapeType="1"/>
            </p:cNvSpPr>
            <p:nvPr/>
          </p:nvSpPr>
          <p:spPr bwMode="auto">
            <a:xfrm flipH="1" flipV="1">
              <a:off x="6519080" y="4284260"/>
              <a:ext cx="12192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 name="Line 11"/>
            <p:cNvSpPr>
              <a:spLocks noChangeShapeType="1"/>
            </p:cNvSpPr>
            <p:nvPr/>
          </p:nvSpPr>
          <p:spPr bwMode="auto">
            <a:xfrm flipH="1" flipV="1">
              <a:off x="4842680" y="4589060"/>
              <a:ext cx="28956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221061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Prospective Cohort Study</a:t>
            </a:r>
            <a:endParaRPr lang="en-US" dirty="0"/>
          </a:p>
        </p:txBody>
      </p:sp>
      <p:sp>
        <p:nvSpPr>
          <p:cNvPr id="14" name="Content Placeholder 2"/>
          <p:cNvSpPr>
            <a:spLocks noGrp="1"/>
          </p:cNvSpPr>
          <p:nvPr>
            <p:ph idx="1"/>
          </p:nvPr>
        </p:nvSpPr>
        <p:spPr/>
        <p:txBody>
          <a:bodyPr/>
          <a:lstStyle/>
          <a:p>
            <a:pPr>
              <a:lnSpc>
                <a:spcPct val="90000"/>
              </a:lnSpc>
            </a:pPr>
            <a:r>
              <a:rPr lang="en-US" altLang="en-US" dirty="0"/>
              <a:t>Observational study involving a group (cohort) of individuals who meet inclusion criteria followed prospectively in time for risk factor and outcome information</a:t>
            </a:r>
          </a:p>
          <a:p>
            <a:pPr lvl="1">
              <a:lnSpc>
                <a:spcPct val="90000"/>
              </a:lnSpc>
            </a:pPr>
            <a:r>
              <a:rPr lang="en-US" altLang="en-US" dirty="0"/>
              <a:t>Advantages: can assess temporal relationships</a:t>
            </a:r>
          </a:p>
          <a:p>
            <a:pPr lvl="1">
              <a:lnSpc>
                <a:spcPct val="90000"/>
              </a:lnSpc>
            </a:pPr>
            <a:r>
              <a:rPr lang="en-US" altLang="en-US" dirty="0"/>
              <a:t>Disadvantages: need large numbers for rare outcomes, confounding</a:t>
            </a:r>
          </a:p>
        </p:txBody>
      </p:sp>
    </p:spTree>
    <p:extLst>
      <p:ext uri="{BB962C8B-B14F-4D97-AF65-F5344CB8AC3E}">
        <p14:creationId xmlns:p14="http://schemas.microsoft.com/office/powerpoint/2010/main" val="425651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Cohort Study </a:t>
            </a:r>
            <a:r>
              <a:rPr lang="en-US" altLang="en-US" sz="1400" dirty="0"/>
              <a:t>(1 of 3)</a:t>
            </a:r>
            <a:endParaRPr lang="en-US" dirty="0"/>
          </a:p>
        </p:txBody>
      </p:sp>
      <p:sp>
        <p:nvSpPr>
          <p:cNvPr id="14" name="Content Placeholder 2"/>
          <p:cNvSpPr>
            <a:spLocks noGrp="1"/>
          </p:cNvSpPr>
          <p:nvPr>
            <p:ph idx="1"/>
          </p:nvPr>
        </p:nvSpPr>
        <p:spPr/>
        <p:txBody>
          <a:bodyPr/>
          <a:lstStyle/>
          <a:p>
            <a:pPr>
              <a:lnSpc>
                <a:spcPct val="80000"/>
              </a:lnSpc>
            </a:pPr>
            <a:r>
              <a:rPr lang="en-US" altLang="en-US" sz="2400" dirty="0">
                <a:ea typeface="MS PGothic" panose="020B0600070205080204" pitchFamily="34" charset="-128"/>
              </a:rPr>
              <a:t>Is there an association between hypertension and cardiovascular disease?</a:t>
            </a:r>
          </a:p>
        </p:txBody>
      </p:sp>
      <p:pic>
        <p:nvPicPr>
          <p:cNvPr id="20" name="Picture 19" descr="The time axis points to the right. The left end of the time axis corresponds to the start of the study. The blocks marked in the diagram from left to right are as follows. An oval labeled cohort is on the left. 2 blocks labeled hypertension and no hypertension are marked at the top center and bottom center, respectively. 2 pairs of blocks labeled C V D and No C V D are at the top right and bottom right, respectively. 2 arrows are drawn from the oval labeled Cohort to the blocks labeled Hypertension and No Hypertension. 2 arrows are drawn from the block labeled Hypertension to the blocks labeled C V D and No C V D. 2 arrows are drawn from the block labeled No Hypertension to the blocks labeled C V D and No C V D. &#10;" title="Unnumbered figure"/>
          <p:cNvPicPr>
            <a:picLocks noChangeAspect="1"/>
          </p:cNvPicPr>
          <p:nvPr/>
        </p:nvPicPr>
        <p:blipFill>
          <a:blip r:embed="rId2"/>
          <a:stretch>
            <a:fillRect/>
          </a:stretch>
        </p:blipFill>
        <p:spPr>
          <a:xfrm>
            <a:off x="1727837" y="1490870"/>
            <a:ext cx="8736325" cy="4377307"/>
          </a:xfrm>
          <a:prstGeom prst="rect">
            <a:avLst/>
          </a:prstGeom>
        </p:spPr>
      </p:pic>
    </p:spTree>
    <p:extLst>
      <p:ext uri="{BB962C8B-B14F-4D97-AF65-F5344CB8AC3E}">
        <p14:creationId xmlns:p14="http://schemas.microsoft.com/office/powerpoint/2010/main" val="422885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Cohort Study </a:t>
            </a:r>
            <a:r>
              <a:rPr lang="en-US" altLang="en-US" sz="1400" dirty="0"/>
              <a:t>(2 of 3)</a:t>
            </a:r>
            <a:endParaRPr lang="en-US" dirty="0"/>
          </a:p>
        </p:txBody>
      </p:sp>
      <p:sp>
        <p:nvSpPr>
          <p:cNvPr id="14" name="Content Placeholder 2"/>
          <p:cNvSpPr>
            <a:spLocks noGrp="1"/>
          </p:cNvSpPr>
          <p:nvPr>
            <p:ph idx="1"/>
          </p:nvPr>
        </p:nvSpPr>
        <p:spPr/>
        <p:txBody>
          <a:bodyPr/>
          <a:lstStyle/>
          <a:p>
            <a:r>
              <a:rPr lang="en-US" altLang="en-US" dirty="0"/>
              <a:t>Identify a group of individuals that meet inclusion criteria.</a:t>
            </a:r>
          </a:p>
          <a:p>
            <a:r>
              <a:rPr lang="en-US" altLang="en-US" dirty="0"/>
              <a:t>Follow prospectively in time.</a:t>
            </a:r>
          </a:p>
          <a:p>
            <a:r>
              <a:rPr lang="en-US" altLang="en-US" dirty="0"/>
              <a:t>Assess exposure.</a:t>
            </a:r>
          </a:p>
          <a:p>
            <a:r>
              <a:rPr lang="en-US" altLang="en-US" dirty="0"/>
              <a:t>Evaluate outcome status.</a:t>
            </a:r>
          </a:p>
        </p:txBody>
      </p:sp>
    </p:spTree>
    <p:extLst>
      <p:ext uri="{BB962C8B-B14F-4D97-AF65-F5344CB8AC3E}">
        <p14:creationId xmlns:p14="http://schemas.microsoft.com/office/powerpoint/2010/main" val="310857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Cohort Study </a:t>
            </a:r>
            <a:r>
              <a:rPr lang="en-US" altLang="en-US" sz="1400" dirty="0"/>
              <a:t>(3 of 3)</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Includes persons exposed and not exposed to risk factor at outset—usually persons are disease free.</a:t>
            </a:r>
          </a:p>
          <a:p>
            <a:pPr>
              <a:lnSpc>
                <a:spcPct val="90000"/>
              </a:lnSpc>
            </a:pPr>
            <a:r>
              <a:rPr lang="en-US" altLang="en-US" dirty="0">
                <a:ea typeface="MS PGothic" panose="020B0600070205080204" pitchFamily="34" charset="-128"/>
              </a:rPr>
              <a:t>Can assess temporal relationship</a:t>
            </a:r>
          </a:p>
          <a:p>
            <a:pPr>
              <a:lnSpc>
                <a:spcPct val="90000"/>
              </a:lnSpc>
            </a:pPr>
            <a:r>
              <a:rPr lang="en-US" altLang="en-US" dirty="0">
                <a:ea typeface="MS PGothic" panose="020B0600070205080204" pitchFamily="34" charset="-128"/>
              </a:rPr>
              <a:t>Problem if disease is rare (small numbers)</a:t>
            </a:r>
          </a:p>
          <a:p>
            <a:pPr>
              <a:lnSpc>
                <a:spcPct val="90000"/>
              </a:lnSpc>
            </a:pPr>
            <a:r>
              <a:rPr lang="en-US" altLang="en-US" dirty="0">
                <a:ea typeface="MS PGothic" panose="020B0600070205080204" pitchFamily="34" charset="-128"/>
              </a:rPr>
              <a:t>Bias is less of an issue than in case-control.</a:t>
            </a:r>
          </a:p>
          <a:p>
            <a:pPr>
              <a:lnSpc>
                <a:spcPct val="90000"/>
              </a:lnSpc>
            </a:pPr>
            <a:r>
              <a:rPr lang="en-US" altLang="en-US" dirty="0">
                <a:ea typeface="MS PGothic" panose="020B0600070205080204" pitchFamily="34" charset="-128"/>
              </a:rPr>
              <a:t>Confounding may be a problem. </a:t>
            </a:r>
          </a:p>
        </p:txBody>
      </p:sp>
    </p:spTree>
    <p:extLst>
      <p:ext uri="{BB962C8B-B14F-4D97-AF65-F5344CB8AC3E}">
        <p14:creationId xmlns:p14="http://schemas.microsoft.com/office/powerpoint/2010/main" val="47957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The Framingham Heart Study</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5000+ men and women enrolled in 1948</a:t>
            </a:r>
          </a:p>
          <a:p>
            <a:r>
              <a:rPr lang="en-US" altLang="en-US" dirty="0">
                <a:ea typeface="MS PGothic" panose="020B0600070205080204" pitchFamily="34" charset="-128"/>
              </a:rPr>
              <a:t>Longitudinal cohort study</a:t>
            </a:r>
          </a:p>
          <a:p>
            <a:r>
              <a:rPr lang="en-US" altLang="en-US" dirty="0">
                <a:ea typeface="MS PGothic" panose="020B0600070205080204" pitchFamily="34" charset="-128"/>
              </a:rPr>
              <a:t>Exams every 2 years for cardiovascular risk factors—surveillance</a:t>
            </a:r>
          </a:p>
          <a:p>
            <a:r>
              <a:rPr lang="en-US" altLang="en-US" dirty="0">
                <a:ea typeface="MS PGothic" panose="020B0600070205080204" pitchFamily="34" charset="-128"/>
              </a:rPr>
              <a:t>Ancillary studies—hearing, exercise, nutrition, neurological studies</a:t>
            </a:r>
          </a:p>
          <a:p>
            <a:r>
              <a:rPr lang="en-US" altLang="en-US" dirty="0">
                <a:ea typeface="MS PGothic" panose="020B0600070205080204" pitchFamily="34" charset="-128"/>
              </a:rPr>
              <a:t>5000+ offspring and spouses enrolled in 1976</a:t>
            </a:r>
          </a:p>
          <a:p>
            <a:r>
              <a:rPr lang="en-US" altLang="en-US" dirty="0">
                <a:ea typeface="MS PGothic" panose="020B0600070205080204" pitchFamily="34" charset="-128"/>
              </a:rPr>
              <a:t>Third generation enrolled in 2002</a:t>
            </a:r>
          </a:p>
        </p:txBody>
      </p:sp>
    </p:spTree>
    <p:extLst>
      <p:ext uri="{BB962C8B-B14F-4D97-AF65-F5344CB8AC3E}">
        <p14:creationId xmlns:p14="http://schemas.microsoft.com/office/powerpoint/2010/main" val="14802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Selection of Study Sample</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Exposure group</a:t>
            </a:r>
          </a:p>
          <a:p>
            <a:pPr lvl="1"/>
            <a:r>
              <a:rPr lang="en-US" altLang="en-US" sz="2200" dirty="0">
                <a:ea typeface="MS PGothic" panose="020B0600070205080204" pitchFamily="34" charset="-128"/>
              </a:rPr>
              <a:t>Common risk factors—general population (e.g., Framingham Study)</a:t>
            </a:r>
          </a:p>
          <a:p>
            <a:pPr lvl="1"/>
            <a:r>
              <a:rPr lang="en-US" altLang="en-US" sz="2200" dirty="0">
                <a:ea typeface="MS PGothic" panose="020B0600070205080204" pitchFamily="34" charset="-128"/>
              </a:rPr>
              <a:t>Rare risk factors—special exposure cohort (e.g., soldiers exposed to agent orange)</a:t>
            </a:r>
          </a:p>
          <a:p>
            <a:r>
              <a:rPr lang="en-US" altLang="en-US" dirty="0">
                <a:ea typeface="MS PGothic" panose="020B0600070205080204" pitchFamily="34" charset="-128"/>
              </a:rPr>
              <a:t>Comparison group</a:t>
            </a:r>
          </a:p>
          <a:p>
            <a:pPr lvl="1"/>
            <a:r>
              <a:rPr lang="en-US" altLang="en-US" sz="2200" dirty="0">
                <a:ea typeface="MS PGothic" panose="020B0600070205080204" pitchFamily="34" charset="-128"/>
              </a:rPr>
              <a:t>Similar on all other factors that might affect outcome</a:t>
            </a:r>
          </a:p>
        </p:txBody>
      </p:sp>
    </p:spTree>
    <p:extLst>
      <p:ext uri="{BB962C8B-B14F-4D97-AF65-F5344CB8AC3E}">
        <p14:creationId xmlns:p14="http://schemas.microsoft.com/office/powerpoint/2010/main" val="22786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Case-Control Study </a:t>
            </a:r>
            <a:r>
              <a:rPr lang="en-US" altLang="en-US" sz="1400" dirty="0"/>
              <a:t>(1 of 3)</a:t>
            </a:r>
            <a:endParaRPr lang="en-US" dirty="0"/>
          </a:p>
        </p:txBody>
      </p:sp>
      <p:sp>
        <p:nvSpPr>
          <p:cNvPr id="14" name="Content Placeholder 2"/>
          <p:cNvSpPr>
            <a:spLocks noGrp="1"/>
          </p:cNvSpPr>
          <p:nvPr>
            <p:ph idx="1"/>
          </p:nvPr>
        </p:nvSpPr>
        <p:spPr/>
        <p:txBody>
          <a:bodyPr/>
          <a:lstStyle/>
          <a:p>
            <a:r>
              <a:rPr lang="en-US" altLang="en-US" dirty="0"/>
              <a:t>Observational study involving individuals with (cases) and without (controls) outcome of interest </a:t>
            </a:r>
          </a:p>
          <a:p>
            <a:pPr lvl="1"/>
            <a:r>
              <a:rPr lang="en-US" altLang="en-US" dirty="0"/>
              <a:t>Advantages: cost and time efficient for rare outcomes</a:t>
            </a:r>
          </a:p>
          <a:p>
            <a:pPr lvl="1"/>
            <a:r>
              <a:rPr lang="en-US" altLang="en-US" dirty="0"/>
              <a:t>Disadvantages: need careful selection of cases and controls, bias</a:t>
            </a:r>
          </a:p>
        </p:txBody>
      </p:sp>
    </p:spTree>
    <p:extLst>
      <p:ext uri="{BB962C8B-B14F-4D97-AF65-F5344CB8AC3E}">
        <p14:creationId xmlns:p14="http://schemas.microsoft.com/office/powerpoint/2010/main" val="89896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Case-Control Study </a:t>
            </a:r>
            <a:r>
              <a:rPr lang="en-US" altLang="en-US" sz="1400" dirty="0"/>
              <a:t>(2 of 3)</a:t>
            </a:r>
            <a:endParaRPr lang="en-US" dirty="0"/>
          </a:p>
        </p:txBody>
      </p:sp>
      <p:sp>
        <p:nvSpPr>
          <p:cNvPr id="14" name="Content Placeholder 2"/>
          <p:cNvSpPr>
            <a:spLocks noGrp="1"/>
          </p:cNvSpPr>
          <p:nvPr>
            <p:ph idx="1"/>
          </p:nvPr>
        </p:nvSpPr>
        <p:spPr/>
        <p:txBody>
          <a:bodyPr/>
          <a:lstStyle/>
          <a:p>
            <a:pPr>
              <a:lnSpc>
                <a:spcPct val="80000"/>
              </a:lnSpc>
            </a:pPr>
            <a:r>
              <a:rPr lang="en-US" altLang="en-US" sz="2400" dirty="0"/>
              <a:t>Is there an association between sleep position and sudden infant death syndrome (SIDS)?</a:t>
            </a:r>
          </a:p>
        </p:txBody>
      </p:sp>
      <p:pic>
        <p:nvPicPr>
          <p:cNvPr id="2" name="Picture 1" descr="The time axis runs to the right. The blocks marked at the top and bottom centers are labeled, S I D S and No S I D S, respectively. 2 pairs of blocks at the top left and bottom left are labeled Sleep prone and other, respectively. 2 arrows are drawn from the block labeled S I D S to the blocks labeled Sleep Prone and Other, respectively. 2 arrows are drawn from the block labeled No S I D S to the blocks labeled Sleep prone and Other, respectively. &#10;" title="Unnumbered figure"/>
          <p:cNvPicPr>
            <a:picLocks noChangeAspect="1"/>
          </p:cNvPicPr>
          <p:nvPr/>
        </p:nvPicPr>
        <p:blipFill>
          <a:blip r:embed="rId2"/>
          <a:stretch>
            <a:fillRect/>
          </a:stretch>
        </p:blipFill>
        <p:spPr>
          <a:xfrm>
            <a:off x="1770513" y="1885768"/>
            <a:ext cx="8650974" cy="4304149"/>
          </a:xfrm>
          <a:prstGeom prst="rect">
            <a:avLst/>
          </a:prstGeom>
        </p:spPr>
      </p:pic>
    </p:spTree>
    <p:extLst>
      <p:ext uri="{BB962C8B-B14F-4D97-AF65-F5344CB8AC3E}">
        <p14:creationId xmlns:p14="http://schemas.microsoft.com/office/powerpoint/2010/main" val="99621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smtClean="0"/>
              <a:t>Learning Objectives </a:t>
            </a:r>
            <a:r>
              <a:rPr lang="en-US" sz="1800" dirty="0" smtClean="0"/>
              <a:t>(1 of 2)</a:t>
            </a:r>
            <a:endParaRPr lang="en-US" dirty="0"/>
          </a:p>
        </p:txBody>
      </p:sp>
      <p:sp>
        <p:nvSpPr>
          <p:cNvPr id="14" name="Content Placeholder 2"/>
          <p:cNvSpPr>
            <a:spLocks noGrp="1"/>
          </p:cNvSpPr>
          <p:nvPr>
            <p:ph idx="1"/>
          </p:nvPr>
        </p:nvSpPr>
        <p:spPr/>
        <p:txBody>
          <a:bodyPr/>
          <a:lstStyle/>
          <a:p>
            <a:r>
              <a:rPr lang="en-US" altLang="en-US" dirty="0"/>
              <a:t>List and define the components of a good study design</a:t>
            </a:r>
          </a:p>
          <a:p>
            <a:r>
              <a:rPr lang="en-US" altLang="en-US" dirty="0"/>
              <a:t>Compare and contrast observational and experimental study designs</a:t>
            </a:r>
          </a:p>
          <a:p>
            <a:r>
              <a:rPr lang="en-US" altLang="en-US" dirty="0"/>
              <a:t>Summarize the advantages and disadvantages of alternative study designs</a:t>
            </a:r>
          </a:p>
          <a:p>
            <a:pPr>
              <a:buNone/>
            </a:pPr>
            <a:endParaRPr lang="en-US" alt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Case-Control Study </a:t>
            </a:r>
            <a:r>
              <a:rPr lang="en-US" altLang="en-US" sz="1800" dirty="0"/>
              <a:t>(3 of 3)</a:t>
            </a:r>
            <a:endParaRPr lang="en-US" dirty="0"/>
          </a:p>
        </p:txBody>
      </p:sp>
      <p:sp>
        <p:nvSpPr>
          <p:cNvPr id="14" name="Content Placeholder 2"/>
          <p:cNvSpPr>
            <a:spLocks noGrp="1"/>
          </p:cNvSpPr>
          <p:nvPr>
            <p:ph idx="1"/>
          </p:nvPr>
        </p:nvSpPr>
        <p:spPr/>
        <p:txBody>
          <a:bodyPr/>
          <a:lstStyle/>
          <a:p>
            <a:r>
              <a:rPr lang="en-US" altLang="en-US" dirty="0">
                <a:cs typeface="Times New Roman" panose="02020603050405020304" pitchFamily="18" charset="0"/>
              </a:rPr>
              <a:t>Select subjects on the basis of outcome.</a:t>
            </a:r>
            <a:endParaRPr lang="en-US" altLang="en-US" dirty="0">
              <a:ea typeface="Arial Unicode MS"/>
              <a:cs typeface="Arial Unicode MS"/>
            </a:endParaRPr>
          </a:p>
          <a:p>
            <a:pPr lvl="1"/>
            <a:r>
              <a:rPr lang="en-US" altLang="en-US" sz="2200" dirty="0">
                <a:cs typeface="Times New Roman" panose="02020603050405020304" pitchFamily="18" charset="0"/>
              </a:rPr>
              <a:t>Cases have disease.</a:t>
            </a:r>
            <a:endParaRPr lang="en-US" altLang="en-US" sz="2200" dirty="0">
              <a:ea typeface="Arial Unicode MS"/>
              <a:cs typeface="Arial Unicode MS"/>
            </a:endParaRPr>
          </a:p>
          <a:p>
            <a:pPr lvl="1"/>
            <a:r>
              <a:rPr lang="en-US" altLang="en-US" sz="2200" dirty="0">
                <a:cs typeface="Times New Roman" panose="02020603050405020304" pitchFamily="18" charset="0"/>
              </a:rPr>
              <a:t>Controls are free of disease.</a:t>
            </a:r>
            <a:endParaRPr lang="en-US" altLang="en-US" sz="2200" dirty="0">
              <a:ea typeface="Arial Unicode MS"/>
              <a:cs typeface="Arial Unicode MS"/>
            </a:endParaRPr>
          </a:p>
          <a:p>
            <a:r>
              <a:rPr lang="en-US" altLang="en-US" dirty="0">
                <a:cs typeface="Times New Roman" panose="02020603050405020304" pitchFamily="18" charset="0"/>
              </a:rPr>
              <a:t>Compare groups with respect to proportions with a history of exposure (possible cause).</a:t>
            </a:r>
            <a:endParaRPr lang="en-US" altLang="en-US" dirty="0">
              <a:ea typeface="Arial Unicode MS"/>
              <a:cs typeface="Arial Unicode MS"/>
            </a:endParaRPr>
          </a:p>
          <a:p>
            <a:r>
              <a:rPr lang="en-US" altLang="en-US" dirty="0"/>
              <a:t>Investigation is retrospective in time.</a:t>
            </a:r>
          </a:p>
        </p:txBody>
      </p:sp>
    </p:spTree>
    <p:extLst>
      <p:ext uri="{BB962C8B-B14F-4D97-AF65-F5344CB8AC3E}">
        <p14:creationId xmlns:p14="http://schemas.microsoft.com/office/powerpoint/2010/main" val="185557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Sampling</a:t>
            </a:r>
            <a:endParaRPr lang="en-US" dirty="0"/>
          </a:p>
        </p:txBody>
      </p:sp>
      <p:sp>
        <p:nvSpPr>
          <p:cNvPr id="14" name="Content Placeholder 2"/>
          <p:cNvSpPr>
            <a:spLocks noGrp="1"/>
          </p:cNvSpPr>
          <p:nvPr>
            <p:ph idx="1"/>
          </p:nvPr>
        </p:nvSpPr>
        <p:spPr/>
        <p:txBody>
          <a:bodyPr/>
          <a:lstStyle/>
          <a:p>
            <a:pPr>
              <a:lnSpc>
                <a:spcPct val="90000"/>
              </a:lnSpc>
            </a:pPr>
            <a:r>
              <a:rPr lang="en-US" altLang="en-US" dirty="0">
                <a:cs typeface="Times New Roman" panose="02020603050405020304" pitchFamily="18" charset="0"/>
              </a:rPr>
              <a:t>Selection of cases</a:t>
            </a:r>
            <a:endParaRPr lang="en-US" altLang="en-US" dirty="0">
              <a:ea typeface="Arial Unicode MS"/>
              <a:cs typeface="Arial Unicode MS"/>
            </a:endParaRPr>
          </a:p>
          <a:p>
            <a:pPr lvl="1">
              <a:lnSpc>
                <a:spcPct val="90000"/>
              </a:lnSpc>
            </a:pPr>
            <a:r>
              <a:rPr lang="en-US" altLang="en-US" sz="2200" dirty="0">
                <a:cs typeface="Times New Roman" panose="02020603050405020304" pitchFamily="18" charset="0"/>
              </a:rPr>
              <a:t>Need explicit definition to make cases as homogeneous as possible</a:t>
            </a:r>
            <a:endParaRPr lang="en-US" altLang="en-US" sz="2200" dirty="0">
              <a:ea typeface="Arial Unicode MS"/>
              <a:cs typeface="Arial Unicode MS"/>
            </a:endParaRPr>
          </a:p>
          <a:p>
            <a:pPr lvl="1">
              <a:lnSpc>
                <a:spcPct val="90000"/>
              </a:lnSpc>
            </a:pPr>
            <a:r>
              <a:rPr lang="en-US" altLang="en-US" sz="2200" dirty="0">
                <a:cs typeface="Times New Roman" panose="02020603050405020304" pitchFamily="18" charset="0"/>
              </a:rPr>
              <a:t>Debate over whether cases should represent all persons with disease or specific subgroup (limit inferences)</a:t>
            </a:r>
            <a:endParaRPr lang="en-US" altLang="en-US" sz="2200" dirty="0">
              <a:ea typeface="Arial Unicode MS"/>
              <a:cs typeface="Arial Unicode MS"/>
            </a:endParaRPr>
          </a:p>
          <a:p>
            <a:pPr>
              <a:lnSpc>
                <a:spcPct val="90000"/>
              </a:lnSpc>
            </a:pPr>
            <a:r>
              <a:rPr lang="en-US" altLang="en-US" dirty="0">
                <a:cs typeface="Times New Roman" panose="02020603050405020304" pitchFamily="18" charset="0"/>
              </a:rPr>
              <a:t>Selection of controls</a:t>
            </a:r>
            <a:endParaRPr lang="en-US" altLang="en-US" dirty="0">
              <a:ea typeface="Arial Unicode MS"/>
              <a:cs typeface="Arial Unicode MS"/>
            </a:endParaRPr>
          </a:p>
          <a:p>
            <a:pPr lvl="1">
              <a:lnSpc>
                <a:spcPct val="90000"/>
              </a:lnSpc>
            </a:pPr>
            <a:r>
              <a:rPr lang="en-US" altLang="en-US" sz="2200" dirty="0">
                <a:cs typeface="Times New Roman" panose="02020603050405020304" pitchFamily="18" charset="0"/>
              </a:rPr>
              <a:t>Should be comparable to cases (same exclusions)</a:t>
            </a:r>
            <a:endParaRPr lang="en-US" altLang="en-US" sz="2200" dirty="0">
              <a:ea typeface="Arial Unicode MS"/>
              <a:cs typeface="Arial Unicode MS"/>
            </a:endParaRPr>
          </a:p>
          <a:p>
            <a:pPr lvl="1">
              <a:lnSpc>
                <a:spcPct val="90000"/>
              </a:lnSpc>
            </a:pPr>
            <a:r>
              <a:rPr lang="en-US" altLang="en-US" sz="2200" dirty="0">
                <a:cs typeface="Times New Roman" panose="02020603050405020304" pitchFamily="18" charset="0"/>
              </a:rPr>
              <a:t>Controls represent non-diseased persons who would have been included as cases if they had disease.</a:t>
            </a:r>
            <a:endParaRPr lang="en-US" altLang="en-US" sz="2200" dirty="0"/>
          </a:p>
        </p:txBody>
      </p:sp>
    </p:spTree>
    <p:extLst>
      <p:ext uri="{BB962C8B-B14F-4D97-AF65-F5344CB8AC3E}">
        <p14:creationId xmlns:p14="http://schemas.microsoft.com/office/powerpoint/2010/main" val="249097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Features</a:t>
            </a:r>
            <a:endParaRPr lang="en-US" dirty="0"/>
          </a:p>
        </p:txBody>
      </p:sp>
      <p:sp>
        <p:nvSpPr>
          <p:cNvPr id="14" name="Content Placeholder 2"/>
          <p:cNvSpPr>
            <a:spLocks noGrp="1"/>
          </p:cNvSpPr>
          <p:nvPr>
            <p:ph idx="1"/>
          </p:nvPr>
        </p:nvSpPr>
        <p:spPr/>
        <p:txBody>
          <a:bodyPr/>
          <a:lstStyle/>
          <a:p>
            <a:r>
              <a:rPr lang="en-US" altLang="en-US" dirty="0">
                <a:cs typeface="Times New Roman" panose="02020603050405020304" pitchFamily="18" charset="0"/>
              </a:rPr>
              <a:t>Retrospective design</a:t>
            </a:r>
          </a:p>
          <a:p>
            <a:r>
              <a:rPr lang="en-US" altLang="en-US" dirty="0">
                <a:cs typeface="Times New Roman" panose="02020603050405020304" pitchFamily="18" charset="0"/>
              </a:rPr>
              <a:t>Cost and time efficient</a:t>
            </a:r>
          </a:p>
          <a:p>
            <a:r>
              <a:rPr lang="en-US" altLang="en-US" dirty="0">
                <a:cs typeface="Times New Roman" panose="02020603050405020304" pitchFamily="18" charset="0"/>
              </a:rPr>
              <a:t>Can get sufficient number of cases (useful for rare conditions)</a:t>
            </a:r>
          </a:p>
          <a:p>
            <a:r>
              <a:rPr lang="en-US" altLang="en-US" dirty="0">
                <a:cs typeface="Times New Roman" panose="02020603050405020304" pitchFamily="18" charset="0"/>
              </a:rPr>
              <a:t>Can investigate array of exposures</a:t>
            </a:r>
          </a:p>
          <a:p>
            <a:r>
              <a:rPr lang="en-US" altLang="en-US" dirty="0">
                <a:cs typeface="Times New Roman" panose="02020603050405020304" pitchFamily="18" charset="0"/>
              </a:rPr>
              <a:t>Best for diseases with long latency</a:t>
            </a:r>
            <a:endParaRPr lang="en-US" altLang="en-US" dirty="0">
              <a:ea typeface="Arial Unicode MS"/>
              <a:cs typeface="Arial Unicode MS"/>
            </a:endParaRPr>
          </a:p>
          <a:p>
            <a:endParaRPr lang="en-US" altLang="en-US" dirty="0"/>
          </a:p>
        </p:txBody>
      </p:sp>
    </p:spTree>
    <p:extLst>
      <p:ext uri="{BB962C8B-B14F-4D97-AF65-F5344CB8AC3E}">
        <p14:creationId xmlns:p14="http://schemas.microsoft.com/office/powerpoint/2010/main" val="217001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Issues</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Ascertainment of exposure and disease status</a:t>
            </a:r>
          </a:p>
          <a:p>
            <a:pPr lvl="1">
              <a:lnSpc>
                <a:spcPct val="90000"/>
              </a:lnSpc>
            </a:pPr>
            <a:r>
              <a:rPr lang="en-US" altLang="en-US" sz="2200" dirty="0">
                <a:ea typeface="MS PGothic" panose="020B0600070205080204" pitchFamily="34" charset="-128"/>
              </a:rPr>
              <a:t>Both exposure and disease have occurred—hard to establish temporal relationship </a:t>
            </a:r>
          </a:p>
          <a:p>
            <a:pPr>
              <a:lnSpc>
                <a:spcPct val="90000"/>
              </a:lnSpc>
            </a:pPr>
            <a:r>
              <a:rPr lang="en-US" altLang="en-US" dirty="0">
                <a:ea typeface="MS PGothic" panose="020B0600070205080204" pitchFamily="34" charset="-128"/>
              </a:rPr>
              <a:t>Bias</a:t>
            </a:r>
          </a:p>
          <a:p>
            <a:pPr lvl="1">
              <a:lnSpc>
                <a:spcPct val="90000"/>
              </a:lnSpc>
            </a:pPr>
            <a:r>
              <a:rPr lang="en-US" altLang="en-US" sz="2200" dirty="0">
                <a:ea typeface="MS PGothic" panose="020B0600070205080204" pitchFamily="34" charset="-128"/>
              </a:rPr>
              <a:t>Selection bias—select cases or controls and some drop out, leaving groups not comparable</a:t>
            </a:r>
          </a:p>
          <a:p>
            <a:pPr lvl="1">
              <a:lnSpc>
                <a:spcPct val="90000"/>
              </a:lnSpc>
            </a:pPr>
            <a:r>
              <a:rPr lang="en-US" altLang="en-US" sz="2200" dirty="0">
                <a:ea typeface="MS PGothic" panose="020B0600070205080204" pitchFamily="34" charset="-128"/>
              </a:rPr>
              <a:t>Observation bias—knowledge of disease might influence reporting of exposure (over-reporting among cases)</a:t>
            </a:r>
          </a:p>
          <a:p>
            <a:pPr lvl="1">
              <a:lnSpc>
                <a:spcPct val="90000"/>
              </a:lnSpc>
            </a:pPr>
            <a:r>
              <a:rPr lang="en-US" altLang="en-US" sz="2200" dirty="0">
                <a:ea typeface="MS PGothic" panose="020B0600070205080204" pitchFamily="34" charset="-128"/>
              </a:rPr>
              <a:t>Recall bias—retrospective (long term)</a:t>
            </a:r>
          </a:p>
        </p:txBody>
      </p:sp>
    </p:spTree>
    <p:extLst>
      <p:ext uri="{BB962C8B-B14F-4D97-AF65-F5344CB8AC3E}">
        <p14:creationId xmlns:p14="http://schemas.microsoft.com/office/powerpoint/2010/main" val="377690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Randomized Control Trial </a:t>
            </a:r>
            <a:r>
              <a:rPr lang="en-US" altLang="en-US" sz="1400" dirty="0"/>
              <a:t>(1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Experimental study where patients are </a:t>
            </a:r>
            <a:r>
              <a:rPr lang="en-US" altLang="en-US" i="1" dirty="0"/>
              <a:t>randomized</a:t>
            </a:r>
            <a:r>
              <a:rPr lang="en-US" altLang="en-US" dirty="0"/>
              <a:t> to receive one of several comparison treatments</a:t>
            </a:r>
          </a:p>
          <a:p>
            <a:pPr lvl="1">
              <a:lnSpc>
                <a:spcPct val="90000"/>
              </a:lnSpc>
            </a:pPr>
            <a:r>
              <a:rPr lang="en-US" altLang="en-US" sz="2200" dirty="0"/>
              <a:t>Advantages: gold standard from a statistical point of view, minimizes bias and confounding</a:t>
            </a:r>
          </a:p>
          <a:p>
            <a:pPr lvl="1">
              <a:lnSpc>
                <a:spcPct val="90000"/>
              </a:lnSpc>
            </a:pPr>
            <a:r>
              <a:rPr lang="en-US" altLang="en-US" sz="2200" dirty="0"/>
              <a:t>Disadvantages: expensive, requires extensive monitoring, inclusion criteria can limit generalizability</a:t>
            </a:r>
          </a:p>
        </p:txBody>
      </p:sp>
    </p:spTree>
    <p:extLst>
      <p:ext uri="{BB962C8B-B14F-4D97-AF65-F5344CB8AC3E}">
        <p14:creationId xmlns:p14="http://schemas.microsoft.com/office/powerpoint/2010/main" val="106595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Randomized Control Trial </a:t>
            </a:r>
            <a:r>
              <a:rPr lang="en-US" altLang="en-US" sz="1400" dirty="0"/>
              <a:t>(2 of 2)</a:t>
            </a:r>
            <a:endParaRPr lang="en-US" dirty="0"/>
          </a:p>
        </p:txBody>
      </p:sp>
      <p:sp>
        <p:nvSpPr>
          <p:cNvPr id="14" name="Content Placeholder 2"/>
          <p:cNvSpPr>
            <a:spLocks noGrp="1"/>
          </p:cNvSpPr>
          <p:nvPr>
            <p:ph idx="1"/>
          </p:nvPr>
        </p:nvSpPr>
        <p:spPr/>
        <p:txBody>
          <a:bodyPr/>
          <a:lstStyle/>
          <a:p>
            <a:pPr>
              <a:lnSpc>
                <a:spcPct val="80000"/>
              </a:lnSpc>
            </a:pPr>
            <a:r>
              <a:rPr lang="en-US" altLang="en-US" dirty="0">
                <a:ea typeface="MS PGothic" panose="020B0600070205080204" pitchFamily="34" charset="-128"/>
              </a:rPr>
              <a:t>Is new drug effective in reducing hyperlipidemia (high total serum cholesterol)?</a:t>
            </a:r>
          </a:p>
        </p:txBody>
      </p:sp>
      <p:pic>
        <p:nvPicPr>
          <p:cNvPr id="2" name="Picture 1" descr="The time axis runs to the right. A circle labeled Sample is on the left. Arrows are drawn from the block labeled RANDOMIZE to the blocks labeled Drug and Placebo. 2 pairs of blocks are at the top left and bottom left and they are labeled Hyperlipidemia and No Hyperlipidemia, respectively. 2 arrows are drawn from the block labeled Drug to the blocks labeled Hyperlipidemia and No Hyperlipidemia. 2 arrows are drawn from the block labeled Placebo to the blocks labeled Hyperlipidemia and No Hyperlipidemia. &#10;" title="Unnumbered figure"/>
          <p:cNvPicPr>
            <a:picLocks noChangeAspect="1"/>
          </p:cNvPicPr>
          <p:nvPr/>
        </p:nvPicPr>
        <p:blipFill>
          <a:blip r:embed="rId2"/>
          <a:stretch>
            <a:fillRect/>
          </a:stretch>
        </p:blipFill>
        <p:spPr>
          <a:xfrm>
            <a:off x="1779658" y="2073138"/>
            <a:ext cx="8632684" cy="4267570"/>
          </a:xfrm>
          <a:prstGeom prst="rect">
            <a:avLst/>
          </a:prstGeom>
        </p:spPr>
      </p:pic>
    </p:spTree>
    <p:extLst>
      <p:ext uri="{BB962C8B-B14F-4D97-AF65-F5344CB8AC3E}">
        <p14:creationId xmlns:p14="http://schemas.microsoft.com/office/powerpoint/2010/main" val="367843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Randomized Controlled Trial (Clinical Trial)</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Subjects are randomized to one of two (or more) treatments, one of which may be a control treatment. </a:t>
            </a:r>
          </a:p>
          <a:p>
            <a:pPr>
              <a:lnSpc>
                <a:spcPct val="90000"/>
              </a:lnSpc>
            </a:pPr>
            <a:r>
              <a:rPr lang="en-US" altLang="en-US" dirty="0">
                <a:ea typeface="MS PGothic" panose="020B0600070205080204" pitchFamily="34" charset="-128"/>
              </a:rPr>
              <a:t>In the long run, treatment groups will be balanced in known and </a:t>
            </a:r>
            <a:r>
              <a:rPr lang="en-US" altLang="en-US" i="1" dirty="0">
                <a:ea typeface="MS PGothic" panose="020B0600070205080204" pitchFamily="34" charset="-128"/>
              </a:rPr>
              <a:t>unknown</a:t>
            </a:r>
            <a:r>
              <a:rPr lang="en-US" altLang="en-US" dirty="0">
                <a:ea typeface="MS PGothic" panose="020B0600070205080204" pitchFamily="34" charset="-128"/>
              </a:rPr>
              <a:t> prognostic factors. </a:t>
            </a:r>
          </a:p>
          <a:p>
            <a:pPr>
              <a:lnSpc>
                <a:spcPct val="90000"/>
              </a:lnSpc>
            </a:pPr>
            <a:r>
              <a:rPr lang="en-US" altLang="en-US" dirty="0">
                <a:ea typeface="MS PGothic" panose="020B0600070205080204" pitchFamily="34" charset="-128"/>
              </a:rPr>
              <a:t>Important that the treatments are </a:t>
            </a:r>
            <a:r>
              <a:rPr lang="en-US" altLang="en-US" i="1" dirty="0">
                <a:ea typeface="MS PGothic" panose="020B0600070205080204" pitchFamily="34" charset="-128"/>
              </a:rPr>
              <a:t>concurrent</a:t>
            </a:r>
            <a:r>
              <a:rPr lang="en-US" altLang="en-US" dirty="0">
                <a:ea typeface="MS PGothic" panose="020B0600070205080204" pitchFamily="34" charset="-128"/>
              </a:rPr>
              <a:t>—that the active and control treatments occur in the same period of time </a:t>
            </a:r>
          </a:p>
          <a:p>
            <a:pPr>
              <a:lnSpc>
                <a:spcPct val="90000"/>
              </a:lnSpc>
            </a:pPr>
            <a:r>
              <a:rPr lang="en-US" altLang="en-US" dirty="0">
                <a:ea typeface="MS PGothic" panose="020B0600070205080204" pitchFamily="34" charset="-128"/>
              </a:rPr>
              <a:t>Single- versus multicenter</a:t>
            </a:r>
          </a:p>
        </p:txBody>
      </p:sp>
    </p:spTree>
    <p:extLst>
      <p:ext uri="{BB962C8B-B14F-4D97-AF65-F5344CB8AC3E}">
        <p14:creationId xmlns:p14="http://schemas.microsoft.com/office/powerpoint/2010/main" val="228841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Features</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If possible, a study should be</a:t>
            </a:r>
            <a:r>
              <a:rPr lang="en-US" altLang="en-US" i="1" dirty="0">
                <a:ea typeface="MS PGothic" panose="020B0600070205080204" pitchFamily="34" charset="-128"/>
              </a:rPr>
              <a:t> double blinded</a:t>
            </a:r>
            <a:r>
              <a:rPr lang="en-US" altLang="en-US" dirty="0">
                <a:ea typeface="MS PGothic" panose="020B0600070205080204" pitchFamily="34" charset="-128"/>
              </a:rPr>
              <a:t>—neither the investigator nor the participant are aware of what treatment the participant is undergoing. </a:t>
            </a:r>
          </a:p>
          <a:p>
            <a:pPr>
              <a:lnSpc>
                <a:spcPct val="90000"/>
              </a:lnSpc>
            </a:pPr>
            <a:r>
              <a:rPr lang="en-US" altLang="en-US" dirty="0">
                <a:ea typeface="MS PGothic" panose="020B0600070205080204" pitchFamily="34" charset="-128"/>
              </a:rPr>
              <a:t>Sometimes it is impossible to blind the participants (for example, when the treatments being compared are medical versus surgical); but often it is possible to ensure that the people evaluating the outcome are unaware of the treatment. </a:t>
            </a:r>
          </a:p>
        </p:txBody>
      </p:sp>
    </p:spTree>
    <p:extLst>
      <p:ext uri="{BB962C8B-B14F-4D97-AF65-F5344CB8AC3E}">
        <p14:creationId xmlns:p14="http://schemas.microsoft.com/office/powerpoint/2010/main" val="50692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Phase I: Safety</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First time in humans; main objective to assess toxicity and safety in humans—pharmacokinetics</a:t>
            </a:r>
          </a:p>
          <a:p>
            <a:r>
              <a:rPr lang="en-US" altLang="en-US" dirty="0">
                <a:ea typeface="MS PGothic" panose="020B0600070205080204" pitchFamily="34" charset="-128"/>
              </a:rPr>
              <a:t>Usually involves 10 to 15 patients</a:t>
            </a:r>
          </a:p>
          <a:p>
            <a:r>
              <a:rPr lang="en-US" altLang="en-US" dirty="0">
                <a:ea typeface="MS PGothic" panose="020B0600070205080204" pitchFamily="34" charset="-128"/>
              </a:rPr>
              <a:t>Subjects are usually healthy.</a:t>
            </a:r>
          </a:p>
          <a:p>
            <a:r>
              <a:rPr lang="en-US" altLang="en-US" dirty="0">
                <a:ea typeface="MS PGothic" panose="020B0600070205080204" pitchFamily="34" charset="-128"/>
              </a:rPr>
              <a:t>Some are placebo-controlled.</a:t>
            </a:r>
          </a:p>
          <a:p>
            <a:endParaRPr lang="en-US" altLang="en-US" dirty="0">
              <a:ea typeface="MS PGothic" panose="020B0600070205080204" pitchFamily="34" charset="-128"/>
            </a:endParaRPr>
          </a:p>
        </p:txBody>
      </p:sp>
    </p:spTree>
    <p:extLst>
      <p:ext uri="{BB962C8B-B14F-4D97-AF65-F5344CB8AC3E}">
        <p14:creationId xmlns:p14="http://schemas.microsoft.com/office/powerpoint/2010/main" val="9785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Phase II: Feasibility Study</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Focus still on safety</a:t>
            </a:r>
          </a:p>
          <a:p>
            <a:r>
              <a:rPr lang="en-US" altLang="en-US" dirty="0">
                <a:ea typeface="MS PGothic" panose="020B0600070205080204" pitchFamily="34" charset="-128"/>
              </a:rPr>
              <a:t>Side effects and adverse events</a:t>
            </a:r>
          </a:p>
          <a:p>
            <a:r>
              <a:rPr lang="en-US" altLang="en-US" dirty="0">
                <a:ea typeface="MS PGothic" panose="020B0600070205080204" pitchFamily="34" charset="-128"/>
              </a:rPr>
              <a:t>Efficacy is important—goal is to determine optimal dosage.</a:t>
            </a:r>
          </a:p>
          <a:p>
            <a:r>
              <a:rPr lang="en-US" altLang="en-US" dirty="0">
                <a:ea typeface="MS PGothic" panose="020B0600070205080204" pitchFamily="34" charset="-128"/>
              </a:rPr>
              <a:t>Involves a control group, and subjects are randomized.</a:t>
            </a:r>
          </a:p>
        </p:txBody>
      </p:sp>
    </p:spTree>
    <p:extLst>
      <p:ext uri="{BB962C8B-B14F-4D97-AF65-F5344CB8AC3E}">
        <p14:creationId xmlns:p14="http://schemas.microsoft.com/office/powerpoint/2010/main" val="291919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smtClean="0"/>
              <a:t>Learning Objectives </a:t>
            </a:r>
            <a:r>
              <a:rPr lang="en-US" sz="1800" dirty="0" smtClean="0"/>
              <a:t>(1 of 2)</a:t>
            </a:r>
            <a:endParaRPr lang="en-US" dirty="0"/>
          </a:p>
        </p:txBody>
      </p:sp>
      <p:sp>
        <p:nvSpPr>
          <p:cNvPr id="14" name="Content Placeholder 2"/>
          <p:cNvSpPr>
            <a:spLocks noGrp="1"/>
          </p:cNvSpPr>
          <p:nvPr>
            <p:ph idx="1"/>
          </p:nvPr>
        </p:nvSpPr>
        <p:spPr/>
        <p:txBody>
          <a:bodyPr/>
          <a:lstStyle/>
          <a:p>
            <a:r>
              <a:rPr lang="en-US" altLang="en-US" dirty="0"/>
              <a:t>Describe the key features of a randomized controlled trial</a:t>
            </a:r>
          </a:p>
          <a:p>
            <a:r>
              <a:rPr lang="en-US" altLang="en-US" dirty="0"/>
              <a:t>Identify the study designs used in public health and medical studies</a:t>
            </a:r>
          </a:p>
          <a:p>
            <a:pPr>
              <a:buNone/>
            </a:pPr>
            <a:endParaRPr lang="en-US" altLang="en-US" dirty="0"/>
          </a:p>
        </p:txBody>
      </p:sp>
    </p:spTree>
    <p:extLst>
      <p:ext uri="{BB962C8B-B14F-4D97-AF65-F5344CB8AC3E}">
        <p14:creationId xmlns:p14="http://schemas.microsoft.com/office/powerpoint/2010/main" val="52110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Phase III: Clinical Trial</a:t>
            </a:r>
            <a:endParaRPr lang="en-US" dirty="0"/>
          </a:p>
        </p:txBody>
      </p:sp>
      <p:sp>
        <p:nvSpPr>
          <p:cNvPr id="14" name="Content Placeholder 2"/>
          <p:cNvSpPr>
            <a:spLocks noGrp="1"/>
          </p:cNvSpPr>
          <p:nvPr>
            <p:ph idx="1"/>
          </p:nvPr>
        </p:nvSpPr>
        <p:spPr/>
        <p:txBody>
          <a:bodyPr/>
          <a:lstStyle/>
          <a:p>
            <a:r>
              <a:rPr lang="en-US" altLang="en-US" dirty="0"/>
              <a:t>Focus is efficacy.</a:t>
            </a:r>
          </a:p>
          <a:p>
            <a:r>
              <a:rPr lang="en-US" altLang="en-US" dirty="0"/>
              <a:t>Data are collected to monitor safety.</a:t>
            </a:r>
          </a:p>
          <a:p>
            <a:r>
              <a:rPr lang="en-US" altLang="en-US" dirty="0"/>
              <a:t>Involves a control group (placebo, active control)</a:t>
            </a:r>
          </a:p>
          <a:p>
            <a:r>
              <a:rPr lang="en-US" altLang="en-US" dirty="0"/>
              <a:t>Usually involves 200 to 500 subjects</a:t>
            </a:r>
          </a:p>
          <a:p>
            <a:r>
              <a:rPr lang="en-US" altLang="en-US" dirty="0"/>
              <a:t>Subjects are randomized.</a:t>
            </a:r>
          </a:p>
          <a:p>
            <a:r>
              <a:rPr lang="en-US" altLang="en-US" dirty="0"/>
              <a:t>At least two centers</a:t>
            </a:r>
          </a:p>
          <a:p>
            <a:endParaRPr lang="en-US" altLang="en-US" dirty="0"/>
          </a:p>
        </p:txBody>
      </p:sp>
    </p:spTree>
    <p:extLst>
      <p:ext uri="{BB962C8B-B14F-4D97-AF65-F5344CB8AC3E}">
        <p14:creationId xmlns:p14="http://schemas.microsoft.com/office/powerpoint/2010/main" val="195231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Phase IV: Post-Marketing</a:t>
            </a:r>
            <a:endParaRPr lang="en-US" dirty="0"/>
          </a:p>
        </p:txBody>
      </p:sp>
      <p:sp>
        <p:nvSpPr>
          <p:cNvPr id="14" name="Content Placeholder 2"/>
          <p:cNvSpPr>
            <a:spLocks noGrp="1"/>
          </p:cNvSpPr>
          <p:nvPr>
            <p:ph idx="1"/>
          </p:nvPr>
        </p:nvSpPr>
        <p:spPr/>
        <p:txBody>
          <a:bodyPr/>
          <a:lstStyle/>
          <a:p>
            <a:r>
              <a:rPr lang="en-US" altLang="en-US" dirty="0"/>
              <a:t>After approval by FDA (based on efficacy proven statistically in two or more studies, New Drug Application (NDA) reviewed within 1 year)</a:t>
            </a:r>
          </a:p>
          <a:p>
            <a:r>
              <a:rPr lang="en-US" altLang="en-US" dirty="0"/>
              <a:t>Focus is effectiveness.</a:t>
            </a:r>
          </a:p>
        </p:txBody>
      </p:sp>
    </p:spTree>
    <p:extLst>
      <p:ext uri="{BB962C8B-B14F-4D97-AF65-F5344CB8AC3E}">
        <p14:creationId xmlns:p14="http://schemas.microsoft.com/office/powerpoint/2010/main" val="277664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Critical Components of RCT</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Randomization</a:t>
            </a:r>
          </a:p>
          <a:p>
            <a:r>
              <a:rPr lang="en-US" altLang="en-US" dirty="0">
                <a:ea typeface="MS PGothic" panose="020B0600070205080204" pitchFamily="34" charset="-128"/>
              </a:rPr>
              <a:t>Control group—ethical issues</a:t>
            </a:r>
          </a:p>
          <a:p>
            <a:r>
              <a:rPr lang="en-US" altLang="en-US" dirty="0">
                <a:ea typeface="MS PGothic" panose="020B0600070205080204" pitchFamily="34" charset="-128"/>
              </a:rPr>
              <a:t>Monitoring </a:t>
            </a:r>
          </a:p>
          <a:p>
            <a:pPr lvl="1"/>
            <a:r>
              <a:rPr lang="en-US" altLang="en-US" dirty="0">
                <a:ea typeface="MS PGothic" panose="020B0600070205080204" pitchFamily="34" charset="-128"/>
              </a:rPr>
              <a:t>Interim analysis</a:t>
            </a:r>
          </a:p>
          <a:p>
            <a:pPr lvl="1"/>
            <a:r>
              <a:rPr lang="en-US" altLang="en-US" dirty="0">
                <a:ea typeface="MS PGothic" panose="020B0600070205080204" pitchFamily="34" charset="-128"/>
              </a:rPr>
              <a:t>Data and safety monitoring board</a:t>
            </a:r>
          </a:p>
          <a:p>
            <a:r>
              <a:rPr lang="en-US" altLang="en-US" dirty="0">
                <a:ea typeface="MS PGothic" panose="020B0600070205080204" pitchFamily="34" charset="-128"/>
              </a:rPr>
              <a:t>Data management</a:t>
            </a:r>
          </a:p>
          <a:p>
            <a:r>
              <a:rPr lang="en-US" altLang="en-US" dirty="0">
                <a:ea typeface="MS PGothic" panose="020B0600070205080204" pitchFamily="34" charset="-128"/>
              </a:rPr>
              <a:t>Reporting</a:t>
            </a:r>
          </a:p>
        </p:txBody>
      </p:sp>
    </p:spTree>
    <p:extLst>
      <p:ext uri="{BB962C8B-B14F-4D97-AF65-F5344CB8AC3E}">
        <p14:creationId xmlns:p14="http://schemas.microsoft.com/office/powerpoint/2010/main" val="194008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Study Designs</a:t>
            </a:r>
          </a:p>
        </p:txBody>
      </p:sp>
      <p:sp>
        <p:nvSpPr>
          <p:cNvPr id="14" name="Content Placeholder 2"/>
          <p:cNvSpPr>
            <a:spLocks noGrp="1"/>
          </p:cNvSpPr>
          <p:nvPr>
            <p:ph idx="1"/>
          </p:nvPr>
        </p:nvSpPr>
        <p:spPr/>
        <p:txBody>
          <a:bodyPr/>
          <a:lstStyle/>
          <a:p>
            <a:r>
              <a:rPr lang="en-US" altLang="en-US" dirty="0"/>
              <a:t>Observational studies</a:t>
            </a:r>
          </a:p>
          <a:p>
            <a:pPr lvl="1"/>
            <a:r>
              <a:rPr lang="en-US" altLang="en-US" dirty="0"/>
              <a:t>Case report/case series</a:t>
            </a:r>
          </a:p>
          <a:p>
            <a:pPr lvl="1"/>
            <a:r>
              <a:rPr lang="en-US" altLang="en-US" dirty="0"/>
              <a:t>Cross-sectional (prevalence) survey</a:t>
            </a:r>
          </a:p>
          <a:p>
            <a:pPr lvl="1"/>
            <a:r>
              <a:rPr lang="en-US" altLang="en-US" dirty="0"/>
              <a:t>Case-control study</a:t>
            </a:r>
          </a:p>
          <a:p>
            <a:pPr lvl="1"/>
            <a:r>
              <a:rPr lang="en-US" altLang="en-US" dirty="0"/>
              <a:t>Cohort study</a:t>
            </a:r>
          </a:p>
          <a:p>
            <a:r>
              <a:rPr lang="en-US" altLang="en-US" dirty="0"/>
              <a:t>Experimental studies</a:t>
            </a:r>
          </a:p>
          <a:p>
            <a:pPr lvl="1"/>
            <a:r>
              <a:rPr lang="en-US" altLang="en-US" dirty="0"/>
              <a:t>Randomized controlled (clinical) trial</a:t>
            </a:r>
          </a:p>
        </p:txBody>
      </p:sp>
    </p:spTree>
    <p:extLst>
      <p:ext uri="{BB962C8B-B14F-4D97-AF65-F5344CB8AC3E}">
        <p14:creationId xmlns:p14="http://schemas.microsoft.com/office/powerpoint/2010/main" val="202879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Inferences</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Observational studies—inferences limited to descriptions and associations; with carefully designed analysis, can make stronger inferences (statistical adjustment)</a:t>
            </a:r>
          </a:p>
          <a:p>
            <a:r>
              <a:rPr lang="en-US" altLang="en-US" dirty="0">
                <a:ea typeface="MS PGothic" panose="020B0600070205080204" pitchFamily="34" charset="-128"/>
              </a:rPr>
              <a:t>Experimental studies—cause and effect</a:t>
            </a:r>
          </a:p>
          <a:p>
            <a:endParaRPr lang="en-US" altLang="en-US" dirty="0">
              <a:ea typeface="MS PGothic" panose="020B0600070205080204" pitchFamily="34" charset="-128"/>
            </a:endParaRPr>
          </a:p>
          <a:p>
            <a:pPr>
              <a:buNone/>
            </a:pPr>
            <a:r>
              <a:rPr lang="en-US" altLang="en-US" dirty="0">
                <a:ea typeface="MS PGothic" panose="020B0600070205080204" pitchFamily="34" charset="-128"/>
              </a:rPr>
              <a:t>	In </a:t>
            </a:r>
            <a:r>
              <a:rPr lang="en-US" altLang="en-US" i="1" dirty="0">
                <a:ea typeface="MS PGothic" panose="020B0600070205080204" pitchFamily="34" charset="-128"/>
              </a:rPr>
              <a:t>all</a:t>
            </a:r>
            <a:r>
              <a:rPr lang="en-US" altLang="en-US" dirty="0">
                <a:ea typeface="MS PGothic" panose="020B0600070205080204" pitchFamily="34" charset="-128"/>
              </a:rPr>
              <a:t> studies—need careful definition of disease (outcome</a:t>
            </a:r>
            <a:r>
              <a:rPr lang="en-US" altLang="en-US" sz="2000" dirty="0">
                <a:ea typeface="MS PGothic" panose="020B0600070205080204" pitchFamily="34" charset="-128"/>
              </a:rPr>
              <a:t>) and exposure (risk factor)</a:t>
            </a:r>
          </a:p>
        </p:txBody>
      </p:sp>
    </p:spTree>
    <p:extLst>
      <p:ext uri="{BB962C8B-B14F-4D97-AF65-F5344CB8AC3E}">
        <p14:creationId xmlns:p14="http://schemas.microsoft.com/office/powerpoint/2010/main" val="99826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Which Design Is Best?</a:t>
            </a:r>
            <a:endParaRPr lang="en-US" dirty="0"/>
          </a:p>
        </p:txBody>
      </p:sp>
      <p:sp>
        <p:nvSpPr>
          <p:cNvPr id="14" name="Content Placeholder 2"/>
          <p:cNvSpPr>
            <a:spLocks noGrp="1"/>
          </p:cNvSpPr>
          <p:nvPr>
            <p:ph idx="1"/>
          </p:nvPr>
        </p:nvSpPr>
        <p:spPr/>
        <p:txBody>
          <a:bodyPr/>
          <a:lstStyle/>
          <a:p>
            <a:r>
              <a:rPr lang="en-US" altLang="en-US" dirty="0"/>
              <a:t>Depends on the study question</a:t>
            </a:r>
          </a:p>
          <a:p>
            <a:r>
              <a:rPr lang="en-US" altLang="en-US" dirty="0"/>
              <a:t>What is current knowledge on topic?</a:t>
            </a:r>
          </a:p>
          <a:p>
            <a:r>
              <a:rPr lang="en-US" altLang="en-US" dirty="0"/>
              <a:t>How common is disease (and risk factors)?</a:t>
            </a:r>
          </a:p>
          <a:p>
            <a:r>
              <a:rPr lang="en-US" altLang="en-US" dirty="0"/>
              <a:t>How long would study take; what are costs?</a:t>
            </a:r>
          </a:p>
          <a:p>
            <a:r>
              <a:rPr lang="en-US" altLang="en-US" dirty="0"/>
              <a:t>Ethical issues</a:t>
            </a:r>
          </a:p>
        </p:txBody>
      </p:sp>
    </p:spTree>
    <p:extLst>
      <p:ext uri="{BB962C8B-B14F-4D97-AF65-F5344CB8AC3E}">
        <p14:creationId xmlns:p14="http://schemas.microsoft.com/office/powerpoint/2010/main" val="420419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Case Report/Case Series</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Observational study</a:t>
            </a:r>
          </a:p>
          <a:p>
            <a:pPr>
              <a:lnSpc>
                <a:spcPct val="90000"/>
              </a:lnSpc>
            </a:pPr>
            <a:r>
              <a:rPr lang="en-US" altLang="en-US" dirty="0">
                <a:ea typeface="MS PGothic" panose="020B0600070205080204" pitchFamily="34" charset="-128"/>
              </a:rPr>
              <a:t>Case report—detailed report of specific features of case</a:t>
            </a:r>
          </a:p>
          <a:p>
            <a:pPr>
              <a:lnSpc>
                <a:spcPct val="90000"/>
              </a:lnSpc>
            </a:pPr>
            <a:r>
              <a:rPr lang="en-US" altLang="en-US" dirty="0">
                <a:ea typeface="MS PGothic" panose="020B0600070205080204" pitchFamily="34" charset="-128"/>
              </a:rPr>
              <a:t>Case series—systematic review of common features of a small number of cases</a:t>
            </a:r>
          </a:p>
          <a:p>
            <a:pPr lvl="1">
              <a:lnSpc>
                <a:spcPct val="90000"/>
              </a:lnSpc>
            </a:pPr>
            <a:r>
              <a:rPr lang="en-US" altLang="en-US" dirty="0">
                <a:ea typeface="MS PGothic" panose="020B0600070205080204" pitchFamily="34" charset="-128"/>
              </a:rPr>
              <a:t>Advantage: cost-efficient</a:t>
            </a:r>
          </a:p>
          <a:p>
            <a:pPr lvl="1">
              <a:lnSpc>
                <a:spcPct val="90000"/>
              </a:lnSpc>
            </a:pPr>
            <a:r>
              <a:rPr lang="en-US" altLang="en-US" dirty="0">
                <a:ea typeface="MS PGothic" panose="020B0600070205080204" pitchFamily="34" charset="-128"/>
              </a:rPr>
              <a:t>Disadvantages: no comparison group, no specific research question</a:t>
            </a:r>
          </a:p>
        </p:txBody>
      </p:sp>
    </p:spTree>
    <p:extLst>
      <p:ext uri="{BB962C8B-B14F-4D97-AF65-F5344CB8AC3E}">
        <p14:creationId xmlns:p14="http://schemas.microsoft.com/office/powerpoint/2010/main" val="84334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Case Series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Simplest design—description of interesting observations in a small number of individuals</a:t>
            </a:r>
          </a:p>
          <a:p>
            <a:r>
              <a:rPr lang="en-US" altLang="en-US" dirty="0">
                <a:ea typeface="MS PGothic" panose="020B0600070205080204" pitchFamily="34" charset="-128"/>
              </a:rPr>
              <a:t>Usually case series do not involve control patients (i.e., patients free of disease)</a:t>
            </a:r>
          </a:p>
          <a:p>
            <a:r>
              <a:rPr lang="en-US" altLang="en-US" dirty="0">
                <a:ea typeface="MS PGothic" panose="020B0600070205080204" pitchFamily="34" charset="-128"/>
              </a:rPr>
              <a:t>Usually lead to generation of hypotheses for more formal testing</a:t>
            </a:r>
          </a:p>
          <a:p>
            <a:r>
              <a:rPr lang="en-US" altLang="en-US" dirty="0">
                <a:ea typeface="MS PGothic" panose="020B0600070205080204" pitchFamily="34" charset="-128"/>
              </a:rPr>
              <a:t>Criticisms: not planned, no research hypotheses</a:t>
            </a:r>
          </a:p>
        </p:txBody>
      </p:sp>
    </p:spTree>
    <p:extLst>
      <p:ext uri="{BB962C8B-B14F-4D97-AF65-F5344CB8AC3E}">
        <p14:creationId xmlns:p14="http://schemas.microsoft.com/office/powerpoint/2010/main" val="3516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Case Series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err="1">
                <a:ea typeface="MS PGothic" panose="020B0600070205080204" pitchFamily="34" charset="-128"/>
              </a:rPr>
              <a:t>Gottleib</a:t>
            </a:r>
            <a:r>
              <a:rPr lang="en-US" altLang="en-US" dirty="0">
                <a:ea typeface="MS PGothic" panose="020B0600070205080204" pitchFamily="34" charset="-128"/>
              </a:rPr>
              <a:t> (1981) studied five young homosexual men with rare form of pneumonia and other unusual infections.</a:t>
            </a:r>
          </a:p>
          <a:p>
            <a:r>
              <a:rPr lang="en-US" altLang="en-US" dirty="0">
                <a:ea typeface="MS PGothic" panose="020B0600070205080204" pitchFamily="34" charset="-128"/>
              </a:rPr>
              <a:t>Initial report was followed by more series (26 cases in NY and CA; “cluster” in southern CA; 34 cases among Haitians, etc.)</a:t>
            </a:r>
          </a:p>
          <a:p>
            <a:r>
              <a:rPr lang="en-US" altLang="en-US" dirty="0">
                <a:ea typeface="MS PGothic" panose="020B0600070205080204" pitchFamily="34" charset="-128"/>
              </a:rPr>
              <a:t>Condition termed AIDS in 1982.</a:t>
            </a:r>
          </a:p>
        </p:txBody>
      </p:sp>
    </p:spTree>
    <p:extLst>
      <p:ext uri="{BB962C8B-B14F-4D97-AF65-F5344CB8AC3E}">
        <p14:creationId xmlns:p14="http://schemas.microsoft.com/office/powerpoint/2010/main" val="375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51</TotalTime>
  <Words>1225</Words>
  <Application>Microsoft Office PowerPoint</Application>
  <PresentationFormat>Widescreen</PresentationFormat>
  <Paragraphs>158</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MS PGothic</vt:lpstr>
      <vt:lpstr>Arial</vt:lpstr>
      <vt:lpstr>Arial Unicode MS</vt:lpstr>
      <vt:lpstr>Calibri</vt:lpstr>
      <vt:lpstr>Times New Roman</vt:lpstr>
      <vt:lpstr>Verdana</vt:lpstr>
      <vt:lpstr>Wingdings</vt:lpstr>
      <vt:lpstr>Educational subjects 16x9</vt:lpstr>
      <vt:lpstr>Study Designs</vt:lpstr>
      <vt:lpstr>Learning Objectives (1 of 2)</vt:lpstr>
      <vt:lpstr>Learning Objectives (1 of 2)</vt:lpstr>
      <vt:lpstr>Study Designs</vt:lpstr>
      <vt:lpstr>Inferences</vt:lpstr>
      <vt:lpstr>Which Design Is Best?</vt:lpstr>
      <vt:lpstr>Case Report/Case Series</vt:lpstr>
      <vt:lpstr>Case Series (1 of 2)</vt:lpstr>
      <vt:lpstr>Case Series (2 of 2)</vt:lpstr>
      <vt:lpstr>Cross-Sectional Survey (1 of 2)</vt:lpstr>
      <vt:lpstr>Cross-Sectional Survey (2 of 2)</vt:lpstr>
      <vt:lpstr>Prospective Cohort Study</vt:lpstr>
      <vt:lpstr>Cohort Study (1 of 3)</vt:lpstr>
      <vt:lpstr>Cohort Study (2 of 3)</vt:lpstr>
      <vt:lpstr>Cohort Study (3 of 3)</vt:lpstr>
      <vt:lpstr>The Framingham Heart Study</vt:lpstr>
      <vt:lpstr>Selection of Study Sample</vt:lpstr>
      <vt:lpstr>Case-Control Study (1 of 3)</vt:lpstr>
      <vt:lpstr>Case-Control Study (2 of 3)</vt:lpstr>
      <vt:lpstr>Case-Control Study (3 of 3)</vt:lpstr>
      <vt:lpstr>Sampling</vt:lpstr>
      <vt:lpstr>Features</vt:lpstr>
      <vt:lpstr>Issues</vt:lpstr>
      <vt:lpstr>Randomized Control Trial (1 of 2)</vt:lpstr>
      <vt:lpstr>Randomized Control Trial (2 of 2)</vt:lpstr>
      <vt:lpstr>Randomized Controlled Trial (Clinical Trial)</vt:lpstr>
      <vt:lpstr>Features</vt:lpstr>
      <vt:lpstr>Phase I: Safety</vt:lpstr>
      <vt:lpstr>Phase II: Feasibility Study</vt:lpstr>
      <vt:lpstr>Phase III: Clinical Trial</vt:lpstr>
      <vt:lpstr>Phase IV: Post-Marketing</vt:lpstr>
      <vt:lpstr>Critical Components of RCT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7</cp:revision>
  <dcterms:created xsi:type="dcterms:W3CDTF">2022-03-29T18:22:44Z</dcterms:created>
  <dcterms:modified xsi:type="dcterms:W3CDTF">2022-04-14T10:14:59Z</dcterms:modified>
</cp:coreProperties>
</file>