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33"/>
  </p:notesMasterIdLst>
  <p:handoutMasterIdLst>
    <p:handoutMasterId r:id="rId34"/>
  </p:handoutMasterIdLst>
  <p:sldIdLst>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FCF4F-79F4-AC4B-B4DA-DC8D2653DD13}" v="11" dt="2022-03-22T12:04:21.44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107" d="100"/>
          <a:sy n="107" d="100"/>
        </p:scale>
        <p:origin x="372" y="114"/>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9/13/2022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9/13/2022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a:t>Click icon to add picture</a:t>
            </a:r>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a:t>Click icon to add picture</a:t>
            </a: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1.png"/><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1.png"/><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19.png"/><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3</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Quantifying the Extent of Disease</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Computing Incidence</a:t>
            </a:r>
          </a:p>
        </p:txBody>
      </p:sp>
      <p:sp>
        <p:nvSpPr>
          <p:cNvPr id="14" name="Content Placeholder 2"/>
          <p:cNvSpPr>
            <a:spLocks noGrp="1"/>
          </p:cNvSpPr>
          <p:nvPr>
            <p:ph idx="1"/>
          </p:nvPr>
        </p:nvSpPr>
        <p:spPr/>
        <p:txBody>
          <a:bodyPr/>
          <a:lstStyle/>
          <a:p>
            <a:r>
              <a:rPr lang="en-US" altLang="en-US" dirty="0"/>
              <a:t>Cumulative incidence requires complete follow-up on all participants.</a:t>
            </a:r>
          </a:p>
          <a:p>
            <a:r>
              <a:rPr lang="en-US" altLang="en-US" dirty="0"/>
              <a:t>Person-time data is used to take full advantage of available information in incidence rate.</a:t>
            </a:r>
          </a:p>
          <a:p>
            <a:r>
              <a:rPr lang="en-US" altLang="en-US" dirty="0"/>
              <a:t>Incidence rate often expressed as an integer per multiple of participants over a specified time.</a:t>
            </a:r>
          </a:p>
          <a:p>
            <a:pPr>
              <a:buNone/>
            </a:pPr>
            <a:endParaRPr lang="en-US" altLang="en-US" dirty="0"/>
          </a:p>
        </p:txBody>
      </p:sp>
    </p:spTree>
    <p:extLst>
      <p:ext uri="{BB962C8B-B14F-4D97-AF65-F5344CB8AC3E}">
        <p14:creationId xmlns:p14="http://schemas.microsoft.com/office/powerpoint/2010/main" val="50814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Incidence of CVD?</a:t>
            </a:r>
          </a:p>
        </p:txBody>
      </p:sp>
      <p:pic>
        <p:nvPicPr>
          <p:cNvPr id="5" name="Picture 3" descr="The horizontal axis represents years ranging from 0 to 10 years in increments of 1 year. The vertical axis represents participants 1 through 6 from top to bottom. The data are shown as follows: Participant 1 develops C V D at year 6. Participant 2 dies at year 9 with no C V D during the course of 9 years. Participant 3 survives all over the 10 years disease free. Participant 4 develops C V D at year 2 and dies at year 8. Participant 5 drops out at year 7. Participant 6 develops C V D at year 5.&#10;" title="FIG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60395"/>
            <a:ext cx="8382000" cy="444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416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Incidence Rate</a:t>
            </a:r>
          </a:p>
        </p:txBody>
      </p:sp>
      <p:graphicFrame>
        <p:nvGraphicFramePr>
          <p:cNvPr id="5" name="Object 5" descr="Incidence rate equals number of persons who develop disease during a specified period over sum of the lengths of time during which persons are disease free.&#10;" title="Unnumbered equation"/>
          <p:cNvGraphicFramePr>
            <a:graphicFrameLocks noGrp="1" noChangeAspect="1"/>
          </p:cNvGraphicFramePr>
          <p:nvPr>
            <p:ph sz="quarter" idx="4294967295"/>
            <p:extLst>
              <p:ext uri="{D42A27DB-BD31-4B8C-83A1-F6EECF244321}">
                <p14:modId xmlns:p14="http://schemas.microsoft.com/office/powerpoint/2010/main" val="2743039404"/>
              </p:ext>
            </p:extLst>
          </p:nvPr>
        </p:nvGraphicFramePr>
        <p:xfrm>
          <a:off x="1981200" y="1740092"/>
          <a:ext cx="8229600" cy="1920875"/>
        </p:xfrm>
        <a:graphic>
          <a:graphicData uri="http://schemas.openxmlformats.org/presentationml/2006/ole">
            <mc:AlternateContent xmlns:mc="http://schemas.openxmlformats.org/markup-compatibility/2006">
              <mc:Choice xmlns:v="urn:schemas-microsoft-com:vml" Requires="v">
                <p:oleObj spid="_x0000_s3081" name="Equation" r:id="rId3" imgW="3810000" imgH="889000" progId="Equation.3">
                  <p:embed/>
                </p:oleObj>
              </mc:Choice>
              <mc:Fallback>
                <p:oleObj name="Equation" r:id="rId3" imgW="3810000" imgH="889000" progId="Equation.3">
                  <p:embed/>
                  <p:pic>
                    <p:nvPicPr>
                      <p:cNvPr id="28675"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740092"/>
                        <a:ext cx="82296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307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Incidence of CVD</a:t>
            </a:r>
          </a:p>
        </p:txBody>
      </p:sp>
      <p:sp>
        <p:nvSpPr>
          <p:cNvPr id="14" name="Content Placeholder 2"/>
          <p:cNvSpPr>
            <a:spLocks noGrp="1"/>
          </p:cNvSpPr>
          <p:nvPr>
            <p:ph idx="1"/>
          </p:nvPr>
        </p:nvSpPr>
        <p:spPr/>
        <p:txBody>
          <a:bodyPr/>
          <a:lstStyle/>
          <a:p>
            <a:pPr>
              <a:buNone/>
            </a:pPr>
            <a:endParaRPr lang="en-US" altLang="en-US" dirty="0"/>
          </a:p>
          <a:p>
            <a:pPr>
              <a:buNone/>
            </a:pPr>
            <a:endParaRPr lang="en-US" altLang="en-US" dirty="0"/>
          </a:p>
          <a:p>
            <a:pPr>
              <a:buNone/>
            </a:pPr>
            <a:r>
              <a:rPr lang="en-US" altLang="en-US" dirty="0"/>
              <a:t>Incidence = 2/(6 + 9 + 10 + 2 + 7 + 5) = 3/39 = 0.0769 </a:t>
            </a:r>
          </a:p>
          <a:p>
            <a:pPr>
              <a:buNone/>
            </a:pPr>
            <a:r>
              <a:rPr lang="en-US" altLang="en-US" dirty="0"/>
              <a:t>		        7.7 per 100 person-years</a:t>
            </a:r>
          </a:p>
        </p:txBody>
      </p:sp>
      <p:sp>
        <p:nvSpPr>
          <p:cNvPr id="2" name="Rectangle 1">
            <a:extLst>
              <a:ext uri="{FF2B5EF4-FFF2-40B4-BE49-F238E27FC236}">
                <a16:creationId xmlns:a16="http://schemas.microsoft.com/office/drawing/2014/main" id="{773420BA-68B9-4A8F-BD08-8F1857460EE4}"/>
              </a:ext>
            </a:extLst>
          </p:cNvPr>
          <p:cNvSpPr/>
          <p:nvPr/>
        </p:nvSpPr>
        <p:spPr>
          <a:xfrm>
            <a:off x="812762" y="4259134"/>
            <a:ext cx="10513135" cy="1446550"/>
          </a:xfrm>
          <a:prstGeom prst="rect">
            <a:avLst/>
          </a:prstGeom>
        </p:spPr>
        <p:txBody>
          <a:bodyPr wrap="square">
            <a:spAutoFit/>
          </a:bodyPr>
          <a:lstStyle/>
          <a:p>
            <a:pPr>
              <a:buNone/>
            </a:pPr>
            <a:r>
              <a:rPr lang="en-US" altLang="en-US" sz="2200" b="1" i="1" dirty="0">
                <a:latin typeface="Arial" panose="020B0604020202020204" pitchFamily="34" charset="0"/>
                <a:cs typeface="Arial" panose="020B0604020202020204" pitchFamily="34" charset="0"/>
              </a:rPr>
              <a:t>Incidence rate (IR) of death per person-year </a:t>
            </a:r>
          </a:p>
          <a:p>
            <a:pPr>
              <a:buNone/>
            </a:pPr>
            <a:endParaRPr lang="en-US" altLang="en-US" sz="2200" b="1" i="1" dirty="0">
              <a:latin typeface="Arial" panose="020B0604020202020204" pitchFamily="34" charset="0"/>
              <a:cs typeface="Arial" panose="020B0604020202020204" pitchFamily="34" charset="0"/>
            </a:endParaRPr>
          </a:p>
          <a:p>
            <a:pPr>
              <a:buNone/>
            </a:pPr>
            <a:r>
              <a:rPr lang="en-US" altLang="en-US" sz="2200" dirty="0">
                <a:latin typeface="Arial" panose="020B0604020202020204" pitchFamily="34" charset="0"/>
                <a:cs typeface="Arial" panose="020B0604020202020204" pitchFamily="34" charset="0"/>
              </a:rPr>
              <a:t>Incidence = 2/(10 + 9 + 10 + 8 + 7 + 10) = 2/54 = 0.037</a:t>
            </a:r>
          </a:p>
          <a:p>
            <a:pPr>
              <a:buNone/>
            </a:pPr>
            <a:r>
              <a:rPr lang="en-US" altLang="en-US" sz="2200" dirty="0">
                <a:latin typeface="Arial" panose="020B0604020202020204" pitchFamily="34" charset="0"/>
                <a:cs typeface="Arial" panose="020B0604020202020204" pitchFamily="34" charset="0"/>
              </a:rPr>
              <a:t>	        3.7 deaths per 100 person-years</a:t>
            </a:r>
          </a:p>
        </p:txBody>
      </p:sp>
    </p:spTree>
    <p:extLst>
      <p:ext uri="{BB962C8B-B14F-4D97-AF65-F5344CB8AC3E}">
        <p14:creationId xmlns:p14="http://schemas.microsoft.com/office/powerpoint/2010/main" val="350194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Example 3.2.  </a:t>
            </a:r>
            <a:br>
              <a:rPr lang="en-US" dirty="0"/>
            </a:br>
            <a:r>
              <a:rPr lang="en-US" dirty="0"/>
              <a:t>Computing Incidence</a:t>
            </a:r>
          </a:p>
        </p:txBody>
      </p:sp>
      <p:graphicFrame>
        <p:nvGraphicFramePr>
          <p:cNvPr id="5" name="Group 60" descr="Develop C V D, and total follow up time in years are the two column heads of the table. Men, women, and total are the three row heads of the table. The data are shown as follows: Men: Develop C V D, 190. Follow up time, 9984. Women: Develop C V D, 119. Follow up time, 12,153. Total: Develop C V D, 309. Follow up time, 22,137.&#10;" title="Unnumbered table"/>
          <p:cNvGraphicFramePr>
            <a:graphicFrameLocks noGrp="1"/>
          </p:cNvGraphicFramePr>
          <p:nvPr>
            <p:ph sz="half" idx="4294967295"/>
            <p:extLst>
              <p:ext uri="{D42A27DB-BD31-4B8C-83A1-F6EECF244321}">
                <p14:modId xmlns:p14="http://schemas.microsoft.com/office/powerpoint/2010/main" val="3150828434"/>
              </p:ext>
            </p:extLst>
          </p:nvPr>
        </p:nvGraphicFramePr>
        <p:xfrm>
          <a:off x="2571608" y="1669388"/>
          <a:ext cx="6705600" cy="2347914"/>
        </p:xfrm>
        <a:graphic>
          <a:graphicData uri="http://schemas.openxmlformats.org/drawingml/2006/table">
            <a:tbl>
              <a:tblPr/>
              <a:tblGrid>
                <a:gridCol w="1416050">
                  <a:extLst>
                    <a:ext uri="{9D8B030D-6E8A-4147-A177-3AD203B41FA5}">
                      <a16:colId xmlns:a16="http://schemas.microsoft.com/office/drawing/2014/main" val="20000"/>
                    </a:ext>
                  </a:extLst>
                </a:gridCol>
                <a:gridCol w="2085975">
                  <a:extLst>
                    <a:ext uri="{9D8B030D-6E8A-4147-A177-3AD203B41FA5}">
                      <a16:colId xmlns:a16="http://schemas.microsoft.com/office/drawing/2014/main" val="20001"/>
                    </a:ext>
                  </a:extLst>
                </a:gridCol>
                <a:gridCol w="3203575">
                  <a:extLst>
                    <a:ext uri="{9D8B030D-6E8A-4147-A177-3AD203B41FA5}">
                      <a16:colId xmlns:a16="http://schemas.microsoft.com/office/drawing/2014/main" val="20002"/>
                    </a:ext>
                  </a:extLst>
                </a:gridCol>
              </a:tblGrid>
              <a:tr h="884493">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endParaRPr kumimoji="0" lang="en-US" altLang="en-US" sz="2600" b="0" i="0" u="none" strike="noStrike" cap="none" normalizeH="0" baseline="0" dirty="0">
                        <a:ln>
                          <a:noFill/>
                        </a:ln>
                        <a:solidFill>
                          <a:schemeClr val="tx1"/>
                        </a:solidFill>
                        <a:effectLst/>
                        <a:latin typeface="Arial" charset="0"/>
                        <a:ea typeface="MS PGothic" charset="-128"/>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a:ln>
                            <a:noFill/>
                          </a:ln>
                          <a:solidFill>
                            <a:schemeClr val="tx1"/>
                          </a:solidFill>
                          <a:effectLst/>
                          <a:latin typeface="Arial" charset="0"/>
                          <a:ea typeface="MS PGothic" charset="-128"/>
                        </a:rPr>
                        <a:t>Develop CVD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a:ln>
                            <a:noFill/>
                          </a:ln>
                          <a:solidFill>
                            <a:schemeClr val="tx1"/>
                          </a:solidFill>
                          <a:effectLst/>
                          <a:latin typeface="Arial" charset="0"/>
                          <a:ea typeface="MS PGothic" charset="-128"/>
                        </a:rPr>
                        <a:t>Total Follow-Up Time (years)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807">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a:ln>
                            <a:noFill/>
                          </a:ln>
                          <a:solidFill>
                            <a:schemeClr val="tx1"/>
                          </a:solidFill>
                          <a:effectLst/>
                          <a:latin typeface="Arial" charset="0"/>
                          <a:ea typeface="MS PGothic" charset="-128"/>
                        </a:rPr>
                        <a:t>Men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a:ln>
                            <a:noFill/>
                          </a:ln>
                          <a:solidFill>
                            <a:schemeClr val="tx1"/>
                          </a:solidFill>
                          <a:effectLst/>
                          <a:latin typeface="Arial" charset="0"/>
                          <a:ea typeface="MS PGothic" charset="-128"/>
                        </a:rPr>
                        <a:t>190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dirty="0">
                          <a:ln>
                            <a:noFill/>
                          </a:ln>
                          <a:solidFill>
                            <a:schemeClr val="tx1"/>
                          </a:solidFill>
                          <a:effectLst/>
                          <a:latin typeface="Arial" charset="0"/>
                          <a:ea typeface="MS PGothic" charset="-128"/>
                        </a:rPr>
                        <a:t>9984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807">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a:ln>
                            <a:noFill/>
                          </a:ln>
                          <a:solidFill>
                            <a:schemeClr val="tx1"/>
                          </a:solidFill>
                          <a:effectLst/>
                          <a:latin typeface="Arial" charset="0"/>
                          <a:ea typeface="MS PGothic" charset="-128"/>
                        </a:rPr>
                        <a:t>Women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a:ln>
                            <a:noFill/>
                          </a:ln>
                          <a:solidFill>
                            <a:schemeClr val="tx1"/>
                          </a:solidFill>
                          <a:effectLst/>
                          <a:latin typeface="Arial" charset="0"/>
                          <a:ea typeface="MS PGothic" charset="-128"/>
                        </a:rPr>
                        <a:t>119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a:ln>
                            <a:noFill/>
                          </a:ln>
                          <a:solidFill>
                            <a:schemeClr val="tx1"/>
                          </a:solidFill>
                          <a:effectLst/>
                          <a:latin typeface="Arial" charset="0"/>
                          <a:ea typeface="MS PGothic" charset="-128"/>
                        </a:rPr>
                        <a:t>12153</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807">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a:ln>
                            <a:noFill/>
                          </a:ln>
                          <a:solidFill>
                            <a:schemeClr val="tx1"/>
                          </a:solidFill>
                          <a:effectLst/>
                          <a:latin typeface="Arial" charset="0"/>
                          <a:ea typeface="MS PGothic" charset="-128"/>
                        </a:rPr>
                        <a:t>Total</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a:ln>
                            <a:noFill/>
                          </a:ln>
                          <a:solidFill>
                            <a:schemeClr val="tx1"/>
                          </a:solidFill>
                          <a:effectLst/>
                          <a:latin typeface="Arial" charset="0"/>
                          <a:ea typeface="MS PGothic" charset="-128"/>
                        </a:rPr>
                        <a:t>309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600" b="0" i="0" u="none" strike="noStrike" cap="none" normalizeH="0" baseline="0" dirty="0">
                          <a:ln>
                            <a:noFill/>
                          </a:ln>
                          <a:solidFill>
                            <a:schemeClr val="tx1"/>
                          </a:solidFill>
                          <a:effectLst/>
                          <a:latin typeface="Arial" charset="0"/>
                          <a:ea typeface="MS PGothic" charset="-128"/>
                        </a:rPr>
                        <a:t>22137</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Text Box 45"/>
          <p:cNvSpPr txBox="1">
            <a:spLocks noChangeArrowheads="1"/>
          </p:cNvSpPr>
          <p:nvPr/>
        </p:nvSpPr>
        <p:spPr bwMode="auto">
          <a:xfrm>
            <a:off x="2009633" y="4307811"/>
            <a:ext cx="80772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t>Incidence Rate of CVD in Men = 190/9984 = 0.01903 </a:t>
            </a:r>
          </a:p>
          <a:p>
            <a:pPr>
              <a:spcBef>
                <a:spcPct val="50000"/>
              </a:spcBef>
              <a:buFontTx/>
              <a:buNone/>
            </a:pPr>
            <a:r>
              <a:rPr lang="en-US" altLang="en-US" sz="2000"/>
              <a:t>			          = 190 per 10,000 person-years</a:t>
            </a:r>
          </a:p>
          <a:p>
            <a:pPr>
              <a:spcBef>
                <a:spcPct val="50000"/>
              </a:spcBef>
              <a:buFontTx/>
              <a:buNone/>
            </a:pPr>
            <a:r>
              <a:rPr lang="en-US" altLang="en-US" sz="2000"/>
              <a:t>Incidence Rate of CVD in Women = 119/12153 = 0.00979</a:t>
            </a:r>
          </a:p>
          <a:p>
            <a:pPr>
              <a:spcBef>
                <a:spcPct val="50000"/>
              </a:spcBef>
              <a:buFontTx/>
              <a:buNone/>
            </a:pPr>
            <a:r>
              <a:rPr lang="en-US" altLang="en-US" sz="2000"/>
              <a:t>     				   = 98 per 10,000 person-years</a:t>
            </a:r>
          </a:p>
        </p:txBody>
      </p:sp>
    </p:spTree>
    <p:extLst>
      <p:ext uri="{BB962C8B-B14F-4D97-AF65-F5344CB8AC3E}">
        <p14:creationId xmlns:p14="http://schemas.microsoft.com/office/powerpoint/2010/main" val="15429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Computing Incidence</a:t>
            </a:r>
          </a:p>
        </p:txBody>
      </p:sp>
      <p:graphicFrame>
        <p:nvGraphicFramePr>
          <p:cNvPr id="5" name="Group 31" descr="&quot;The table has 2 columns labelled Developed I L I and Total follow up time in years. The row entries are as follows. &#10;Row 1. Less than or equal to 44 years. Developed I L I: 522. Total Follow up Time in years: 20,064. &#10;Row 2. Greater than 44 years. Developed I L I: 94. Total Follow Up Time in years: 3,514. &#10;Row 3. Total. Developed I L I: 616. Total Follow Up Time in years: 23,578. &quot;&#10;" title="Unnumbered table"/>
          <p:cNvGraphicFramePr>
            <a:graphicFrameLocks noGrp="1"/>
          </p:cNvGraphicFramePr>
          <p:nvPr>
            <p:ph sz="half" idx="4294967295"/>
            <p:extLst>
              <p:ext uri="{D42A27DB-BD31-4B8C-83A1-F6EECF244321}">
                <p14:modId xmlns:p14="http://schemas.microsoft.com/office/powerpoint/2010/main" val="349620889"/>
              </p:ext>
            </p:extLst>
          </p:nvPr>
        </p:nvGraphicFramePr>
        <p:xfrm>
          <a:off x="2170563" y="1791270"/>
          <a:ext cx="7924800" cy="1903413"/>
        </p:xfrm>
        <a:graphic>
          <a:graphicData uri="http://schemas.openxmlformats.org/drawingml/2006/table">
            <a:tbl>
              <a:tblPr/>
              <a:tblGrid>
                <a:gridCol w="1676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4572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endParaRPr kumimoji="0" lang="en-US" altLang="en-US" sz="2000" b="0" i="0" u="none" strike="noStrike" cap="none" normalizeH="0" baseline="0">
                        <a:ln>
                          <a:noFill/>
                        </a:ln>
                        <a:solidFill>
                          <a:schemeClr val="tx1"/>
                        </a:solidFill>
                        <a:effectLst/>
                        <a:latin typeface="Arial" charset="0"/>
                        <a:ea typeface="MS PGothic"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Developed ILI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Total Follow-Up Time (years)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 44 years</a:t>
                      </a:r>
                      <a:endParaRPr kumimoji="0" lang="en-US" altLang="en-US" sz="2000" b="0" i="0" u="sng" strike="noStrike" cap="none" normalizeH="0" baseline="0">
                        <a:ln>
                          <a:noFill/>
                        </a:ln>
                        <a:solidFill>
                          <a:schemeClr val="tx1"/>
                        </a:solidFill>
                        <a:effectLst/>
                        <a:latin typeface="Arial" charset="0"/>
                        <a:ea typeface="MS PGothic"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522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20,064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013">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&gt; 44 years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3,514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616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23,578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Text Box 25"/>
          <p:cNvSpPr txBox="1">
            <a:spLocks noChangeArrowheads="1"/>
          </p:cNvSpPr>
          <p:nvPr/>
        </p:nvSpPr>
        <p:spPr bwMode="auto">
          <a:xfrm>
            <a:off x="2037213" y="4153468"/>
            <a:ext cx="81915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t>Incidence Rate of ILI in ≤ 44 = 522/20,064 = 0.0260 </a:t>
            </a:r>
          </a:p>
          <a:p>
            <a:pPr>
              <a:spcBef>
                <a:spcPct val="50000"/>
              </a:spcBef>
              <a:buFontTx/>
              <a:buNone/>
            </a:pPr>
            <a:r>
              <a:rPr lang="en-US" altLang="en-US" sz="2000"/>
              <a:t>			          = 260 per 10,000 person-years</a:t>
            </a:r>
          </a:p>
          <a:p>
            <a:pPr>
              <a:spcBef>
                <a:spcPct val="50000"/>
              </a:spcBef>
              <a:buFontTx/>
              <a:buNone/>
            </a:pPr>
            <a:r>
              <a:rPr lang="en-US" altLang="en-US" sz="2000"/>
              <a:t>Incidence Rate of ILI in &gt; 44 = 94/3514 = 0.0268</a:t>
            </a:r>
          </a:p>
          <a:p>
            <a:pPr>
              <a:spcBef>
                <a:spcPct val="50000"/>
              </a:spcBef>
              <a:buFontTx/>
              <a:buNone/>
            </a:pPr>
            <a:r>
              <a:rPr lang="en-US" altLang="en-US" sz="2000"/>
              <a:t>     			          = 268 per 10,000 person-years</a:t>
            </a:r>
          </a:p>
        </p:txBody>
      </p:sp>
    </p:spTree>
    <p:extLst>
      <p:ext uri="{BB962C8B-B14F-4D97-AF65-F5344CB8AC3E}">
        <p14:creationId xmlns:p14="http://schemas.microsoft.com/office/powerpoint/2010/main" val="423648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Comparing Extent of Disease </a:t>
            </a:r>
            <a:br>
              <a:rPr lang="en-US" dirty="0"/>
            </a:br>
            <a:r>
              <a:rPr lang="en-US" dirty="0"/>
              <a:t>Between Groups (1 of 2)</a:t>
            </a:r>
          </a:p>
        </p:txBody>
      </p:sp>
      <p:sp>
        <p:nvSpPr>
          <p:cNvPr id="14" name="Content Placeholder 2"/>
          <p:cNvSpPr>
            <a:spLocks noGrp="1"/>
          </p:cNvSpPr>
          <p:nvPr>
            <p:ph idx="1"/>
          </p:nvPr>
        </p:nvSpPr>
        <p:spPr/>
        <p:txBody>
          <a:bodyPr/>
          <a:lstStyle/>
          <a:p>
            <a:r>
              <a:rPr lang="en-US" altLang="en-US" dirty="0"/>
              <a:t>Risk difference (excess risk)</a:t>
            </a:r>
          </a:p>
          <a:p>
            <a:pPr>
              <a:buNone/>
            </a:pPr>
            <a:endParaRPr lang="en-US" altLang="en-US" sz="2000" dirty="0"/>
          </a:p>
        </p:txBody>
      </p:sp>
      <p:graphicFrame>
        <p:nvGraphicFramePr>
          <p:cNvPr id="4" name="Object 4" descr="&quot;Expression 1 equals Prevalence subscript exposed minus Prevalence subscript unexposed. &#10;Expression 2 equals Cumulative Incidence subscript exposed minus Cumulative Incidence subscript unexposed. &#10;Expression 3 equals Incidence Rate subscript exposed minus Incidence Rate subscript unexposed. &quot;&#10;" title="Unnumbered equation"/>
          <p:cNvGraphicFramePr>
            <a:graphicFrameLocks noChangeAspect="1"/>
          </p:cNvGraphicFramePr>
          <p:nvPr>
            <p:extLst>
              <p:ext uri="{D42A27DB-BD31-4B8C-83A1-F6EECF244321}">
                <p14:modId xmlns:p14="http://schemas.microsoft.com/office/powerpoint/2010/main" val="2690507374"/>
              </p:ext>
            </p:extLst>
          </p:nvPr>
        </p:nvGraphicFramePr>
        <p:xfrm>
          <a:off x="925830" y="2267802"/>
          <a:ext cx="8323263" cy="1676400"/>
        </p:xfrm>
        <a:graphic>
          <a:graphicData uri="http://schemas.openxmlformats.org/presentationml/2006/ole">
            <mc:AlternateContent xmlns:mc="http://schemas.openxmlformats.org/markup-compatibility/2006">
              <mc:Choice xmlns:v="urn:schemas-microsoft-com:vml" Requires="v">
                <p:oleObj spid="_x0000_s4105" name="Equation" r:id="rId3" imgW="3657600" imgH="736600" progId="Equation.3">
                  <p:embed/>
                </p:oleObj>
              </mc:Choice>
              <mc:Fallback>
                <p:oleObj name="Equation" r:id="rId3" imgW="3657600" imgH="736600" progId="Equation.3">
                  <p:embed/>
                  <p:pic>
                    <p:nvPicPr>
                      <p:cNvPr id="3277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 y="2267802"/>
                        <a:ext cx="8323263"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5182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Comparing Extent of Disease </a:t>
            </a:r>
            <a:br>
              <a:rPr lang="en-US" dirty="0"/>
            </a:br>
            <a:r>
              <a:rPr lang="en-US" dirty="0"/>
              <a:t>Between Groups (2 of 2)</a:t>
            </a:r>
          </a:p>
        </p:txBody>
      </p:sp>
      <p:sp>
        <p:nvSpPr>
          <p:cNvPr id="14" name="Content Placeholder 2"/>
          <p:cNvSpPr>
            <a:spLocks noGrp="1"/>
          </p:cNvSpPr>
          <p:nvPr>
            <p:ph idx="1"/>
          </p:nvPr>
        </p:nvSpPr>
        <p:spPr/>
        <p:txBody>
          <a:bodyPr/>
          <a:lstStyle/>
          <a:p>
            <a:r>
              <a:rPr lang="en-US" altLang="en-US" dirty="0"/>
              <a:t>Risk difference of prevalent CVD in smokers versus nonsmokers</a:t>
            </a:r>
          </a:p>
          <a:p>
            <a:pPr>
              <a:buNone/>
            </a:pPr>
            <a:endParaRPr lang="en-US" altLang="en-US" sz="2000" dirty="0"/>
          </a:p>
        </p:txBody>
      </p:sp>
      <p:graphicFrame>
        <p:nvGraphicFramePr>
          <p:cNvPr id="4" name="Object 4" descr="The expression equals Prevalence subscript smokers minus Prevalence subscript non smokers. &#10;" title="Unnumbered equation"/>
          <p:cNvGraphicFramePr>
            <a:graphicFrameLocks noChangeAspect="1"/>
          </p:cNvGraphicFramePr>
          <p:nvPr>
            <p:extLst>
              <p:ext uri="{D42A27DB-BD31-4B8C-83A1-F6EECF244321}">
                <p14:modId xmlns:p14="http://schemas.microsoft.com/office/powerpoint/2010/main" val="864909000"/>
              </p:ext>
            </p:extLst>
          </p:nvPr>
        </p:nvGraphicFramePr>
        <p:xfrm>
          <a:off x="2445582" y="2312801"/>
          <a:ext cx="6408737" cy="585787"/>
        </p:xfrm>
        <a:graphic>
          <a:graphicData uri="http://schemas.openxmlformats.org/presentationml/2006/ole">
            <mc:AlternateContent xmlns:mc="http://schemas.openxmlformats.org/markup-compatibility/2006">
              <mc:Choice xmlns:v="urn:schemas-microsoft-com:vml" Requires="v">
                <p:oleObj spid="_x0000_s5129" name="Equation" r:id="rId3" imgW="2362200" imgH="215900" progId="Equation.3">
                  <p:embed/>
                </p:oleObj>
              </mc:Choice>
              <mc:Fallback>
                <p:oleObj name="Equation" r:id="rId3" imgW="2362200" imgH="215900" progId="Equation.3">
                  <p:embed/>
                  <p:pic>
                    <p:nvPicPr>
                      <p:cNvPr id="33795"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582" y="2312801"/>
                        <a:ext cx="6408737"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33"/>
          <p:cNvSpPr txBox="1">
            <a:spLocks noChangeArrowheads="1"/>
          </p:cNvSpPr>
          <p:nvPr/>
        </p:nvSpPr>
        <p:spPr bwMode="auto">
          <a:xfrm>
            <a:off x="2031242" y="5363976"/>
            <a:ext cx="7696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a:t>= 81/744 – 298/3055 = 0.1089 – 0.0975 = 0.0114</a:t>
            </a:r>
          </a:p>
        </p:txBody>
      </p:sp>
      <p:pic>
        <p:nvPicPr>
          <p:cNvPr id="6" name="Picture 8" descr="Free of C V D, history of C V D, and total are the three column heads of the table. Nonsmoker, current smoker, and total are the three row heads of the table. The data are shown as follows: Nonsmoker: Free of C V D, 2757. History of C V D, 298. Total, 3055. Current smoker: Free of C V D, 663. History of C V D, 81. Total, 744. Total: Free of C V D, 3420. History of C V D, 379. Total, 3799.&#10;" title="Tabl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42" y="2917638"/>
            <a:ext cx="533400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261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Population Attributable Risk of CVD in Smokers vs. Nonsmokers </a:t>
            </a:r>
          </a:p>
        </p:txBody>
      </p:sp>
      <p:graphicFrame>
        <p:nvGraphicFramePr>
          <p:cNvPr id="5" name="Content Placeholder 4" descr="The expression equals, quantity Prevalence subscript overall minus Prevalence subscript non smokers, divided by Prevalence subscript overall. &#10;" title="Unnumbered equation"/>
          <p:cNvGraphicFramePr>
            <a:graphicFrameLocks noGrp="1" noChangeAspect="1"/>
          </p:cNvGraphicFramePr>
          <p:nvPr>
            <p:ph sz="quarter" idx="4294967295"/>
            <p:extLst>
              <p:ext uri="{D42A27DB-BD31-4B8C-83A1-F6EECF244321}">
                <p14:modId xmlns:p14="http://schemas.microsoft.com/office/powerpoint/2010/main" val="646517024"/>
              </p:ext>
            </p:extLst>
          </p:nvPr>
        </p:nvGraphicFramePr>
        <p:xfrm>
          <a:off x="3105010" y="1752600"/>
          <a:ext cx="5294313" cy="973138"/>
        </p:xfrm>
        <a:graphic>
          <a:graphicData uri="http://schemas.openxmlformats.org/presentationml/2006/ole">
            <mc:AlternateContent xmlns:mc="http://schemas.openxmlformats.org/markup-compatibility/2006">
              <mc:Choice xmlns:v="urn:schemas-microsoft-com:vml" Requires="v">
                <p:oleObj spid="_x0000_s6153" name="Equation" r:id="rId3" imgW="2349500" imgH="431800" progId="Equation.3">
                  <p:embed/>
                </p:oleObj>
              </mc:Choice>
              <mc:Fallback>
                <p:oleObj name="Equation" r:id="rId3" imgW="2349500" imgH="431800" progId="Equation.3">
                  <p:embed/>
                  <p:pic>
                    <p:nvPicPr>
                      <p:cNvPr id="34819"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010" y="1752600"/>
                        <a:ext cx="5294313"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4"/>
          <p:cNvSpPr>
            <a:spLocks noChangeArrowheads="1"/>
          </p:cNvSpPr>
          <p:nvPr/>
        </p:nvSpPr>
        <p:spPr bwMode="auto">
          <a:xfrm>
            <a:off x="2543033" y="5638802"/>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t>= (0.0998 – 0.0975) / 0.0998 = 0.023 = 2.3%</a:t>
            </a:r>
          </a:p>
        </p:txBody>
      </p:sp>
      <p:pic>
        <p:nvPicPr>
          <p:cNvPr id="7" name="Picture 6" descr="Free of C V D, history of C V D, and total are the three column heads of the table. Nonsmoker, current smoker, and total are the three row heads of the table. The data are shown as follows: Nonsmoker: Free of C V D, 2757. History of C V D, 298. Total, 3055. Current smoker: Free of C V D, 663. History of C V D, 81. Total, 744. Total: Free of C V D, 3420. History of C V D, 379. Total, 3799.&#10;" title="Tabl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235" y="2895602"/>
            <a:ext cx="545782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3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Comparing Extent of Disease </a:t>
            </a:r>
            <a:br>
              <a:rPr lang="en-US" dirty="0"/>
            </a:br>
            <a:r>
              <a:rPr lang="en-US" dirty="0"/>
              <a:t>Between Groups </a:t>
            </a:r>
            <a:r>
              <a:rPr lang="en-US" sz="2000" dirty="0"/>
              <a:t>(1 of 7)</a:t>
            </a:r>
            <a:endParaRPr lang="en-US" dirty="0"/>
          </a:p>
        </p:txBody>
      </p:sp>
      <p:sp>
        <p:nvSpPr>
          <p:cNvPr id="14" name="Content Placeholder 2"/>
          <p:cNvSpPr>
            <a:spLocks noGrp="1"/>
          </p:cNvSpPr>
          <p:nvPr>
            <p:ph idx="1"/>
          </p:nvPr>
        </p:nvSpPr>
        <p:spPr/>
        <p:txBody>
          <a:bodyPr/>
          <a:lstStyle/>
          <a:p>
            <a:pPr>
              <a:lnSpc>
                <a:spcPct val="90000"/>
              </a:lnSpc>
            </a:pPr>
            <a:r>
              <a:rPr lang="en-US" altLang="en-US" dirty="0"/>
              <a:t>Risk difference of history of ILI in males and females in La Gloria</a:t>
            </a:r>
          </a:p>
          <a:p>
            <a:pPr>
              <a:lnSpc>
                <a:spcPct val="90000"/>
              </a:lnSpc>
              <a:buNone/>
            </a:pPr>
            <a:endParaRPr lang="en-US" altLang="en-US" sz="2000" dirty="0"/>
          </a:p>
        </p:txBody>
      </p:sp>
      <p:graphicFrame>
        <p:nvGraphicFramePr>
          <p:cNvPr id="4" name="Object 4" descr="Expression equals Prevalence subscript Females minus Prevalence subscript Males. &#10;" title="Unnumbered equation"/>
          <p:cNvGraphicFramePr>
            <a:graphicFrameLocks noChangeAspect="1"/>
          </p:cNvGraphicFramePr>
          <p:nvPr>
            <p:extLst>
              <p:ext uri="{D42A27DB-BD31-4B8C-83A1-F6EECF244321}">
                <p14:modId xmlns:p14="http://schemas.microsoft.com/office/powerpoint/2010/main" val="3326790634"/>
              </p:ext>
            </p:extLst>
          </p:nvPr>
        </p:nvGraphicFramePr>
        <p:xfrm>
          <a:off x="2885578" y="2433709"/>
          <a:ext cx="5816600" cy="615950"/>
        </p:xfrm>
        <a:graphic>
          <a:graphicData uri="http://schemas.openxmlformats.org/presentationml/2006/ole">
            <mc:AlternateContent xmlns:mc="http://schemas.openxmlformats.org/markup-compatibility/2006">
              <mc:Choice xmlns:v="urn:schemas-microsoft-com:vml" Requires="v">
                <p:oleObj spid="_x0000_s7177" name="Equation" r:id="rId3" imgW="2159000" imgH="228600" progId="Equation.3">
                  <p:embed/>
                </p:oleObj>
              </mc:Choice>
              <mc:Fallback>
                <p:oleObj name="Equation" r:id="rId3" imgW="2159000" imgH="228600" progId="Equation.3">
                  <p:embed/>
                  <p:pic>
                    <p:nvPicPr>
                      <p:cNvPr id="35842"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5578" y="2433709"/>
                        <a:ext cx="58166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Group 6" descr="&quot;The table has 3 columns labelled No I L I, I L I, and Total. The row entries are as follows. &#10;Row 1. Males. No I L I: 517. I L I: 260. Total: 777.  &#10;Row 2. Females. No I L I: 442. I L I: 356. Total: 798. &#10;Row 3. Total. No I L I: 959. I L I: 616. Total: 1575. &quot;&#10;" title="Unnumbered table"/>
          <p:cNvGraphicFramePr>
            <a:graphicFrameLocks/>
          </p:cNvGraphicFramePr>
          <p:nvPr>
            <p:extLst>
              <p:ext uri="{D42A27DB-BD31-4B8C-83A1-F6EECF244321}">
                <p14:modId xmlns:p14="http://schemas.microsoft.com/office/powerpoint/2010/main" val="1385302711"/>
              </p:ext>
            </p:extLst>
          </p:nvPr>
        </p:nvGraphicFramePr>
        <p:xfrm>
          <a:off x="2885578" y="3348109"/>
          <a:ext cx="6127750" cy="1644652"/>
        </p:xfrm>
        <a:graphic>
          <a:graphicData uri="http://schemas.openxmlformats.org/drawingml/2006/table">
            <a:tbl>
              <a:tblPr/>
              <a:tblGrid>
                <a:gridCol w="1770062">
                  <a:extLst>
                    <a:ext uri="{9D8B030D-6E8A-4147-A177-3AD203B41FA5}">
                      <a16:colId xmlns:a16="http://schemas.microsoft.com/office/drawing/2014/main" val="20000"/>
                    </a:ext>
                  </a:extLst>
                </a:gridCol>
                <a:gridCol w="2039938">
                  <a:extLst>
                    <a:ext uri="{9D8B030D-6E8A-4147-A177-3AD203B41FA5}">
                      <a16:colId xmlns:a16="http://schemas.microsoft.com/office/drawing/2014/main" val="20001"/>
                    </a:ext>
                  </a:extLst>
                </a:gridCol>
                <a:gridCol w="1406525">
                  <a:extLst>
                    <a:ext uri="{9D8B030D-6E8A-4147-A177-3AD203B41FA5}">
                      <a16:colId xmlns:a16="http://schemas.microsoft.com/office/drawing/2014/main" val="20002"/>
                    </a:ext>
                  </a:extLst>
                </a:gridCol>
                <a:gridCol w="911225">
                  <a:extLst>
                    <a:ext uri="{9D8B030D-6E8A-4147-A177-3AD203B41FA5}">
                      <a16:colId xmlns:a16="http://schemas.microsoft.com/office/drawing/2014/main" val="20003"/>
                    </a:ext>
                  </a:extLst>
                </a:gridCol>
              </a:tblGrid>
              <a:tr h="411163">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endParaRPr kumimoji="0" lang="en-US" altLang="en-US" sz="2000" b="0" i="0" u="none" strike="noStrike" cap="none" normalizeH="0" baseline="0">
                        <a:ln>
                          <a:noFill/>
                        </a:ln>
                        <a:solidFill>
                          <a:schemeClr val="tx1"/>
                        </a:solidFill>
                        <a:effectLst/>
                        <a:latin typeface="Arial" charset="0"/>
                        <a:ea typeface="MS PGothic" charset="-128"/>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No ILI</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ILI</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Total</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Males</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517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260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777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3">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Females</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442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356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798</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Total</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959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616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1575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Text Box 33"/>
          <p:cNvSpPr txBox="1">
            <a:spLocks noChangeArrowheads="1"/>
          </p:cNvSpPr>
          <p:nvPr/>
        </p:nvSpPr>
        <p:spPr bwMode="auto">
          <a:xfrm>
            <a:off x="2215653" y="5557911"/>
            <a:ext cx="746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a:t>= 356/798 – 260/777 = 0.4461 – 0.3346 = 0.1115</a:t>
            </a:r>
          </a:p>
        </p:txBody>
      </p:sp>
    </p:spTree>
    <p:extLst>
      <p:ext uri="{BB962C8B-B14F-4D97-AF65-F5344CB8AC3E}">
        <p14:creationId xmlns:p14="http://schemas.microsoft.com/office/powerpoint/2010/main" val="344681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Learning Objectives</a:t>
            </a:r>
          </a:p>
        </p:txBody>
      </p:sp>
      <p:sp>
        <p:nvSpPr>
          <p:cNvPr id="14" name="Content Placeholder 2"/>
          <p:cNvSpPr>
            <a:spLocks noGrp="1"/>
          </p:cNvSpPr>
          <p:nvPr>
            <p:ph idx="1"/>
          </p:nvPr>
        </p:nvSpPr>
        <p:spPr/>
        <p:txBody>
          <a:bodyPr/>
          <a:lstStyle/>
          <a:p>
            <a:pPr>
              <a:defRPr/>
            </a:pPr>
            <a:r>
              <a:rPr lang="en-US" dirty="0"/>
              <a:t>Define and differentiate prevalence and incidence</a:t>
            </a:r>
          </a:p>
          <a:p>
            <a:pPr>
              <a:defRPr/>
            </a:pPr>
            <a:r>
              <a:rPr lang="en-US" dirty="0"/>
              <a:t>Select, compute, and interpret the appropriate measure to compare the extent of disease between groups</a:t>
            </a:r>
          </a:p>
          <a:p>
            <a:pPr>
              <a:defRPr/>
            </a:pPr>
            <a:r>
              <a:rPr lang="en-US" dirty="0"/>
              <a:t>Compare and contrast relative risks, risk differences, and odds ratios</a:t>
            </a:r>
          </a:p>
          <a:p>
            <a:pPr>
              <a:defRPr/>
            </a:pPr>
            <a:r>
              <a:rPr lang="en-US" dirty="0"/>
              <a:t>Compute and interpret relative risks, risk differences, and odds ratios</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Comparing Extent of Disease </a:t>
            </a:r>
            <a:br>
              <a:rPr lang="en-US" dirty="0"/>
            </a:br>
            <a:r>
              <a:rPr lang="en-US" dirty="0"/>
              <a:t>Between Groups </a:t>
            </a:r>
            <a:r>
              <a:rPr lang="en-US" sz="2000" dirty="0"/>
              <a:t>(2 of 7)</a:t>
            </a:r>
            <a:endParaRPr lang="en-US" dirty="0"/>
          </a:p>
        </p:txBody>
      </p:sp>
      <p:sp>
        <p:nvSpPr>
          <p:cNvPr id="14" name="Content Placeholder 2"/>
          <p:cNvSpPr>
            <a:spLocks noGrp="1"/>
          </p:cNvSpPr>
          <p:nvPr>
            <p:ph idx="1"/>
          </p:nvPr>
        </p:nvSpPr>
        <p:spPr/>
        <p:txBody>
          <a:bodyPr/>
          <a:lstStyle/>
          <a:p>
            <a:r>
              <a:rPr lang="en-US" altLang="en-US" dirty="0"/>
              <a:t>Relative risk</a:t>
            </a:r>
          </a:p>
          <a:p>
            <a:pPr>
              <a:buNone/>
            </a:pPr>
            <a:endParaRPr lang="en-US" altLang="en-US" sz="2000" dirty="0"/>
          </a:p>
        </p:txBody>
      </p:sp>
      <p:graphicFrame>
        <p:nvGraphicFramePr>
          <p:cNvPr id="4" name="Object 4" descr="The expression equals Prevalence subscript exposed divided by Prevalence subscript unexposed. &#10;" title="Unnumbered equation"/>
          <p:cNvGraphicFramePr>
            <a:graphicFrameLocks noChangeAspect="1"/>
          </p:cNvGraphicFramePr>
          <p:nvPr>
            <p:extLst>
              <p:ext uri="{D42A27DB-BD31-4B8C-83A1-F6EECF244321}">
                <p14:modId xmlns:p14="http://schemas.microsoft.com/office/powerpoint/2010/main" val="2755879937"/>
              </p:ext>
            </p:extLst>
          </p:nvPr>
        </p:nvGraphicFramePr>
        <p:xfrm>
          <a:off x="925830" y="2386084"/>
          <a:ext cx="3198813" cy="1195388"/>
        </p:xfrm>
        <a:graphic>
          <a:graphicData uri="http://schemas.openxmlformats.org/presentationml/2006/ole">
            <mc:AlternateContent xmlns:mc="http://schemas.openxmlformats.org/markup-compatibility/2006">
              <mc:Choice xmlns:v="urn:schemas-microsoft-com:vml" Requires="v">
                <p:oleObj spid="_x0000_s8201" name="Equation" r:id="rId3" imgW="1257300" imgH="469900" progId="Equation.3">
                  <p:embed/>
                </p:oleObj>
              </mc:Choice>
              <mc:Fallback>
                <p:oleObj name="Equation" r:id="rId3" imgW="1257300" imgH="469900" progId="Equation.3">
                  <p:embed/>
                  <p:pic>
                    <p:nvPicPr>
                      <p:cNvPr id="36866"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 y="2386084"/>
                        <a:ext cx="3198813" cy="11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94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Comparing Extent of Disease </a:t>
            </a:r>
            <a:br>
              <a:rPr lang="en-US" dirty="0"/>
            </a:br>
            <a:r>
              <a:rPr lang="en-US" dirty="0"/>
              <a:t>Between Groups </a:t>
            </a:r>
            <a:r>
              <a:rPr lang="en-US" sz="2000" dirty="0"/>
              <a:t>(3 of 7)</a:t>
            </a:r>
            <a:endParaRPr lang="en-US" dirty="0"/>
          </a:p>
        </p:txBody>
      </p:sp>
      <p:sp>
        <p:nvSpPr>
          <p:cNvPr id="14" name="Content Placeholder 2"/>
          <p:cNvSpPr>
            <a:spLocks noGrp="1"/>
          </p:cNvSpPr>
          <p:nvPr>
            <p:ph idx="1"/>
          </p:nvPr>
        </p:nvSpPr>
        <p:spPr/>
        <p:txBody>
          <a:bodyPr/>
          <a:lstStyle/>
          <a:p>
            <a:r>
              <a:rPr lang="en-US" altLang="en-US" dirty="0"/>
              <a:t>Relative risk of CVD in smokers versus nonsmokers</a:t>
            </a:r>
          </a:p>
          <a:p>
            <a:pPr>
              <a:buNone/>
            </a:pPr>
            <a:endParaRPr lang="en-US" altLang="en-US" sz="2000" dirty="0"/>
          </a:p>
        </p:txBody>
      </p:sp>
      <p:graphicFrame>
        <p:nvGraphicFramePr>
          <p:cNvPr id="4" name="Object 4" descr="The expression equals Prevalence subscript smokers divided by Prevalence subscript non smokers. &#10;" title="Unnumbered equation"/>
          <p:cNvGraphicFramePr>
            <a:graphicFrameLocks noChangeAspect="1"/>
          </p:cNvGraphicFramePr>
          <p:nvPr>
            <p:extLst>
              <p:ext uri="{D42A27DB-BD31-4B8C-83A1-F6EECF244321}">
                <p14:modId xmlns:p14="http://schemas.microsoft.com/office/powerpoint/2010/main" val="1588560707"/>
              </p:ext>
            </p:extLst>
          </p:nvPr>
        </p:nvGraphicFramePr>
        <p:xfrm>
          <a:off x="3870351" y="2304199"/>
          <a:ext cx="2714625" cy="904875"/>
        </p:xfrm>
        <a:graphic>
          <a:graphicData uri="http://schemas.openxmlformats.org/presentationml/2006/ole">
            <mc:AlternateContent xmlns:mc="http://schemas.openxmlformats.org/markup-compatibility/2006">
              <mc:Choice xmlns:v="urn:schemas-microsoft-com:vml" Requires="v">
                <p:oleObj spid="_x0000_s9225" name="Equation" r:id="rId3" imgW="1295400" imgH="431800" progId="Equation.3">
                  <p:embed/>
                </p:oleObj>
              </mc:Choice>
              <mc:Fallback>
                <p:oleObj name="Equation" r:id="rId3" imgW="1295400" imgH="431800" progId="Equation.3">
                  <p:embed/>
                  <p:pic>
                    <p:nvPicPr>
                      <p:cNvPr id="37891"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351" y="2304199"/>
                        <a:ext cx="2714625"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36"/>
          <p:cNvSpPr txBox="1">
            <a:spLocks noChangeArrowheads="1"/>
          </p:cNvSpPr>
          <p:nvPr/>
        </p:nvSpPr>
        <p:spPr bwMode="auto">
          <a:xfrm>
            <a:off x="3284561" y="5660607"/>
            <a:ext cx="495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dirty="0"/>
              <a:t>= 0.1089/0.0975 = 1.12</a:t>
            </a:r>
          </a:p>
        </p:txBody>
      </p:sp>
      <p:pic>
        <p:nvPicPr>
          <p:cNvPr id="6" name="Picture 6" descr="Free of C V D, history of C V D, and total are the three column heads of the table. Nonsmoker, current smoker, and total are the three row heads of the table. The data are shown as follows: Nonsmoker: Free of C V D, 2757. History of C V D, 298. Total, 3055. Current smoker: Free of C V D, 663. History of C V D, 81. Total, 744. Total: Free of C V D, 3420. History of C V D, 379. Total, 3799.&#10;" title="Tabl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444" y="3386634"/>
            <a:ext cx="4770438" cy="220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80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Comparing Extent of Disease </a:t>
            </a:r>
            <a:br>
              <a:rPr lang="en-US" dirty="0"/>
            </a:br>
            <a:r>
              <a:rPr lang="en-US" dirty="0"/>
              <a:t>Between Groups </a:t>
            </a:r>
            <a:r>
              <a:rPr lang="en-US" sz="2000" dirty="0"/>
              <a:t>(4 of 7)</a:t>
            </a:r>
            <a:endParaRPr lang="en-US" dirty="0"/>
          </a:p>
        </p:txBody>
      </p:sp>
      <p:sp>
        <p:nvSpPr>
          <p:cNvPr id="14" name="Content Placeholder 2"/>
          <p:cNvSpPr>
            <a:spLocks noGrp="1"/>
          </p:cNvSpPr>
          <p:nvPr>
            <p:ph idx="1"/>
          </p:nvPr>
        </p:nvSpPr>
        <p:spPr/>
        <p:txBody>
          <a:bodyPr/>
          <a:lstStyle/>
          <a:p>
            <a:r>
              <a:rPr lang="en-US" altLang="en-US" dirty="0"/>
              <a:t>Relative risk of ILI in females versus males</a:t>
            </a:r>
          </a:p>
          <a:p>
            <a:pPr>
              <a:buNone/>
            </a:pPr>
            <a:endParaRPr lang="en-US" altLang="en-US" sz="2000" dirty="0"/>
          </a:p>
        </p:txBody>
      </p:sp>
      <p:graphicFrame>
        <p:nvGraphicFramePr>
          <p:cNvPr id="4" name="Object 4" descr="The expression equals Prevalence subscript females divided by Prevalence subscript males. &#10;" title="Unnumbered equation"/>
          <p:cNvGraphicFramePr>
            <a:graphicFrameLocks noChangeAspect="1"/>
          </p:cNvGraphicFramePr>
          <p:nvPr>
            <p:extLst>
              <p:ext uri="{D42A27DB-BD31-4B8C-83A1-F6EECF244321}">
                <p14:modId xmlns:p14="http://schemas.microsoft.com/office/powerpoint/2010/main" val="485276244"/>
              </p:ext>
            </p:extLst>
          </p:nvPr>
        </p:nvGraphicFramePr>
        <p:xfrm>
          <a:off x="3781993" y="2272355"/>
          <a:ext cx="2395538" cy="904875"/>
        </p:xfrm>
        <a:graphic>
          <a:graphicData uri="http://schemas.openxmlformats.org/presentationml/2006/ole">
            <mc:AlternateContent xmlns:mc="http://schemas.openxmlformats.org/markup-compatibility/2006">
              <mc:Choice xmlns:v="urn:schemas-microsoft-com:vml" Requires="v">
                <p:oleObj spid="_x0000_s10249" name="Equation" r:id="rId3" imgW="1143000" imgH="431800" progId="Equation.3">
                  <p:embed/>
                </p:oleObj>
              </mc:Choice>
              <mc:Fallback>
                <p:oleObj name="Equation" r:id="rId3" imgW="1143000" imgH="431800" progId="Equation.3">
                  <p:embed/>
                  <p:pic>
                    <p:nvPicPr>
                      <p:cNvPr id="38914"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993" y="2272355"/>
                        <a:ext cx="2395538"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Group 6" descr="&quot;The table has 3 columns labelled No I L I, I L I, and Total. The row entries are as follows. &#10;Row 1. Males. No I L I: 517. I L I: 260. Total: 777.  &#10;Row 2. Females. No I L I: 442. I L I: 356. Total: 798. &#10;Row 3. Total. No I L I: 959. I L I: 616. Total: 1575. &#10;&#10;&quot;&#10;" title="Unnumbered table"/>
          <p:cNvGraphicFramePr>
            <a:graphicFrameLocks/>
          </p:cNvGraphicFramePr>
          <p:nvPr>
            <p:extLst>
              <p:ext uri="{D42A27DB-BD31-4B8C-83A1-F6EECF244321}">
                <p14:modId xmlns:p14="http://schemas.microsoft.com/office/powerpoint/2010/main" val="4227190815"/>
              </p:ext>
            </p:extLst>
          </p:nvPr>
        </p:nvGraphicFramePr>
        <p:xfrm>
          <a:off x="2367531" y="3542353"/>
          <a:ext cx="6604000" cy="1646240"/>
        </p:xfrm>
        <a:graphic>
          <a:graphicData uri="http://schemas.openxmlformats.org/drawingml/2006/table">
            <a:tbl>
              <a:tblPr/>
              <a:tblGrid>
                <a:gridCol w="1908175">
                  <a:extLst>
                    <a:ext uri="{9D8B030D-6E8A-4147-A177-3AD203B41FA5}">
                      <a16:colId xmlns:a16="http://schemas.microsoft.com/office/drawing/2014/main" val="20000"/>
                    </a:ext>
                  </a:extLst>
                </a:gridCol>
                <a:gridCol w="2197100">
                  <a:extLst>
                    <a:ext uri="{9D8B030D-6E8A-4147-A177-3AD203B41FA5}">
                      <a16:colId xmlns:a16="http://schemas.microsoft.com/office/drawing/2014/main" val="20001"/>
                    </a:ext>
                  </a:extLst>
                </a:gridCol>
                <a:gridCol w="1517650">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tblGrid>
              <a:tr h="41156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endParaRPr kumimoji="0" lang="en-US" altLang="en-US" sz="2100" b="0" i="0" u="none" strike="noStrike" cap="none" normalizeH="0" baseline="0">
                        <a:ln>
                          <a:noFill/>
                        </a:ln>
                        <a:solidFill>
                          <a:schemeClr val="tx1"/>
                        </a:solidFill>
                        <a:effectLst/>
                        <a:latin typeface="Arial" charset="0"/>
                        <a:ea typeface="MS PGothic" charset="-128"/>
                      </a:endParaRP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No ILI</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dirty="0">
                          <a:ln>
                            <a:noFill/>
                          </a:ln>
                          <a:solidFill>
                            <a:schemeClr val="tx1"/>
                          </a:solidFill>
                          <a:effectLst/>
                          <a:latin typeface="Arial" charset="0"/>
                          <a:ea typeface="MS PGothic" charset="-128"/>
                        </a:rPr>
                        <a:t>ILI</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Total</a:t>
                      </a: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56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Males</a:t>
                      </a: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517</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260</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777</a:t>
                      </a: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56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Females</a:t>
                      </a: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442</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356</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798</a:t>
                      </a: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56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endParaRPr kumimoji="0" lang="en-US" altLang="en-US" sz="2100" b="0" i="0" u="none" strike="noStrike" cap="none" normalizeH="0" baseline="0">
                        <a:ln>
                          <a:noFill/>
                        </a:ln>
                        <a:solidFill>
                          <a:schemeClr val="tx1"/>
                        </a:solidFill>
                        <a:effectLst/>
                        <a:latin typeface="Arial" charset="0"/>
                        <a:ea typeface="MS PGothic" charset="-128"/>
                      </a:endParaRP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959</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a:ln>
                            <a:noFill/>
                          </a:ln>
                          <a:solidFill>
                            <a:schemeClr val="tx1"/>
                          </a:solidFill>
                          <a:effectLst/>
                          <a:latin typeface="Arial" charset="0"/>
                          <a:ea typeface="MS PGothic" charset="-128"/>
                        </a:rPr>
                        <a:t>616</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100" b="0" i="0" u="none" strike="noStrike" cap="none" normalizeH="0" baseline="0" dirty="0">
                          <a:ln>
                            <a:noFill/>
                          </a:ln>
                          <a:solidFill>
                            <a:schemeClr val="tx1"/>
                          </a:solidFill>
                          <a:effectLst/>
                          <a:latin typeface="Arial" charset="0"/>
                          <a:ea typeface="MS PGothic" charset="-128"/>
                        </a:rPr>
                        <a:t>1575</a:t>
                      </a: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Text Box 5"/>
          <p:cNvSpPr txBox="1">
            <a:spLocks noChangeArrowheads="1"/>
          </p:cNvSpPr>
          <p:nvPr/>
        </p:nvSpPr>
        <p:spPr bwMode="auto">
          <a:xfrm>
            <a:off x="3810568" y="5566416"/>
            <a:ext cx="3505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a:t>= 0.4461/0.3346 = 1.33</a:t>
            </a:r>
          </a:p>
        </p:txBody>
      </p:sp>
    </p:spTree>
    <p:extLst>
      <p:ext uri="{BB962C8B-B14F-4D97-AF65-F5344CB8AC3E}">
        <p14:creationId xmlns:p14="http://schemas.microsoft.com/office/powerpoint/2010/main" val="37020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Comparing Extent of Disease </a:t>
            </a:r>
            <a:br>
              <a:rPr lang="en-US" dirty="0"/>
            </a:br>
            <a:r>
              <a:rPr lang="en-US" dirty="0"/>
              <a:t>Between Groups </a:t>
            </a:r>
            <a:r>
              <a:rPr lang="en-US" sz="2000" dirty="0"/>
              <a:t>(5 of 7)</a:t>
            </a:r>
            <a:endParaRPr lang="en-US" dirty="0"/>
          </a:p>
        </p:txBody>
      </p:sp>
      <p:sp>
        <p:nvSpPr>
          <p:cNvPr id="14" name="Content Placeholder 2"/>
          <p:cNvSpPr>
            <a:spLocks noGrp="1"/>
          </p:cNvSpPr>
          <p:nvPr>
            <p:ph idx="1"/>
          </p:nvPr>
        </p:nvSpPr>
        <p:spPr/>
        <p:txBody>
          <a:bodyPr/>
          <a:lstStyle/>
          <a:p>
            <a:r>
              <a:rPr lang="en-US" altLang="en-US" dirty="0"/>
              <a:t>Odds ratio</a:t>
            </a:r>
          </a:p>
          <a:p>
            <a:pPr>
              <a:buNone/>
            </a:pPr>
            <a:endParaRPr lang="en-US" altLang="en-US" sz="2000" dirty="0"/>
          </a:p>
        </p:txBody>
      </p:sp>
      <p:graphicFrame>
        <p:nvGraphicFramePr>
          <p:cNvPr id="4" name="Object 4" descr="The expression equals a numerator over a denominator. The numerator is as follows. Prevalence subscript exposed over left parentheses, 1 minus Prevalence subscript exposed. The denominator is as follows. Prevalence subscript unexposed over left parentheses, 1 minus Prevalence subscript unexposed. &#10;" title="Unnumbered equation"/>
          <p:cNvGraphicFramePr>
            <a:graphicFrameLocks noChangeAspect="1"/>
          </p:cNvGraphicFramePr>
          <p:nvPr>
            <p:extLst>
              <p:ext uri="{D42A27DB-BD31-4B8C-83A1-F6EECF244321}">
                <p14:modId xmlns:p14="http://schemas.microsoft.com/office/powerpoint/2010/main" val="875979528"/>
              </p:ext>
            </p:extLst>
          </p:nvPr>
        </p:nvGraphicFramePr>
        <p:xfrm>
          <a:off x="1295400" y="2514600"/>
          <a:ext cx="5181600" cy="1544638"/>
        </p:xfrm>
        <a:graphic>
          <a:graphicData uri="http://schemas.openxmlformats.org/presentationml/2006/ole">
            <mc:AlternateContent xmlns:mc="http://schemas.openxmlformats.org/markup-compatibility/2006">
              <mc:Choice xmlns:v="urn:schemas-microsoft-com:vml" Requires="v">
                <p:oleObj spid="_x0000_s11273" name="Equation" r:id="rId3" imgW="2641600" imgH="787400" progId="Equation.3">
                  <p:embed/>
                </p:oleObj>
              </mc:Choice>
              <mc:Fallback>
                <p:oleObj name="Equation" r:id="rId3" imgW="2641600" imgH="787400" progId="Equation.3">
                  <p:embed/>
                  <p:pic>
                    <p:nvPicPr>
                      <p:cNvPr id="39938"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14600"/>
                        <a:ext cx="5181600" cy="1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3362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Comparing Extent of Disease </a:t>
            </a:r>
            <a:br>
              <a:rPr lang="en-US" dirty="0"/>
            </a:br>
            <a:r>
              <a:rPr lang="en-US" dirty="0"/>
              <a:t>Between Groups </a:t>
            </a:r>
            <a:r>
              <a:rPr lang="en-US" sz="2000" dirty="0"/>
              <a:t>(6 of 7)</a:t>
            </a:r>
            <a:endParaRPr lang="en-US" dirty="0"/>
          </a:p>
        </p:txBody>
      </p:sp>
      <p:sp>
        <p:nvSpPr>
          <p:cNvPr id="14" name="Content Placeholder 2"/>
          <p:cNvSpPr>
            <a:spLocks noGrp="1"/>
          </p:cNvSpPr>
          <p:nvPr>
            <p:ph idx="1"/>
          </p:nvPr>
        </p:nvSpPr>
        <p:spPr/>
        <p:txBody>
          <a:bodyPr/>
          <a:lstStyle/>
          <a:p>
            <a:r>
              <a:rPr lang="en-US" altLang="en-US" sz="2400" dirty="0"/>
              <a:t>Odds ratio of CVD in </a:t>
            </a:r>
            <a:r>
              <a:rPr lang="en-US" altLang="en-US" sz="2400" dirty="0" err="1"/>
              <a:t>hypertensives</a:t>
            </a:r>
            <a:r>
              <a:rPr lang="en-US" altLang="en-US" sz="2400" dirty="0"/>
              <a:t> versus </a:t>
            </a:r>
            <a:r>
              <a:rPr lang="en-US" altLang="en-US" sz="2400" dirty="0" err="1"/>
              <a:t>hypertensives</a:t>
            </a:r>
            <a:endParaRPr lang="en-US" altLang="en-US" sz="2400" dirty="0"/>
          </a:p>
          <a:p>
            <a:pPr>
              <a:buNone/>
            </a:pPr>
            <a:endParaRPr lang="en-US" altLang="en-US" sz="1800" dirty="0"/>
          </a:p>
        </p:txBody>
      </p:sp>
      <p:graphicFrame>
        <p:nvGraphicFramePr>
          <p:cNvPr id="4" name="Object 36" descr="&quot;Odds Ratio equals a numerator over a denominator. The numerator is as follows. Quantity 181 divided by 840, the whole divided by, left parentheses, 1 minus quantity 181 divided by 840, right parentheses. The denominator is as follows. Quantity 188 divided by 2942, the whole divided by, left parentheses, 1 minus quantity 188 divided by 2942, right parentheses. This evaluates to 0.275 over 0.725, the whole divided by, 0.068 divided by 0.932. This evaluates to 4.04. &#10;&quot;&#10;" title="Unnumbered equation"/>
          <p:cNvGraphicFramePr>
            <a:graphicFrameLocks noChangeAspect="1"/>
          </p:cNvGraphicFramePr>
          <p:nvPr>
            <p:extLst>
              <p:ext uri="{D42A27DB-BD31-4B8C-83A1-F6EECF244321}">
                <p14:modId xmlns:p14="http://schemas.microsoft.com/office/powerpoint/2010/main" val="3702401658"/>
              </p:ext>
            </p:extLst>
          </p:nvPr>
        </p:nvGraphicFramePr>
        <p:xfrm>
          <a:off x="1524000" y="4491649"/>
          <a:ext cx="6019800" cy="1116013"/>
        </p:xfrm>
        <a:graphic>
          <a:graphicData uri="http://schemas.openxmlformats.org/presentationml/2006/ole">
            <mc:AlternateContent xmlns:mc="http://schemas.openxmlformats.org/markup-compatibility/2006">
              <mc:Choice xmlns:v="urn:schemas-microsoft-com:vml" Requires="v">
                <p:oleObj spid="_x0000_s12297" name="Equation" r:id="rId3" imgW="3035300" imgH="635000" progId="Equation.3">
                  <p:embed/>
                </p:oleObj>
              </mc:Choice>
              <mc:Fallback>
                <p:oleObj name="Equation" r:id="rId3" imgW="3035300" imgH="635000" progId="Equation.3">
                  <p:embed/>
                  <p:pic>
                    <p:nvPicPr>
                      <p:cNvPr id="40962"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491649"/>
                        <a:ext cx="6019800"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5" name="Picture 5" descr="No C V D, C V D, and total are the three column heads of the table. No hypertension, hypertension, and total are the three row heads of the table. The data are shown as follows: No hypertension: No C V D, 2754. C V D, 188. Total, 2942. Hypertension: No C V D, 659. C V D, 181. Total, 840. Total: No C V D, 3413. C V D, 369. Total, 3782.&#10;" title="Tabl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179214"/>
            <a:ext cx="4038600" cy="194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2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Comparing Extent of Disease </a:t>
            </a:r>
            <a:br>
              <a:rPr lang="en-US" dirty="0"/>
            </a:br>
            <a:r>
              <a:rPr lang="en-US" dirty="0"/>
              <a:t>Between Groups </a:t>
            </a:r>
            <a:r>
              <a:rPr lang="en-US" sz="2000" dirty="0"/>
              <a:t>(7 of 7)</a:t>
            </a:r>
            <a:endParaRPr lang="en-US" dirty="0"/>
          </a:p>
        </p:txBody>
      </p:sp>
      <p:sp>
        <p:nvSpPr>
          <p:cNvPr id="14" name="Content Placeholder 2"/>
          <p:cNvSpPr>
            <a:spLocks noGrp="1"/>
          </p:cNvSpPr>
          <p:nvPr>
            <p:ph idx="1"/>
          </p:nvPr>
        </p:nvSpPr>
        <p:spPr/>
        <p:txBody>
          <a:bodyPr/>
          <a:lstStyle/>
          <a:p>
            <a:r>
              <a:rPr lang="en-US" altLang="en-US" dirty="0"/>
              <a:t>Odds ratio of ILI in younger group versus older group</a:t>
            </a:r>
          </a:p>
          <a:p>
            <a:pPr>
              <a:buNone/>
            </a:pPr>
            <a:endParaRPr lang="en-US" altLang="en-US" sz="2000" dirty="0"/>
          </a:p>
        </p:txBody>
      </p:sp>
      <p:graphicFrame>
        <p:nvGraphicFramePr>
          <p:cNvPr id="4" name="Group 5" descr="&quot;The table has 4 columns labelled Age, No I L I, I L I, and Total. The row entries are as follows. &#10;Row 1. Age: less than or equals 44 years. No I L I: 703. I L I: 522. Total: 1225. &#10;Row 2. Age: greater than 44 years. No I L I: 256. I L I: 94. Total: 350. &#10;Row 3. Total. No I L I: 959. I L I: 616. Total: 1575. &quot;&#10;" title="Unnumbered table"/>
          <p:cNvGraphicFramePr>
            <a:graphicFrameLocks/>
          </p:cNvGraphicFramePr>
          <p:nvPr>
            <p:extLst>
              <p:ext uri="{D42A27DB-BD31-4B8C-83A1-F6EECF244321}">
                <p14:modId xmlns:p14="http://schemas.microsoft.com/office/powerpoint/2010/main" val="3057858844"/>
              </p:ext>
            </p:extLst>
          </p:nvPr>
        </p:nvGraphicFramePr>
        <p:xfrm>
          <a:off x="1321821" y="2389637"/>
          <a:ext cx="7958137" cy="1981201"/>
        </p:xfrm>
        <a:graphic>
          <a:graphicData uri="http://schemas.openxmlformats.org/drawingml/2006/table">
            <a:tbl>
              <a:tblPr/>
              <a:tblGrid>
                <a:gridCol w="2154237">
                  <a:extLst>
                    <a:ext uri="{9D8B030D-6E8A-4147-A177-3AD203B41FA5}">
                      <a16:colId xmlns:a16="http://schemas.microsoft.com/office/drawing/2014/main" val="20000"/>
                    </a:ext>
                  </a:extLst>
                </a:gridCol>
                <a:gridCol w="1973263">
                  <a:extLst>
                    <a:ext uri="{9D8B030D-6E8A-4147-A177-3AD203B41FA5}">
                      <a16:colId xmlns:a16="http://schemas.microsoft.com/office/drawing/2014/main" val="20001"/>
                    </a:ext>
                  </a:extLst>
                </a:gridCol>
                <a:gridCol w="1895475">
                  <a:extLst>
                    <a:ext uri="{9D8B030D-6E8A-4147-A177-3AD203B41FA5}">
                      <a16:colId xmlns:a16="http://schemas.microsoft.com/office/drawing/2014/main" val="20002"/>
                    </a:ext>
                  </a:extLst>
                </a:gridCol>
                <a:gridCol w="1935162">
                  <a:extLst>
                    <a:ext uri="{9D8B030D-6E8A-4147-A177-3AD203B41FA5}">
                      <a16:colId xmlns:a16="http://schemas.microsoft.com/office/drawing/2014/main" val="20003"/>
                    </a:ext>
                  </a:extLst>
                </a:gridCol>
              </a:tblGrid>
              <a:tr h="509588">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No ILI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ILI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 44 years</a:t>
                      </a:r>
                      <a:endParaRPr kumimoji="0" lang="en-US" altLang="en-US" sz="2400" b="0" i="0" u="sng" strike="noStrike" cap="none" normalizeH="0" baseline="0">
                        <a:ln>
                          <a:noFill/>
                        </a:ln>
                        <a:solidFill>
                          <a:schemeClr val="tx1"/>
                        </a:solidFill>
                        <a:effectLst/>
                        <a:latin typeface="Arial" charset="0"/>
                        <a:ea typeface="MS PGothic"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703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522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1225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&gt; 44 years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350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dirty="0">
                          <a:ln>
                            <a:noFill/>
                          </a:ln>
                          <a:solidFill>
                            <a:schemeClr val="tx1"/>
                          </a:solidFill>
                          <a:effectLst/>
                          <a:latin typeface="Arial" charset="0"/>
                          <a:ea typeface="MS PGothic" charset="-128"/>
                        </a:rPr>
                        <a:t>959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dirty="0">
                          <a:ln>
                            <a:noFill/>
                          </a:ln>
                          <a:solidFill>
                            <a:schemeClr val="tx1"/>
                          </a:solidFill>
                          <a:effectLst/>
                          <a:latin typeface="Arial" charset="0"/>
                          <a:ea typeface="MS PGothic" charset="-128"/>
                        </a:rPr>
                        <a:t>616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dirty="0">
                          <a:ln>
                            <a:noFill/>
                          </a:ln>
                          <a:solidFill>
                            <a:schemeClr val="tx1"/>
                          </a:solidFill>
                          <a:effectLst/>
                          <a:latin typeface="Arial" charset="0"/>
                          <a:ea typeface="MS PGothic" charset="-128"/>
                        </a:rPr>
                        <a:t>1575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Object 4" descr="The expression equals numerator over denominator. The numerator is as follows. Quantity 522 over 1225, the whole divided by, left parentheses, 1 minus 522 over 1225, right parentheses. The denominator is as follows. Quantity 94 over 350, the whole divided by, left parentheses, 1 minus quantity 94 over 350, right parentheses. This evaluates to 0.426 over 0.574, the whole divided by, 0.269 over 0.731, which equals, 2.02. &#10;" title="Unnumbered equation"/>
          <p:cNvGraphicFramePr>
            <a:graphicFrameLocks noChangeAspect="1"/>
          </p:cNvGraphicFramePr>
          <p:nvPr>
            <p:extLst>
              <p:ext uri="{D42A27DB-BD31-4B8C-83A1-F6EECF244321}">
                <p14:modId xmlns:p14="http://schemas.microsoft.com/office/powerpoint/2010/main" val="3849424977"/>
              </p:ext>
            </p:extLst>
          </p:nvPr>
        </p:nvGraphicFramePr>
        <p:xfrm>
          <a:off x="2475933" y="4494664"/>
          <a:ext cx="6043613" cy="1116013"/>
        </p:xfrm>
        <a:graphic>
          <a:graphicData uri="http://schemas.openxmlformats.org/presentationml/2006/ole">
            <mc:AlternateContent xmlns:mc="http://schemas.openxmlformats.org/markup-compatibility/2006">
              <mc:Choice xmlns:v="urn:schemas-microsoft-com:vml" Requires="v">
                <p:oleObj spid="_x0000_s13321" name="Equation" r:id="rId3" imgW="3048000" imgH="635000" progId="Equation.3">
                  <p:embed/>
                </p:oleObj>
              </mc:Choice>
              <mc:Fallback>
                <p:oleObj name="Equation" r:id="rId3" imgW="3048000" imgH="635000" progId="Equation.3">
                  <p:embed/>
                  <p:pic>
                    <p:nvPicPr>
                      <p:cNvPr id="420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5933" y="4494664"/>
                        <a:ext cx="6043613"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8972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Relative Risks and Odds Ratios</a:t>
            </a:r>
          </a:p>
        </p:txBody>
      </p:sp>
      <p:sp>
        <p:nvSpPr>
          <p:cNvPr id="14" name="Content Placeholder 2"/>
          <p:cNvSpPr>
            <a:spLocks noGrp="1"/>
          </p:cNvSpPr>
          <p:nvPr>
            <p:ph idx="1"/>
          </p:nvPr>
        </p:nvSpPr>
        <p:spPr/>
        <p:txBody>
          <a:bodyPr/>
          <a:lstStyle/>
          <a:p>
            <a:pPr>
              <a:defRPr/>
            </a:pPr>
            <a:r>
              <a:rPr lang="en-US" dirty="0"/>
              <a:t>Not possible to estimate relative risk in case-control studies</a:t>
            </a:r>
          </a:p>
          <a:p>
            <a:pPr>
              <a:defRPr/>
            </a:pPr>
            <a:r>
              <a:rPr lang="en-US" dirty="0"/>
              <a:t>Possible to estimate odds ratio because of its invariance property</a:t>
            </a:r>
          </a:p>
        </p:txBody>
      </p:sp>
    </p:spTree>
    <p:extLst>
      <p:ext uri="{BB962C8B-B14F-4D97-AF65-F5344CB8AC3E}">
        <p14:creationId xmlns:p14="http://schemas.microsoft.com/office/powerpoint/2010/main" val="258846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Invariance Property of Odds Ratio </a:t>
            </a:r>
            <a:r>
              <a:rPr lang="en-US" sz="2000" dirty="0"/>
              <a:t>(1 of 2)</a:t>
            </a:r>
          </a:p>
        </p:txBody>
      </p:sp>
      <p:sp>
        <p:nvSpPr>
          <p:cNvPr id="14" name="Content Placeholder 2"/>
          <p:cNvSpPr>
            <a:spLocks noGrp="1"/>
          </p:cNvSpPr>
          <p:nvPr>
            <p:ph idx="1"/>
          </p:nvPr>
        </p:nvSpPr>
        <p:spPr/>
        <p:txBody>
          <a:bodyPr/>
          <a:lstStyle/>
          <a:p>
            <a:pPr>
              <a:spcBef>
                <a:spcPct val="50000"/>
              </a:spcBef>
            </a:pPr>
            <a:r>
              <a:rPr lang="en-US" altLang="en-US" dirty="0"/>
              <a:t>Case-control study to assess association between smoking and cancer</a:t>
            </a:r>
          </a:p>
        </p:txBody>
      </p:sp>
      <p:pic>
        <p:nvPicPr>
          <p:cNvPr id="4" name="Picture 6" descr="Cancer (case), no cancer (control), and total are the three column heads of the table. Smoker, nonsmoker, and total are the three row heads. The data are shown as follows: Smoker: Cancer, 40. No cancer, 29. Total, 69. Nonsmoker: Cancer, 10. No cancer, 21. Total, 31. Total: Cancer, 50. No cancer, 50. Total, 100.&#10;" title="Tabl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2521180"/>
            <a:ext cx="5410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217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Invariance Property of Odds Ratio </a:t>
            </a:r>
            <a:r>
              <a:rPr lang="en-US" sz="2000" dirty="0"/>
              <a:t>(2 of 2)</a:t>
            </a:r>
          </a:p>
        </p:txBody>
      </p:sp>
      <p:sp>
        <p:nvSpPr>
          <p:cNvPr id="5" name="Text Box 31"/>
          <p:cNvSpPr txBox="1">
            <a:spLocks noChangeArrowheads="1"/>
          </p:cNvSpPr>
          <p:nvPr/>
        </p:nvSpPr>
        <p:spPr bwMode="auto">
          <a:xfrm>
            <a:off x="1794683" y="4419600"/>
            <a:ext cx="84804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t>Odds ratio for cancer in smokers versus nonsmokers </a:t>
            </a:r>
          </a:p>
          <a:p>
            <a:pPr>
              <a:spcBef>
                <a:spcPct val="50000"/>
              </a:spcBef>
              <a:buFontTx/>
              <a:buNone/>
            </a:pPr>
            <a:r>
              <a:rPr lang="en-US" altLang="en-US" sz="2000"/>
              <a:t>= (40/29) / (10/21) = 2.90</a:t>
            </a:r>
          </a:p>
          <a:p>
            <a:pPr>
              <a:spcBef>
                <a:spcPct val="50000"/>
              </a:spcBef>
              <a:buFontTx/>
              <a:buNone/>
            </a:pPr>
            <a:r>
              <a:rPr lang="en-US" altLang="en-US" sz="2000"/>
              <a:t>Odds of smoking in patients with cancer versus not</a:t>
            </a:r>
          </a:p>
          <a:p>
            <a:pPr>
              <a:spcBef>
                <a:spcPct val="50000"/>
              </a:spcBef>
              <a:buFontTx/>
              <a:buNone/>
            </a:pPr>
            <a:r>
              <a:rPr lang="en-US" altLang="en-US" sz="2000"/>
              <a:t>= (40/10) / (29/21) = 2.90(!)</a:t>
            </a:r>
          </a:p>
        </p:txBody>
      </p:sp>
      <p:pic>
        <p:nvPicPr>
          <p:cNvPr id="6" name="Picture 4" descr="Cancer (case), no cancer (control), and total are the three column heads of the table. Smoker, nonsmoker, and total are the three row heads. The data are shown as follows: Smoker: Cancer, 40. No cancer, 29. Total, 69. Nonsmoker: Cancer, 10. No cancer, 21. Total, 31. Total: Cancer, 50. No cancer, 50. Total, 100.&#10;" title="Tabl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881" y="1476377"/>
            <a:ext cx="5410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906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Critical Components of RCT</a:t>
            </a:r>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Randomization</a:t>
            </a:r>
          </a:p>
          <a:p>
            <a:r>
              <a:rPr lang="en-US" altLang="en-US" dirty="0">
                <a:ea typeface="MS PGothic" panose="020B0600070205080204" pitchFamily="34" charset="-128"/>
              </a:rPr>
              <a:t>Control group – ethical issues</a:t>
            </a:r>
          </a:p>
          <a:p>
            <a:r>
              <a:rPr lang="en-US" altLang="en-US" dirty="0">
                <a:ea typeface="MS PGothic" panose="020B0600070205080204" pitchFamily="34" charset="-128"/>
              </a:rPr>
              <a:t>Monitoring </a:t>
            </a:r>
          </a:p>
          <a:p>
            <a:pPr lvl="1"/>
            <a:r>
              <a:rPr lang="en-US" altLang="en-US" dirty="0">
                <a:ea typeface="MS PGothic" panose="020B0600070205080204" pitchFamily="34" charset="-128"/>
              </a:rPr>
              <a:t>Interim analysis</a:t>
            </a:r>
          </a:p>
          <a:p>
            <a:pPr lvl="1"/>
            <a:r>
              <a:rPr lang="en-US" altLang="en-US" dirty="0">
                <a:ea typeface="MS PGothic" panose="020B0600070205080204" pitchFamily="34" charset="-128"/>
              </a:rPr>
              <a:t>Data and safety monitoring board</a:t>
            </a:r>
          </a:p>
          <a:p>
            <a:r>
              <a:rPr lang="en-US" altLang="en-US" dirty="0">
                <a:ea typeface="MS PGothic" panose="020B0600070205080204" pitchFamily="34" charset="-128"/>
              </a:rPr>
              <a:t>Data management</a:t>
            </a:r>
          </a:p>
          <a:p>
            <a:r>
              <a:rPr lang="en-US" altLang="en-US" dirty="0">
                <a:ea typeface="MS PGothic" panose="020B0600070205080204" pitchFamily="34" charset="-128"/>
              </a:rPr>
              <a:t>Reporting</a:t>
            </a:r>
          </a:p>
        </p:txBody>
      </p:sp>
    </p:spTree>
    <p:extLst>
      <p:ext uri="{BB962C8B-B14F-4D97-AF65-F5344CB8AC3E}">
        <p14:creationId xmlns:p14="http://schemas.microsoft.com/office/powerpoint/2010/main" val="380732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Prevalence</a:t>
            </a:r>
          </a:p>
        </p:txBody>
      </p:sp>
      <p:sp>
        <p:nvSpPr>
          <p:cNvPr id="14" name="Content Placeholder 2"/>
          <p:cNvSpPr>
            <a:spLocks noGrp="1"/>
          </p:cNvSpPr>
          <p:nvPr>
            <p:ph idx="1"/>
          </p:nvPr>
        </p:nvSpPr>
        <p:spPr/>
        <p:txBody>
          <a:bodyPr/>
          <a:lstStyle/>
          <a:p>
            <a:r>
              <a:rPr lang="en-US" altLang="en-US" dirty="0"/>
              <a:t>Proportion of participants with disease at a particular point in time</a:t>
            </a:r>
          </a:p>
          <a:p>
            <a:endParaRPr lang="en-US" altLang="en-US" sz="2000" dirty="0"/>
          </a:p>
          <a:p>
            <a:pPr>
              <a:buNone/>
            </a:pPr>
            <a:endParaRPr lang="en-US" altLang="en-US" sz="2000" dirty="0"/>
          </a:p>
        </p:txBody>
      </p:sp>
      <p:graphicFrame>
        <p:nvGraphicFramePr>
          <p:cNvPr id="4" name="Object 4" descr="Point prevalence equals number of persons with disease over number of persons examined at baseline.&#10;" title="Unnumbered equation"/>
          <p:cNvGraphicFramePr>
            <a:graphicFrameLocks noChangeAspect="1"/>
          </p:cNvGraphicFramePr>
          <p:nvPr>
            <p:extLst>
              <p:ext uri="{D42A27DB-BD31-4B8C-83A1-F6EECF244321}">
                <p14:modId xmlns:p14="http://schemas.microsoft.com/office/powerpoint/2010/main" val="953616702"/>
              </p:ext>
            </p:extLst>
          </p:nvPr>
        </p:nvGraphicFramePr>
        <p:xfrm>
          <a:off x="1998980" y="2902180"/>
          <a:ext cx="8140700" cy="938213"/>
        </p:xfrm>
        <a:graphic>
          <a:graphicData uri="http://schemas.openxmlformats.org/presentationml/2006/ole">
            <mc:AlternateContent xmlns:mc="http://schemas.openxmlformats.org/markup-compatibility/2006">
              <mc:Choice xmlns:v="urn:schemas-microsoft-com:vml" Requires="v">
                <p:oleObj spid="_x0000_s1033" name="Equation" r:id="rId3" imgW="3746500" imgH="431800" progId="Equation.3">
                  <p:embed/>
                </p:oleObj>
              </mc:Choice>
              <mc:Fallback>
                <p:oleObj name="Equation" r:id="rId3" imgW="3746500" imgH="431800" progId="Equation.3">
                  <p:embed/>
                  <p:pic>
                    <p:nvPicPr>
                      <p:cNvPr id="20483"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980" y="2902180"/>
                        <a:ext cx="81407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5927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Example 3.1.</a:t>
            </a:r>
            <a:br>
              <a:rPr lang="en-US" dirty="0"/>
            </a:br>
            <a:r>
              <a:rPr lang="en-US" dirty="0"/>
              <a:t>Computing Prevalence</a:t>
            </a:r>
          </a:p>
        </p:txBody>
      </p:sp>
      <p:sp>
        <p:nvSpPr>
          <p:cNvPr id="5" name="Text Box 43"/>
          <p:cNvSpPr txBox="1">
            <a:spLocks noChangeArrowheads="1"/>
          </p:cNvSpPr>
          <p:nvPr/>
        </p:nvSpPr>
        <p:spPr bwMode="auto">
          <a:xfrm>
            <a:off x="1631855" y="4601572"/>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200" dirty="0"/>
              <a:t>Prevalence of CVD = 379/3799 = 0.0998 = 9.98%</a:t>
            </a:r>
          </a:p>
          <a:p>
            <a:pPr>
              <a:spcBef>
                <a:spcPct val="50000"/>
              </a:spcBef>
              <a:buFontTx/>
              <a:buNone/>
            </a:pPr>
            <a:r>
              <a:rPr lang="en-US" altLang="en-US" sz="2200" dirty="0"/>
              <a:t>Prevalence of CVD in Men = 244/1792 = 0.1362 = 13.62%</a:t>
            </a:r>
          </a:p>
          <a:p>
            <a:pPr>
              <a:spcBef>
                <a:spcPct val="50000"/>
              </a:spcBef>
              <a:buFontTx/>
              <a:buNone/>
            </a:pPr>
            <a:r>
              <a:rPr lang="en-US" altLang="en-US" sz="2200" dirty="0"/>
              <a:t>Prevalence of CVD in Women = 135/2007 = 0.0673 = 6.73%</a:t>
            </a:r>
          </a:p>
        </p:txBody>
      </p:sp>
      <p:pic>
        <p:nvPicPr>
          <p:cNvPr id="6" name="Picture 4" descr="Free of C V D, history of C V D, and total are the three column heads of the table. Men, women, and total are the three row heads of the table. The data are shown as follows: Men: Free of C V D, 1548. History of C V D, 244. Total, 1792. Women: Free of C V D, 1872. History of C V D, 135. Total, 2007. Total: Free of C V D, 3420. History of C V D, 379. Total, 3799.&#10;" title="Tabl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957" y="1705970"/>
            <a:ext cx="54006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689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Example: H1N1 Outbreak</a:t>
            </a:r>
          </a:p>
        </p:txBody>
      </p:sp>
      <p:sp>
        <p:nvSpPr>
          <p:cNvPr id="14" name="Content Placeholder 2"/>
          <p:cNvSpPr>
            <a:spLocks noGrp="1"/>
          </p:cNvSpPr>
          <p:nvPr>
            <p:ph idx="1"/>
          </p:nvPr>
        </p:nvSpPr>
        <p:spPr/>
        <p:txBody>
          <a:bodyPr/>
          <a:lstStyle/>
          <a:p>
            <a:pPr>
              <a:lnSpc>
                <a:spcPct val="90000"/>
              </a:lnSpc>
            </a:pPr>
            <a:r>
              <a:rPr lang="en-US" altLang="en-US" dirty="0">
                <a:ea typeface="MS PGothic" panose="020B0600070205080204" pitchFamily="34" charset="-128"/>
              </a:rPr>
              <a:t>H1N1 outbreak first noticed in Mexico.</a:t>
            </a:r>
          </a:p>
          <a:p>
            <a:pPr>
              <a:lnSpc>
                <a:spcPct val="90000"/>
              </a:lnSpc>
            </a:pPr>
            <a:r>
              <a:rPr lang="en-US" altLang="en-US" dirty="0">
                <a:ea typeface="MS PGothic" panose="020B0600070205080204" pitchFamily="34" charset="-128"/>
              </a:rPr>
              <a:t>Large outbreak early on in La Gloria—a small village outside of Mexico City</a:t>
            </a:r>
          </a:p>
          <a:p>
            <a:pPr>
              <a:lnSpc>
                <a:spcPct val="90000"/>
              </a:lnSpc>
            </a:pPr>
            <a:r>
              <a:rPr lang="en-US" altLang="en-US" dirty="0">
                <a:ea typeface="MS PGothic" panose="020B0600070205080204" pitchFamily="34" charset="-128"/>
              </a:rPr>
              <a:t>Studied extensively in the first report on H1N1 (Fraser, </a:t>
            </a:r>
            <a:r>
              <a:rPr lang="en-US" altLang="en-US" dirty="0" err="1">
                <a:ea typeface="MS PGothic" panose="020B0600070205080204" pitchFamily="34" charset="-128"/>
              </a:rPr>
              <a:t>Donelly</a:t>
            </a:r>
            <a:r>
              <a:rPr lang="en-US" altLang="en-US" dirty="0">
                <a:ea typeface="MS PGothic" panose="020B0600070205080204" pitchFamily="34" charset="-128"/>
              </a:rPr>
              <a:t>, et al. “Pandemic potential of a strain of Influenza (H1N1): Early findings,” </a:t>
            </a:r>
            <a:r>
              <a:rPr lang="en-US" altLang="en-US" i="1" dirty="0">
                <a:ea typeface="MS PGothic" panose="020B0600070205080204" pitchFamily="34" charset="-128"/>
              </a:rPr>
              <a:t>Science Express</a:t>
            </a:r>
            <a:r>
              <a:rPr lang="en-US" altLang="en-US" dirty="0">
                <a:ea typeface="MS PGothic" panose="020B0600070205080204" pitchFamily="34" charset="-128"/>
              </a:rPr>
              <a:t>, 11 May 2009.)</a:t>
            </a:r>
          </a:p>
          <a:p>
            <a:pPr>
              <a:lnSpc>
                <a:spcPct val="90000"/>
              </a:lnSpc>
            </a:pPr>
            <a:r>
              <a:rPr lang="en-US" altLang="en-US" dirty="0">
                <a:ea typeface="MS PGothic" panose="020B0600070205080204" pitchFamily="34" charset="-128"/>
              </a:rPr>
              <a:t>Important questions</a:t>
            </a:r>
          </a:p>
          <a:p>
            <a:pPr lvl="1">
              <a:lnSpc>
                <a:spcPct val="90000"/>
              </a:lnSpc>
            </a:pPr>
            <a:r>
              <a:rPr lang="en-US" altLang="en-US" sz="2200" dirty="0">
                <a:ea typeface="MS PGothic" panose="020B0600070205080204" pitchFamily="34" charset="-128"/>
              </a:rPr>
              <a:t>Who is most likely to be impacted? </a:t>
            </a:r>
          </a:p>
          <a:p>
            <a:pPr lvl="1">
              <a:lnSpc>
                <a:spcPct val="90000"/>
              </a:lnSpc>
            </a:pPr>
            <a:r>
              <a:rPr lang="en-US" altLang="en-US" sz="2200" dirty="0">
                <a:ea typeface="MS PGothic" panose="020B0600070205080204" pitchFamily="34" charset="-128"/>
              </a:rPr>
              <a:t>What are characteristics of people commonly impacted?</a:t>
            </a:r>
          </a:p>
        </p:txBody>
      </p:sp>
    </p:spTree>
    <p:extLst>
      <p:ext uri="{BB962C8B-B14F-4D97-AF65-F5344CB8AC3E}">
        <p14:creationId xmlns:p14="http://schemas.microsoft.com/office/powerpoint/2010/main" val="167386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Computing Prevalence </a:t>
            </a:r>
            <a:r>
              <a:rPr lang="en-US" altLang="en-US" sz="1400" dirty="0"/>
              <a:t>(1 of 2)</a:t>
            </a:r>
            <a:endParaRPr lang="en-US" dirty="0"/>
          </a:p>
        </p:txBody>
      </p:sp>
      <p:sp>
        <p:nvSpPr>
          <p:cNvPr id="14" name="Content Placeholder 2"/>
          <p:cNvSpPr>
            <a:spLocks noGrp="1"/>
          </p:cNvSpPr>
          <p:nvPr>
            <p:ph idx="1"/>
          </p:nvPr>
        </p:nvSpPr>
        <p:spPr/>
        <p:txBody>
          <a:bodyPr/>
          <a:lstStyle/>
          <a:p>
            <a:pPr>
              <a:spcBef>
                <a:spcPct val="50000"/>
              </a:spcBef>
              <a:buNone/>
            </a:pPr>
            <a:r>
              <a:rPr lang="en-US" altLang="en-US" sz="2000" dirty="0"/>
              <a:t>Data on H1N1 outbreak in La Gloria, Mexico: </a:t>
            </a:r>
            <a:r>
              <a:rPr lang="en-US" altLang="en-US" sz="2000" i="1" dirty="0"/>
              <a:t>n </a:t>
            </a:r>
            <a:r>
              <a:rPr lang="en-US" altLang="en-US" sz="2000" dirty="0"/>
              <a:t>= 1575 villagers (out of 2155) were surveyed to determine if they had influenza-like illness (ILI) between 2/15/09 and 4/27/09.</a:t>
            </a:r>
          </a:p>
        </p:txBody>
      </p:sp>
      <p:graphicFrame>
        <p:nvGraphicFramePr>
          <p:cNvPr id="4" name="Group 32" descr="&quot;The table has 4 columns labelled Age, No I L I, I L I, and Total. The row entries are as follows. &#10;Row 1. Age: less than or equal to 44 years. No I L I: 703. I L I: 522. Total: 1225. &#10;Row 2. Age: greater than 44 years. No I L I: 256. I L I: 94. Total: 350. &#10;Row 3. Total. No I L I: 959. I L I: 616. Total: 1575. &quot;&#10;" title="Unnumbered table"/>
          <p:cNvGraphicFramePr>
            <a:graphicFrameLocks/>
          </p:cNvGraphicFramePr>
          <p:nvPr>
            <p:extLst>
              <p:ext uri="{D42A27DB-BD31-4B8C-83A1-F6EECF244321}">
                <p14:modId xmlns:p14="http://schemas.microsoft.com/office/powerpoint/2010/main" val="1133439259"/>
              </p:ext>
            </p:extLst>
          </p:nvPr>
        </p:nvGraphicFramePr>
        <p:xfrm>
          <a:off x="2465705" y="3523397"/>
          <a:ext cx="7207250" cy="1849439"/>
        </p:xfrm>
        <a:graphic>
          <a:graphicData uri="http://schemas.openxmlformats.org/drawingml/2006/table">
            <a:tbl>
              <a:tblPr/>
              <a:tblGrid>
                <a:gridCol w="194945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446088">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Age</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No ILI</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ILI</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Total</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 44 years</a:t>
                      </a:r>
                      <a:endParaRPr kumimoji="0" lang="en-US" altLang="en-US" sz="2000" b="0" i="0" u="sng" strike="noStrike" cap="none" normalizeH="0" baseline="0">
                        <a:ln>
                          <a:noFill/>
                        </a:ln>
                        <a:solidFill>
                          <a:schemeClr val="tx1"/>
                        </a:solidFill>
                        <a:effectLst/>
                        <a:latin typeface="Arial" charset="0"/>
                        <a:ea typeface="MS PGothic"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703</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522</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1225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&gt; 44 years</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256</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94</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350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Total</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959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616</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1575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909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Computing Prevalence </a:t>
            </a:r>
            <a:r>
              <a:rPr lang="en-US" altLang="en-US" sz="1400" dirty="0"/>
              <a:t>(2 of 2)</a:t>
            </a:r>
            <a:endParaRPr lang="en-US" dirty="0"/>
          </a:p>
        </p:txBody>
      </p:sp>
      <p:graphicFrame>
        <p:nvGraphicFramePr>
          <p:cNvPr id="5" name="Group 32" descr="&quot;The table has 4 columns labelled Age, No I L I, I L I, and Total. The row entries are as follows. &#10;Row 1. Age: less than or equal to 44 years. No I L I: 703. I L I: 522. Total: 1225. &#10;Row 2. Age: greater than 44 years. No I L I: 256. I L I: 94. Total: 350. &#10;Row 3. Total. No I L I: 959. I L I: 616. Total: 1575. &quot;&#10;" title="Unnumbered table"/>
          <p:cNvGraphicFramePr>
            <a:graphicFrameLocks/>
          </p:cNvGraphicFramePr>
          <p:nvPr>
            <p:extLst>
              <p:ext uri="{D42A27DB-BD31-4B8C-83A1-F6EECF244321}">
                <p14:modId xmlns:p14="http://schemas.microsoft.com/office/powerpoint/2010/main" val="1769336983"/>
              </p:ext>
            </p:extLst>
          </p:nvPr>
        </p:nvGraphicFramePr>
        <p:xfrm>
          <a:off x="2466833" y="1752600"/>
          <a:ext cx="6781800" cy="1600200"/>
        </p:xfrm>
        <a:graphic>
          <a:graphicData uri="http://schemas.openxmlformats.org/drawingml/2006/table">
            <a:tbl>
              <a:tblPr/>
              <a:tblGrid>
                <a:gridCol w="1835150">
                  <a:extLst>
                    <a:ext uri="{9D8B030D-6E8A-4147-A177-3AD203B41FA5}">
                      <a16:colId xmlns:a16="http://schemas.microsoft.com/office/drawing/2014/main" val="20000"/>
                    </a:ext>
                  </a:extLst>
                </a:gridCol>
                <a:gridCol w="1684338">
                  <a:extLst>
                    <a:ext uri="{9D8B030D-6E8A-4147-A177-3AD203B41FA5}">
                      <a16:colId xmlns:a16="http://schemas.microsoft.com/office/drawing/2014/main" val="20001"/>
                    </a:ext>
                  </a:extLst>
                </a:gridCol>
                <a:gridCol w="1612900">
                  <a:extLst>
                    <a:ext uri="{9D8B030D-6E8A-4147-A177-3AD203B41FA5}">
                      <a16:colId xmlns:a16="http://schemas.microsoft.com/office/drawing/2014/main" val="20002"/>
                    </a:ext>
                  </a:extLst>
                </a:gridCol>
                <a:gridCol w="1649412">
                  <a:extLst>
                    <a:ext uri="{9D8B030D-6E8A-4147-A177-3AD203B41FA5}">
                      <a16:colId xmlns:a16="http://schemas.microsoft.com/office/drawing/2014/main" val="20003"/>
                    </a:ext>
                  </a:extLst>
                </a:gridCol>
              </a:tblGrid>
              <a:tr h="40005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Age</a:t>
                      </a:r>
                    </a:p>
                  </a:txBody>
                  <a:tcPr marT="45747" marB="457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No ILI</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ILI</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Total</a:t>
                      </a:r>
                    </a:p>
                  </a:txBody>
                  <a:tcPr marT="45747" marB="457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 44 years</a:t>
                      </a:r>
                      <a:endParaRPr kumimoji="0" lang="en-US" altLang="en-US" sz="2000" b="0" i="0" u="sng" strike="noStrike" cap="none" normalizeH="0" baseline="0">
                        <a:ln>
                          <a:noFill/>
                        </a:ln>
                        <a:solidFill>
                          <a:schemeClr val="tx1"/>
                        </a:solidFill>
                        <a:effectLst/>
                        <a:latin typeface="Arial" charset="0"/>
                        <a:ea typeface="MS PGothic" charset="-128"/>
                      </a:endParaRPr>
                    </a:p>
                  </a:txBody>
                  <a:tcPr marT="45747" marB="457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703</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522</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1225</a:t>
                      </a:r>
                    </a:p>
                  </a:txBody>
                  <a:tcPr marT="45747" marB="457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&gt; 44 years</a:t>
                      </a:r>
                    </a:p>
                  </a:txBody>
                  <a:tcPr marT="45747" marB="457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256</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94</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350</a:t>
                      </a:r>
                    </a:p>
                  </a:txBody>
                  <a:tcPr marT="45747" marB="457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Total</a:t>
                      </a:r>
                    </a:p>
                  </a:txBody>
                  <a:tcPr marT="45747" marB="457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959</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616</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1575</a:t>
                      </a:r>
                    </a:p>
                  </a:txBody>
                  <a:tcPr marT="45747" marB="457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Text Box 30"/>
          <p:cNvSpPr txBox="1">
            <a:spLocks noChangeArrowheads="1"/>
          </p:cNvSpPr>
          <p:nvPr/>
        </p:nvSpPr>
        <p:spPr bwMode="auto">
          <a:xfrm>
            <a:off x="1755633" y="4191000"/>
            <a:ext cx="8102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a:t>Prevalence of ILI = 616/1575 = 0.3911 = 39.11%</a:t>
            </a:r>
          </a:p>
          <a:p>
            <a:pPr>
              <a:spcBef>
                <a:spcPct val="50000"/>
              </a:spcBef>
              <a:buFontTx/>
              <a:buNone/>
            </a:pPr>
            <a:r>
              <a:rPr lang="en-US" altLang="en-US" sz="2400"/>
              <a:t>Prevalence of ILI in ≤ 44 = 522/1225 = 0.4261 = 42.61%</a:t>
            </a:r>
          </a:p>
          <a:p>
            <a:pPr>
              <a:spcBef>
                <a:spcPct val="50000"/>
              </a:spcBef>
              <a:buFontTx/>
              <a:buNone/>
            </a:pPr>
            <a:r>
              <a:rPr lang="en-US" altLang="en-US" sz="2400"/>
              <a:t>Prevalence of ILI in &gt; 44 = 94/350 = 0.2686 = 26.86%</a:t>
            </a:r>
          </a:p>
        </p:txBody>
      </p:sp>
    </p:spTree>
    <p:extLst>
      <p:ext uri="{BB962C8B-B14F-4D97-AF65-F5344CB8AC3E}">
        <p14:creationId xmlns:p14="http://schemas.microsoft.com/office/powerpoint/2010/main" val="329980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Incidence</a:t>
            </a:r>
          </a:p>
        </p:txBody>
      </p:sp>
      <p:sp>
        <p:nvSpPr>
          <p:cNvPr id="14" name="Content Placeholder 2"/>
          <p:cNvSpPr>
            <a:spLocks noGrp="1"/>
          </p:cNvSpPr>
          <p:nvPr>
            <p:ph idx="1"/>
          </p:nvPr>
        </p:nvSpPr>
        <p:spPr/>
        <p:txBody>
          <a:bodyPr/>
          <a:lstStyle/>
          <a:p>
            <a:r>
              <a:rPr lang="en-US" altLang="en-US" dirty="0"/>
              <a:t>Likelihood of developing disease among persons free of disease who are at risk of developing disease</a:t>
            </a:r>
          </a:p>
          <a:p>
            <a:endParaRPr lang="en-US" altLang="en-US" sz="2000" dirty="0"/>
          </a:p>
          <a:p>
            <a:pPr>
              <a:buNone/>
            </a:pPr>
            <a:endParaRPr lang="en-US" altLang="en-US" sz="2000" dirty="0"/>
          </a:p>
        </p:txBody>
      </p:sp>
      <p:graphicFrame>
        <p:nvGraphicFramePr>
          <p:cNvPr id="4" name="Object 4" descr="Cumulative incidence equals number of persons who develop a disease during a specified period over number of persons at risk, at baseline.&#10;" title="Unnumbered equation"/>
          <p:cNvGraphicFramePr>
            <a:graphicFrameLocks noChangeAspect="1"/>
          </p:cNvGraphicFramePr>
          <p:nvPr>
            <p:extLst>
              <p:ext uri="{D42A27DB-BD31-4B8C-83A1-F6EECF244321}">
                <p14:modId xmlns:p14="http://schemas.microsoft.com/office/powerpoint/2010/main" val="2109270853"/>
              </p:ext>
            </p:extLst>
          </p:nvPr>
        </p:nvGraphicFramePr>
        <p:xfrm>
          <a:off x="925830" y="2847835"/>
          <a:ext cx="8458200" cy="658813"/>
        </p:xfrm>
        <a:graphic>
          <a:graphicData uri="http://schemas.openxmlformats.org/presentationml/2006/ole">
            <mc:AlternateContent xmlns:mc="http://schemas.openxmlformats.org/markup-compatibility/2006">
              <mc:Choice xmlns:v="urn:schemas-microsoft-com:vml" Requires="v">
                <p:oleObj spid="_x0000_s2064" name="Equation" r:id="rId3" imgW="5549900" imgH="431800" progId="Equation.3">
                  <p:embed/>
                </p:oleObj>
              </mc:Choice>
              <mc:Fallback>
                <p:oleObj name="Equation" r:id="rId3" imgW="5549900" imgH="431800" progId="Equation.3">
                  <p:embed/>
                  <p:pic>
                    <p:nvPicPr>
                      <p:cNvPr id="25603"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 y="2847835"/>
                        <a:ext cx="84582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descr="Incidence rate equals I R which equals number of persons who develop disease during a specified period over sum of the lengths of time during which persons are disease free.&#10;" title="Unnumbered equation"/>
          <p:cNvGraphicFramePr>
            <a:graphicFrameLocks noChangeAspect="1"/>
          </p:cNvGraphicFramePr>
          <p:nvPr>
            <p:extLst>
              <p:ext uri="{D42A27DB-BD31-4B8C-83A1-F6EECF244321}">
                <p14:modId xmlns:p14="http://schemas.microsoft.com/office/powerpoint/2010/main" val="2021631388"/>
              </p:ext>
            </p:extLst>
          </p:nvPr>
        </p:nvGraphicFramePr>
        <p:xfrm>
          <a:off x="967107" y="3900348"/>
          <a:ext cx="8297863" cy="700087"/>
        </p:xfrm>
        <a:graphic>
          <a:graphicData uri="http://schemas.openxmlformats.org/presentationml/2006/ole">
            <mc:AlternateContent xmlns:mc="http://schemas.openxmlformats.org/markup-compatibility/2006">
              <mc:Choice xmlns:v="urn:schemas-microsoft-com:vml" Requires="v">
                <p:oleObj spid="_x0000_s2065" name="Equation" r:id="rId5" imgW="5118100" imgH="431800" progId="Equation.3">
                  <p:embed/>
                </p:oleObj>
              </mc:Choice>
              <mc:Fallback>
                <p:oleObj name="Equation" r:id="rId5" imgW="5118100" imgH="431800" progId="Equation.3">
                  <p:embed/>
                  <p:pic>
                    <p:nvPicPr>
                      <p:cNvPr id="25604"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7107" y="3900348"/>
                        <a:ext cx="8297863"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40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52244B59FF040867720A7727C0360" ma:contentTypeVersion="12" ma:contentTypeDescription="Create a new document." ma:contentTypeScope="" ma:versionID="951aef6c8f3cc26c4e038a1e3fd42fe3">
  <xsd:schema xmlns:xsd="http://www.w3.org/2001/XMLSchema" xmlns:xs="http://www.w3.org/2001/XMLSchema" xmlns:p="http://schemas.microsoft.com/office/2006/metadata/properties" xmlns:ns3="5aba6187-add8-41d2-af35-5cf725eedaa6" xmlns:ns4="5e0040dc-5d04-4c84-9c3e-10d34b385456" targetNamespace="http://schemas.microsoft.com/office/2006/metadata/properties" ma:root="true" ma:fieldsID="2514a7b118eda4c0bc164c06ce38fae8" ns3:_="" ns4:_="">
    <xsd:import namespace="5aba6187-add8-41d2-af35-5cf725eedaa6"/>
    <xsd:import namespace="5e0040dc-5d04-4c84-9c3e-10d34b38545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a6187-add8-41d2-af35-5cf725eed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0040dc-5d04-4c84-9c3e-10d34b38545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9C5259-6769-427D-8A80-22656ED93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a6187-add8-41d2-af35-5cf725eedaa6"/>
    <ds:schemaRef ds:uri="5e0040dc-5d04-4c84-9c3e-10d34b3854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902B01-B9C0-4241-B2D0-730CB3930EDA}">
  <ds:schemaRefs>
    <ds:schemaRef ds:uri="http://schemas.microsoft.com/sharepoint/v3/contenttype/forms"/>
  </ds:schemaRefs>
</ds:datastoreItem>
</file>

<file path=customXml/itemProps3.xml><?xml version="1.0" encoding="utf-8"?>
<ds:datastoreItem xmlns:ds="http://schemas.openxmlformats.org/officeDocument/2006/customXml" ds:itemID="{7063DBDD-9340-428B-B929-5E7C25E57D0F}">
  <ds:schemaRefs>
    <ds:schemaRef ds:uri="http://schemas.microsoft.com/office/2006/documentManagement/types"/>
    <ds:schemaRef ds:uri="http://schemas.microsoft.com/office/2006/metadata/properties"/>
    <ds:schemaRef ds:uri="5e0040dc-5d04-4c84-9c3e-10d34b385456"/>
    <ds:schemaRef ds:uri="http://www.w3.org/XML/1998/namespace"/>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5aba6187-add8-41d2-af35-5cf725eedaa6"/>
  </ds:schemaRefs>
</ds:datastoreItem>
</file>

<file path=docProps/app.xml><?xml version="1.0" encoding="utf-8"?>
<Properties xmlns="http://schemas.openxmlformats.org/officeDocument/2006/extended-properties" xmlns:vt="http://schemas.openxmlformats.org/officeDocument/2006/docPropsVTypes">
  <Template>9781284232202_CH01_SLID</Template>
  <TotalTime>810</TotalTime>
  <Words>964</Words>
  <Application>Microsoft Office PowerPoint</Application>
  <PresentationFormat>Widescreen</PresentationFormat>
  <Paragraphs>194</Paragraphs>
  <Slides>28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MS PGothic</vt:lpstr>
      <vt:lpstr>Arial</vt:lpstr>
      <vt:lpstr>Calibri</vt:lpstr>
      <vt:lpstr>Wingdings</vt:lpstr>
      <vt:lpstr>Educational subjects 16x9</vt:lpstr>
      <vt:lpstr>Equation</vt:lpstr>
      <vt:lpstr>Quantifying the Extent of Disease</vt:lpstr>
      <vt:lpstr>Learning Objectives</vt:lpstr>
      <vt:lpstr>Critical Components of RCT</vt:lpstr>
      <vt:lpstr>Prevalence</vt:lpstr>
      <vt:lpstr>Example 3.1. Computing Prevalence</vt:lpstr>
      <vt:lpstr>Example: H1N1 Outbreak</vt:lpstr>
      <vt:lpstr>Computing Prevalence (1 of 2)</vt:lpstr>
      <vt:lpstr>Computing Prevalence (2 of 2)</vt:lpstr>
      <vt:lpstr>Incidence</vt:lpstr>
      <vt:lpstr>Computing Incidence</vt:lpstr>
      <vt:lpstr>Incidence of CVD?</vt:lpstr>
      <vt:lpstr>Incidence Rate</vt:lpstr>
      <vt:lpstr>Incidence of CVD</vt:lpstr>
      <vt:lpstr>Example 3.2.   Computing Incidence</vt:lpstr>
      <vt:lpstr>Computing Incidence</vt:lpstr>
      <vt:lpstr>Comparing Extent of Disease  Between Groups (1 of 2)</vt:lpstr>
      <vt:lpstr>Comparing Extent of Disease  Between Groups (2 of 2)</vt:lpstr>
      <vt:lpstr>Population Attributable Risk of CVD in Smokers vs. Nonsmokers </vt:lpstr>
      <vt:lpstr>Comparing Extent of Disease  Between Groups (1 of 7)</vt:lpstr>
      <vt:lpstr>Comparing Extent of Disease  Between Groups (2 of 7)</vt:lpstr>
      <vt:lpstr>Comparing Extent of Disease  Between Groups (3 of 7)</vt:lpstr>
      <vt:lpstr>Comparing Extent of Disease  Between Groups (4 of 7)</vt:lpstr>
      <vt:lpstr>Comparing Extent of Disease  Between Groups (5 of 7)</vt:lpstr>
      <vt:lpstr>Comparing Extent of Disease  Between Groups (6 of 7)</vt:lpstr>
      <vt:lpstr>Comparing Extent of Disease  Between Groups (7 of 7)</vt:lpstr>
      <vt:lpstr>Relative Risks and Odds Ratios</vt:lpstr>
      <vt:lpstr>Invariance Property of Odds Ratio (1 of 2)</vt:lpstr>
      <vt:lpstr>Invariance Property of Odds Ratio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Sullivan, Lisa</cp:lastModifiedBy>
  <cp:revision>16</cp:revision>
  <dcterms:created xsi:type="dcterms:W3CDTF">2022-03-29T18:22:44Z</dcterms:created>
  <dcterms:modified xsi:type="dcterms:W3CDTF">2022-09-13T16:54:50Z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0x0101001EC52244B59FF040867720A7727C0360</vt:lpwstr>
  </property>
</Properties>
</file>