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handoutMasterIdLst>
    <p:handoutMasterId r:id="rId56"/>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2" autoAdjust="0"/>
    <p:restoredTop sz="96327"/>
  </p:normalViewPr>
  <p:slideViewPr>
    <p:cSldViewPr snapToGrid="0">
      <p:cViewPr varScale="1">
        <p:scale>
          <a:sx n="124" d="100"/>
          <a:sy n="124" d="100"/>
        </p:scale>
        <p:origin x="984" y="16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4/19/22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4/19/22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a:t>Click icon to add picture</a:t>
            </a:r>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a:t>Click icon to add picture</a:t>
            </a: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slideLayout" Target="../slideLayouts/slideLayout3.x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slideLayout" Target="../slideLayouts/slideLayout3.xml"/><Relationship Id="rId6" Type="http://schemas.openxmlformats.org/officeDocument/2006/relationships/oleObject" Target="../embeddings/oleObject10.bin"/><Relationship Id="rId5" Type="http://schemas.openxmlformats.org/officeDocument/2006/relationships/image" Target="../media/image14.wmf"/><Relationship Id="rId4" Type="http://schemas.openxmlformats.org/officeDocument/2006/relationships/oleObject" Target="../embeddings/oleObject9.bin"/><Relationship Id="rId9" Type="http://schemas.openxmlformats.org/officeDocument/2006/relationships/image" Target="../media/image16.wmf"/></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3.x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3.xml"/><Relationship Id="rId6" Type="http://schemas.openxmlformats.org/officeDocument/2006/relationships/oleObject" Target="../embeddings/oleObject16.bin"/><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7.bin"/><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8.bin"/><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slideLayout" Target="../slideLayouts/slideLayout3.x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4</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Summarizing Data Collected in the Sample</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Relative Frequency Bar Chart for Dichotomous Variable</a:t>
            </a:r>
            <a:endParaRPr lang="en-US" dirty="0"/>
          </a:p>
        </p:txBody>
      </p:sp>
      <p:pic>
        <p:nvPicPr>
          <p:cNvPr id="5" name="Picture 3" descr="The horizontal axis represents sex and the vertical axis represents percentage using anti-hypertensive medication ranging from 0 to 100 in increments of 10. The data are shown as follows: Male: 37.7 percent. Female: 31.8 percent.&#10;" title="Figure 4.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6725" y="1600657"/>
            <a:ext cx="6178550" cy="4718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08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Categorical Outcome </a:t>
            </a:r>
            <a:r>
              <a:rPr lang="en-US" altLang="en-US" sz="1400" dirty="0"/>
              <a:t>(1 of 2)</a:t>
            </a:r>
            <a:endParaRPr lang="en-US" dirty="0"/>
          </a:p>
        </p:txBody>
      </p:sp>
      <p:sp>
        <p:nvSpPr>
          <p:cNvPr id="14" name="Content Placeholder 2"/>
          <p:cNvSpPr>
            <a:spLocks noGrp="1"/>
          </p:cNvSpPr>
          <p:nvPr>
            <p:ph idx="1"/>
          </p:nvPr>
        </p:nvSpPr>
        <p:spPr/>
        <p:txBody>
          <a:bodyPr/>
          <a:lstStyle/>
          <a:p>
            <a:pPr algn="just">
              <a:buNone/>
            </a:pPr>
            <a:r>
              <a:rPr lang="en-US" altLang="en-US" sz="2000" dirty="0">
                <a:cs typeface="Times New Roman" panose="02020603050405020304" pitchFamily="18" charset="0"/>
              </a:rPr>
              <a:t>Sample: </a:t>
            </a:r>
            <a:r>
              <a:rPr lang="en-US" altLang="en-US" sz="2000" i="1" dirty="0">
                <a:cs typeface="Times New Roman" panose="02020603050405020304" pitchFamily="18" charset="0"/>
              </a:rPr>
              <a:t>n</a:t>
            </a:r>
            <a:r>
              <a:rPr lang="en-US" altLang="en-US" sz="2000" dirty="0">
                <a:cs typeface="Times New Roman" panose="02020603050405020304" pitchFamily="18" charset="0"/>
              </a:rPr>
              <a:t> = 50 </a:t>
            </a:r>
            <a:endParaRPr lang="en-US" altLang="en-US" sz="2000" dirty="0">
              <a:latin typeface="Courier New" panose="02070309020205020404" pitchFamily="49" charset="0"/>
              <a:cs typeface="Courier New" panose="02070309020205020404" pitchFamily="49" charset="0"/>
            </a:endParaRPr>
          </a:p>
          <a:p>
            <a:pPr algn="just">
              <a:buNone/>
            </a:pPr>
            <a:r>
              <a:rPr lang="en-US" altLang="en-US" sz="2000" dirty="0">
                <a:cs typeface="Times New Roman" panose="02020603050405020304" pitchFamily="18" charset="0"/>
              </a:rPr>
              <a:t>Population: Patients at health center </a:t>
            </a:r>
            <a:endParaRPr lang="en-US" altLang="en-US" sz="2000" dirty="0">
              <a:latin typeface="Courier New" panose="02070309020205020404" pitchFamily="49" charset="0"/>
              <a:cs typeface="Courier New" panose="02070309020205020404" pitchFamily="49" charset="0"/>
            </a:endParaRPr>
          </a:p>
          <a:p>
            <a:pPr>
              <a:buNone/>
            </a:pPr>
            <a:r>
              <a:rPr lang="en-US" altLang="en-US" sz="2000" dirty="0">
                <a:cs typeface="Times New Roman" panose="02020603050405020304" pitchFamily="18" charset="0"/>
              </a:rPr>
              <a:t>Variable: Marital status</a:t>
            </a:r>
            <a:r>
              <a:rPr lang="en-US" altLang="en-US" sz="2000" dirty="0"/>
              <a:t> </a:t>
            </a:r>
          </a:p>
        </p:txBody>
      </p:sp>
      <p:graphicFrame>
        <p:nvGraphicFramePr>
          <p:cNvPr id="5" name="Group 49" descr="&quot;The table has 2 columns labelled Marital Status, and Number of Patients. The row entries are as follows. &#10;Row 1. Marital Status: Married. Number of Patients: 24. &#10;Row 2. Marital Status: Separated. Number of Patients: 5. &#10;Row 3. Marital Status: Divorced. Number of Patients: 8. &#10;Row 4. Marital Status: Widowed. Number of Patients: 2. &#10;Row 5. Marital Status: Never married. Number of Patients: 11. &#10;Row 6. Total. Number of Patients: 50. &quot;&#10;" title="Unnumbered table"/>
          <p:cNvGraphicFramePr>
            <a:graphicFrameLocks/>
          </p:cNvGraphicFramePr>
          <p:nvPr>
            <p:extLst>
              <p:ext uri="{D42A27DB-BD31-4B8C-83A1-F6EECF244321}">
                <p14:modId xmlns:p14="http://schemas.microsoft.com/office/powerpoint/2010/main" val="1475961363"/>
              </p:ext>
            </p:extLst>
          </p:nvPr>
        </p:nvGraphicFramePr>
        <p:xfrm>
          <a:off x="3467100" y="3416531"/>
          <a:ext cx="5257800" cy="2773386"/>
        </p:xfrm>
        <a:graphic>
          <a:graphicData uri="http://schemas.openxmlformats.org/drawingml/2006/table">
            <a:tbl>
              <a:tblPr/>
              <a:tblGrid>
                <a:gridCol w="2279650">
                  <a:extLst>
                    <a:ext uri="{9D8B030D-6E8A-4147-A177-3AD203B41FA5}">
                      <a16:colId xmlns:a16="http://schemas.microsoft.com/office/drawing/2014/main" val="20000"/>
                    </a:ext>
                  </a:extLst>
                </a:gridCol>
                <a:gridCol w="2978150">
                  <a:extLst>
                    <a:ext uri="{9D8B030D-6E8A-4147-A177-3AD203B41FA5}">
                      <a16:colId xmlns:a16="http://schemas.microsoft.com/office/drawing/2014/main" val="20001"/>
                    </a:ext>
                  </a:extLst>
                </a:gridCol>
              </a:tblGrid>
              <a:tr h="39619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Marital Status</a:t>
                      </a:r>
                    </a:p>
                  </a:txBody>
                  <a:tcPr marT="45699" marB="4569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Number of Patients</a:t>
                      </a:r>
                    </a:p>
                  </a:txBody>
                  <a:tcPr marT="45699" marB="4569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9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Married</a:t>
                      </a:r>
                    </a:p>
                  </a:txBody>
                  <a:tcPr marT="45699" marB="4569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24</a:t>
                      </a:r>
                    </a:p>
                  </a:txBody>
                  <a:tcPr marT="45699" marB="4569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Separated</a:t>
                      </a:r>
                    </a:p>
                  </a:txBody>
                  <a:tcPr marT="45699" marB="4569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5</a:t>
                      </a:r>
                    </a:p>
                  </a:txBody>
                  <a:tcPr marT="45699" marB="4569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Divorced</a:t>
                      </a:r>
                    </a:p>
                  </a:txBody>
                  <a:tcPr marT="45699" marB="4569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8</a:t>
                      </a:r>
                    </a:p>
                  </a:txBody>
                  <a:tcPr marT="45699" marB="4569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Widowed</a:t>
                      </a:r>
                    </a:p>
                  </a:txBody>
                  <a:tcPr marT="45699" marB="4569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2</a:t>
                      </a:r>
                    </a:p>
                  </a:txBody>
                  <a:tcPr marT="45699" marB="4569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Never married</a:t>
                      </a:r>
                    </a:p>
                  </a:txBody>
                  <a:tcPr marT="45699" marB="4569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11</a:t>
                      </a:r>
                    </a:p>
                  </a:txBody>
                  <a:tcPr marT="45699" marB="4569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Total</a:t>
                      </a:r>
                    </a:p>
                  </a:txBody>
                  <a:tcPr marT="45699" marB="4569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50</a:t>
                      </a:r>
                    </a:p>
                  </a:txBody>
                  <a:tcPr marT="45699" marB="4569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6096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Categorical Outcome </a:t>
            </a:r>
            <a:r>
              <a:rPr lang="en-US" altLang="en-US" sz="1400" dirty="0"/>
              <a:t>(2 of 2)</a:t>
            </a:r>
            <a:endParaRPr lang="en-US" dirty="0"/>
          </a:p>
        </p:txBody>
      </p:sp>
      <p:sp>
        <p:nvSpPr>
          <p:cNvPr id="14" name="Content Placeholder 2"/>
          <p:cNvSpPr>
            <a:spLocks noGrp="1"/>
          </p:cNvSpPr>
          <p:nvPr>
            <p:ph idx="1"/>
          </p:nvPr>
        </p:nvSpPr>
        <p:spPr/>
        <p:txBody>
          <a:bodyPr/>
          <a:lstStyle/>
          <a:p>
            <a:pPr marL="0" indent="0">
              <a:buNone/>
            </a:pPr>
            <a:r>
              <a:rPr lang="en-US" altLang="en-US" sz="2400" dirty="0">
                <a:cs typeface="Times New Roman" panose="02020603050405020304" pitchFamily="18" charset="0"/>
              </a:rPr>
              <a:t>Frequency Distribution Table</a:t>
            </a:r>
            <a:r>
              <a:rPr lang="en-US" altLang="en-US" sz="2400" dirty="0"/>
              <a:t> </a:t>
            </a:r>
          </a:p>
        </p:txBody>
      </p:sp>
      <p:graphicFrame>
        <p:nvGraphicFramePr>
          <p:cNvPr id="4" name="Group 78" descr="&quot;The table has 3 columns labelled Marital Status, Number of patients, left parentheses, f, right parentheses, and Relative frequency, left parentheses, f divided by n, right parentheses. The row entries are as follows. &#10;Row 1. Marital Status: Married. Number of patients, left parentheses, f, right parentheses: 24. Relative frequency, left parentheses, f divided by n, right parentheses: 0.48. &#10;Row 2. Marital Status: Separated. Number of patients, left parentheses, f, right parentheses: 5. Relative frequency, left parentheses, f divided by n, right parentheses: 0.10.&#10;Row 3. Marital Status: Divorced. Number of patients, left parentheses, f, right parentheses: 8. Relative frequency, left parentheses, f divided by n, right parentheses: 0.16.&#10;Row 4. Marital Status: Widowed. Number of patients, left parentheses, f, right parentheses: 2. Relative frequency, left parentheses, f divided by n, right parentheses: 0.04.&#10;Row 5. Marital Status: Never married. Number of patients, left parentheses, f, right parentheses: 11. Relative frequency, left parentheses, f divided by n, right parentheses: 0.22.&#10;Row 6. Total. Number of patients, left parentheses, f, right parentheses: 50. Relative frequency, left parentheses, f divided by n, right parentheses: 1.00.&quot;&#10;" title="Unnumbered table"/>
          <p:cNvGraphicFramePr>
            <a:graphicFrameLocks/>
          </p:cNvGraphicFramePr>
          <p:nvPr>
            <p:extLst>
              <p:ext uri="{D42A27DB-BD31-4B8C-83A1-F6EECF244321}">
                <p14:modId xmlns:p14="http://schemas.microsoft.com/office/powerpoint/2010/main" val="3544145759"/>
              </p:ext>
            </p:extLst>
          </p:nvPr>
        </p:nvGraphicFramePr>
        <p:xfrm>
          <a:off x="2362200" y="2395182"/>
          <a:ext cx="7467600" cy="3505200"/>
        </p:xfrm>
        <a:graphic>
          <a:graphicData uri="http://schemas.openxmlformats.org/drawingml/2006/table">
            <a:tbl>
              <a:tblPr/>
              <a:tblGrid>
                <a:gridCol w="21336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Marital 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Number of </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Patients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Relative Frequency </a:t>
                      </a:r>
                      <a:br>
                        <a:rPr kumimoji="0" lang="en-US" sz="2000" b="0" i="0" u="none" strike="noStrike" cap="none" normalizeH="0" baseline="0" dirty="0">
                          <a:ln>
                            <a:noFill/>
                          </a:ln>
                          <a:solidFill>
                            <a:schemeClr val="tx1"/>
                          </a:solidFill>
                          <a:effectLst/>
                          <a:latin typeface="Arial" charset="0"/>
                          <a:ea typeface="Arial" charset="0"/>
                          <a:cs typeface="Arial" charset="0"/>
                        </a:rPr>
                      </a:br>
                      <a:r>
                        <a:rPr kumimoji="0" lang="en-US" sz="2000" b="0" i="0" u="none" strike="noStrike" cap="none" normalizeH="0" baseline="0" dirty="0">
                          <a:ln>
                            <a:noFill/>
                          </a:ln>
                          <a:solidFill>
                            <a:schemeClr val="tx1"/>
                          </a:solidFill>
                          <a:effectLst/>
                          <a:latin typeface="Arial" charset="0"/>
                          <a:ea typeface="Arial" charset="0"/>
                          <a:cs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Married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0.48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Separated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Divorced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0.16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Widowed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Never married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0.22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573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Frequency Bar Chart</a:t>
            </a:r>
            <a:endParaRPr lang="en-US" dirty="0"/>
          </a:p>
        </p:txBody>
      </p:sp>
      <p:pic>
        <p:nvPicPr>
          <p:cNvPr id="5" name="Picture 3" descr="The horizontal axis represents marital status and the vertical axis represents frequency ranging from 0 to 3000 in increments of 500. The data are shown as follows, from left to right: Divorced, 367. Married, 2580. Separated, 46. Single, 203. Widowed, 334.&#10;" title="Figure 4.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356" y="1642921"/>
            <a:ext cx="6491288" cy="463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154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Ordinal Outcome </a:t>
            </a:r>
            <a:r>
              <a:rPr lang="en-US" altLang="en-US" sz="1400" dirty="0"/>
              <a:t>(1 of 2)</a:t>
            </a:r>
            <a:endParaRPr lang="en-US" dirty="0"/>
          </a:p>
        </p:txBody>
      </p:sp>
      <p:sp>
        <p:nvSpPr>
          <p:cNvPr id="14" name="Content Placeholder 2"/>
          <p:cNvSpPr>
            <a:spLocks noGrp="1"/>
          </p:cNvSpPr>
          <p:nvPr>
            <p:ph idx="1"/>
          </p:nvPr>
        </p:nvSpPr>
        <p:spPr/>
        <p:txBody>
          <a:bodyPr/>
          <a:lstStyle/>
          <a:p>
            <a:pPr algn="just">
              <a:buNone/>
            </a:pPr>
            <a:r>
              <a:rPr lang="en-US" altLang="en-US" sz="2000" dirty="0">
                <a:cs typeface="Times New Roman" panose="02020603050405020304" pitchFamily="18" charset="0"/>
              </a:rPr>
              <a:t>Sample: </a:t>
            </a:r>
            <a:r>
              <a:rPr lang="en-US" altLang="en-US" sz="2000" i="1" dirty="0">
                <a:cs typeface="Times New Roman" panose="02020603050405020304" pitchFamily="18" charset="0"/>
              </a:rPr>
              <a:t>n </a:t>
            </a:r>
            <a:r>
              <a:rPr lang="en-US" altLang="en-US" sz="2000" dirty="0">
                <a:cs typeface="Times New Roman" panose="02020603050405020304" pitchFamily="18" charset="0"/>
              </a:rPr>
              <a:t>=50 </a:t>
            </a:r>
            <a:endParaRPr lang="en-US" altLang="en-US" sz="2000" dirty="0">
              <a:latin typeface="Courier New" panose="02070309020205020404" pitchFamily="49" charset="0"/>
              <a:cs typeface="Courier New" panose="02070309020205020404" pitchFamily="49" charset="0"/>
            </a:endParaRPr>
          </a:p>
          <a:p>
            <a:pPr algn="just">
              <a:buNone/>
            </a:pPr>
            <a:r>
              <a:rPr lang="en-US" altLang="en-US" sz="2000" dirty="0">
                <a:cs typeface="Times New Roman" panose="02020603050405020304" pitchFamily="18" charset="0"/>
              </a:rPr>
              <a:t>Population: Patients at health center </a:t>
            </a:r>
            <a:endParaRPr lang="en-US" altLang="en-US" sz="2000" dirty="0">
              <a:latin typeface="Courier New" panose="02070309020205020404" pitchFamily="49" charset="0"/>
              <a:cs typeface="Courier New" panose="02070309020205020404" pitchFamily="49" charset="0"/>
            </a:endParaRPr>
          </a:p>
          <a:p>
            <a:pPr>
              <a:buNone/>
            </a:pPr>
            <a:r>
              <a:rPr lang="en-US" altLang="en-US" sz="2000" dirty="0">
                <a:cs typeface="Times New Roman" panose="02020603050405020304" pitchFamily="18" charset="0"/>
              </a:rPr>
              <a:t>Variable: Self-reported current health status</a:t>
            </a:r>
            <a:r>
              <a:rPr lang="en-US" altLang="en-US" sz="2000" dirty="0"/>
              <a:t> </a:t>
            </a:r>
          </a:p>
        </p:txBody>
      </p:sp>
      <p:graphicFrame>
        <p:nvGraphicFramePr>
          <p:cNvPr id="4" name="Group 42" descr="&quot;The table has 2 columns labelled Health Status and Number of Patients. The row entries are as follows. &#10;Row 1. Health Status: Excellent. Number of Patients: 19.&#10;Row 2. Health Status: Very good. Number of Patients: 12.&#10;Row 3. Health Status: Good. Number of Patients: 9.&#10;Row 4. Health Status: Fair. Number of Patients: 6.&#10;Row 5. Health Status: Poor. Number of Patients: 4.&#10;Row 6. Total. Number of Patients: 50. &quot;&#10;" title="Unnumbered table"/>
          <p:cNvGraphicFramePr>
            <a:graphicFrameLocks/>
          </p:cNvGraphicFramePr>
          <p:nvPr>
            <p:extLst>
              <p:ext uri="{D42A27DB-BD31-4B8C-83A1-F6EECF244321}">
                <p14:modId xmlns:p14="http://schemas.microsoft.com/office/powerpoint/2010/main" val="2896675256"/>
              </p:ext>
            </p:extLst>
          </p:nvPr>
        </p:nvGraphicFramePr>
        <p:xfrm>
          <a:off x="3249930" y="3190165"/>
          <a:ext cx="5638800" cy="3200400"/>
        </p:xfrm>
        <a:graphic>
          <a:graphicData uri="http://schemas.openxmlformats.org/drawingml/2006/table">
            <a:tbl>
              <a:tblPr/>
              <a:tblGrid>
                <a:gridCol w="22098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Health Status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Number of Patients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Excellent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19</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Very good</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12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Good</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9</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Fair</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6</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Poor</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Arial" charset="0"/>
                          <a:cs typeface="Arial" charset="0"/>
                        </a:rPr>
                        <a:t>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Total</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Arial" charset="0"/>
                          <a:cs typeface="Arial" charset="0"/>
                        </a:rPr>
                        <a:t>50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8372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Ordinal Outcome </a:t>
            </a:r>
            <a:r>
              <a:rPr lang="en-US" altLang="en-US" sz="1400" dirty="0"/>
              <a:t>(2 of 2)</a:t>
            </a:r>
            <a:endParaRPr lang="en-US" dirty="0"/>
          </a:p>
        </p:txBody>
      </p:sp>
      <p:sp>
        <p:nvSpPr>
          <p:cNvPr id="14" name="Content Placeholder 2"/>
          <p:cNvSpPr>
            <a:spLocks noGrp="1"/>
          </p:cNvSpPr>
          <p:nvPr>
            <p:ph idx="1"/>
          </p:nvPr>
        </p:nvSpPr>
        <p:spPr/>
        <p:txBody>
          <a:bodyPr/>
          <a:lstStyle/>
          <a:p>
            <a:pPr>
              <a:buNone/>
            </a:pPr>
            <a:r>
              <a:rPr lang="en-US" altLang="en-US" sz="2400" dirty="0">
                <a:cs typeface="Times New Roman" panose="02020603050405020304" pitchFamily="18" charset="0"/>
              </a:rPr>
              <a:t>Frequency Distribution Table</a:t>
            </a:r>
            <a:r>
              <a:rPr lang="en-US" altLang="en-US" sz="2400" dirty="0"/>
              <a:t> </a:t>
            </a:r>
          </a:p>
        </p:txBody>
      </p:sp>
      <p:graphicFrame>
        <p:nvGraphicFramePr>
          <p:cNvPr id="4" name="Group 61" descr="&quot;The table has 5 columns labelled Health Status, Frequency, Relative Frequency, Cumulative Frequency, Cumulative Relative Frequency. The row entries are as follows. &#10;Row 1. Health Status: Excellent. Frequency: 19. Relative Frequency: 38 percent. Cumulative Frequency: 19. Cumulative Relative Frequency: 38 percent. &#10;Row 2. Health Status: Very Good. Frequency: 12. Relative Frequency: 24 percent. Cumulative Frequency: 31. Cumulative Relative Frequency: 62 percent.&#10;Row 3. Health Status: Good. Frequency: 9. Relative Frequency: 18 percent. Cumulative Frequency: 40. Cumulative Relative Frequency: 80 percent.&#10;Row 4. Health Status: Fair. Frequency: 6. Relative Frequency: 12 percent. Cumulative Frequency: 46. Cumulative Relative Frequency: 92 percent.&#10;Row 5. Health Status: Poor. Frequency: 4. Relative Frequency: 8 percent. Cumulative Frequency: 50. Cumulative Relative Frequency: 100 percent.&#10;Row 6. Frequency: 50. Relative Frequency: 100 percent.&quot;&#10;" title="Unnumbered table"/>
          <p:cNvGraphicFramePr>
            <a:graphicFrameLocks/>
          </p:cNvGraphicFramePr>
          <p:nvPr>
            <p:extLst>
              <p:ext uri="{D42A27DB-BD31-4B8C-83A1-F6EECF244321}">
                <p14:modId xmlns:p14="http://schemas.microsoft.com/office/powerpoint/2010/main" val="3250217741"/>
              </p:ext>
            </p:extLst>
          </p:nvPr>
        </p:nvGraphicFramePr>
        <p:xfrm>
          <a:off x="2106930" y="2340591"/>
          <a:ext cx="7924800" cy="3657600"/>
        </p:xfrm>
        <a:graphic>
          <a:graphicData uri="http://schemas.openxmlformats.org/drawingml/2006/table">
            <a:tbl>
              <a:tblPr/>
              <a:tblGrid>
                <a:gridCol w="1905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9144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Heath 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Rel. 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Cumulative 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Cumulative Rel. Freq.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Excellent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Very good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Good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Fair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Poor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endParaRPr kumimoji="0" lang="en-US" altLang="en-US" sz="2000" b="0" i="0" u="none" strike="noStrike" cap="none" normalizeH="0" baseline="0">
                        <a:ln>
                          <a:noFill/>
                        </a:ln>
                        <a:solidFill>
                          <a:schemeClr val="tx1"/>
                        </a:solidFill>
                        <a:effectLst/>
                        <a:latin typeface="Arial" charset="0"/>
                        <a:ea typeface="MS PGothic"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MS PGothic" charset="-128"/>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MS PGothic" charset="-128"/>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endParaRPr kumimoji="0" lang="en-US" altLang="en-US" sz="2000" b="0" i="0" u="none" strike="noStrike" cap="none" normalizeH="0" baseline="0">
                        <a:ln>
                          <a:noFill/>
                        </a:ln>
                        <a:solidFill>
                          <a:schemeClr val="tx1"/>
                        </a:solidFill>
                        <a:effectLst/>
                        <a:latin typeface="Arial" charset="0"/>
                        <a:ea typeface="MS PGothic"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endParaRPr kumimoji="0" lang="en-US" altLang="en-US" sz="2000" b="0" i="0" u="none" strike="noStrike" cap="none" normalizeH="0" baseline="0" dirty="0">
                        <a:ln>
                          <a:noFill/>
                        </a:ln>
                        <a:solidFill>
                          <a:schemeClr val="tx1"/>
                        </a:solidFill>
                        <a:effectLst/>
                        <a:latin typeface="Arial" charset="0"/>
                        <a:ea typeface="MS PGothic"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0552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Relative Frequency Histogram</a:t>
            </a:r>
            <a:endParaRPr lang="en-US" dirty="0"/>
          </a:p>
        </p:txBody>
      </p:sp>
      <p:graphicFrame>
        <p:nvGraphicFramePr>
          <p:cNvPr id="5" name="Object 5" descr="The x axis is labelled Health Status and the y axis is labelled percent. The y axis ranges from 0 to 40 percent. The data in the histogram is as follows. Poor: 8 percent. Fair: 12 percent. Good: 18 percent. Very good: 24 percent. Excellent: 38 percent. &#10;" title="Unnumbered figure "/>
          <p:cNvGraphicFramePr>
            <a:graphicFrameLocks noChangeAspect="1"/>
          </p:cNvGraphicFramePr>
          <p:nvPr>
            <p:extLst>
              <p:ext uri="{D42A27DB-BD31-4B8C-83A1-F6EECF244321}">
                <p14:modId xmlns:p14="http://schemas.microsoft.com/office/powerpoint/2010/main" val="2537939193"/>
              </p:ext>
            </p:extLst>
          </p:nvPr>
        </p:nvGraphicFramePr>
        <p:xfrm>
          <a:off x="2185987" y="1902726"/>
          <a:ext cx="7820025" cy="3924300"/>
        </p:xfrm>
        <a:graphic>
          <a:graphicData uri="http://schemas.openxmlformats.org/presentationml/2006/ole">
            <mc:AlternateContent xmlns:mc="http://schemas.openxmlformats.org/markup-compatibility/2006">
              <mc:Choice xmlns:v="urn:schemas-microsoft-com:vml" Requires="v">
                <p:oleObj name="Chart" r:id="rId2" imgW="7835900" imgH="3937000" progId="MSGraph.Chart.8">
                  <p:embed followColorScheme="full"/>
                </p:oleObj>
              </mc:Choice>
              <mc:Fallback>
                <p:oleObj name="Chart" r:id="rId2" imgW="7835900" imgH="3937000" progId="MSGraph.Chart.8">
                  <p:embed followColorScheme="full"/>
                  <p:pic>
                    <p:nvPicPr>
                      <p:cNvPr id="5" name="Object 5" descr="The x axis is labelled Health Status and the y axis is labelled percent. The y axis ranges from 0 to 40 percent. The data in the histogram is as follows. Poor: 8 percent. Fair: 12 percent. Good: 18 percent. Very good: 24 percent. Excellent: 38 percent. &#10;" title="Unnumbered figure "/>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7" y="1902726"/>
                        <a:ext cx="78200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96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4.2.</a:t>
            </a:r>
            <a:br>
              <a:rPr lang="en-US" altLang="en-US" dirty="0"/>
            </a:br>
            <a:r>
              <a:rPr lang="en-US" altLang="en-US" dirty="0"/>
              <a:t>Ordinal Variable</a:t>
            </a:r>
            <a:endParaRPr lang="en-US" dirty="0"/>
          </a:p>
        </p:txBody>
      </p:sp>
      <p:sp>
        <p:nvSpPr>
          <p:cNvPr id="14" name="Content Placeholder 2"/>
          <p:cNvSpPr>
            <a:spLocks noGrp="1"/>
          </p:cNvSpPr>
          <p:nvPr>
            <p:ph idx="1"/>
          </p:nvPr>
        </p:nvSpPr>
        <p:spPr/>
        <p:txBody>
          <a:bodyPr/>
          <a:lstStyle/>
          <a:p>
            <a:pPr>
              <a:buNone/>
            </a:pPr>
            <a:r>
              <a:rPr lang="en-US" altLang="en-US" sz="2400" dirty="0"/>
              <a:t>Frequency Distribution Table</a:t>
            </a:r>
          </a:p>
        </p:txBody>
      </p:sp>
      <p:pic>
        <p:nvPicPr>
          <p:cNvPr id="4" name="Picture 4" descr="The table consists of five rows and two columns. Frequency and relative frequency in percentage are the two column heads of the table. The data are shown as follows: Normal: 1206 and 34.1 percent. Prehypertension: 1452 and 41.1 percent. Stage 1 hypertension: 653 and 18.5 percent. Stage 2 hypertension: 222 and 6.3 percent. Total: 3533 and 100.0 percent.&#10;" title="Tabl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536778"/>
            <a:ext cx="535305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99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Relative Frequency Histogram </a:t>
            </a:r>
            <a:br>
              <a:rPr lang="en-US" altLang="en-US" dirty="0"/>
            </a:br>
            <a:r>
              <a:rPr lang="en-US" altLang="en-US" dirty="0"/>
              <a:t>for Ordinal Variable</a:t>
            </a:r>
            <a:endParaRPr lang="en-US" dirty="0"/>
          </a:p>
        </p:txBody>
      </p:sp>
      <p:pic>
        <p:nvPicPr>
          <p:cNvPr id="5" name="Picture 3" descr="The horizontal axis represents blood pressure categories and the vertical axis represents relative frequency percentage ranging from 0 to 45 in increments of 5. The data are shown as follows: Normal, 34.1 percent. Pre-hypertension, 41.1 percent. Stage 1 hypertension, 18.5 percent. Stage 2 hypertension, 6.3 percent.&#10;" title="Fig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90048"/>
            <a:ext cx="6096000" cy="451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6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 </a:t>
            </a:r>
            <a:r>
              <a:rPr lang="en-US" altLang="en-US" sz="1400" dirty="0"/>
              <a:t>(1 of 9)</a:t>
            </a:r>
            <a:endParaRPr lang="en-US" dirty="0"/>
          </a:p>
        </p:txBody>
      </p:sp>
      <p:sp>
        <p:nvSpPr>
          <p:cNvPr id="14" name="Content Placeholder 2"/>
          <p:cNvSpPr>
            <a:spLocks noGrp="1"/>
          </p:cNvSpPr>
          <p:nvPr>
            <p:ph idx="1"/>
          </p:nvPr>
        </p:nvSpPr>
        <p:spPr/>
        <p:txBody>
          <a:bodyPr/>
          <a:lstStyle/>
          <a:p>
            <a:r>
              <a:rPr lang="en-US" altLang="en-US" sz="2400" dirty="0"/>
              <a:t>Assume, in theory, any value between a theoretical minimum and maximum</a:t>
            </a:r>
          </a:p>
          <a:p>
            <a:r>
              <a:rPr lang="en-US" altLang="en-US" sz="2400" dirty="0"/>
              <a:t>Quantitative, measurement variables</a:t>
            </a:r>
          </a:p>
        </p:txBody>
      </p:sp>
    </p:spTree>
    <p:extLst>
      <p:ext uri="{BB962C8B-B14F-4D97-AF65-F5344CB8AC3E}">
        <p14:creationId xmlns:p14="http://schemas.microsoft.com/office/powerpoint/2010/main" val="391046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(1 of 3)</a:t>
            </a:r>
            <a:endParaRPr lang="en-US" dirty="0"/>
          </a:p>
        </p:txBody>
      </p:sp>
      <p:sp>
        <p:nvSpPr>
          <p:cNvPr id="14" name="Content Placeholder 2"/>
          <p:cNvSpPr>
            <a:spLocks noGrp="1"/>
          </p:cNvSpPr>
          <p:nvPr>
            <p:ph idx="1"/>
          </p:nvPr>
        </p:nvSpPr>
        <p:spPr/>
        <p:txBody>
          <a:bodyPr/>
          <a:lstStyle/>
          <a:p>
            <a:r>
              <a:rPr lang="en-US" altLang="en-US" dirty="0"/>
              <a:t>Distinguish between dichotomous, ordinal, categorical, and continuous variables</a:t>
            </a:r>
          </a:p>
          <a:p>
            <a:r>
              <a:rPr lang="en-US" altLang="en-US" dirty="0"/>
              <a:t>Identify appropriate numerical and graphical summaries for each variable type</a:t>
            </a:r>
          </a:p>
          <a:p>
            <a:r>
              <a:rPr lang="en-US" altLang="en-US" dirty="0"/>
              <a:t>Compute a mean, median, standard deviation, quartiles and range for a continuous variable</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 </a:t>
            </a:r>
            <a:r>
              <a:rPr lang="en-US" altLang="en-US" sz="1400" dirty="0"/>
              <a:t>(2 of 9)</a:t>
            </a:r>
            <a:endParaRPr lang="en-US" dirty="0"/>
          </a:p>
        </p:txBody>
      </p:sp>
      <p:sp>
        <p:nvSpPr>
          <p:cNvPr id="14" name="Content Placeholder 2"/>
          <p:cNvSpPr>
            <a:spLocks noGrp="1"/>
          </p:cNvSpPr>
          <p:nvPr>
            <p:ph idx="1"/>
          </p:nvPr>
        </p:nvSpPr>
        <p:spPr/>
        <p:txBody>
          <a:bodyPr/>
          <a:lstStyle/>
          <a:p>
            <a:pPr>
              <a:lnSpc>
                <a:spcPct val="90000"/>
              </a:lnSpc>
              <a:spcAft>
                <a:spcPct val="30000"/>
              </a:spcAft>
            </a:pPr>
            <a:r>
              <a:rPr lang="en-US" altLang="en-US" sz="2400" dirty="0">
                <a:cs typeface="Times New Roman" panose="02020603050405020304" pitchFamily="18" charset="0"/>
              </a:rPr>
              <a:t>Population:  	Patients 50 years of age with                              			     	coronary artery disease</a:t>
            </a:r>
            <a:endParaRPr lang="en-US" altLang="en-US" sz="2400" dirty="0">
              <a:latin typeface="Courier New" panose="02070309020205020404" pitchFamily="49" charset="0"/>
              <a:cs typeface="Courier New" panose="02070309020205020404" pitchFamily="49" charset="0"/>
            </a:endParaRPr>
          </a:p>
          <a:p>
            <a:pPr>
              <a:lnSpc>
                <a:spcPct val="90000"/>
              </a:lnSpc>
              <a:spcAft>
                <a:spcPct val="30000"/>
              </a:spcAft>
            </a:pPr>
            <a:r>
              <a:rPr lang="en-US" altLang="en-US" sz="2400" dirty="0">
                <a:cs typeface="Times New Roman" panose="02020603050405020304" pitchFamily="18" charset="0"/>
              </a:rPr>
              <a:t>Sample:	     	</a:t>
            </a:r>
            <a:r>
              <a:rPr lang="en-US" altLang="en-US" sz="2400" i="1" dirty="0">
                <a:cs typeface="Times New Roman" panose="02020603050405020304" pitchFamily="18" charset="0"/>
              </a:rPr>
              <a:t>n</a:t>
            </a:r>
            <a:r>
              <a:rPr lang="en-US" altLang="en-US" sz="2400" dirty="0">
                <a:cs typeface="Times New Roman" panose="02020603050405020304" pitchFamily="18" charset="0"/>
              </a:rPr>
              <a:t> = 7 patients</a:t>
            </a:r>
            <a:endParaRPr lang="en-US" altLang="en-US" sz="2400" dirty="0">
              <a:latin typeface="Courier New" panose="02070309020205020404" pitchFamily="49" charset="0"/>
              <a:cs typeface="Courier New" panose="02070309020205020404" pitchFamily="49" charset="0"/>
            </a:endParaRPr>
          </a:p>
          <a:p>
            <a:pPr>
              <a:lnSpc>
                <a:spcPct val="90000"/>
              </a:lnSpc>
              <a:spcAft>
                <a:spcPct val="30000"/>
              </a:spcAft>
            </a:pPr>
            <a:r>
              <a:rPr lang="en-US" altLang="en-US" sz="2400" dirty="0">
                <a:cs typeface="Times New Roman" panose="02020603050405020304" pitchFamily="18" charset="0"/>
              </a:rPr>
              <a:t>Outcome:		Systolic blood pressure (mmHg)</a:t>
            </a:r>
          </a:p>
          <a:p>
            <a:pPr>
              <a:lnSpc>
                <a:spcPct val="90000"/>
              </a:lnSpc>
              <a:buNone/>
            </a:pPr>
            <a:r>
              <a:rPr lang="en-US" altLang="en-US" sz="2000" dirty="0"/>
              <a:t> </a:t>
            </a:r>
          </a:p>
        </p:txBody>
      </p:sp>
    </p:spTree>
    <p:extLst>
      <p:ext uri="{BB962C8B-B14F-4D97-AF65-F5344CB8AC3E}">
        <p14:creationId xmlns:p14="http://schemas.microsoft.com/office/powerpoint/2010/main" val="265586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 </a:t>
            </a:r>
            <a:r>
              <a:rPr lang="en-US" altLang="en-US" sz="1400" dirty="0"/>
              <a:t>(3 of 9)</a:t>
            </a:r>
            <a:endParaRPr lang="en-US" dirty="0"/>
          </a:p>
        </p:txBody>
      </p:sp>
      <p:sp>
        <p:nvSpPr>
          <p:cNvPr id="14" name="Content Placeholder 2"/>
          <p:cNvSpPr>
            <a:spLocks noGrp="1"/>
          </p:cNvSpPr>
          <p:nvPr>
            <p:ph idx="1"/>
          </p:nvPr>
        </p:nvSpPr>
        <p:spPr/>
        <p:txBody>
          <a:bodyPr/>
          <a:lstStyle/>
          <a:p>
            <a:pPr algn="just">
              <a:buNone/>
            </a:pPr>
            <a:r>
              <a:rPr lang="en-US" altLang="en-US" sz="2400" dirty="0">
                <a:cs typeface="Times New Roman" panose="02020603050405020304" pitchFamily="18" charset="0"/>
              </a:rPr>
              <a:t>Sample data       </a:t>
            </a:r>
            <a:endParaRPr lang="en-US" altLang="en-US" sz="2400" dirty="0">
              <a:latin typeface="Courier New" panose="02070309020205020404" pitchFamily="49" charset="0"/>
              <a:cs typeface="Courier New" panose="02070309020205020404" pitchFamily="49" charset="0"/>
            </a:endParaRPr>
          </a:p>
          <a:p>
            <a:pPr algn="just">
              <a:buNone/>
            </a:pPr>
            <a:endParaRPr lang="en-US" altLang="en-US" sz="2400" dirty="0">
              <a:latin typeface="Courier New" panose="02070309020205020404" pitchFamily="49" charset="0"/>
              <a:cs typeface="Courier New" panose="02070309020205020404" pitchFamily="49" charset="0"/>
            </a:endParaRPr>
          </a:p>
          <a:p>
            <a:pPr algn="just">
              <a:buNone/>
            </a:pPr>
            <a:r>
              <a:rPr lang="en-US" altLang="en-US" sz="2400" dirty="0">
                <a:cs typeface="Times New Roman" panose="02020603050405020304" pitchFamily="18" charset="0"/>
              </a:rPr>
              <a:t>     </a:t>
            </a:r>
            <a:endParaRPr lang="en-US" altLang="en-US" sz="2400" dirty="0"/>
          </a:p>
        </p:txBody>
      </p:sp>
      <p:sp>
        <p:nvSpPr>
          <p:cNvPr id="4" name="Text Box 4"/>
          <p:cNvSpPr txBox="1">
            <a:spLocks noChangeArrowheads="1"/>
          </p:cNvSpPr>
          <p:nvPr/>
        </p:nvSpPr>
        <p:spPr bwMode="auto">
          <a:xfrm>
            <a:off x="4267200" y="1981200"/>
            <a:ext cx="70167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dirty="0"/>
              <a:t> </a:t>
            </a:r>
            <a:r>
              <a:rPr lang="en-US" altLang="en-US" sz="2400" b="1" u="sng" dirty="0"/>
              <a:t>X</a:t>
            </a:r>
            <a:r>
              <a:rPr lang="en-US" altLang="en-US" sz="2400" dirty="0"/>
              <a:t>                              100                 110                 114                 121                 130</a:t>
            </a:r>
          </a:p>
          <a:p>
            <a:pPr algn="ctr" eaLnBrk="1" hangingPunct="1">
              <a:spcBef>
                <a:spcPct val="0"/>
              </a:spcBef>
              <a:buFontTx/>
              <a:buNone/>
            </a:pPr>
            <a:r>
              <a:rPr lang="en-US" altLang="en-US" sz="2400" dirty="0"/>
              <a:t>130                 160 </a:t>
            </a:r>
          </a:p>
        </p:txBody>
      </p:sp>
    </p:spTree>
    <p:extLst>
      <p:ext uri="{BB962C8B-B14F-4D97-AF65-F5344CB8AC3E}">
        <p14:creationId xmlns:p14="http://schemas.microsoft.com/office/powerpoint/2010/main" val="36378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 </a:t>
            </a:r>
            <a:r>
              <a:rPr lang="en-US" altLang="en-US" sz="1400" dirty="0"/>
              <a:t>(4 of 9)</a:t>
            </a:r>
            <a:endParaRPr lang="en-US" dirty="0"/>
          </a:p>
        </p:txBody>
      </p:sp>
      <p:graphicFrame>
        <p:nvGraphicFramePr>
          <p:cNvPr id="5" name="Object 8" descr="X bar equals summation of X over n equals 865 over 7 equals 123.6&#10;" title="Unnumbered equation"/>
          <p:cNvGraphicFramePr>
            <a:graphicFrameLocks noGrp="1" noChangeAspect="1"/>
          </p:cNvGraphicFramePr>
          <p:nvPr>
            <p:ph sz="half" idx="4294967295"/>
            <p:extLst>
              <p:ext uri="{D42A27DB-BD31-4B8C-83A1-F6EECF244321}">
                <p14:modId xmlns:p14="http://schemas.microsoft.com/office/powerpoint/2010/main" val="110361276"/>
              </p:ext>
            </p:extLst>
          </p:nvPr>
        </p:nvGraphicFramePr>
        <p:xfrm>
          <a:off x="2529385" y="3891532"/>
          <a:ext cx="4038600" cy="1125537"/>
        </p:xfrm>
        <a:graphic>
          <a:graphicData uri="http://schemas.openxmlformats.org/presentationml/2006/ole">
            <mc:AlternateContent xmlns:mc="http://schemas.openxmlformats.org/markup-compatibility/2006">
              <mc:Choice xmlns:v="urn:schemas-microsoft-com:vml" Requires="v">
                <p:oleObj name="Equation" r:id="rId2" imgW="1548728" imgH="431613" progId="Equation.3">
                  <p:embed/>
                </p:oleObj>
              </mc:Choice>
              <mc:Fallback>
                <p:oleObj name="Equation" r:id="rId2" imgW="1548728" imgH="431613" progId="Equation.3">
                  <p:embed/>
                  <p:pic>
                    <p:nvPicPr>
                      <p:cNvPr id="5" name="Object 8" descr="X bar equals summation of X over n equals 865 over 7 equals 123.6&#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385" y="3891532"/>
                        <a:ext cx="403860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 Box 4"/>
          <p:cNvSpPr txBox="1">
            <a:spLocks noChangeArrowheads="1"/>
          </p:cNvSpPr>
          <p:nvPr/>
        </p:nvSpPr>
        <p:spPr bwMode="auto">
          <a:xfrm>
            <a:off x="8091985" y="2019869"/>
            <a:ext cx="7016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dirty="0"/>
              <a:t> </a:t>
            </a:r>
            <a:r>
              <a:rPr lang="en-US" altLang="en-US" sz="2400" b="1" u="sng" dirty="0"/>
              <a:t>X</a:t>
            </a:r>
            <a:r>
              <a:rPr lang="en-US" altLang="en-US" sz="2400" dirty="0"/>
              <a:t>                              100                 110                 114                 121                 130</a:t>
            </a:r>
          </a:p>
          <a:p>
            <a:pPr algn="ctr" eaLnBrk="1" hangingPunct="1">
              <a:spcBef>
                <a:spcPct val="0"/>
              </a:spcBef>
              <a:buFontTx/>
              <a:buNone/>
            </a:pPr>
            <a:r>
              <a:rPr lang="en-US" altLang="en-US" sz="2400" dirty="0"/>
              <a:t>130                 160 </a:t>
            </a:r>
          </a:p>
          <a:p>
            <a:pPr algn="ctr" eaLnBrk="1" hangingPunct="1">
              <a:spcBef>
                <a:spcPct val="0"/>
              </a:spcBef>
              <a:buFontTx/>
              <a:buNone/>
            </a:pPr>
            <a:endParaRPr lang="en-US" altLang="en-US" sz="2400" dirty="0"/>
          </a:p>
        </p:txBody>
      </p:sp>
      <p:graphicFrame>
        <p:nvGraphicFramePr>
          <p:cNvPr id="7" name="Object 7" descr="Sample mean equals X bar equals summation of X over n.&#10;" title="Unnumbered equation"/>
          <p:cNvGraphicFramePr>
            <a:graphicFrameLocks noChangeAspect="1"/>
          </p:cNvGraphicFramePr>
          <p:nvPr>
            <p:extLst>
              <p:ext uri="{D42A27DB-BD31-4B8C-83A1-F6EECF244321}">
                <p14:modId xmlns:p14="http://schemas.microsoft.com/office/powerpoint/2010/main" val="2385025071"/>
              </p:ext>
            </p:extLst>
          </p:nvPr>
        </p:nvGraphicFramePr>
        <p:xfrm>
          <a:off x="2529385" y="2397694"/>
          <a:ext cx="3810000" cy="1036638"/>
        </p:xfrm>
        <a:graphic>
          <a:graphicData uri="http://schemas.openxmlformats.org/presentationml/2006/ole">
            <mc:AlternateContent xmlns:mc="http://schemas.openxmlformats.org/markup-compatibility/2006">
              <mc:Choice xmlns:v="urn:schemas-microsoft-com:vml" Requires="v">
                <p:oleObj name="Equation" r:id="rId4" imgW="1587500" imgH="431800" progId="Equation.3">
                  <p:embed/>
                </p:oleObj>
              </mc:Choice>
              <mc:Fallback>
                <p:oleObj name="Equation" r:id="rId4" imgW="1587500" imgH="431800" progId="Equation.3">
                  <p:embed/>
                  <p:pic>
                    <p:nvPicPr>
                      <p:cNvPr id="7" name="Object 7" descr="Sample mean equals X bar equals summation of X over n.&#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385" y="2397694"/>
                        <a:ext cx="38100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683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 </a:t>
            </a:r>
            <a:r>
              <a:rPr lang="en-US" altLang="en-US" sz="1400" dirty="0"/>
              <a:t>(5 of 9)</a:t>
            </a:r>
            <a:endParaRPr lang="en-US" dirty="0"/>
          </a:p>
        </p:txBody>
      </p:sp>
      <p:sp>
        <p:nvSpPr>
          <p:cNvPr id="14" name="Content Placeholder 2"/>
          <p:cNvSpPr>
            <a:spLocks noGrp="1"/>
          </p:cNvSpPr>
          <p:nvPr>
            <p:ph idx="1"/>
          </p:nvPr>
        </p:nvSpPr>
        <p:spPr/>
        <p:txBody>
          <a:bodyPr/>
          <a:lstStyle/>
          <a:p>
            <a:pPr marL="0" indent="0">
              <a:buNone/>
            </a:pPr>
            <a:r>
              <a:rPr lang="en-US" altLang="en-US" sz="2400" dirty="0"/>
              <a:t>Consider a second sample from the same population.</a:t>
            </a:r>
          </a:p>
          <a:p>
            <a:pPr marL="0" indent="0">
              <a:buNone/>
            </a:pPr>
            <a:r>
              <a:rPr lang="en-US" altLang="en-US" sz="2400" dirty="0"/>
              <a:t>We record SBP on each subject in the second sample:</a:t>
            </a:r>
          </a:p>
          <a:p>
            <a:pPr marL="0" indent="0">
              <a:buNone/>
            </a:pPr>
            <a:r>
              <a:rPr lang="en-US" altLang="en-US" sz="2400" dirty="0"/>
              <a:t>	120  121  122  124  125  126  127</a:t>
            </a:r>
          </a:p>
          <a:p>
            <a:pPr marL="0" indent="0">
              <a:buNone/>
            </a:pPr>
            <a:endParaRPr lang="en-US" altLang="en-US" sz="2400" dirty="0"/>
          </a:p>
          <a:p>
            <a:pPr marL="0" indent="0">
              <a:buNone/>
            </a:pPr>
            <a:r>
              <a:rPr lang="en-US" altLang="en-US" sz="2400" dirty="0"/>
              <a:t>  </a:t>
            </a:r>
            <a:r>
              <a:rPr lang="en-US" altLang="en-US" sz="2400" i="1" dirty="0"/>
              <a:t>n</a:t>
            </a:r>
            <a:r>
              <a:rPr lang="en-US" altLang="en-US" sz="2400" dirty="0"/>
              <a:t>  = 7</a:t>
            </a:r>
          </a:p>
          <a:p>
            <a:pPr marL="0" indent="0">
              <a:buNone/>
            </a:pPr>
            <a:r>
              <a:rPr lang="en-US" altLang="en-US" sz="2400" dirty="0"/>
              <a:t>	 =  865 / 7 = 123.6.</a:t>
            </a:r>
          </a:p>
          <a:p>
            <a:pPr marL="0" indent="0">
              <a:buNone/>
            </a:pPr>
            <a:r>
              <a:rPr lang="en-US" altLang="en-US" sz="2400" dirty="0"/>
              <a:t>What is different between the two samples?</a:t>
            </a:r>
          </a:p>
          <a:p>
            <a:pPr marL="0" indent="0"/>
            <a:endParaRPr lang="en-US" altLang="en-US" sz="2400" dirty="0"/>
          </a:p>
        </p:txBody>
      </p:sp>
      <p:graphicFrame>
        <p:nvGraphicFramePr>
          <p:cNvPr id="4" name="Object 4" descr="X bar&#10;" title="Unnumbered equation"/>
          <p:cNvGraphicFramePr>
            <a:graphicFrameLocks noChangeAspect="1"/>
          </p:cNvGraphicFramePr>
          <p:nvPr>
            <p:extLst>
              <p:ext uri="{D42A27DB-BD31-4B8C-83A1-F6EECF244321}">
                <p14:modId xmlns:p14="http://schemas.microsoft.com/office/powerpoint/2010/main" val="2171593299"/>
              </p:ext>
            </p:extLst>
          </p:nvPr>
        </p:nvGraphicFramePr>
        <p:xfrm>
          <a:off x="1141862" y="3287965"/>
          <a:ext cx="419100" cy="484188"/>
        </p:xfrm>
        <a:graphic>
          <a:graphicData uri="http://schemas.openxmlformats.org/presentationml/2006/ole">
            <mc:AlternateContent xmlns:mc="http://schemas.openxmlformats.org/markup-compatibility/2006">
              <mc:Choice xmlns:v="urn:schemas-microsoft-com:vml" Requires="v">
                <p:oleObj name="Equation" r:id="rId2" imgW="164957" imgH="190335" progId="Equation.3">
                  <p:embed/>
                </p:oleObj>
              </mc:Choice>
              <mc:Fallback>
                <p:oleObj name="Equation" r:id="rId2" imgW="164957" imgH="190335" progId="Equation.3">
                  <p:embed/>
                  <p:pic>
                    <p:nvPicPr>
                      <p:cNvPr id="4" name="Object 4" descr="X bar&#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862" y="3287965"/>
                        <a:ext cx="4191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810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 </a:t>
            </a:r>
            <a:r>
              <a:rPr lang="en-US" altLang="en-US" sz="1400" dirty="0"/>
              <a:t>(6 of 9)</a:t>
            </a:r>
            <a:endParaRPr lang="en-US" dirty="0"/>
          </a:p>
        </p:txBody>
      </p:sp>
      <p:sp>
        <p:nvSpPr>
          <p:cNvPr id="14" name="Content Placeholder 2"/>
          <p:cNvSpPr>
            <a:spLocks noGrp="1"/>
          </p:cNvSpPr>
          <p:nvPr>
            <p:ph idx="1"/>
          </p:nvPr>
        </p:nvSpPr>
        <p:spPr/>
        <p:txBody>
          <a:bodyPr/>
          <a:lstStyle/>
          <a:p>
            <a:pPr>
              <a:lnSpc>
                <a:spcPct val="80000"/>
              </a:lnSpc>
            </a:pPr>
            <a:r>
              <a:rPr lang="en-US" altLang="en-US" sz="2400" dirty="0"/>
              <a:t>Dispersion</a:t>
            </a:r>
          </a:p>
        </p:txBody>
      </p:sp>
      <p:graphicFrame>
        <p:nvGraphicFramePr>
          <p:cNvPr id="5" name="Group 4" descr="&quot;The table has 2 columns labelled x and x minus x bar. The row entries are as follows. &#10;Row 1. X: 100. X minus X bar: negative 23.6. &#10;Row 2. X: 110. X minus X bar: negative 13.6.&#10;Row 3. X: 114. X minus X bar: negative 9.6.&#10;Row 4. X: 121. X minus X bar: negative 2.6.&#10;Row 5. X: 130. X minus X bar: 6.4.&#10;Row 6. X: 130. X minus X bar: 6.4.&#10;Row 7. X: 160. X minus X bar: 36.4.&#10;Row 8. X: 865. X minus X bar: 0.&quot;&#10;" title="Unnumbered table"/>
          <p:cNvGraphicFramePr>
            <a:graphicFrameLocks/>
          </p:cNvGraphicFramePr>
          <p:nvPr>
            <p:extLst>
              <p:ext uri="{D42A27DB-BD31-4B8C-83A1-F6EECF244321}">
                <p14:modId xmlns:p14="http://schemas.microsoft.com/office/powerpoint/2010/main" val="3042715976"/>
              </p:ext>
            </p:extLst>
          </p:nvPr>
        </p:nvGraphicFramePr>
        <p:xfrm>
          <a:off x="2596486" y="2291687"/>
          <a:ext cx="3924300" cy="3571875"/>
        </p:xfrm>
        <a:graphic>
          <a:graphicData uri="http://schemas.openxmlformats.org/drawingml/2006/table">
            <a:tbl>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tblGrid>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X</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(X –    )</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100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–23.6</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110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–13.6</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114</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–9.6</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121</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–2.6</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130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6.4</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130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6.4</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160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36.4</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865</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0</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6" name="Object 37"/>
          <p:cNvGraphicFramePr>
            <a:graphicFrameLocks noChangeAspect="1"/>
          </p:cNvGraphicFramePr>
          <p:nvPr>
            <p:extLst>
              <p:ext uri="{D42A27DB-BD31-4B8C-83A1-F6EECF244321}">
                <p14:modId xmlns:p14="http://schemas.microsoft.com/office/powerpoint/2010/main" val="3316844105"/>
              </p:ext>
            </p:extLst>
          </p:nvPr>
        </p:nvGraphicFramePr>
        <p:xfrm>
          <a:off x="5644486" y="2291687"/>
          <a:ext cx="288925" cy="333375"/>
        </p:xfrm>
        <a:graphic>
          <a:graphicData uri="http://schemas.openxmlformats.org/presentationml/2006/ole">
            <mc:AlternateContent xmlns:mc="http://schemas.openxmlformats.org/markup-compatibility/2006">
              <mc:Choice xmlns:v="urn:schemas-microsoft-com:vml" Requires="v">
                <p:oleObj name="Equation" r:id="rId2" imgW="164957" imgH="190335" progId="Equation.3">
                  <p:embed/>
                </p:oleObj>
              </mc:Choice>
              <mc:Fallback>
                <p:oleObj name="Equation" r:id="rId2" imgW="164957" imgH="190335" progId="Equation.3">
                  <p:embed/>
                  <p:pic>
                    <p:nvPicPr>
                      <p:cNvPr id="6"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486" y="2291687"/>
                        <a:ext cx="288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406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 </a:t>
            </a:r>
            <a:r>
              <a:rPr lang="en-US" altLang="en-US" sz="1400" dirty="0"/>
              <a:t>(7 of 9)</a:t>
            </a:r>
            <a:endParaRPr lang="en-US" dirty="0"/>
          </a:p>
        </p:txBody>
      </p:sp>
      <p:sp>
        <p:nvSpPr>
          <p:cNvPr id="14" name="Content Placeholder 2"/>
          <p:cNvSpPr>
            <a:spLocks noGrp="1"/>
          </p:cNvSpPr>
          <p:nvPr>
            <p:ph idx="1"/>
          </p:nvPr>
        </p:nvSpPr>
        <p:spPr/>
        <p:txBody>
          <a:bodyPr/>
          <a:lstStyle/>
          <a:p>
            <a:pPr>
              <a:lnSpc>
                <a:spcPct val="80000"/>
              </a:lnSpc>
            </a:pPr>
            <a:r>
              <a:rPr lang="en-US" altLang="en-US" sz="2400" dirty="0"/>
              <a:t>Dispersion</a:t>
            </a:r>
          </a:p>
        </p:txBody>
      </p:sp>
      <p:graphicFrame>
        <p:nvGraphicFramePr>
          <p:cNvPr id="7" name="Group 4" descr="&quot;The table has 2 columns labelled x and x minus x bar. The row entries are as follows. &#10;Row 1. X: 100. X minus X bar: negative 23.6. &#10;Row 2. X: 110. X minus X bar: negative 13.6.&#10;Row 3. X: 114. X minus X bar: negative 9.6.&#10;Row 4. X: 121. X minus X bar: negative 2.6.&#10;Row 5. X: 130. X minus X bar: 6.4.&#10;Row 6. X: 130. X minus X bar: 6.4.&#10;Row 7. X: 160. X minus X bar: 36.4.&#10;Row 8. X: 865. X minus X bar: 0.&quot;&#10;" title="Unnumbered table"/>
          <p:cNvGraphicFramePr>
            <a:graphicFrameLocks/>
          </p:cNvGraphicFramePr>
          <p:nvPr>
            <p:extLst>
              <p:ext uri="{D42A27DB-BD31-4B8C-83A1-F6EECF244321}">
                <p14:modId xmlns:p14="http://schemas.microsoft.com/office/powerpoint/2010/main" val="2055639839"/>
              </p:ext>
            </p:extLst>
          </p:nvPr>
        </p:nvGraphicFramePr>
        <p:xfrm>
          <a:off x="1327245" y="2618042"/>
          <a:ext cx="3924300" cy="3571875"/>
        </p:xfrm>
        <a:graphic>
          <a:graphicData uri="http://schemas.openxmlformats.org/drawingml/2006/table">
            <a:tbl>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tblGrid>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X</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(X –    )</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100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–23.6</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110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–13.6</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114</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–9.6</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121</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–2.6</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130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6.4</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130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6.4</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160</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36.4</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865</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ea typeface="ＭＳ Ｐゴシック" charset="-128"/>
                        </a:defRPr>
                      </a:lvl1pPr>
                      <a:lvl2pPr marL="742950" indent="-285750">
                        <a:spcBef>
                          <a:spcPct val="20000"/>
                        </a:spcBef>
                        <a:defRPr sz="2400">
                          <a:solidFill>
                            <a:schemeClr val="tx1"/>
                          </a:solidFill>
                          <a:latin typeface="Times New Roman" charset="0"/>
                          <a:ea typeface="ＭＳ Ｐゴシック" charset="-128"/>
                        </a:defRPr>
                      </a:lvl2pPr>
                      <a:lvl3pPr marL="1143000" indent="-228600">
                        <a:spcBef>
                          <a:spcPct val="20000"/>
                        </a:spcBef>
                        <a:defRPr sz="2000">
                          <a:solidFill>
                            <a:schemeClr val="tx1"/>
                          </a:solidFill>
                          <a:latin typeface="Times New Roman" charset="0"/>
                          <a:ea typeface="ＭＳ Ｐゴシック" charset="-128"/>
                        </a:defRPr>
                      </a:lvl3pPr>
                      <a:lvl4pPr marL="1600200" indent="-228600">
                        <a:spcBef>
                          <a:spcPct val="20000"/>
                        </a:spcBef>
                        <a:defRPr>
                          <a:solidFill>
                            <a:schemeClr val="tx1"/>
                          </a:solidFill>
                          <a:latin typeface="Times New Roman" charset="0"/>
                          <a:ea typeface="ＭＳ Ｐゴシック" charset="-128"/>
                        </a:defRPr>
                      </a:lvl4pPr>
                      <a:lvl5pPr marL="2057400" indent="-22860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000" b="0" i="0" u="none" strike="noStrike" cap="none" normalizeH="0" baseline="0" dirty="0">
                          <a:ln>
                            <a:noFill/>
                          </a:ln>
                          <a:solidFill>
                            <a:schemeClr val="tx1"/>
                          </a:solidFill>
                          <a:effectLst/>
                          <a:latin typeface="Arial" charset="0"/>
                          <a:ea typeface="Arial" charset="0"/>
                          <a:cs typeface="Arial" charset="0"/>
                        </a:rPr>
                        <a:t>0</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 name="Object 38"/>
          <p:cNvGraphicFramePr>
            <a:graphicFrameLocks noChangeAspect="1"/>
          </p:cNvGraphicFramePr>
          <p:nvPr>
            <p:extLst>
              <p:ext uri="{D42A27DB-BD31-4B8C-83A1-F6EECF244321}">
                <p14:modId xmlns:p14="http://schemas.microsoft.com/office/powerpoint/2010/main" val="3283654469"/>
              </p:ext>
            </p:extLst>
          </p:nvPr>
        </p:nvGraphicFramePr>
        <p:xfrm>
          <a:off x="4299045" y="2618042"/>
          <a:ext cx="330200" cy="381000"/>
        </p:xfrm>
        <a:graphic>
          <a:graphicData uri="http://schemas.openxmlformats.org/presentationml/2006/ole">
            <mc:AlternateContent xmlns:mc="http://schemas.openxmlformats.org/markup-compatibility/2006">
              <mc:Choice xmlns:v="urn:schemas-microsoft-com:vml" Requires="v">
                <p:oleObj name="Equation" r:id="rId2" imgW="164957" imgH="190335" progId="Equation.3">
                  <p:embed/>
                </p:oleObj>
              </mc:Choice>
              <mc:Fallback>
                <p:oleObj name="Equation" r:id="rId2" imgW="164957" imgH="190335" progId="Equation.3">
                  <p:embed/>
                  <p:pic>
                    <p:nvPicPr>
                      <p:cNvPr id="8" name="Object 3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045" y="2618042"/>
                        <a:ext cx="33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Text Box 36"/>
          <p:cNvSpPr txBox="1">
            <a:spLocks noChangeArrowheads="1"/>
          </p:cNvSpPr>
          <p:nvPr/>
        </p:nvSpPr>
        <p:spPr bwMode="auto">
          <a:xfrm>
            <a:off x="5746845" y="1856042"/>
            <a:ext cx="28638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dirty="0"/>
              <a:t>Mean absolute </a:t>
            </a:r>
          </a:p>
          <a:p>
            <a:pPr eaLnBrk="1" hangingPunct="1">
              <a:spcBef>
                <a:spcPct val="0"/>
              </a:spcBef>
              <a:buFontTx/>
              <a:buNone/>
            </a:pPr>
            <a:r>
              <a:rPr lang="en-US" altLang="en-US" sz="2800" dirty="0"/>
              <a:t>deviation (MAD):</a:t>
            </a:r>
          </a:p>
        </p:txBody>
      </p:sp>
      <p:graphicFrame>
        <p:nvGraphicFramePr>
          <p:cNvPr id="10" name="Object 37" descr="M A D equals, sigma, absolute value of x minus x bar, divided by n. &#10;" title="Unnumbered equation"/>
          <p:cNvGraphicFramePr>
            <a:graphicFrameLocks noChangeAspect="1"/>
          </p:cNvGraphicFramePr>
          <p:nvPr>
            <p:extLst>
              <p:ext uri="{D42A27DB-BD31-4B8C-83A1-F6EECF244321}">
                <p14:modId xmlns:p14="http://schemas.microsoft.com/office/powerpoint/2010/main" val="2071323030"/>
              </p:ext>
            </p:extLst>
          </p:nvPr>
        </p:nvGraphicFramePr>
        <p:xfrm>
          <a:off x="5823045" y="3137155"/>
          <a:ext cx="3124200" cy="1157287"/>
        </p:xfrm>
        <a:graphic>
          <a:graphicData uri="http://schemas.openxmlformats.org/presentationml/2006/ole">
            <mc:AlternateContent xmlns:mc="http://schemas.openxmlformats.org/markup-compatibility/2006">
              <mc:Choice xmlns:v="urn:schemas-microsoft-com:vml" Requires="v">
                <p:oleObj name="Equation" r:id="rId4" imgW="1130300" imgH="419100" progId="Equation.3">
                  <p:embed/>
                </p:oleObj>
              </mc:Choice>
              <mc:Fallback>
                <p:oleObj name="Equation" r:id="rId4" imgW="1130300" imgH="419100" progId="Equation.3">
                  <p:embed/>
                  <p:pic>
                    <p:nvPicPr>
                      <p:cNvPr id="10" name="Object 37" descr="M A D equals, sigma, absolute value of x minus x bar, divided by n. &#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3045" y="3137155"/>
                        <a:ext cx="3124200" cy="115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5874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 </a:t>
            </a:r>
            <a:r>
              <a:rPr lang="en-US" altLang="en-US" sz="1400" dirty="0"/>
              <a:t>(8 of 9)</a:t>
            </a:r>
            <a:endParaRPr lang="en-US" dirty="0"/>
          </a:p>
        </p:txBody>
      </p:sp>
      <p:sp>
        <p:nvSpPr>
          <p:cNvPr id="14" name="Content Placeholder 2"/>
          <p:cNvSpPr>
            <a:spLocks noGrp="1"/>
          </p:cNvSpPr>
          <p:nvPr>
            <p:ph idx="1"/>
          </p:nvPr>
        </p:nvSpPr>
        <p:spPr/>
        <p:txBody>
          <a:bodyPr/>
          <a:lstStyle/>
          <a:p>
            <a:pPr>
              <a:spcBef>
                <a:spcPct val="0"/>
              </a:spcBef>
            </a:pPr>
            <a:r>
              <a:rPr lang="en-US" altLang="en-US" sz="2400" dirty="0"/>
              <a:t>Sample variance</a:t>
            </a:r>
          </a:p>
        </p:txBody>
      </p:sp>
      <p:graphicFrame>
        <p:nvGraphicFramePr>
          <p:cNvPr id="7" name="Object 3"/>
          <p:cNvGraphicFramePr>
            <a:graphicFrameLocks noChangeAspect="1"/>
          </p:cNvGraphicFramePr>
          <p:nvPr>
            <p:extLst>
              <p:ext uri="{D42A27DB-BD31-4B8C-83A1-F6EECF244321}">
                <p14:modId xmlns:p14="http://schemas.microsoft.com/office/powerpoint/2010/main" val="3652949110"/>
              </p:ext>
            </p:extLst>
          </p:nvPr>
        </p:nvGraphicFramePr>
        <p:xfrm>
          <a:off x="2667000" y="2341817"/>
          <a:ext cx="263525" cy="304800"/>
        </p:xfrm>
        <a:graphic>
          <a:graphicData uri="http://schemas.openxmlformats.org/presentationml/2006/ole">
            <mc:AlternateContent xmlns:mc="http://schemas.openxmlformats.org/markup-compatibility/2006">
              <mc:Choice xmlns:v="urn:schemas-microsoft-com:vml" Requires="v">
                <p:oleObj name="Equation" r:id="rId2" imgW="164957" imgH="190335" progId="Equation.3">
                  <p:embed/>
                </p:oleObj>
              </mc:Choice>
              <mc:Fallback>
                <p:oleObj name="Equation" r:id="rId2" imgW="164957" imgH="190335" progId="Equation.3">
                  <p:embed/>
                  <p:pic>
                    <p:nvPicPr>
                      <p:cNvPr id="7"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341817"/>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587358266"/>
              </p:ext>
            </p:extLst>
          </p:nvPr>
        </p:nvGraphicFramePr>
        <p:xfrm>
          <a:off x="4572000" y="2341817"/>
          <a:ext cx="296863" cy="342900"/>
        </p:xfrm>
        <a:graphic>
          <a:graphicData uri="http://schemas.openxmlformats.org/presentationml/2006/ole">
            <mc:AlternateContent xmlns:mc="http://schemas.openxmlformats.org/markup-compatibility/2006">
              <mc:Choice xmlns:v="urn:schemas-microsoft-com:vml" Requires="v">
                <p:oleObj name="Equation" r:id="rId4" imgW="164957" imgH="190335" progId="Equation.3">
                  <p:embed/>
                </p:oleObj>
              </mc:Choice>
              <mc:Fallback>
                <p:oleObj name="Equation" r:id="rId4" imgW="164957" imgH="190335" progId="Equation.3">
                  <p:embed/>
                  <p:pic>
                    <p:nvPicPr>
                      <p:cNvPr id="8" name="Object 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341817"/>
                        <a:ext cx="2968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 name="Object 4" descr="S square equals summation of square of X minus X bar divided by n minus 1.&#10;" title="Unnumbered equation"/>
          <p:cNvGraphicFramePr>
            <a:graphicFrameLocks noChangeAspect="1"/>
          </p:cNvGraphicFramePr>
          <p:nvPr>
            <p:extLst>
              <p:ext uri="{D42A27DB-BD31-4B8C-83A1-F6EECF244321}">
                <p14:modId xmlns:p14="http://schemas.microsoft.com/office/powerpoint/2010/main" val="3247517719"/>
              </p:ext>
            </p:extLst>
          </p:nvPr>
        </p:nvGraphicFramePr>
        <p:xfrm>
          <a:off x="6096000" y="2189417"/>
          <a:ext cx="2286000" cy="993775"/>
        </p:xfrm>
        <a:graphic>
          <a:graphicData uri="http://schemas.openxmlformats.org/presentationml/2006/ole">
            <mc:AlternateContent xmlns:mc="http://schemas.openxmlformats.org/markup-compatibility/2006">
              <mc:Choice xmlns:v="urn:schemas-microsoft-com:vml" Requires="v">
                <p:oleObj name="Equation" r:id="rId6" imgW="965200" imgH="419100" progId="Equation.3">
                  <p:embed/>
                </p:oleObj>
              </mc:Choice>
              <mc:Fallback>
                <p:oleObj name="Equation" r:id="rId6" imgW="965200" imgH="419100" progId="Equation.3">
                  <p:embed/>
                  <p:pic>
                    <p:nvPicPr>
                      <p:cNvPr id="9" name="Object 4" descr="S square equals summation of square of X minus X bar divided by n minus 1.&#10;" title="Unnumbered equ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189417"/>
                        <a:ext cx="2286000"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0" name="Object 5" descr="s square equals 2247.72/6 eqauls 374.6&#10;" title="Unnumbered equation"/>
          <p:cNvGraphicFramePr>
            <a:graphicFrameLocks noChangeAspect="1"/>
          </p:cNvGraphicFramePr>
          <p:nvPr>
            <p:extLst>
              <p:ext uri="{D42A27DB-BD31-4B8C-83A1-F6EECF244321}">
                <p14:modId xmlns:p14="http://schemas.microsoft.com/office/powerpoint/2010/main" val="574223210"/>
              </p:ext>
            </p:extLst>
          </p:nvPr>
        </p:nvGraphicFramePr>
        <p:xfrm>
          <a:off x="6019800" y="3789617"/>
          <a:ext cx="2667000" cy="784225"/>
        </p:xfrm>
        <a:graphic>
          <a:graphicData uri="http://schemas.openxmlformats.org/presentationml/2006/ole">
            <mc:AlternateContent xmlns:mc="http://schemas.openxmlformats.org/markup-compatibility/2006">
              <mc:Choice xmlns:v="urn:schemas-microsoft-com:vml" Requires="v">
                <p:oleObj name="Equation" r:id="rId8" imgW="1333500" imgH="393700" progId="Equation.3">
                  <p:embed/>
                </p:oleObj>
              </mc:Choice>
              <mc:Fallback>
                <p:oleObj name="Equation" r:id="rId8" imgW="1333500" imgH="393700" progId="Equation.3">
                  <p:embed/>
                  <p:pic>
                    <p:nvPicPr>
                      <p:cNvPr id="10" name="Object 5" descr="s square equals 2247.72/6 eqauls 374.6&#10;" title="Unnumbered equati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3789617"/>
                        <a:ext cx="26670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1" name="Text Box 7"/>
          <p:cNvSpPr txBox="1">
            <a:spLocks noChangeArrowheads="1"/>
          </p:cNvSpPr>
          <p:nvPr/>
        </p:nvSpPr>
        <p:spPr bwMode="auto">
          <a:xfrm>
            <a:off x="1219200" y="2265617"/>
            <a:ext cx="45720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dirty="0"/>
              <a:t>X	    (X –    )		(X –   )</a:t>
            </a:r>
            <a:r>
              <a:rPr lang="en-US" altLang="en-US" sz="2400" baseline="30000" dirty="0"/>
              <a:t>2</a:t>
            </a:r>
          </a:p>
          <a:p>
            <a:pPr>
              <a:spcBef>
                <a:spcPct val="50000"/>
              </a:spcBef>
              <a:buFontTx/>
              <a:buNone/>
            </a:pPr>
            <a:r>
              <a:rPr lang="en-US" altLang="en-US" sz="2800" baseline="30000" dirty="0"/>
              <a:t>100  	–23.6		  556.96</a:t>
            </a:r>
          </a:p>
          <a:p>
            <a:pPr>
              <a:spcBef>
                <a:spcPct val="50000"/>
              </a:spcBef>
              <a:buFontTx/>
              <a:buNone/>
            </a:pPr>
            <a:r>
              <a:rPr lang="en-US" altLang="en-US" sz="2800" baseline="30000" dirty="0"/>
              <a:t>110 		–13.6		  184.96</a:t>
            </a:r>
          </a:p>
          <a:p>
            <a:pPr>
              <a:spcBef>
                <a:spcPct val="50000"/>
              </a:spcBef>
              <a:buFontTx/>
              <a:buNone/>
            </a:pPr>
            <a:r>
              <a:rPr lang="en-US" altLang="en-US" sz="2800" baseline="30000" dirty="0"/>
              <a:t>114	  	  –9.6		    92.16</a:t>
            </a:r>
          </a:p>
          <a:p>
            <a:pPr>
              <a:spcBef>
                <a:spcPct val="50000"/>
              </a:spcBef>
              <a:buFontTx/>
              <a:buNone/>
            </a:pPr>
            <a:r>
              <a:rPr lang="en-US" altLang="en-US" sz="2800" baseline="30000" dirty="0"/>
              <a:t>121  	  –2.6		      6.76</a:t>
            </a:r>
          </a:p>
          <a:p>
            <a:pPr>
              <a:spcBef>
                <a:spcPct val="50000"/>
              </a:spcBef>
              <a:buFontTx/>
              <a:buNone/>
            </a:pPr>
            <a:r>
              <a:rPr lang="en-US" altLang="en-US" sz="2800" baseline="30000" dirty="0"/>
              <a:t>130	   	    6.4		    40.96</a:t>
            </a:r>
          </a:p>
          <a:p>
            <a:pPr>
              <a:spcBef>
                <a:spcPct val="50000"/>
              </a:spcBef>
              <a:buFontTx/>
              <a:buNone/>
            </a:pPr>
            <a:r>
              <a:rPr lang="en-US" altLang="en-US" sz="2800" baseline="30000" dirty="0"/>
              <a:t>130	         6.4		    40.96</a:t>
            </a:r>
          </a:p>
          <a:p>
            <a:pPr>
              <a:spcBef>
                <a:spcPct val="50000"/>
              </a:spcBef>
              <a:buFontTx/>
              <a:buNone/>
            </a:pPr>
            <a:r>
              <a:rPr lang="en-US" altLang="en-US" sz="2800" baseline="30000" dirty="0"/>
              <a:t>160	        36.4		1324.96</a:t>
            </a:r>
          </a:p>
          <a:p>
            <a:pPr>
              <a:spcBef>
                <a:spcPct val="50000"/>
              </a:spcBef>
              <a:buFontTx/>
              <a:buNone/>
            </a:pPr>
            <a:r>
              <a:rPr lang="en-US" altLang="en-US" sz="2800" baseline="30000" dirty="0"/>
              <a:t>865	          0		2247.72</a:t>
            </a:r>
          </a:p>
        </p:txBody>
      </p:sp>
      <p:sp>
        <p:nvSpPr>
          <p:cNvPr id="12" name="Line 8"/>
          <p:cNvSpPr>
            <a:spLocks noChangeShapeType="1"/>
          </p:cNvSpPr>
          <p:nvPr/>
        </p:nvSpPr>
        <p:spPr bwMode="auto">
          <a:xfrm>
            <a:off x="1295400" y="2722817"/>
            <a:ext cx="396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Line 9"/>
          <p:cNvSpPr>
            <a:spLocks noChangeShapeType="1"/>
          </p:cNvSpPr>
          <p:nvPr/>
        </p:nvSpPr>
        <p:spPr bwMode="auto">
          <a:xfrm>
            <a:off x="1219200" y="5694617"/>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61837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 </a:t>
            </a:r>
            <a:r>
              <a:rPr lang="en-US" altLang="en-US" sz="1400" dirty="0"/>
              <a:t>(9 of 9)</a:t>
            </a:r>
            <a:endParaRPr lang="en-US" dirty="0"/>
          </a:p>
        </p:txBody>
      </p:sp>
      <p:sp>
        <p:nvSpPr>
          <p:cNvPr id="5" name="Rectangle 3"/>
          <p:cNvSpPr>
            <a:spLocks noGrp="1" noChangeArrowheads="1"/>
          </p:cNvSpPr>
          <p:nvPr>
            <p:ph idx="1"/>
          </p:nvPr>
        </p:nvSpPr>
        <p:spPr>
          <a:xfrm>
            <a:off x="962167" y="1534165"/>
            <a:ext cx="8001000" cy="631825"/>
          </a:xfrm>
        </p:spPr>
        <p:txBody>
          <a:bodyPr/>
          <a:lstStyle/>
          <a:p>
            <a:pPr eaLnBrk="1" hangingPunct="1"/>
            <a:r>
              <a:rPr lang="fr-FR" altLang="en-US" sz="2800" dirty="0" err="1">
                <a:latin typeface="Arial" panose="020B0604020202020204" pitchFamily="34" charset="0"/>
                <a:cs typeface="Arial" panose="020B0604020202020204" pitchFamily="34" charset="0"/>
              </a:rPr>
              <a:t>Sample</a:t>
            </a:r>
            <a:r>
              <a:rPr lang="fr-FR" altLang="en-US" sz="2800" dirty="0">
                <a:latin typeface="Arial" panose="020B0604020202020204" pitchFamily="34" charset="0"/>
                <a:cs typeface="Arial" panose="020B0604020202020204" pitchFamily="34" charset="0"/>
              </a:rPr>
              <a:t> standard </a:t>
            </a:r>
            <a:r>
              <a:rPr lang="fr-FR" altLang="en-US" sz="2800" dirty="0" err="1">
                <a:latin typeface="Arial" panose="020B0604020202020204" pitchFamily="34" charset="0"/>
                <a:cs typeface="Arial" panose="020B0604020202020204" pitchFamily="34" charset="0"/>
              </a:rPr>
              <a:t>deviation</a:t>
            </a:r>
            <a:endParaRPr lang="en-US" altLang="en-US" sz="2800" dirty="0">
              <a:latin typeface="Arial" panose="020B0604020202020204" pitchFamily="34" charset="0"/>
              <a:cs typeface="Arial" panose="020B0604020202020204" pitchFamily="34" charset="0"/>
            </a:endParaRPr>
          </a:p>
        </p:txBody>
      </p:sp>
      <p:graphicFrame>
        <p:nvGraphicFramePr>
          <p:cNvPr id="6" name="Object 4" descr="S equals square root of s square.&#10;" title="Unnumbered equation"/>
          <p:cNvGraphicFramePr>
            <a:graphicFrameLocks noChangeAspect="1"/>
          </p:cNvGraphicFramePr>
          <p:nvPr>
            <p:extLst>
              <p:ext uri="{D42A27DB-BD31-4B8C-83A1-F6EECF244321}">
                <p14:modId xmlns:p14="http://schemas.microsoft.com/office/powerpoint/2010/main" val="561259603"/>
              </p:ext>
            </p:extLst>
          </p:nvPr>
        </p:nvGraphicFramePr>
        <p:xfrm>
          <a:off x="3667267" y="2196152"/>
          <a:ext cx="1446213" cy="779463"/>
        </p:xfrm>
        <a:graphic>
          <a:graphicData uri="http://schemas.openxmlformats.org/presentationml/2006/ole">
            <mc:AlternateContent xmlns:mc="http://schemas.openxmlformats.org/markup-compatibility/2006">
              <mc:Choice xmlns:v="urn:schemas-microsoft-com:vml" Requires="v">
                <p:oleObj name="Equation" r:id="rId2" imgW="469696" imgH="253890" progId="Equation.3">
                  <p:embed/>
                </p:oleObj>
              </mc:Choice>
              <mc:Fallback>
                <p:oleObj name="Equation" r:id="rId2" imgW="469696" imgH="253890" progId="Equation.3">
                  <p:embed/>
                  <p:pic>
                    <p:nvPicPr>
                      <p:cNvPr id="6" name="Object 4" descr="S equals square root of s square.&#10;" title="Unnumbered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267" y="2196152"/>
                        <a:ext cx="14462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 name="Object 5" descr="S equals square root of 374.6 equals 19.4&#10;" title="Unnumbered equation"/>
          <p:cNvGraphicFramePr>
            <a:graphicFrameLocks noChangeAspect="1"/>
          </p:cNvGraphicFramePr>
          <p:nvPr>
            <p:extLst>
              <p:ext uri="{D42A27DB-BD31-4B8C-83A1-F6EECF244321}">
                <p14:modId xmlns:p14="http://schemas.microsoft.com/office/powerpoint/2010/main" val="3180383277"/>
              </p:ext>
            </p:extLst>
          </p:nvPr>
        </p:nvGraphicFramePr>
        <p:xfrm>
          <a:off x="3019567" y="3415352"/>
          <a:ext cx="3124200" cy="639763"/>
        </p:xfrm>
        <a:graphic>
          <a:graphicData uri="http://schemas.openxmlformats.org/presentationml/2006/ole">
            <mc:AlternateContent xmlns:mc="http://schemas.openxmlformats.org/markup-compatibility/2006">
              <mc:Choice xmlns:v="urn:schemas-microsoft-com:vml" Requires="v">
                <p:oleObj name="Equation" r:id="rId4" imgW="1117600" imgH="228600" progId="Equation.3">
                  <p:embed/>
                </p:oleObj>
              </mc:Choice>
              <mc:Fallback>
                <p:oleObj name="Equation" r:id="rId4" imgW="1117600" imgH="228600" progId="Equation.3">
                  <p:embed/>
                  <p:pic>
                    <p:nvPicPr>
                      <p:cNvPr id="7" name="Object 5" descr="S equals square root of 374.6 equals 19.4&#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9567" y="3415352"/>
                        <a:ext cx="3124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 name="Text Box 6"/>
          <p:cNvSpPr txBox="1">
            <a:spLocks noChangeArrowheads="1"/>
          </p:cNvSpPr>
          <p:nvPr/>
        </p:nvSpPr>
        <p:spPr bwMode="auto">
          <a:xfrm>
            <a:off x="946292" y="4786952"/>
            <a:ext cx="79406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2800" dirty="0"/>
              <a:t>Standard summary</a:t>
            </a:r>
          </a:p>
          <a:p>
            <a:pPr algn="ctr" eaLnBrk="1" hangingPunct="1">
              <a:spcBef>
                <a:spcPct val="0"/>
              </a:spcBef>
              <a:buFontTx/>
              <a:buNone/>
            </a:pPr>
            <a:endParaRPr lang="en-US" altLang="en-US" sz="2800" dirty="0"/>
          </a:p>
          <a:p>
            <a:pPr algn="ctr" eaLnBrk="1" hangingPunct="1">
              <a:spcBef>
                <a:spcPct val="0"/>
              </a:spcBef>
              <a:buFontTx/>
              <a:buNone/>
            </a:pPr>
            <a:r>
              <a:rPr lang="en-US" altLang="en-US" sz="2800" i="1" dirty="0"/>
              <a:t>n</a:t>
            </a:r>
            <a:r>
              <a:rPr lang="en-US" altLang="en-US" sz="2800" dirty="0"/>
              <a:t> = 7, X  = 123.6, s = 19.4</a:t>
            </a:r>
            <a:endParaRPr lang="en-US" altLang="en-US" sz="2400" dirty="0"/>
          </a:p>
        </p:txBody>
      </p:sp>
      <p:sp>
        <p:nvSpPr>
          <p:cNvPr id="9" name="Line 7"/>
          <p:cNvSpPr>
            <a:spLocks noChangeShapeType="1"/>
          </p:cNvSpPr>
          <p:nvPr/>
        </p:nvSpPr>
        <p:spPr bwMode="auto">
          <a:xfrm>
            <a:off x="3933967" y="5701352"/>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18490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Median</a:t>
            </a:r>
            <a:endParaRPr lang="en-US" dirty="0"/>
          </a:p>
        </p:txBody>
      </p:sp>
      <p:sp>
        <p:nvSpPr>
          <p:cNvPr id="14" name="Content Placeholder 2"/>
          <p:cNvSpPr>
            <a:spLocks noGrp="1"/>
          </p:cNvSpPr>
          <p:nvPr>
            <p:ph idx="1"/>
          </p:nvPr>
        </p:nvSpPr>
        <p:spPr/>
        <p:txBody>
          <a:bodyPr/>
          <a:lstStyle/>
          <a:p>
            <a:pPr>
              <a:spcBef>
                <a:spcPct val="0"/>
              </a:spcBef>
            </a:pPr>
            <a:r>
              <a:rPr lang="en-US" altLang="en-US" dirty="0"/>
              <a:t>Median—holds 50% of values above and 50% of values below</a:t>
            </a:r>
          </a:p>
          <a:p>
            <a:pPr>
              <a:spcBef>
                <a:spcPct val="0"/>
              </a:spcBef>
            </a:pPr>
            <a:r>
              <a:rPr lang="en-US" altLang="en-US" dirty="0"/>
              <a:t>Order data</a:t>
            </a:r>
          </a:p>
          <a:p>
            <a:pPr lvl="1">
              <a:spcBef>
                <a:spcPct val="0"/>
              </a:spcBef>
              <a:buSzPct val="90000"/>
              <a:buFont typeface="Lucida Grande" pitchFamily="1" charset="0"/>
              <a:buChar char="—"/>
            </a:pPr>
            <a:r>
              <a:rPr lang="en-US" altLang="en-US" sz="2200" dirty="0"/>
              <a:t>For </a:t>
            </a:r>
            <a:r>
              <a:rPr lang="en-US" altLang="en-US" sz="2200" i="1" dirty="0"/>
              <a:t>n</a:t>
            </a:r>
            <a:r>
              <a:rPr lang="en-US" altLang="en-US" sz="2200" dirty="0"/>
              <a:t> odd—median is middle value</a:t>
            </a:r>
          </a:p>
          <a:p>
            <a:pPr lvl="1">
              <a:spcBef>
                <a:spcPct val="0"/>
              </a:spcBef>
              <a:buSzPct val="90000"/>
              <a:buFont typeface="Lucida Grande" pitchFamily="1" charset="0"/>
              <a:buChar char="—"/>
            </a:pPr>
            <a:r>
              <a:rPr lang="en-US" altLang="en-US" sz="2200" dirty="0"/>
              <a:t>For </a:t>
            </a:r>
            <a:r>
              <a:rPr lang="en-US" altLang="en-US" sz="2200" i="1" dirty="0"/>
              <a:t>n</a:t>
            </a:r>
            <a:r>
              <a:rPr lang="en-US" altLang="en-US" sz="2200" dirty="0"/>
              <a:t> even—median is mean of two middle values</a:t>
            </a:r>
          </a:p>
        </p:txBody>
      </p:sp>
      <p:sp>
        <p:nvSpPr>
          <p:cNvPr id="4" name="Text Box 3"/>
          <p:cNvSpPr txBox="1">
            <a:spLocks noChangeArrowheads="1"/>
          </p:cNvSpPr>
          <p:nvPr/>
        </p:nvSpPr>
        <p:spPr bwMode="auto">
          <a:xfrm>
            <a:off x="4001069" y="4462817"/>
            <a:ext cx="1195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Median</a:t>
            </a:r>
          </a:p>
        </p:txBody>
      </p:sp>
      <p:sp>
        <p:nvSpPr>
          <p:cNvPr id="5" name="Text Box 4"/>
          <p:cNvSpPr txBox="1">
            <a:spLocks noChangeArrowheads="1"/>
          </p:cNvSpPr>
          <p:nvPr/>
        </p:nvSpPr>
        <p:spPr bwMode="auto">
          <a:xfrm>
            <a:off x="1638869" y="3307117"/>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dirty="0"/>
              <a:t>100   110   114   </a:t>
            </a:r>
            <a:r>
              <a:rPr lang="en-US" altLang="en-US" sz="2800" dirty="0">
                <a:solidFill>
                  <a:schemeClr val="accent2"/>
                </a:solidFill>
              </a:rPr>
              <a:t>121</a:t>
            </a:r>
            <a:r>
              <a:rPr lang="en-US" altLang="en-US" sz="2800" dirty="0"/>
              <a:t>   130   130   160</a:t>
            </a:r>
          </a:p>
        </p:txBody>
      </p:sp>
      <p:sp>
        <p:nvSpPr>
          <p:cNvPr id="6" name="Line 5"/>
          <p:cNvSpPr>
            <a:spLocks noChangeShapeType="1"/>
          </p:cNvSpPr>
          <p:nvPr/>
        </p:nvSpPr>
        <p:spPr bwMode="auto">
          <a:xfrm flipV="1">
            <a:off x="4610669" y="3929417"/>
            <a:ext cx="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35128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Quartiles</a:t>
            </a:r>
            <a:endParaRPr lang="en-US" dirty="0"/>
          </a:p>
        </p:txBody>
      </p:sp>
      <p:sp>
        <p:nvSpPr>
          <p:cNvPr id="14" name="Content Placeholder 2"/>
          <p:cNvSpPr>
            <a:spLocks noGrp="1"/>
          </p:cNvSpPr>
          <p:nvPr>
            <p:ph idx="1"/>
          </p:nvPr>
        </p:nvSpPr>
        <p:spPr/>
        <p:txBody>
          <a:bodyPr/>
          <a:lstStyle/>
          <a:p>
            <a:r>
              <a:rPr lang="en-US" altLang="en-US" sz="2400" dirty="0"/>
              <a:t>Q</a:t>
            </a:r>
            <a:r>
              <a:rPr lang="en-US" altLang="en-US" sz="2400" baseline="-25000" dirty="0"/>
              <a:t>1</a:t>
            </a:r>
            <a:r>
              <a:rPr lang="en-US" altLang="en-US" sz="2400" dirty="0"/>
              <a:t> = first quartile holds approximately 25% of the scores at or below it.</a:t>
            </a:r>
          </a:p>
          <a:p>
            <a:r>
              <a:rPr lang="en-US" altLang="en-US" sz="2400" dirty="0"/>
              <a:t>Q</a:t>
            </a:r>
            <a:r>
              <a:rPr lang="en-US" altLang="en-US" sz="2400" baseline="-25000" dirty="0"/>
              <a:t>3</a:t>
            </a:r>
            <a:r>
              <a:rPr lang="en-US" altLang="en-US" sz="2400" dirty="0"/>
              <a:t> = third quartile holds approximately 25% of the scores at or above it.</a:t>
            </a:r>
          </a:p>
          <a:p>
            <a:r>
              <a:rPr lang="en-US" altLang="en-US" sz="2400" dirty="0"/>
              <a:t>Q</a:t>
            </a:r>
            <a:r>
              <a:rPr lang="en-US" altLang="en-US" sz="2400" baseline="-25000" dirty="0"/>
              <a:t>2</a:t>
            </a:r>
            <a:r>
              <a:rPr lang="en-US" altLang="en-US" sz="2400" dirty="0"/>
              <a:t> = ??</a:t>
            </a:r>
          </a:p>
        </p:txBody>
      </p:sp>
    </p:spTree>
    <p:extLst>
      <p:ext uri="{BB962C8B-B14F-4D97-AF65-F5344CB8AC3E}">
        <p14:creationId xmlns:p14="http://schemas.microsoft.com/office/powerpoint/2010/main" val="158094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(2 of 3)</a:t>
            </a:r>
            <a:endParaRPr lang="en-US" dirty="0"/>
          </a:p>
        </p:txBody>
      </p:sp>
      <p:sp>
        <p:nvSpPr>
          <p:cNvPr id="14" name="Content Placeholder 2"/>
          <p:cNvSpPr>
            <a:spLocks noGrp="1"/>
          </p:cNvSpPr>
          <p:nvPr>
            <p:ph idx="1"/>
          </p:nvPr>
        </p:nvSpPr>
        <p:spPr/>
        <p:txBody>
          <a:bodyPr/>
          <a:lstStyle/>
          <a:p>
            <a:r>
              <a:rPr lang="en-US" altLang="en-US" dirty="0"/>
              <a:t>Construct a frequency distribution table for dichotomous, categorical, and ordinal variables</a:t>
            </a:r>
          </a:p>
          <a:p>
            <a:r>
              <a:rPr lang="en-US" altLang="en-US" dirty="0"/>
              <a:t>Provide an example of when the mean is a better measure of location than the median</a:t>
            </a:r>
          </a:p>
          <a:p>
            <a:r>
              <a:rPr lang="en-US" altLang="en-US" dirty="0"/>
              <a:t>Interpret the standard deviation of a continuous variable</a:t>
            </a:r>
          </a:p>
        </p:txBody>
      </p:sp>
    </p:spTree>
    <p:extLst>
      <p:ext uri="{BB962C8B-B14F-4D97-AF65-F5344CB8AC3E}">
        <p14:creationId xmlns:p14="http://schemas.microsoft.com/office/powerpoint/2010/main" val="289907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Continuous Variable</a:t>
            </a:r>
            <a:endParaRPr lang="en-US" dirty="0"/>
          </a:p>
        </p:txBody>
      </p:sp>
      <p:sp>
        <p:nvSpPr>
          <p:cNvPr id="5" name="Text Box 3"/>
          <p:cNvSpPr txBox="1">
            <a:spLocks noChangeArrowheads="1"/>
          </p:cNvSpPr>
          <p:nvPr/>
        </p:nvSpPr>
        <p:spPr bwMode="auto">
          <a:xfrm>
            <a:off x="3521122" y="3810000"/>
            <a:ext cx="127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Verdana" panose="020B0604030504040204" pitchFamily="34" charset="0"/>
              </a:rPr>
              <a:t>Median</a:t>
            </a:r>
          </a:p>
        </p:txBody>
      </p:sp>
      <p:sp>
        <p:nvSpPr>
          <p:cNvPr id="6" name="Text Box 4"/>
          <p:cNvSpPr txBox="1">
            <a:spLocks noChangeArrowheads="1"/>
          </p:cNvSpPr>
          <p:nvPr/>
        </p:nvSpPr>
        <p:spPr bwMode="auto">
          <a:xfrm>
            <a:off x="1082722" y="1801813"/>
            <a:ext cx="60960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dirty="0"/>
              <a:t>Order data</a:t>
            </a:r>
          </a:p>
          <a:p>
            <a:pPr>
              <a:spcBef>
                <a:spcPct val="50000"/>
              </a:spcBef>
              <a:buFontTx/>
              <a:buNone/>
            </a:pPr>
            <a:r>
              <a:rPr lang="en-US" altLang="en-US" sz="2800" dirty="0"/>
              <a:t>100   110   114   </a:t>
            </a:r>
            <a:r>
              <a:rPr lang="en-US" altLang="en-US" sz="2800" dirty="0">
                <a:solidFill>
                  <a:schemeClr val="accent2"/>
                </a:solidFill>
              </a:rPr>
              <a:t>121</a:t>
            </a:r>
            <a:r>
              <a:rPr lang="en-US" altLang="en-US" sz="2800" dirty="0"/>
              <a:t>   130   130   160</a:t>
            </a:r>
          </a:p>
        </p:txBody>
      </p:sp>
      <p:sp>
        <p:nvSpPr>
          <p:cNvPr id="7" name="Line 5"/>
          <p:cNvSpPr>
            <a:spLocks noChangeShapeType="1"/>
          </p:cNvSpPr>
          <p:nvPr/>
        </p:nvSpPr>
        <p:spPr bwMode="auto">
          <a:xfrm flipV="1">
            <a:off x="4130722" y="3124200"/>
            <a:ext cx="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 name="Text Box 6"/>
          <p:cNvSpPr txBox="1">
            <a:spLocks noChangeArrowheads="1"/>
          </p:cNvSpPr>
          <p:nvPr/>
        </p:nvSpPr>
        <p:spPr bwMode="auto">
          <a:xfrm>
            <a:off x="2051097" y="3810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a:latin typeface="Verdana" panose="020B0604030504040204" pitchFamily="34" charset="0"/>
              </a:rPr>
              <a:t>Q</a:t>
            </a:r>
            <a:r>
              <a:rPr lang="en-US" altLang="en-US" sz="2400" baseline="-25000">
                <a:latin typeface="Verdana" panose="020B0604030504040204" pitchFamily="34" charset="0"/>
              </a:rPr>
              <a:t>1</a:t>
            </a:r>
          </a:p>
        </p:txBody>
      </p:sp>
      <p:sp>
        <p:nvSpPr>
          <p:cNvPr id="9" name="Line 7"/>
          <p:cNvSpPr>
            <a:spLocks noChangeShapeType="1"/>
          </p:cNvSpPr>
          <p:nvPr/>
        </p:nvSpPr>
        <p:spPr bwMode="auto">
          <a:xfrm flipV="1">
            <a:off x="2279697" y="3124200"/>
            <a:ext cx="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 name="Line 8"/>
          <p:cNvSpPr>
            <a:spLocks noChangeShapeType="1"/>
          </p:cNvSpPr>
          <p:nvPr/>
        </p:nvSpPr>
        <p:spPr bwMode="auto">
          <a:xfrm flipV="1">
            <a:off x="5883322" y="3124200"/>
            <a:ext cx="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 name="Text Box 9"/>
          <p:cNvSpPr txBox="1">
            <a:spLocks noChangeArrowheads="1"/>
          </p:cNvSpPr>
          <p:nvPr/>
        </p:nvSpPr>
        <p:spPr bwMode="auto">
          <a:xfrm>
            <a:off x="5654722" y="3810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a:latin typeface="Verdana" panose="020B0604030504040204" pitchFamily="34" charset="0"/>
              </a:rPr>
              <a:t>Q</a:t>
            </a:r>
            <a:r>
              <a:rPr lang="en-US" altLang="en-US" sz="2400" baseline="-25000">
                <a:latin typeface="Verdana" panose="020B0604030504040204" pitchFamily="34" charset="0"/>
              </a:rPr>
              <a:t>3</a:t>
            </a:r>
          </a:p>
        </p:txBody>
      </p:sp>
    </p:spTree>
    <p:extLst>
      <p:ext uri="{BB962C8B-B14F-4D97-AF65-F5344CB8AC3E}">
        <p14:creationId xmlns:p14="http://schemas.microsoft.com/office/powerpoint/2010/main" val="251722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Box and Whisker Plot</a:t>
            </a:r>
            <a:endParaRPr lang="en-US" dirty="0"/>
          </a:p>
        </p:txBody>
      </p:sp>
      <p:sp>
        <p:nvSpPr>
          <p:cNvPr id="5" name="Rectangle 3" descr="The minimum and maximum values are 100 and 170, respectively. The median is at 125. Q 1 and Q 3 are at 110, and 140, respectively. &#10;" title="UnNumbered Figure"/>
          <p:cNvSpPr>
            <a:spLocks noGrp="1" noChangeArrowheads="1"/>
          </p:cNvSpPr>
          <p:nvPr>
            <p:ph idx="1"/>
          </p:nvPr>
        </p:nvSpPr>
        <p:spPr>
          <a:xfrm>
            <a:off x="1740090" y="1646830"/>
            <a:ext cx="8229600" cy="4343400"/>
          </a:xfrm>
        </p:spPr>
        <p:txBody>
          <a:bodyPr/>
          <a:lstStyle/>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r>
              <a:rPr lang="en-US" altLang="en-US" dirty="0">
                <a:latin typeface="Arial" panose="020B0604020202020204" pitchFamily="34" charset="0"/>
                <a:cs typeface="Arial" panose="020B0604020202020204" pitchFamily="34" charset="0"/>
              </a:rPr>
              <a:t>100   110   120   130   140   150   160</a:t>
            </a:r>
          </a:p>
        </p:txBody>
      </p:sp>
      <p:sp>
        <p:nvSpPr>
          <p:cNvPr id="6" name="Line 4"/>
          <p:cNvSpPr>
            <a:spLocks noChangeShapeType="1"/>
          </p:cNvSpPr>
          <p:nvPr/>
        </p:nvSpPr>
        <p:spPr bwMode="auto">
          <a:xfrm>
            <a:off x="2197290" y="3704230"/>
            <a:ext cx="708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
          <p:cNvSpPr>
            <a:spLocks noChangeArrowheads="1"/>
          </p:cNvSpPr>
          <p:nvPr/>
        </p:nvSpPr>
        <p:spPr bwMode="auto">
          <a:xfrm>
            <a:off x="3492690" y="3247030"/>
            <a:ext cx="2438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latin typeface="Verdana" panose="020B0604030504040204" pitchFamily="34" charset="0"/>
            </a:endParaRPr>
          </a:p>
        </p:txBody>
      </p:sp>
      <p:sp>
        <p:nvSpPr>
          <p:cNvPr id="8" name="Line 6"/>
          <p:cNvSpPr>
            <a:spLocks noChangeShapeType="1"/>
          </p:cNvSpPr>
          <p:nvPr/>
        </p:nvSpPr>
        <p:spPr bwMode="auto">
          <a:xfrm>
            <a:off x="4788090" y="3247030"/>
            <a:ext cx="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Text Box 7"/>
          <p:cNvSpPr txBox="1">
            <a:spLocks noChangeArrowheads="1"/>
          </p:cNvSpPr>
          <p:nvPr/>
        </p:nvSpPr>
        <p:spPr bwMode="auto">
          <a:xfrm>
            <a:off x="1968690" y="2104030"/>
            <a:ext cx="762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400"/>
              <a:t>Min         Q1       Median     Q3                                 Max</a:t>
            </a:r>
          </a:p>
        </p:txBody>
      </p:sp>
      <p:sp>
        <p:nvSpPr>
          <p:cNvPr id="10" name="Line 8"/>
          <p:cNvSpPr>
            <a:spLocks noChangeShapeType="1"/>
          </p:cNvSpPr>
          <p:nvPr/>
        </p:nvSpPr>
        <p:spPr bwMode="auto">
          <a:xfrm>
            <a:off x="2197290" y="2561230"/>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 name="Line 9"/>
          <p:cNvSpPr>
            <a:spLocks noChangeShapeType="1"/>
          </p:cNvSpPr>
          <p:nvPr/>
        </p:nvSpPr>
        <p:spPr bwMode="auto">
          <a:xfrm>
            <a:off x="9283890" y="2561230"/>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 name="Line 10"/>
          <p:cNvSpPr>
            <a:spLocks noChangeShapeType="1"/>
          </p:cNvSpPr>
          <p:nvPr/>
        </p:nvSpPr>
        <p:spPr bwMode="auto">
          <a:xfrm>
            <a:off x="3492690" y="256123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Line 11"/>
          <p:cNvSpPr>
            <a:spLocks noChangeShapeType="1"/>
          </p:cNvSpPr>
          <p:nvPr/>
        </p:nvSpPr>
        <p:spPr bwMode="auto">
          <a:xfrm>
            <a:off x="4788090" y="256123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 name="Line 12"/>
          <p:cNvSpPr>
            <a:spLocks noChangeShapeType="1"/>
          </p:cNvSpPr>
          <p:nvPr/>
        </p:nvSpPr>
        <p:spPr bwMode="auto">
          <a:xfrm>
            <a:off x="5931090" y="256123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88897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Comparing Samples with</a:t>
            </a:r>
            <a:br>
              <a:rPr lang="en-US" altLang="en-US" sz="3200" dirty="0"/>
            </a:br>
            <a:r>
              <a:rPr lang="en-US" altLang="en-US" sz="3200" dirty="0"/>
              <a:t>Box and Whisker Plots</a:t>
            </a:r>
            <a:endParaRPr lang="en-US" dirty="0"/>
          </a:p>
        </p:txBody>
      </p:sp>
      <p:sp>
        <p:nvSpPr>
          <p:cNvPr id="5" name="Rectangle 3"/>
          <p:cNvSpPr>
            <a:spLocks noGrp="1" noChangeArrowheads="1"/>
          </p:cNvSpPr>
          <p:nvPr>
            <p:ph idx="1"/>
          </p:nvPr>
        </p:nvSpPr>
        <p:spPr>
          <a:xfrm>
            <a:off x="1958454" y="1633182"/>
            <a:ext cx="8229600" cy="4343400"/>
          </a:xfrm>
        </p:spPr>
        <p:txBody>
          <a:bodyPr/>
          <a:lstStyle/>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r>
              <a:rPr lang="en-US" altLang="en-US" dirty="0">
                <a:latin typeface="Arial" panose="020B0604020202020204" pitchFamily="34" charset="0"/>
                <a:cs typeface="Arial" panose="020B0604020202020204" pitchFamily="34" charset="0"/>
              </a:rPr>
              <a:t>100   110   120   130   140   150   160</a:t>
            </a:r>
          </a:p>
        </p:txBody>
      </p:sp>
      <p:grpSp>
        <p:nvGrpSpPr>
          <p:cNvPr id="2" name="Group 1" descr="The description of the first box and whisker plot is as follows. The minimum and maximum values are 110 and 160, respectively. The values of Q 1 and Q 3 are 130 and 145, respectively. The median is 140. The description of the second box and whisker plot is as follows. The minimum and maximum values are 108 and 170, respectively. The values of Q 1 and Q 3 are 120 and 140, respectively. The median is at 130. &#10;" title="Unnumbered figure"/>
          <p:cNvGrpSpPr/>
          <p:nvPr/>
        </p:nvGrpSpPr>
        <p:grpSpPr>
          <a:xfrm>
            <a:off x="2415654" y="2318982"/>
            <a:ext cx="7086600" cy="2286000"/>
            <a:chOff x="2415654" y="2318982"/>
            <a:chExt cx="7086600" cy="2286000"/>
          </a:xfrm>
        </p:grpSpPr>
        <p:sp>
          <p:nvSpPr>
            <p:cNvPr id="6" name="Line 4"/>
            <p:cNvSpPr>
              <a:spLocks noChangeShapeType="1"/>
            </p:cNvSpPr>
            <p:nvPr/>
          </p:nvSpPr>
          <p:spPr bwMode="auto">
            <a:xfrm>
              <a:off x="2415654" y="4147782"/>
              <a:ext cx="708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
            <p:cNvSpPr>
              <a:spLocks noChangeArrowheads="1"/>
            </p:cNvSpPr>
            <p:nvPr/>
          </p:nvSpPr>
          <p:spPr bwMode="auto">
            <a:xfrm>
              <a:off x="3711054" y="3690582"/>
              <a:ext cx="2438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latin typeface="Verdana" panose="020B0604030504040204" pitchFamily="34" charset="0"/>
              </a:endParaRPr>
            </a:p>
          </p:txBody>
        </p:sp>
        <p:sp>
          <p:nvSpPr>
            <p:cNvPr id="8" name="Line 6"/>
            <p:cNvSpPr>
              <a:spLocks noChangeShapeType="1"/>
            </p:cNvSpPr>
            <p:nvPr/>
          </p:nvSpPr>
          <p:spPr bwMode="auto">
            <a:xfrm>
              <a:off x="5006454" y="3690582"/>
              <a:ext cx="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Line 7"/>
            <p:cNvSpPr>
              <a:spLocks noChangeShapeType="1"/>
            </p:cNvSpPr>
            <p:nvPr/>
          </p:nvSpPr>
          <p:spPr bwMode="auto">
            <a:xfrm>
              <a:off x="2949054" y="2776182"/>
              <a:ext cx="5410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Rectangle 8"/>
            <p:cNvSpPr>
              <a:spLocks noChangeArrowheads="1"/>
            </p:cNvSpPr>
            <p:nvPr/>
          </p:nvSpPr>
          <p:spPr bwMode="auto">
            <a:xfrm>
              <a:off x="5006454" y="2318982"/>
              <a:ext cx="1981200" cy="9906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latin typeface="Verdana" panose="020B0604030504040204" pitchFamily="34" charset="0"/>
              </a:endParaRPr>
            </a:p>
          </p:txBody>
        </p:sp>
        <p:sp>
          <p:nvSpPr>
            <p:cNvPr id="11" name="Line 9"/>
            <p:cNvSpPr>
              <a:spLocks noChangeShapeType="1"/>
            </p:cNvSpPr>
            <p:nvPr/>
          </p:nvSpPr>
          <p:spPr bwMode="auto">
            <a:xfrm>
              <a:off x="6149454" y="2318982"/>
              <a:ext cx="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232458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Summarizing Location and Variability</a:t>
            </a:r>
            <a:endParaRPr lang="en-US" dirty="0"/>
          </a:p>
        </p:txBody>
      </p:sp>
      <p:sp>
        <p:nvSpPr>
          <p:cNvPr id="14" name="Content Placeholder 2"/>
          <p:cNvSpPr>
            <a:spLocks noGrp="1"/>
          </p:cNvSpPr>
          <p:nvPr>
            <p:ph idx="1"/>
          </p:nvPr>
        </p:nvSpPr>
        <p:spPr/>
        <p:txBody>
          <a:bodyPr/>
          <a:lstStyle/>
          <a:p>
            <a:pPr marL="571500" indent="-571500"/>
            <a:r>
              <a:rPr lang="en-US" altLang="en-US" dirty="0">
                <a:ea typeface="MS PGothic" panose="020B0600070205080204" pitchFamily="34" charset="-128"/>
              </a:rPr>
              <a:t>When there are no outliers, the sample mean and standard deviation summarize location and variability.</a:t>
            </a:r>
          </a:p>
          <a:p>
            <a:pPr marL="571500" indent="-571500"/>
            <a:r>
              <a:rPr lang="en-US" altLang="en-US" dirty="0">
                <a:ea typeface="MS PGothic" panose="020B0600070205080204" pitchFamily="34" charset="-128"/>
              </a:rPr>
              <a:t>When there are outliers, the median and interquartile range (IQR) summarize location and variability, where  IQR = Q</a:t>
            </a:r>
            <a:r>
              <a:rPr lang="en-US" altLang="en-US" baseline="-25000" dirty="0">
                <a:ea typeface="MS PGothic" panose="020B0600070205080204" pitchFamily="34" charset="-128"/>
              </a:rPr>
              <a:t>3</a:t>
            </a:r>
            <a:r>
              <a:rPr lang="en-US" altLang="en-US" dirty="0">
                <a:ea typeface="MS PGothic" panose="020B0600070205080204" pitchFamily="34" charset="-128"/>
              </a:rPr>
              <a:t> – Q</a:t>
            </a:r>
            <a:r>
              <a:rPr lang="en-US" altLang="en-US" baseline="-25000" dirty="0">
                <a:ea typeface="MS PGothic" panose="020B0600070205080204" pitchFamily="34" charset="-128"/>
              </a:rPr>
              <a:t>1</a:t>
            </a:r>
            <a:r>
              <a:rPr lang="en-US" altLang="en-US" dirty="0">
                <a:ea typeface="MS PGothic" panose="020B0600070205080204" pitchFamily="34" charset="-128"/>
              </a:rPr>
              <a:t>.</a:t>
            </a:r>
          </a:p>
        </p:txBody>
      </p:sp>
    </p:spTree>
    <p:extLst>
      <p:ext uri="{BB962C8B-B14F-4D97-AF65-F5344CB8AC3E}">
        <p14:creationId xmlns:p14="http://schemas.microsoft.com/office/powerpoint/2010/main" val="285558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800" dirty="0"/>
              <a:t>(1 of 2)</a:t>
            </a:r>
            <a:endParaRPr lang="en-US" dirty="0"/>
          </a:p>
        </p:txBody>
      </p:sp>
      <p:sp>
        <p:nvSpPr>
          <p:cNvPr id="14" name="Content Placeholder 2"/>
          <p:cNvSpPr>
            <a:spLocks noGrp="1"/>
          </p:cNvSpPr>
          <p:nvPr>
            <p:ph idx="1"/>
          </p:nvPr>
        </p:nvSpPr>
        <p:spPr/>
        <p:txBody>
          <a:bodyPr/>
          <a:lstStyle/>
          <a:p>
            <a:pPr marL="0" indent="0">
              <a:lnSpc>
                <a:spcPct val="90000"/>
              </a:lnSpc>
              <a:buNone/>
            </a:pPr>
            <a:r>
              <a:rPr lang="en-US" altLang="en-US" sz="2400" dirty="0">
                <a:cs typeface="Times New Roman" panose="02020603050405020304" pitchFamily="18" charset="0"/>
              </a:rPr>
              <a:t>Sample:  </a:t>
            </a:r>
            <a:r>
              <a:rPr lang="en-US" altLang="en-US" sz="2400" i="1" dirty="0">
                <a:cs typeface="Times New Roman" panose="02020603050405020304" pitchFamily="18" charset="0"/>
              </a:rPr>
              <a:t>n </a:t>
            </a:r>
            <a:r>
              <a:rPr lang="en-US" altLang="en-US" sz="2400" dirty="0">
                <a:cs typeface="Times New Roman" panose="02020603050405020304" pitchFamily="18" charset="0"/>
              </a:rPr>
              <a:t>= 51 participants in a study of 		      cardiovascular risk factors.  </a:t>
            </a:r>
            <a:endParaRPr lang="en-US" altLang="en-US" sz="2400" dirty="0">
              <a:latin typeface="Courier New" panose="02070309020205020404" pitchFamily="49" charset="0"/>
              <a:cs typeface="Courier New" panose="02070309020205020404" pitchFamily="49" charset="0"/>
            </a:endParaRPr>
          </a:p>
          <a:p>
            <a:pPr marL="0" indent="0">
              <a:lnSpc>
                <a:spcPct val="90000"/>
              </a:lnSpc>
              <a:buNone/>
            </a:pPr>
            <a:r>
              <a:rPr lang="en-US" altLang="en-US" sz="2400" dirty="0">
                <a:cs typeface="Times New Roman" panose="02020603050405020304" pitchFamily="18" charset="0"/>
              </a:rPr>
              <a:t>Variable: age (years)</a:t>
            </a:r>
            <a:r>
              <a:rPr lang="en-US" altLang="en-US" sz="2400" dirty="0"/>
              <a:t> </a:t>
            </a:r>
          </a:p>
          <a:p>
            <a:pPr marL="0" indent="0" algn="just">
              <a:lnSpc>
                <a:spcPct val="90000"/>
              </a:lnSpc>
              <a:buNone/>
            </a:pPr>
            <a:endParaRPr lang="en-US" altLang="en-US" sz="2000" dirty="0"/>
          </a:p>
          <a:p>
            <a:pPr marL="0" indent="0" algn="just">
              <a:lnSpc>
                <a:spcPct val="90000"/>
              </a:lnSpc>
              <a:buNone/>
            </a:pPr>
            <a:r>
              <a:rPr lang="en-US" altLang="en-US" sz="2000" dirty="0"/>
              <a:t>60   62   63   64   64   65   65   65   65   65   65</a:t>
            </a:r>
          </a:p>
          <a:p>
            <a:pPr marL="0" indent="0" algn="just">
              <a:lnSpc>
                <a:spcPct val="90000"/>
              </a:lnSpc>
              <a:buNone/>
            </a:pPr>
            <a:r>
              <a:rPr lang="en-US" altLang="en-US" sz="2000" dirty="0"/>
              <a:t>66   66   66   66   66   67   67   67   68   68   68</a:t>
            </a:r>
          </a:p>
          <a:p>
            <a:pPr marL="0" indent="0" algn="just">
              <a:lnSpc>
                <a:spcPct val="90000"/>
              </a:lnSpc>
              <a:buNone/>
            </a:pPr>
            <a:r>
              <a:rPr lang="en-US" altLang="en-US" sz="2000" dirty="0"/>
              <a:t>70   70   70   71   71   72   72   73   73   73   73</a:t>
            </a:r>
          </a:p>
          <a:p>
            <a:pPr marL="0" indent="0" algn="just">
              <a:lnSpc>
                <a:spcPct val="90000"/>
              </a:lnSpc>
              <a:buNone/>
            </a:pPr>
            <a:r>
              <a:rPr lang="en-US" altLang="en-US" sz="2000" dirty="0"/>
              <a:t>73   73   75   75   75   76   76   77   77   77   77</a:t>
            </a:r>
          </a:p>
          <a:p>
            <a:pPr marL="0" indent="0" algn="just">
              <a:lnSpc>
                <a:spcPct val="90000"/>
              </a:lnSpc>
              <a:buFont typeface="Wingdings" panose="05000000000000000000" pitchFamily="2" charset="2"/>
              <a:buAutoNum type="arabicPlain" startAt="77"/>
            </a:pPr>
            <a:r>
              <a:rPr lang="en-US" altLang="en-US" sz="2000" dirty="0"/>
              <a:t>79   82   83   85   85   87</a:t>
            </a:r>
          </a:p>
          <a:p>
            <a:pPr marL="0" indent="0" algn="just">
              <a:lnSpc>
                <a:spcPct val="90000"/>
              </a:lnSpc>
              <a:buNone/>
            </a:pPr>
            <a:endParaRPr lang="en-US" altLang="en-US" sz="2000" dirty="0"/>
          </a:p>
        </p:txBody>
      </p:sp>
    </p:spTree>
    <p:extLst>
      <p:ext uri="{BB962C8B-B14F-4D97-AF65-F5344CB8AC3E}">
        <p14:creationId xmlns:p14="http://schemas.microsoft.com/office/powerpoint/2010/main" val="317705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800" dirty="0"/>
              <a:t>(2 of 2)</a:t>
            </a:r>
            <a:endParaRPr lang="en-US" dirty="0"/>
          </a:p>
        </p:txBody>
      </p:sp>
      <p:sp>
        <p:nvSpPr>
          <p:cNvPr id="5" name="Rectangle 3"/>
          <p:cNvSpPr>
            <a:spLocks noGrp="1" noChangeArrowheads="1"/>
          </p:cNvSpPr>
          <p:nvPr>
            <p:ph idx="1"/>
          </p:nvPr>
        </p:nvSpPr>
        <p:spPr>
          <a:xfrm>
            <a:off x="942833" y="1605887"/>
            <a:ext cx="7556500" cy="574675"/>
          </a:xfrm>
        </p:spPr>
        <p:txBody>
          <a:bodyPr/>
          <a:lstStyle/>
          <a:p>
            <a:pPr eaLnBrk="1" hangingPunct="1">
              <a:buFont typeface="Wingdings" panose="05000000000000000000" pitchFamily="2" charset="2"/>
              <a:buNone/>
            </a:pPr>
            <a:r>
              <a:rPr lang="en-US" altLang="en-US" sz="2400">
                <a:latin typeface="Arial" panose="020B0604020202020204" pitchFamily="34" charset="0"/>
                <a:cs typeface="Times New Roman" panose="02020603050405020304" pitchFamily="18" charset="0"/>
              </a:rPr>
              <a:t>Sample mean:</a:t>
            </a:r>
            <a:endParaRPr lang="en-US" altLang="en-US" sz="2400">
              <a:latin typeface="Arial" panose="020B0604020202020204" pitchFamily="34" charset="0"/>
              <a:cs typeface="Arial" panose="020B0604020202020204" pitchFamily="34" charset="0"/>
            </a:endParaRPr>
          </a:p>
        </p:txBody>
      </p:sp>
      <p:graphicFrame>
        <p:nvGraphicFramePr>
          <p:cNvPr id="6" name="Object 5" descr="An expression for X bar. X bar equals sigma X over n which equals 3637 over 51 equals 71.3. &#10;" title="Unnumbered equation"/>
          <p:cNvGraphicFramePr>
            <a:graphicFrameLocks noChangeAspect="1"/>
          </p:cNvGraphicFramePr>
          <p:nvPr>
            <p:extLst>
              <p:ext uri="{D42A27DB-BD31-4B8C-83A1-F6EECF244321}">
                <p14:modId xmlns:p14="http://schemas.microsoft.com/office/powerpoint/2010/main" val="2332325685"/>
              </p:ext>
            </p:extLst>
          </p:nvPr>
        </p:nvGraphicFramePr>
        <p:xfrm>
          <a:off x="3076433" y="1834487"/>
          <a:ext cx="3268663" cy="868363"/>
        </p:xfrm>
        <a:graphic>
          <a:graphicData uri="http://schemas.openxmlformats.org/presentationml/2006/ole">
            <mc:AlternateContent xmlns:mc="http://schemas.openxmlformats.org/markup-compatibility/2006">
              <mc:Choice xmlns:v="urn:schemas-microsoft-com:vml" Requires="v">
                <p:oleObj name="Equation" r:id="rId2" imgW="1473200" imgH="406400" progId="Equation.3">
                  <p:embed/>
                </p:oleObj>
              </mc:Choice>
              <mc:Fallback>
                <p:oleObj name="Equation" r:id="rId2" imgW="1473200" imgH="406400" progId="Equation.3">
                  <p:embed/>
                  <p:pic>
                    <p:nvPicPr>
                      <p:cNvPr id="6" name="Object 5" descr="An expression for X bar. X bar equals sigma X over n which equals 3637 over 51 equals 71.3. &#10;" title="Unnumbered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433" y="1834487"/>
                        <a:ext cx="3268663"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6"/>
          <p:cNvSpPr txBox="1">
            <a:spLocks noChangeArrowheads="1"/>
          </p:cNvSpPr>
          <p:nvPr/>
        </p:nvSpPr>
        <p:spPr bwMode="auto">
          <a:xfrm>
            <a:off x="942833" y="2748887"/>
            <a:ext cx="2649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Sample variance: </a:t>
            </a:r>
          </a:p>
        </p:txBody>
      </p:sp>
      <p:graphicFrame>
        <p:nvGraphicFramePr>
          <p:cNvPr id="8" name="Object 8" descr="s squared equals numerator over denominator. The numerator equals sigma X squared minus sigma X, the whole squared over n. The denominator equals n minus 1. This expression evaluates to 261,439 minus 3637 squared over 51, divided by 50, which equals 41.4.&#10;" title="Unnumbered equation"/>
          <p:cNvGraphicFramePr>
            <a:graphicFrameLocks noChangeAspect="1"/>
          </p:cNvGraphicFramePr>
          <p:nvPr>
            <p:extLst>
              <p:ext uri="{D42A27DB-BD31-4B8C-83A1-F6EECF244321}">
                <p14:modId xmlns:p14="http://schemas.microsoft.com/office/powerpoint/2010/main" val="1867032845"/>
              </p:ext>
            </p:extLst>
          </p:nvPr>
        </p:nvGraphicFramePr>
        <p:xfrm>
          <a:off x="1628633" y="3282287"/>
          <a:ext cx="6535738" cy="839788"/>
        </p:xfrm>
        <a:graphic>
          <a:graphicData uri="http://schemas.openxmlformats.org/presentationml/2006/ole">
            <mc:AlternateContent xmlns:mc="http://schemas.openxmlformats.org/markup-compatibility/2006">
              <mc:Choice xmlns:v="urn:schemas-microsoft-com:vml" Requires="v">
                <p:oleObj name="Equation" r:id="rId4" imgW="3098800" imgH="431800" progId="Equation.3">
                  <p:embed/>
                </p:oleObj>
              </mc:Choice>
              <mc:Fallback>
                <p:oleObj name="Equation" r:id="rId4" imgW="3098800" imgH="431800" progId="Equation.3">
                  <p:embed/>
                  <p:pic>
                    <p:nvPicPr>
                      <p:cNvPr id="8" name="Object 8" descr="s squared equals numerator over denominator. The numerator equals sigma X squared minus sigma X, the whole squared over n. The denominator equals n minus 1. This expression evaluates to 261,439 minus 3637 squared over 51, divided by 50, which equals 41.4.&#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8633" y="3282287"/>
                        <a:ext cx="653573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9"/>
          <p:cNvSpPr txBox="1">
            <a:spLocks noChangeArrowheads="1"/>
          </p:cNvSpPr>
          <p:nvPr/>
        </p:nvSpPr>
        <p:spPr bwMode="auto">
          <a:xfrm>
            <a:off x="942833" y="4349087"/>
            <a:ext cx="4003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en-US" sz="2400" dirty="0" err="1"/>
              <a:t>Sample</a:t>
            </a:r>
            <a:r>
              <a:rPr lang="fr-FR" altLang="en-US" sz="2400" dirty="0"/>
              <a:t> standard </a:t>
            </a:r>
            <a:r>
              <a:rPr lang="fr-FR" altLang="en-US" sz="2400" dirty="0" err="1"/>
              <a:t>deviation</a:t>
            </a:r>
            <a:r>
              <a:rPr lang="fr-FR" altLang="en-US" sz="2400" dirty="0"/>
              <a:t>:</a:t>
            </a:r>
            <a:r>
              <a:rPr lang="en-US" altLang="en-US" sz="2400" dirty="0"/>
              <a:t> </a:t>
            </a:r>
          </a:p>
        </p:txBody>
      </p:sp>
      <p:graphicFrame>
        <p:nvGraphicFramePr>
          <p:cNvPr id="10" name="Object 11" descr="S equals square root of 41.4 equals 6.4&#10;" title="Unnumbered equation"/>
          <p:cNvGraphicFramePr>
            <a:graphicFrameLocks noChangeAspect="1"/>
          </p:cNvGraphicFramePr>
          <p:nvPr>
            <p:extLst>
              <p:ext uri="{D42A27DB-BD31-4B8C-83A1-F6EECF244321}">
                <p14:modId xmlns:p14="http://schemas.microsoft.com/office/powerpoint/2010/main" val="4061504753"/>
              </p:ext>
            </p:extLst>
          </p:nvPr>
        </p:nvGraphicFramePr>
        <p:xfrm>
          <a:off x="3381233" y="4906300"/>
          <a:ext cx="1951038" cy="433387"/>
        </p:xfrm>
        <a:graphic>
          <a:graphicData uri="http://schemas.openxmlformats.org/presentationml/2006/ole">
            <mc:AlternateContent xmlns:mc="http://schemas.openxmlformats.org/markup-compatibility/2006">
              <mc:Choice xmlns:v="urn:schemas-microsoft-com:vml" Requires="v">
                <p:oleObj name="Equation" r:id="rId6" imgW="965200" imgH="228600" progId="Equation.3">
                  <p:embed/>
                </p:oleObj>
              </mc:Choice>
              <mc:Fallback>
                <p:oleObj name="Equation" r:id="rId6" imgW="965200" imgH="228600" progId="Equation.3">
                  <p:embed/>
                  <p:pic>
                    <p:nvPicPr>
                      <p:cNvPr id="10" name="Object 11" descr="S equals square root of 41.4 equals 6.4&#10;" title="Unnumbered equ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1233" y="4906300"/>
                        <a:ext cx="19510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2"/>
          <p:cNvSpPr txBox="1">
            <a:spLocks noChangeArrowheads="1"/>
          </p:cNvSpPr>
          <p:nvPr/>
        </p:nvSpPr>
        <p:spPr bwMode="auto">
          <a:xfrm>
            <a:off x="942833" y="5568287"/>
            <a:ext cx="7251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Standard summary: 	</a:t>
            </a:r>
            <a:r>
              <a:rPr lang="en-US" altLang="en-US" sz="2400" i="1"/>
              <a:t>n </a:t>
            </a:r>
            <a:r>
              <a:rPr lang="en-US" altLang="en-US" sz="2400"/>
              <a:t>= 51, X = 71.3, s = 6.4 </a:t>
            </a:r>
          </a:p>
        </p:txBody>
      </p:sp>
      <p:sp>
        <p:nvSpPr>
          <p:cNvPr id="12" name="Line 13"/>
          <p:cNvSpPr>
            <a:spLocks noChangeShapeType="1"/>
          </p:cNvSpPr>
          <p:nvPr/>
        </p:nvSpPr>
        <p:spPr bwMode="auto">
          <a:xfrm>
            <a:off x="4360721" y="5644487"/>
            <a:ext cx="250825" cy="0"/>
          </a:xfrm>
          <a:prstGeom prst="line">
            <a:avLst/>
          </a:prstGeom>
          <a:noFill/>
          <a:ln w="9525">
            <a:solidFill>
              <a:schemeClr val="tx1"/>
            </a:solidFill>
            <a:round/>
            <a:headEnd/>
            <a:tailEnd/>
          </a:ln>
        </p:spPr>
        <p:txBody>
          <a:bodyPr/>
          <a:lstStyle/>
          <a:p>
            <a:pPr>
              <a:defRPr/>
            </a:pPr>
            <a:endParaRPr lang="en-US">
              <a:latin typeface="+mn-lt"/>
              <a:ea typeface="+mn-ea"/>
            </a:endParaRPr>
          </a:p>
        </p:txBody>
      </p:sp>
    </p:spTree>
    <p:extLst>
      <p:ext uri="{BB962C8B-B14F-4D97-AF65-F5344CB8AC3E}">
        <p14:creationId xmlns:p14="http://schemas.microsoft.com/office/powerpoint/2010/main" val="763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Outliers</a:t>
            </a:r>
            <a:endParaRPr lang="en-US" dirty="0"/>
          </a:p>
        </p:txBody>
      </p:sp>
      <p:sp>
        <p:nvSpPr>
          <p:cNvPr id="14" name="Content Placeholder 2"/>
          <p:cNvSpPr>
            <a:spLocks noGrp="1"/>
          </p:cNvSpPr>
          <p:nvPr>
            <p:ph idx="1"/>
          </p:nvPr>
        </p:nvSpPr>
        <p:spPr/>
        <p:txBody>
          <a:bodyPr/>
          <a:lstStyle/>
          <a:p>
            <a:pPr algn="just">
              <a:lnSpc>
                <a:spcPct val="90000"/>
              </a:lnSpc>
              <a:spcAft>
                <a:spcPct val="50000"/>
              </a:spcAft>
              <a:buNone/>
            </a:pPr>
            <a:r>
              <a:rPr lang="en-US" altLang="en-US" sz="2800" dirty="0">
                <a:ea typeface="MS PGothic" panose="020B0600070205080204" pitchFamily="34" charset="-128"/>
              </a:rPr>
              <a:t>IQR 	= Interquartile Range = Q</a:t>
            </a:r>
            <a:r>
              <a:rPr lang="en-US" altLang="en-US" sz="2800" baseline="-25000" dirty="0">
                <a:ea typeface="MS PGothic" panose="020B0600070205080204" pitchFamily="34" charset="-128"/>
              </a:rPr>
              <a:t>3</a:t>
            </a:r>
            <a:r>
              <a:rPr lang="en-US" altLang="en-US" sz="2800" dirty="0">
                <a:ea typeface="MS PGothic" panose="020B0600070205080204" pitchFamily="34" charset="-128"/>
              </a:rPr>
              <a:t> – Q</a:t>
            </a:r>
            <a:r>
              <a:rPr lang="en-US" altLang="en-US" sz="2800" baseline="-25000" dirty="0">
                <a:ea typeface="MS PGothic" panose="020B0600070205080204" pitchFamily="34" charset="-128"/>
              </a:rPr>
              <a:t>1</a:t>
            </a:r>
            <a:endParaRPr lang="en-US" altLang="en-US" sz="2800" baseline="-25000" dirty="0">
              <a:latin typeface="Courier New" panose="02070309020205020404" pitchFamily="49" charset="0"/>
              <a:ea typeface="MS PGothic" panose="020B0600070205080204" pitchFamily="34" charset="-128"/>
            </a:endParaRPr>
          </a:p>
          <a:p>
            <a:pPr algn="just">
              <a:lnSpc>
                <a:spcPct val="90000"/>
              </a:lnSpc>
              <a:spcAft>
                <a:spcPct val="50000"/>
              </a:spcAft>
              <a:buNone/>
            </a:pPr>
            <a:r>
              <a:rPr lang="en-US" altLang="en-US" sz="2800" dirty="0">
                <a:ea typeface="MS PGothic" panose="020B0600070205080204" pitchFamily="34" charset="-128"/>
              </a:rPr>
              <a:t>		= Range of middle half of the data</a:t>
            </a:r>
            <a:endParaRPr lang="en-US" altLang="en-US" sz="2800" dirty="0">
              <a:latin typeface="Courier New" panose="02070309020205020404" pitchFamily="49" charset="0"/>
              <a:ea typeface="MS PGothic" panose="020B0600070205080204" pitchFamily="34" charset="-128"/>
            </a:endParaRPr>
          </a:p>
          <a:p>
            <a:pPr algn="just">
              <a:lnSpc>
                <a:spcPct val="90000"/>
              </a:lnSpc>
              <a:spcAft>
                <a:spcPct val="50000"/>
              </a:spcAft>
            </a:pPr>
            <a:r>
              <a:rPr lang="en-US" altLang="en-US" sz="2800" dirty="0">
                <a:ea typeface="MS PGothic" panose="020B0600070205080204" pitchFamily="34" charset="-128"/>
              </a:rPr>
              <a:t>Outliers are values that either:</a:t>
            </a:r>
            <a:endParaRPr lang="en-US" altLang="en-US" sz="2800" dirty="0">
              <a:latin typeface="Courier New" panose="02070309020205020404" pitchFamily="49" charset="0"/>
              <a:ea typeface="MS PGothic" panose="020B0600070205080204" pitchFamily="34" charset="-128"/>
            </a:endParaRPr>
          </a:p>
          <a:p>
            <a:pPr lvl="1" algn="just">
              <a:lnSpc>
                <a:spcPct val="90000"/>
              </a:lnSpc>
              <a:spcAft>
                <a:spcPct val="50000"/>
              </a:spcAft>
            </a:pPr>
            <a:r>
              <a:rPr lang="en-US" altLang="en-US" sz="2400" dirty="0">
                <a:ea typeface="MS PGothic" panose="020B0600070205080204" pitchFamily="34" charset="-128"/>
              </a:rPr>
              <a:t>Exceed   Q</a:t>
            </a:r>
            <a:r>
              <a:rPr lang="en-US" altLang="en-US" sz="2400" baseline="-25000" dirty="0">
                <a:ea typeface="MS PGothic" panose="020B0600070205080204" pitchFamily="34" charset="-128"/>
              </a:rPr>
              <a:t>3</a:t>
            </a:r>
            <a:r>
              <a:rPr lang="en-US" altLang="en-US" sz="2400" dirty="0">
                <a:ea typeface="MS PGothic" panose="020B0600070205080204" pitchFamily="34" charset="-128"/>
              </a:rPr>
              <a:t> + 1.5 IQR</a:t>
            </a:r>
            <a:endParaRPr lang="en-US" altLang="en-US" sz="2400" dirty="0">
              <a:latin typeface="Courier New" panose="02070309020205020404" pitchFamily="49" charset="0"/>
              <a:ea typeface="MS PGothic" panose="020B0600070205080204" pitchFamily="34" charset="-128"/>
            </a:endParaRPr>
          </a:p>
          <a:p>
            <a:pPr lvl="1">
              <a:lnSpc>
                <a:spcPct val="90000"/>
              </a:lnSpc>
              <a:spcAft>
                <a:spcPct val="50000"/>
              </a:spcAft>
            </a:pPr>
            <a:r>
              <a:rPr lang="en-US" altLang="en-US" sz="2400" dirty="0">
                <a:ea typeface="MS PGothic" panose="020B0600070205080204" pitchFamily="34" charset="-128"/>
              </a:rPr>
              <a:t>Fall below Q</a:t>
            </a:r>
            <a:r>
              <a:rPr lang="en-US" altLang="en-US" sz="2400" baseline="-25000" dirty="0">
                <a:ea typeface="MS PGothic" panose="020B0600070205080204" pitchFamily="34" charset="-128"/>
              </a:rPr>
              <a:t>1</a:t>
            </a:r>
            <a:r>
              <a:rPr lang="en-US" altLang="en-US" sz="2400" dirty="0">
                <a:ea typeface="MS PGothic" panose="020B0600070205080204" pitchFamily="34" charset="-128"/>
              </a:rPr>
              <a:t> – 1.5 IQR </a:t>
            </a:r>
          </a:p>
          <a:p>
            <a:pPr lvl="1">
              <a:lnSpc>
                <a:spcPct val="90000"/>
              </a:lnSpc>
              <a:spcAft>
                <a:spcPct val="50000"/>
              </a:spcAft>
            </a:pPr>
            <a:r>
              <a:rPr lang="en-US" altLang="en-US" sz="2400" dirty="0">
                <a:ea typeface="MS PGothic" panose="020B0600070205080204" pitchFamily="34" charset="-128"/>
              </a:rPr>
              <a:t>Or, are outside       ± 3s </a:t>
            </a:r>
          </a:p>
        </p:txBody>
      </p:sp>
    </p:spTree>
    <p:extLst>
      <p:ext uri="{BB962C8B-B14F-4D97-AF65-F5344CB8AC3E}">
        <p14:creationId xmlns:p14="http://schemas.microsoft.com/office/powerpoint/2010/main" val="21064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Check for Outliers in Example</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Q</a:t>
            </a:r>
            <a:r>
              <a:rPr lang="en-US" altLang="en-US" baseline="-25000" dirty="0">
                <a:ea typeface="MS PGothic" panose="020B0600070205080204" pitchFamily="34" charset="-128"/>
              </a:rPr>
              <a:t>1</a:t>
            </a:r>
            <a:r>
              <a:rPr lang="en-US" altLang="en-US" dirty="0">
                <a:ea typeface="MS PGothic" panose="020B0600070205080204" pitchFamily="34" charset="-128"/>
              </a:rPr>
              <a:t> = 66, Q</a:t>
            </a:r>
            <a:r>
              <a:rPr lang="en-US" altLang="en-US" baseline="-25000" dirty="0">
                <a:ea typeface="MS PGothic" panose="020B0600070205080204" pitchFamily="34" charset="-128"/>
              </a:rPr>
              <a:t>3</a:t>
            </a:r>
            <a:r>
              <a:rPr lang="en-US" altLang="en-US" dirty="0">
                <a:ea typeface="MS PGothic" panose="020B0600070205080204" pitchFamily="34" charset="-128"/>
              </a:rPr>
              <a:t> = 76, IQR = 10</a:t>
            </a:r>
          </a:p>
          <a:p>
            <a:pPr lvl="1"/>
            <a:r>
              <a:rPr lang="en-US" altLang="en-US" sz="2200" dirty="0">
                <a:ea typeface="MS PGothic" panose="020B0600070205080204" pitchFamily="34" charset="-128"/>
              </a:rPr>
              <a:t>Lower = 66 – 1.5(10) = 51</a:t>
            </a:r>
          </a:p>
          <a:p>
            <a:pPr lvl="1"/>
            <a:r>
              <a:rPr lang="en-US" altLang="en-US" sz="2200" dirty="0">
                <a:ea typeface="MS PGothic" panose="020B0600070205080204" pitchFamily="34" charset="-128"/>
              </a:rPr>
              <a:t>Upper = 76 + 1.5(10) = 91</a:t>
            </a:r>
          </a:p>
          <a:p>
            <a:pPr lvl="1">
              <a:buNone/>
            </a:pPr>
            <a:endParaRPr lang="en-US" altLang="en-US" sz="2200" dirty="0">
              <a:ea typeface="MS PGothic" panose="020B0600070205080204" pitchFamily="34" charset="-128"/>
            </a:endParaRPr>
          </a:p>
          <a:p>
            <a:r>
              <a:rPr lang="en-US" altLang="en-US" dirty="0">
                <a:ea typeface="MS PGothic" panose="020B0600070205080204" pitchFamily="34" charset="-128"/>
              </a:rPr>
              <a:t>    ± 3s = 52.1 to 90.5</a:t>
            </a:r>
          </a:p>
          <a:p>
            <a:pPr lvl="1">
              <a:buNone/>
            </a:pPr>
            <a:endParaRPr lang="en-US" altLang="en-US" sz="2200" dirty="0">
              <a:ea typeface="MS PGothic" panose="020B0600070205080204" pitchFamily="34" charset="-128"/>
            </a:endParaRPr>
          </a:p>
        </p:txBody>
      </p:sp>
    </p:spTree>
    <p:extLst>
      <p:ext uri="{BB962C8B-B14F-4D97-AF65-F5344CB8AC3E}">
        <p14:creationId xmlns:p14="http://schemas.microsoft.com/office/powerpoint/2010/main" val="126018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Presenting Data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sz="2400" dirty="0">
                <a:ea typeface="MS PGothic" panose="020B0600070205080204" pitchFamily="34" charset="-128"/>
              </a:rPr>
              <a:t>Suppose we collapse ages into five mutually exclusive and exhaustive categories </a:t>
            </a:r>
          </a:p>
          <a:p>
            <a:pPr>
              <a:buNone/>
            </a:pPr>
            <a:r>
              <a:rPr lang="en-US" altLang="en-US" sz="2400" u="sng" dirty="0">
                <a:ea typeface="MS PGothic" panose="020B0600070205080204" pitchFamily="34" charset="-128"/>
              </a:rPr>
              <a:t>  Age Class    Number of Individuals (freq.) </a:t>
            </a:r>
            <a:r>
              <a:rPr lang="en-US" altLang="en-US" sz="2400" dirty="0">
                <a:ea typeface="MS PGothic" panose="020B0600070205080204" pitchFamily="34" charset="-128"/>
              </a:rPr>
              <a:t>                                                                                         60–64     		  5</a:t>
            </a:r>
            <a:endParaRPr lang="en-US" altLang="en-US" sz="2400" dirty="0">
              <a:latin typeface="Courier New" panose="02070309020205020404" pitchFamily="49" charset="0"/>
              <a:ea typeface="MS PGothic" panose="020B0600070205080204" pitchFamily="34" charset="-128"/>
            </a:endParaRPr>
          </a:p>
          <a:p>
            <a:pPr algn="just">
              <a:buNone/>
            </a:pPr>
            <a:r>
              <a:rPr lang="en-US" altLang="en-US" sz="2400" dirty="0">
                <a:ea typeface="MS PGothic" panose="020B0600070205080204" pitchFamily="34" charset="-128"/>
              </a:rPr>
              <a:t>    65–69      		17</a:t>
            </a:r>
            <a:endParaRPr lang="en-US" altLang="en-US" sz="2400" dirty="0">
              <a:latin typeface="Courier New" panose="02070309020205020404" pitchFamily="49" charset="0"/>
              <a:ea typeface="MS PGothic" panose="020B0600070205080204" pitchFamily="34" charset="-128"/>
            </a:endParaRPr>
          </a:p>
          <a:p>
            <a:pPr algn="just">
              <a:buNone/>
            </a:pPr>
            <a:r>
              <a:rPr lang="en-US" altLang="en-US" sz="2400" dirty="0">
                <a:ea typeface="MS PGothic" panose="020B0600070205080204" pitchFamily="34" charset="-128"/>
              </a:rPr>
              <a:t>    70–74      		12</a:t>
            </a:r>
            <a:endParaRPr lang="en-US" altLang="en-US" sz="2400" dirty="0">
              <a:latin typeface="Courier New" panose="02070309020205020404" pitchFamily="49" charset="0"/>
              <a:ea typeface="MS PGothic" panose="020B0600070205080204" pitchFamily="34" charset="-128"/>
            </a:endParaRPr>
          </a:p>
          <a:p>
            <a:pPr algn="just">
              <a:buNone/>
            </a:pPr>
            <a:r>
              <a:rPr lang="en-US" altLang="en-US" sz="2400" dirty="0">
                <a:ea typeface="MS PGothic" panose="020B0600070205080204" pitchFamily="34" charset="-128"/>
              </a:rPr>
              <a:t>    75–79      		12</a:t>
            </a:r>
            <a:endParaRPr lang="en-US" altLang="en-US" sz="2400" dirty="0">
              <a:latin typeface="Courier New" panose="02070309020205020404" pitchFamily="49" charset="0"/>
              <a:ea typeface="MS PGothic" panose="020B0600070205080204" pitchFamily="34" charset="-128"/>
            </a:endParaRPr>
          </a:p>
          <a:p>
            <a:pPr algn="just">
              <a:buNone/>
            </a:pPr>
            <a:r>
              <a:rPr lang="en-US" altLang="en-US" sz="2400" dirty="0">
                <a:ea typeface="MS PGothic" panose="020B0600070205080204" pitchFamily="34" charset="-128"/>
              </a:rPr>
              <a:t>    80–84       	  	  2		</a:t>
            </a:r>
            <a:endParaRPr lang="en-US" altLang="en-US" sz="2400" dirty="0">
              <a:latin typeface="Courier New" panose="02070309020205020404" pitchFamily="49" charset="0"/>
              <a:ea typeface="MS PGothic" panose="020B0600070205080204" pitchFamily="34" charset="-128"/>
            </a:endParaRPr>
          </a:p>
          <a:p>
            <a:pPr>
              <a:buNone/>
            </a:pPr>
            <a:r>
              <a:rPr lang="en-US" altLang="en-US" sz="2400" dirty="0">
                <a:ea typeface="MS PGothic" panose="020B0600070205080204" pitchFamily="34" charset="-128"/>
              </a:rPr>
              <a:t>    85–89       		  3 </a:t>
            </a:r>
          </a:p>
        </p:txBody>
      </p:sp>
    </p:spTree>
    <p:extLst>
      <p:ext uri="{BB962C8B-B14F-4D97-AF65-F5344CB8AC3E}">
        <p14:creationId xmlns:p14="http://schemas.microsoft.com/office/powerpoint/2010/main" val="79288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Presenting Data </a:t>
            </a:r>
            <a:r>
              <a:rPr lang="en-US" altLang="en-US" sz="1400" dirty="0"/>
              <a:t>(2 of 2)</a:t>
            </a:r>
            <a:endParaRPr lang="en-US" dirty="0"/>
          </a:p>
        </p:txBody>
      </p:sp>
      <p:pic>
        <p:nvPicPr>
          <p:cNvPr id="4" name="Picture 3"/>
          <p:cNvPicPr>
            <a:picLocks noChangeAspect="1"/>
          </p:cNvPicPr>
          <p:nvPr/>
        </p:nvPicPr>
        <p:blipFill>
          <a:blip r:embed="rId2"/>
          <a:stretch>
            <a:fillRect/>
          </a:stretch>
        </p:blipFill>
        <p:spPr>
          <a:xfrm>
            <a:off x="915140" y="1637725"/>
            <a:ext cx="8096190" cy="4346825"/>
          </a:xfrm>
          <a:prstGeom prst="rect">
            <a:avLst/>
          </a:prstGeom>
        </p:spPr>
      </p:pic>
    </p:spTree>
    <p:extLst>
      <p:ext uri="{BB962C8B-B14F-4D97-AF65-F5344CB8AC3E}">
        <p14:creationId xmlns:p14="http://schemas.microsoft.com/office/powerpoint/2010/main" val="50987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(3 of 3)</a:t>
            </a:r>
            <a:endParaRPr lang="en-US" dirty="0"/>
          </a:p>
        </p:txBody>
      </p:sp>
      <p:sp>
        <p:nvSpPr>
          <p:cNvPr id="14" name="Content Placeholder 2"/>
          <p:cNvSpPr>
            <a:spLocks noGrp="1"/>
          </p:cNvSpPr>
          <p:nvPr>
            <p:ph idx="1"/>
          </p:nvPr>
        </p:nvSpPr>
        <p:spPr/>
        <p:txBody>
          <a:bodyPr/>
          <a:lstStyle/>
          <a:p>
            <a:r>
              <a:rPr lang="en-US" altLang="en-US" dirty="0"/>
              <a:t>Generate and interpret a box plot for a continuous variable</a:t>
            </a:r>
          </a:p>
          <a:p>
            <a:r>
              <a:rPr lang="en-US" altLang="en-US" dirty="0"/>
              <a:t>Produce and interpret side-by-side box plots</a:t>
            </a:r>
          </a:p>
          <a:p>
            <a:r>
              <a:rPr lang="en-US" altLang="en-US" dirty="0"/>
              <a:t>Differentiate between a histogram and a bar chart</a:t>
            </a:r>
          </a:p>
          <a:p>
            <a:endParaRPr lang="en-US" altLang="en-US" dirty="0"/>
          </a:p>
        </p:txBody>
      </p:sp>
    </p:spTree>
    <p:extLst>
      <p:ext uri="{BB962C8B-B14F-4D97-AF65-F5344CB8AC3E}">
        <p14:creationId xmlns:p14="http://schemas.microsoft.com/office/powerpoint/2010/main" val="314414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Frequency Histogram</a:t>
            </a:r>
            <a:endParaRPr lang="en-US" dirty="0"/>
          </a:p>
        </p:txBody>
      </p:sp>
      <p:graphicFrame>
        <p:nvGraphicFramePr>
          <p:cNvPr id="5" name="Object 5" descr="The x axis is labelled Age Class and the y axis is labelled Frequency. The y axis ranges from 0 to 18 in increments of 2. The data in the histogram is as follows. 60 to 64: 5. 65 to 69: 17. 70 to 74: 12. 75 to 79: 12. 80 to 84: 2. 85 to 89: 0. &#10;" title="Unnumbered figure"/>
          <p:cNvGraphicFramePr>
            <a:graphicFrameLocks noChangeAspect="1"/>
          </p:cNvGraphicFramePr>
          <p:nvPr>
            <p:extLst>
              <p:ext uri="{D42A27DB-BD31-4B8C-83A1-F6EECF244321}">
                <p14:modId xmlns:p14="http://schemas.microsoft.com/office/powerpoint/2010/main" val="2035444511"/>
              </p:ext>
            </p:extLst>
          </p:nvPr>
        </p:nvGraphicFramePr>
        <p:xfrm>
          <a:off x="2743200" y="1748715"/>
          <a:ext cx="6705600" cy="4038600"/>
        </p:xfrm>
        <a:graphic>
          <a:graphicData uri="http://schemas.openxmlformats.org/presentationml/2006/ole">
            <mc:AlternateContent xmlns:mc="http://schemas.openxmlformats.org/markup-compatibility/2006">
              <mc:Choice xmlns:v="urn:schemas-microsoft-com:vml" Requires="v">
                <p:oleObj name="Chart" r:id="rId2" imgW="5854700" imgH="3937000" progId="MSGraph.Chart.8">
                  <p:embed followColorScheme="full"/>
                </p:oleObj>
              </mc:Choice>
              <mc:Fallback>
                <p:oleObj name="Chart" r:id="rId2" imgW="5854700" imgH="3937000" progId="MSGraph.Chart.8">
                  <p:embed followColorScheme="full"/>
                  <p:pic>
                    <p:nvPicPr>
                      <p:cNvPr id="5" name="Object 5" descr="The x axis is labelled Age Class and the y axis is labelled Frequency. The y axis ranges from 0 to 18 in increments of 2. The data in the histogram is as follows. 60 to 64: 5. 65 to 69: 17. 70 to 74: 12. 75 to 79: 12. 80 to 84: 2. 85 to 89: 0. &#10;" title="Unnumbered figur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748715"/>
                        <a:ext cx="6705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4975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4.3.</a:t>
            </a:r>
            <a:br>
              <a:rPr lang="en-US" altLang="en-US" dirty="0"/>
            </a:br>
            <a:r>
              <a:rPr lang="en-US" altLang="en-US" dirty="0"/>
              <a:t>Summarizing Continuous Variables</a:t>
            </a:r>
            <a:endParaRPr lang="en-US" dirty="0"/>
          </a:p>
        </p:txBody>
      </p:sp>
      <p:sp>
        <p:nvSpPr>
          <p:cNvPr id="14" name="Content Placeholder 2"/>
          <p:cNvSpPr>
            <a:spLocks noGrp="1"/>
          </p:cNvSpPr>
          <p:nvPr>
            <p:ph idx="1"/>
          </p:nvPr>
        </p:nvSpPr>
        <p:spPr/>
        <p:txBody>
          <a:bodyPr/>
          <a:lstStyle/>
          <a:p>
            <a:r>
              <a:rPr lang="en-US" altLang="en-US" sz="2400" dirty="0"/>
              <a:t>Diastolic blood pressures in </a:t>
            </a:r>
            <a:r>
              <a:rPr lang="en-US" altLang="en-US" sz="2400" i="1" dirty="0"/>
              <a:t>n</a:t>
            </a:r>
            <a:r>
              <a:rPr lang="en-US" altLang="en-US" sz="2400" dirty="0"/>
              <a:t> = 10 randomly selected participants attending the seventh examination of the Framingham Offspring Study</a:t>
            </a:r>
          </a:p>
          <a:p>
            <a:pPr>
              <a:buNone/>
            </a:pPr>
            <a:endParaRPr lang="en-US" altLang="en-US" dirty="0"/>
          </a:p>
          <a:p>
            <a:pPr>
              <a:buNone/>
            </a:pPr>
            <a:r>
              <a:rPr lang="en-US" altLang="en-US" dirty="0"/>
              <a:t>			76	64	62	81	70</a:t>
            </a:r>
          </a:p>
          <a:p>
            <a:pPr>
              <a:buNone/>
            </a:pPr>
            <a:r>
              <a:rPr lang="en-US" altLang="en-US" dirty="0"/>
              <a:t>			72	81	63	67	77</a:t>
            </a:r>
          </a:p>
        </p:txBody>
      </p:sp>
    </p:spTree>
    <p:extLst>
      <p:ext uri="{BB962C8B-B14F-4D97-AF65-F5344CB8AC3E}">
        <p14:creationId xmlns:p14="http://schemas.microsoft.com/office/powerpoint/2010/main" val="187093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Summarizing Location	</a:t>
            </a:r>
            <a:endParaRPr lang="en-US" dirty="0"/>
          </a:p>
        </p:txBody>
      </p:sp>
      <p:sp>
        <p:nvSpPr>
          <p:cNvPr id="14" name="Content Placeholder 2"/>
          <p:cNvSpPr>
            <a:spLocks noGrp="1"/>
          </p:cNvSpPr>
          <p:nvPr>
            <p:ph idx="1"/>
          </p:nvPr>
        </p:nvSpPr>
        <p:spPr/>
        <p:txBody>
          <a:bodyPr/>
          <a:lstStyle/>
          <a:p>
            <a:r>
              <a:rPr lang="en-US" altLang="en-US" dirty="0"/>
              <a:t>What is a typical diastolic blood pressure?</a:t>
            </a:r>
          </a:p>
          <a:p>
            <a:pPr>
              <a:buNone/>
            </a:pPr>
            <a:endParaRPr lang="en-US" altLang="en-US" dirty="0"/>
          </a:p>
          <a:p>
            <a:pPr>
              <a:buNone/>
            </a:pPr>
            <a:r>
              <a:rPr lang="en-US" altLang="en-US" dirty="0"/>
              <a:t>Sample mean:</a:t>
            </a:r>
          </a:p>
          <a:p>
            <a:pPr>
              <a:buNone/>
            </a:pPr>
            <a:r>
              <a:rPr lang="en-US" altLang="en-US" sz="2000" dirty="0"/>
              <a:t>	= Sum of diastolic blood pressures/</a:t>
            </a:r>
            <a:r>
              <a:rPr lang="en-US" altLang="en-US" sz="2000" i="1" dirty="0"/>
              <a:t>n</a:t>
            </a:r>
          </a:p>
          <a:p>
            <a:pPr>
              <a:buNone/>
            </a:pPr>
            <a:r>
              <a:rPr lang="en-US" altLang="en-US" sz="2000" dirty="0"/>
              <a:t>	= 713/10 = 71.3</a:t>
            </a:r>
          </a:p>
        </p:txBody>
      </p:sp>
    </p:spTree>
    <p:extLst>
      <p:ext uri="{BB962C8B-B14F-4D97-AF65-F5344CB8AC3E}">
        <p14:creationId xmlns:p14="http://schemas.microsoft.com/office/powerpoint/2010/main" val="411621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Notation</a:t>
            </a:r>
            <a:endParaRPr lang="en-US" dirty="0"/>
          </a:p>
        </p:txBody>
      </p:sp>
      <p:sp>
        <p:nvSpPr>
          <p:cNvPr id="14" name="Content Placeholder 2"/>
          <p:cNvSpPr>
            <a:spLocks noGrp="1"/>
          </p:cNvSpPr>
          <p:nvPr>
            <p:ph idx="1"/>
          </p:nvPr>
        </p:nvSpPr>
        <p:spPr/>
        <p:txBody>
          <a:bodyPr/>
          <a:lstStyle/>
          <a:p>
            <a:r>
              <a:rPr lang="en-US" altLang="en-US" dirty="0"/>
              <a:t>Let X represent the outcome of interest (e.g., X = diastolic blood pressure)</a:t>
            </a:r>
          </a:p>
          <a:p>
            <a:pPr>
              <a:buNone/>
            </a:pPr>
            <a:endParaRPr lang="en-US" altLang="en-US" sz="2000" dirty="0"/>
          </a:p>
        </p:txBody>
      </p:sp>
      <p:graphicFrame>
        <p:nvGraphicFramePr>
          <p:cNvPr id="4" name="Object 4" descr="Sample mean equals X bar equals summation of X over n.&#10;" title="Unnumbered equation"/>
          <p:cNvGraphicFramePr>
            <a:graphicFrameLocks noChangeAspect="1"/>
          </p:cNvGraphicFramePr>
          <p:nvPr>
            <p:extLst>
              <p:ext uri="{D42A27DB-BD31-4B8C-83A1-F6EECF244321}">
                <p14:modId xmlns:p14="http://schemas.microsoft.com/office/powerpoint/2010/main" val="868766849"/>
              </p:ext>
            </p:extLst>
          </p:nvPr>
        </p:nvGraphicFramePr>
        <p:xfrm>
          <a:off x="3195851" y="2453185"/>
          <a:ext cx="4570413" cy="1243013"/>
        </p:xfrm>
        <a:graphic>
          <a:graphicData uri="http://schemas.openxmlformats.org/presentationml/2006/ole">
            <mc:AlternateContent xmlns:mc="http://schemas.openxmlformats.org/markup-compatibility/2006">
              <mc:Choice xmlns:v="urn:schemas-microsoft-com:vml" Requires="v">
                <p:oleObj name="Equation" r:id="rId2" imgW="1587500" imgH="431800" progId="Equation.3">
                  <p:embed/>
                </p:oleObj>
              </mc:Choice>
              <mc:Fallback>
                <p:oleObj name="Equation" r:id="rId2" imgW="1587500" imgH="431800" progId="Equation.3">
                  <p:embed/>
                  <p:pic>
                    <p:nvPicPr>
                      <p:cNvPr id="4" name="Object 4" descr="Sample mean equals X bar equals summation of X over n.&#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851" y="2453185"/>
                        <a:ext cx="4570413"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690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Summarizing Variability</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Sample range: </a:t>
            </a:r>
          </a:p>
          <a:p>
            <a:pPr>
              <a:buNone/>
            </a:pPr>
            <a:r>
              <a:rPr lang="en-US" altLang="en-US" sz="2800" dirty="0">
                <a:ea typeface="MS PGothic" panose="020B0600070205080204" pitchFamily="34" charset="-128"/>
              </a:rPr>
              <a:t>    = maximum – minimum = 81 – 62 = 19</a:t>
            </a:r>
          </a:p>
          <a:p>
            <a:pPr>
              <a:buNone/>
            </a:pPr>
            <a:endParaRPr lang="en-US" altLang="en-US" sz="2800" dirty="0">
              <a:ea typeface="MS PGothic" panose="020B0600070205080204" pitchFamily="34" charset="-128"/>
            </a:endParaRPr>
          </a:p>
          <a:p>
            <a:r>
              <a:rPr lang="en-US" altLang="en-US" dirty="0">
                <a:ea typeface="MS PGothic" panose="020B0600070205080204" pitchFamily="34" charset="-128"/>
              </a:rPr>
              <a:t>Sample variance:</a:t>
            </a:r>
          </a:p>
          <a:p>
            <a:endParaRPr lang="en-US" altLang="en-US" sz="2800" dirty="0">
              <a:ea typeface="MS PGothic" panose="020B0600070205080204" pitchFamily="34" charset="-128"/>
            </a:endParaRPr>
          </a:p>
          <a:p>
            <a:pPr lvl="1">
              <a:buNone/>
            </a:pPr>
            <a:endParaRPr lang="en-US" altLang="en-US" sz="2200" dirty="0">
              <a:ea typeface="MS PGothic" panose="020B0600070205080204" pitchFamily="34" charset="-128"/>
            </a:endParaRPr>
          </a:p>
          <a:p>
            <a:pPr lvl="1">
              <a:buNone/>
            </a:pPr>
            <a:endParaRPr lang="en-US" altLang="en-US" sz="2200" dirty="0">
              <a:ea typeface="MS PGothic" panose="020B0600070205080204" pitchFamily="34" charset="-128"/>
            </a:endParaRPr>
          </a:p>
        </p:txBody>
      </p:sp>
      <p:graphicFrame>
        <p:nvGraphicFramePr>
          <p:cNvPr id="4" name="Object 4" descr="S square equals summation of square of X minus X bar divided by n minus 1.&#10;" title="Unnumbered equation"/>
          <p:cNvGraphicFramePr>
            <a:graphicFrameLocks noChangeAspect="1"/>
          </p:cNvGraphicFramePr>
          <p:nvPr>
            <p:extLst>
              <p:ext uri="{D42A27DB-BD31-4B8C-83A1-F6EECF244321}">
                <p14:modId xmlns:p14="http://schemas.microsoft.com/office/powerpoint/2010/main" val="1548482750"/>
              </p:ext>
            </p:extLst>
          </p:nvPr>
        </p:nvGraphicFramePr>
        <p:xfrm>
          <a:off x="2516188" y="3962400"/>
          <a:ext cx="3273425" cy="1427163"/>
        </p:xfrm>
        <a:graphic>
          <a:graphicData uri="http://schemas.openxmlformats.org/presentationml/2006/ole">
            <mc:AlternateContent xmlns:mc="http://schemas.openxmlformats.org/markup-compatibility/2006">
              <mc:Choice xmlns:v="urn:schemas-microsoft-com:vml" Requires="v">
                <p:oleObj name="Equation" r:id="rId2" imgW="990170" imgH="431613" progId="Equation.3">
                  <p:embed/>
                </p:oleObj>
              </mc:Choice>
              <mc:Fallback>
                <p:oleObj name="Equation" r:id="rId2" imgW="990170" imgH="431613" progId="Equation.3">
                  <p:embed/>
                  <p:pic>
                    <p:nvPicPr>
                      <p:cNvPr id="4" name="Object 4" descr="S square equals summation of square of X minus X bar divided by n minus 1.&#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188" y="3962400"/>
                        <a:ext cx="3273425" cy="142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468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Sample Variance </a:t>
            </a:r>
            <a:r>
              <a:rPr lang="en-US" altLang="en-US" sz="1400" dirty="0"/>
              <a:t>(1 of 2)</a:t>
            </a:r>
            <a:endParaRPr lang="en-US" dirty="0"/>
          </a:p>
        </p:txBody>
      </p:sp>
      <p:sp>
        <p:nvSpPr>
          <p:cNvPr id="14" name="Content Placeholder 2"/>
          <p:cNvSpPr>
            <a:spLocks noGrp="1"/>
          </p:cNvSpPr>
          <p:nvPr>
            <p:ph idx="1"/>
          </p:nvPr>
        </p:nvSpPr>
        <p:spPr/>
        <p:txBody>
          <a:bodyPr/>
          <a:lstStyle/>
          <a:p>
            <a:pPr lvl="1">
              <a:lnSpc>
                <a:spcPct val="90000"/>
              </a:lnSpc>
              <a:buNone/>
            </a:pPr>
            <a:r>
              <a:rPr lang="en-US" altLang="en-US" sz="2200" dirty="0">
                <a:ea typeface="MS PGothic" panose="020B0600070205080204" pitchFamily="34" charset="-128"/>
              </a:rPr>
              <a:t> DBP		Deviation from Mean</a:t>
            </a:r>
          </a:p>
          <a:p>
            <a:pPr lvl="1">
              <a:lnSpc>
                <a:spcPct val="90000"/>
              </a:lnSpc>
              <a:buNone/>
            </a:pPr>
            <a:r>
              <a:rPr lang="en-US" altLang="en-US" sz="2200" dirty="0">
                <a:ea typeface="MS PGothic" panose="020B0600070205080204" pitchFamily="34" charset="-128"/>
              </a:rPr>
              <a:t>    76		(76 – 71.3) = 4.7</a:t>
            </a:r>
          </a:p>
          <a:p>
            <a:pPr lvl="1">
              <a:lnSpc>
                <a:spcPct val="90000"/>
              </a:lnSpc>
              <a:buNone/>
            </a:pPr>
            <a:r>
              <a:rPr lang="en-US" altLang="en-US" sz="2200" dirty="0">
                <a:ea typeface="MS PGothic" panose="020B0600070205080204" pitchFamily="34" charset="-128"/>
              </a:rPr>
              <a:t>    64		(64 – 71.3) = –7.3</a:t>
            </a:r>
          </a:p>
          <a:p>
            <a:pPr lvl="1">
              <a:lnSpc>
                <a:spcPct val="90000"/>
              </a:lnSpc>
              <a:buNone/>
            </a:pPr>
            <a:r>
              <a:rPr lang="en-US" altLang="en-US" sz="2200" dirty="0">
                <a:ea typeface="MS PGothic" panose="020B0600070205080204" pitchFamily="34" charset="-128"/>
              </a:rPr>
              <a:t>    62		(62 – 71.3) = –9.3</a:t>
            </a:r>
          </a:p>
          <a:p>
            <a:pPr lvl="1">
              <a:lnSpc>
                <a:spcPct val="90000"/>
              </a:lnSpc>
              <a:buNone/>
            </a:pPr>
            <a:r>
              <a:rPr lang="en-US" altLang="en-US" sz="2200" dirty="0">
                <a:ea typeface="MS PGothic" panose="020B0600070205080204" pitchFamily="34" charset="-128"/>
              </a:rPr>
              <a:t>    81			 9.7</a:t>
            </a:r>
          </a:p>
          <a:p>
            <a:pPr lvl="1">
              <a:lnSpc>
                <a:spcPct val="90000"/>
              </a:lnSpc>
              <a:buNone/>
            </a:pPr>
            <a:r>
              <a:rPr lang="en-US" altLang="en-US" sz="2200" dirty="0">
                <a:ea typeface="MS PGothic" panose="020B0600070205080204" pitchFamily="34" charset="-128"/>
              </a:rPr>
              <a:t>    70			–1.3</a:t>
            </a:r>
          </a:p>
          <a:p>
            <a:pPr lvl="1">
              <a:lnSpc>
                <a:spcPct val="90000"/>
              </a:lnSpc>
              <a:buNone/>
            </a:pPr>
            <a:r>
              <a:rPr lang="en-US" altLang="en-US" sz="2200" dirty="0">
                <a:ea typeface="MS PGothic" panose="020B0600070205080204" pitchFamily="34" charset="-128"/>
              </a:rPr>
              <a:t>    72			 0.7</a:t>
            </a:r>
          </a:p>
          <a:p>
            <a:pPr lvl="1">
              <a:lnSpc>
                <a:spcPct val="90000"/>
              </a:lnSpc>
              <a:buNone/>
            </a:pPr>
            <a:r>
              <a:rPr lang="en-US" altLang="en-US" sz="2200" dirty="0">
                <a:ea typeface="MS PGothic" panose="020B0600070205080204" pitchFamily="34" charset="-128"/>
              </a:rPr>
              <a:t>    81			 9.7</a:t>
            </a:r>
          </a:p>
          <a:p>
            <a:pPr lvl="1">
              <a:lnSpc>
                <a:spcPct val="90000"/>
              </a:lnSpc>
              <a:buNone/>
            </a:pPr>
            <a:r>
              <a:rPr lang="en-US" altLang="en-US" sz="2200" dirty="0">
                <a:ea typeface="MS PGothic" panose="020B0600070205080204" pitchFamily="34" charset="-128"/>
              </a:rPr>
              <a:t>    63			–8.3</a:t>
            </a:r>
          </a:p>
          <a:p>
            <a:pPr lvl="1">
              <a:lnSpc>
                <a:spcPct val="90000"/>
              </a:lnSpc>
              <a:buNone/>
            </a:pPr>
            <a:r>
              <a:rPr lang="en-US" altLang="en-US" sz="2200" dirty="0">
                <a:ea typeface="MS PGothic" panose="020B0600070205080204" pitchFamily="34" charset="-128"/>
              </a:rPr>
              <a:t>    67			–4.3</a:t>
            </a:r>
          </a:p>
          <a:p>
            <a:pPr lvl="1">
              <a:lnSpc>
                <a:spcPct val="90000"/>
              </a:lnSpc>
              <a:buNone/>
            </a:pPr>
            <a:r>
              <a:rPr lang="en-US" altLang="en-US" sz="2200" dirty="0">
                <a:ea typeface="MS PGothic" panose="020B0600070205080204" pitchFamily="34" charset="-128"/>
              </a:rPr>
              <a:t>    77			 5.7</a:t>
            </a:r>
          </a:p>
          <a:p>
            <a:pPr lvl="1">
              <a:lnSpc>
                <a:spcPct val="90000"/>
              </a:lnSpc>
              <a:buNone/>
            </a:pPr>
            <a:r>
              <a:rPr lang="en-US" altLang="en-US" sz="2200" dirty="0">
                <a:ea typeface="MS PGothic" panose="020B0600070205080204" pitchFamily="34" charset="-128"/>
              </a:rPr>
              <a:t>S X = 71.3	S Deviations from Mean = 0</a:t>
            </a:r>
            <a:endParaRPr lang="en-US" altLang="en-US" sz="2200" dirty="0"/>
          </a:p>
        </p:txBody>
      </p:sp>
    </p:spTree>
    <p:extLst>
      <p:ext uri="{BB962C8B-B14F-4D97-AF65-F5344CB8AC3E}">
        <p14:creationId xmlns:p14="http://schemas.microsoft.com/office/powerpoint/2010/main" val="159736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Sample Variance </a:t>
            </a:r>
            <a:r>
              <a:rPr lang="en-US" altLang="en-US" sz="1400" dirty="0"/>
              <a:t>(2 of 2)</a:t>
            </a:r>
            <a:endParaRPr lang="en-US" dirty="0"/>
          </a:p>
        </p:txBody>
      </p:sp>
      <p:sp>
        <p:nvSpPr>
          <p:cNvPr id="14" name="Content Placeholder 2"/>
          <p:cNvSpPr>
            <a:spLocks noGrp="1"/>
          </p:cNvSpPr>
          <p:nvPr>
            <p:ph idx="1"/>
          </p:nvPr>
        </p:nvSpPr>
        <p:spPr/>
        <p:txBody>
          <a:bodyPr/>
          <a:lstStyle/>
          <a:p>
            <a:pPr>
              <a:lnSpc>
                <a:spcPct val="80000"/>
              </a:lnSpc>
              <a:buNone/>
            </a:pPr>
            <a:r>
              <a:rPr lang="en-US" altLang="en-US" sz="2000" dirty="0">
                <a:ea typeface="MS PGothic" panose="020B0600070205080204" pitchFamily="34" charset="-128"/>
              </a:rPr>
              <a:t> DBP		Deviation from Mean    Squared Deviations</a:t>
            </a:r>
          </a:p>
          <a:p>
            <a:pPr>
              <a:lnSpc>
                <a:spcPct val="80000"/>
              </a:lnSpc>
              <a:buNone/>
            </a:pPr>
            <a:r>
              <a:rPr lang="en-US" altLang="en-US" sz="2000" dirty="0">
                <a:ea typeface="MS PGothic" panose="020B0600070205080204" pitchFamily="34" charset="-128"/>
              </a:rPr>
              <a:t>    76		(76 – 71.3) = 4.7			22.09</a:t>
            </a:r>
          </a:p>
          <a:p>
            <a:pPr>
              <a:lnSpc>
                <a:spcPct val="80000"/>
              </a:lnSpc>
              <a:buNone/>
            </a:pPr>
            <a:r>
              <a:rPr lang="en-US" altLang="en-US" sz="2000" dirty="0">
                <a:ea typeface="MS PGothic" panose="020B0600070205080204" pitchFamily="34" charset="-128"/>
              </a:rPr>
              <a:t>    64		(64 – 71.3) = –7.3			53.29</a:t>
            </a:r>
          </a:p>
          <a:p>
            <a:pPr>
              <a:lnSpc>
                <a:spcPct val="80000"/>
              </a:lnSpc>
              <a:buNone/>
            </a:pPr>
            <a:r>
              <a:rPr lang="en-US" altLang="en-US" sz="2000" dirty="0">
                <a:ea typeface="MS PGothic" panose="020B0600070205080204" pitchFamily="34" charset="-128"/>
              </a:rPr>
              <a:t>    62		(62 – 71.3) = –9.3			86.49</a:t>
            </a:r>
          </a:p>
          <a:p>
            <a:pPr>
              <a:lnSpc>
                <a:spcPct val="80000"/>
              </a:lnSpc>
              <a:buNone/>
            </a:pPr>
            <a:r>
              <a:rPr lang="en-US" altLang="en-US" sz="2000" dirty="0">
                <a:ea typeface="MS PGothic" panose="020B0600070205080204" pitchFamily="34" charset="-128"/>
              </a:rPr>
              <a:t>    81			 9.7				94.09</a:t>
            </a:r>
          </a:p>
          <a:p>
            <a:pPr>
              <a:lnSpc>
                <a:spcPct val="80000"/>
              </a:lnSpc>
              <a:buNone/>
            </a:pPr>
            <a:r>
              <a:rPr lang="en-US" altLang="en-US" sz="2000" dirty="0">
                <a:ea typeface="MS PGothic" panose="020B0600070205080204" pitchFamily="34" charset="-128"/>
              </a:rPr>
              <a:t>    70			–1.3				  1.69</a:t>
            </a:r>
          </a:p>
          <a:p>
            <a:pPr>
              <a:lnSpc>
                <a:spcPct val="80000"/>
              </a:lnSpc>
              <a:buNone/>
            </a:pPr>
            <a:r>
              <a:rPr lang="en-US" altLang="en-US" sz="2000" dirty="0">
                <a:ea typeface="MS PGothic" panose="020B0600070205080204" pitchFamily="34" charset="-128"/>
              </a:rPr>
              <a:t>    72			 0.7				  0.49</a:t>
            </a:r>
          </a:p>
          <a:p>
            <a:pPr>
              <a:lnSpc>
                <a:spcPct val="80000"/>
              </a:lnSpc>
              <a:buNone/>
            </a:pPr>
            <a:r>
              <a:rPr lang="en-US" altLang="en-US" sz="2000" dirty="0">
                <a:ea typeface="MS PGothic" panose="020B0600070205080204" pitchFamily="34" charset="-128"/>
              </a:rPr>
              <a:t>    81			 9.7				94.09</a:t>
            </a:r>
          </a:p>
          <a:p>
            <a:pPr>
              <a:lnSpc>
                <a:spcPct val="80000"/>
              </a:lnSpc>
              <a:buNone/>
            </a:pPr>
            <a:r>
              <a:rPr lang="en-US" altLang="en-US" sz="2000" dirty="0">
                <a:ea typeface="MS PGothic" panose="020B0600070205080204" pitchFamily="34" charset="-128"/>
              </a:rPr>
              <a:t>    63			–8.3				68.89</a:t>
            </a:r>
          </a:p>
          <a:p>
            <a:pPr>
              <a:lnSpc>
                <a:spcPct val="80000"/>
              </a:lnSpc>
              <a:buNone/>
            </a:pPr>
            <a:r>
              <a:rPr lang="en-US" altLang="en-US" sz="2000" dirty="0">
                <a:ea typeface="MS PGothic" panose="020B0600070205080204" pitchFamily="34" charset="-128"/>
              </a:rPr>
              <a:t>    67			–4.3				18.49</a:t>
            </a:r>
          </a:p>
          <a:p>
            <a:pPr>
              <a:lnSpc>
                <a:spcPct val="80000"/>
              </a:lnSpc>
              <a:buNone/>
            </a:pPr>
            <a:r>
              <a:rPr lang="en-US" altLang="en-US" sz="2000" dirty="0">
                <a:ea typeface="MS PGothic" panose="020B0600070205080204" pitchFamily="34" charset="-128"/>
              </a:rPr>
              <a:t>    77			 5.7				32.49</a:t>
            </a:r>
          </a:p>
          <a:p>
            <a:pPr>
              <a:lnSpc>
                <a:spcPct val="80000"/>
              </a:lnSpc>
              <a:buNone/>
            </a:pPr>
            <a:r>
              <a:rPr lang="en-US" altLang="en-US" sz="2000" dirty="0">
                <a:latin typeface="Symbol" panose="05050102010706020507" pitchFamily="18" charset="2"/>
                <a:ea typeface="MS PGothic" panose="020B0600070205080204" pitchFamily="34" charset="-128"/>
              </a:rPr>
              <a:t>S </a:t>
            </a:r>
            <a:r>
              <a:rPr lang="en-US" altLang="en-US" sz="2000" dirty="0">
                <a:ea typeface="MS PGothic" panose="020B0600070205080204" pitchFamily="34" charset="-128"/>
              </a:rPr>
              <a:t>X = 71.3	</a:t>
            </a:r>
            <a:r>
              <a:rPr lang="en-US" altLang="en-US" sz="2000" dirty="0">
                <a:latin typeface="Symbol" panose="05050102010706020507" pitchFamily="18" charset="2"/>
                <a:ea typeface="MS PGothic" panose="020B0600070205080204" pitchFamily="34" charset="-128"/>
              </a:rPr>
              <a:t>S </a:t>
            </a:r>
            <a:r>
              <a:rPr lang="en-US" altLang="en-US" sz="2000" dirty="0">
                <a:ea typeface="MS PGothic" panose="020B0600070205080204" pitchFamily="34" charset="-128"/>
              </a:rPr>
              <a:t>Deviations = 0          </a:t>
            </a:r>
            <a:r>
              <a:rPr lang="en-US" altLang="en-US" sz="2000" dirty="0">
                <a:latin typeface="Symbol" panose="05050102010706020507" pitchFamily="18" charset="2"/>
                <a:ea typeface="MS PGothic" panose="020B0600070205080204" pitchFamily="34" charset="-128"/>
              </a:rPr>
              <a:t>S </a:t>
            </a:r>
            <a:r>
              <a:rPr lang="en-US" altLang="en-US" sz="2000" dirty="0">
                <a:ea typeface="MS PGothic" panose="020B0600070205080204" pitchFamily="34" charset="-128"/>
              </a:rPr>
              <a:t>Deviations</a:t>
            </a:r>
            <a:r>
              <a:rPr lang="en-US" altLang="en-US" sz="2000" baseline="30000" dirty="0">
                <a:ea typeface="MS PGothic" panose="020B0600070205080204" pitchFamily="34" charset="-128"/>
              </a:rPr>
              <a:t>2</a:t>
            </a:r>
            <a:r>
              <a:rPr lang="en-US" altLang="en-US" sz="2000" dirty="0">
                <a:ea typeface="MS PGothic" panose="020B0600070205080204" pitchFamily="34" charset="-128"/>
              </a:rPr>
              <a:t> = 472.10 		</a:t>
            </a:r>
            <a:endParaRPr lang="en-US" altLang="en-US" dirty="0"/>
          </a:p>
        </p:txBody>
      </p:sp>
    </p:spTree>
    <p:extLst>
      <p:ext uri="{BB962C8B-B14F-4D97-AF65-F5344CB8AC3E}">
        <p14:creationId xmlns:p14="http://schemas.microsoft.com/office/powerpoint/2010/main" val="1328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Sample Variance and </a:t>
            </a:r>
            <a:br>
              <a:rPr lang="en-US" altLang="en-US" dirty="0"/>
            </a:br>
            <a:r>
              <a:rPr lang="en-US" altLang="en-US" dirty="0"/>
              <a:t>Sample Standard Deviation</a:t>
            </a:r>
            <a:endParaRPr lang="en-US" dirty="0"/>
          </a:p>
        </p:txBody>
      </p:sp>
      <p:graphicFrame>
        <p:nvGraphicFramePr>
          <p:cNvPr id="5" name="Content Placeholder 4" descr="S square equals summation of square of X minus X bar divided by n minus 1 equals 472.10 over 9 equals 52.46&#10;" title="Unnumbered equation"/>
          <p:cNvGraphicFramePr>
            <a:graphicFrameLocks noGrp="1" noChangeAspect="1"/>
          </p:cNvGraphicFramePr>
          <p:nvPr>
            <p:ph sz="half" idx="1"/>
            <p:extLst>
              <p:ext uri="{D42A27DB-BD31-4B8C-83A1-F6EECF244321}">
                <p14:modId xmlns:p14="http://schemas.microsoft.com/office/powerpoint/2010/main" val="389385749"/>
              </p:ext>
            </p:extLst>
          </p:nvPr>
        </p:nvGraphicFramePr>
        <p:xfrm>
          <a:off x="1028132" y="1636594"/>
          <a:ext cx="5789613" cy="1200150"/>
        </p:xfrm>
        <a:graphic>
          <a:graphicData uri="http://schemas.openxmlformats.org/presentationml/2006/ole">
            <mc:AlternateContent xmlns:mc="http://schemas.openxmlformats.org/markup-compatibility/2006">
              <mc:Choice xmlns:v="urn:schemas-microsoft-com:vml" Requires="v">
                <p:oleObj name="Equation" r:id="rId2" imgW="2082800" imgH="431800" progId="Equation.3">
                  <p:embed/>
                </p:oleObj>
              </mc:Choice>
              <mc:Fallback>
                <p:oleObj name="Equation" r:id="rId2" imgW="2082800" imgH="431800" progId="Equation.3">
                  <p:embed/>
                  <p:pic>
                    <p:nvPicPr>
                      <p:cNvPr id="5" name="Content Placeholder 4" descr="S square equals summation of square of X minus X bar divided by n minus 1 equals 472.10 over 9 equals 52.46&#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132" y="1636594"/>
                        <a:ext cx="5789613"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descr="S equals square root of summation of square of X minus X bar divided by n minus 1 equals square root of 52.46 equals 7.2.&#10;" title="Unnumbered equation"/>
          <p:cNvGraphicFramePr>
            <a:graphicFrameLocks noChangeAspect="1"/>
          </p:cNvGraphicFramePr>
          <p:nvPr>
            <p:extLst>
              <p:ext uri="{D42A27DB-BD31-4B8C-83A1-F6EECF244321}">
                <p14:modId xmlns:p14="http://schemas.microsoft.com/office/powerpoint/2010/main" val="1871153966"/>
              </p:ext>
            </p:extLst>
          </p:nvPr>
        </p:nvGraphicFramePr>
        <p:xfrm>
          <a:off x="1104332" y="3312994"/>
          <a:ext cx="5562600" cy="1346200"/>
        </p:xfrm>
        <a:graphic>
          <a:graphicData uri="http://schemas.openxmlformats.org/presentationml/2006/ole">
            <mc:AlternateContent xmlns:mc="http://schemas.openxmlformats.org/markup-compatibility/2006">
              <mc:Choice xmlns:v="urn:schemas-microsoft-com:vml" Requires="v">
                <p:oleObj name="Equation" r:id="rId4" imgW="1993900" imgH="482600" progId="Equation.3">
                  <p:embed/>
                </p:oleObj>
              </mc:Choice>
              <mc:Fallback>
                <p:oleObj name="Equation" r:id="rId4" imgW="1993900" imgH="482600" progId="Equation.3">
                  <p:embed/>
                  <p:pic>
                    <p:nvPicPr>
                      <p:cNvPr id="6" name="Object 7" descr="S equals square root of summation of square of X minus X bar divided by n minus 1 equals square root of 52.46 equals 7.2.&#10;" title="Unnumbered equation"/>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332" y="3312994"/>
                        <a:ext cx="55626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6395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Median</a:t>
            </a:r>
            <a:endParaRPr lang="en-US" dirty="0"/>
          </a:p>
        </p:txBody>
      </p:sp>
      <p:sp>
        <p:nvSpPr>
          <p:cNvPr id="14" name="Content Placeholder 2"/>
          <p:cNvSpPr>
            <a:spLocks noGrp="1"/>
          </p:cNvSpPr>
          <p:nvPr>
            <p:ph idx="1"/>
          </p:nvPr>
        </p:nvSpPr>
        <p:spPr/>
        <p:txBody>
          <a:bodyPr/>
          <a:lstStyle/>
          <a:p>
            <a:pPr marL="571500" indent="-571500">
              <a:lnSpc>
                <a:spcPct val="90000"/>
              </a:lnSpc>
            </a:pPr>
            <a:r>
              <a:rPr lang="en-US" altLang="en-US" sz="2800" dirty="0">
                <a:ea typeface="MS PGothic" panose="020B0600070205080204" pitchFamily="34" charset="-128"/>
              </a:rPr>
              <a:t>Median holds 50% of values above and 50% of values below</a:t>
            </a:r>
          </a:p>
          <a:p>
            <a:pPr marL="571500" indent="-571500">
              <a:lnSpc>
                <a:spcPct val="90000"/>
              </a:lnSpc>
            </a:pPr>
            <a:r>
              <a:rPr lang="en-US" altLang="en-US" sz="2800" dirty="0">
                <a:ea typeface="MS PGothic" panose="020B0600070205080204" pitchFamily="34" charset="-128"/>
              </a:rPr>
              <a:t>Order data</a:t>
            </a:r>
          </a:p>
          <a:p>
            <a:pPr marL="966788" lvl="1" indent="-495300">
              <a:lnSpc>
                <a:spcPct val="90000"/>
              </a:lnSpc>
            </a:pPr>
            <a:r>
              <a:rPr lang="en-US" altLang="en-US" sz="2200" dirty="0">
                <a:ea typeface="MS PGothic" panose="020B0600070205080204" pitchFamily="34" charset="-128"/>
              </a:rPr>
              <a:t>For </a:t>
            </a:r>
            <a:r>
              <a:rPr lang="en-US" altLang="en-US" sz="2200" i="1" dirty="0">
                <a:ea typeface="MS PGothic" panose="020B0600070205080204" pitchFamily="34" charset="-128"/>
              </a:rPr>
              <a:t>n</a:t>
            </a:r>
            <a:r>
              <a:rPr lang="en-US" altLang="en-US" sz="2200" dirty="0">
                <a:ea typeface="MS PGothic" panose="020B0600070205080204" pitchFamily="34" charset="-128"/>
              </a:rPr>
              <a:t> odd—median is middle value</a:t>
            </a:r>
          </a:p>
          <a:p>
            <a:pPr marL="966788" lvl="1" indent="-495300">
              <a:lnSpc>
                <a:spcPct val="90000"/>
              </a:lnSpc>
            </a:pPr>
            <a:r>
              <a:rPr lang="en-US" altLang="en-US" sz="2200" dirty="0">
                <a:ea typeface="MS PGothic" panose="020B0600070205080204" pitchFamily="34" charset="-128"/>
              </a:rPr>
              <a:t>For </a:t>
            </a:r>
            <a:r>
              <a:rPr lang="en-US" altLang="en-US" sz="2200" i="1" dirty="0">
                <a:ea typeface="MS PGothic" panose="020B0600070205080204" pitchFamily="34" charset="-128"/>
              </a:rPr>
              <a:t>n</a:t>
            </a:r>
            <a:r>
              <a:rPr lang="en-US" altLang="en-US" sz="2200" dirty="0">
                <a:ea typeface="MS PGothic" panose="020B0600070205080204" pitchFamily="34" charset="-128"/>
              </a:rPr>
              <a:t> even—median is mean of two middle values </a:t>
            </a:r>
          </a:p>
          <a:p>
            <a:pPr marL="966788" lvl="1" indent="-495300">
              <a:lnSpc>
                <a:spcPct val="90000"/>
              </a:lnSpc>
            </a:pPr>
            <a:endParaRPr lang="en-US" altLang="en-US" dirty="0">
              <a:ea typeface="MS PGothic" panose="020B0600070205080204" pitchFamily="34" charset="-128"/>
            </a:endParaRPr>
          </a:p>
          <a:p>
            <a:pPr marL="966788" lvl="1" indent="-495300" algn="ctr">
              <a:lnSpc>
                <a:spcPct val="90000"/>
              </a:lnSpc>
              <a:buNone/>
            </a:pPr>
            <a:r>
              <a:rPr lang="en-US" altLang="en-US" i="1" dirty="0">
                <a:solidFill>
                  <a:schemeClr val="accent2"/>
                </a:solidFill>
                <a:ea typeface="MS PGothic" panose="020B0600070205080204" pitchFamily="34" charset="-128"/>
              </a:rPr>
              <a:t>Median = 71</a:t>
            </a:r>
          </a:p>
          <a:p>
            <a:pPr marL="571500" indent="-571500" algn="ctr">
              <a:buNone/>
            </a:pPr>
            <a:r>
              <a:rPr lang="en-US" altLang="en-US" dirty="0">
                <a:ea typeface="MS PGothic" panose="020B0600070205080204" pitchFamily="34" charset="-128"/>
              </a:rPr>
              <a:t>  62  63  64  64  70 </a:t>
            </a:r>
            <a:r>
              <a:rPr lang="en-US" altLang="en-US" dirty="0">
                <a:solidFill>
                  <a:schemeClr val="accent2"/>
                </a:solidFill>
                <a:ea typeface="MS PGothic" panose="020B0600070205080204" pitchFamily="34" charset="-128"/>
              </a:rPr>
              <a:t>|</a:t>
            </a:r>
            <a:r>
              <a:rPr lang="en-US" altLang="en-US" dirty="0">
                <a:ea typeface="MS PGothic" panose="020B0600070205080204" pitchFamily="34" charset="-128"/>
              </a:rPr>
              <a:t> 72  76  77  81  81</a:t>
            </a:r>
          </a:p>
        </p:txBody>
      </p:sp>
    </p:spTree>
    <p:extLst>
      <p:ext uri="{BB962C8B-B14F-4D97-AF65-F5344CB8AC3E}">
        <p14:creationId xmlns:p14="http://schemas.microsoft.com/office/powerpoint/2010/main" val="257058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Quartiles</a:t>
            </a:r>
            <a:endParaRPr lang="en-US" dirty="0"/>
          </a:p>
        </p:txBody>
      </p:sp>
      <p:sp>
        <p:nvSpPr>
          <p:cNvPr id="14" name="Content Placeholder 2"/>
          <p:cNvSpPr>
            <a:spLocks noGrp="1"/>
          </p:cNvSpPr>
          <p:nvPr>
            <p:ph idx="1"/>
          </p:nvPr>
        </p:nvSpPr>
        <p:spPr/>
        <p:txBody>
          <a:bodyPr/>
          <a:lstStyle/>
          <a:p>
            <a:r>
              <a:rPr lang="en-US" altLang="en-US" dirty="0"/>
              <a:t>Q</a:t>
            </a:r>
            <a:r>
              <a:rPr lang="en-US" altLang="en-US" baseline="-25000" dirty="0"/>
              <a:t>1</a:t>
            </a:r>
            <a:r>
              <a:rPr lang="en-US" altLang="en-US" dirty="0"/>
              <a:t> = first quartile holds 25% of values below it</a:t>
            </a:r>
          </a:p>
          <a:p>
            <a:r>
              <a:rPr lang="en-US" altLang="en-US" dirty="0"/>
              <a:t>Q</a:t>
            </a:r>
            <a:r>
              <a:rPr lang="en-US" altLang="en-US" baseline="-25000" dirty="0"/>
              <a:t>3</a:t>
            </a:r>
            <a:r>
              <a:rPr lang="en-US" altLang="en-US" dirty="0"/>
              <a:t> = third quartile holds 25% of values above it</a:t>
            </a:r>
          </a:p>
          <a:p>
            <a:pPr>
              <a:buNone/>
            </a:pPr>
            <a:endParaRPr lang="en-US" altLang="en-US" dirty="0"/>
          </a:p>
          <a:p>
            <a:pPr marL="966788" lvl="1" indent="-495300">
              <a:buNone/>
            </a:pPr>
            <a:r>
              <a:rPr lang="en-US" altLang="en-US" i="1" dirty="0">
                <a:solidFill>
                  <a:schemeClr val="accent2"/>
                </a:solidFill>
              </a:rPr>
              <a:t>                       Median = 71</a:t>
            </a:r>
          </a:p>
          <a:p>
            <a:pPr>
              <a:buNone/>
            </a:pPr>
            <a:r>
              <a:rPr lang="en-US" altLang="en-US" dirty="0"/>
              <a:t>  62  63  </a:t>
            </a:r>
            <a:r>
              <a:rPr lang="en-US" altLang="en-US" dirty="0">
                <a:solidFill>
                  <a:schemeClr val="accent2"/>
                </a:solidFill>
              </a:rPr>
              <a:t>64</a:t>
            </a:r>
            <a:r>
              <a:rPr lang="en-US" altLang="en-US" dirty="0"/>
              <a:t>  64  70 </a:t>
            </a:r>
            <a:r>
              <a:rPr lang="en-US" altLang="en-US" dirty="0">
                <a:solidFill>
                  <a:schemeClr val="accent2"/>
                </a:solidFill>
              </a:rPr>
              <a:t>|</a:t>
            </a:r>
            <a:r>
              <a:rPr lang="en-US" altLang="en-US" dirty="0"/>
              <a:t> 72  76  </a:t>
            </a:r>
            <a:r>
              <a:rPr lang="en-US" altLang="en-US" dirty="0">
                <a:solidFill>
                  <a:schemeClr val="accent2"/>
                </a:solidFill>
              </a:rPr>
              <a:t>77</a:t>
            </a:r>
            <a:r>
              <a:rPr lang="en-US" altLang="en-US" dirty="0"/>
              <a:t>  81  81</a:t>
            </a:r>
          </a:p>
          <a:p>
            <a:pPr>
              <a:buNone/>
            </a:pPr>
            <a:r>
              <a:rPr lang="en-US" altLang="en-US" dirty="0"/>
              <a:t>              </a:t>
            </a:r>
            <a:r>
              <a:rPr lang="en-US" altLang="en-US" dirty="0">
                <a:solidFill>
                  <a:schemeClr val="accent2"/>
                </a:solidFill>
              </a:rPr>
              <a:t>Q</a:t>
            </a:r>
            <a:r>
              <a:rPr lang="en-US" altLang="en-US" baseline="-25000" dirty="0">
                <a:solidFill>
                  <a:schemeClr val="accent2"/>
                </a:solidFill>
              </a:rPr>
              <a:t>1</a:t>
            </a:r>
            <a:r>
              <a:rPr lang="en-US" altLang="en-US" dirty="0">
                <a:solidFill>
                  <a:schemeClr val="accent2"/>
                </a:solidFill>
              </a:rPr>
              <a:t>                          Q</a:t>
            </a:r>
            <a:r>
              <a:rPr lang="en-US" altLang="en-US" baseline="-25000" dirty="0">
                <a:solidFill>
                  <a:schemeClr val="accent2"/>
                </a:solidFill>
              </a:rPr>
              <a:t>3</a:t>
            </a:r>
          </a:p>
        </p:txBody>
      </p:sp>
    </p:spTree>
    <p:extLst>
      <p:ext uri="{BB962C8B-B14F-4D97-AF65-F5344CB8AC3E}">
        <p14:creationId xmlns:p14="http://schemas.microsoft.com/office/powerpoint/2010/main" val="115670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Variable Types</a:t>
            </a:r>
            <a:endParaRPr lang="en-US" dirty="0"/>
          </a:p>
        </p:txBody>
      </p:sp>
      <p:sp>
        <p:nvSpPr>
          <p:cNvPr id="14" name="Content Placeholder 2"/>
          <p:cNvSpPr>
            <a:spLocks noGrp="1"/>
          </p:cNvSpPr>
          <p:nvPr>
            <p:ph idx="1"/>
          </p:nvPr>
        </p:nvSpPr>
        <p:spPr/>
        <p:txBody>
          <a:bodyPr/>
          <a:lstStyle/>
          <a:p>
            <a:r>
              <a:rPr lang="en-US" altLang="en-US" dirty="0"/>
              <a:t>Dichotomous variables have two possible responses (e.g., yes/no).</a:t>
            </a:r>
          </a:p>
          <a:p>
            <a:r>
              <a:rPr lang="en-US" altLang="en-US" dirty="0"/>
              <a:t>Ordinal and categorical variables have more than two responses, and responses are ordered and unordered, respectively.</a:t>
            </a:r>
          </a:p>
          <a:p>
            <a:r>
              <a:rPr lang="en-US" altLang="en-US" dirty="0"/>
              <a:t>Continuous (or measurement) variables assume in theory any values between a theoretical minimum and maximum.</a:t>
            </a:r>
          </a:p>
        </p:txBody>
      </p:sp>
    </p:spTree>
    <p:extLst>
      <p:ext uri="{BB962C8B-B14F-4D97-AF65-F5344CB8AC3E}">
        <p14:creationId xmlns:p14="http://schemas.microsoft.com/office/powerpoint/2010/main" val="99986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Determining Outliers</a:t>
            </a:r>
            <a:endParaRPr lang="en-US" dirty="0"/>
          </a:p>
        </p:txBody>
      </p:sp>
      <p:sp>
        <p:nvSpPr>
          <p:cNvPr id="14" name="Content Placeholder 2"/>
          <p:cNvSpPr>
            <a:spLocks noGrp="1"/>
          </p:cNvSpPr>
          <p:nvPr>
            <p:ph idx="1"/>
          </p:nvPr>
        </p:nvSpPr>
        <p:spPr/>
        <p:txBody>
          <a:bodyPr/>
          <a:lstStyle/>
          <a:p>
            <a:r>
              <a:rPr lang="en-US" altLang="en-US" sz="2400" dirty="0">
                <a:ea typeface="MS PGothic" panose="020B0600070205080204" pitchFamily="34" charset="-128"/>
              </a:rPr>
              <a:t>Outliers—values below Q</a:t>
            </a:r>
            <a:r>
              <a:rPr lang="en-US" altLang="en-US" sz="2400" baseline="-25000" dirty="0">
                <a:ea typeface="MS PGothic" panose="020B0600070205080204" pitchFamily="34" charset="-128"/>
              </a:rPr>
              <a:t>1 </a:t>
            </a:r>
            <a:r>
              <a:rPr lang="en-US" altLang="en-US" sz="2400" dirty="0">
                <a:ea typeface="MS PGothic" panose="020B0600070205080204" pitchFamily="34" charset="-128"/>
              </a:rPr>
              <a:t>– 1.5(Q</a:t>
            </a:r>
            <a:r>
              <a:rPr lang="en-US" altLang="en-US" sz="2400" baseline="-25000" dirty="0">
                <a:ea typeface="MS PGothic" panose="020B0600070205080204" pitchFamily="34" charset="-128"/>
              </a:rPr>
              <a:t>3 </a:t>
            </a:r>
            <a:r>
              <a:rPr lang="en-US" altLang="en-US" sz="2400" dirty="0">
                <a:ea typeface="MS PGothic" panose="020B0600070205080204" pitchFamily="34" charset="-128"/>
              </a:rPr>
              <a:t>– Q</a:t>
            </a:r>
            <a:r>
              <a:rPr lang="en-US" altLang="en-US" sz="2400" baseline="-25000" dirty="0">
                <a:ea typeface="MS PGothic" panose="020B0600070205080204" pitchFamily="34" charset="-128"/>
              </a:rPr>
              <a:t>1</a:t>
            </a:r>
            <a:r>
              <a:rPr lang="en-US" altLang="en-US" sz="2400" dirty="0">
                <a:ea typeface="MS PGothic" panose="020B0600070205080204" pitchFamily="34" charset="-128"/>
              </a:rPr>
              <a:t>) or above Q</a:t>
            </a:r>
            <a:r>
              <a:rPr lang="en-US" altLang="en-US" sz="2400" baseline="-25000" dirty="0">
                <a:ea typeface="MS PGothic" panose="020B0600070205080204" pitchFamily="34" charset="-128"/>
              </a:rPr>
              <a:t>3 </a:t>
            </a:r>
            <a:r>
              <a:rPr lang="en-US" altLang="en-US" sz="2400" dirty="0">
                <a:ea typeface="MS PGothic" panose="020B0600070205080204" pitchFamily="34" charset="-128"/>
              </a:rPr>
              <a:t>+ 1.5(Q</a:t>
            </a:r>
            <a:r>
              <a:rPr lang="en-US" altLang="en-US" sz="2400" baseline="-25000" dirty="0">
                <a:ea typeface="MS PGothic" panose="020B0600070205080204" pitchFamily="34" charset="-128"/>
              </a:rPr>
              <a:t>3 </a:t>
            </a:r>
            <a:r>
              <a:rPr lang="en-US" altLang="en-US" sz="2400" dirty="0">
                <a:ea typeface="MS PGothic" panose="020B0600070205080204" pitchFamily="34" charset="-128"/>
              </a:rPr>
              <a:t>– Q</a:t>
            </a:r>
            <a:r>
              <a:rPr lang="en-US" altLang="en-US" sz="2400" baseline="-25000" dirty="0">
                <a:ea typeface="MS PGothic" panose="020B0600070205080204" pitchFamily="34" charset="-128"/>
              </a:rPr>
              <a:t>1</a:t>
            </a:r>
            <a:r>
              <a:rPr lang="en-US" altLang="en-US" sz="2400" dirty="0">
                <a:ea typeface="MS PGothic" panose="020B0600070205080204" pitchFamily="34" charset="-128"/>
              </a:rPr>
              <a:t>)</a:t>
            </a:r>
          </a:p>
          <a:p>
            <a:r>
              <a:rPr lang="en-US" altLang="en-US" sz="2400" dirty="0">
                <a:ea typeface="MS PGothic" panose="020B0600070205080204" pitchFamily="34" charset="-128"/>
              </a:rPr>
              <a:t>In Example 4.3: lower limit = 64 – 1.5(77 – 64) = 44.5 and upper limit = 77 + 1.5(77 – 64) = 96.5</a:t>
            </a:r>
          </a:p>
          <a:p>
            <a:r>
              <a:rPr lang="en-US" altLang="en-US" sz="2400" dirty="0">
                <a:ea typeface="MS PGothic" panose="020B0600070205080204" pitchFamily="34" charset="-128"/>
              </a:rPr>
              <a:t>Outliers?</a:t>
            </a:r>
          </a:p>
          <a:p>
            <a:r>
              <a:rPr lang="en-US" altLang="en-US" sz="2400" dirty="0">
                <a:ea typeface="MS PGothic" panose="020B0600070205080204" pitchFamily="34" charset="-128"/>
              </a:rPr>
              <a:t>Mean or median?  </a:t>
            </a:r>
          </a:p>
          <a:p>
            <a:r>
              <a:rPr lang="en-US" altLang="en-US" sz="2400" dirty="0">
                <a:ea typeface="MS PGothic" panose="020B0600070205080204" pitchFamily="34" charset="-128"/>
              </a:rPr>
              <a:t>s or IQR?</a:t>
            </a:r>
          </a:p>
        </p:txBody>
      </p:sp>
    </p:spTree>
    <p:extLst>
      <p:ext uri="{BB962C8B-B14F-4D97-AF65-F5344CB8AC3E}">
        <p14:creationId xmlns:p14="http://schemas.microsoft.com/office/powerpoint/2010/main" val="57280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Box Plot for Continuous Variable</a:t>
            </a:r>
            <a:endParaRPr lang="en-US" dirty="0"/>
          </a:p>
        </p:txBody>
      </p:sp>
      <p:pic>
        <p:nvPicPr>
          <p:cNvPr id="5" name="Picture 4" descr="The vertical axis represents diastolic blood pressure ranging from 60 to 80 in increments of 5. The box and whisker plot shows the data as follows: Minimum: 62; Q 1: 64; median: 71; Q 3: 77; and maximum: 81.&#10;" title="Unnumber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1469078"/>
            <a:ext cx="63246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98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Numerical and Graphical </a:t>
            </a:r>
            <a:br>
              <a:rPr lang="en-US" altLang="en-US" dirty="0"/>
            </a:br>
            <a:r>
              <a:rPr lang="en-US" altLang="en-US" dirty="0"/>
              <a:t>Summaries </a:t>
            </a:r>
            <a:r>
              <a:rPr lang="en-US" altLang="en-US" sz="1400" dirty="0"/>
              <a:t>(1 of 2)</a:t>
            </a:r>
            <a:endParaRPr lang="en-US" dirty="0"/>
          </a:p>
        </p:txBody>
      </p:sp>
      <p:sp>
        <p:nvSpPr>
          <p:cNvPr id="14" name="Content Placeholder 2"/>
          <p:cNvSpPr>
            <a:spLocks noGrp="1"/>
          </p:cNvSpPr>
          <p:nvPr>
            <p:ph idx="1"/>
          </p:nvPr>
        </p:nvSpPr>
        <p:spPr/>
        <p:txBody>
          <a:bodyPr/>
          <a:lstStyle/>
          <a:p>
            <a:pPr>
              <a:lnSpc>
                <a:spcPct val="90000"/>
              </a:lnSpc>
            </a:pPr>
            <a:r>
              <a:rPr lang="en-US" altLang="en-US" dirty="0"/>
              <a:t>Dichotomous and categorical</a:t>
            </a:r>
          </a:p>
          <a:p>
            <a:pPr lvl="1">
              <a:lnSpc>
                <a:spcPct val="90000"/>
              </a:lnSpc>
            </a:pPr>
            <a:r>
              <a:rPr lang="en-US" altLang="en-US" dirty="0"/>
              <a:t>Frequencies and relative frequencies</a:t>
            </a:r>
          </a:p>
          <a:p>
            <a:pPr lvl="1">
              <a:lnSpc>
                <a:spcPct val="90000"/>
              </a:lnSpc>
            </a:pPr>
            <a:r>
              <a:rPr lang="en-US" altLang="en-US" dirty="0"/>
              <a:t>Bar charts (freq. or relative freq.)</a:t>
            </a:r>
          </a:p>
          <a:p>
            <a:pPr>
              <a:lnSpc>
                <a:spcPct val="90000"/>
              </a:lnSpc>
            </a:pPr>
            <a:r>
              <a:rPr lang="en-US" altLang="en-US" dirty="0"/>
              <a:t>Ordinal </a:t>
            </a:r>
          </a:p>
          <a:p>
            <a:pPr lvl="1">
              <a:lnSpc>
                <a:spcPct val="90000"/>
              </a:lnSpc>
            </a:pPr>
            <a:r>
              <a:rPr lang="en-US" altLang="en-US" dirty="0"/>
              <a:t>Frequencies, relative frequencies, cumulative frequencies, and cumulative relative frequencies</a:t>
            </a:r>
          </a:p>
          <a:p>
            <a:pPr lvl="1">
              <a:lnSpc>
                <a:spcPct val="90000"/>
              </a:lnSpc>
            </a:pPr>
            <a:r>
              <a:rPr lang="en-US" altLang="en-US" dirty="0"/>
              <a:t>Histograms (freq. or relative freq.)</a:t>
            </a:r>
          </a:p>
        </p:txBody>
      </p:sp>
    </p:spTree>
    <p:extLst>
      <p:ext uri="{BB962C8B-B14F-4D97-AF65-F5344CB8AC3E}">
        <p14:creationId xmlns:p14="http://schemas.microsoft.com/office/powerpoint/2010/main" val="383375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Numerical and Graphical </a:t>
            </a:r>
            <a:br>
              <a:rPr lang="en-US" altLang="en-US" dirty="0"/>
            </a:br>
            <a:r>
              <a:rPr lang="en-US" altLang="en-US" dirty="0"/>
              <a:t>Summaries </a:t>
            </a:r>
            <a:r>
              <a:rPr lang="en-US" altLang="en-US" sz="1400" dirty="0"/>
              <a:t>(2 of 2)</a:t>
            </a:r>
            <a:endParaRPr lang="en-US" dirty="0"/>
          </a:p>
        </p:txBody>
      </p:sp>
      <p:sp>
        <p:nvSpPr>
          <p:cNvPr id="14" name="Content Placeholder 2"/>
          <p:cNvSpPr>
            <a:spLocks noGrp="1"/>
          </p:cNvSpPr>
          <p:nvPr>
            <p:ph idx="1"/>
          </p:nvPr>
        </p:nvSpPr>
        <p:spPr/>
        <p:txBody>
          <a:bodyPr/>
          <a:lstStyle/>
          <a:p>
            <a:pPr>
              <a:lnSpc>
                <a:spcPct val="90000"/>
              </a:lnSpc>
            </a:pPr>
            <a:r>
              <a:rPr lang="en-US" altLang="en-US" dirty="0"/>
              <a:t>Continuous</a:t>
            </a:r>
          </a:p>
          <a:p>
            <a:pPr lvl="1">
              <a:lnSpc>
                <a:spcPct val="90000"/>
              </a:lnSpc>
            </a:pPr>
            <a:r>
              <a:rPr lang="en-US" altLang="en-US" dirty="0"/>
              <a:t>Mean, standard deviation, minimum, maximum, range, median, quartiles, interquartile range</a:t>
            </a:r>
          </a:p>
          <a:p>
            <a:pPr lvl="1">
              <a:lnSpc>
                <a:spcPct val="90000"/>
              </a:lnSpc>
            </a:pPr>
            <a:r>
              <a:rPr lang="en-US" altLang="en-US" dirty="0"/>
              <a:t>Box plot</a:t>
            </a:r>
          </a:p>
        </p:txBody>
      </p:sp>
    </p:spTree>
    <p:extLst>
      <p:ext uri="{BB962C8B-B14F-4D97-AF65-F5344CB8AC3E}">
        <p14:creationId xmlns:p14="http://schemas.microsoft.com/office/powerpoint/2010/main" val="21144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Biostatistics</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Two areas of applied biostatistics</a:t>
            </a:r>
          </a:p>
          <a:p>
            <a:pPr lvl="1"/>
            <a:r>
              <a:rPr lang="en-US" altLang="en-US" dirty="0">
                <a:ea typeface="MS PGothic" panose="020B0600070205080204" pitchFamily="34" charset="-128"/>
              </a:rPr>
              <a:t>Descriptive statistics—summarize a sample selected from a population  </a:t>
            </a:r>
          </a:p>
          <a:p>
            <a:pPr lvl="1"/>
            <a:r>
              <a:rPr lang="en-US" altLang="en-US" dirty="0">
                <a:ea typeface="MS PGothic" panose="020B0600070205080204" pitchFamily="34" charset="-128"/>
              </a:rPr>
              <a:t>Inferential statistics—make inferences about population parameters based on sample statistics. </a:t>
            </a:r>
          </a:p>
        </p:txBody>
      </p:sp>
    </p:spTree>
    <p:extLst>
      <p:ext uri="{BB962C8B-B14F-4D97-AF65-F5344CB8AC3E}">
        <p14:creationId xmlns:p14="http://schemas.microsoft.com/office/powerpoint/2010/main" val="319980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Vocabulary</a:t>
            </a:r>
            <a:endParaRPr lang="en-US" dirty="0"/>
          </a:p>
        </p:txBody>
      </p:sp>
      <p:sp>
        <p:nvSpPr>
          <p:cNvPr id="14" name="Content Placeholder 2"/>
          <p:cNvSpPr>
            <a:spLocks noGrp="1"/>
          </p:cNvSpPr>
          <p:nvPr>
            <p:ph idx="1"/>
          </p:nvPr>
        </p:nvSpPr>
        <p:spPr/>
        <p:txBody>
          <a:bodyPr/>
          <a:lstStyle/>
          <a:p>
            <a:pPr algn="just"/>
            <a:r>
              <a:rPr lang="en-US" altLang="en-US" dirty="0">
                <a:cs typeface="Times New Roman" panose="02020603050405020304" pitchFamily="18" charset="0"/>
              </a:rPr>
              <a:t>Data elements/data points </a:t>
            </a:r>
            <a:endParaRPr lang="en-US" altLang="en-US" dirty="0">
              <a:latin typeface="Courier New" panose="02070309020205020404" pitchFamily="49" charset="0"/>
              <a:cs typeface="Courier New" panose="02070309020205020404" pitchFamily="49" charset="0"/>
            </a:endParaRPr>
          </a:p>
          <a:p>
            <a:pPr algn="just"/>
            <a:r>
              <a:rPr lang="en-US" altLang="en-US" dirty="0">
                <a:cs typeface="Times New Roman" panose="02020603050405020304" pitchFamily="18" charset="0"/>
              </a:rPr>
              <a:t>Subjects/units of measurement</a:t>
            </a:r>
            <a:endParaRPr lang="en-US" altLang="en-US" dirty="0">
              <a:latin typeface="Courier New" panose="02070309020205020404" pitchFamily="49" charset="0"/>
              <a:cs typeface="Courier New" panose="02070309020205020404" pitchFamily="49" charset="0"/>
            </a:endParaRPr>
          </a:p>
          <a:p>
            <a:r>
              <a:rPr lang="en-US" altLang="en-US" dirty="0">
                <a:cs typeface="Times New Roman" panose="02020603050405020304" pitchFamily="18" charset="0"/>
              </a:rPr>
              <a:t>Population versus sample</a:t>
            </a:r>
            <a:r>
              <a:rPr lang="en-US" altLang="en-US" dirty="0"/>
              <a:t> </a:t>
            </a:r>
          </a:p>
        </p:txBody>
      </p:sp>
    </p:spTree>
    <p:extLst>
      <p:ext uri="{BB962C8B-B14F-4D97-AF65-F5344CB8AC3E}">
        <p14:creationId xmlns:p14="http://schemas.microsoft.com/office/powerpoint/2010/main" val="51351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Sample vs. Population	</a:t>
            </a:r>
            <a:endParaRPr lang="en-US" dirty="0"/>
          </a:p>
        </p:txBody>
      </p:sp>
      <p:sp>
        <p:nvSpPr>
          <p:cNvPr id="14" name="Content Placeholder 2"/>
          <p:cNvSpPr>
            <a:spLocks noGrp="1"/>
          </p:cNvSpPr>
          <p:nvPr>
            <p:ph idx="1"/>
          </p:nvPr>
        </p:nvSpPr>
        <p:spPr/>
        <p:txBody>
          <a:bodyPr/>
          <a:lstStyle/>
          <a:p>
            <a:r>
              <a:rPr lang="en-US" altLang="en-US" dirty="0"/>
              <a:t>Any summary measure computed on a sample is a statistic.</a:t>
            </a:r>
          </a:p>
          <a:p>
            <a:r>
              <a:rPr lang="en-US" altLang="en-US" dirty="0"/>
              <a:t>Any summary measure computed on a population is a parameter.</a:t>
            </a:r>
          </a:p>
          <a:p>
            <a:endParaRPr lang="en-US" altLang="en-US" dirty="0"/>
          </a:p>
          <a:p>
            <a:pPr algn="ctr">
              <a:buNone/>
            </a:pPr>
            <a:r>
              <a:rPr lang="en-US" altLang="en-US" i="1" dirty="0"/>
              <a:t>n</a:t>
            </a:r>
            <a:r>
              <a:rPr lang="en-US" altLang="en-US" dirty="0"/>
              <a:t> = Sample Size</a:t>
            </a:r>
          </a:p>
          <a:p>
            <a:pPr algn="ctr">
              <a:buNone/>
            </a:pPr>
            <a:r>
              <a:rPr lang="en-US" altLang="en-US" i="1" dirty="0"/>
              <a:t>N</a:t>
            </a:r>
            <a:r>
              <a:rPr lang="en-US" altLang="en-US" dirty="0"/>
              <a:t> = Population Size</a:t>
            </a:r>
          </a:p>
        </p:txBody>
      </p:sp>
    </p:spTree>
    <p:extLst>
      <p:ext uri="{BB962C8B-B14F-4D97-AF65-F5344CB8AC3E}">
        <p14:creationId xmlns:p14="http://schemas.microsoft.com/office/powerpoint/2010/main" val="5245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4.1.</a:t>
            </a:r>
            <a:br>
              <a:rPr lang="en-US" altLang="en-US" dirty="0"/>
            </a:br>
            <a:r>
              <a:rPr lang="en-US" altLang="en-US" dirty="0"/>
              <a:t>Dichotomous Variable</a:t>
            </a:r>
            <a:endParaRPr lang="en-US" dirty="0"/>
          </a:p>
        </p:txBody>
      </p:sp>
      <p:sp>
        <p:nvSpPr>
          <p:cNvPr id="14" name="Content Placeholder 2"/>
          <p:cNvSpPr>
            <a:spLocks noGrp="1"/>
          </p:cNvSpPr>
          <p:nvPr>
            <p:ph idx="1"/>
          </p:nvPr>
        </p:nvSpPr>
        <p:spPr/>
        <p:txBody>
          <a:bodyPr/>
          <a:lstStyle/>
          <a:p>
            <a:pPr marL="0" indent="0">
              <a:buNone/>
            </a:pPr>
            <a:r>
              <a:rPr lang="en-US" altLang="en-US" sz="2400" dirty="0"/>
              <a:t>Frequency Distribution Table</a:t>
            </a:r>
          </a:p>
        </p:txBody>
      </p:sp>
      <p:pic>
        <p:nvPicPr>
          <p:cNvPr id="4" name="Picture 4" descr="No treatment, treatment, and total are the row heads of the table. Frequency and relative frequency in percentage are the two column heads of the table. The row entries read as follows: No treatment: 2313 and 65.5. Treatment: 1219 and 34.5. Total: 3532 and 100.0.&#10;" title="Tabl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517" y="2583093"/>
            <a:ext cx="538162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32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288</TotalTime>
  <Words>1900</Words>
  <Application>Microsoft Macintosh PowerPoint</Application>
  <PresentationFormat>Widescreen</PresentationFormat>
  <Paragraphs>370</Paragraphs>
  <Slides>53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3" baseType="lpstr">
      <vt:lpstr>Arial</vt:lpstr>
      <vt:lpstr>Calibri</vt:lpstr>
      <vt:lpstr>Courier New</vt:lpstr>
      <vt:lpstr>Lucida Grande</vt:lpstr>
      <vt:lpstr>Symbol</vt:lpstr>
      <vt:lpstr>Verdana</vt:lpstr>
      <vt:lpstr>Wingdings</vt:lpstr>
      <vt:lpstr>Educational subjects 16x9</vt:lpstr>
      <vt:lpstr>Chart</vt:lpstr>
      <vt:lpstr>Equation</vt:lpstr>
      <vt:lpstr>Summarizing Data Collected in the Sample</vt:lpstr>
      <vt:lpstr>Learning Objectives (1 of 3)</vt:lpstr>
      <vt:lpstr>Learning Objectives (2 of 3)</vt:lpstr>
      <vt:lpstr>Learning Objectives (3 of 3)</vt:lpstr>
      <vt:lpstr>Variable Types</vt:lpstr>
      <vt:lpstr>Biostatistics</vt:lpstr>
      <vt:lpstr>Vocabulary</vt:lpstr>
      <vt:lpstr>Sample vs. Population </vt:lpstr>
      <vt:lpstr>Example 4.1. Dichotomous Variable</vt:lpstr>
      <vt:lpstr>Relative Frequency Bar Chart for Dichotomous Variable</vt:lpstr>
      <vt:lpstr>Categorical Outcome (1 of 2)</vt:lpstr>
      <vt:lpstr>Categorical Outcome (2 of 2)</vt:lpstr>
      <vt:lpstr>Frequency Bar Chart</vt:lpstr>
      <vt:lpstr>Ordinal Outcome (1 of 2)</vt:lpstr>
      <vt:lpstr>Ordinal Outcome (2 of 2)</vt:lpstr>
      <vt:lpstr>Relative Frequency Histogram</vt:lpstr>
      <vt:lpstr>Example 4.2. Ordinal Variable</vt:lpstr>
      <vt:lpstr>Relative Frequency Histogram  for Ordinal Variable</vt:lpstr>
      <vt:lpstr>Continuous Variable (1 of 9)</vt:lpstr>
      <vt:lpstr>Continuous Variable (2 of 9)</vt:lpstr>
      <vt:lpstr>Continuous Variable (3 of 9)</vt:lpstr>
      <vt:lpstr>Continuous Variable (4 of 9)</vt:lpstr>
      <vt:lpstr>Continuous Variable (5 of 9)</vt:lpstr>
      <vt:lpstr>Continuous Variable (6 of 9)</vt:lpstr>
      <vt:lpstr>Continuous Variable (7 of 9)</vt:lpstr>
      <vt:lpstr>Continuous Variable (8 of 9)</vt:lpstr>
      <vt:lpstr>Continuous Variable (9 of 9)</vt:lpstr>
      <vt:lpstr>Median</vt:lpstr>
      <vt:lpstr>Quartiles</vt:lpstr>
      <vt:lpstr>Continuous Variable</vt:lpstr>
      <vt:lpstr>Box and Whisker Plot</vt:lpstr>
      <vt:lpstr>Comparing Samples with Box and Whisker Plots</vt:lpstr>
      <vt:lpstr>Summarizing Location and Variability</vt:lpstr>
      <vt:lpstr>Example (1 of 2)</vt:lpstr>
      <vt:lpstr>Example (2 of 2)</vt:lpstr>
      <vt:lpstr>Outliers</vt:lpstr>
      <vt:lpstr>Check for Outliers in Example</vt:lpstr>
      <vt:lpstr>Presenting Data (1 of 2)</vt:lpstr>
      <vt:lpstr>Presenting Data (2 of 2)</vt:lpstr>
      <vt:lpstr>Frequency Histogram</vt:lpstr>
      <vt:lpstr>Example 4.3. Summarizing Continuous Variables</vt:lpstr>
      <vt:lpstr>Summarizing Location </vt:lpstr>
      <vt:lpstr>Notation</vt:lpstr>
      <vt:lpstr>Summarizing Variability</vt:lpstr>
      <vt:lpstr>Sample Variance (1 of 2)</vt:lpstr>
      <vt:lpstr>Sample Variance (2 of 2)</vt:lpstr>
      <vt:lpstr>Sample Variance and  Sample Standard Deviation</vt:lpstr>
      <vt:lpstr>Median</vt:lpstr>
      <vt:lpstr>Quartiles</vt:lpstr>
      <vt:lpstr>Determining Outliers</vt:lpstr>
      <vt:lpstr>Box Plot for Continuous Variable</vt:lpstr>
      <vt:lpstr>Numerical and Graphical  Summaries (1 of 2)</vt:lpstr>
      <vt:lpstr>Numerical and Graphical  Summaries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Angela Montoya</cp:lastModifiedBy>
  <cp:revision>16</cp:revision>
  <dcterms:created xsi:type="dcterms:W3CDTF">2022-03-29T18:22:44Z</dcterms:created>
  <dcterms:modified xsi:type="dcterms:W3CDTF">2022-04-19T12:57:09Z</dcterms:modified>
</cp:coreProperties>
</file>