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4/14/2022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30.e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5</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The Role of Probability</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a:t>
            </a:r>
            <a:br>
              <a:rPr lang="en-US" altLang="en-US" dirty="0"/>
            </a:br>
            <a:r>
              <a:rPr lang="en-US" altLang="en-US" dirty="0"/>
              <a:t>Basic Probability </a:t>
            </a:r>
            <a:r>
              <a:rPr lang="en-US" altLang="en-US" sz="1400" dirty="0"/>
              <a:t>(1 of 2)</a:t>
            </a:r>
            <a:endParaRPr lang="en-US" dirty="0"/>
          </a:p>
        </p:txBody>
      </p:sp>
      <p:sp>
        <p:nvSpPr>
          <p:cNvPr id="5" name="Text Box 378"/>
          <p:cNvSpPr txBox="1">
            <a:spLocks noChangeArrowheads="1"/>
          </p:cNvSpPr>
          <p:nvPr/>
        </p:nvSpPr>
        <p:spPr bwMode="auto">
          <a:xfrm>
            <a:off x="1881330" y="5094027"/>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a:t>P(Select any child) = 1/5290 = 0.0002</a:t>
            </a:r>
          </a:p>
        </p:txBody>
      </p:sp>
      <p:pic>
        <p:nvPicPr>
          <p:cNvPr id="6" name="Picture 4" descr="Age in years and total are the two column heads of the table. Age (years) column is subdivided into six columns representing 5, 6, 7, 8, 9, and 10. Boys, girls, and total are the row heads of the table. The row entries are as follows: Boys: 432, 379, 501, 410, 420, 418, and 2560. Girls: 408, 513, 412, 436, 461, 500, and 2730. Total: 840, 892, 913, 846, 881, 918, and 5290.&#10;" title="Tabl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167" y="1893627"/>
            <a:ext cx="53625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2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a:t>
            </a:r>
            <a:br>
              <a:rPr lang="en-US" altLang="en-US" dirty="0"/>
            </a:br>
            <a:r>
              <a:rPr lang="en-US" altLang="en-US" dirty="0"/>
              <a:t>Basic Probability </a:t>
            </a:r>
            <a:r>
              <a:rPr lang="en-US" altLang="en-US" sz="1400" dirty="0"/>
              <a:t>(2 of 2)</a:t>
            </a:r>
            <a:endParaRPr lang="en-US" dirty="0"/>
          </a:p>
        </p:txBody>
      </p:sp>
      <p:sp>
        <p:nvSpPr>
          <p:cNvPr id="14" name="Content Placeholder 2"/>
          <p:cNvSpPr>
            <a:spLocks noGrp="1"/>
          </p:cNvSpPr>
          <p:nvPr>
            <p:ph idx="1"/>
          </p:nvPr>
        </p:nvSpPr>
        <p:spPr/>
        <p:txBody>
          <a:bodyPr/>
          <a:lstStyle/>
          <a:p>
            <a:pPr>
              <a:lnSpc>
                <a:spcPct val="120000"/>
              </a:lnSpc>
              <a:buNone/>
            </a:pPr>
            <a:r>
              <a:rPr lang="en-US" altLang="en-US" sz="2800" dirty="0"/>
              <a:t>P(Select a boy) = 2560/5290 = 0.484</a:t>
            </a:r>
          </a:p>
          <a:p>
            <a:pPr>
              <a:lnSpc>
                <a:spcPct val="120000"/>
              </a:lnSpc>
              <a:buNone/>
            </a:pPr>
            <a:r>
              <a:rPr lang="en-US" altLang="en-US" sz="2800" dirty="0"/>
              <a:t>P(Select boy age 10) = 418/5290 = 0.079</a:t>
            </a:r>
          </a:p>
          <a:p>
            <a:pPr>
              <a:lnSpc>
                <a:spcPct val="120000"/>
              </a:lnSpc>
              <a:buNone/>
            </a:pPr>
            <a:r>
              <a:rPr lang="en-US" altLang="en-US" sz="2800" dirty="0"/>
              <a:t>P(Select child at least 8 years of age) </a:t>
            </a:r>
          </a:p>
          <a:p>
            <a:pPr lvl="1">
              <a:lnSpc>
                <a:spcPct val="120000"/>
              </a:lnSpc>
              <a:buNone/>
            </a:pPr>
            <a:r>
              <a:rPr lang="en-US" altLang="en-US" sz="2200" dirty="0"/>
              <a:t>= (846 + 881 + 918)/5290 </a:t>
            </a:r>
          </a:p>
          <a:p>
            <a:pPr lvl="1">
              <a:lnSpc>
                <a:spcPct val="120000"/>
              </a:lnSpc>
              <a:buNone/>
            </a:pPr>
            <a:r>
              <a:rPr lang="en-US" altLang="en-US" sz="2200" dirty="0"/>
              <a:t>= 2645/5290 = 0.500</a:t>
            </a:r>
          </a:p>
        </p:txBody>
      </p:sp>
    </p:spTree>
    <p:extLst>
      <p:ext uri="{BB962C8B-B14F-4D97-AF65-F5344CB8AC3E}">
        <p14:creationId xmlns:p14="http://schemas.microsoft.com/office/powerpoint/2010/main" val="3697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Conditional Probability	</a:t>
            </a:r>
            <a:endParaRPr lang="en-US" dirty="0"/>
          </a:p>
        </p:txBody>
      </p:sp>
      <p:sp>
        <p:nvSpPr>
          <p:cNvPr id="14" name="Content Placeholder 2"/>
          <p:cNvSpPr>
            <a:spLocks noGrp="1"/>
          </p:cNvSpPr>
          <p:nvPr>
            <p:ph idx="1"/>
          </p:nvPr>
        </p:nvSpPr>
        <p:spPr/>
        <p:txBody>
          <a:bodyPr/>
          <a:lstStyle/>
          <a:p>
            <a:r>
              <a:rPr lang="en-US" altLang="en-US" dirty="0"/>
              <a:t>Probability of outcome in a specific subpopulation</a:t>
            </a:r>
          </a:p>
          <a:p>
            <a:r>
              <a:rPr lang="en-US" altLang="en-US" dirty="0"/>
              <a:t>Example 5.1.</a:t>
            </a:r>
          </a:p>
          <a:p>
            <a:pPr lvl="1">
              <a:buNone/>
            </a:pPr>
            <a:r>
              <a:rPr lang="en-US" altLang="en-US" dirty="0"/>
              <a:t>	</a:t>
            </a:r>
            <a:r>
              <a:rPr lang="en-US" altLang="en-US" sz="2200" dirty="0"/>
              <a:t>P(Select 9-year-old from among girls) </a:t>
            </a:r>
            <a:br>
              <a:rPr lang="en-US" altLang="en-US" sz="2200" dirty="0"/>
            </a:br>
            <a:r>
              <a:rPr lang="en-US" altLang="en-US" sz="2200" dirty="0"/>
              <a:t>= P(Select 9-year-old | girl) </a:t>
            </a:r>
          </a:p>
          <a:p>
            <a:pPr lvl="1">
              <a:buNone/>
            </a:pPr>
            <a:r>
              <a:rPr lang="en-US" altLang="en-US" sz="2200" dirty="0"/>
              <a:t>	= 461/2730 = 0.169</a:t>
            </a:r>
          </a:p>
          <a:p>
            <a:pPr lvl="1">
              <a:buNone/>
            </a:pPr>
            <a:r>
              <a:rPr lang="en-US" altLang="en-US" sz="2200" dirty="0"/>
              <a:t>	P(Select boy | 6 years of age) </a:t>
            </a:r>
          </a:p>
          <a:p>
            <a:pPr lvl="1">
              <a:buNone/>
            </a:pPr>
            <a:r>
              <a:rPr lang="en-US" altLang="en-US" sz="2200" dirty="0"/>
              <a:t>	= 379/892=0.425 </a:t>
            </a:r>
          </a:p>
        </p:txBody>
      </p:sp>
    </p:spTree>
    <p:extLst>
      <p:ext uri="{BB962C8B-B14F-4D97-AF65-F5344CB8AC3E}">
        <p14:creationId xmlns:p14="http://schemas.microsoft.com/office/powerpoint/2010/main" val="293865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5.2.</a:t>
            </a:r>
            <a:br>
              <a:rPr lang="en-US" altLang="en-US" dirty="0"/>
            </a:br>
            <a:r>
              <a:rPr lang="en-US" altLang="en-US" dirty="0"/>
              <a:t>Conditional Probability </a:t>
            </a:r>
            <a:r>
              <a:rPr lang="en-US" altLang="en-US" sz="1400" dirty="0"/>
              <a:t>(1 of 2)</a:t>
            </a:r>
            <a:endParaRPr lang="en-US" dirty="0"/>
          </a:p>
        </p:txBody>
      </p:sp>
      <p:pic>
        <p:nvPicPr>
          <p:cNvPr id="5" name="Picture 3" descr="P S A level, biopsy results, and total are the three column heads of the table. Biopsy results column is subdivided into two columns, prostate cancer and no prostate cancer. The row entries are as follows: Low: 3, 61, and 64. Slightly to moderately elevated: 13, 28, and 41. Highly elevated: 12, 3, and 15. Total: 28, 92, and 120. P S A stands for prostate specific antigen.&#10;" title="Tabl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8552"/>
            <a:ext cx="8763000" cy="231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864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5.2.</a:t>
            </a:r>
            <a:br>
              <a:rPr lang="en-US" altLang="en-US" dirty="0"/>
            </a:br>
            <a:r>
              <a:rPr lang="en-US" altLang="en-US" dirty="0"/>
              <a:t>Conditional Probability </a:t>
            </a:r>
            <a:r>
              <a:rPr lang="en-US" altLang="en-US" sz="1400" dirty="0"/>
              <a:t>(2 of 2)</a:t>
            </a:r>
            <a:endParaRPr lang="en-US" dirty="0"/>
          </a:p>
        </p:txBody>
      </p:sp>
      <p:sp>
        <p:nvSpPr>
          <p:cNvPr id="14" name="Content Placeholder 2"/>
          <p:cNvSpPr>
            <a:spLocks noGrp="1"/>
          </p:cNvSpPr>
          <p:nvPr>
            <p:ph idx="1"/>
          </p:nvPr>
        </p:nvSpPr>
        <p:spPr/>
        <p:txBody>
          <a:bodyPr/>
          <a:lstStyle/>
          <a:p>
            <a:pPr>
              <a:buNone/>
            </a:pPr>
            <a:r>
              <a:rPr lang="en-US" altLang="en-US" dirty="0"/>
              <a:t>P(Prostate cancer | Low PSA) </a:t>
            </a:r>
          </a:p>
          <a:p>
            <a:pPr>
              <a:buNone/>
            </a:pPr>
            <a:r>
              <a:rPr lang="en-US" altLang="en-US" dirty="0"/>
              <a:t>  = 3/64 = 0.047</a:t>
            </a:r>
          </a:p>
          <a:p>
            <a:pPr>
              <a:buNone/>
            </a:pPr>
            <a:r>
              <a:rPr lang="en-US" altLang="en-US" dirty="0"/>
              <a:t>P(Prostate cancer | Moderate PSA) </a:t>
            </a:r>
          </a:p>
          <a:p>
            <a:pPr>
              <a:buNone/>
            </a:pPr>
            <a:r>
              <a:rPr lang="en-US" altLang="en-US" dirty="0"/>
              <a:t>  = 13/41 = 0.317</a:t>
            </a:r>
          </a:p>
          <a:p>
            <a:pPr>
              <a:buNone/>
            </a:pPr>
            <a:r>
              <a:rPr lang="en-US" altLang="en-US" dirty="0"/>
              <a:t>P(Prostate cancer | High PSA) </a:t>
            </a:r>
          </a:p>
          <a:p>
            <a:pPr>
              <a:buNone/>
            </a:pPr>
            <a:r>
              <a:rPr lang="en-US" altLang="en-US" dirty="0"/>
              <a:t>  = 12/15 = 0.80</a:t>
            </a:r>
          </a:p>
        </p:txBody>
      </p:sp>
    </p:spTree>
    <p:extLst>
      <p:ext uri="{BB962C8B-B14F-4D97-AF65-F5344CB8AC3E}">
        <p14:creationId xmlns:p14="http://schemas.microsoft.com/office/powerpoint/2010/main" val="5516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Sensitivity and Specificity</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Sensitivity = True positive fraction </a:t>
            </a:r>
          </a:p>
          <a:p>
            <a:pPr>
              <a:buNone/>
            </a:pPr>
            <a:r>
              <a:rPr lang="en-US" altLang="en-US" dirty="0">
                <a:ea typeface="MS PGothic" panose="020B0600070205080204" pitchFamily="34" charset="-128"/>
              </a:rPr>
              <a:t>  = P(test+ | disease)</a:t>
            </a:r>
          </a:p>
          <a:p>
            <a:pPr>
              <a:buNone/>
            </a:pPr>
            <a:r>
              <a:rPr lang="en-US" altLang="en-US" dirty="0">
                <a:ea typeface="MS PGothic" panose="020B0600070205080204" pitchFamily="34" charset="-128"/>
              </a:rPr>
              <a:t>Specificity = True negative fraction</a:t>
            </a:r>
          </a:p>
          <a:p>
            <a:pPr>
              <a:buNone/>
            </a:pPr>
            <a:r>
              <a:rPr lang="en-US" altLang="en-US" dirty="0">
                <a:ea typeface="MS PGothic" panose="020B0600070205080204" pitchFamily="34" charset="-128"/>
              </a:rPr>
              <a:t>  = P(test– | disease free)</a:t>
            </a:r>
          </a:p>
          <a:p>
            <a:pPr>
              <a:buNone/>
            </a:pPr>
            <a:endParaRPr lang="en-US" altLang="en-US" dirty="0">
              <a:ea typeface="MS PGothic" panose="020B0600070205080204" pitchFamily="34" charset="-128"/>
            </a:endParaRPr>
          </a:p>
          <a:p>
            <a:pPr>
              <a:buNone/>
            </a:pPr>
            <a:r>
              <a:rPr lang="en-US" altLang="en-US" dirty="0">
                <a:ea typeface="MS PGothic" panose="020B0600070205080204" pitchFamily="34" charset="-128"/>
              </a:rPr>
              <a:t>False negative fraction = P(test– | disease)</a:t>
            </a:r>
          </a:p>
          <a:p>
            <a:pPr>
              <a:buNone/>
            </a:pPr>
            <a:r>
              <a:rPr lang="en-US" altLang="en-US" dirty="0">
                <a:ea typeface="MS PGothic" panose="020B0600070205080204" pitchFamily="34" charset="-128"/>
              </a:rPr>
              <a:t>False positive fraction = P(test+ | disease free)</a:t>
            </a:r>
          </a:p>
        </p:txBody>
      </p:sp>
    </p:spTree>
    <p:extLst>
      <p:ext uri="{BB962C8B-B14F-4D97-AF65-F5344CB8AC3E}">
        <p14:creationId xmlns:p14="http://schemas.microsoft.com/office/powerpoint/2010/main" val="395037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5.4.</a:t>
            </a:r>
            <a:br>
              <a:rPr lang="en-US" altLang="en-US" dirty="0"/>
            </a:br>
            <a:r>
              <a:rPr lang="en-US" altLang="en-US" dirty="0"/>
              <a:t>Sensitivity and Specificity</a:t>
            </a:r>
            <a:endParaRPr lang="en-US" dirty="0"/>
          </a:p>
        </p:txBody>
      </p:sp>
      <p:pic>
        <p:nvPicPr>
          <p:cNvPr id="5" name="Picture 3" descr="Affected fetus, unaffected fetus, and total are the three column heads of the table. Positive, negative, and total are the three row heads. The row entries are as follows: Positive: 9, 351, and 360. Negative: 1, 4449, and 4450. Total: 10, 4800, and 4810.&#10;" title="Tabl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864483"/>
            <a:ext cx="53911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39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Sensitivity and Specificity</a:t>
            </a:r>
            <a:endParaRPr lang="en-US" dirty="0"/>
          </a:p>
        </p:txBody>
      </p:sp>
      <p:sp>
        <p:nvSpPr>
          <p:cNvPr id="14" name="Content Placeholder 2"/>
          <p:cNvSpPr>
            <a:spLocks noGrp="1"/>
          </p:cNvSpPr>
          <p:nvPr>
            <p:ph idx="1"/>
          </p:nvPr>
        </p:nvSpPr>
        <p:spPr/>
        <p:txBody>
          <a:bodyPr/>
          <a:lstStyle/>
          <a:p>
            <a:pPr>
              <a:lnSpc>
                <a:spcPct val="90000"/>
              </a:lnSpc>
              <a:buNone/>
            </a:pPr>
            <a:r>
              <a:rPr lang="en-US" altLang="en-US" sz="2400" dirty="0">
                <a:ea typeface="MS PGothic" panose="020B0600070205080204" pitchFamily="34" charset="-128"/>
              </a:rPr>
              <a:t>Sensitivity = P(test+ | disease) = 9/10 = 0.90</a:t>
            </a:r>
          </a:p>
          <a:p>
            <a:pPr>
              <a:lnSpc>
                <a:spcPct val="90000"/>
              </a:lnSpc>
              <a:buNone/>
            </a:pPr>
            <a:endParaRPr lang="en-US" altLang="en-US" sz="2400" dirty="0">
              <a:ea typeface="MS PGothic" panose="020B0600070205080204" pitchFamily="34" charset="-128"/>
            </a:endParaRPr>
          </a:p>
          <a:p>
            <a:pPr>
              <a:lnSpc>
                <a:spcPct val="90000"/>
              </a:lnSpc>
              <a:buNone/>
            </a:pPr>
            <a:r>
              <a:rPr lang="en-US" altLang="en-US" sz="2400" dirty="0">
                <a:ea typeface="MS PGothic" panose="020B0600070205080204" pitchFamily="34" charset="-128"/>
              </a:rPr>
              <a:t>Specificity = P(test– | disease free) </a:t>
            </a:r>
          </a:p>
          <a:p>
            <a:pPr>
              <a:lnSpc>
                <a:spcPct val="90000"/>
              </a:lnSpc>
              <a:buNone/>
            </a:pPr>
            <a:r>
              <a:rPr lang="en-US" altLang="en-US" sz="2400" dirty="0">
                <a:ea typeface="MS PGothic" panose="020B0600070205080204" pitchFamily="34" charset="-128"/>
              </a:rPr>
              <a:t>               = 4449/4800 = 0.927</a:t>
            </a:r>
          </a:p>
          <a:p>
            <a:pPr>
              <a:lnSpc>
                <a:spcPct val="90000"/>
              </a:lnSpc>
              <a:buNone/>
            </a:pPr>
            <a:endParaRPr lang="en-US" altLang="en-US" sz="2400" dirty="0">
              <a:ea typeface="MS PGothic" panose="020B0600070205080204" pitchFamily="34" charset="-128"/>
            </a:endParaRPr>
          </a:p>
          <a:p>
            <a:pPr>
              <a:lnSpc>
                <a:spcPct val="90000"/>
              </a:lnSpc>
              <a:buNone/>
            </a:pPr>
            <a:r>
              <a:rPr lang="en-US" altLang="en-US" sz="2400" dirty="0">
                <a:ea typeface="MS PGothic" panose="020B0600070205080204" pitchFamily="34" charset="-128"/>
              </a:rPr>
              <a:t>False negative fraction = P(test– | disease) </a:t>
            </a:r>
          </a:p>
          <a:p>
            <a:pPr>
              <a:lnSpc>
                <a:spcPct val="90000"/>
              </a:lnSpc>
              <a:buNone/>
            </a:pPr>
            <a:r>
              <a:rPr lang="en-US" altLang="en-US" sz="2400" dirty="0">
                <a:ea typeface="MS PGothic" panose="020B0600070205080204" pitchFamily="34" charset="-128"/>
              </a:rPr>
              <a:t>               = 1/10 = 0.10</a:t>
            </a:r>
          </a:p>
          <a:p>
            <a:pPr>
              <a:lnSpc>
                <a:spcPct val="90000"/>
              </a:lnSpc>
              <a:buNone/>
            </a:pPr>
            <a:r>
              <a:rPr lang="en-US" altLang="en-US" sz="2400" dirty="0">
                <a:ea typeface="MS PGothic" panose="020B0600070205080204" pitchFamily="34" charset="-128"/>
              </a:rPr>
              <a:t>False positive fraction = P(test+ | disease free) </a:t>
            </a:r>
          </a:p>
          <a:p>
            <a:pPr>
              <a:lnSpc>
                <a:spcPct val="90000"/>
              </a:lnSpc>
              <a:buNone/>
            </a:pPr>
            <a:r>
              <a:rPr lang="en-US" altLang="en-US" sz="2400" dirty="0">
                <a:ea typeface="MS PGothic" panose="020B0600070205080204" pitchFamily="34" charset="-128"/>
              </a:rPr>
              <a:t>               = 351/4800 = 0.073</a:t>
            </a:r>
          </a:p>
        </p:txBody>
      </p:sp>
    </p:spTree>
    <p:extLst>
      <p:ext uri="{BB962C8B-B14F-4D97-AF65-F5344CB8AC3E}">
        <p14:creationId xmlns:p14="http://schemas.microsoft.com/office/powerpoint/2010/main" val="312982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Independence</a:t>
            </a:r>
            <a:endParaRPr lang="en-US" dirty="0"/>
          </a:p>
        </p:txBody>
      </p:sp>
      <p:sp>
        <p:nvSpPr>
          <p:cNvPr id="14" name="Content Placeholder 2"/>
          <p:cNvSpPr>
            <a:spLocks noGrp="1"/>
          </p:cNvSpPr>
          <p:nvPr>
            <p:ph idx="1"/>
          </p:nvPr>
        </p:nvSpPr>
        <p:spPr/>
        <p:txBody>
          <a:bodyPr/>
          <a:lstStyle/>
          <a:p>
            <a:pPr>
              <a:lnSpc>
                <a:spcPct val="90000"/>
              </a:lnSpc>
            </a:pPr>
            <a:r>
              <a:rPr lang="en-US" altLang="en-US" dirty="0"/>
              <a:t>Two events, A and B, are independent if P(A | B) = P(A) or if P(B | A) = P(B)</a:t>
            </a:r>
          </a:p>
          <a:p>
            <a:pPr>
              <a:lnSpc>
                <a:spcPct val="90000"/>
              </a:lnSpc>
              <a:buNone/>
            </a:pPr>
            <a:r>
              <a:rPr lang="en-US" altLang="en-US" dirty="0"/>
              <a:t>Example 5.2.  </a:t>
            </a:r>
          </a:p>
          <a:p>
            <a:pPr>
              <a:lnSpc>
                <a:spcPct val="90000"/>
              </a:lnSpc>
            </a:pPr>
            <a:r>
              <a:rPr lang="en-US" altLang="en-US" dirty="0"/>
              <a:t>Is screening test independent of prostate cancer diagnosis?</a:t>
            </a:r>
          </a:p>
          <a:p>
            <a:pPr lvl="1">
              <a:lnSpc>
                <a:spcPct val="90000"/>
              </a:lnSpc>
            </a:pPr>
            <a:r>
              <a:rPr lang="en-US" altLang="en-US" dirty="0"/>
              <a:t>P(Prostate cancer) = 28/120 = 0.023</a:t>
            </a:r>
          </a:p>
          <a:p>
            <a:pPr lvl="1">
              <a:lnSpc>
                <a:spcPct val="90000"/>
              </a:lnSpc>
            </a:pPr>
            <a:r>
              <a:rPr lang="en-US" altLang="en-US" dirty="0"/>
              <a:t>P(Prostate cancer | Low PSA) = 0.047</a:t>
            </a:r>
          </a:p>
          <a:p>
            <a:pPr lvl="1">
              <a:lnSpc>
                <a:spcPct val="90000"/>
              </a:lnSpc>
            </a:pPr>
            <a:r>
              <a:rPr lang="en-US" altLang="en-US" dirty="0"/>
              <a:t>P(Prostate cancer | Moderate PSA) = 0.317</a:t>
            </a:r>
          </a:p>
          <a:p>
            <a:pPr lvl="1">
              <a:lnSpc>
                <a:spcPct val="90000"/>
              </a:lnSpc>
            </a:pPr>
            <a:r>
              <a:rPr lang="en-US" altLang="en-US" dirty="0"/>
              <a:t>P(Prostate cancer | High PSA) = 0.80</a:t>
            </a:r>
          </a:p>
          <a:p>
            <a:pPr lvl="1">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66104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Bayes’ Theorem </a:t>
            </a:r>
            <a:r>
              <a:rPr lang="en-US" altLang="en-US" sz="1400" dirty="0">
                <a:ea typeface="MS PGothic" panose="020B0600070205080204" pitchFamily="34" charset="-128"/>
              </a:rPr>
              <a:t>(1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Using Bayes’ Theorem we revise or update a probability based on additional information.</a:t>
            </a:r>
          </a:p>
          <a:p>
            <a:pPr lvl="1"/>
            <a:r>
              <a:rPr lang="en-US" altLang="en-US" sz="2200" dirty="0">
                <a:ea typeface="MS PGothic" panose="020B0600070205080204" pitchFamily="34" charset="-128"/>
              </a:rPr>
              <a:t>Prior probability is an initial probability.</a:t>
            </a:r>
          </a:p>
          <a:p>
            <a:pPr lvl="1"/>
            <a:r>
              <a:rPr lang="en-US" altLang="en-US" sz="2200" dirty="0">
                <a:ea typeface="MS PGothic" panose="020B0600070205080204" pitchFamily="34" charset="-128"/>
              </a:rPr>
              <a:t>Posterior probability is a probability that is revised or updated based on additional information.</a:t>
            </a:r>
          </a:p>
        </p:txBody>
      </p:sp>
    </p:spTree>
    <p:extLst>
      <p:ext uri="{BB962C8B-B14F-4D97-AF65-F5344CB8AC3E}">
        <p14:creationId xmlns:p14="http://schemas.microsoft.com/office/powerpoint/2010/main" val="148890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3)</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Define the terms “equally likely” and “at random”</a:t>
            </a:r>
          </a:p>
          <a:p>
            <a:pPr>
              <a:lnSpc>
                <a:spcPct val="90000"/>
              </a:lnSpc>
            </a:pPr>
            <a:r>
              <a:rPr lang="en-US" altLang="en-US" dirty="0">
                <a:ea typeface="MS PGothic" panose="020B0600070205080204" pitchFamily="34" charset="-128"/>
              </a:rPr>
              <a:t>Compute and interpret unconditional and conditional probabilities</a:t>
            </a:r>
          </a:p>
          <a:p>
            <a:pPr>
              <a:lnSpc>
                <a:spcPct val="90000"/>
              </a:lnSpc>
            </a:pPr>
            <a:r>
              <a:rPr lang="en-US" altLang="en-US" dirty="0">
                <a:ea typeface="MS PGothic" panose="020B0600070205080204" pitchFamily="34" charset="-128"/>
              </a:rPr>
              <a:t>Evaluate and interpret independence of events</a:t>
            </a:r>
          </a:p>
          <a:p>
            <a:pPr>
              <a:lnSpc>
                <a:spcPct val="90000"/>
              </a:lnSpc>
            </a:pPr>
            <a:r>
              <a:rPr lang="en-US" altLang="en-US" dirty="0">
                <a:ea typeface="MS PGothic" panose="020B0600070205080204" pitchFamily="34" charset="-128"/>
              </a:rPr>
              <a:t>Explain the key features of the binomial distribution model</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Bayes’ Theorem </a:t>
            </a:r>
            <a:r>
              <a:rPr lang="en-US" altLang="en-US" sz="1400" dirty="0">
                <a:ea typeface="MS PGothic" panose="020B0600070205080204" pitchFamily="34" charset="-128"/>
              </a:rPr>
              <a:t>(2 of 2)</a:t>
            </a:r>
            <a:endParaRPr lang="en-US" dirty="0"/>
          </a:p>
        </p:txBody>
      </p:sp>
      <p:graphicFrame>
        <p:nvGraphicFramePr>
          <p:cNvPr id="5" name="Content Placeholder 4" descr="Probability of A vertical bar B equals probability of B vertical bar A times probability of A, the whole over probability of B.&#10;" title="Unnumbered equation"/>
          <p:cNvGraphicFramePr>
            <a:graphicFrameLocks noGrp="1" noChangeAspect="1"/>
          </p:cNvGraphicFramePr>
          <p:nvPr>
            <p:ph idx="1"/>
            <p:extLst>
              <p:ext uri="{D42A27DB-BD31-4B8C-83A1-F6EECF244321}">
                <p14:modId xmlns:p14="http://schemas.microsoft.com/office/powerpoint/2010/main" val="4125847401"/>
              </p:ext>
            </p:extLst>
          </p:nvPr>
        </p:nvGraphicFramePr>
        <p:xfrm>
          <a:off x="2779594" y="1967552"/>
          <a:ext cx="5256213" cy="1482725"/>
        </p:xfrm>
        <a:graphic>
          <a:graphicData uri="http://schemas.openxmlformats.org/presentationml/2006/ole">
            <mc:AlternateContent xmlns:mc="http://schemas.openxmlformats.org/markup-compatibility/2006">
              <mc:Choice xmlns:v="urn:schemas-microsoft-com:vml" Requires="v">
                <p:oleObj spid="_x0000_s4114" name="Equation" r:id="rId3" imgW="1485900" imgH="419100" progId="Equation.3">
                  <p:embed/>
                </p:oleObj>
              </mc:Choice>
              <mc:Fallback>
                <p:oleObj name="Equation" r:id="rId3" imgW="1485900" imgH="419100" progId="Equation.3">
                  <p:embed/>
                  <p:pic>
                    <p:nvPicPr>
                      <p:cNvPr id="35842"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594" y="1967552"/>
                        <a:ext cx="5256213"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5" descr="An expression for P of A given B. P of A given B equals P of B given A times P of A divided by P of B. &#10;" title="Unnumbered equation"/>
          <p:cNvGraphicFramePr>
            <a:graphicFrameLocks noChangeAspect="1"/>
          </p:cNvGraphicFramePr>
          <p:nvPr>
            <p:extLst>
              <p:ext uri="{D42A27DB-BD31-4B8C-83A1-F6EECF244321}">
                <p14:modId xmlns:p14="http://schemas.microsoft.com/office/powerpoint/2010/main" val="4054635044"/>
              </p:ext>
            </p:extLst>
          </p:nvPr>
        </p:nvGraphicFramePr>
        <p:xfrm>
          <a:off x="1712794" y="3872552"/>
          <a:ext cx="8001000" cy="1354138"/>
        </p:xfrm>
        <a:graphic>
          <a:graphicData uri="http://schemas.openxmlformats.org/presentationml/2006/ole">
            <mc:AlternateContent xmlns:mc="http://schemas.openxmlformats.org/markup-compatibility/2006">
              <mc:Choice xmlns:v="urn:schemas-microsoft-com:vml" Requires="v">
                <p:oleObj spid="_x0000_s4115" name="Equation" r:id="rId5" imgW="2476500" imgH="419100" progId="Equation.3">
                  <p:embed/>
                </p:oleObj>
              </mc:Choice>
              <mc:Fallback>
                <p:oleObj name="Equation" r:id="rId5" imgW="2476500" imgH="419100" progId="Equation.3">
                  <p:embed/>
                  <p:pic>
                    <p:nvPicPr>
                      <p:cNvPr id="3584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794" y="3872552"/>
                        <a:ext cx="80010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312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In Boston, 51% of adults are male.</a:t>
            </a:r>
          </a:p>
          <a:p>
            <a:r>
              <a:rPr lang="en-US" altLang="en-US" dirty="0"/>
              <a:t>One adult is randomly selected to participate in a study.</a:t>
            </a:r>
          </a:p>
          <a:p>
            <a:pPr lvl="1">
              <a:buNone/>
            </a:pPr>
            <a:r>
              <a:rPr lang="en-US" altLang="en-US" dirty="0"/>
              <a:t>Prior probability of selecting a male = 0.51</a:t>
            </a:r>
          </a:p>
        </p:txBody>
      </p:sp>
    </p:spTree>
    <p:extLst>
      <p:ext uri="{BB962C8B-B14F-4D97-AF65-F5344CB8AC3E}">
        <p14:creationId xmlns:p14="http://schemas.microsoft.com/office/powerpoint/2010/main" val="45454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t>Selected participant is a smoker.</a:t>
            </a:r>
          </a:p>
          <a:p>
            <a:r>
              <a:rPr lang="en-US" altLang="en-US" dirty="0"/>
              <a:t>9.5% of males in Boston smoke as compared to 1.7% of females.</a:t>
            </a:r>
          </a:p>
          <a:p>
            <a:r>
              <a:rPr lang="en-US" altLang="en-US" dirty="0"/>
              <a:t>Find the probability that we selected a male given he is a smoker.</a:t>
            </a:r>
          </a:p>
        </p:txBody>
      </p:sp>
    </p:spTree>
    <p:extLst>
      <p:ext uri="{BB962C8B-B14F-4D97-AF65-F5344CB8AC3E}">
        <p14:creationId xmlns:p14="http://schemas.microsoft.com/office/powerpoint/2010/main" val="209148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sz="3200" dirty="0">
                <a:latin typeface="Arial" charset="0"/>
                <a:ea typeface="Arial" charset="0"/>
                <a:cs typeface="Arial" charset="0"/>
              </a:rPr>
              <a:t>Example: Find P(M | S)</a:t>
            </a:r>
            <a:endParaRPr lang="en-US" dirty="0"/>
          </a:p>
        </p:txBody>
      </p:sp>
      <p:sp>
        <p:nvSpPr>
          <p:cNvPr id="14" name="Content Placeholder 2"/>
          <p:cNvSpPr>
            <a:spLocks noGrp="1"/>
          </p:cNvSpPr>
          <p:nvPr>
            <p:ph idx="1"/>
          </p:nvPr>
        </p:nvSpPr>
        <p:spPr/>
        <p:txBody>
          <a:bodyPr/>
          <a:lstStyle/>
          <a:p>
            <a:pPr>
              <a:defRPr/>
            </a:pPr>
            <a:r>
              <a:rPr lang="en-US" sz="2800" dirty="0"/>
              <a:t>P(M) = 0.51	P(M') = 0.49</a:t>
            </a:r>
          </a:p>
          <a:p>
            <a:pPr marL="457200" lvl="1" indent="0">
              <a:buNone/>
              <a:defRPr/>
            </a:pPr>
            <a:r>
              <a:rPr lang="en-US" dirty="0"/>
              <a:t>P(S | M) = 0.095   P(S | M') = 0.017</a:t>
            </a:r>
          </a:p>
          <a:p>
            <a:pPr>
              <a:defRPr/>
            </a:pPr>
            <a:r>
              <a:rPr lang="en-US" sz="2800" dirty="0"/>
              <a:t>Bayes’ Theorem</a:t>
            </a:r>
          </a:p>
          <a:p>
            <a:pPr>
              <a:defRPr/>
            </a:pPr>
            <a:endParaRPr lang="en-US" sz="2800" dirty="0"/>
          </a:p>
          <a:p>
            <a:pPr>
              <a:defRPr/>
            </a:pPr>
            <a:endParaRPr lang="en-US" sz="2800" dirty="0"/>
          </a:p>
          <a:p>
            <a:pPr>
              <a:defRPr/>
            </a:pPr>
            <a:endParaRPr lang="en-US" sz="2800" dirty="0"/>
          </a:p>
          <a:p>
            <a:pPr>
              <a:defRPr/>
            </a:pPr>
            <a:endParaRPr lang="en-US" sz="2800" dirty="0"/>
          </a:p>
          <a:p>
            <a:pPr>
              <a:defRPr/>
            </a:pPr>
            <a:r>
              <a:rPr lang="en-US" sz="2800" dirty="0" smtClean="0"/>
              <a:t>Knowing </a:t>
            </a:r>
            <a:r>
              <a:rPr lang="en-US" sz="2800" dirty="0"/>
              <a:t>the participant smokes—increases P(M)</a:t>
            </a:r>
          </a:p>
          <a:p>
            <a:pPr marL="469900" lvl="5" indent="-469900">
              <a:buFont typeface="Wingdings" pitchFamily="2" charset="2"/>
              <a:buChar char="o"/>
              <a:defRPr/>
            </a:pPr>
            <a:endParaRPr lang="en-US" sz="2800" dirty="0"/>
          </a:p>
          <a:p>
            <a:pPr marL="469900" lvl="5" indent="-469900">
              <a:buFont typeface="Wingdings" pitchFamily="2" charset="2"/>
              <a:buChar char="o"/>
              <a:defRPr/>
            </a:pPr>
            <a:endParaRPr lang="en-US" sz="2800" dirty="0"/>
          </a:p>
          <a:p>
            <a:pPr>
              <a:buNone/>
              <a:defRPr/>
            </a:pPr>
            <a:endParaRPr lang="en-US" sz="2800" dirty="0"/>
          </a:p>
        </p:txBody>
      </p:sp>
      <p:graphicFrame>
        <p:nvGraphicFramePr>
          <p:cNvPr id="4" name="Object 3" descr="An expression for P of M given S. P of M given S equals P of S given M times P of M divided by quantity, P of M times P of S given M, plus, P of M prime times P of S given M prime. &#10;" title="Unnumbered equation"/>
          <p:cNvGraphicFramePr>
            <a:graphicFrameLocks noChangeAspect="1"/>
          </p:cNvGraphicFramePr>
          <p:nvPr>
            <p:extLst>
              <p:ext uri="{D42A27DB-BD31-4B8C-83A1-F6EECF244321}">
                <p14:modId xmlns:p14="http://schemas.microsoft.com/office/powerpoint/2010/main" val="700913"/>
              </p:ext>
            </p:extLst>
          </p:nvPr>
        </p:nvGraphicFramePr>
        <p:xfrm>
          <a:off x="1720755" y="3194713"/>
          <a:ext cx="5791200" cy="946150"/>
        </p:xfrm>
        <a:graphic>
          <a:graphicData uri="http://schemas.openxmlformats.org/presentationml/2006/ole">
            <mc:AlternateContent xmlns:mc="http://schemas.openxmlformats.org/markup-compatibility/2006">
              <mc:Choice xmlns:v="urn:schemas-microsoft-com:vml" Requires="v">
                <p:oleObj spid="_x0000_s5138" name="Equation" r:id="rId3" imgW="2565400" imgH="419100" progId="Equation.3">
                  <p:embed/>
                </p:oleObj>
              </mc:Choice>
              <mc:Fallback>
                <p:oleObj name="Equation" r:id="rId3" imgW="2565400" imgH="419100" progId="Equation.3">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755" y="3194713"/>
                        <a:ext cx="5791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P of M given S equals 0.095 times 0.51 divided by 0.51 times 0.095 plus 0.49 times 0.017, this equals, 0.853. &#10;" title="Unnumbered equation"/>
          <p:cNvGraphicFramePr>
            <a:graphicFrameLocks noChangeAspect="1"/>
          </p:cNvGraphicFramePr>
          <p:nvPr>
            <p:extLst>
              <p:ext uri="{D42A27DB-BD31-4B8C-83A1-F6EECF244321}">
                <p14:modId xmlns:p14="http://schemas.microsoft.com/office/powerpoint/2010/main" val="973089599"/>
              </p:ext>
            </p:extLst>
          </p:nvPr>
        </p:nvGraphicFramePr>
        <p:xfrm>
          <a:off x="1938243" y="4337713"/>
          <a:ext cx="5583237" cy="865188"/>
        </p:xfrm>
        <a:graphic>
          <a:graphicData uri="http://schemas.openxmlformats.org/presentationml/2006/ole">
            <mc:AlternateContent xmlns:mc="http://schemas.openxmlformats.org/markup-compatibility/2006">
              <mc:Choice xmlns:v="urn:schemas-microsoft-com:vml" Requires="v">
                <p:oleObj spid="_x0000_s5139" name="Equation" r:id="rId5" imgW="2705100" imgH="419100" progId="Equation.3">
                  <p:embed/>
                </p:oleObj>
              </mc:Choice>
              <mc:Fallback>
                <p:oleObj name="Equation" r:id="rId5" imgW="2705100" imgH="419100" progId="Equation.3">
                  <p:embed/>
                  <p:pic>
                    <p:nvPicPr>
                      <p:cNvPr id="389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8243" y="4337713"/>
                        <a:ext cx="55832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4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5.8.</a:t>
            </a:r>
            <a:br>
              <a:rPr lang="en-US" altLang="en-US" dirty="0">
                <a:ea typeface="MS PGothic" panose="020B0600070205080204" pitchFamily="34" charset="-128"/>
              </a:rPr>
            </a:br>
            <a:r>
              <a:rPr lang="en-US" altLang="en-US" dirty="0">
                <a:ea typeface="MS PGothic" panose="020B0600070205080204" pitchFamily="34" charset="-128"/>
              </a:rPr>
              <a:t>Bayes’ Theorem </a:t>
            </a:r>
            <a:r>
              <a:rPr lang="en-US" altLang="en-US" sz="1400" dirty="0">
                <a:ea typeface="MS PGothic" panose="020B0600070205080204" pitchFamily="34" charset="-128"/>
              </a:rPr>
              <a:t>(1 of 3)</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P(disease) = 0.002</a:t>
            </a:r>
          </a:p>
          <a:p>
            <a:pPr>
              <a:buNone/>
            </a:pPr>
            <a:r>
              <a:rPr lang="en-US" altLang="en-US" dirty="0">
                <a:ea typeface="MS PGothic" panose="020B0600070205080204" pitchFamily="34" charset="-128"/>
              </a:rPr>
              <a:t>Sensitivity = 0.85 = P(test+ | disease)</a:t>
            </a:r>
          </a:p>
          <a:p>
            <a:pPr>
              <a:buNone/>
            </a:pPr>
            <a:r>
              <a:rPr lang="en-US" altLang="en-US" dirty="0">
                <a:ea typeface="MS PGothic" panose="020B0600070205080204" pitchFamily="34" charset="-128"/>
              </a:rPr>
              <a:t>P(test+) = 0.08 and P(test–) = 0.92</a:t>
            </a:r>
          </a:p>
          <a:p>
            <a:pPr>
              <a:buNone/>
            </a:pPr>
            <a:endParaRPr lang="en-US" altLang="en-US" dirty="0">
              <a:ea typeface="MS PGothic" panose="020B0600070205080204" pitchFamily="34" charset="-128"/>
            </a:endParaRPr>
          </a:p>
          <a:p>
            <a:pPr>
              <a:buNone/>
            </a:pPr>
            <a:r>
              <a:rPr lang="en-US" altLang="en-US" dirty="0">
                <a:ea typeface="MS PGothic" panose="020B0600070205080204" pitchFamily="34" charset="-128"/>
              </a:rPr>
              <a:t>What is P(disease | test+)?</a:t>
            </a:r>
          </a:p>
          <a:p>
            <a:pPr>
              <a:buNone/>
            </a:pPr>
            <a:endParaRPr lang="en-US" altLang="en-US" sz="2000" dirty="0">
              <a:ea typeface="MS PGothic" panose="020B0600070205080204" pitchFamily="34" charset="-128"/>
            </a:endParaRPr>
          </a:p>
        </p:txBody>
      </p:sp>
    </p:spTree>
    <p:extLst>
      <p:ext uri="{BB962C8B-B14F-4D97-AF65-F5344CB8AC3E}">
        <p14:creationId xmlns:p14="http://schemas.microsoft.com/office/powerpoint/2010/main" val="314441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5.8.</a:t>
            </a:r>
            <a:br>
              <a:rPr lang="en-US" altLang="en-US" dirty="0">
                <a:ea typeface="MS PGothic" panose="020B0600070205080204" pitchFamily="34" charset="-128"/>
              </a:rPr>
            </a:br>
            <a:r>
              <a:rPr lang="en-US" altLang="en-US" dirty="0">
                <a:ea typeface="MS PGothic" panose="020B0600070205080204" pitchFamily="34" charset="-128"/>
              </a:rPr>
              <a:t>Bayes’ Theorem </a:t>
            </a:r>
            <a:r>
              <a:rPr lang="en-US" altLang="en-US" sz="1400" dirty="0">
                <a:ea typeface="MS PGothic" panose="020B0600070205080204" pitchFamily="34" charset="-128"/>
              </a:rPr>
              <a:t>(2 of 3)</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What is P(disease | test+)?</a:t>
            </a:r>
          </a:p>
          <a:p>
            <a:pPr>
              <a:buNone/>
            </a:pPr>
            <a:endParaRPr lang="en-US" altLang="en-US" dirty="0">
              <a:ea typeface="MS PGothic" panose="020B0600070205080204" pitchFamily="34" charset="-128"/>
            </a:endParaRPr>
          </a:p>
          <a:p>
            <a:pPr>
              <a:buNone/>
            </a:pPr>
            <a:r>
              <a:rPr lang="en-US" altLang="en-US" dirty="0">
                <a:ea typeface="MS PGothic" panose="020B0600070205080204" pitchFamily="34" charset="-128"/>
              </a:rPr>
              <a:t>P(disease) = 0.002</a:t>
            </a:r>
          </a:p>
          <a:p>
            <a:pPr>
              <a:buNone/>
            </a:pPr>
            <a:r>
              <a:rPr lang="en-US" altLang="en-US" dirty="0">
                <a:ea typeface="MS PGothic" panose="020B0600070205080204" pitchFamily="34" charset="-128"/>
              </a:rPr>
              <a:t>Sensitivity = 0.85 = P(test+ | disease)</a:t>
            </a:r>
          </a:p>
          <a:p>
            <a:pPr>
              <a:buNone/>
            </a:pPr>
            <a:r>
              <a:rPr lang="en-US" altLang="en-US" dirty="0">
                <a:ea typeface="MS PGothic" panose="020B0600070205080204" pitchFamily="34" charset="-128"/>
              </a:rPr>
              <a:t>P(test+) = 0.08 and P(test–) = 0.92</a:t>
            </a:r>
          </a:p>
          <a:p>
            <a:pPr>
              <a:buNone/>
            </a:pPr>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p:txBody>
      </p:sp>
      <p:graphicFrame>
        <p:nvGraphicFramePr>
          <p:cNvPr id="4" name="Object 4" descr="P of disease given test plus equals P of test plus given disease times P of disease divided by P of test plus. &#10;" title="Unnumbered equation"/>
          <p:cNvGraphicFramePr>
            <a:graphicFrameLocks noChangeAspect="1"/>
          </p:cNvGraphicFramePr>
          <p:nvPr>
            <p:extLst>
              <p:ext uri="{D42A27DB-BD31-4B8C-83A1-F6EECF244321}">
                <p14:modId xmlns:p14="http://schemas.microsoft.com/office/powerpoint/2010/main" val="4291152727"/>
              </p:ext>
            </p:extLst>
          </p:nvPr>
        </p:nvGraphicFramePr>
        <p:xfrm>
          <a:off x="925830" y="4460686"/>
          <a:ext cx="6950075" cy="1009650"/>
        </p:xfrm>
        <a:graphic>
          <a:graphicData uri="http://schemas.openxmlformats.org/presentationml/2006/ole">
            <mc:AlternateContent xmlns:mc="http://schemas.openxmlformats.org/markup-compatibility/2006">
              <mc:Choice xmlns:v="urn:schemas-microsoft-com:vml" Requires="v">
                <p:oleObj spid="_x0000_s6154" name="Equation" r:id="rId3" imgW="2882900" imgH="419100" progId="Equation.3">
                  <p:embed/>
                </p:oleObj>
              </mc:Choice>
              <mc:Fallback>
                <p:oleObj name="Equation" r:id="rId3" imgW="2882900" imgH="419100" progId="Equation.3">
                  <p:embed/>
                  <p:pic>
                    <p:nvPicPr>
                      <p:cNvPr id="40962"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4460686"/>
                        <a:ext cx="69500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80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5.8.</a:t>
            </a:r>
            <a:br>
              <a:rPr lang="en-US" altLang="en-US" dirty="0">
                <a:ea typeface="MS PGothic" panose="020B0600070205080204" pitchFamily="34" charset="-128"/>
              </a:rPr>
            </a:br>
            <a:r>
              <a:rPr lang="en-US" altLang="en-US" dirty="0">
                <a:ea typeface="MS PGothic" panose="020B0600070205080204" pitchFamily="34" charset="-128"/>
              </a:rPr>
              <a:t>Bayes’ Theorem </a:t>
            </a:r>
            <a:r>
              <a:rPr lang="en-US" altLang="en-US" sz="1400" dirty="0">
                <a:ea typeface="MS PGothic" panose="020B0600070205080204" pitchFamily="34" charset="-128"/>
              </a:rPr>
              <a:t>(3 of 3)</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P(disease) = 0.002</a:t>
            </a:r>
          </a:p>
          <a:p>
            <a:pPr>
              <a:buNone/>
            </a:pPr>
            <a:r>
              <a:rPr lang="en-US" altLang="en-US" dirty="0">
                <a:ea typeface="MS PGothic" panose="020B0600070205080204" pitchFamily="34" charset="-128"/>
              </a:rPr>
              <a:t>Sensitivity = 0.85 = P(test+ | disease)</a:t>
            </a:r>
          </a:p>
          <a:p>
            <a:pPr>
              <a:buNone/>
            </a:pPr>
            <a:r>
              <a:rPr lang="en-US" altLang="en-US" dirty="0">
                <a:ea typeface="MS PGothic" panose="020B0600070205080204" pitchFamily="34" charset="-128"/>
              </a:rPr>
              <a:t>P(test+) = 0.08 and P(test–) = 0.92</a:t>
            </a:r>
          </a:p>
          <a:p>
            <a:pPr>
              <a:buNone/>
            </a:pPr>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p:txBody>
      </p:sp>
      <p:graphicFrame>
        <p:nvGraphicFramePr>
          <p:cNvPr id="4" name="Object 4" descr="The expression equals P of test plus, given disease, times, P of disease, divided by, P of test plus. &#10;" title="Unnumbered equation"/>
          <p:cNvGraphicFramePr>
            <a:graphicFrameLocks noChangeAspect="1"/>
          </p:cNvGraphicFramePr>
          <p:nvPr>
            <p:extLst>
              <p:ext uri="{D42A27DB-BD31-4B8C-83A1-F6EECF244321}">
                <p14:modId xmlns:p14="http://schemas.microsoft.com/office/powerpoint/2010/main" val="1383589286"/>
              </p:ext>
            </p:extLst>
          </p:nvPr>
        </p:nvGraphicFramePr>
        <p:xfrm>
          <a:off x="2977487" y="3433549"/>
          <a:ext cx="4524375" cy="1036638"/>
        </p:xfrm>
        <a:graphic>
          <a:graphicData uri="http://schemas.openxmlformats.org/presentationml/2006/ole">
            <mc:AlternateContent xmlns:mc="http://schemas.openxmlformats.org/markup-compatibility/2006">
              <mc:Choice xmlns:v="urn:schemas-microsoft-com:vml" Requires="v">
                <p:oleObj spid="_x0000_s7178" name="Equation" r:id="rId3" imgW="1828800" imgH="419100" progId="Equation.3">
                  <p:embed/>
                </p:oleObj>
              </mc:Choice>
              <mc:Fallback>
                <p:oleObj name="Equation" r:id="rId3" imgW="1828800" imgH="419100" progId="Equation.3">
                  <p:embed/>
                  <p:pic>
                    <p:nvPicPr>
                      <p:cNvPr id="41987"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87" y="3433549"/>
                        <a:ext cx="45243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126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Binomial Distribution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Model for discrete outcome</a:t>
            </a:r>
          </a:p>
          <a:p>
            <a:r>
              <a:rPr lang="en-US" altLang="en-US" dirty="0"/>
              <a:t>Process or experiment has two possible outcomes: success and failure.</a:t>
            </a:r>
          </a:p>
          <a:p>
            <a:r>
              <a:rPr lang="en-US" altLang="en-US" dirty="0"/>
              <a:t>Replications of process are independent.</a:t>
            </a:r>
          </a:p>
          <a:p>
            <a:r>
              <a:rPr lang="en-US" altLang="en-US" dirty="0"/>
              <a:t>P(success) is constant for each replication.</a:t>
            </a:r>
          </a:p>
        </p:txBody>
      </p:sp>
    </p:spTree>
    <p:extLst>
      <p:ext uri="{BB962C8B-B14F-4D97-AF65-F5344CB8AC3E}">
        <p14:creationId xmlns:p14="http://schemas.microsoft.com/office/powerpoint/2010/main" val="247332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Binomial Distribution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Notation </a:t>
            </a:r>
          </a:p>
          <a:p>
            <a:pPr marL="400050" lvl="1" indent="0">
              <a:buNone/>
            </a:pPr>
            <a:r>
              <a:rPr lang="en-US" altLang="en-US" dirty="0">
                <a:ea typeface="MS PGothic" panose="020B0600070205080204" pitchFamily="34" charset="-128"/>
              </a:rPr>
              <a:t>n = number of times process is replicated </a:t>
            </a:r>
          </a:p>
          <a:p>
            <a:pPr marL="400050" lvl="1" indent="0">
              <a:buNone/>
            </a:pPr>
            <a:r>
              <a:rPr lang="en-US" altLang="en-US" dirty="0">
                <a:ea typeface="MS PGothic" panose="020B0600070205080204" pitchFamily="34" charset="-128"/>
              </a:rPr>
              <a:t>p = P(success)</a:t>
            </a:r>
          </a:p>
          <a:p>
            <a:pPr marL="400050" lvl="1" indent="0">
              <a:buNone/>
            </a:pPr>
            <a:r>
              <a:rPr lang="en-US" altLang="en-US" dirty="0">
                <a:ea typeface="MS PGothic" panose="020B0600070205080204" pitchFamily="34" charset="-128"/>
              </a:rPr>
              <a:t>x = number of successes of interest </a:t>
            </a:r>
          </a:p>
          <a:p>
            <a:pPr>
              <a:buNone/>
            </a:pPr>
            <a:r>
              <a:rPr lang="en-US" altLang="en-US" dirty="0">
                <a:ea typeface="MS PGothic" panose="020B0600070205080204" pitchFamily="34" charset="-128"/>
              </a:rPr>
              <a:t>	    0 ≤ x ≤ n</a:t>
            </a:r>
          </a:p>
          <a:p>
            <a:pPr>
              <a:buNone/>
            </a:pPr>
            <a:endParaRPr lang="en-US" altLang="en-US" sz="2600" dirty="0">
              <a:ea typeface="MS PGothic" panose="020B0600070205080204" pitchFamily="34" charset="-128"/>
            </a:endParaRPr>
          </a:p>
        </p:txBody>
      </p:sp>
      <p:graphicFrame>
        <p:nvGraphicFramePr>
          <p:cNvPr id="4" name="Object 4" descr="Probability of x successes equals n factorial over x factorial parenthesis n minus x parenthesis factorial times p to the power of x parenthesis 1 minus p parenthesis power n minus x.&#10;" title="Unnumbered equation"/>
          <p:cNvGraphicFramePr>
            <a:graphicFrameLocks noChangeAspect="1"/>
          </p:cNvGraphicFramePr>
          <p:nvPr>
            <p:extLst>
              <p:ext uri="{D42A27DB-BD31-4B8C-83A1-F6EECF244321}">
                <p14:modId xmlns:p14="http://schemas.microsoft.com/office/powerpoint/2010/main" val="3024419109"/>
              </p:ext>
            </p:extLst>
          </p:nvPr>
        </p:nvGraphicFramePr>
        <p:xfrm>
          <a:off x="1453486" y="3840393"/>
          <a:ext cx="6553200" cy="1162050"/>
        </p:xfrm>
        <a:graphic>
          <a:graphicData uri="http://schemas.openxmlformats.org/presentationml/2006/ole">
            <mc:AlternateContent xmlns:mc="http://schemas.openxmlformats.org/markup-compatibility/2006">
              <mc:Choice xmlns:v="urn:schemas-microsoft-com:vml" Requires="v">
                <p:oleObj spid="_x0000_s8202" name="Equation" r:id="rId3" imgW="2362200" imgH="419100" progId="Equation.3">
                  <p:embed/>
                </p:oleObj>
              </mc:Choice>
              <mc:Fallback>
                <p:oleObj name="Equation" r:id="rId3" imgW="2362200" imgH="419100" progId="Equation.3">
                  <p:embed/>
                  <p:pic>
                    <p:nvPicPr>
                      <p:cNvPr id="4403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486" y="3840393"/>
                        <a:ext cx="65532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811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5.9.</a:t>
            </a:r>
            <a:br>
              <a:rPr lang="en-US" altLang="en-US" dirty="0"/>
            </a:br>
            <a:r>
              <a:rPr lang="en-US" altLang="en-US" dirty="0"/>
              <a:t>Binomial Distribution</a:t>
            </a:r>
            <a:endParaRPr lang="en-US" dirty="0"/>
          </a:p>
        </p:txBody>
      </p:sp>
      <p:sp>
        <p:nvSpPr>
          <p:cNvPr id="14" name="Content Placeholder 2"/>
          <p:cNvSpPr>
            <a:spLocks noGrp="1"/>
          </p:cNvSpPr>
          <p:nvPr>
            <p:ph idx="1"/>
          </p:nvPr>
        </p:nvSpPr>
        <p:spPr/>
        <p:txBody>
          <a:bodyPr/>
          <a:lstStyle/>
          <a:p>
            <a:r>
              <a:rPr lang="en-US" altLang="en-US" sz="2400" dirty="0"/>
              <a:t>Medication for allergies is effective in reducing symptoms in 80% of patients. If medication is given to 10 patients, what is the probability it is effective in 7?</a:t>
            </a:r>
          </a:p>
        </p:txBody>
      </p:sp>
      <p:graphicFrame>
        <p:nvGraphicFramePr>
          <p:cNvPr id="4" name="Object 4" descr="P of 7 successes equals 10 factorial divided by 7 factorial times 10 minus 7 factorial, times, 0.8 times 1 minus 0.8 to the power of 10 minus 7. &#10;" title="Unnumbered equation"/>
          <p:cNvGraphicFramePr>
            <a:graphicFrameLocks noChangeAspect="1"/>
          </p:cNvGraphicFramePr>
          <p:nvPr>
            <p:extLst>
              <p:ext uri="{D42A27DB-BD31-4B8C-83A1-F6EECF244321}">
                <p14:modId xmlns:p14="http://schemas.microsoft.com/office/powerpoint/2010/main" val="4145149871"/>
              </p:ext>
            </p:extLst>
          </p:nvPr>
        </p:nvGraphicFramePr>
        <p:xfrm>
          <a:off x="1169016" y="3021747"/>
          <a:ext cx="6991350" cy="1098550"/>
        </p:xfrm>
        <a:graphic>
          <a:graphicData uri="http://schemas.openxmlformats.org/presentationml/2006/ole">
            <mc:AlternateContent xmlns:mc="http://schemas.openxmlformats.org/markup-compatibility/2006">
              <mc:Choice xmlns:v="urn:schemas-microsoft-com:vml" Requires="v">
                <p:oleObj spid="_x0000_s9226" name="Equation" r:id="rId3" imgW="2667000" imgH="419100" progId="Equation.3">
                  <p:embed/>
                </p:oleObj>
              </mc:Choice>
              <mc:Fallback>
                <p:oleObj name="Equation" r:id="rId3" imgW="2667000" imgH="419100" progId="Equation.3">
                  <p:embed/>
                  <p:pic>
                    <p:nvPicPr>
                      <p:cNvPr id="4505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016" y="3021747"/>
                        <a:ext cx="69913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6"/>
          <p:cNvSpPr txBox="1">
            <a:spLocks noChangeArrowheads="1"/>
          </p:cNvSpPr>
          <p:nvPr/>
        </p:nvSpPr>
        <p:spPr bwMode="auto">
          <a:xfrm>
            <a:off x="3331191" y="4437797"/>
            <a:ext cx="563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a:t>= 120(0.2097)(0.008) = 0.2013</a:t>
            </a:r>
          </a:p>
        </p:txBody>
      </p:sp>
    </p:spTree>
    <p:extLst>
      <p:ext uri="{BB962C8B-B14F-4D97-AF65-F5344CB8AC3E}">
        <p14:creationId xmlns:p14="http://schemas.microsoft.com/office/powerpoint/2010/main" val="4347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(2 of 3)</a:t>
            </a:r>
            <a:endParaRPr lang="en-US" dirty="0"/>
          </a:p>
        </p:txBody>
      </p:sp>
      <p:sp>
        <p:nvSpPr>
          <p:cNvPr id="14" name="Content Placeholder 2"/>
          <p:cNvSpPr>
            <a:spLocks noGrp="1"/>
          </p:cNvSpPr>
          <p:nvPr>
            <p:ph idx="1"/>
          </p:nvPr>
        </p:nvSpPr>
        <p:spPr/>
        <p:txBody>
          <a:bodyPr/>
          <a:lstStyle/>
          <a:p>
            <a:pPr>
              <a:lnSpc>
                <a:spcPct val="90000"/>
              </a:lnSpc>
            </a:pPr>
            <a:r>
              <a:rPr lang="en-US" altLang="en-US" dirty="0"/>
              <a:t>Calculate probabilities using the binomial formula</a:t>
            </a:r>
          </a:p>
          <a:p>
            <a:pPr>
              <a:lnSpc>
                <a:spcPct val="90000"/>
              </a:lnSpc>
            </a:pPr>
            <a:r>
              <a:rPr lang="en-US" altLang="en-US" dirty="0"/>
              <a:t>Explain the key features of the normal distribution model</a:t>
            </a:r>
          </a:p>
          <a:p>
            <a:pPr>
              <a:lnSpc>
                <a:spcPct val="90000"/>
              </a:lnSpc>
            </a:pPr>
            <a:r>
              <a:rPr lang="en-US" altLang="en-US" dirty="0"/>
              <a:t>Calculate probabilities using the standard normal distribution table</a:t>
            </a:r>
          </a:p>
          <a:p>
            <a:pPr>
              <a:lnSpc>
                <a:spcPct val="90000"/>
              </a:lnSpc>
            </a:pPr>
            <a:r>
              <a:rPr lang="en-US" altLang="en-US" dirty="0"/>
              <a:t>Compute and interpret percentiles of the normal distribution</a:t>
            </a:r>
          </a:p>
        </p:txBody>
      </p:sp>
    </p:spTree>
    <p:extLst>
      <p:ext uri="{BB962C8B-B14F-4D97-AF65-F5344CB8AC3E}">
        <p14:creationId xmlns:p14="http://schemas.microsoft.com/office/powerpoint/2010/main" val="164342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Binomial Distribution </a:t>
            </a:r>
            <a:r>
              <a:rPr lang="en-US" altLang="en-US" sz="1400" dirty="0"/>
              <a:t>(1 of 4)</a:t>
            </a:r>
            <a:endParaRPr lang="en-US" dirty="0"/>
          </a:p>
        </p:txBody>
      </p:sp>
      <p:sp>
        <p:nvSpPr>
          <p:cNvPr id="14" name="Content Placeholder 2"/>
          <p:cNvSpPr>
            <a:spLocks noGrp="1"/>
          </p:cNvSpPr>
          <p:nvPr>
            <p:ph idx="1"/>
          </p:nvPr>
        </p:nvSpPr>
        <p:spPr/>
        <p:txBody>
          <a:bodyPr/>
          <a:lstStyle/>
          <a:p>
            <a:pPr>
              <a:spcBef>
                <a:spcPct val="0"/>
              </a:spcBef>
            </a:pPr>
            <a:r>
              <a:rPr lang="en-US" altLang="en-US" dirty="0">
                <a:cs typeface="Times New Roman" panose="02020603050405020304" pitchFamily="18" charset="0"/>
              </a:rPr>
              <a:t>Antibiotic is claimed to be effective in 70% of the patients. If antibiotic is given to five patients, what is the probability it is effective on exactly three?</a:t>
            </a:r>
          </a:p>
          <a:p>
            <a:pPr>
              <a:spcBef>
                <a:spcPct val="0"/>
              </a:spcBef>
              <a:buNone/>
            </a:pPr>
            <a:r>
              <a:rPr lang="en-US" altLang="en-US" sz="2000" dirty="0">
                <a:cs typeface="Times New Roman" panose="02020603050405020304" pitchFamily="18" charset="0"/>
              </a:rPr>
              <a:t>Success = Antibiotic is effective: </a:t>
            </a:r>
            <a:r>
              <a:rPr lang="en-US" altLang="en-US" sz="2000" i="1" dirty="0">
                <a:cs typeface="Times New Roman" panose="02020603050405020304" pitchFamily="18" charset="0"/>
              </a:rPr>
              <a:t>n</a:t>
            </a:r>
            <a:r>
              <a:rPr lang="en-US" altLang="en-US" sz="2000" dirty="0">
                <a:cs typeface="Times New Roman" panose="02020603050405020304" pitchFamily="18" charset="0"/>
              </a:rPr>
              <a:t> = 5, </a:t>
            </a:r>
            <a:r>
              <a:rPr lang="en-US" altLang="en-US" sz="2000" i="1" dirty="0">
                <a:cs typeface="Times New Roman" panose="02020603050405020304" pitchFamily="18" charset="0"/>
              </a:rPr>
              <a:t>p</a:t>
            </a:r>
            <a:r>
              <a:rPr lang="en-US" altLang="en-US" sz="2000" dirty="0">
                <a:cs typeface="Times New Roman" panose="02020603050405020304" pitchFamily="18" charset="0"/>
              </a:rPr>
              <a:t> = 0.7, </a:t>
            </a:r>
            <a:r>
              <a:rPr lang="en-US" altLang="en-US" sz="2000" i="1" dirty="0">
                <a:cs typeface="Times New Roman" panose="02020603050405020304" pitchFamily="18" charset="0"/>
              </a:rPr>
              <a:t>x</a:t>
            </a:r>
            <a:r>
              <a:rPr lang="en-US" altLang="en-US" sz="2000" dirty="0">
                <a:cs typeface="Times New Roman" panose="02020603050405020304" pitchFamily="18" charset="0"/>
              </a:rPr>
              <a:t> = 3</a:t>
            </a:r>
            <a:endParaRPr lang="en-US" altLang="en-US" sz="2000" dirty="0"/>
          </a:p>
        </p:txBody>
      </p:sp>
      <p:graphicFrame>
        <p:nvGraphicFramePr>
          <p:cNvPr id="4" name="Object 5" descr="P of X equals 3, equals, 5 factorial divided by 3 factorial times 5 minus 3 factorial, times, 0.7 to the power of 3, times 1 minus 0.7 to the power of 5 minus 3. &#10;" title="Unnumbered equation"/>
          <p:cNvGraphicFramePr>
            <a:graphicFrameLocks noChangeAspect="1"/>
          </p:cNvGraphicFramePr>
          <p:nvPr>
            <p:extLst>
              <p:ext uri="{D42A27DB-BD31-4B8C-83A1-F6EECF244321}">
                <p14:modId xmlns:p14="http://schemas.microsoft.com/office/powerpoint/2010/main" val="1169012369"/>
              </p:ext>
            </p:extLst>
          </p:nvPr>
        </p:nvGraphicFramePr>
        <p:xfrm>
          <a:off x="3078707" y="3011227"/>
          <a:ext cx="5299075" cy="1028700"/>
        </p:xfrm>
        <a:graphic>
          <a:graphicData uri="http://schemas.openxmlformats.org/presentationml/2006/ole">
            <mc:AlternateContent xmlns:mc="http://schemas.openxmlformats.org/markup-compatibility/2006">
              <mc:Choice xmlns:v="urn:schemas-microsoft-com:vml" Requires="v">
                <p:oleObj spid="_x0000_s10250" name="Equation" r:id="rId3" imgW="2159000" imgH="419100" progId="Equation.3">
                  <p:embed/>
                </p:oleObj>
              </mc:Choice>
              <mc:Fallback>
                <p:oleObj name="Equation" r:id="rId3" imgW="2159000" imgH="419100" progId="Equation.3">
                  <p:embed/>
                  <p:pic>
                    <p:nvPicPr>
                      <p:cNvPr id="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707" y="3011227"/>
                        <a:ext cx="52990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7"/>
          <p:cNvSpPr txBox="1">
            <a:spLocks noChangeArrowheads="1"/>
          </p:cNvSpPr>
          <p:nvPr/>
        </p:nvSpPr>
        <p:spPr bwMode="auto">
          <a:xfrm>
            <a:off x="3499395" y="4116127"/>
            <a:ext cx="4457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a:t>= 10(0.343)(0.09) = 0.3087</a:t>
            </a:r>
          </a:p>
        </p:txBody>
      </p:sp>
    </p:spTree>
    <p:extLst>
      <p:ext uri="{BB962C8B-B14F-4D97-AF65-F5344CB8AC3E}">
        <p14:creationId xmlns:p14="http://schemas.microsoft.com/office/powerpoint/2010/main" val="231747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Binomial Distribution </a:t>
            </a:r>
            <a:r>
              <a:rPr lang="en-US" altLang="en-US" sz="1400" dirty="0"/>
              <a:t>(2 of 4)</a:t>
            </a:r>
            <a:endParaRPr lang="en-US" dirty="0"/>
          </a:p>
        </p:txBody>
      </p:sp>
      <p:sp>
        <p:nvSpPr>
          <p:cNvPr id="14" name="Content Placeholder 2"/>
          <p:cNvSpPr>
            <a:spLocks noGrp="1"/>
          </p:cNvSpPr>
          <p:nvPr>
            <p:ph idx="1"/>
          </p:nvPr>
        </p:nvSpPr>
        <p:spPr/>
        <p:txBody>
          <a:bodyPr/>
          <a:lstStyle/>
          <a:p>
            <a:r>
              <a:rPr lang="en-US" altLang="en-US" dirty="0">
                <a:cs typeface="Times New Roman" panose="02020603050405020304" pitchFamily="18" charset="0"/>
              </a:rPr>
              <a:t>What is the probability that the antibiotic is effective on all five?</a:t>
            </a:r>
          </a:p>
          <a:p>
            <a:endParaRPr lang="en-US" altLang="en-US" sz="1800" dirty="0"/>
          </a:p>
        </p:txBody>
      </p:sp>
      <p:graphicFrame>
        <p:nvGraphicFramePr>
          <p:cNvPr id="4" name="Object 5" descr="P of X equals 5, equals, 5 factorial, divided by, 5 factorial times 5 minus 5, factorial, times, 0.7 to the power 5, times 1 minus 0.7 to the power of 5 minus 5. This equals, 1 times 0.1681 times 1, which equals, 0.1681. &#10;" title="Unnumbered equation"/>
          <p:cNvGraphicFramePr>
            <a:graphicFrameLocks noChangeAspect="1"/>
          </p:cNvGraphicFramePr>
          <p:nvPr>
            <p:extLst>
              <p:ext uri="{D42A27DB-BD31-4B8C-83A1-F6EECF244321}">
                <p14:modId xmlns:p14="http://schemas.microsoft.com/office/powerpoint/2010/main" val="3842072643"/>
              </p:ext>
            </p:extLst>
          </p:nvPr>
        </p:nvGraphicFramePr>
        <p:xfrm>
          <a:off x="2342842" y="2234821"/>
          <a:ext cx="6232525" cy="1858963"/>
        </p:xfrm>
        <a:graphic>
          <a:graphicData uri="http://schemas.openxmlformats.org/presentationml/2006/ole">
            <mc:AlternateContent xmlns:mc="http://schemas.openxmlformats.org/markup-compatibility/2006">
              <mc:Choice xmlns:v="urn:schemas-microsoft-com:vml" Requires="v">
                <p:oleObj spid="_x0000_s11274" name="Equation" r:id="rId3" imgW="2171700" imgH="647700" progId="Equation.3">
                  <p:embed/>
                </p:oleObj>
              </mc:Choice>
              <mc:Fallback>
                <p:oleObj name="Equation" r:id="rId3" imgW="2171700" imgH="647700" progId="Equation.3">
                  <p:embed/>
                  <p:pic>
                    <p:nvPicPr>
                      <p:cNvPr id="4710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842" y="2234821"/>
                        <a:ext cx="6232525"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275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Binomial Distribution </a:t>
            </a:r>
            <a:r>
              <a:rPr lang="en-US" altLang="en-US" sz="1400" dirty="0"/>
              <a:t>(3 of 4)</a:t>
            </a:r>
            <a:endParaRPr lang="en-US" dirty="0"/>
          </a:p>
        </p:txBody>
      </p:sp>
      <p:sp>
        <p:nvSpPr>
          <p:cNvPr id="14" name="Content Placeholder 2"/>
          <p:cNvSpPr>
            <a:spLocks noGrp="1"/>
          </p:cNvSpPr>
          <p:nvPr>
            <p:ph idx="1"/>
          </p:nvPr>
        </p:nvSpPr>
        <p:spPr/>
        <p:txBody>
          <a:bodyPr/>
          <a:lstStyle/>
          <a:p>
            <a:r>
              <a:rPr lang="en-US" altLang="en-US" sz="2800" dirty="0">
                <a:ea typeface="MS PGothic" panose="020B0600070205080204" pitchFamily="34" charset="-128"/>
              </a:rPr>
              <a:t>What is the probability that the antibiotic is effective on at least three?</a:t>
            </a:r>
          </a:p>
          <a:p>
            <a:pPr>
              <a:buNone/>
            </a:pPr>
            <a:endParaRPr lang="en-US" altLang="en-US" sz="2400" dirty="0">
              <a:ea typeface="MS PGothic" panose="020B0600070205080204" pitchFamily="34" charset="-128"/>
            </a:endParaRPr>
          </a:p>
          <a:p>
            <a:pPr lvl="1">
              <a:buNone/>
            </a:pPr>
            <a:r>
              <a:rPr lang="en-US" altLang="en-US" sz="2200" dirty="0">
                <a:ea typeface="MS PGothic" panose="020B0600070205080204" pitchFamily="34" charset="-128"/>
              </a:rPr>
              <a:t>P(X ≥ 3) = P(3) + P(4) + P(5)</a:t>
            </a:r>
          </a:p>
          <a:p>
            <a:pPr>
              <a:buNone/>
            </a:pPr>
            <a:r>
              <a:rPr lang="en-US" altLang="en-US" sz="2800" dirty="0">
                <a:ea typeface="MS PGothic" panose="020B0600070205080204" pitchFamily="34" charset="-128"/>
              </a:rPr>
              <a:t>		    = 0.3087 + 0.3601 + 0.1681 = 0.8369</a:t>
            </a:r>
          </a:p>
          <a:p>
            <a:pPr>
              <a:buNone/>
            </a:pPr>
            <a:endParaRPr lang="en-US" altLang="en-US" sz="2400" dirty="0">
              <a:ea typeface="MS PGothic" panose="020B0600070205080204" pitchFamily="34" charset="-128"/>
            </a:endParaRPr>
          </a:p>
          <a:p>
            <a:pPr>
              <a:buNone/>
            </a:pPr>
            <a:r>
              <a:rPr lang="en-US" altLang="en-US" sz="2100" dirty="0">
                <a:ea typeface="MS PGothic" panose="020B0600070205080204" pitchFamily="34" charset="-128"/>
              </a:rPr>
              <a:t>	</a:t>
            </a:r>
          </a:p>
          <a:p>
            <a:endParaRPr lang="en-US" altLang="en-US" sz="2100" dirty="0">
              <a:ea typeface="MS PGothic" panose="020B0600070205080204" pitchFamily="34" charset="-128"/>
            </a:endParaRPr>
          </a:p>
        </p:txBody>
      </p:sp>
    </p:spTree>
    <p:extLst>
      <p:ext uri="{BB962C8B-B14F-4D97-AF65-F5344CB8AC3E}">
        <p14:creationId xmlns:p14="http://schemas.microsoft.com/office/powerpoint/2010/main" val="21155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Binomial Distribution </a:t>
            </a:r>
            <a:r>
              <a:rPr lang="en-US" altLang="en-US" sz="1400" dirty="0"/>
              <a:t>(4 of 4)</a:t>
            </a:r>
            <a:endParaRPr lang="en-US" dirty="0"/>
          </a:p>
        </p:txBody>
      </p:sp>
      <p:sp>
        <p:nvSpPr>
          <p:cNvPr id="14" name="Content Placeholder 2"/>
          <p:cNvSpPr>
            <a:spLocks noGrp="1"/>
          </p:cNvSpPr>
          <p:nvPr>
            <p:ph idx="1"/>
          </p:nvPr>
        </p:nvSpPr>
        <p:spPr/>
        <p:txBody>
          <a:bodyPr/>
          <a:lstStyle/>
          <a:p>
            <a:pPr>
              <a:spcBef>
                <a:spcPct val="0"/>
              </a:spcBef>
            </a:pPr>
            <a:r>
              <a:rPr lang="en-US" altLang="en-US" dirty="0"/>
              <a:t>Mean and variance of the binomial distribution </a:t>
            </a:r>
          </a:p>
          <a:p>
            <a:pPr>
              <a:spcBef>
                <a:spcPct val="0"/>
              </a:spcBef>
              <a:buNone/>
            </a:pPr>
            <a:endParaRPr lang="en-US" altLang="en-US" sz="2800" dirty="0"/>
          </a:p>
          <a:p>
            <a:pPr lvl="2">
              <a:spcBef>
                <a:spcPct val="0"/>
              </a:spcBef>
              <a:buNone/>
            </a:pPr>
            <a:r>
              <a:rPr lang="en-US" altLang="en-US" sz="2800" dirty="0"/>
              <a:t>m = np</a:t>
            </a:r>
          </a:p>
          <a:p>
            <a:pPr lvl="2">
              <a:spcBef>
                <a:spcPct val="0"/>
              </a:spcBef>
              <a:buNone/>
            </a:pPr>
            <a:r>
              <a:rPr lang="en-US" altLang="en-US" sz="2800" dirty="0"/>
              <a:t>s</a:t>
            </a:r>
            <a:r>
              <a:rPr lang="en-US" altLang="en-US" sz="2800" baseline="30000" dirty="0"/>
              <a:t>2  </a:t>
            </a:r>
            <a:r>
              <a:rPr lang="en-US" altLang="en-US" sz="2800" dirty="0"/>
              <a:t>= np (1 – p) </a:t>
            </a:r>
          </a:p>
          <a:p>
            <a:pPr>
              <a:spcBef>
                <a:spcPct val="0"/>
              </a:spcBef>
              <a:buNone/>
            </a:pPr>
            <a:endParaRPr lang="en-US" altLang="en-US" sz="2800" dirty="0"/>
          </a:p>
          <a:p>
            <a:pPr>
              <a:lnSpc>
                <a:spcPct val="90000"/>
              </a:lnSpc>
              <a:spcBef>
                <a:spcPct val="0"/>
              </a:spcBef>
              <a:buNone/>
            </a:pPr>
            <a:r>
              <a:rPr lang="en-US" altLang="en-US" dirty="0"/>
              <a:t>For example, the mean (or expected) number of patients in whom the antibiotic is effective is 5*0.7 = 3.5</a:t>
            </a:r>
            <a:endParaRPr lang="en-US" altLang="en-US" sz="4000" dirty="0"/>
          </a:p>
        </p:txBody>
      </p:sp>
    </p:spTree>
    <p:extLst>
      <p:ext uri="{BB962C8B-B14F-4D97-AF65-F5344CB8AC3E}">
        <p14:creationId xmlns:p14="http://schemas.microsoft.com/office/powerpoint/2010/main" val="23852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Normal Distribution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t>Model for continuous outcome</a:t>
            </a:r>
          </a:p>
          <a:p>
            <a:r>
              <a:rPr lang="en-US" altLang="en-US" dirty="0"/>
              <a:t>Mean = median = mode</a:t>
            </a:r>
          </a:p>
          <a:p>
            <a:endParaRPr lang="en-US" altLang="en-US" dirty="0"/>
          </a:p>
          <a:p>
            <a:pPr>
              <a:buNone/>
            </a:pPr>
            <a:endParaRPr lang="en-US" altLang="en-US" dirty="0"/>
          </a:p>
        </p:txBody>
      </p:sp>
      <p:pic>
        <p:nvPicPr>
          <p:cNvPr id="4" name="Picture 3" descr="A bell shaped curve represents normal distribution.&#10;" title="Fig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630" y="2846695"/>
            <a:ext cx="4343400" cy="323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446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Normal Distribution </a:t>
            </a:r>
            <a:r>
              <a:rPr lang="en-US" altLang="en-US" sz="1400" dirty="0"/>
              <a:t>(2 of 3)</a:t>
            </a:r>
            <a:endParaRPr lang="en-US" dirty="0"/>
          </a:p>
        </p:txBody>
      </p:sp>
      <p:sp>
        <p:nvSpPr>
          <p:cNvPr id="14" name="Content Placeholder 2"/>
          <p:cNvSpPr>
            <a:spLocks noGrp="1"/>
          </p:cNvSpPr>
          <p:nvPr>
            <p:ph idx="1"/>
          </p:nvPr>
        </p:nvSpPr>
        <p:spPr/>
        <p:txBody>
          <a:bodyPr/>
          <a:lstStyle/>
          <a:p>
            <a:pPr>
              <a:buNone/>
            </a:pPr>
            <a:r>
              <a:rPr lang="en-US" altLang="en-US" dirty="0"/>
              <a:t>Notation: </a:t>
            </a:r>
            <a:r>
              <a:rPr lang="en-US" altLang="en-US" dirty="0">
                <a:latin typeface="Symbol" panose="05050102010706020507" pitchFamily="18" charset="2"/>
              </a:rPr>
              <a:t>m </a:t>
            </a:r>
            <a:r>
              <a:rPr lang="en-US" altLang="en-US" dirty="0"/>
              <a:t>= mean and </a:t>
            </a:r>
            <a:r>
              <a:rPr lang="en-US" altLang="en-US" dirty="0">
                <a:latin typeface="Symbol" panose="05050102010706020507" pitchFamily="18" charset="2"/>
              </a:rPr>
              <a:t>s </a:t>
            </a:r>
            <a:r>
              <a:rPr lang="en-US" altLang="en-US" dirty="0"/>
              <a:t>= standard deviation</a:t>
            </a:r>
          </a:p>
          <a:p>
            <a:pPr>
              <a:buNone/>
            </a:pPr>
            <a:r>
              <a:rPr lang="en-US" altLang="en-US" sz="2000" dirty="0"/>
              <a:t>	</a:t>
            </a:r>
          </a:p>
        </p:txBody>
      </p:sp>
      <p:grpSp>
        <p:nvGrpSpPr>
          <p:cNvPr id="2" name="Group 1" descr="The curve is bell shaped. The curve attains a maximum value when the independent variable takes on a value of mu. The curve intersects the horizontal axis near mu minus 3 times sigma and mu plus 3 times sigma. The values marked on the horizontal axis between mu minus 3 times sigma and mu are mu minus 2 times sigma and mu minus sigma. The values marked on the horizontal axis between mu and mu plus 3 sigma are mu plus sigma and mu plus 2 times sigma. &#10;" title="Unnumbered figure"/>
          <p:cNvGrpSpPr/>
          <p:nvPr/>
        </p:nvGrpSpPr>
        <p:grpSpPr>
          <a:xfrm>
            <a:off x="2350258" y="1989161"/>
            <a:ext cx="6019800" cy="3338513"/>
            <a:chOff x="2350258" y="1989161"/>
            <a:chExt cx="6019800" cy="3338513"/>
          </a:xfrm>
        </p:grpSpPr>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3158" y="1989161"/>
              <a:ext cx="44577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2350258" y="4960961"/>
              <a:ext cx="601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dirty="0">
                  <a:latin typeface="Symbol" panose="05050102010706020507" pitchFamily="18" charset="2"/>
                </a:rPr>
                <a:t>       m-3s     m-2s   m-s    m    </a:t>
              </a:r>
              <a:r>
                <a:rPr lang="en-US" altLang="en-US" sz="1800" dirty="0" err="1">
                  <a:latin typeface="Symbol" panose="05050102010706020507" pitchFamily="18" charset="2"/>
                </a:rPr>
                <a:t>m+s</a:t>
              </a:r>
              <a:r>
                <a:rPr lang="en-US" altLang="en-US" sz="1800" dirty="0">
                  <a:latin typeface="Symbol" panose="05050102010706020507" pitchFamily="18" charset="2"/>
                </a:rPr>
                <a:t>    m+2s   m+3s</a:t>
              </a:r>
            </a:p>
          </p:txBody>
        </p:sp>
      </p:grpSp>
    </p:spTree>
    <p:extLst>
      <p:ext uri="{BB962C8B-B14F-4D97-AF65-F5344CB8AC3E}">
        <p14:creationId xmlns:p14="http://schemas.microsoft.com/office/powerpoint/2010/main" val="86676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Normal Distribution </a:t>
            </a:r>
            <a:r>
              <a:rPr lang="en-US" altLang="en-US" sz="1400" dirty="0"/>
              <a:t>(3 of 3)</a:t>
            </a:r>
            <a:endParaRPr lang="en-US" dirty="0"/>
          </a:p>
        </p:txBody>
      </p:sp>
      <p:sp>
        <p:nvSpPr>
          <p:cNvPr id="14" name="Content Placeholder 2"/>
          <p:cNvSpPr>
            <a:spLocks noGrp="1"/>
          </p:cNvSpPr>
          <p:nvPr>
            <p:ph idx="1"/>
          </p:nvPr>
        </p:nvSpPr>
        <p:spPr/>
        <p:txBody>
          <a:bodyPr/>
          <a:lstStyle/>
          <a:p>
            <a:pPr>
              <a:lnSpc>
                <a:spcPct val="80000"/>
              </a:lnSpc>
              <a:spcAft>
                <a:spcPct val="30000"/>
              </a:spcAft>
            </a:pPr>
            <a:r>
              <a:rPr lang="en-US" altLang="en-US" sz="2800" dirty="0">
                <a:cs typeface="Times New Roman" panose="02020603050405020304" pitchFamily="18" charset="0"/>
              </a:rPr>
              <a:t>Properties of normal distribution</a:t>
            </a:r>
          </a:p>
          <a:p>
            <a:pPr lvl="1">
              <a:lnSpc>
                <a:spcPct val="80000"/>
              </a:lnSpc>
              <a:spcAft>
                <a:spcPct val="30000"/>
              </a:spcAft>
              <a:buNone/>
            </a:pPr>
            <a:r>
              <a:rPr lang="en-US" altLang="en-US" sz="2400" dirty="0">
                <a:cs typeface="Times New Roman" panose="02020603050405020304" pitchFamily="18" charset="0"/>
              </a:rPr>
              <a:t>I) 	The normal distribution is symmetric about the mean (i.e., P(X &gt; </a:t>
            </a:r>
            <a:r>
              <a:rPr lang="en-US" altLang="en-US" sz="2400" dirty="0">
                <a:latin typeface="Symbol" panose="05050102010706020507" pitchFamily="18" charset="2"/>
                <a:cs typeface="Courier New" panose="02070309020205020404" pitchFamily="49" charset="0"/>
              </a:rPr>
              <a:t>m</a:t>
            </a:r>
            <a:r>
              <a:rPr lang="en-US" altLang="en-US" sz="2400" dirty="0">
                <a:cs typeface="Times New Roman" panose="02020603050405020304" pitchFamily="18" charset="0"/>
              </a:rPr>
              <a:t>) = P(X &lt; </a:t>
            </a:r>
            <a:r>
              <a:rPr lang="en-US" altLang="en-US" sz="2400" dirty="0">
                <a:latin typeface="Symbol" panose="05050102010706020507" pitchFamily="18" charset="2"/>
                <a:cs typeface="Courier New" panose="02070309020205020404" pitchFamily="49" charset="0"/>
              </a:rPr>
              <a:t>m</a:t>
            </a:r>
            <a:r>
              <a:rPr lang="en-US" altLang="en-US" sz="2400" dirty="0">
                <a:cs typeface="Times New Roman" panose="02020603050405020304" pitchFamily="18" charset="0"/>
              </a:rPr>
              <a:t>) = 0.5).  </a:t>
            </a:r>
            <a:endParaRPr lang="en-US" altLang="en-US" sz="2400" dirty="0">
              <a:latin typeface="Courier New" panose="02070309020205020404" pitchFamily="49" charset="0"/>
              <a:cs typeface="Courier New" panose="02070309020205020404" pitchFamily="49" charset="0"/>
            </a:endParaRPr>
          </a:p>
          <a:p>
            <a:pPr lvl="1">
              <a:lnSpc>
                <a:spcPct val="80000"/>
              </a:lnSpc>
              <a:spcAft>
                <a:spcPct val="30000"/>
              </a:spcAft>
              <a:buNone/>
            </a:pPr>
            <a:r>
              <a:rPr lang="en-US" altLang="en-US" sz="2400" dirty="0">
                <a:cs typeface="Times New Roman" panose="02020603050405020304" pitchFamily="18" charset="0"/>
              </a:rPr>
              <a:t>ii) The mean and variance, </a:t>
            </a:r>
            <a:r>
              <a:rPr lang="en-US" altLang="en-US" sz="2400" dirty="0">
                <a:latin typeface="Symbol" panose="05050102010706020507" pitchFamily="18" charset="2"/>
                <a:cs typeface="Courier New" panose="02070309020205020404" pitchFamily="49" charset="0"/>
              </a:rPr>
              <a:t>m</a:t>
            </a:r>
            <a:r>
              <a:rPr lang="en-US" altLang="en-US" sz="2400" dirty="0">
                <a:cs typeface="Times New Roman" panose="02020603050405020304" pitchFamily="18" charset="0"/>
              </a:rPr>
              <a:t> and </a:t>
            </a:r>
            <a:r>
              <a:rPr lang="en-US" altLang="en-US" sz="2400" dirty="0">
                <a:latin typeface="Symbol" panose="05050102010706020507" pitchFamily="18" charset="2"/>
                <a:cs typeface="Courier New" panose="02070309020205020404" pitchFamily="49" charset="0"/>
              </a:rPr>
              <a:t>s</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completely characterize the normal distribution.</a:t>
            </a:r>
            <a:endParaRPr lang="en-US" altLang="en-US" sz="2400" dirty="0">
              <a:latin typeface="Courier New" panose="02070309020205020404" pitchFamily="49" charset="0"/>
              <a:cs typeface="Courier New" panose="02070309020205020404" pitchFamily="49" charset="0"/>
            </a:endParaRPr>
          </a:p>
          <a:p>
            <a:pPr lvl="1">
              <a:lnSpc>
                <a:spcPct val="80000"/>
              </a:lnSpc>
              <a:spcAft>
                <a:spcPct val="30000"/>
              </a:spcAft>
              <a:buNone/>
            </a:pPr>
            <a:r>
              <a:rPr lang="en-US" altLang="en-US" sz="2400" dirty="0">
                <a:cs typeface="Times New Roman" panose="02020603050405020304" pitchFamily="18" charset="0"/>
              </a:rPr>
              <a:t>iii) The mean = the median = the mode.</a:t>
            </a:r>
          </a:p>
          <a:p>
            <a:pPr algn="just">
              <a:lnSpc>
                <a:spcPct val="80000"/>
              </a:lnSpc>
              <a:spcAft>
                <a:spcPct val="30000"/>
              </a:spcAft>
              <a:buNone/>
            </a:pPr>
            <a:r>
              <a:rPr lang="en-US" altLang="en-US" sz="2000" dirty="0">
                <a:cs typeface="Times New Roman" panose="02020603050405020304" pitchFamily="18" charset="0"/>
              </a:rPr>
              <a:t>			P(</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&lt; X &lt; </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 0.68</a:t>
            </a:r>
            <a:endParaRPr lang="en-US" altLang="en-US" sz="2000" dirty="0">
              <a:latin typeface="Courier New" panose="02070309020205020404" pitchFamily="49" charset="0"/>
              <a:cs typeface="Courier New" panose="02070309020205020404" pitchFamily="49" charset="0"/>
            </a:endParaRPr>
          </a:p>
          <a:p>
            <a:pPr algn="just">
              <a:lnSpc>
                <a:spcPct val="80000"/>
              </a:lnSpc>
              <a:spcAft>
                <a:spcPct val="30000"/>
              </a:spcAft>
              <a:buNone/>
            </a:pPr>
            <a:r>
              <a:rPr lang="en-US" altLang="en-US" sz="2000" dirty="0">
                <a:cs typeface="Times New Roman" panose="02020603050405020304" pitchFamily="18" charset="0"/>
              </a:rPr>
              <a:t>			P(</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- 2</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&lt; X &lt; </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+ 2</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 0.95	</a:t>
            </a:r>
            <a:endParaRPr lang="en-US" altLang="en-US" sz="2000" dirty="0">
              <a:latin typeface="Courier New" panose="02070309020205020404" pitchFamily="49" charset="0"/>
              <a:cs typeface="Courier New" panose="02070309020205020404" pitchFamily="49" charset="0"/>
            </a:endParaRPr>
          </a:p>
          <a:p>
            <a:pPr algn="just">
              <a:lnSpc>
                <a:spcPct val="80000"/>
              </a:lnSpc>
              <a:spcAft>
                <a:spcPct val="30000"/>
              </a:spcAft>
              <a:buNone/>
            </a:pPr>
            <a:r>
              <a:rPr lang="en-US" altLang="en-US" sz="2000" dirty="0">
                <a:cs typeface="Times New Roman" panose="02020603050405020304" pitchFamily="18" charset="0"/>
              </a:rPr>
              <a:t>			P(</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- 3</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&lt; X &lt; </a:t>
            </a:r>
            <a:r>
              <a:rPr lang="en-US" altLang="en-US" sz="2000" dirty="0">
                <a:latin typeface="Symbol" panose="05050102010706020507" pitchFamily="18" charset="2"/>
                <a:cs typeface="Courier New" panose="02070309020205020404" pitchFamily="49" charset="0"/>
              </a:rPr>
              <a:t>m</a:t>
            </a:r>
            <a:r>
              <a:rPr lang="en-US" altLang="en-US" sz="2000" dirty="0">
                <a:cs typeface="Times New Roman" panose="02020603050405020304" pitchFamily="18" charset="0"/>
              </a:rPr>
              <a:t> + 3</a:t>
            </a:r>
            <a:r>
              <a:rPr lang="en-US" altLang="en-US" sz="2000" dirty="0">
                <a:latin typeface="Symbol" panose="05050102010706020507" pitchFamily="18" charset="2"/>
                <a:cs typeface="Courier New" panose="02070309020205020404" pitchFamily="49" charset="0"/>
              </a:rPr>
              <a:t>s</a:t>
            </a:r>
            <a:r>
              <a:rPr lang="en-US" altLang="en-US" sz="2000" dirty="0">
                <a:cs typeface="Times New Roman" panose="02020603050405020304" pitchFamily="18" charset="0"/>
              </a:rPr>
              <a:t>) = 0.99	</a:t>
            </a:r>
            <a:endParaRPr lang="en-US" altLang="en-US" sz="2000" dirty="0">
              <a:latin typeface="Courier New" panose="02070309020205020404" pitchFamily="49" charset="0"/>
              <a:cs typeface="Courier New" panose="02070309020205020404" pitchFamily="49" charset="0"/>
            </a:endParaRPr>
          </a:p>
          <a:p>
            <a:pPr lvl="1">
              <a:lnSpc>
                <a:spcPct val="80000"/>
              </a:lnSpc>
              <a:spcAft>
                <a:spcPct val="30000"/>
              </a:spcAft>
              <a:buNone/>
            </a:pPr>
            <a:r>
              <a:rPr lang="en-US" altLang="en-US" sz="2400" dirty="0">
                <a:cs typeface="Times New Roman" panose="02020603050405020304" pitchFamily="18" charset="0"/>
              </a:rPr>
              <a:t>iv) P(a &lt; X &lt; b) = the area under the normal curve from a to b.  </a:t>
            </a:r>
            <a:r>
              <a:rPr lang="en-US" altLang="en-US" sz="2400" dirty="0"/>
              <a:t> </a:t>
            </a:r>
          </a:p>
        </p:txBody>
      </p:sp>
    </p:spTree>
    <p:extLst>
      <p:ext uri="{BB962C8B-B14F-4D97-AF65-F5344CB8AC3E}">
        <p14:creationId xmlns:p14="http://schemas.microsoft.com/office/powerpoint/2010/main" val="207419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(1 of 10)</a:t>
            </a:r>
            <a:endParaRPr lang="en-US" dirty="0"/>
          </a:p>
        </p:txBody>
      </p:sp>
      <p:sp>
        <p:nvSpPr>
          <p:cNvPr id="14" name="Content Placeholder 2"/>
          <p:cNvSpPr>
            <a:spLocks noGrp="1"/>
          </p:cNvSpPr>
          <p:nvPr>
            <p:ph idx="1"/>
          </p:nvPr>
        </p:nvSpPr>
        <p:spPr/>
        <p:txBody>
          <a:bodyPr/>
          <a:lstStyle/>
          <a:p>
            <a:r>
              <a:rPr lang="en-US" altLang="en-US" sz="2400" dirty="0"/>
              <a:t>Body mass index (BMI) for men age 60 is normally distributed with a mean of 29 and standard deviation of 6.  </a:t>
            </a:r>
          </a:p>
          <a:p>
            <a:r>
              <a:rPr lang="en-US" altLang="en-US" sz="2400" dirty="0"/>
              <a:t>What is the probability that a male has BMI less than 29?</a:t>
            </a:r>
          </a:p>
        </p:txBody>
      </p:sp>
    </p:spTree>
    <p:extLst>
      <p:ext uri="{BB962C8B-B14F-4D97-AF65-F5344CB8AC3E}">
        <p14:creationId xmlns:p14="http://schemas.microsoft.com/office/powerpoint/2010/main" val="177394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(2 of 10)</a:t>
            </a:r>
            <a:endParaRPr lang="en-US" dirty="0"/>
          </a:p>
        </p:txBody>
      </p:sp>
      <p:pic>
        <p:nvPicPr>
          <p:cNvPr id="5" name="Picture 4" descr="The horizontal axis of the graph ranges from 11 to 47 in increments of 6. The symmetrical bell shaped curve extends exactly from 11 to 47 having its peak at 29. A vertical line connects 29 and the curve with the region to the left of the line representing probability of B M I less than 29.&#10;" title="Fig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1852257"/>
            <a:ext cx="5810250" cy="411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17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(3 of 10)</a:t>
            </a:r>
            <a:endParaRPr lang="en-US" dirty="0"/>
          </a:p>
        </p:txBody>
      </p:sp>
      <p:grpSp>
        <p:nvGrpSpPr>
          <p:cNvPr id="2" name="Group 1" descr="The values marked on the x axis from left to right are, 11, 17, 23, 29, 35, 41, and 47. The curve reaches maxima when the value of the horizontal axis is 29. A vertical line is drawn from the maxima to the value of 29 on the horizontal axis. The region under the curve to the left of the vertical line is marked 0.5. The region under to the curve to the right of the vertical line is also marked 0.5. &#10;" title="Unnumbered figure"/>
          <p:cNvGrpSpPr/>
          <p:nvPr/>
        </p:nvGrpSpPr>
        <p:grpSpPr>
          <a:xfrm>
            <a:off x="2769359" y="1649105"/>
            <a:ext cx="5676900" cy="4176713"/>
            <a:chOff x="2769359" y="1649105"/>
            <a:chExt cx="5676900" cy="4176713"/>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5559" y="1649105"/>
              <a:ext cx="56007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845559" y="5459105"/>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endParaRPr lang="en-US" altLang="en-US" sz="1800">
                <a:latin typeface="Verdana" panose="020B0604030504040204" pitchFamily="34" charset="0"/>
              </a:endParaRPr>
            </a:p>
          </p:txBody>
        </p:sp>
        <p:sp>
          <p:nvSpPr>
            <p:cNvPr id="7" name="Text Box 6"/>
            <p:cNvSpPr txBox="1">
              <a:spLocks noChangeArrowheads="1"/>
            </p:cNvSpPr>
            <p:nvPr/>
          </p:nvSpPr>
          <p:spPr bwMode="auto">
            <a:xfrm>
              <a:off x="3150359" y="5382905"/>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11      17      23      29      35      41    47</a:t>
              </a:r>
            </a:p>
          </p:txBody>
        </p:sp>
        <p:sp>
          <p:nvSpPr>
            <p:cNvPr id="8" name="Line 7"/>
            <p:cNvSpPr>
              <a:spLocks noChangeShapeType="1"/>
            </p:cNvSpPr>
            <p:nvPr/>
          </p:nvSpPr>
          <p:spPr bwMode="auto">
            <a:xfrm>
              <a:off x="5664959" y="2182505"/>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Text Box 8"/>
            <p:cNvSpPr txBox="1">
              <a:spLocks noChangeArrowheads="1"/>
            </p:cNvSpPr>
            <p:nvPr/>
          </p:nvSpPr>
          <p:spPr bwMode="auto">
            <a:xfrm>
              <a:off x="2769359" y="3325505"/>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P(X&lt;29)=0.5</a:t>
              </a:r>
            </a:p>
          </p:txBody>
        </p:sp>
        <p:sp>
          <p:nvSpPr>
            <p:cNvPr id="10" name="Text Box 10"/>
            <p:cNvSpPr txBox="1">
              <a:spLocks noChangeArrowheads="1"/>
            </p:cNvSpPr>
            <p:nvPr/>
          </p:nvSpPr>
          <p:spPr bwMode="auto">
            <a:xfrm>
              <a:off x="4826759" y="408750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0.5         0.5</a:t>
              </a:r>
            </a:p>
          </p:txBody>
        </p:sp>
      </p:grpSp>
    </p:spTree>
    <p:extLst>
      <p:ext uri="{BB962C8B-B14F-4D97-AF65-F5344CB8AC3E}">
        <p14:creationId xmlns:p14="http://schemas.microsoft.com/office/powerpoint/2010/main" val="54177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(3 of 3)</a:t>
            </a:r>
            <a:endParaRPr lang="en-US" dirty="0"/>
          </a:p>
        </p:txBody>
      </p:sp>
      <p:sp>
        <p:nvSpPr>
          <p:cNvPr id="14" name="Content Placeholder 2"/>
          <p:cNvSpPr>
            <a:spLocks noGrp="1"/>
          </p:cNvSpPr>
          <p:nvPr>
            <p:ph idx="1"/>
          </p:nvPr>
        </p:nvSpPr>
        <p:spPr/>
        <p:txBody>
          <a:bodyPr/>
          <a:lstStyle/>
          <a:p>
            <a:pPr>
              <a:lnSpc>
                <a:spcPct val="90000"/>
              </a:lnSpc>
            </a:pPr>
            <a:r>
              <a:rPr lang="en-US" altLang="en-US" dirty="0"/>
              <a:t>Define and interpret the standard error</a:t>
            </a:r>
          </a:p>
          <a:p>
            <a:pPr>
              <a:lnSpc>
                <a:spcPct val="90000"/>
              </a:lnSpc>
            </a:pPr>
            <a:r>
              <a:rPr lang="en-US" altLang="en-US" dirty="0"/>
              <a:t>Explain sampling variability</a:t>
            </a:r>
          </a:p>
          <a:p>
            <a:pPr>
              <a:lnSpc>
                <a:spcPct val="90000"/>
              </a:lnSpc>
            </a:pPr>
            <a:r>
              <a:rPr lang="en-US" altLang="en-US" dirty="0"/>
              <a:t>Apply and interpret the results of the Central Limit Theorem</a:t>
            </a:r>
          </a:p>
        </p:txBody>
      </p:sp>
    </p:spTree>
    <p:extLst>
      <p:ext uri="{BB962C8B-B14F-4D97-AF65-F5344CB8AC3E}">
        <p14:creationId xmlns:p14="http://schemas.microsoft.com/office/powerpoint/2010/main" val="34589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(4 of 10)</a:t>
            </a:r>
            <a:endParaRPr lang="en-US" dirty="0"/>
          </a:p>
        </p:txBody>
      </p:sp>
      <p:sp>
        <p:nvSpPr>
          <p:cNvPr id="14" name="Content Placeholder 2"/>
          <p:cNvSpPr>
            <a:spLocks noGrp="1"/>
          </p:cNvSpPr>
          <p:nvPr>
            <p:ph idx="1"/>
          </p:nvPr>
        </p:nvSpPr>
        <p:spPr/>
        <p:txBody>
          <a:bodyPr/>
          <a:lstStyle/>
          <a:p>
            <a:r>
              <a:rPr lang="en-US" altLang="en-US" sz="2400" dirty="0"/>
              <a:t>Body mass index (BMI) for men age 60 is normally distributed with a mean of 29 and standard deviation of 6.  </a:t>
            </a:r>
          </a:p>
          <a:p>
            <a:r>
              <a:rPr lang="en-US" altLang="en-US" sz="2400" dirty="0"/>
              <a:t>What is the probability that a male has BMI less than 35?</a:t>
            </a:r>
          </a:p>
        </p:txBody>
      </p:sp>
    </p:spTree>
    <p:extLst>
      <p:ext uri="{BB962C8B-B14F-4D97-AF65-F5344CB8AC3E}">
        <p14:creationId xmlns:p14="http://schemas.microsoft.com/office/powerpoint/2010/main" val="357086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(5 of 10)</a:t>
            </a:r>
            <a:endParaRPr lang="en-US" dirty="0"/>
          </a:p>
        </p:txBody>
      </p:sp>
      <p:grpSp>
        <p:nvGrpSpPr>
          <p:cNvPr id="2" name="Group 1" descr="The values marked on the x axis from left to right are, 11, 17, 23, 29, 35, 41, and 47. The curve reaches maxima when the value of the horizontal axis is 29. A vertical line is drawn from a point on the curve and it intersects the horizontal axis at 35. The area under the curve to the left of this vertical line is marked P of X less than 35, question mark. &#10;" title="Unnumbered figure"/>
          <p:cNvGrpSpPr/>
          <p:nvPr/>
        </p:nvGrpSpPr>
        <p:grpSpPr>
          <a:xfrm>
            <a:off x="3077570" y="1649105"/>
            <a:ext cx="5600700" cy="4176713"/>
            <a:chOff x="3077570" y="1649105"/>
            <a:chExt cx="5600700" cy="4176713"/>
          </a:xfrm>
        </p:grpSpPr>
        <p:pic>
          <p:nvPicPr>
            <p:cNvPr id="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7570" y="1649105"/>
              <a:ext cx="56007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3077570" y="5459105"/>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endParaRPr lang="en-US" altLang="en-US" sz="1800">
                <a:latin typeface="Verdana" panose="020B0604030504040204" pitchFamily="34" charset="0"/>
              </a:endParaRPr>
            </a:p>
          </p:txBody>
        </p:sp>
        <p:sp>
          <p:nvSpPr>
            <p:cNvPr id="7" name="Text Box 12"/>
            <p:cNvSpPr txBox="1">
              <a:spLocks noChangeArrowheads="1"/>
            </p:cNvSpPr>
            <p:nvPr/>
          </p:nvSpPr>
          <p:spPr bwMode="auto">
            <a:xfrm>
              <a:off x="3382370" y="5382905"/>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11      17      23      29      35      41    47</a:t>
              </a:r>
            </a:p>
          </p:txBody>
        </p:sp>
        <p:sp>
          <p:nvSpPr>
            <p:cNvPr id="8" name="Line 13"/>
            <p:cNvSpPr>
              <a:spLocks noChangeShapeType="1"/>
            </p:cNvSpPr>
            <p:nvPr/>
          </p:nvSpPr>
          <p:spPr bwMode="auto">
            <a:xfrm>
              <a:off x="6735170" y="3935105"/>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Text Box 14"/>
            <p:cNvSpPr txBox="1">
              <a:spLocks noChangeArrowheads="1"/>
            </p:cNvSpPr>
            <p:nvPr/>
          </p:nvSpPr>
          <p:spPr bwMode="auto">
            <a:xfrm>
              <a:off x="5058770" y="423990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P(X&lt;35)=?</a:t>
              </a:r>
            </a:p>
          </p:txBody>
        </p:sp>
      </p:grpSp>
    </p:spTree>
    <p:extLst>
      <p:ext uri="{BB962C8B-B14F-4D97-AF65-F5344CB8AC3E}">
        <p14:creationId xmlns:p14="http://schemas.microsoft.com/office/powerpoint/2010/main" val="13300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(6 of 10)</a:t>
            </a:r>
            <a:endParaRPr lang="en-US" dirty="0"/>
          </a:p>
        </p:txBody>
      </p:sp>
      <p:sp>
        <p:nvSpPr>
          <p:cNvPr id="5" name="Rectangle 3"/>
          <p:cNvSpPr txBox="1">
            <a:spLocks noChangeArrowheads="1"/>
          </p:cNvSpPr>
          <p:nvPr/>
        </p:nvSpPr>
        <p:spPr>
          <a:xfrm>
            <a:off x="1906137" y="1758287"/>
            <a:ext cx="8196263" cy="42672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buFont typeface="Wingdings" panose="05000000000000000000" pitchFamily="2" charset="2"/>
              <a:buNone/>
            </a:pPr>
            <a:r>
              <a:rPr lang="en-US" altLang="en-US" sz="2600" smtClean="0"/>
              <a:t>	</a:t>
            </a:r>
          </a:p>
        </p:txBody>
      </p:sp>
      <p:sp>
        <p:nvSpPr>
          <p:cNvPr id="10" name="Text Box 8"/>
          <p:cNvSpPr txBox="1">
            <a:spLocks noChangeArrowheads="1"/>
          </p:cNvSpPr>
          <p:nvPr/>
        </p:nvSpPr>
        <p:spPr bwMode="auto">
          <a:xfrm>
            <a:off x="1906137" y="2852075"/>
            <a:ext cx="3505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t>P(X &lt; 35) = 0.5 + 0.34 = 0.84</a:t>
            </a:r>
          </a:p>
          <a:p>
            <a:pPr>
              <a:spcBef>
                <a:spcPct val="50000"/>
              </a:spcBef>
              <a:buFontTx/>
              <a:buNone/>
            </a:pPr>
            <a:endParaRPr lang="en-US" altLang="en-US" sz="1600" dirty="0"/>
          </a:p>
        </p:txBody>
      </p:sp>
      <p:grpSp>
        <p:nvGrpSpPr>
          <p:cNvPr id="2" name="Group 1" descr="The values marked on the x axis from left to right are, 11, 17, 23, 29, 35, 41, and 47. The curve reaches maxima when the value of the horizontal axis is 29. A vertical line from the maxima intersects the horizontal axis at 29. Another vertical line to the right of the first vertical line intersects the horizontal axis at 35. The area under the curve to the left of the first vertical line is marked 0.5. The area under the curve between the 2 vertical lines is marked 0.34. &#10;" title="Unnumbered figure"/>
          <p:cNvGrpSpPr/>
          <p:nvPr/>
        </p:nvGrpSpPr>
        <p:grpSpPr>
          <a:xfrm>
            <a:off x="3779387" y="1770987"/>
            <a:ext cx="5600700" cy="4176713"/>
            <a:chOff x="3779387" y="1770987"/>
            <a:chExt cx="5600700" cy="4176713"/>
          </a:xfrm>
        </p:grpSpPr>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387" y="1770987"/>
              <a:ext cx="56007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3779387" y="5580987"/>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endParaRPr lang="en-US" altLang="en-US" sz="1800">
                <a:latin typeface="Verdana" panose="020B0604030504040204" pitchFamily="34" charset="0"/>
              </a:endParaRPr>
            </a:p>
          </p:txBody>
        </p:sp>
        <p:sp>
          <p:nvSpPr>
            <p:cNvPr id="8" name="Text Box 6"/>
            <p:cNvSpPr txBox="1">
              <a:spLocks noChangeArrowheads="1"/>
            </p:cNvSpPr>
            <p:nvPr/>
          </p:nvSpPr>
          <p:spPr bwMode="auto">
            <a:xfrm>
              <a:off x="4084187" y="5504787"/>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11      17      23      29      35      41    47</a:t>
              </a:r>
            </a:p>
          </p:txBody>
        </p:sp>
        <p:sp>
          <p:nvSpPr>
            <p:cNvPr id="9" name="Line 7"/>
            <p:cNvSpPr>
              <a:spLocks noChangeShapeType="1"/>
            </p:cNvSpPr>
            <p:nvPr/>
          </p:nvSpPr>
          <p:spPr bwMode="auto">
            <a:xfrm>
              <a:off x="7436987" y="4056987"/>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9"/>
            <p:cNvSpPr>
              <a:spLocks noChangeShapeType="1"/>
            </p:cNvSpPr>
            <p:nvPr/>
          </p:nvSpPr>
          <p:spPr bwMode="auto">
            <a:xfrm flipV="1">
              <a:off x="6598787" y="2304387"/>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Text Box 10"/>
            <p:cNvSpPr txBox="1">
              <a:spLocks noChangeArrowheads="1"/>
            </p:cNvSpPr>
            <p:nvPr/>
          </p:nvSpPr>
          <p:spPr bwMode="auto">
            <a:xfrm>
              <a:off x="5760587" y="4437987"/>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0.5      0.34</a:t>
              </a:r>
            </a:p>
          </p:txBody>
        </p:sp>
      </p:grpSp>
    </p:spTree>
    <p:extLst>
      <p:ext uri="{BB962C8B-B14F-4D97-AF65-F5344CB8AC3E}">
        <p14:creationId xmlns:p14="http://schemas.microsoft.com/office/powerpoint/2010/main" val="6885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Standard Normal Distribution Z</a:t>
            </a:r>
            <a:endParaRPr lang="en-US" dirty="0"/>
          </a:p>
        </p:txBody>
      </p:sp>
      <p:sp>
        <p:nvSpPr>
          <p:cNvPr id="14" name="Content Placeholder 2"/>
          <p:cNvSpPr>
            <a:spLocks noGrp="1"/>
          </p:cNvSpPr>
          <p:nvPr>
            <p:ph idx="1"/>
          </p:nvPr>
        </p:nvSpPr>
        <p:spPr/>
        <p:txBody>
          <a:bodyPr/>
          <a:lstStyle/>
          <a:p>
            <a:r>
              <a:rPr lang="en-US" altLang="en-US" dirty="0"/>
              <a:t>Normal distribution with </a:t>
            </a:r>
            <a:r>
              <a:rPr lang="en-US" altLang="en-US" dirty="0">
                <a:latin typeface="Symbol" panose="05050102010706020507" pitchFamily="18" charset="2"/>
              </a:rPr>
              <a:t>m </a:t>
            </a:r>
            <a:r>
              <a:rPr lang="en-US" altLang="en-US" dirty="0"/>
              <a:t>= 0 and </a:t>
            </a:r>
            <a:r>
              <a:rPr lang="en-US" altLang="en-US" dirty="0">
                <a:latin typeface="Symbol" panose="05050102010706020507" pitchFamily="18" charset="2"/>
              </a:rPr>
              <a:t>s </a:t>
            </a:r>
            <a:r>
              <a:rPr lang="en-US" altLang="en-US" dirty="0"/>
              <a:t>= 1</a:t>
            </a:r>
          </a:p>
        </p:txBody>
      </p:sp>
      <p:grpSp>
        <p:nvGrpSpPr>
          <p:cNvPr id="2" name="Group 1" descr="The values marked on the horizontal axis from left to right are, negative 3, negative 2, negative 1, 0, 1, 2, and 3. The maxima of the curve corresponds to a value of 0 on the horizontal axis. The curve intersects the horizontal axis near negative 3 and 3. &#10;" title="Unnumbered figure"/>
          <p:cNvGrpSpPr/>
          <p:nvPr/>
        </p:nvGrpSpPr>
        <p:grpSpPr>
          <a:xfrm>
            <a:off x="2869442" y="2016456"/>
            <a:ext cx="5562600" cy="3719513"/>
            <a:chOff x="2869442" y="2016456"/>
            <a:chExt cx="5562600" cy="3719513"/>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8042" y="2016456"/>
              <a:ext cx="51054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869442" y="5369256"/>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    -3       -2       -1      0     1       2       3</a:t>
              </a:r>
            </a:p>
          </p:txBody>
        </p:sp>
      </p:grpSp>
    </p:spTree>
    <p:extLst>
      <p:ext uri="{BB962C8B-B14F-4D97-AF65-F5344CB8AC3E}">
        <p14:creationId xmlns:p14="http://schemas.microsoft.com/office/powerpoint/2010/main" val="209408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(7 of 10)</a:t>
            </a:r>
            <a:endParaRPr lang="en-US" dirty="0"/>
          </a:p>
        </p:txBody>
      </p:sp>
      <p:sp>
        <p:nvSpPr>
          <p:cNvPr id="5" name="Rectangle 3"/>
          <p:cNvSpPr txBox="1">
            <a:spLocks noChangeArrowheads="1"/>
          </p:cNvSpPr>
          <p:nvPr/>
        </p:nvSpPr>
        <p:spPr>
          <a:xfrm>
            <a:off x="2151797" y="1717343"/>
            <a:ext cx="8196263" cy="42672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buFont typeface="Wingdings" panose="05000000000000000000" pitchFamily="2" charset="2"/>
              <a:buNone/>
            </a:pPr>
            <a:r>
              <a:rPr lang="en-US" altLang="en-US" sz="2600" smtClean="0"/>
              <a:t>	</a:t>
            </a:r>
          </a:p>
        </p:txBody>
      </p:sp>
      <p:graphicFrame>
        <p:nvGraphicFramePr>
          <p:cNvPr id="6" name="Object 9" descr="Standardized score of z equals x minus mu the whole over sigma.&#10;" title="Unnumbered equation"/>
          <p:cNvGraphicFramePr>
            <a:graphicFrameLocks noGrp="1" noChangeAspect="1"/>
          </p:cNvGraphicFramePr>
          <p:nvPr>
            <p:ph sz="half" idx="4294967295"/>
            <p:extLst>
              <p:ext uri="{D42A27DB-BD31-4B8C-83A1-F6EECF244321}">
                <p14:modId xmlns:p14="http://schemas.microsoft.com/office/powerpoint/2010/main" val="2726243899"/>
              </p:ext>
            </p:extLst>
          </p:nvPr>
        </p:nvGraphicFramePr>
        <p:xfrm>
          <a:off x="2789972" y="2403143"/>
          <a:ext cx="1390650" cy="879475"/>
        </p:xfrm>
        <a:graphic>
          <a:graphicData uri="http://schemas.openxmlformats.org/presentationml/2006/ole">
            <mc:AlternateContent xmlns:mc="http://schemas.openxmlformats.org/markup-compatibility/2006">
              <mc:Choice xmlns:v="urn:schemas-microsoft-com:vml" Requires="v">
                <p:oleObj spid="_x0000_s12298" name="Equation" r:id="rId3" imgW="622030" imgH="393529" progId="Equation.3">
                  <p:embed/>
                </p:oleObj>
              </mc:Choice>
              <mc:Fallback>
                <p:oleObj name="Equation" r:id="rId3" imgW="622030" imgH="393529" progId="Equation.3">
                  <p:embed/>
                  <p:pic>
                    <p:nvPicPr>
                      <p:cNvPr id="60418"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972" y="2403143"/>
                        <a:ext cx="13906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 name="Group 1" descr="The markings on the horizontal axis from left to right are 11, 17, 23, 29, 35, 41, and 47. The maximum value of the curve corresponds to a value of 29 on the horizontal axis. The curve intersects the horizontal axis near 11 and 47 on the horizontal axis. A vertical line drawn down from the curve intersects the horizontal axis at 35. The formula listed beside the curve is Z equals x minus mu divided by sigma. P of x less than 35 equals P of Z less than 1 equals, question mark. &#10;" title="Unnumbered figure"/>
          <p:cNvGrpSpPr/>
          <p:nvPr/>
        </p:nvGrpSpPr>
        <p:grpSpPr>
          <a:xfrm>
            <a:off x="2913797" y="1717343"/>
            <a:ext cx="5600700" cy="4176713"/>
            <a:chOff x="2913797" y="1717343"/>
            <a:chExt cx="5600700" cy="4176713"/>
          </a:xfrm>
        </p:grpSpPr>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3797" y="1717343"/>
              <a:ext cx="56007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913797" y="5527343"/>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endParaRPr lang="en-US" altLang="en-US" sz="1800">
                <a:latin typeface="Verdana" panose="020B0604030504040204" pitchFamily="34" charset="0"/>
              </a:endParaRPr>
            </a:p>
          </p:txBody>
        </p:sp>
        <p:sp>
          <p:nvSpPr>
            <p:cNvPr id="9" name="Text Box 6"/>
            <p:cNvSpPr txBox="1">
              <a:spLocks noChangeArrowheads="1"/>
            </p:cNvSpPr>
            <p:nvPr/>
          </p:nvSpPr>
          <p:spPr bwMode="auto">
            <a:xfrm>
              <a:off x="3218597" y="5451143"/>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11      17      23      29      35      41    47</a:t>
              </a:r>
            </a:p>
          </p:txBody>
        </p:sp>
        <p:sp>
          <p:nvSpPr>
            <p:cNvPr id="10" name="Line 7"/>
            <p:cNvSpPr>
              <a:spLocks noChangeShapeType="1"/>
            </p:cNvSpPr>
            <p:nvPr/>
          </p:nvSpPr>
          <p:spPr bwMode="auto">
            <a:xfrm>
              <a:off x="6571397" y="4003343"/>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 name="Text Box 8"/>
          <p:cNvSpPr txBox="1">
            <a:spLocks noChangeArrowheads="1"/>
          </p:cNvSpPr>
          <p:nvPr/>
        </p:nvSpPr>
        <p:spPr bwMode="auto">
          <a:xfrm>
            <a:off x="6571397" y="2260268"/>
            <a:ext cx="403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dirty="0"/>
              <a:t>P(X &lt; 35) = P(Z &lt; 1) = ?</a:t>
            </a:r>
          </a:p>
        </p:txBody>
      </p:sp>
    </p:spTree>
    <p:extLst>
      <p:ext uri="{BB962C8B-B14F-4D97-AF65-F5344CB8AC3E}">
        <p14:creationId xmlns:p14="http://schemas.microsoft.com/office/powerpoint/2010/main" val="11340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(8 of 10)</a:t>
            </a:r>
            <a:endParaRPr lang="en-US" dirty="0"/>
          </a:p>
        </p:txBody>
      </p:sp>
      <p:sp>
        <p:nvSpPr>
          <p:cNvPr id="14" name="Content Placeholder 2"/>
          <p:cNvSpPr>
            <a:spLocks noGrp="1"/>
          </p:cNvSpPr>
          <p:nvPr>
            <p:ph idx="1"/>
          </p:nvPr>
        </p:nvSpPr>
        <p:spPr/>
        <p:txBody>
          <a:bodyPr/>
          <a:lstStyle/>
          <a:p>
            <a:pPr>
              <a:lnSpc>
                <a:spcPct val="80000"/>
              </a:lnSpc>
              <a:buNone/>
            </a:pPr>
            <a:r>
              <a:rPr lang="en-US" altLang="en-US" sz="2400" dirty="0">
                <a:ea typeface="MS PGothic" panose="020B0600070205080204" pitchFamily="34" charset="-128"/>
              </a:rPr>
              <a:t>P(X &lt; 35) = P(Z &lt; 1).  </a:t>
            </a:r>
          </a:p>
          <a:p>
            <a:pPr>
              <a:lnSpc>
                <a:spcPct val="80000"/>
              </a:lnSpc>
              <a:buNone/>
            </a:pPr>
            <a:r>
              <a:rPr lang="en-US" altLang="en-US" sz="2400" dirty="0">
                <a:ea typeface="MS PGothic" panose="020B0600070205080204" pitchFamily="34" charset="-128"/>
              </a:rPr>
              <a:t>Using Table 1, P(Z &lt; 1.00) = 0.8413</a:t>
            </a:r>
          </a:p>
          <a:p>
            <a:pPr>
              <a:lnSpc>
                <a:spcPct val="80000"/>
              </a:lnSpc>
              <a:buNone/>
            </a:pPr>
            <a:endParaRPr lang="en-US" altLang="en-US" sz="2400" dirty="0">
              <a:ea typeface="MS PGothic" panose="020B0600070205080204" pitchFamily="34" charset="-128"/>
            </a:endParaRPr>
          </a:p>
          <a:p>
            <a:pPr>
              <a:lnSpc>
                <a:spcPct val="80000"/>
              </a:lnSpc>
              <a:buNone/>
            </a:pPr>
            <a:r>
              <a:rPr lang="en-US" altLang="en-US" sz="2400" dirty="0">
                <a:ea typeface="MS PGothic" panose="020B0600070205080204" pitchFamily="34" charset="-128"/>
              </a:rPr>
              <a:t>Table 1.  Probabilities of Z </a:t>
            </a:r>
          </a:p>
          <a:p>
            <a:pPr>
              <a:lnSpc>
                <a:spcPct val="80000"/>
              </a:lnSpc>
              <a:buNone/>
            </a:pPr>
            <a:r>
              <a:rPr lang="en-US" altLang="en-US" sz="2400" dirty="0">
                <a:ea typeface="MS PGothic" panose="020B0600070205080204" pitchFamily="34" charset="-128"/>
              </a:rPr>
              <a:t>        </a:t>
            </a:r>
            <a:r>
              <a:rPr lang="en-US" altLang="en-US" sz="2400" i="1" dirty="0">
                <a:ea typeface="MS PGothic" panose="020B0600070205080204" pitchFamily="34" charset="-128"/>
              </a:rPr>
              <a:t>Table entries represent P(Z &lt; </a:t>
            </a:r>
            <a:r>
              <a:rPr lang="en-US" altLang="en-US" sz="2400" i="1" dirty="0" err="1">
                <a:ea typeface="MS PGothic" panose="020B0600070205080204" pitchFamily="34" charset="-128"/>
              </a:rPr>
              <a:t>Zi</a:t>
            </a:r>
            <a:r>
              <a:rPr lang="en-US" altLang="en-US" sz="2400" i="1" dirty="0">
                <a:ea typeface="MS PGothic" panose="020B0600070205080204" pitchFamily="34" charset="-128"/>
              </a:rPr>
              <a:t>)</a:t>
            </a:r>
          </a:p>
          <a:p>
            <a:pPr>
              <a:lnSpc>
                <a:spcPct val="80000"/>
              </a:lnSpc>
              <a:buNone/>
            </a:pPr>
            <a:r>
              <a:rPr lang="en-US" altLang="en-US" sz="2400" dirty="0">
                <a:ea typeface="MS PGothic" panose="020B0600070205080204" pitchFamily="34" charset="-128"/>
              </a:rPr>
              <a:t>  </a:t>
            </a:r>
            <a:r>
              <a:rPr lang="en-US" altLang="en-US" sz="2400" i="1" dirty="0" err="1">
                <a:ea typeface="MS PGothic" panose="020B0600070205080204" pitchFamily="34" charset="-128"/>
              </a:rPr>
              <a:t>Zi</a:t>
            </a:r>
            <a:r>
              <a:rPr lang="en-US" altLang="en-US" sz="2400" i="1" dirty="0">
                <a:ea typeface="MS PGothic" panose="020B0600070205080204" pitchFamily="34" charset="-128"/>
              </a:rPr>
              <a:t> </a:t>
            </a:r>
            <a:r>
              <a:rPr lang="en-US" altLang="en-US" sz="2400" dirty="0">
                <a:ea typeface="MS PGothic" panose="020B0600070205080204" pitchFamily="34" charset="-128"/>
              </a:rPr>
              <a:t>    .00       .01        .02       .03       .04      …</a:t>
            </a:r>
          </a:p>
          <a:p>
            <a:pPr>
              <a:lnSpc>
                <a:spcPct val="80000"/>
              </a:lnSpc>
              <a:buNone/>
            </a:pPr>
            <a:r>
              <a:rPr lang="en-US" altLang="en-US" sz="2400" dirty="0">
                <a:ea typeface="MS PGothic" panose="020B0600070205080204" pitchFamily="34" charset="-128"/>
              </a:rPr>
              <a:t> 0.0  0.5000  0.5040  0.5080  0.5120  0.5160  …</a:t>
            </a:r>
          </a:p>
          <a:p>
            <a:pPr>
              <a:lnSpc>
                <a:spcPct val="80000"/>
              </a:lnSpc>
              <a:buNone/>
            </a:pPr>
            <a:r>
              <a:rPr lang="en-US" altLang="en-US" sz="2400" dirty="0">
                <a:ea typeface="MS PGothic" panose="020B0600070205080204" pitchFamily="34" charset="-128"/>
              </a:rPr>
              <a:t> 0.1  0.5398  0.5438  0.5478  0.5517  0.5557  …</a:t>
            </a:r>
          </a:p>
          <a:p>
            <a:pPr>
              <a:lnSpc>
                <a:spcPct val="80000"/>
              </a:lnSpc>
              <a:buNone/>
            </a:pPr>
            <a:r>
              <a:rPr lang="en-US" altLang="en-US" sz="2400" dirty="0">
                <a:ea typeface="MS PGothic" panose="020B0600070205080204" pitchFamily="34" charset="-128"/>
              </a:rPr>
              <a:t>.</a:t>
            </a:r>
          </a:p>
          <a:p>
            <a:pPr>
              <a:lnSpc>
                <a:spcPct val="80000"/>
              </a:lnSpc>
              <a:buNone/>
            </a:pPr>
            <a:r>
              <a:rPr lang="en-US" altLang="en-US" sz="2400" dirty="0">
                <a:ea typeface="MS PGothic" panose="020B0600070205080204" pitchFamily="34" charset="-128"/>
              </a:rPr>
              <a:t>.</a:t>
            </a:r>
          </a:p>
          <a:p>
            <a:pPr>
              <a:lnSpc>
                <a:spcPct val="80000"/>
              </a:lnSpc>
              <a:buNone/>
            </a:pPr>
            <a:r>
              <a:rPr lang="en-US" altLang="en-US" sz="2400" dirty="0">
                <a:ea typeface="MS PGothic" panose="020B0600070205080204" pitchFamily="34" charset="-128"/>
              </a:rPr>
              <a:t> 1.0  </a:t>
            </a:r>
            <a:r>
              <a:rPr lang="en-US" altLang="en-US" sz="2400" b="1" dirty="0">
                <a:ea typeface="MS PGothic" panose="020B0600070205080204" pitchFamily="34" charset="-128"/>
              </a:rPr>
              <a:t>0.8413</a:t>
            </a:r>
            <a:r>
              <a:rPr lang="en-US" altLang="en-US" sz="2400" dirty="0">
                <a:ea typeface="MS PGothic" panose="020B0600070205080204" pitchFamily="34" charset="-128"/>
              </a:rPr>
              <a:t>  0.8438  0.8461  0.8485  0.8508 …</a:t>
            </a:r>
          </a:p>
        </p:txBody>
      </p:sp>
    </p:spTree>
    <p:extLst>
      <p:ext uri="{BB962C8B-B14F-4D97-AF65-F5344CB8AC3E}">
        <p14:creationId xmlns:p14="http://schemas.microsoft.com/office/powerpoint/2010/main" val="34910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(9 of 10)</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What is the probability that a male has BMI less than 30?</a:t>
            </a:r>
          </a:p>
        </p:txBody>
      </p:sp>
      <p:grpSp>
        <p:nvGrpSpPr>
          <p:cNvPr id="2" name="Group 1" descr="The markings on the horizontal axis from left to right are 11, 17, 23, 29, 35, 41, and 47. The maximum value of the curve corresponds to a value of 29 on the horizontal axis. A vertical line from a point on the curve intersects the horizontal axis at 30. The caption beside the horizontal line reads, P of X less than 30 equals, question mark. &#10;" title="Unnumbered figure"/>
          <p:cNvGrpSpPr/>
          <p:nvPr/>
        </p:nvGrpSpPr>
        <p:grpSpPr>
          <a:xfrm>
            <a:off x="2831911" y="1981455"/>
            <a:ext cx="5600700" cy="4208462"/>
            <a:chOff x="2831911" y="1981455"/>
            <a:chExt cx="5600700" cy="4208462"/>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1911" y="1981455"/>
              <a:ext cx="5600700"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831911" y="5504117"/>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endParaRPr lang="en-US" altLang="en-US" sz="1800">
                <a:latin typeface="Verdana" panose="020B0604030504040204" pitchFamily="34" charset="0"/>
              </a:endParaRPr>
            </a:p>
          </p:txBody>
        </p:sp>
        <p:sp>
          <p:nvSpPr>
            <p:cNvPr id="6" name="Text Box 6"/>
            <p:cNvSpPr txBox="1">
              <a:spLocks noChangeArrowheads="1"/>
            </p:cNvSpPr>
            <p:nvPr/>
          </p:nvSpPr>
          <p:spPr bwMode="auto">
            <a:xfrm>
              <a:off x="3136711" y="5823205"/>
              <a:ext cx="525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11      17      23      29      35      41    47</a:t>
              </a:r>
            </a:p>
          </p:txBody>
        </p:sp>
        <p:sp>
          <p:nvSpPr>
            <p:cNvPr id="7" name="Text Box 8"/>
            <p:cNvSpPr txBox="1">
              <a:spLocks noChangeArrowheads="1"/>
            </p:cNvSpPr>
            <p:nvPr/>
          </p:nvSpPr>
          <p:spPr bwMode="auto">
            <a:xfrm>
              <a:off x="4355911" y="5137405"/>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Verdana" panose="020B0604030504040204" pitchFamily="34" charset="0"/>
                </a:rPr>
                <a:t>P(X&lt;30)=?</a:t>
              </a:r>
            </a:p>
          </p:txBody>
        </p:sp>
      </p:grpSp>
    </p:spTree>
    <p:extLst>
      <p:ext uri="{BB962C8B-B14F-4D97-AF65-F5344CB8AC3E}">
        <p14:creationId xmlns:p14="http://schemas.microsoft.com/office/powerpoint/2010/main" val="327839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5.11.</a:t>
            </a:r>
            <a:br>
              <a:rPr lang="en-US" altLang="en-US" dirty="0"/>
            </a:br>
            <a:r>
              <a:rPr lang="en-US" altLang="en-US" dirty="0"/>
              <a:t>Normal Distribution </a:t>
            </a:r>
            <a:r>
              <a:rPr lang="en-US" altLang="en-US" sz="1400" dirty="0"/>
              <a:t>(10 of 10)</a:t>
            </a:r>
            <a:endParaRPr lang="en-US" dirty="0"/>
          </a:p>
        </p:txBody>
      </p:sp>
      <p:graphicFrame>
        <p:nvGraphicFramePr>
          <p:cNvPr id="5" name="Object 9" descr="Standardized score of z equals x minus mu the whole over sigma = 30 minus 29 over 6 = 0.17&#10;" title=" Unnumbered equation"/>
          <p:cNvGraphicFramePr>
            <a:graphicFrameLocks noGrp="1" noChangeAspect="1"/>
          </p:cNvGraphicFramePr>
          <p:nvPr>
            <p:ph sz="half" idx="4294967295"/>
            <p:extLst>
              <p:ext uri="{D42A27DB-BD31-4B8C-83A1-F6EECF244321}">
                <p14:modId xmlns:p14="http://schemas.microsoft.com/office/powerpoint/2010/main" val="2485771689"/>
              </p:ext>
            </p:extLst>
          </p:nvPr>
        </p:nvGraphicFramePr>
        <p:xfrm>
          <a:off x="2171700" y="2057400"/>
          <a:ext cx="4953000" cy="1181100"/>
        </p:xfrm>
        <a:graphic>
          <a:graphicData uri="http://schemas.openxmlformats.org/presentationml/2006/ole">
            <mc:AlternateContent xmlns:mc="http://schemas.openxmlformats.org/markup-compatibility/2006">
              <mc:Choice xmlns:v="urn:schemas-microsoft-com:vml" Requires="v">
                <p:oleObj spid="_x0000_s13322" name="Equation" r:id="rId3" imgW="1651000" imgH="393700" progId="Equation.3">
                  <p:embed/>
                </p:oleObj>
              </mc:Choice>
              <mc:Fallback>
                <p:oleObj name="Equation" r:id="rId3" imgW="1651000" imgH="393700" progId="Equation.3">
                  <p:embed/>
                  <p:pic>
                    <p:nvPicPr>
                      <p:cNvPr id="63491"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2057400"/>
                        <a:ext cx="49530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1600200" y="38100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a:t>P(X &lt; 30)= P(Z &lt; 0.17) = 0.5675</a:t>
            </a:r>
          </a:p>
        </p:txBody>
      </p:sp>
    </p:spTree>
    <p:extLst>
      <p:ext uri="{BB962C8B-B14F-4D97-AF65-F5344CB8AC3E}">
        <p14:creationId xmlns:p14="http://schemas.microsoft.com/office/powerpoint/2010/main" val="262277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Percentiles of the Normal Distribution </a:t>
            </a:r>
            <a:endParaRPr lang="en-US" dirty="0"/>
          </a:p>
        </p:txBody>
      </p:sp>
      <p:sp>
        <p:nvSpPr>
          <p:cNvPr id="14" name="Content Placeholder 2"/>
          <p:cNvSpPr>
            <a:spLocks noGrp="1"/>
          </p:cNvSpPr>
          <p:nvPr>
            <p:ph idx="1"/>
          </p:nvPr>
        </p:nvSpPr>
        <p:spPr/>
        <p:txBody>
          <a:bodyPr/>
          <a:lstStyle/>
          <a:p>
            <a:pPr>
              <a:lnSpc>
                <a:spcPct val="90000"/>
              </a:lnSpc>
              <a:spcAft>
                <a:spcPct val="40000"/>
              </a:spcAft>
            </a:pPr>
            <a:r>
              <a:rPr lang="en-US" altLang="en-US" sz="2700" dirty="0">
                <a:cs typeface="Times New Roman" panose="02020603050405020304" pitchFamily="18" charset="0"/>
              </a:rPr>
              <a:t>The kth </a:t>
            </a:r>
            <a:r>
              <a:rPr lang="en-US" altLang="en-US" sz="2700" i="1" dirty="0">
                <a:cs typeface="Times New Roman" panose="02020603050405020304" pitchFamily="18" charset="0"/>
              </a:rPr>
              <a:t>percentile</a:t>
            </a:r>
            <a:r>
              <a:rPr lang="en-US" altLang="en-US" sz="2700" dirty="0">
                <a:cs typeface="Times New Roman" panose="02020603050405020304" pitchFamily="18" charset="0"/>
              </a:rPr>
              <a:t> is defined as the </a:t>
            </a:r>
            <a:r>
              <a:rPr lang="en-US" altLang="en-US" sz="2700" i="1" dirty="0">
                <a:cs typeface="Times New Roman" panose="02020603050405020304" pitchFamily="18" charset="0"/>
              </a:rPr>
              <a:t>score</a:t>
            </a:r>
            <a:r>
              <a:rPr lang="en-US" altLang="en-US" sz="2700" dirty="0">
                <a:cs typeface="Times New Roman" panose="02020603050405020304" pitchFamily="18" charset="0"/>
              </a:rPr>
              <a:t> that holds k percent of the scores below it (e.g., 90th percentile is the score that holds 90% of the scores below it. </a:t>
            </a:r>
          </a:p>
          <a:p>
            <a:pPr lvl="1">
              <a:lnSpc>
                <a:spcPct val="90000"/>
              </a:lnSpc>
              <a:spcAft>
                <a:spcPct val="40000"/>
              </a:spcAft>
            </a:pP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 25th percentile</a:t>
            </a:r>
          </a:p>
          <a:p>
            <a:pPr lvl="1">
              <a:lnSpc>
                <a:spcPct val="90000"/>
              </a:lnSpc>
              <a:spcAft>
                <a:spcPct val="40000"/>
              </a:spcAft>
            </a:pPr>
            <a:r>
              <a:rPr lang="en-US" altLang="en-US" sz="2200" dirty="0">
                <a:cs typeface="Times New Roman" panose="02020603050405020304" pitchFamily="18" charset="0"/>
              </a:rPr>
              <a:t>Median = 50th percentile</a:t>
            </a:r>
          </a:p>
          <a:p>
            <a:pPr lvl="1">
              <a:lnSpc>
                <a:spcPct val="90000"/>
              </a:lnSpc>
              <a:spcAft>
                <a:spcPct val="40000"/>
              </a:spcAft>
            </a:pPr>
            <a:r>
              <a:rPr lang="en-US" altLang="en-US" sz="2200" dirty="0">
                <a:cs typeface="Times New Roman" panose="02020603050405020304" pitchFamily="18" charset="0"/>
              </a:rPr>
              <a:t>Q</a:t>
            </a:r>
            <a:r>
              <a:rPr lang="en-US" altLang="en-US" sz="2200" baseline="-25000" dirty="0">
                <a:cs typeface="Times New Roman" panose="02020603050405020304" pitchFamily="18" charset="0"/>
              </a:rPr>
              <a:t>3</a:t>
            </a:r>
            <a:r>
              <a:rPr lang="en-US" altLang="en-US" sz="2200" dirty="0">
                <a:cs typeface="Times New Roman" panose="02020603050405020304" pitchFamily="18" charset="0"/>
              </a:rPr>
              <a:t> = 75th percentile </a:t>
            </a:r>
          </a:p>
          <a:p>
            <a:pPr algn="just">
              <a:lnSpc>
                <a:spcPct val="80000"/>
              </a:lnSpc>
              <a:spcAft>
                <a:spcPct val="40000"/>
              </a:spcAft>
              <a:buNone/>
            </a:pPr>
            <a:r>
              <a:rPr lang="en-US" altLang="en-US" sz="2000" dirty="0">
                <a:cs typeface="Times New Roman" panose="02020603050405020304" pitchFamily="18" charset="0"/>
              </a:rPr>
              <a:t>     </a:t>
            </a:r>
          </a:p>
        </p:txBody>
      </p:sp>
    </p:spTree>
    <p:extLst>
      <p:ext uri="{BB962C8B-B14F-4D97-AF65-F5344CB8AC3E}">
        <p14:creationId xmlns:p14="http://schemas.microsoft.com/office/powerpoint/2010/main" val="253336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Percentiles </a:t>
            </a:r>
            <a:r>
              <a:rPr lang="en-US" altLang="en-US" sz="1400" dirty="0"/>
              <a:t>(1 of 2)</a:t>
            </a:r>
            <a:endParaRPr lang="en-US" dirty="0"/>
          </a:p>
        </p:txBody>
      </p:sp>
      <p:sp>
        <p:nvSpPr>
          <p:cNvPr id="14" name="Content Placeholder 2"/>
          <p:cNvSpPr>
            <a:spLocks noGrp="1"/>
          </p:cNvSpPr>
          <p:nvPr>
            <p:ph idx="1"/>
          </p:nvPr>
        </p:nvSpPr>
        <p:spPr/>
        <p:txBody>
          <a:bodyPr/>
          <a:lstStyle/>
          <a:p>
            <a:pPr>
              <a:spcAft>
                <a:spcPct val="30000"/>
              </a:spcAft>
            </a:pPr>
            <a:r>
              <a:rPr lang="en-US" altLang="en-US" sz="2400" dirty="0">
                <a:cs typeface="Times New Roman" panose="02020603050405020304" pitchFamily="18" charset="0"/>
              </a:rPr>
              <a:t>For the normal distribution, the following is used to compute percentiles:</a:t>
            </a:r>
          </a:p>
          <a:p>
            <a:pPr>
              <a:spcAft>
                <a:spcPct val="30000"/>
              </a:spcAft>
              <a:buNone/>
            </a:pPr>
            <a:r>
              <a:rPr lang="en-US" altLang="en-US" sz="2400" dirty="0">
                <a:cs typeface="Times New Roman" panose="02020603050405020304" pitchFamily="18" charset="0"/>
              </a:rPr>
              <a:t>				X = </a:t>
            </a:r>
            <a:r>
              <a:rPr lang="en-US" altLang="en-US" sz="2400" dirty="0">
                <a:latin typeface="Symbol" panose="05050102010706020507" pitchFamily="18" charset="2"/>
                <a:cs typeface="Times New Roman" panose="02020603050405020304" pitchFamily="18" charset="0"/>
              </a:rPr>
              <a:t>m</a:t>
            </a:r>
            <a:r>
              <a:rPr lang="en-US" altLang="en-US" sz="2400" dirty="0">
                <a:cs typeface="Times New Roman" panose="02020603050405020304" pitchFamily="18" charset="0"/>
              </a:rPr>
              <a:t> + Z </a:t>
            </a:r>
            <a:r>
              <a:rPr lang="en-US" altLang="en-US" sz="2400" dirty="0">
                <a:latin typeface="Symbol" panose="05050102010706020507" pitchFamily="18" charset="2"/>
                <a:cs typeface="Times New Roman" panose="02020603050405020304" pitchFamily="18" charset="0"/>
              </a:rPr>
              <a:t>s</a:t>
            </a:r>
            <a:endParaRPr lang="en-US" altLang="en-US" sz="2400" dirty="0">
              <a:cs typeface="Times New Roman" panose="02020603050405020304" pitchFamily="18" charset="0"/>
            </a:endParaRPr>
          </a:p>
          <a:p>
            <a:pPr algn="just">
              <a:spcAft>
                <a:spcPct val="30000"/>
              </a:spcAft>
              <a:buNone/>
            </a:pPr>
            <a:r>
              <a:rPr lang="en-US" altLang="en-US" sz="2400" dirty="0">
                <a:cs typeface="Times New Roman" panose="02020603050405020304" pitchFamily="18" charset="0"/>
              </a:rPr>
              <a:t>where 	</a:t>
            </a:r>
          </a:p>
          <a:p>
            <a:pPr algn="just">
              <a:spcAft>
                <a:spcPct val="30000"/>
              </a:spcAft>
              <a:buNone/>
            </a:pPr>
            <a:r>
              <a:rPr lang="en-US" altLang="en-US" sz="2400" dirty="0">
                <a:latin typeface="Symbol" panose="05050102010706020507" pitchFamily="18" charset="2"/>
                <a:cs typeface="Courier New" panose="02070309020205020404" pitchFamily="49" charset="0"/>
              </a:rPr>
              <a:t>m</a:t>
            </a:r>
            <a:r>
              <a:rPr lang="en-US" altLang="en-US" sz="2400" dirty="0">
                <a:cs typeface="Times New Roman" panose="02020603050405020304" pitchFamily="18" charset="0"/>
              </a:rPr>
              <a:t> = mean of the random variable X,</a:t>
            </a:r>
          </a:p>
          <a:p>
            <a:pPr algn="just">
              <a:spcAft>
                <a:spcPct val="30000"/>
              </a:spcAft>
              <a:buNone/>
            </a:pPr>
            <a:r>
              <a:rPr lang="en-US" altLang="en-US" sz="2400" dirty="0">
                <a:latin typeface="Symbol" panose="05050102010706020507" pitchFamily="18" charset="2"/>
                <a:cs typeface="Courier New" panose="02070309020205020404" pitchFamily="49" charset="0"/>
              </a:rPr>
              <a:t>s</a:t>
            </a:r>
            <a:r>
              <a:rPr lang="en-US" altLang="en-US" sz="2400" dirty="0">
                <a:cs typeface="Times New Roman" panose="02020603050405020304" pitchFamily="18" charset="0"/>
              </a:rPr>
              <a:t> = standard deviation, and</a:t>
            </a:r>
            <a:endParaRPr lang="en-US" altLang="en-US" sz="2400" dirty="0">
              <a:latin typeface="Courier New" panose="02070309020205020404" pitchFamily="49" charset="0"/>
              <a:cs typeface="Courier New" panose="02070309020205020404" pitchFamily="49" charset="0"/>
            </a:endParaRPr>
          </a:p>
          <a:p>
            <a:pPr algn="just">
              <a:spcAft>
                <a:spcPct val="30000"/>
              </a:spcAft>
              <a:buNone/>
            </a:pPr>
            <a:r>
              <a:rPr lang="en-US" altLang="en-US" sz="2400" dirty="0">
                <a:cs typeface="Times New Roman" panose="02020603050405020304" pitchFamily="18" charset="0"/>
              </a:rPr>
              <a:t>Z = value from the standard normal distribution for the desired percentile (See Table 1A, next slide). </a:t>
            </a:r>
            <a:r>
              <a:rPr lang="en-US" altLang="en-US" sz="2400" dirty="0"/>
              <a:t> </a:t>
            </a:r>
          </a:p>
        </p:txBody>
      </p:sp>
    </p:spTree>
    <p:extLst>
      <p:ext uri="{BB962C8B-B14F-4D97-AF65-F5344CB8AC3E}">
        <p14:creationId xmlns:p14="http://schemas.microsoft.com/office/powerpoint/2010/main" val="149036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Areas of Biostatistics</a:t>
            </a:r>
            <a:endParaRPr lang="en-US" dirty="0"/>
          </a:p>
        </p:txBody>
      </p:sp>
      <p:sp>
        <p:nvSpPr>
          <p:cNvPr id="5" name="Rectangle 3"/>
          <p:cNvSpPr>
            <a:spLocks noGrp="1" noChangeArrowheads="1"/>
          </p:cNvSpPr>
          <p:nvPr>
            <p:ph idx="1"/>
          </p:nvPr>
        </p:nvSpPr>
        <p:spPr>
          <a:xfrm>
            <a:off x="1071349" y="1524000"/>
            <a:ext cx="7772400" cy="533400"/>
          </a:xfrm>
        </p:spPr>
        <p:txBody>
          <a:bodyPr/>
          <a:lstStyle/>
          <a:p>
            <a:pPr eaLnBrk="1" hangingPunct="1">
              <a:lnSpc>
                <a:spcPct val="90000"/>
              </a:lnSpc>
              <a:buFont typeface="Wingdings" panose="05000000000000000000" pitchFamily="2" charset="2"/>
              <a:buNone/>
            </a:pPr>
            <a:r>
              <a:rPr lang="en-US" altLang="en-US" sz="2400" dirty="0" smtClean="0">
                <a:latin typeface="Arial" panose="020B0604020202020204" pitchFamily="34" charset="0"/>
                <a:cs typeface="Times New Roman" panose="02020603050405020304" pitchFamily="18" charset="0"/>
              </a:rPr>
              <a:t>Goal: </a:t>
            </a:r>
            <a:r>
              <a:rPr lang="en-US" altLang="en-US" sz="2400" dirty="0" smtClean="0">
                <a:solidFill>
                  <a:srgbClr val="FF0000"/>
                </a:solidFill>
                <a:latin typeface="Arial" panose="020B0604020202020204" pitchFamily="34" charset="0"/>
                <a:cs typeface="Times New Roman" panose="02020603050405020304" pitchFamily="18" charset="0"/>
              </a:rPr>
              <a:t>Statistical Inference</a:t>
            </a:r>
            <a:r>
              <a:rPr lang="en-US" altLang="en-US" sz="2400" b="1" dirty="0" smtClean="0">
                <a:solidFill>
                  <a:srgbClr val="FF0000"/>
                </a:solidFill>
                <a:latin typeface="CG Times Bold" charset="0"/>
                <a:cs typeface="Times New Roman" panose="02020603050405020304" pitchFamily="18" charset="0"/>
              </a:rPr>
              <a:t> </a:t>
            </a:r>
          </a:p>
        </p:txBody>
      </p:sp>
      <p:graphicFrame>
        <p:nvGraphicFramePr>
          <p:cNvPr id="6" name="Object 5" descr="A circle on the left is labelled Population. An oval on the right is labelled Sample. The marking within the circle is mu equals question mark. The markings within the oval are n, X bar. &#10;" title="Unnumbered figure"/>
          <p:cNvGraphicFramePr>
            <a:graphicFrameLocks noChangeAspect="1"/>
          </p:cNvGraphicFramePr>
          <p:nvPr>
            <p:extLst>
              <p:ext uri="{D42A27DB-BD31-4B8C-83A1-F6EECF244321}">
                <p14:modId xmlns:p14="http://schemas.microsoft.com/office/powerpoint/2010/main" val="192923633"/>
              </p:ext>
            </p:extLst>
          </p:nvPr>
        </p:nvGraphicFramePr>
        <p:xfrm>
          <a:off x="1528549" y="1524000"/>
          <a:ext cx="7394575" cy="5102225"/>
        </p:xfrm>
        <a:graphic>
          <a:graphicData uri="http://schemas.openxmlformats.org/presentationml/2006/ole">
            <mc:AlternateContent xmlns:mc="http://schemas.openxmlformats.org/markup-compatibility/2006">
              <mc:Choice xmlns:v="urn:schemas-microsoft-com:vml" Requires="v">
                <p:oleObj spid="_x0000_s1034" name="Picture" r:id="rId3" imgW="7781544" imgH="5506212" progId="Word.Picture.8">
                  <p:embed/>
                </p:oleObj>
              </mc:Choice>
              <mc:Fallback>
                <p:oleObj name="Picture" r:id="rId3" imgW="7781544" imgH="5506212" progId="Word.Picture.8">
                  <p:embed/>
                  <p:pic>
                    <p:nvPicPr>
                      <p:cNvPr id="2048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549" y="1524000"/>
                        <a:ext cx="739457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5948149" y="53340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solidFill>
                  <a:srgbClr val="FF0000"/>
                </a:solidFill>
              </a:rPr>
              <a:t>Descriptive Statistics</a:t>
            </a:r>
          </a:p>
        </p:txBody>
      </p:sp>
    </p:spTree>
    <p:extLst>
      <p:ext uri="{BB962C8B-B14F-4D97-AF65-F5344CB8AC3E}">
        <p14:creationId xmlns:p14="http://schemas.microsoft.com/office/powerpoint/2010/main" val="48374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Percentiles </a:t>
            </a:r>
            <a:r>
              <a:rPr lang="en-US" altLang="en-US" sz="1400" dirty="0"/>
              <a:t>(2 of 2)</a:t>
            </a:r>
            <a:endParaRPr lang="en-US" dirty="0"/>
          </a:p>
        </p:txBody>
      </p:sp>
      <p:sp>
        <p:nvSpPr>
          <p:cNvPr id="14" name="Content Placeholder 2"/>
          <p:cNvSpPr>
            <a:spLocks noGrp="1"/>
          </p:cNvSpPr>
          <p:nvPr>
            <p:ph idx="1"/>
          </p:nvPr>
        </p:nvSpPr>
        <p:spPr/>
        <p:txBody>
          <a:bodyPr/>
          <a:lstStyle/>
          <a:p>
            <a:pPr>
              <a:lnSpc>
                <a:spcPct val="80000"/>
              </a:lnSpc>
            </a:pPr>
            <a:r>
              <a:rPr lang="en-US" altLang="en-US" sz="3200" dirty="0">
                <a:cs typeface="Times New Roman" panose="02020603050405020304" pitchFamily="18" charset="0"/>
              </a:rPr>
              <a:t>Percentiles of the standard normal distribution </a:t>
            </a:r>
          </a:p>
          <a:p>
            <a:pPr>
              <a:lnSpc>
                <a:spcPct val="80000"/>
              </a:lnSpc>
              <a:buNone/>
            </a:pPr>
            <a:r>
              <a:rPr lang="en-US" altLang="en-US" sz="2400" dirty="0">
                <a:cs typeface="Times New Roman" panose="02020603050405020304" pitchFamily="18" charset="0"/>
              </a:rPr>
              <a:t>                                                     (Table 1A)</a:t>
            </a:r>
            <a:r>
              <a:rPr lang="en-US" altLang="en-US" sz="2400" dirty="0"/>
              <a:t> </a:t>
            </a:r>
          </a:p>
        </p:txBody>
      </p:sp>
      <p:graphicFrame>
        <p:nvGraphicFramePr>
          <p:cNvPr id="4" name="Group 46" descr="&quot;The table has 2 columns labelled Percentile and Z. The row entries are as follows. &#10;Row 1. Percentile: first. Z: negative 2.326. &#10;Row 2. Percentile: two and a half. Z: negative 1.960.&#10;Row 3. Percentile: fifth. Z: negative 1.645.&#10;Row 4. Percentile: tenth. Z: negative 1.282.&#10;Row 5. Percentile: fiftieth. Z: 0.&#10;Row 6. Percentile: ninetieth. Z: 1.282.&#10;Row 7. Percentile: ninety fifth. Z: 1.645.&#10;Row 8. Percentile: ninety seven and a half. Z: 1.960.&#10;Row 9. Percentile: ninety ninth. Z: 2.326.&quot;&#10;" title="Unnumbered table"/>
          <p:cNvGraphicFramePr>
            <a:graphicFrameLocks/>
          </p:cNvGraphicFramePr>
          <p:nvPr>
            <p:extLst>
              <p:ext uri="{D42A27DB-BD31-4B8C-83A1-F6EECF244321}">
                <p14:modId xmlns:p14="http://schemas.microsoft.com/office/powerpoint/2010/main" val="59423204"/>
              </p:ext>
            </p:extLst>
          </p:nvPr>
        </p:nvGraphicFramePr>
        <p:xfrm>
          <a:off x="925830" y="2503190"/>
          <a:ext cx="3924300" cy="4054475"/>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tblGrid>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Percentile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Z</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–2.326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2.5th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–1.960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5th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–1.645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10th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–1.282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50th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90th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1.282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95th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1.645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97.5th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1.960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99th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2.326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5" name="Object 6" descr="The maximum value of the curve corresponds to a value of 0 on the horizontal axis. The curve intersects the horizontal axis near negative 3 and 3. A vertical line drawn from the curve intersects the horizontal axis at 1.5. The region under the curve which is to the left of the vertical line is marked 0.95. The region under the curve which is to the right of the vertical line is marked 0.05. &#10;" title="Unnumbered figure"/>
          <p:cNvGraphicFramePr>
            <a:graphicFrameLocks noChangeAspect="1"/>
          </p:cNvGraphicFramePr>
          <p:nvPr>
            <p:extLst>
              <p:ext uri="{D42A27DB-BD31-4B8C-83A1-F6EECF244321}">
                <p14:modId xmlns:p14="http://schemas.microsoft.com/office/powerpoint/2010/main" val="2279791097"/>
              </p:ext>
            </p:extLst>
          </p:nvPr>
        </p:nvGraphicFramePr>
        <p:xfrm>
          <a:off x="4008755" y="2452390"/>
          <a:ext cx="7469188" cy="3868738"/>
        </p:xfrm>
        <a:graphic>
          <a:graphicData uri="http://schemas.openxmlformats.org/presentationml/2006/ole">
            <mc:AlternateContent xmlns:mc="http://schemas.openxmlformats.org/markup-compatibility/2006">
              <mc:Choice xmlns:v="urn:schemas-microsoft-com:vml" Requires="v">
                <p:oleObj spid="_x0000_s14346" name="Picture" r:id="rId3" imgW="5771388" imgH="2991612" progId="Word.Picture.8">
                  <p:embed/>
                </p:oleObj>
              </mc:Choice>
              <mc:Fallback>
                <p:oleObj name="Picture" r:id="rId3" imgW="5771388" imgH="2991612" progId="Word.Picture.8">
                  <p:embed/>
                  <p:pic>
                    <p:nvPicPr>
                      <p:cNvPr id="66598" name="Object 6"/>
                      <p:cNvPicPr>
                        <a:picLocks noChangeAspect="1" noChangeArrowheads="1"/>
                      </p:cNvPicPr>
                      <p:nvPr/>
                    </p:nvPicPr>
                    <p:blipFill>
                      <a:blip r:embed="rId4">
                        <a:extLst>
                          <a:ext uri="{28A0092B-C50C-407E-A947-70E740481C1C}">
                            <a14:useLocalDpi xmlns:a14="http://schemas.microsoft.com/office/drawing/2010/main" val="0"/>
                          </a:ext>
                        </a:extLst>
                      </a:blip>
                      <a:srcRect l="-1935" t="-4457" r="-1935" b="-4478"/>
                      <a:stretch>
                        <a:fillRect/>
                      </a:stretch>
                    </p:blipFill>
                    <p:spPr bwMode="auto">
                      <a:xfrm>
                        <a:off x="4008755" y="2452390"/>
                        <a:ext cx="7469188"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44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5.12.</a:t>
            </a:r>
            <a:br>
              <a:rPr lang="en-US" altLang="en-US" sz="3200" dirty="0"/>
            </a:br>
            <a:r>
              <a:rPr lang="en-US" altLang="en-US" sz="3200" dirty="0"/>
              <a:t>Percentiles of the Normal Distribution</a:t>
            </a:r>
            <a:endParaRPr lang="en-US" dirty="0"/>
          </a:p>
        </p:txBody>
      </p:sp>
      <p:sp>
        <p:nvSpPr>
          <p:cNvPr id="14" name="Content Placeholder 2"/>
          <p:cNvSpPr>
            <a:spLocks noGrp="1"/>
          </p:cNvSpPr>
          <p:nvPr>
            <p:ph idx="1"/>
          </p:nvPr>
        </p:nvSpPr>
        <p:spPr/>
        <p:txBody>
          <a:bodyPr/>
          <a:lstStyle/>
          <a:p>
            <a:pPr>
              <a:lnSpc>
                <a:spcPct val="90000"/>
              </a:lnSpc>
            </a:pPr>
            <a:r>
              <a:rPr lang="en-US" altLang="en-US" dirty="0"/>
              <a:t>BMI in men follows a normal distribution with </a:t>
            </a:r>
            <a:r>
              <a:rPr lang="en-US" altLang="en-US" dirty="0">
                <a:latin typeface="Symbol" panose="05050102010706020507" pitchFamily="18" charset="2"/>
              </a:rPr>
              <a:t>m </a:t>
            </a:r>
            <a:r>
              <a:rPr lang="en-US" altLang="en-US" dirty="0"/>
              <a:t>= 29, </a:t>
            </a:r>
            <a:r>
              <a:rPr lang="en-US" altLang="en-US" dirty="0">
                <a:latin typeface="Symbol" panose="05050102010706020507" pitchFamily="18" charset="2"/>
              </a:rPr>
              <a:t>s </a:t>
            </a:r>
            <a:r>
              <a:rPr lang="en-US" altLang="en-US" dirty="0"/>
              <a:t>= 6; BMI in women follows a normal distribution with </a:t>
            </a:r>
            <a:r>
              <a:rPr lang="en-US" altLang="en-US" dirty="0">
                <a:latin typeface="Symbol" panose="05050102010706020507" pitchFamily="18" charset="2"/>
              </a:rPr>
              <a:t>m </a:t>
            </a:r>
            <a:r>
              <a:rPr lang="en-US" altLang="en-US" dirty="0"/>
              <a:t>= 28, </a:t>
            </a:r>
            <a:r>
              <a:rPr lang="en-US" altLang="en-US" dirty="0">
                <a:latin typeface="Symbol" panose="05050102010706020507" pitchFamily="18" charset="2"/>
              </a:rPr>
              <a:t>s </a:t>
            </a:r>
            <a:r>
              <a:rPr lang="en-US" altLang="en-US" dirty="0"/>
              <a:t>= 7.</a:t>
            </a:r>
          </a:p>
          <a:p>
            <a:pPr>
              <a:lnSpc>
                <a:spcPct val="90000"/>
              </a:lnSpc>
            </a:pPr>
            <a:r>
              <a:rPr lang="en-US" altLang="en-US" dirty="0"/>
              <a:t>The 90th percentile of BMI for men</a:t>
            </a:r>
          </a:p>
          <a:p>
            <a:pPr marL="800100" lvl="2" indent="0">
              <a:lnSpc>
                <a:spcPct val="90000"/>
              </a:lnSpc>
              <a:buNone/>
            </a:pPr>
            <a:r>
              <a:rPr lang="en-US" altLang="en-US" sz="2200" dirty="0"/>
              <a:t>X = 29 + 1.282(6) = 36.69.</a:t>
            </a:r>
          </a:p>
          <a:p>
            <a:pPr>
              <a:lnSpc>
                <a:spcPct val="90000"/>
              </a:lnSpc>
            </a:pPr>
            <a:r>
              <a:rPr lang="en-US" altLang="en-US" dirty="0"/>
              <a:t>The 90th percentile of BMI for women</a:t>
            </a:r>
          </a:p>
          <a:p>
            <a:pPr marL="800100" lvl="2" indent="0">
              <a:lnSpc>
                <a:spcPct val="90000"/>
              </a:lnSpc>
              <a:buNone/>
            </a:pPr>
            <a:r>
              <a:rPr lang="en-US" altLang="en-US" sz="2200" dirty="0"/>
              <a:t>X = 28 + 1.282(7) = 36.97.</a:t>
            </a:r>
          </a:p>
          <a:p>
            <a:pPr>
              <a:lnSpc>
                <a:spcPct val="90000"/>
              </a:lnSpc>
              <a:buNone/>
            </a:pPr>
            <a:endParaRPr lang="en-US" altLang="en-US" dirty="0"/>
          </a:p>
        </p:txBody>
      </p:sp>
    </p:spTree>
    <p:extLst>
      <p:ext uri="{BB962C8B-B14F-4D97-AF65-F5344CB8AC3E}">
        <p14:creationId xmlns:p14="http://schemas.microsoft.com/office/powerpoint/2010/main" val="419560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Central Limit Theorem</a:t>
            </a:r>
            <a:endParaRPr lang="en-US" dirty="0"/>
          </a:p>
        </p:txBody>
      </p:sp>
      <p:sp>
        <p:nvSpPr>
          <p:cNvPr id="14" name="Content Placeholder 2"/>
          <p:cNvSpPr>
            <a:spLocks noGrp="1"/>
          </p:cNvSpPr>
          <p:nvPr>
            <p:ph idx="1"/>
          </p:nvPr>
        </p:nvSpPr>
        <p:spPr/>
        <p:txBody>
          <a:bodyPr/>
          <a:lstStyle/>
          <a:p>
            <a:r>
              <a:rPr lang="en-US" altLang="en-US" dirty="0"/>
              <a:t>Suppose we have a population with known mean </a:t>
            </a:r>
            <a:r>
              <a:rPr lang="en-US" altLang="en-US" dirty="0">
                <a:latin typeface="Symbol" panose="05050102010706020507" pitchFamily="18" charset="2"/>
              </a:rPr>
              <a:t>m </a:t>
            </a:r>
            <a:r>
              <a:rPr lang="en-US" altLang="en-US" dirty="0"/>
              <a:t>and standard deviation </a:t>
            </a:r>
            <a:r>
              <a:rPr lang="en-US" altLang="en-US" dirty="0">
                <a:latin typeface="Symbol" panose="05050102010706020507" pitchFamily="18" charset="2"/>
              </a:rPr>
              <a:t>s</a:t>
            </a:r>
            <a:r>
              <a:rPr lang="en-US" altLang="en-US" dirty="0"/>
              <a:t>. If we take simple random samples of size </a:t>
            </a:r>
            <a:r>
              <a:rPr lang="en-US" altLang="en-US" i="1" dirty="0"/>
              <a:t>n</a:t>
            </a:r>
            <a:r>
              <a:rPr lang="en-US" altLang="en-US" dirty="0"/>
              <a:t> with replacement, then for large </a:t>
            </a:r>
            <a:r>
              <a:rPr lang="en-US" altLang="en-US" i="1" dirty="0"/>
              <a:t>n</a:t>
            </a:r>
            <a:r>
              <a:rPr lang="en-US" altLang="en-US" dirty="0"/>
              <a:t>, the sampling distribution of the sample means is approximately normal with mean and standard deviation.</a:t>
            </a:r>
          </a:p>
        </p:txBody>
      </p:sp>
      <p:graphicFrame>
        <p:nvGraphicFramePr>
          <p:cNvPr id="4" name="Object 4" descr="The formula reads: mu subscript x bar equals mu. &#10;" title="Unnumbered equation"/>
          <p:cNvGraphicFramePr>
            <a:graphicFrameLocks noChangeAspect="1"/>
          </p:cNvGraphicFramePr>
          <p:nvPr>
            <p:extLst>
              <p:ext uri="{D42A27DB-BD31-4B8C-83A1-F6EECF244321}">
                <p14:modId xmlns:p14="http://schemas.microsoft.com/office/powerpoint/2010/main" val="2792625830"/>
              </p:ext>
            </p:extLst>
          </p:nvPr>
        </p:nvGraphicFramePr>
        <p:xfrm>
          <a:off x="4813110" y="3217460"/>
          <a:ext cx="1066800" cy="533400"/>
        </p:xfrm>
        <a:graphic>
          <a:graphicData uri="http://schemas.openxmlformats.org/presentationml/2006/ole">
            <mc:AlternateContent xmlns:mc="http://schemas.openxmlformats.org/markup-compatibility/2006">
              <mc:Choice xmlns:v="urn:schemas-microsoft-com:vml" Requires="v">
                <p:oleObj spid="_x0000_s15378" name="Equation" r:id="rId3" imgW="457200" imgH="228600" progId="Equation.3">
                  <p:embed/>
                </p:oleObj>
              </mc:Choice>
              <mc:Fallback>
                <p:oleObj name="Equation" r:id="rId3" imgW="457200" imgH="228600" progId="Equation.3">
                  <p:embed/>
                  <p:pic>
                    <p:nvPicPr>
                      <p:cNvPr id="68611"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10" y="3217460"/>
                        <a:ext cx="106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descr="The formula reads: sigma subscript x bar equals sigma divided by square root of n. &#10;" title="Unnumbered equation"/>
          <p:cNvGraphicFramePr>
            <a:graphicFrameLocks noChangeAspect="1"/>
          </p:cNvGraphicFramePr>
          <p:nvPr>
            <p:extLst>
              <p:ext uri="{D42A27DB-BD31-4B8C-83A1-F6EECF244321}">
                <p14:modId xmlns:p14="http://schemas.microsoft.com/office/powerpoint/2010/main" val="1783578687"/>
              </p:ext>
            </p:extLst>
          </p:nvPr>
        </p:nvGraphicFramePr>
        <p:xfrm>
          <a:off x="4813110" y="3674660"/>
          <a:ext cx="1371600" cy="963613"/>
        </p:xfrm>
        <a:graphic>
          <a:graphicData uri="http://schemas.openxmlformats.org/presentationml/2006/ole">
            <mc:AlternateContent xmlns:mc="http://schemas.openxmlformats.org/markup-compatibility/2006">
              <mc:Choice xmlns:v="urn:schemas-microsoft-com:vml" Requires="v">
                <p:oleObj spid="_x0000_s15379" name="Equation" r:id="rId5" imgW="596900" imgH="419100" progId="Equation.3">
                  <p:embed/>
                </p:oleObj>
              </mc:Choice>
              <mc:Fallback>
                <p:oleObj name="Equation" r:id="rId5" imgW="596900" imgH="419100" progId="Equation.3">
                  <p:embed/>
                  <p:pic>
                    <p:nvPicPr>
                      <p:cNvPr id="68612"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110" y="3674660"/>
                        <a:ext cx="13716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817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Application</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Non-normal population</a:t>
            </a:r>
          </a:p>
          <a:p>
            <a:r>
              <a:rPr lang="en-US" altLang="en-US" sz="2400" dirty="0">
                <a:ea typeface="MS PGothic" panose="020B0600070205080204" pitchFamily="34" charset="-128"/>
              </a:rPr>
              <a:t>Take samples of size </a:t>
            </a:r>
            <a:r>
              <a:rPr lang="en-US" altLang="en-US" sz="2400" i="1" dirty="0">
                <a:ea typeface="MS PGothic" panose="020B0600070205080204" pitchFamily="34" charset="-128"/>
              </a:rPr>
              <a:t>n,</a:t>
            </a:r>
            <a:r>
              <a:rPr lang="en-US" altLang="en-US" sz="2400" dirty="0">
                <a:ea typeface="MS PGothic" panose="020B0600070205080204" pitchFamily="34" charset="-128"/>
              </a:rPr>
              <a:t> as long as </a:t>
            </a:r>
            <a:r>
              <a:rPr lang="en-US" altLang="en-US" sz="2400" i="1" dirty="0">
                <a:ea typeface="MS PGothic" panose="020B0600070205080204" pitchFamily="34" charset="-128"/>
              </a:rPr>
              <a:t>n</a:t>
            </a:r>
            <a:r>
              <a:rPr lang="en-US" altLang="en-US" sz="2400" dirty="0">
                <a:ea typeface="MS PGothic" panose="020B0600070205080204" pitchFamily="34" charset="-128"/>
              </a:rPr>
              <a:t> is sufficiently large (usually </a:t>
            </a:r>
            <a:r>
              <a:rPr lang="en-US" altLang="en-US" sz="2400" i="1" dirty="0">
                <a:ea typeface="MS PGothic" panose="020B0600070205080204" pitchFamily="34" charset="-128"/>
              </a:rPr>
              <a:t>n</a:t>
            </a:r>
            <a:r>
              <a:rPr lang="en-US" altLang="en-US" sz="2400" dirty="0">
                <a:ea typeface="MS PGothic" panose="020B0600070205080204" pitchFamily="34" charset="-128"/>
              </a:rPr>
              <a:t> ≥ 30 suffices).</a:t>
            </a:r>
          </a:p>
          <a:p>
            <a:r>
              <a:rPr lang="en-US" altLang="en-US" sz="2400" dirty="0">
                <a:ea typeface="MS PGothic" panose="020B0600070205080204" pitchFamily="34" charset="-128"/>
              </a:rPr>
              <a:t>The distribution of the sample mean is approximately normal, therefore can use Z to compute probabilities. </a:t>
            </a:r>
          </a:p>
        </p:txBody>
      </p:sp>
      <p:graphicFrame>
        <p:nvGraphicFramePr>
          <p:cNvPr id="4" name="Object 4" descr="The formula reads: z equals x bar minus mu divided by sigma divided by square root of n. &#10;" title="Unnumbered equation"/>
          <p:cNvGraphicFramePr>
            <a:graphicFrameLocks noChangeAspect="1"/>
          </p:cNvGraphicFramePr>
          <p:nvPr>
            <p:extLst>
              <p:ext uri="{D42A27DB-BD31-4B8C-83A1-F6EECF244321}">
                <p14:modId xmlns:p14="http://schemas.microsoft.com/office/powerpoint/2010/main" val="1159339322"/>
              </p:ext>
            </p:extLst>
          </p:nvPr>
        </p:nvGraphicFramePr>
        <p:xfrm>
          <a:off x="4707341" y="4203510"/>
          <a:ext cx="2055813" cy="1319213"/>
        </p:xfrm>
        <a:graphic>
          <a:graphicData uri="http://schemas.openxmlformats.org/presentationml/2006/ole">
            <mc:AlternateContent xmlns:mc="http://schemas.openxmlformats.org/markup-compatibility/2006">
              <mc:Choice xmlns:v="urn:schemas-microsoft-com:vml" Requires="v">
                <p:oleObj spid="_x0000_s16394" name="Equation" r:id="rId3" imgW="672808" imgH="431613" progId="Equation.3">
                  <p:embed/>
                </p:oleObj>
              </mc:Choice>
              <mc:Fallback>
                <p:oleObj name="Equation" r:id="rId3" imgW="672808" imgH="431613" progId="Equation.3">
                  <p:embed/>
                  <p:pic>
                    <p:nvPicPr>
                      <p:cNvPr id="6963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341" y="4203510"/>
                        <a:ext cx="2055813" cy="131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358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5.18.</a:t>
            </a:r>
            <a:br>
              <a:rPr lang="en-US" altLang="en-US" dirty="0"/>
            </a:br>
            <a:r>
              <a:rPr lang="en-US" altLang="en-US" dirty="0"/>
              <a:t>Central Limit Theorem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sz="2400" dirty="0"/>
              <a:t>HDL cholesterol has a mean of 54 and standard deviation of 17 in patients over 50. A physician has 40 patients over age 50 and wants to know the probability that their mean cholesterol is above 60.</a:t>
            </a:r>
          </a:p>
        </p:txBody>
      </p:sp>
      <p:graphicFrame>
        <p:nvGraphicFramePr>
          <p:cNvPr id="4" name="Object 4" descr="P, left parentheses, x bar greater than 60, right parentheses, equals, question mark. &#10;" title="Unnumbered equation"/>
          <p:cNvGraphicFramePr>
            <a:graphicFrameLocks noChangeAspect="1"/>
          </p:cNvGraphicFramePr>
          <p:nvPr>
            <p:extLst>
              <p:ext uri="{D42A27DB-BD31-4B8C-83A1-F6EECF244321}">
                <p14:modId xmlns:p14="http://schemas.microsoft.com/office/powerpoint/2010/main" val="3576161249"/>
              </p:ext>
            </p:extLst>
          </p:nvPr>
        </p:nvGraphicFramePr>
        <p:xfrm>
          <a:off x="4118212" y="2991134"/>
          <a:ext cx="2514600" cy="655638"/>
        </p:xfrm>
        <a:graphic>
          <a:graphicData uri="http://schemas.openxmlformats.org/presentationml/2006/ole">
            <mc:AlternateContent xmlns:mc="http://schemas.openxmlformats.org/markup-compatibility/2006">
              <mc:Choice xmlns:v="urn:schemas-microsoft-com:vml" Requires="v">
                <p:oleObj spid="_x0000_s17417" name="Equation" r:id="rId3" imgW="876300" imgH="228600" progId="Equation.3">
                  <p:embed/>
                </p:oleObj>
              </mc:Choice>
              <mc:Fallback>
                <p:oleObj name="Equation" r:id="rId3" imgW="876300" imgH="228600" progId="Equation.3">
                  <p:embed/>
                  <p:pic>
                    <p:nvPicPr>
                      <p:cNvPr id="7065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8212" y="2991134"/>
                        <a:ext cx="2514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604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5.18.</a:t>
            </a:r>
            <a:br>
              <a:rPr lang="en-US" altLang="en-US" dirty="0"/>
            </a:br>
            <a:r>
              <a:rPr lang="en-US" altLang="en-US" dirty="0"/>
              <a:t>Central Limit Theorem </a:t>
            </a:r>
            <a:r>
              <a:rPr lang="en-US" altLang="en-US" sz="1400" dirty="0"/>
              <a:t>(2 of 2)</a:t>
            </a:r>
            <a:endParaRPr lang="en-US" dirty="0"/>
          </a:p>
        </p:txBody>
      </p:sp>
      <p:graphicFrame>
        <p:nvGraphicFramePr>
          <p:cNvPr id="5" name="Object 6" descr="Z equals X bar minus mu, divided by sigma over square root of n. This equals 60 minus 54, divided by 17 over square root of 40. This evaluates to 2.22. &#10;" title="Unnumbered equation"/>
          <p:cNvGraphicFramePr>
            <a:graphicFrameLocks noGrp="1" noChangeAspect="1"/>
          </p:cNvGraphicFramePr>
          <p:nvPr>
            <p:ph sz="quarter" idx="4294967295"/>
            <p:extLst>
              <p:ext uri="{D42A27DB-BD31-4B8C-83A1-F6EECF244321}">
                <p14:modId xmlns:p14="http://schemas.microsoft.com/office/powerpoint/2010/main" val="1374713037"/>
              </p:ext>
            </p:extLst>
          </p:nvPr>
        </p:nvGraphicFramePr>
        <p:xfrm>
          <a:off x="3210635" y="1655928"/>
          <a:ext cx="4876800" cy="1246188"/>
        </p:xfrm>
        <a:graphic>
          <a:graphicData uri="http://schemas.openxmlformats.org/presentationml/2006/ole">
            <mc:AlternateContent xmlns:mc="http://schemas.openxmlformats.org/markup-compatibility/2006">
              <mc:Choice xmlns:v="urn:schemas-microsoft-com:vml" Requires="v">
                <p:oleObj spid="_x0000_s18448" name="Equation" r:id="rId3" imgW="1739900" imgH="444500" progId="Equation.3">
                  <p:embed/>
                </p:oleObj>
              </mc:Choice>
              <mc:Fallback>
                <p:oleObj name="Equation" r:id="rId3" imgW="1739900" imgH="444500" progId="Equation.3">
                  <p:embed/>
                  <p:pic>
                    <p:nvPicPr>
                      <p:cNvPr id="71682"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635" y="1655928"/>
                        <a:ext cx="48768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descr="P of X bar greater than 60 equals P of Z greater than 2.22, which equals, 1 minus 0.9868, which equals, 0.0132.&#10;" title="Unnumbered equation"/>
          <p:cNvGraphicFramePr>
            <a:graphicFrameLocks noGrp="1" noChangeAspect="1"/>
          </p:cNvGraphicFramePr>
          <p:nvPr>
            <p:ph sz="quarter" idx="4294967295"/>
            <p:extLst>
              <p:ext uri="{D42A27DB-BD31-4B8C-83A1-F6EECF244321}">
                <p14:modId xmlns:p14="http://schemas.microsoft.com/office/powerpoint/2010/main" val="3461648544"/>
              </p:ext>
            </p:extLst>
          </p:nvPr>
        </p:nvGraphicFramePr>
        <p:xfrm>
          <a:off x="1915235" y="3451391"/>
          <a:ext cx="8458200" cy="609600"/>
        </p:xfrm>
        <a:graphic>
          <a:graphicData uri="http://schemas.openxmlformats.org/presentationml/2006/ole">
            <mc:AlternateContent xmlns:mc="http://schemas.openxmlformats.org/markup-compatibility/2006">
              <mc:Choice xmlns:v="urn:schemas-microsoft-com:vml" Requires="v">
                <p:oleObj spid="_x0000_s18449" name="Equation" r:id="rId5" imgW="2997200" imgH="215900" progId="Equation.3">
                  <p:embed/>
                </p:oleObj>
              </mc:Choice>
              <mc:Fallback>
                <p:oleObj name="Equation" r:id="rId5" imgW="2997200" imgH="215900" progId="Equation.3">
                  <p:embed/>
                  <p:pic>
                    <p:nvPicPr>
                      <p:cNvPr id="71683"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235" y="3451391"/>
                        <a:ext cx="8458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52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a:t>
            </a:r>
            <a:endParaRPr lang="en-US" dirty="0"/>
          </a:p>
        </p:txBody>
      </p:sp>
      <p:sp>
        <p:nvSpPr>
          <p:cNvPr id="14" name="Content Placeholder 2"/>
          <p:cNvSpPr>
            <a:spLocks noGrp="1"/>
          </p:cNvSpPr>
          <p:nvPr>
            <p:ph idx="1"/>
          </p:nvPr>
        </p:nvSpPr>
        <p:spPr/>
        <p:txBody>
          <a:bodyPr/>
          <a:lstStyle/>
          <a:p>
            <a:r>
              <a:rPr lang="en-US" altLang="en-US" sz="2400" dirty="0">
                <a:cs typeface="Times New Roman" panose="02020603050405020304" pitchFamily="18" charset="0"/>
              </a:rPr>
              <a:t>Suppose we wish to estimate the mean of a population (</a:t>
            </a:r>
            <a:r>
              <a:rPr lang="en-US" altLang="en-US" sz="2400" dirty="0">
                <a:latin typeface="Symbol" panose="05050102010706020507" pitchFamily="18" charset="2"/>
                <a:cs typeface="Times New Roman" panose="02020603050405020304" pitchFamily="18" charset="0"/>
              </a:rPr>
              <a:t>m</a:t>
            </a:r>
            <a:r>
              <a:rPr lang="en-US" altLang="en-US" sz="2400" dirty="0">
                <a:cs typeface="Times New Roman" panose="02020603050405020304" pitchFamily="18" charset="0"/>
              </a:rPr>
              <a:t>) whose standard deviation is known and equal to 12, and a simple random sample of 100 individuals is selected from the population.  </a:t>
            </a:r>
          </a:p>
          <a:p>
            <a:pPr>
              <a:lnSpc>
                <a:spcPct val="90000"/>
              </a:lnSpc>
            </a:pPr>
            <a:r>
              <a:rPr lang="en-US" altLang="en-US" sz="2400" dirty="0">
                <a:cs typeface="Times New Roman" panose="02020603050405020304" pitchFamily="18" charset="0"/>
              </a:rPr>
              <a:t>Find the probability that the sample mean is no more than 2 units from the population mean.</a:t>
            </a:r>
            <a:r>
              <a:rPr lang="en-US" altLang="en-US" sz="2400" dirty="0"/>
              <a:t> </a:t>
            </a:r>
          </a:p>
        </p:txBody>
      </p:sp>
    </p:spTree>
    <p:extLst>
      <p:ext uri="{BB962C8B-B14F-4D97-AF65-F5344CB8AC3E}">
        <p14:creationId xmlns:p14="http://schemas.microsoft.com/office/powerpoint/2010/main" val="34390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Sampling Distribution of Sample Mean</a:t>
            </a:r>
            <a:endParaRPr lang="en-US" dirty="0"/>
          </a:p>
        </p:txBody>
      </p:sp>
      <p:graphicFrame>
        <p:nvGraphicFramePr>
          <p:cNvPr id="5" name="Object 4" descr="The maxima of the curve corresponds to a value of mu on the horizontal axis. 2 vertical lines are drawn from points on the curve to the horizontal axis. The first vertical line intersects the horizontal axis at mu minus 2. The second vertical line intersects the horizontal axis at mu plus 2. The region between the 2 vertical lines is shaded. &#10;" title="Unnumbered figure"/>
          <p:cNvGraphicFramePr>
            <a:graphicFrameLocks noChangeAspect="1"/>
          </p:cNvGraphicFramePr>
          <p:nvPr>
            <p:extLst>
              <p:ext uri="{D42A27DB-BD31-4B8C-83A1-F6EECF244321}">
                <p14:modId xmlns:p14="http://schemas.microsoft.com/office/powerpoint/2010/main" val="1980410917"/>
              </p:ext>
            </p:extLst>
          </p:nvPr>
        </p:nvGraphicFramePr>
        <p:xfrm>
          <a:off x="2400300" y="1475783"/>
          <a:ext cx="7391400" cy="4440237"/>
        </p:xfrm>
        <a:graphic>
          <a:graphicData uri="http://schemas.openxmlformats.org/presentationml/2006/ole">
            <mc:AlternateContent xmlns:mc="http://schemas.openxmlformats.org/markup-compatibility/2006">
              <mc:Choice xmlns:v="urn:schemas-microsoft-com:vml" Requires="v">
                <p:oleObj spid="_x0000_s19465" name="Picture" r:id="rId3" imgW="6321552" imgH="3563112" progId="Word.Picture.8">
                  <p:embed/>
                </p:oleObj>
              </mc:Choice>
              <mc:Fallback>
                <p:oleObj name="Picture" r:id="rId3" imgW="6321552" imgH="3563112" progId="Word.Picture.8">
                  <p:embed/>
                  <p:pic>
                    <p:nvPicPr>
                      <p:cNvPr id="73732" name="Object 4"/>
                      <p:cNvPicPr>
                        <a:picLocks noChangeAspect="1" noChangeArrowheads="1"/>
                      </p:cNvPicPr>
                      <p:nvPr/>
                    </p:nvPicPr>
                    <p:blipFill>
                      <a:blip r:embed="rId4">
                        <a:extLst>
                          <a:ext uri="{28A0092B-C50C-407E-A947-70E740481C1C}">
                            <a14:useLocalDpi xmlns:a14="http://schemas.microsoft.com/office/drawing/2010/main" val="0"/>
                          </a:ext>
                        </a:extLst>
                      </a:blip>
                      <a:srcRect l="-1767" t="-3741" r="-1767" b="-3760"/>
                      <a:stretch>
                        <a:fillRect/>
                      </a:stretch>
                    </p:blipFill>
                    <p:spPr bwMode="auto">
                      <a:xfrm>
                        <a:off x="2400300" y="1475783"/>
                        <a:ext cx="7391400"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63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Central Limit Theorem</a:t>
            </a:r>
            <a:endParaRPr lang="en-US" dirty="0"/>
          </a:p>
        </p:txBody>
      </p:sp>
      <p:sp>
        <p:nvSpPr>
          <p:cNvPr id="14" name="Content Placeholder 2"/>
          <p:cNvSpPr>
            <a:spLocks noGrp="1"/>
          </p:cNvSpPr>
          <p:nvPr>
            <p:ph idx="1"/>
          </p:nvPr>
        </p:nvSpPr>
        <p:spPr/>
        <p:txBody>
          <a:bodyPr/>
          <a:lstStyle/>
          <a:p>
            <a:pPr algn="just">
              <a:lnSpc>
                <a:spcPct val="80000"/>
              </a:lnSpc>
              <a:spcAft>
                <a:spcPct val="40000"/>
              </a:spcAft>
              <a:buNone/>
            </a:pPr>
            <a:r>
              <a:rPr lang="en-US" altLang="en-US" sz="2400" dirty="0">
                <a:ea typeface="MS PGothic" panose="020B0600070205080204" pitchFamily="34" charset="-128"/>
              </a:rPr>
              <a:t>P(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 2 &lt;     &lt;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+ 2) = ??</a:t>
            </a:r>
          </a:p>
          <a:p>
            <a:pPr algn="just">
              <a:lnSpc>
                <a:spcPct val="80000"/>
              </a:lnSpc>
              <a:spcAft>
                <a:spcPct val="40000"/>
              </a:spcAft>
              <a:buNone/>
            </a:pPr>
            <a:r>
              <a:rPr lang="en-US" altLang="en-US" sz="2400" dirty="0">
                <a:ea typeface="MS PGothic" panose="020B0600070205080204" pitchFamily="34" charset="-128"/>
              </a:rPr>
              <a:t>Z = {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 2) –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}/12/</a:t>
            </a:r>
            <a:r>
              <a:rPr lang="en-US" altLang="en-US" sz="2400" dirty="0">
                <a:ea typeface="MS PGothic" panose="020B0600070205080204" pitchFamily="34" charset="-128"/>
                <a:sym typeface="Symbol" panose="05050102010706020507" pitchFamily="18" charset="2"/>
              </a:rPr>
              <a:t></a:t>
            </a:r>
            <a:r>
              <a:rPr lang="en-US" altLang="en-US" sz="2400" dirty="0">
                <a:ea typeface="MS PGothic" panose="020B0600070205080204" pitchFamily="34" charset="-128"/>
              </a:rPr>
              <a:t>100 = –2/1.2 = –1.67</a:t>
            </a:r>
          </a:p>
          <a:p>
            <a:pPr algn="just">
              <a:lnSpc>
                <a:spcPct val="80000"/>
              </a:lnSpc>
              <a:spcAft>
                <a:spcPct val="40000"/>
              </a:spcAft>
              <a:buNone/>
            </a:pPr>
            <a:r>
              <a:rPr lang="en-US" altLang="en-US" sz="2400" dirty="0">
                <a:ea typeface="MS PGothic" panose="020B0600070205080204" pitchFamily="34" charset="-128"/>
              </a:rPr>
              <a:t>Z = {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+ 2) – </a:t>
            </a:r>
            <a:r>
              <a:rPr lang="en-US" altLang="en-US" sz="2400" dirty="0">
                <a:latin typeface="Symbol" panose="05050102010706020507" pitchFamily="18" charset="2"/>
                <a:ea typeface="MS PGothic" panose="020B0600070205080204" pitchFamily="34" charset="-128"/>
              </a:rPr>
              <a:t>m</a:t>
            </a:r>
            <a:r>
              <a:rPr lang="en-US" altLang="en-US" sz="2400" dirty="0">
                <a:ea typeface="MS PGothic" panose="020B0600070205080204" pitchFamily="34" charset="-128"/>
              </a:rPr>
              <a:t> }/12/</a:t>
            </a:r>
            <a:r>
              <a:rPr lang="en-US" altLang="en-US" sz="2400" dirty="0">
                <a:ea typeface="MS PGothic" panose="020B0600070205080204" pitchFamily="34" charset="-128"/>
                <a:sym typeface="Symbol" panose="05050102010706020507" pitchFamily="18" charset="2"/>
              </a:rPr>
              <a:t></a:t>
            </a:r>
            <a:r>
              <a:rPr lang="en-US" altLang="en-US" sz="2400" dirty="0">
                <a:ea typeface="MS PGothic" panose="020B0600070205080204" pitchFamily="34" charset="-128"/>
              </a:rPr>
              <a:t>100 = 2/1.2 = 1.67</a:t>
            </a:r>
          </a:p>
          <a:p>
            <a:pPr algn="just">
              <a:lnSpc>
                <a:spcPct val="80000"/>
              </a:lnSpc>
              <a:spcAft>
                <a:spcPct val="40000"/>
              </a:spcAft>
              <a:buNone/>
            </a:pPr>
            <a:r>
              <a:rPr lang="en-US" altLang="en-US" sz="2400" dirty="0">
                <a:ea typeface="MS PGothic" panose="020B0600070205080204" pitchFamily="34" charset="-128"/>
              </a:rPr>
              <a:t>Then:   P(–1.67 &lt; Z &lt; 1.67) = 0.9525 – 0.0475 = 0.905</a:t>
            </a:r>
          </a:p>
          <a:p>
            <a:pPr>
              <a:lnSpc>
                <a:spcPct val="80000"/>
              </a:lnSpc>
              <a:spcAft>
                <a:spcPct val="40000"/>
              </a:spcAft>
            </a:pPr>
            <a:r>
              <a:rPr lang="en-US" altLang="en-US" sz="2400" dirty="0">
                <a:ea typeface="MS PGothic" panose="020B0600070205080204" pitchFamily="34" charset="-128"/>
              </a:rPr>
              <a:t>The probability that the sample mean is no more than 2 units from the population mean is 0.905, or 90.5%.</a:t>
            </a:r>
          </a:p>
        </p:txBody>
      </p:sp>
    </p:spTree>
    <p:extLst>
      <p:ext uri="{BB962C8B-B14F-4D97-AF65-F5344CB8AC3E}">
        <p14:creationId xmlns:p14="http://schemas.microsoft.com/office/powerpoint/2010/main" val="103979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Sampling from a Population</a:t>
            </a:r>
            <a:endParaRPr lang="en-US" dirty="0"/>
          </a:p>
        </p:txBody>
      </p:sp>
      <p:graphicFrame>
        <p:nvGraphicFramePr>
          <p:cNvPr id="5" name="Object 4" descr="A large circle on the left is labelled Population, uppercase N. 10 ovals are on the right and each oval is marked lowercase n. Arrows are drawn from the circle on the left to the ovals. &#10;" title="Unnumbered figure"/>
          <p:cNvGraphicFramePr>
            <a:graphicFrameLocks noChangeAspect="1"/>
          </p:cNvGraphicFramePr>
          <p:nvPr>
            <p:extLst>
              <p:ext uri="{D42A27DB-BD31-4B8C-83A1-F6EECF244321}">
                <p14:modId xmlns:p14="http://schemas.microsoft.com/office/powerpoint/2010/main" val="1208697010"/>
              </p:ext>
            </p:extLst>
          </p:nvPr>
        </p:nvGraphicFramePr>
        <p:xfrm>
          <a:off x="2933700" y="1625221"/>
          <a:ext cx="6324600" cy="4572000"/>
        </p:xfrm>
        <a:graphic>
          <a:graphicData uri="http://schemas.openxmlformats.org/presentationml/2006/ole">
            <mc:AlternateContent xmlns:mc="http://schemas.openxmlformats.org/markup-compatibility/2006">
              <mc:Choice xmlns:v="urn:schemas-microsoft-com:vml" Requires="v">
                <p:oleObj spid="_x0000_s2058" r:id="rId3" imgW="5925312" imgH="4267200" progId="Word.Picture.8">
                  <p:embed/>
                </p:oleObj>
              </mc:Choice>
              <mc:Fallback>
                <p:oleObj r:id="rId3" imgW="5925312" imgH="4267200" progId="Word.Picture.8">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1625221"/>
                        <a:ext cx="6324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143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Sampling:</a:t>
            </a:r>
            <a:br>
              <a:rPr lang="en-US" altLang="en-US" dirty="0"/>
            </a:br>
            <a:r>
              <a:rPr lang="en-US" altLang="en-US" dirty="0"/>
              <a:t>Population Size = </a:t>
            </a:r>
            <a:r>
              <a:rPr lang="en-US" altLang="en-US" i="1" dirty="0"/>
              <a:t>N</a:t>
            </a:r>
            <a:r>
              <a:rPr lang="en-US" altLang="en-US" dirty="0"/>
              <a:t>, Sample Size = </a:t>
            </a:r>
            <a:r>
              <a:rPr lang="en-US" altLang="en-US" i="1" dirty="0"/>
              <a:t>n</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Simple random sample</a:t>
            </a:r>
          </a:p>
          <a:p>
            <a:pPr lvl="1">
              <a:lnSpc>
                <a:spcPct val="90000"/>
              </a:lnSpc>
            </a:pPr>
            <a:r>
              <a:rPr lang="en-US" altLang="en-US" sz="2200" dirty="0"/>
              <a:t>Enumerate all members of population </a:t>
            </a:r>
            <a:r>
              <a:rPr lang="en-US" altLang="en-US" sz="2200" i="1" dirty="0"/>
              <a:t>N</a:t>
            </a:r>
            <a:r>
              <a:rPr lang="en-US" altLang="en-US" sz="2200" dirty="0"/>
              <a:t> (sampling frame), select </a:t>
            </a:r>
            <a:r>
              <a:rPr lang="en-US" altLang="en-US" sz="2200" i="1" dirty="0"/>
              <a:t>n</a:t>
            </a:r>
            <a:r>
              <a:rPr lang="en-US" altLang="en-US" sz="2200" dirty="0"/>
              <a:t> individuals at random (each has same probability of being selected).</a:t>
            </a:r>
          </a:p>
          <a:p>
            <a:pPr>
              <a:lnSpc>
                <a:spcPct val="90000"/>
              </a:lnSpc>
            </a:pPr>
            <a:r>
              <a:rPr lang="en-US" altLang="en-US" dirty="0"/>
              <a:t>Systematic sample</a:t>
            </a:r>
          </a:p>
          <a:p>
            <a:pPr lvl="1">
              <a:lnSpc>
                <a:spcPct val="90000"/>
              </a:lnSpc>
            </a:pPr>
            <a:r>
              <a:rPr lang="en-US" altLang="en-US" sz="2200" dirty="0"/>
              <a:t>Start with sampling frame; determine sampling interval (</a:t>
            </a:r>
            <a:r>
              <a:rPr lang="en-US" altLang="en-US" sz="2200" i="1" dirty="0"/>
              <a:t>N</a:t>
            </a:r>
            <a:r>
              <a:rPr lang="en-US" altLang="en-US" sz="2200" dirty="0"/>
              <a:t>/</a:t>
            </a:r>
            <a:r>
              <a:rPr lang="en-US" altLang="en-US" sz="2200" i="1" dirty="0"/>
              <a:t>n</a:t>
            </a:r>
            <a:r>
              <a:rPr lang="en-US" altLang="en-US" sz="2200" dirty="0"/>
              <a:t>); select first person at random from first (</a:t>
            </a:r>
            <a:r>
              <a:rPr lang="en-US" altLang="en-US" sz="2200" i="1" dirty="0"/>
              <a:t>N</a:t>
            </a:r>
            <a:r>
              <a:rPr lang="en-US" altLang="en-US" sz="2200" dirty="0"/>
              <a:t>/</a:t>
            </a:r>
            <a:r>
              <a:rPr lang="en-US" altLang="en-US" sz="2200" i="1" dirty="0"/>
              <a:t>n</a:t>
            </a:r>
            <a:r>
              <a:rPr lang="en-US" altLang="en-US" sz="2200" dirty="0"/>
              <a:t>) and every (</a:t>
            </a:r>
            <a:r>
              <a:rPr lang="en-US" altLang="en-US" sz="2200" i="1" dirty="0"/>
              <a:t>N/n</a:t>
            </a:r>
            <a:r>
              <a:rPr lang="en-US" altLang="en-US" sz="2200" dirty="0"/>
              <a:t>) thereafter.</a:t>
            </a:r>
          </a:p>
        </p:txBody>
      </p:sp>
    </p:spTree>
    <p:extLst>
      <p:ext uri="{BB962C8B-B14F-4D97-AF65-F5344CB8AC3E}">
        <p14:creationId xmlns:p14="http://schemas.microsoft.com/office/powerpoint/2010/main" val="294705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Sampling:</a:t>
            </a:r>
            <a:br>
              <a:rPr lang="en-US" altLang="en-US" dirty="0"/>
            </a:br>
            <a:r>
              <a:rPr lang="en-US" altLang="en-US" dirty="0"/>
              <a:t>Population Size = </a:t>
            </a:r>
            <a:r>
              <a:rPr lang="en-US" altLang="en-US" i="1" dirty="0"/>
              <a:t>N</a:t>
            </a:r>
            <a:r>
              <a:rPr lang="en-US" altLang="en-US" dirty="0"/>
              <a:t>, Sample Size = </a:t>
            </a:r>
            <a:r>
              <a:rPr lang="en-US" altLang="en-US" i="1" dirty="0"/>
              <a:t>n</a:t>
            </a:r>
            <a:r>
              <a:rPr lang="en-US" altLang="en-US" dirty="0"/>
              <a:t>  </a:t>
            </a:r>
            <a:r>
              <a:rPr lang="en-US" altLang="en-US" sz="1400" dirty="0"/>
              <a:t>(2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Stratified sample</a:t>
            </a:r>
          </a:p>
          <a:p>
            <a:pPr lvl="1">
              <a:lnSpc>
                <a:spcPct val="90000"/>
              </a:lnSpc>
            </a:pPr>
            <a:r>
              <a:rPr lang="en-US" altLang="en-US" dirty="0"/>
              <a:t>Organize population into mutually exclusive strata; select individuals at random within each stratum.</a:t>
            </a:r>
          </a:p>
          <a:p>
            <a:pPr>
              <a:lnSpc>
                <a:spcPct val="90000"/>
              </a:lnSpc>
            </a:pPr>
            <a:r>
              <a:rPr lang="en-US" altLang="en-US" dirty="0"/>
              <a:t>Convenience sample</a:t>
            </a:r>
          </a:p>
          <a:p>
            <a:pPr lvl="1">
              <a:lnSpc>
                <a:spcPct val="90000"/>
              </a:lnSpc>
            </a:pPr>
            <a:r>
              <a:rPr lang="en-US" altLang="en-US" dirty="0"/>
              <a:t>Non-probability sample (not for inference)</a:t>
            </a:r>
          </a:p>
          <a:p>
            <a:pPr>
              <a:lnSpc>
                <a:spcPct val="90000"/>
              </a:lnSpc>
            </a:pPr>
            <a:r>
              <a:rPr lang="en-US" altLang="en-US" dirty="0"/>
              <a:t>Quota sample</a:t>
            </a:r>
          </a:p>
          <a:p>
            <a:pPr lvl="1">
              <a:lnSpc>
                <a:spcPct val="90000"/>
              </a:lnSpc>
            </a:pPr>
            <a:r>
              <a:rPr lang="en-US" altLang="en-US" dirty="0"/>
              <a:t>Select a predetermined number of individuals into sample from groups of interest.</a:t>
            </a:r>
          </a:p>
        </p:txBody>
      </p:sp>
    </p:spTree>
    <p:extLst>
      <p:ext uri="{BB962C8B-B14F-4D97-AF65-F5344CB8AC3E}">
        <p14:creationId xmlns:p14="http://schemas.microsoft.com/office/powerpoint/2010/main" val="132927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Basics</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Probability reflects the likelihood that outcome will occur.</a:t>
            </a:r>
          </a:p>
          <a:p>
            <a:r>
              <a:rPr lang="en-US" altLang="en-US" dirty="0">
                <a:ea typeface="MS PGothic" panose="020B0600070205080204" pitchFamily="34" charset="-128"/>
              </a:rPr>
              <a:t>0 ≤ Probability ≤ 1</a:t>
            </a:r>
          </a:p>
          <a:p>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a:p>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a:p>
            <a:pPr>
              <a:buNone/>
            </a:pPr>
            <a:endParaRPr lang="en-US" altLang="en-US" sz="2000" dirty="0">
              <a:ea typeface="MS PGothic" panose="020B0600070205080204" pitchFamily="34" charset="-128"/>
            </a:endParaRPr>
          </a:p>
        </p:txBody>
      </p:sp>
      <p:graphicFrame>
        <p:nvGraphicFramePr>
          <p:cNvPr id="4" name="Object 7" descr="Probability equals Number with outcome divided by N. &#10;" title="Unnumbered equation"/>
          <p:cNvGraphicFramePr>
            <a:graphicFrameLocks noChangeAspect="1"/>
          </p:cNvGraphicFramePr>
          <p:nvPr>
            <p:extLst>
              <p:ext uri="{D42A27DB-BD31-4B8C-83A1-F6EECF244321}">
                <p14:modId xmlns:p14="http://schemas.microsoft.com/office/powerpoint/2010/main" val="4236926396"/>
              </p:ext>
            </p:extLst>
          </p:nvPr>
        </p:nvGraphicFramePr>
        <p:xfrm>
          <a:off x="1348973" y="2928228"/>
          <a:ext cx="6175375" cy="1100137"/>
        </p:xfrm>
        <a:graphic>
          <a:graphicData uri="http://schemas.openxmlformats.org/presentationml/2006/ole">
            <mc:AlternateContent xmlns:mc="http://schemas.openxmlformats.org/markup-compatibility/2006">
              <mc:Choice xmlns:v="urn:schemas-microsoft-com:vml" Requires="v">
                <p:oleObj spid="_x0000_s3082" name="Equation" r:id="rId3" imgW="2209800" imgH="393700" progId="Equation.3">
                  <p:embed/>
                </p:oleObj>
              </mc:Choice>
              <mc:Fallback>
                <p:oleObj name="Equation" r:id="rId3" imgW="2209800" imgH="393700" progId="Equation.3">
                  <p:embed/>
                  <p:pic>
                    <p:nvPicPr>
                      <p:cNvPr id="24579"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973" y="2928228"/>
                        <a:ext cx="617537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845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1037</TotalTime>
  <Words>2281</Words>
  <Application>Microsoft Office PowerPoint</Application>
  <PresentationFormat>Widescreen</PresentationFormat>
  <Paragraphs>284</Paragraphs>
  <Slides>58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58</vt:i4>
      </vt:variant>
    </vt:vector>
  </HeadingPairs>
  <TitlesOfParts>
    <vt:vector size="71" baseType="lpstr">
      <vt:lpstr>MS PGothic</vt:lpstr>
      <vt:lpstr>Arial</vt:lpstr>
      <vt:lpstr>Calibri</vt:lpstr>
      <vt:lpstr>CG Times Bold</vt:lpstr>
      <vt:lpstr>Courier New</vt:lpstr>
      <vt:lpstr>Symbol</vt:lpstr>
      <vt:lpstr>Times New Roman</vt:lpstr>
      <vt:lpstr>Verdana</vt:lpstr>
      <vt:lpstr>Wingdings</vt:lpstr>
      <vt:lpstr>Educational subjects 16x9</vt:lpstr>
      <vt:lpstr>Picture</vt:lpstr>
      <vt:lpstr>Microsoft Word Picture</vt:lpstr>
      <vt:lpstr>Equation</vt:lpstr>
      <vt:lpstr>The Role of Probability</vt:lpstr>
      <vt:lpstr>Learning Objectives (1 of 3)</vt:lpstr>
      <vt:lpstr>Learning Objectives (2 of 3)</vt:lpstr>
      <vt:lpstr>Learning Objectives (3 of 3)</vt:lpstr>
      <vt:lpstr>Two Areas of Biostatistics</vt:lpstr>
      <vt:lpstr>Sampling from a Population</vt:lpstr>
      <vt:lpstr>Sampling: Population Size = N, Sample Size = n  (1 of 2)</vt:lpstr>
      <vt:lpstr>Sampling: Population Size = N, Sample Size = n  (2 of 2)</vt:lpstr>
      <vt:lpstr>Basics</vt:lpstr>
      <vt:lpstr>Example 5.1. Basic Probability (1 of 2)</vt:lpstr>
      <vt:lpstr>Example 5.1. Basic Probability (2 of 2)</vt:lpstr>
      <vt:lpstr>Conditional Probability </vt:lpstr>
      <vt:lpstr>Example 5.2. Conditional Probability (1 of 2)</vt:lpstr>
      <vt:lpstr>Example 5.2. Conditional Probability (2 of 2)</vt:lpstr>
      <vt:lpstr>Sensitivity and Specificity</vt:lpstr>
      <vt:lpstr>Example 5.4. Sensitivity and Specificity</vt:lpstr>
      <vt:lpstr>Sensitivity and Specificity</vt:lpstr>
      <vt:lpstr>Independence</vt:lpstr>
      <vt:lpstr>Bayes’ Theorem (1 of 2)</vt:lpstr>
      <vt:lpstr>Bayes’ Theorem (2 of 2)</vt:lpstr>
      <vt:lpstr>Example (1 of 2)</vt:lpstr>
      <vt:lpstr>Example (2 of 2)</vt:lpstr>
      <vt:lpstr>Example: Find P(M | S)</vt:lpstr>
      <vt:lpstr>Example 5.8. Bayes’ Theorem (1 of 3)</vt:lpstr>
      <vt:lpstr>Example 5.8. Bayes’ Theorem (2 of 3)</vt:lpstr>
      <vt:lpstr>Example 5.8. Bayes’ Theorem (3 of 3)</vt:lpstr>
      <vt:lpstr>Binomial Distribution (1 of 2)</vt:lpstr>
      <vt:lpstr>Binomial Distribution (2 of 2)</vt:lpstr>
      <vt:lpstr>Example 5.9. Binomial Distribution</vt:lpstr>
      <vt:lpstr>Binomial Distribution (1 of 4)</vt:lpstr>
      <vt:lpstr>Binomial Distribution (2 of 4)</vt:lpstr>
      <vt:lpstr>Binomial Distribution (3 of 4)</vt:lpstr>
      <vt:lpstr>Binomial Distribution (4 of 4)</vt:lpstr>
      <vt:lpstr>Normal Distribution (1 of 3)</vt:lpstr>
      <vt:lpstr>Normal Distribution (2 of 3)</vt:lpstr>
      <vt:lpstr>Normal Distribution (3 of 3)</vt:lpstr>
      <vt:lpstr>Example 5.11. Normal Distribution (1 of 10)</vt:lpstr>
      <vt:lpstr>Example 5.11. Normal Distribution (2 of 10)</vt:lpstr>
      <vt:lpstr>Example 5.11. Normal Distribution (3 of 10)</vt:lpstr>
      <vt:lpstr>Example 5.11. Normal Distribution (4 of 10)</vt:lpstr>
      <vt:lpstr>Example 5.11. Normal Distribution (5 of 10)</vt:lpstr>
      <vt:lpstr>Example 5.11. Normal Distribution (6 of 10)</vt:lpstr>
      <vt:lpstr>Standard Normal Distribution Z</vt:lpstr>
      <vt:lpstr>Example 5.11. Normal Distribution (7 of 10)</vt:lpstr>
      <vt:lpstr>Example 5.11. Normal Distribution (8 of 10)</vt:lpstr>
      <vt:lpstr>Example 5.11. Normal Distribution (9 of 10)</vt:lpstr>
      <vt:lpstr>Example 5.11. Normal Distribution (10 of 10)</vt:lpstr>
      <vt:lpstr>Percentiles of the Normal Distribution </vt:lpstr>
      <vt:lpstr>Percentiles (1 of 2)</vt:lpstr>
      <vt:lpstr>Percentiles (2 of 2)</vt:lpstr>
      <vt:lpstr>Example 5.12. Percentiles of the Normal Distribution</vt:lpstr>
      <vt:lpstr>Central Limit Theorem</vt:lpstr>
      <vt:lpstr>Application</vt:lpstr>
      <vt:lpstr>Example 5.18. Central Limit Theorem (1 of 2)</vt:lpstr>
      <vt:lpstr>Example 5.18. Central Limit Theorem (2 of 2)</vt:lpstr>
      <vt:lpstr>Example</vt:lpstr>
      <vt:lpstr>Sampling Distribution of Sample Mean</vt:lpstr>
      <vt:lpstr>Central Limit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13</cp:revision>
  <dcterms:created xsi:type="dcterms:W3CDTF">2022-03-29T18:22:44Z</dcterms:created>
  <dcterms:modified xsi:type="dcterms:W3CDTF">2022-04-14T16:52:22Z</dcterms:modified>
</cp:coreProperties>
</file>