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8" r:id="rId33"/>
    <p:sldId id="290" r:id="rId34"/>
    <p:sldId id="291" r:id="rId35"/>
    <p:sldId id="292" r:id="rId36"/>
    <p:sldId id="293" r:id="rId37"/>
    <p:sldId id="294" r:id="rId38"/>
    <p:sldId id="295" r:id="rId39"/>
    <p:sldId id="296" r:id="rId40"/>
    <p:sldId id="297"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5" d="100"/>
          <a:sy n="75" d="100"/>
        </p:scale>
        <p:origin x="60" y="357"/>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hoon, Kendra" userId="186d3998-0112-4738-82d5-c56993ffbc89" providerId="ADAL" clId="{F51F6D2F-D502-4028-9D6E-304825EB2330}"/>
    <pc:docChg chg="modSld">
      <pc:chgData name="Mhoon, Kendra" userId="186d3998-0112-4738-82d5-c56993ffbc89" providerId="ADAL" clId="{F51F6D2F-D502-4028-9D6E-304825EB2330}" dt="2023-05-31T16:27:33.664" v="249" actId="962"/>
      <pc:docMkLst>
        <pc:docMk/>
      </pc:docMkLst>
      <pc:sldChg chg="modSp mod">
        <pc:chgData name="Mhoon, Kendra" userId="186d3998-0112-4738-82d5-c56993ffbc89" providerId="ADAL" clId="{F51F6D2F-D502-4028-9D6E-304825EB2330}" dt="2023-05-31T16:27:01.576" v="203" actId="962"/>
        <pc:sldMkLst>
          <pc:docMk/>
          <pc:sldMk cId="4017133986" sldId="275"/>
        </pc:sldMkLst>
        <pc:picChg chg="mod">
          <ac:chgData name="Mhoon, Kendra" userId="186d3998-0112-4738-82d5-c56993ffbc89" providerId="ADAL" clId="{F51F6D2F-D502-4028-9D6E-304825EB2330}" dt="2023-05-31T16:27:01.576" v="203" actId="962"/>
          <ac:picMkLst>
            <pc:docMk/>
            <pc:sldMk cId="4017133986" sldId="275"/>
            <ac:picMk id="3" creationId="{00000000-0000-0000-0000-000000000000}"/>
          </ac:picMkLst>
        </pc:picChg>
      </pc:sldChg>
      <pc:sldChg chg="modSp mod">
        <pc:chgData name="Mhoon, Kendra" userId="186d3998-0112-4738-82d5-c56993ffbc89" providerId="ADAL" clId="{F51F6D2F-D502-4028-9D6E-304825EB2330}" dt="2023-05-31T16:27:33.664" v="249" actId="962"/>
        <pc:sldMkLst>
          <pc:docMk/>
          <pc:sldMk cId="303130120" sldId="276"/>
        </pc:sldMkLst>
        <pc:picChg chg="mod">
          <ac:chgData name="Mhoon, Kendra" userId="186d3998-0112-4738-82d5-c56993ffbc89" providerId="ADAL" clId="{F51F6D2F-D502-4028-9D6E-304825EB2330}" dt="2023-05-31T16:27:33.664" v="249" actId="962"/>
          <ac:picMkLst>
            <pc:docMk/>
            <pc:sldMk cId="303130120" sldId="276"/>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5/31/2023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a:t>Click icon to add picture</a:t>
            </a:r>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a:t>Click icon to add picture</a:t>
            </a: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3.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4.bin"/><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6.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7.bin"/><Relationship Id="rId1" Type="http://schemas.openxmlformats.org/officeDocument/2006/relationships/slideLayout" Target="../slideLayouts/slideLayout3.x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9.bin"/><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1.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2.bin"/><Relationship Id="rId1" Type="http://schemas.openxmlformats.org/officeDocument/2006/relationships/slideLayout" Target="../slideLayouts/slideLayout3.xml"/><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3.xml"/><Relationship Id="rId5" Type="http://schemas.openxmlformats.org/officeDocument/2006/relationships/image" Target="../media/image27.emf"/><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6.bin"/><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7.bin"/><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oleObject" Target="../embeddings/oleObject2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9.bin"/><Relationship Id="rId1" Type="http://schemas.openxmlformats.org/officeDocument/2006/relationships/slideLayout" Target="../slideLayouts/slideLayout3.xml"/><Relationship Id="rId5" Type="http://schemas.openxmlformats.org/officeDocument/2006/relationships/image" Target="../media/image32.emf"/><Relationship Id="rId4"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1.bin"/><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3.xml"/><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4.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5.bin"/><Relationship Id="rId1" Type="http://schemas.openxmlformats.org/officeDocument/2006/relationships/slideLayout" Target="../slideLayouts/slideLayout3.xml"/><Relationship Id="rId5" Type="http://schemas.openxmlformats.org/officeDocument/2006/relationships/image" Target="../media/image38.wmf"/><Relationship Id="rId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6</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Confidence Interval </a:t>
            </a:r>
            <a:br>
              <a:rPr lang="en-US" dirty="0"/>
            </a:br>
            <a:r>
              <a:rPr lang="en-US" dirty="0"/>
              <a:t>Estimates</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Table 2.  Critical Values of </a:t>
            </a:r>
            <a:br>
              <a:rPr lang="en-US" altLang="en-US" sz="3200" dirty="0"/>
            </a:br>
            <a:r>
              <a:rPr lang="en-US" altLang="en-US" sz="3200" dirty="0"/>
              <a:t>the t Distribution</a:t>
            </a:r>
            <a:endParaRPr lang="en-US" dirty="0"/>
          </a:p>
        </p:txBody>
      </p:sp>
      <p:sp>
        <p:nvSpPr>
          <p:cNvPr id="14" name="Content Placeholder 2"/>
          <p:cNvSpPr>
            <a:spLocks noGrp="1"/>
          </p:cNvSpPr>
          <p:nvPr>
            <p:ph idx="1"/>
          </p:nvPr>
        </p:nvSpPr>
        <p:spPr/>
        <p:txBody>
          <a:bodyPr/>
          <a:lstStyle/>
          <a:p>
            <a:pPr lvl="1">
              <a:lnSpc>
                <a:spcPct val="80000"/>
              </a:lnSpc>
            </a:pPr>
            <a:r>
              <a:rPr lang="en-US" altLang="en-US" sz="2200" dirty="0"/>
              <a:t>Table entries represent values from t distribution with upper tail area equal to </a:t>
            </a:r>
            <a:r>
              <a:rPr lang="en-US" altLang="en-US" sz="2200" dirty="0">
                <a:latin typeface="Symbol" panose="05050102010706020507" pitchFamily="18" charset="2"/>
              </a:rPr>
              <a:t>a</a:t>
            </a:r>
            <a:r>
              <a:rPr lang="en-US" altLang="en-US" sz="2200" dirty="0"/>
              <a:t>.</a:t>
            </a:r>
          </a:p>
          <a:p>
            <a:pPr lvl="1">
              <a:lnSpc>
                <a:spcPct val="80000"/>
              </a:lnSpc>
              <a:buNone/>
            </a:pPr>
            <a:endParaRPr lang="en-US" altLang="en-US" sz="2200" dirty="0"/>
          </a:p>
          <a:p>
            <a:pPr lvl="1">
              <a:lnSpc>
                <a:spcPct val="80000"/>
              </a:lnSpc>
              <a:buNone/>
            </a:pPr>
            <a:r>
              <a:rPr lang="en-US" altLang="en-US" sz="2200" dirty="0"/>
              <a:t>Confidence level	      80%     90%   95%   98%    99%</a:t>
            </a:r>
          </a:p>
          <a:p>
            <a:pPr lvl="1">
              <a:lnSpc>
                <a:spcPct val="80000"/>
              </a:lnSpc>
              <a:buNone/>
            </a:pPr>
            <a:r>
              <a:rPr lang="en-US" altLang="en-US" sz="2200" dirty="0"/>
              <a:t>Two-sided test a	       .20     .10     .05      .02     .01</a:t>
            </a:r>
          </a:p>
          <a:p>
            <a:pPr lvl="1">
              <a:lnSpc>
                <a:spcPct val="80000"/>
              </a:lnSpc>
              <a:buNone/>
            </a:pPr>
            <a:r>
              <a:rPr lang="en-US" altLang="en-US" sz="2200" dirty="0"/>
              <a:t>One-sided test a	       .10     .05     .025    .01     .005</a:t>
            </a:r>
          </a:p>
          <a:p>
            <a:pPr lvl="1">
              <a:lnSpc>
                <a:spcPct val="80000"/>
              </a:lnSpc>
              <a:buNone/>
            </a:pPr>
            <a:r>
              <a:rPr lang="en-US" altLang="en-US" sz="2200" dirty="0"/>
              <a:t>				</a:t>
            </a:r>
            <a:r>
              <a:rPr lang="en-US" altLang="en-US" sz="2200" dirty="0" err="1"/>
              <a:t>df</a:t>
            </a:r>
            <a:endParaRPr lang="en-US" altLang="en-US" sz="2200" dirty="0"/>
          </a:p>
          <a:p>
            <a:pPr lvl="1">
              <a:lnSpc>
                <a:spcPct val="80000"/>
              </a:lnSpc>
              <a:buNone/>
            </a:pPr>
            <a:r>
              <a:rPr lang="en-US" altLang="en-US" sz="2200" dirty="0"/>
              <a:t>				1   3.078  6.314  12.71  31.82  63.66</a:t>
            </a:r>
          </a:p>
          <a:p>
            <a:pPr lvl="1">
              <a:lnSpc>
                <a:spcPct val="80000"/>
              </a:lnSpc>
              <a:buNone/>
            </a:pPr>
            <a:r>
              <a:rPr lang="en-US" altLang="en-US" sz="2200" dirty="0"/>
              <a:t>				2   1.886  2.920  4.303  6.965  9.925</a:t>
            </a:r>
          </a:p>
          <a:p>
            <a:pPr lvl="1">
              <a:lnSpc>
                <a:spcPct val="80000"/>
              </a:lnSpc>
              <a:buNone/>
            </a:pPr>
            <a:r>
              <a:rPr lang="en-US" altLang="en-US" sz="2200" dirty="0"/>
              <a:t>				3   1.638  2.353  3.182  4.541  5.841</a:t>
            </a:r>
          </a:p>
          <a:p>
            <a:pPr lvl="1">
              <a:lnSpc>
                <a:spcPct val="80000"/>
              </a:lnSpc>
              <a:buNone/>
            </a:pPr>
            <a:r>
              <a:rPr lang="en-US" altLang="en-US" sz="2200" dirty="0"/>
              <a:t>				4   1.533  2.132  2.776  3.747  4.604</a:t>
            </a:r>
          </a:p>
          <a:p>
            <a:pPr lvl="1">
              <a:lnSpc>
                <a:spcPct val="80000"/>
              </a:lnSpc>
              <a:buNone/>
            </a:pPr>
            <a:r>
              <a:rPr lang="en-US" altLang="en-US" sz="2200" dirty="0"/>
              <a:t>				5   1.476  2.015  2.571  3.365  4.032</a:t>
            </a:r>
          </a:p>
          <a:p>
            <a:pPr lvl="1">
              <a:lnSpc>
                <a:spcPct val="80000"/>
              </a:lnSpc>
              <a:buNone/>
            </a:pPr>
            <a:r>
              <a:rPr lang="en-US" altLang="en-US" sz="2200" dirty="0"/>
              <a:t>				6   1.440  1.943  2.447  3.143  3.707</a:t>
            </a:r>
          </a:p>
          <a:p>
            <a:pPr lvl="1">
              <a:lnSpc>
                <a:spcPct val="80000"/>
              </a:lnSpc>
              <a:buNone/>
            </a:pPr>
            <a:r>
              <a:rPr lang="en-US" altLang="en-US" sz="2200" dirty="0"/>
              <a:t>				7   1.415  1.895  2.365  2.998  3.499</a:t>
            </a:r>
          </a:p>
          <a:p>
            <a:pPr lvl="1">
              <a:lnSpc>
                <a:spcPct val="80000"/>
              </a:lnSpc>
              <a:buNone/>
            </a:pPr>
            <a:r>
              <a:rPr lang="en-US" altLang="en-US" sz="2200" dirty="0"/>
              <a:t>				8   1.397  1.860  2.306  2.896  3.355</a:t>
            </a:r>
          </a:p>
          <a:p>
            <a:pPr lvl="1">
              <a:lnSpc>
                <a:spcPct val="80000"/>
              </a:lnSpc>
              <a:buNone/>
            </a:pPr>
            <a:r>
              <a:rPr lang="en-US" altLang="en-US" sz="2200" dirty="0"/>
              <a:t>				9   1.383  1.833  2.262  2.821  3.250</a:t>
            </a:r>
          </a:p>
          <a:p>
            <a:pPr lvl="1">
              <a:lnSpc>
                <a:spcPct val="80000"/>
              </a:lnSpc>
              <a:buNone/>
            </a:pPr>
            <a:r>
              <a:rPr lang="en-US" altLang="en-US" sz="2200" dirty="0"/>
              <a:t>			           	10  1.372  1.812  2.228  2.764  3.169</a:t>
            </a:r>
          </a:p>
        </p:txBody>
      </p:sp>
    </p:spTree>
    <p:extLst>
      <p:ext uri="{BB962C8B-B14F-4D97-AF65-F5344CB8AC3E}">
        <p14:creationId xmlns:p14="http://schemas.microsoft.com/office/powerpoint/2010/main" val="408724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6.1.</a:t>
            </a:r>
            <a:br>
              <a:rPr lang="en-US" altLang="en-US" dirty="0"/>
            </a:br>
            <a:r>
              <a:rPr lang="en-US" altLang="en-US" dirty="0"/>
              <a:t>Confidence Interval for </a:t>
            </a:r>
            <a:r>
              <a:rPr lang="en-US" altLang="en-US" dirty="0">
                <a:latin typeface="Symbol" panose="05050102010706020507" pitchFamily="18" charset="2"/>
              </a:rPr>
              <a:t>m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sz="2400" dirty="0"/>
              <a:t>In the Framingham Offspring Study (</a:t>
            </a:r>
            <a:r>
              <a:rPr lang="en-US" altLang="en-US" sz="2400" i="1" dirty="0"/>
              <a:t>n</a:t>
            </a:r>
            <a:r>
              <a:rPr lang="en-US" altLang="en-US" sz="2400" dirty="0"/>
              <a:t> = 3534), the mean systolic blood pressure (SBP) was 127.3 with a standard deviation of 19.0.  </a:t>
            </a:r>
          </a:p>
          <a:p>
            <a:r>
              <a:rPr lang="en-US" altLang="en-US" sz="2400" dirty="0"/>
              <a:t>Generate a 95% confidence interval for the true mean SBP.</a:t>
            </a:r>
          </a:p>
        </p:txBody>
      </p:sp>
      <p:graphicFrame>
        <p:nvGraphicFramePr>
          <p:cNvPr id="4" name="Object 4" descr="X plus or minus z times s over square root of n.&#10;" title="Unnumbered equation"/>
          <p:cNvGraphicFramePr>
            <a:graphicFrameLocks noChangeAspect="1"/>
          </p:cNvGraphicFramePr>
          <p:nvPr>
            <p:extLst>
              <p:ext uri="{D42A27DB-BD31-4B8C-83A1-F6EECF244321}">
                <p14:modId xmlns:p14="http://schemas.microsoft.com/office/powerpoint/2010/main" val="3151966749"/>
              </p:ext>
            </p:extLst>
          </p:nvPr>
        </p:nvGraphicFramePr>
        <p:xfrm>
          <a:off x="2411105" y="3154268"/>
          <a:ext cx="1676400" cy="1044575"/>
        </p:xfrm>
        <a:graphic>
          <a:graphicData uri="http://schemas.openxmlformats.org/presentationml/2006/ole">
            <mc:AlternateContent xmlns:mc="http://schemas.openxmlformats.org/markup-compatibility/2006">
              <mc:Choice xmlns:v="urn:schemas-microsoft-com:vml" Requires="v">
                <p:oleObj name="Equation" r:id="rId2" imgW="672808" imgH="418918" progId="Equation.3">
                  <p:embed/>
                </p:oleObj>
              </mc:Choice>
              <mc:Fallback>
                <p:oleObj name="Equation" r:id="rId2" imgW="672808" imgH="418918" progId="Equation.3">
                  <p:embed/>
                  <p:pic>
                    <p:nvPicPr>
                      <p:cNvPr id="4" name="Object 4" descr="X plus or minus z times s over square root of n.&#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105" y="3154268"/>
                        <a:ext cx="16764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descr="127.3 plus or minus 1.96 times 19.0 over square root of 3534.&#10;" title="Unnumbered equation"/>
          <p:cNvGraphicFramePr>
            <a:graphicFrameLocks noChangeAspect="1"/>
          </p:cNvGraphicFramePr>
          <p:nvPr>
            <p:extLst>
              <p:ext uri="{D42A27DB-BD31-4B8C-83A1-F6EECF244321}">
                <p14:modId xmlns:p14="http://schemas.microsoft.com/office/powerpoint/2010/main" val="1101021159"/>
              </p:ext>
            </p:extLst>
          </p:nvPr>
        </p:nvGraphicFramePr>
        <p:xfrm>
          <a:off x="5078105" y="3154268"/>
          <a:ext cx="3178175" cy="1081087"/>
        </p:xfrm>
        <a:graphic>
          <a:graphicData uri="http://schemas.openxmlformats.org/presentationml/2006/ole">
            <mc:AlternateContent xmlns:mc="http://schemas.openxmlformats.org/markup-compatibility/2006">
              <mc:Choice xmlns:v="urn:schemas-microsoft-com:vml" Requires="v">
                <p:oleObj name="Equation" r:id="rId4" imgW="1231366" imgH="418918" progId="Equation.3">
                  <p:embed/>
                </p:oleObj>
              </mc:Choice>
              <mc:Fallback>
                <p:oleObj name="Equation" r:id="rId4" imgW="1231366" imgH="418918" progId="Equation.3">
                  <p:embed/>
                  <p:pic>
                    <p:nvPicPr>
                      <p:cNvPr id="5" name="Object 6" descr="127.3 plus or minus 1.96 times 19.0 over square root of 3534.&#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8105" y="3154268"/>
                        <a:ext cx="3178175"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8"/>
          <p:cNvSpPr txBox="1">
            <a:spLocks noChangeArrowheads="1"/>
          </p:cNvSpPr>
          <p:nvPr/>
        </p:nvSpPr>
        <p:spPr bwMode="auto">
          <a:xfrm>
            <a:off x="3706505" y="4235355"/>
            <a:ext cx="2971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127.3 ± 0.63</a:t>
            </a:r>
          </a:p>
          <a:p>
            <a:pPr>
              <a:spcBef>
                <a:spcPct val="50000"/>
              </a:spcBef>
              <a:buFontTx/>
              <a:buNone/>
            </a:pPr>
            <a:r>
              <a:rPr lang="en-US" altLang="en-US" sz="2800" b="0">
                <a:latin typeface="Times New Roman" panose="02020603050405020304" pitchFamily="18" charset="0"/>
              </a:rPr>
              <a:t>(126.7, 127.9)</a:t>
            </a:r>
          </a:p>
        </p:txBody>
      </p:sp>
    </p:spTree>
    <p:extLst>
      <p:ext uri="{BB962C8B-B14F-4D97-AF65-F5344CB8AC3E}">
        <p14:creationId xmlns:p14="http://schemas.microsoft.com/office/powerpoint/2010/main" val="78676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6.2.</a:t>
            </a:r>
            <a:br>
              <a:rPr lang="en-US" altLang="en-US" dirty="0"/>
            </a:br>
            <a:r>
              <a:rPr lang="en-US" altLang="en-US" dirty="0"/>
              <a:t>Confidence Interval for </a:t>
            </a:r>
            <a:r>
              <a:rPr lang="en-US" altLang="en-US" dirty="0">
                <a:latin typeface="Symbol" panose="05050102010706020507" pitchFamily="18" charset="2"/>
              </a:rPr>
              <a:t>m</a:t>
            </a:r>
            <a:r>
              <a:rPr lang="en-US" altLang="en-US" sz="3600" dirty="0"/>
              <a: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sz="2400" dirty="0"/>
              <a:t>In a subset of </a:t>
            </a:r>
            <a:r>
              <a:rPr lang="en-US" altLang="en-US" sz="2400" i="1" dirty="0"/>
              <a:t>n</a:t>
            </a:r>
            <a:r>
              <a:rPr lang="en-US" altLang="en-US" sz="2400" dirty="0"/>
              <a:t> = 10 participants attending the Framingham Offspring Study, the mean SBP was 121.2 with a standard deviation of 11.1. </a:t>
            </a:r>
          </a:p>
          <a:p>
            <a:r>
              <a:rPr lang="en-US" altLang="en-US" sz="2400" dirty="0"/>
              <a:t>Generate a 95% confidence interval for the true mean SBP.</a:t>
            </a:r>
          </a:p>
        </p:txBody>
      </p:sp>
      <p:graphicFrame>
        <p:nvGraphicFramePr>
          <p:cNvPr id="4" name="Object 4" descr="X plus or minus t times s over square root of n.&#10;" title="Unnumbered equation"/>
          <p:cNvGraphicFramePr>
            <a:graphicFrameLocks noChangeAspect="1"/>
          </p:cNvGraphicFramePr>
          <p:nvPr>
            <p:extLst>
              <p:ext uri="{D42A27DB-BD31-4B8C-83A1-F6EECF244321}">
                <p14:modId xmlns:p14="http://schemas.microsoft.com/office/powerpoint/2010/main" val="3425898800"/>
              </p:ext>
            </p:extLst>
          </p:nvPr>
        </p:nvGraphicFramePr>
        <p:xfrm>
          <a:off x="2445722" y="3114580"/>
          <a:ext cx="1550987" cy="1044575"/>
        </p:xfrm>
        <a:graphic>
          <a:graphicData uri="http://schemas.openxmlformats.org/presentationml/2006/ole">
            <mc:AlternateContent xmlns:mc="http://schemas.openxmlformats.org/markup-compatibility/2006">
              <mc:Choice xmlns:v="urn:schemas-microsoft-com:vml" Requires="v">
                <p:oleObj name="Equation" r:id="rId2" imgW="622030" imgH="418918" progId="Equation.3">
                  <p:embed/>
                </p:oleObj>
              </mc:Choice>
              <mc:Fallback>
                <p:oleObj name="Equation" r:id="rId2" imgW="622030" imgH="418918" progId="Equation.3">
                  <p:embed/>
                  <p:pic>
                    <p:nvPicPr>
                      <p:cNvPr id="4" name="Object 4" descr="X plus or minus t times s over square root of n.&#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722" y="3114580"/>
                        <a:ext cx="1550987"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descr="121.2 plus or minus 2.262 times 11.1 over square root of 10.&#10;" title="Unnumbered equation"/>
          <p:cNvGraphicFramePr>
            <a:graphicFrameLocks noChangeAspect="1"/>
          </p:cNvGraphicFramePr>
          <p:nvPr>
            <p:extLst>
              <p:ext uri="{D42A27DB-BD31-4B8C-83A1-F6EECF244321}">
                <p14:modId xmlns:p14="http://schemas.microsoft.com/office/powerpoint/2010/main" val="1250721532"/>
              </p:ext>
            </p:extLst>
          </p:nvPr>
        </p:nvGraphicFramePr>
        <p:xfrm>
          <a:off x="2163147" y="4082955"/>
          <a:ext cx="3014662" cy="1081088"/>
        </p:xfrm>
        <a:graphic>
          <a:graphicData uri="http://schemas.openxmlformats.org/presentationml/2006/ole">
            <mc:AlternateContent xmlns:mc="http://schemas.openxmlformats.org/markup-compatibility/2006">
              <mc:Choice xmlns:v="urn:schemas-microsoft-com:vml" Requires="v">
                <p:oleObj name="Equation" r:id="rId4" imgW="1168400" imgH="419100" progId="Equation.3">
                  <p:embed/>
                </p:oleObj>
              </mc:Choice>
              <mc:Fallback>
                <p:oleObj name="Equation" r:id="rId4" imgW="1168400" imgH="419100" progId="Equation.3">
                  <p:embed/>
                  <p:pic>
                    <p:nvPicPr>
                      <p:cNvPr id="5" name="Object 5" descr="121.2 plus or minus 2.262 times 11.1 over square root of 10.&#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147" y="4082955"/>
                        <a:ext cx="3014662"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5812809" y="4235355"/>
            <a:ext cx="2971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121.2 ± 7.94</a:t>
            </a:r>
          </a:p>
          <a:p>
            <a:pPr>
              <a:spcBef>
                <a:spcPct val="50000"/>
              </a:spcBef>
              <a:buFontTx/>
              <a:buNone/>
            </a:pPr>
            <a:r>
              <a:rPr lang="en-US" altLang="en-US" sz="2800" b="0">
                <a:latin typeface="Times New Roman" panose="02020603050405020304" pitchFamily="18" charset="0"/>
              </a:rPr>
              <a:t>(113.3, 129.1)</a:t>
            </a:r>
          </a:p>
        </p:txBody>
      </p:sp>
      <p:sp>
        <p:nvSpPr>
          <p:cNvPr id="7" name="Text Box 7"/>
          <p:cNvSpPr txBox="1">
            <a:spLocks noChangeArrowheads="1"/>
          </p:cNvSpPr>
          <p:nvPr/>
        </p:nvSpPr>
        <p:spPr bwMode="auto">
          <a:xfrm>
            <a:off x="5127009" y="326698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df = n – 1 = 9, t = 2.262</a:t>
            </a:r>
          </a:p>
        </p:txBody>
      </p:sp>
    </p:spTree>
    <p:extLst>
      <p:ext uri="{BB962C8B-B14F-4D97-AF65-F5344CB8AC3E}">
        <p14:creationId xmlns:p14="http://schemas.microsoft.com/office/powerpoint/2010/main" val="244938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pPr>
              <a:lnSpc>
                <a:spcPct val="90000"/>
              </a:lnSpc>
            </a:pPr>
            <a:r>
              <a:rPr lang="en-US" altLang="en-US" sz="2800" dirty="0"/>
              <a:t>Outcome is dichotomous (p = population proportion)</a:t>
            </a:r>
          </a:p>
          <a:p>
            <a:pPr lvl="1">
              <a:lnSpc>
                <a:spcPct val="90000"/>
              </a:lnSpc>
            </a:pPr>
            <a:r>
              <a:rPr lang="en-US" altLang="en-US" sz="2400" dirty="0"/>
              <a:t>Result of surgery (success, failure)</a:t>
            </a:r>
          </a:p>
          <a:p>
            <a:pPr lvl="1">
              <a:lnSpc>
                <a:spcPct val="90000"/>
              </a:lnSpc>
            </a:pPr>
            <a:r>
              <a:rPr lang="en-US" altLang="en-US" sz="2400" dirty="0"/>
              <a:t>Cancer remission (yes/no)</a:t>
            </a:r>
          </a:p>
          <a:p>
            <a:pPr>
              <a:lnSpc>
                <a:spcPct val="90000"/>
              </a:lnSpc>
            </a:pPr>
            <a:r>
              <a:rPr lang="en-US" altLang="en-US" sz="2800" dirty="0"/>
              <a:t>One study sample</a:t>
            </a:r>
          </a:p>
          <a:p>
            <a:pPr>
              <a:lnSpc>
                <a:spcPct val="90000"/>
              </a:lnSpc>
            </a:pPr>
            <a:r>
              <a:rPr lang="en-US" altLang="en-US" sz="2800" dirty="0"/>
              <a:t>Data </a:t>
            </a:r>
          </a:p>
          <a:p>
            <a:pPr lvl="1">
              <a:lnSpc>
                <a:spcPct val="90000"/>
              </a:lnSpc>
            </a:pPr>
            <a:r>
              <a:rPr lang="en-US" altLang="en-US" sz="2400" dirty="0"/>
              <a:t>On each participant, measure outcome (yes/no)</a:t>
            </a:r>
          </a:p>
          <a:p>
            <a:pPr lvl="1">
              <a:lnSpc>
                <a:spcPct val="90000"/>
              </a:lnSpc>
            </a:pPr>
            <a:r>
              <a:rPr lang="en-US" altLang="en-US" sz="2400" dirty="0"/>
              <a:t>n, x = number of positive responses</a:t>
            </a:r>
          </a:p>
        </p:txBody>
      </p:sp>
      <p:graphicFrame>
        <p:nvGraphicFramePr>
          <p:cNvPr id="4" name="Object 5" descr="p cap equals x over n.&#10;" title="Unnumbered equation"/>
          <p:cNvGraphicFramePr>
            <a:graphicFrameLocks noChangeAspect="1"/>
          </p:cNvGraphicFramePr>
          <p:nvPr>
            <p:extLst>
              <p:ext uri="{D42A27DB-BD31-4B8C-83A1-F6EECF244321}">
                <p14:modId xmlns:p14="http://schemas.microsoft.com/office/powerpoint/2010/main" val="2138671156"/>
              </p:ext>
            </p:extLst>
          </p:nvPr>
        </p:nvGraphicFramePr>
        <p:xfrm>
          <a:off x="2902424" y="4773305"/>
          <a:ext cx="1073150" cy="1077913"/>
        </p:xfrm>
        <a:graphic>
          <a:graphicData uri="http://schemas.openxmlformats.org/presentationml/2006/ole">
            <mc:AlternateContent xmlns:mc="http://schemas.openxmlformats.org/markup-compatibility/2006">
              <mc:Choice xmlns:v="urn:schemas-microsoft-com:vml" Requires="v">
                <p:oleObj name="Equation" r:id="rId2" imgW="393529" imgH="393529" progId="Equation.3">
                  <p:embed/>
                </p:oleObj>
              </mc:Choice>
              <mc:Fallback>
                <p:oleObj name="Equation" r:id="rId2" imgW="393529" imgH="393529" progId="Equation.3">
                  <p:embed/>
                  <p:pic>
                    <p:nvPicPr>
                      <p:cNvPr id="4" name="Object 5" descr="p cap equals x over n.&#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424" y="4773305"/>
                        <a:ext cx="10731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0991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p</a:t>
            </a:r>
            <a:endParaRPr lang="en-US" dirty="0"/>
          </a:p>
        </p:txBody>
      </p:sp>
      <p:sp>
        <p:nvSpPr>
          <p:cNvPr id="14" name="Content Placeholder 2"/>
          <p:cNvSpPr>
            <a:spLocks noGrp="1"/>
          </p:cNvSpPr>
          <p:nvPr>
            <p:ph idx="1"/>
          </p:nvPr>
        </p:nvSpPr>
        <p:spPr/>
        <p:txBody>
          <a:bodyPr/>
          <a:lstStyle/>
          <a:p>
            <a:r>
              <a:rPr lang="en-US" altLang="en-US" dirty="0"/>
              <a:t>Dichotomous outcome</a:t>
            </a:r>
          </a:p>
          <a:p>
            <a:r>
              <a:rPr lang="en-US" altLang="en-US" dirty="0"/>
              <a:t>One sample</a:t>
            </a:r>
          </a:p>
          <a:p>
            <a:endParaRPr lang="en-US" altLang="en-US" sz="2000" dirty="0"/>
          </a:p>
          <a:p>
            <a:pPr>
              <a:buNone/>
            </a:pPr>
            <a:r>
              <a:rPr lang="en-US" altLang="en-US" sz="2000" dirty="0"/>
              <a:t>				          </a:t>
            </a:r>
          </a:p>
          <a:p>
            <a:pPr>
              <a:buNone/>
            </a:pPr>
            <a:endParaRPr lang="en-US" altLang="en-US" sz="2000" dirty="0"/>
          </a:p>
          <a:p>
            <a:pPr>
              <a:buNone/>
            </a:pPr>
            <a:endParaRPr lang="en-US" altLang="en-US" sz="2000" dirty="0"/>
          </a:p>
          <a:p>
            <a:pPr>
              <a:buNone/>
            </a:pPr>
            <a:r>
              <a:rPr lang="en-US" altLang="en-US" sz="2000" dirty="0"/>
              <a:t>						(Find Z in Table 1B)</a:t>
            </a:r>
          </a:p>
          <a:p>
            <a:pPr>
              <a:buNone/>
            </a:pPr>
            <a:endParaRPr lang="en-US" altLang="en-US" sz="2000" dirty="0"/>
          </a:p>
          <a:p>
            <a:pPr>
              <a:buNone/>
            </a:pPr>
            <a:endParaRPr lang="en-US" altLang="en-US" sz="2000" dirty="0"/>
          </a:p>
        </p:txBody>
      </p:sp>
      <p:graphicFrame>
        <p:nvGraphicFramePr>
          <p:cNvPr id="4" name="Object 8" descr="Minimum of n times p cap and n times 1 minus p cap is greater than or equal to 5&#10;" title="Unnumbered equation"/>
          <p:cNvGraphicFramePr>
            <a:graphicFrameLocks noChangeAspect="1"/>
          </p:cNvGraphicFramePr>
          <p:nvPr>
            <p:extLst>
              <p:ext uri="{D42A27DB-BD31-4B8C-83A1-F6EECF244321}">
                <p14:modId xmlns:p14="http://schemas.microsoft.com/office/powerpoint/2010/main" val="2596891513"/>
              </p:ext>
            </p:extLst>
          </p:nvPr>
        </p:nvGraphicFramePr>
        <p:xfrm>
          <a:off x="925830" y="3077570"/>
          <a:ext cx="3429000" cy="588963"/>
        </p:xfrm>
        <a:graphic>
          <a:graphicData uri="http://schemas.openxmlformats.org/presentationml/2006/ole">
            <mc:AlternateContent xmlns:mc="http://schemas.openxmlformats.org/markup-compatibility/2006">
              <mc:Choice xmlns:v="urn:schemas-microsoft-com:vml" Requires="v">
                <p:oleObj name="Equation" r:id="rId2" imgW="1256755" imgH="215806" progId="Equation.3">
                  <p:embed/>
                </p:oleObj>
              </mc:Choice>
              <mc:Fallback>
                <p:oleObj name="Equation" r:id="rId2" imgW="1256755" imgH="215806" progId="Equation.3">
                  <p:embed/>
                  <p:pic>
                    <p:nvPicPr>
                      <p:cNvPr id="4" name="Object 8" descr="Minimum of n times p cap and n times 1 minus p cap is greater than or equal to 5&#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830" y="3077570"/>
                        <a:ext cx="34290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descr="p cap plus or minus z times the whole square root of p cap times 1 minus p cap the whole over n.&#10;" title="Unnumbered equation"/>
          <p:cNvGraphicFramePr>
            <a:graphicFrameLocks noChangeAspect="1"/>
          </p:cNvGraphicFramePr>
          <p:nvPr>
            <p:extLst>
              <p:ext uri="{D42A27DB-BD31-4B8C-83A1-F6EECF244321}">
                <p14:modId xmlns:p14="http://schemas.microsoft.com/office/powerpoint/2010/main" val="3772334046"/>
              </p:ext>
            </p:extLst>
          </p:nvPr>
        </p:nvGraphicFramePr>
        <p:xfrm>
          <a:off x="5116830" y="2788645"/>
          <a:ext cx="2581275" cy="1119188"/>
        </p:xfrm>
        <a:graphic>
          <a:graphicData uri="http://schemas.openxmlformats.org/presentationml/2006/ole">
            <mc:AlternateContent xmlns:mc="http://schemas.openxmlformats.org/markup-compatibility/2006">
              <mc:Choice xmlns:v="urn:schemas-microsoft-com:vml" Requires="v">
                <p:oleObj name="Equation" r:id="rId4" imgW="990600" imgH="431800" progId="Equation.3">
                  <p:embed/>
                </p:oleObj>
              </mc:Choice>
              <mc:Fallback>
                <p:oleObj name="Equation" r:id="rId4" imgW="990600" imgH="431800" progId="Equation.3">
                  <p:embed/>
                  <p:pic>
                    <p:nvPicPr>
                      <p:cNvPr id="5" name="Object 5" descr="p cap plus or minus z times the whole square root of p cap times 1 minus p cap the whole over n.&#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6830" y="2788645"/>
                        <a:ext cx="258127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596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6.3.</a:t>
            </a:r>
            <a:br>
              <a:rPr lang="en-US" altLang="en-US" dirty="0"/>
            </a:br>
            <a:r>
              <a:rPr lang="en-US" altLang="en-US" dirty="0"/>
              <a:t>Confidence Interval for p</a:t>
            </a:r>
            <a:endParaRPr lang="en-US" dirty="0"/>
          </a:p>
        </p:txBody>
      </p:sp>
      <p:sp>
        <p:nvSpPr>
          <p:cNvPr id="14" name="Content Placeholder 2"/>
          <p:cNvSpPr>
            <a:spLocks noGrp="1"/>
          </p:cNvSpPr>
          <p:nvPr>
            <p:ph idx="1"/>
          </p:nvPr>
        </p:nvSpPr>
        <p:spPr/>
        <p:txBody>
          <a:bodyPr/>
          <a:lstStyle/>
          <a:p>
            <a:r>
              <a:rPr lang="en-US" altLang="en-US" dirty="0"/>
              <a:t>In the Framingham Offspring Study (</a:t>
            </a:r>
            <a:r>
              <a:rPr lang="en-US" altLang="en-US" i="1" dirty="0"/>
              <a:t>n</a:t>
            </a:r>
            <a:r>
              <a:rPr lang="en-US" altLang="en-US" dirty="0"/>
              <a:t> = 3532), 1219 patients were on antihypertensive medications.</a:t>
            </a:r>
          </a:p>
          <a:p>
            <a:r>
              <a:rPr lang="en-US" altLang="en-US" dirty="0"/>
              <a:t>Generate a 95% confidence interval for the true proportion on antihypertensive medication.</a:t>
            </a:r>
          </a:p>
        </p:txBody>
      </p:sp>
      <p:graphicFrame>
        <p:nvGraphicFramePr>
          <p:cNvPr id="4" name="Object 9" descr="p cap equals x over n which equals 1219 over 3532 which equals 0.345.&#10;" title="Unnumbered equation"/>
          <p:cNvGraphicFramePr>
            <a:graphicFrameLocks noChangeAspect="1"/>
          </p:cNvGraphicFramePr>
          <p:nvPr>
            <p:extLst>
              <p:ext uri="{D42A27DB-BD31-4B8C-83A1-F6EECF244321}">
                <p14:modId xmlns:p14="http://schemas.microsoft.com/office/powerpoint/2010/main" val="1344434248"/>
              </p:ext>
            </p:extLst>
          </p:nvPr>
        </p:nvGraphicFramePr>
        <p:xfrm>
          <a:off x="5607367" y="3332328"/>
          <a:ext cx="2300288" cy="1003300"/>
        </p:xfrm>
        <a:graphic>
          <a:graphicData uri="http://schemas.openxmlformats.org/presentationml/2006/ole">
            <mc:AlternateContent xmlns:mc="http://schemas.openxmlformats.org/markup-compatibility/2006">
              <mc:Choice xmlns:v="urn:schemas-microsoft-com:vml" Requires="v">
                <p:oleObj name="Equation" r:id="rId2" imgW="990600" imgH="431800" progId="Equation.3">
                  <p:embed/>
                </p:oleObj>
              </mc:Choice>
              <mc:Fallback>
                <p:oleObj name="Equation" r:id="rId2" imgW="990600" imgH="431800" progId="Equation.3">
                  <p:embed/>
                  <p:pic>
                    <p:nvPicPr>
                      <p:cNvPr id="4" name="Object 9" descr="p cap equals x over n which equals 1219 over 3532 which equals 0.345.&#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367" y="3332328"/>
                        <a:ext cx="2300288"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descr="p cap plus or minus z times the whole square root of p cap times 1 minus p cap the whole over n.&#10;" title="Unnumbered equation"/>
          <p:cNvGraphicFramePr>
            <a:graphicFrameLocks noChangeAspect="1"/>
          </p:cNvGraphicFramePr>
          <p:nvPr>
            <p:extLst>
              <p:ext uri="{D42A27DB-BD31-4B8C-83A1-F6EECF244321}">
                <p14:modId xmlns:p14="http://schemas.microsoft.com/office/powerpoint/2010/main" val="1654702891"/>
              </p:ext>
            </p:extLst>
          </p:nvPr>
        </p:nvGraphicFramePr>
        <p:xfrm>
          <a:off x="1386205" y="3373603"/>
          <a:ext cx="2667000" cy="962025"/>
        </p:xfrm>
        <a:graphic>
          <a:graphicData uri="http://schemas.openxmlformats.org/presentationml/2006/ole">
            <mc:AlternateContent xmlns:mc="http://schemas.openxmlformats.org/markup-compatibility/2006">
              <mc:Choice xmlns:v="urn:schemas-microsoft-com:vml" Requires="v">
                <p:oleObj name="Equation" r:id="rId4" imgW="1091726" imgH="393529" progId="Equation.3">
                  <p:embed/>
                </p:oleObj>
              </mc:Choice>
              <mc:Fallback>
                <p:oleObj name="Equation" r:id="rId4" imgW="1091726" imgH="393529" progId="Equation.3">
                  <p:embed/>
                  <p:pic>
                    <p:nvPicPr>
                      <p:cNvPr id="5" name="Object 11" descr="p cap plus or minus z times the whole square root of p cap times 1 minus p cap the whole over n.&#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205" y="3373603"/>
                        <a:ext cx="2667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3" descr="0.345 plus or minus 1.96 times the whole square root of 0.345 times 1 minus 0.345 the whole over 3532.&#10;" title="Unnumbered equation"/>
          <p:cNvGraphicFramePr>
            <a:graphicFrameLocks noChangeAspect="1"/>
          </p:cNvGraphicFramePr>
          <p:nvPr>
            <p:extLst>
              <p:ext uri="{D42A27DB-BD31-4B8C-83A1-F6EECF244321}">
                <p14:modId xmlns:p14="http://schemas.microsoft.com/office/powerpoint/2010/main" val="454710010"/>
              </p:ext>
            </p:extLst>
          </p:nvPr>
        </p:nvGraphicFramePr>
        <p:xfrm>
          <a:off x="925830" y="4618203"/>
          <a:ext cx="4884737" cy="1085850"/>
        </p:xfrm>
        <a:graphic>
          <a:graphicData uri="http://schemas.openxmlformats.org/presentationml/2006/ole">
            <mc:AlternateContent xmlns:mc="http://schemas.openxmlformats.org/markup-compatibility/2006">
              <mc:Choice xmlns:v="urn:schemas-microsoft-com:vml" Requires="v">
                <p:oleObj name="Equation" r:id="rId6" imgW="1943100" imgH="431800" progId="Equation.3">
                  <p:embed/>
                </p:oleObj>
              </mc:Choice>
              <mc:Fallback>
                <p:oleObj name="Equation" r:id="rId6" imgW="1943100" imgH="431800" progId="Equation.3">
                  <p:embed/>
                  <p:pic>
                    <p:nvPicPr>
                      <p:cNvPr id="6" name="Object 13" descr="0.345 plus or minus 1.96 times the whole square root of 0.345 times 1 minus 0.345 the whole over 3532.&#10;" title="Unnumbered equ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830" y="4618203"/>
                        <a:ext cx="4884737"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4"/>
          <p:cNvSpPr txBox="1">
            <a:spLocks noChangeArrowheads="1"/>
          </p:cNvSpPr>
          <p:nvPr/>
        </p:nvSpPr>
        <p:spPr bwMode="auto">
          <a:xfrm>
            <a:off x="6216967" y="4372141"/>
            <a:ext cx="2514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0.345 ± 0.016</a:t>
            </a:r>
          </a:p>
          <a:p>
            <a:pPr>
              <a:spcBef>
                <a:spcPct val="50000"/>
              </a:spcBef>
              <a:buFontTx/>
              <a:buNone/>
            </a:pPr>
            <a:r>
              <a:rPr lang="en-US" altLang="en-US" sz="2800" b="0">
                <a:latin typeface="Times New Roman" panose="02020603050405020304" pitchFamily="18" charset="0"/>
              </a:rPr>
              <a:t>(0.329, 0.361)</a:t>
            </a:r>
          </a:p>
        </p:txBody>
      </p:sp>
    </p:spTree>
    <p:extLst>
      <p:ext uri="{BB962C8B-B14F-4D97-AF65-F5344CB8AC3E}">
        <p14:creationId xmlns:p14="http://schemas.microsoft.com/office/powerpoint/2010/main" val="190409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dirty="0"/>
              <a:t>Outcome is continuous</a:t>
            </a:r>
          </a:p>
          <a:p>
            <a:pPr lvl="1"/>
            <a:r>
              <a:rPr lang="en-US" altLang="en-US" sz="2200" dirty="0"/>
              <a:t>SBP, weight, cholesterol</a:t>
            </a:r>
          </a:p>
          <a:p>
            <a:r>
              <a:rPr lang="en-US" altLang="en-US" dirty="0"/>
              <a:t>Two independent study samples</a:t>
            </a:r>
          </a:p>
          <a:p>
            <a:r>
              <a:rPr lang="en-US" altLang="en-US" dirty="0"/>
              <a:t>Data </a:t>
            </a:r>
          </a:p>
          <a:p>
            <a:pPr lvl="1"/>
            <a:r>
              <a:rPr lang="en-US" altLang="en-US" sz="2200" dirty="0"/>
              <a:t>On each participant, identify group and measure outcome</a:t>
            </a:r>
          </a:p>
          <a:p>
            <a:pPr lvl="1"/>
            <a:endParaRPr lang="en-US" altLang="en-US" sz="2200" dirty="0"/>
          </a:p>
          <a:p>
            <a:pPr lvl="1"/>
            <a:r>
              <a:rPr lang="en-US" altLang="en-US" sz="2200" dirty="0"/>
              <a:t>  </a:t>
            </a:r>
          </a:p>
          <a:p>
            <a:pPr lvl="1">
              <a:buNone/>
            </a:pPr>
            <a:endParaRPr lang="en-US" altLang="en-US" sz="2200" dirty="0"/>
          </a:p>
          <a:p>
            <a:pPr lvl="1"/>
            <a:endParaRPr lang="en-US" altLang="en-US" sz="2200" dirty="0"/>
          </a:p>
          <a:p>
            <a:pPr lvl="1"/>
            <a:endParaRPr lang="en-US" altLang="en-US" sz="2200" dirty="0"/>
          </a:p>
        </p:txBody>
      </p:sp>
      <p:graphicFrame>
        <p:nvGraphicFramePr>
          <p:cNvPr id="4" name="Object 8" descr="n subscript 1, X bar subscript 1, s subscript 1, squared, or s subscript 1, n subscript 2, X bar subscript 2, s subscript 2, squared or s subscript 2. &#10;" title="Unnumbered equation"/>
          <p:cNvGraphicFramePr>
            <a:graphicFrameLocks noChangeAspect="1"/>
          </p:cNvGraphicFramePr>
          <p:nvPr>
            <p:extLst>
              <p:ext uri="{D42A27DB-BD31-4B8C-83A1-F6EECF244321}">
                <p14:modId xmlns:p14="http://schemas.microsoft.com/office/powerpoint/2010/main" val="3975042640"/>
              </p:ext>
            </p:extLst>
          </p:nvPr>
        </p:nvGraphicFramePr>
        <p:xfrm>
          <a:off x="1753737" y="3963223"/>
          <a:ext cx="5638800" cy="661988"/>
        </p:xfrm>
        <a:graphic>
          <a:graphicData uri="http://schemas.openxmlformats.org/presentationml/2006/ole">
            <mc:AlternateContent xmlns:mc="http://schemas.openxmlformats.org/markup-compatibility/2006">
              <mc:Choice xmlns:v="urn:schemas-microsoft-com:vml" Requires="v">
                <p:oleObj name="Equation" r:id="rId2" imgW="2057400" imgH="241300" progId="Equation.3">
                  <p:embed/>
                </p:oleObj>
              </mc:Choice>
              <mc:Fallback>
                <p:oleObj name="Equation" r:id="rId2" imgW="2057400" imgH="241300" progId="Equation.3">
                  <p:embed/>
                  <p:pic>
                    <p:nvPicPr>
                      <p:cNvPr id="4" name="Object 8" descr="n subscript 1, X bar subscript 1, s subscript 1, squared, or s subscript 1, n subscript 2, X bar subscript 2, s subscript 2, squared or s subscript 2. &#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737" y="3963223"/>
                        <a:ext cx="56388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711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Independent Samples </a:t>
            </a:r>
            <a:r>
              <a:rPr lang="en-US" altLang="en-US" sz="1400" dirty="0"/>
              <a:t>(1 of 2)</a:t>
            </a:r>
            <a:endParaRPr lang="en-US" dirty="0"/>
          </a:p>
        </p:txBody>
      </p:sp>
      <p:pic>
        <p:nvPicPr>
          <p:cNvPr id="3" name="Picture 2" descr="Two independent samples for an RCT starts with randomization into two treatment groups&#10;&#10;"/>
          <p:cNvPicPr>
            <a:picLocks noChangeAspect="1"/>
          </p:cNvPicPr>
          <p:nvPr/>
        </p:nvPicPr>
        <p:blipFill>
          <a:blip r:embed="rId2"/>
          <a:stretch>
            <a:fillRect/>
          </a:stretch>
        </p:blipFill>
        <p:spPr>
          <a:xfrm>
            <a:off x="1980843" y="1720927"/>
            <a:ext cx="8230313" cy="4426080"/>
          </a:xfrm>
          <a:prstGeom prst="rect">
            <a:avLst/>
          </a:prstGeom>
        </p:spPr>
      </p:pic>
    </p:spTree>
    <p:extLst>
      <p:ext uri="{BB962C8B-B14F-4D97-AF65-F5344CB8AC3E}">
        <p14:creationId xmlns:p14="http://schemas.microsoft.com/office/powerpoint/2010/main" val="401713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Independent Samples </a:t>
            </a:r>
            <a:r>
              <a:rPr lang="en-US" altLang="en-US" sz="1400" dirty="0"/>
              <a:t>(2 of 2)</a:t>
            </a:r>
            <a:endParaRPr lang="en-US" dirty="0"/>
          </a:p>
        </p:txBody>
      </p:sp>
      <p:pic>
        <p:nvPicPr>
          <p:cNvPr id="3" name="Picture 2" descr="Two independent samples for a cohort study starts with randomization into two treatment groups"/>
          <p:cNvPicPr>
            <a:picLocks noChangeAspect="1"/>
          </p:cNvPicPr>
          <p:nvPr/>
        </p:nvPicPr>
        <p:blipFill>
          <a:blip r:embed="rId2"/>
          <a:stretch>
            <a:fillRect/>
          </a:stretch>
        </p:blipFill>
        <p:spPr>
          <a:xfrm>
            <a:off x="1980843" y="1656636"/>
            <a:ext cx="8230313" cy="4663844"/>
          </a:xfrm>
          <a:prstGeom prst="rect">
            <a:avLst/>
          </a:prstGeom>
        </p:spPr>
      </p:pic>
    </p:spTree>
    <p:extLst>
      <p:ext uri="{BB962C8B-B14F-4D97-AF65-F5344CB8AC3E}">
        <p14:creationId xmlns:p14="http://schemas.microsoft.com/office/powerpoint/2010/main" val="30313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endParaRPr lang="en-US" dirty="0"/>
          </a:p>
        </p:txBody>
      </p:sp>
      <p:sp>
        <p:nvSpPr>
          <p:cNvPr id="14" name="Content Placeholder 2"/>
          <p:cNvSpPr>
            <a:spLocks noGrp="1"/>
          </p:cNvSpPr>
          <p:nvPr>
            <p:ph idx="1"/>
          </p:nvPr>
        </p:nvSpPr>
        <p:spPr/>
        <p:txBody>
          <a:bodyPr/>
          <a:lstStyle/>
          <a:p>
            <a:pPr>
              <a:lnSpc>
                <a:spcPct val="80000"/>
              </a:lnSpc>
            </a:pPr>
            <a:r>
              <a:rPr lang="en-US" altLang="en-US" dirty="0">
                <a:ea typeface="MS PGothic" panose="020B0600070205080204" pitchFamily="34" charset="-128"/>
              </a:rPr>
              <a:t>Continuous outcome</a:t>
            </a:r>
          </a:p>
          <a:p>
            <a:pPr>
              <a:lnSpc>
                <a:spcPct val="80000"/>
              </a:lnSpc>
            </a:pPr>
            <a:r>
              <a:rPr lang="en-US" altLang="en-US" dirty="0">
                <a:ea typeface="MS PGothic" panose="020B0600070205080204" pitchFamily="34" charset="-128"/>
              </a:rPr>
              <a:t>Two independent samples</a:t>
            </a:r>
          </a:p>
          <a:p>
            <a:pPr>
              <a:lnSpc>
                <a:spcPct val="80000"/>
              </a:lnSpc>
              <a:buNone/>
            </a:pPr>
            <a:endParaRPr lang="en-US" altLang="en-US" sz="2000" dirty="0">
              <a:ea typeface="MS PGothic" panose="020B0600070205080204" pitchFamily="34" charset="-128"/>
            </a:endParaRPr>
          </a:p>
          <a:p>
            <a:pPr>
              <a:lnSpc>
                <a:spcPct val="80000"/>
              </a:lnSpc>
              <a:buNone/>
            </a:pPr>
            <a:r>
              <a:rPr lang="en-US" altLang="en-US" sz="2000" dirty="0">
                <a:ea typeface="MS PGothic" panose="020B0600070205080204" pitchFamily="34" charset="-128"/>
              </a:rPr>
              <a:t>n</a:t>
            </a:r>
            <a:r>
              <a:rPr lang="en-US" altLang="en-US" sz="2000" baseline="-25000" dirty="0">
                <a:ea typeface="MS PGothic" panose="020B0600070205080204" pitchFamily="34" charset="-128"/>
              </a:rPr>
              <a:t>1 </a:t>
            </a:r>
            <a:r>
              <a:rPr lang="en-US" altLang="en-US" sz="2000" dirty="0">
                <a:ea typeface="MS PGothic" panose="020B0600070205080204" pitchFamily="34" charset="-128"/>
              </a:rPr>
              <a:t>≥ 30</a:t>
            </a:r>
          </a:p>
          <a:p>
            <a:pPr>
              <a:lnSpc>
                <a:spcPct val="80000"/>
              </a:lnSpc>
              <a:buNone/>
            </a:pPr>
            <a:r>
              <a:rPr lang="en-US" altLang="en-US" sz="2000" dirty="0">
                <a:ea typeface="MS PGothic" panose="020B0600070205080204" pitchFamily="34" charset="-128"/>
              </a:rPr>
              <a:t>and n</a:t>
            </a:r>
            <a:r>
              <a:rPr lang="en-US" altLang="en-US" sz="2000" baseline="-25000" dirty="0">
                <a:ea typeface="MS PGothic" panose="020B0600070205080204" pitchFamily="34" charset="-128"/>
              </a:rPr>
              <a:t>2 </a:t>
            </a:r>
            <a:r>
              <a:rPr lang="en-US" altLang="en-US" sz="2000" dirty="0">
                <a:ea typeface="MS PGothic" panose="020B0600070205080204" pitchFamily="34" charset="-128"/>
              </a:rPr>
              <a:t>≥ 30						(Find Z in</a:t>
            </a:r>
          </a:p>
          <a:p>
            <a:pPr>
              <a:lnSpc>
                <a:spcPct val="80000"/>
              </a:lnSpc>
              <a:buNone/>
            </a:pPr>
            <a:r>
              <a:rPr lang="en-US" altLang="en-US" sz="2000" dirty="0">
                <a:ea typeface="MS PGothic" panose="020B0600070205080204" pitchFamily="34" charset="-128"/>
              </a:rPr>
              <a:t>								 Table 1B)</a:t>
            </a:r>
          </a:p>
          <a:p>
            <a:pPr>
              <a:lnSpc>
                <a:spcPct val="80000"/>
              </a:lnSpc>
              <a:buNone/>
            </a:pPr>
            <a:endParaRPr lang="en-US" altLang="en-US" sz="2000" dirty="0">
              <a:ea typeface="MS PGothic" panose="020B0600070205080204" pitchFamily="34" charset="-128"/>
            </a:endParaRPr>
          </a:p>
          <a:p>
            <a:pPr>
              <a:lnSpc>
                <a:spcPct val="80000"/>
              </a:lnSpc>
              <a:buNone/>
            </a:pPr>
            <a:r>
              <a:rPr lang="en-US" altLang="en-US" sz="2000" dirty="0">
                <a:ea typeface="MS PGothic" panose="020B0600070205080204" pitchFamily="34" charset="-128"/>
              </a:rPr>
              <a:t>n</a:t>
            </a:r>
            <a:r>
              <a:rPr lang="en-US" altLang="en-US" sz="2000" baseline="-25000" dirty="0">
                <a:ea typeface="MS PGothic" panose="020B0600070205080204" pitchFamily="34" charset="-128"/>
              </a:rPr>
              <a:t>1 </a:t>
            </a:r>
            <a:r>
              <a:rPr lang="en-US" altLang="en-US" sz="2000" dirty="0">
                <a:ea typeface="MS PGothic" panose="020B0600070205080204" pitchFamily="34" charset="-128"/>
              </a:rPr>
              <a:t>&lt; 30</a:t>
            </a:r>
          </a:p>
          <a:p>
            <a:pPr>
              <a:lnSpc>
                <a:spcPct val="80000"/>
              </a:lnSpc>
              <a:buNone/>
            </a:pPr>
            <a:r>
              <a:rPr lang="en-US" altLang="en-US" sz="2000" dirty="0">
                <a:ea typeface="MS PGothic" panose="020B0600070205080204" pitchFamily="34" charset="-128"/>
              </a:rPr>
              <a:t>or  n</a:t>
            </a:r>
            <a:r>
              <a:rPr lang="en-US" altLang="en-US" sz="2000" baseline="-25000" dirty="0">
                <a:ea typeface="MS PGothic" panose="020B0600070205080204" pitchFamily="34" charset="-128"/>
              </a:rPr>
              <a:t>2 </a:t>
            </a:r>
            <a:r>
              <a:rPr lang="en-US" altLang="en-US" sz="2000" dirty="0">
                <a:ea typeface="MS PGothic" panose="020B0600070205080204" pitchFamily="34" charset="-128"/>
              </a:rPr>
              <a:t>&lt; 30 						(Find t in</a:t>
            </a:r>
          </a:p>
          <a:p>
            <a:pPr>
              <a:lnSpc>
                <a:spcPct val="80000"/>
              </a:lnSpc>
              <a:buNone/>
            </a:pPr>
            <a:r>
              <a:rPr lang="en-US" altLang="en-US" sz="2000" dirty="0">
                <a:ea typeface="MS PGothic" panose="020B0600070205080204" pitchFamily="34" charset="-128"/>
              </a:rPr>
              <a:t>								 Table 2,</a:t>
            </a:r>
          </a:p>
          <a:p>
            <a:pPr>
              <a:lnSpc>
                <a:spcPct val="80000"/>
              </a:lnSpc>
              <a:buNone/>
            </a:pPr>
            <a:r>
              <a:rPr lang="en-US" altLang="en-US" sz="2000" dirty="0">
                <a:ea typeface="MS PGothic" panose="020B0600070205080204" pitchFamily="34" charset="-128"/>
              </a:rPr>
              <a:t>							       </a:t>
            </a:r>
            <a:r>
              <a:rPr lang="en-US" altLang="en-US" sz="2000" dirty="0" err="1">
                <a:ea typeface="MS PGothic" panose="020B0600070205080204" pitchFamily="34" charset="-128"/>
              </a:rPr>
              <a:t>df</a:t>
            </a:r>
            <a:r>
              <a:rPr lang="en-US" altLang="en-US" sz="2000" dirty="0">
                <a:ea typeface="MS PGothic" panose="020B0600070205080204" pitchFamily="34" charset="-128"/>
              </a:rPr>
              <a:t> = n</a:t>
            </a:r>
            <a:r>
              <a:rPr lang="en-US" altLang="en-US" sz="2000" baseline="-25000" dirty="0">
                <a:ea typeface="MS PGothic" panose="020B0600070205080204" pitchFamily="34" charset="-128"/>
              </a:rPr>
              <a:t>1 </a:t>
            </a:r>
            <a:r>
              <a:rPr lang="en-US" altLang="en-US" sz="2000" dirty="0">
                <a:ea typeface="MS PGothic" panose="020B0600070205080204" pitchFamily="34" charset="-128"/>
              </a:rPr>
              <a:t>+ n</a:t>
            </a:r>
            <a:r>
              <a:rPr lang="en-US" altLang="en-US" sz="2000" baseline="-25000" dirty="0">
                <a:ea typeface="MS PGothic" panose="020B0600070205080204" pitchFamily="34" charset="-128"/>
              </a:rPr>
              <a:t>2 </a:t>
            </a:r>
            <a:r>
              <a:rPr lang="en-US" altLang="en-US" sz="2000" dirty="0">
                <a:ea typeface="MS PGothic" panose="020B0600070205080204" pitchFamily="34" charset="-128"/>
              </a:rPr>
              <a:t>– 2)</a:t>
            </a:r>
          </a:p>
        </p:txBody>
      </p:sp>
      <p:graphicFrame>
        <p:nvGraphicFramePr>
          <p:cNvPr id="4" name="Object 8" descr="The whole of X 1 bar minus X 2 bar plus or minus z times S of p the whole square root of 1 over n 1 plus 1 over n 2.&#10;" title="Unnumbered equation"/>
          <p:cNvGraphicFramePr>
            <a:graphicFrameLocks noChangeAspect="1"/>
          </p:cNvGraphicFramePr>
          <p:nvPr>
            <p:extLst>
              <p:ext uri="{D42A27DB-BD31-4B8C-83A1-F6EECF244321}">
                <p14:modId xmlns:p14="http://schemas.microsoft.com/office/powerpoint/2010/main" val="1952798266"/>
              </p:ext>
            </p:extLst>
          </p:nvPr>
        </p:nvGraphicFramePr>
        <p:xfrm>
          <a:off x="2803430" y="2758412"/>
          <a:ext cx="4006850" cy="1166813"/>
        </p:xfrm>
        <a:graphic>
          <a:graphicData uri="http://schemas.openxmlformats.org/presentationml/2006/ole">
            <mc:AlternateContent xmlns:mc="http://schemas.openxmlformats.org/markup-compatibility/2006">
              <mc:Choice xmlns:v="urn:schemas-microsoft-com:vml" Requires="v">
                <p:oleObj name="Equation" r:id="rId2" imgW="1625600" imgH="469900" progId="Equation.3">
                  <p:embed/>
                </p:oleObj>
              </mc:Choice>
              <mc:Fallback>
                <p:oleObj name="Equation" r:id="rId2" imgW="1625600" imgH="469900" progId="Equation.3">
                  <p:embed/>
                  <p:pic>
                    <p:nvPicPr>
                      <p:cNvPr id="4" name="Object 8" descr="The whole of X 1 bar minus X 2 bar plus or minus z times S of p the whole square root of 1 over n 1 plus 1 over n 2.&#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430" y="2758412"/>
                        <a:ext cx="40068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0" descr="The whole of X 1 bar minus X 2 bar plus or minus t times S of p the whole square root of 1 over n 1 plus 1 over n 2.&#10;" title="Unnumbered equation"/>
          <p:cNvGraphicFramePr>
            <a:graphicFrameLocks noChangeAspect="1"/>
          </p:cNvGraphicFramePr>
          <p:nvPr>
            <p:extLst>
              <p:ext uri="{D42A27DB-BD31-4B8C-83A1-F6EECF244321}">
                <p14:modId xmlns:p14="http://schemas.microsoft.com/office/powerpoint/2010/main" val="3618835267"/>
              </p:ext>
            </p:extLst>
          </p:nvPr>
        </p:nvGraphicFramePr>
        <p:xfrm>
          <a:off x="2879630" y="4210975"/>
          <a:ext cx="3779838" cy="1133475"/>
        </p:xfrm>
        <a:graphic>
          <a:graphicData uri="http://schemas.openxmlformats.org/presentationml/2006/ole">
            <mc:AlternateContent xmlns:mc="http://schemas.openxmlformats.org/markup-compatibility/2006">
              <mc:Choice xmlns:v="urn:schemas-microsoft-com:vml" Requires="v">
                <p:oleObj name="Equation" r:id="rId4" imgW="1574800" imgH="469900" progId="Equation.3">
                  <p:embed/>
                </p:oleObj>
              </mc:Choice>
              <mc:Fallback>
                <p:oleObj name="Equation" r:id="rId4" imgW="1574800" imgH="469900" progId="Equation.3">
                  <p:embed/>
                  <p:pic>
                    <p:nvPicPr>
                      <p:cNvPr id="5" name="Object 10" descr="The whole of X 1 bar minus X 2 bar plus or minus t times S of p the whole square root of 1 over n 1 plus 1 over n 2.&#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630" y="4210975"/>
                        <a:ext cx="37798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816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Learning Objectives </a:t>
            </a:r>
            <a:r>
              <a:rPr lang="en-US" sz="1800" dirty="0"/>
              <a:t>(1 of 2)</a:t>
            </a:r>
            <a:endParaRPr lang="en-US" dirty="0"/>
          </a:p>
        </p:txBody>
      </p:sp>
      <p:sp>
        <p:nvSpPr>
          <p:cNvPr id="14" name="Content Placeholder 2"/>
          <p:cNvSpPr>
            <a:spLocks noGrp="1"/>
          </p:cNvSpPr>
          <p:nvPr>
            <p:ph idx="1"/>
          </p:nvPr>
        </p:nvSpPr>
        <p:spPr/>
        <p:txBody>
          <a:bodyPr/>
          <a:lstStyle/>
          <a:p>
            <a:r>
              <a:rPr lang="en-US" altLang="en-US" dirty="0"/>
              <a:t>Define point estimate, standard error, confidence level, and margin of error</a:t>
            </a:r>
          </a:p>
          <a:p>
            <a:r>
              <a:rPr lang="en-US" altLang="en-US" dirty="0"/>
              <a:t>Compare and contrast standard error and margin of error</a:t>
            </a:r>
          </a:p>
          <a:p>
            <a:r>
              <a:rPr lang="en-US" altLang="en-US" dirty="0"/>
              <a:t>Compute and interpret confidence intervals for means and proportions</a:t>
            </a:r>
          </a:p>
          <a:p>
            <a:r>
              <a:rPr lang="en-US" altLang="en-US" dirty="0"/>
              <a:t>Differentiate independent and matched or paired samples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Pooled Estimate of Common Standard Deviation, </a:t>
            </a:r>
            <a:r>
              <a:rPr lang="en-US" altLang="en-US" dirty="0" err="1"/>
              <a:t>Sp</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Previous formulas assume equal variances (</a:t>
            </a:r>
            <a:r>
              <a:rPr lang="en-US" altLang="en-US" dirty="0">
                <a:latin typeface="Symbol" panose="05050102010706020507" pitchFamily="18" charset="2"/>
                <a:ea typeface="MS PGothic" panose="020B0600070205080204" pitchFamily="34" charset="-128"/>
              </a:rPr>
              <a:t>s</a:t>
            </a:r>
            <a:r>
              <a:rPr lang="en-US" altLang="en-US" baseline="-25000" dirty="0">
                <a:ea typeface="MS PGothic" panose="020B0600070205080204" pitchFamily="34" charset="-128"/>
              </a:rPr>
              <a:t>1</a:t>
            </a:r>
            <a:r>
              <a:rPr lang="en-US" altLang="en-US" baseline="30000" dirty="0">
                <a:ea typeface="MS PGothic" panose="020B0600070205080204" pitchFamily="34" charset="-128"/>
              </a:rPr>
              <a:t>2 </a:t>
            </a:r>
            <a:r>
              <a:rPr lang="en-US" altLang="en-US" dirty="0">
                <a:ea typeface="MS PGothic" panose="020B0600070205080204" pitchFamily="34" charset="-128"/>
              </a:rPr>
              <a:t>= </a:t>
            </a:r>
            <a:r>
              <a:rPr lang="en-US" altLang="en-US" dirty="0">
                <a:latin typeface="Symbol" panose="05050102010706020507" pitchFamily="18" charset="2"/>
                <a:ea typeface="MS PGothic" panose="020B0600070205080204" pitchFamily="34" charset="-128"/>
              </a:rPr>
              <a:t>s</a:t>
            </a:r>
            <a:r>
              <a:rPr lang="en-US" altLang="en-US" baseline="-25000" dirty="0">
                <a:ea typeface="MS PGothic" panose="020B0600070205080204" pitchFamily="34" charset="-128"/>
              </a:rPr>
              <a:t>2</a:t>
            </a:r>
            <a:r>
              <a:rPr lang="en-US" altLang="en-US" baseline="30000" dirty="0">
                <a:ea typeface="MS PGothic" panose="020B0600070205080204" pitchFamily="34" charset="-128"/>
              </a:rPr>
              <a:t>2</a:t>
            </a:r>
            <a:r>
              <a:rPr lang="en-US" altLang="en-US" dirty="0">
                <a:ea typeface="MS PGothic" panose="020B0600070205080204" pitchFamily="34" charset="-128"/>
              </a:rPr>
              <a:t>)</a:t>
            </a:r>
          </a:p>
          <a:p>
            <a:r>
              <a:rPr lang="en-US" altLang="en-US" dirty="0">
                <a:ea typeface="MS PGothic" panose="020B0600070205080204" pitchFamily="34" charset="-128"/>
              </a:rPr>
              <a:t>If 0.5 ≤ s</a:t>
            </a:r>
            <a:r>
              <a:rPr lang="en-US" altLang="en-US" baseline="-25000" dirty="0">
                <a:ea typeface="MS PGothic" panose="020B0600070205080204" pitchFamily="34" charset="-128"/>
              </a:rPr>
              <a:t>1</a:t>
            </a:r>
            <a:r>
              <a:rPr lang="en-US" altLang="en-US" baseline="30000" dirty="0">
                <a:ea typeface="MS PGothic" panose="020B0600070205080204" pitchFamily="34" charset="-128"/>
              </a:rPr>
              <a:t>2</a:t>
            </a:r>
            <a:r>
              <a:rPr lang="en-US" altLang="en-US" dirty="0">
                <a:ea typeface="MS PGothic" panose="020B0600070205080204" pitchFamily="34" charset="-128"/>
              </a:rPr>
              <a:t>/s</a:t>
            </a:r>
            <a:r>
              <a:rPr lang="en-US" altLang="en-US" baseline="-25000" dirty="0">
                <a:ea typeface="MS PGothic" panose="020B0600070205080204" pitchFamily="34" charset="-128"/>
              </a:rPr>
              <a:t>2</a:t>
            </a:r>
            <a:r>
              <a:rPr lang="en-US" altLang="en-US" baseline="30000" dirty="0">
                <a:ea typeface="MS PGothic" panose="020B0600070205080204" pitchFamily="34" charset="-128"/>
              </a:rPr>
              <a:t>2</a:t>
            </a:r>
            <a:r>
              <a:rPr lang="en-US" altLang="en-US" dirty="0">
                <a:ea typeface="MS PGothic" panose="020B0600070205080204" pitchFamily="34" charset="-128"/>
              </a:rPr>
              <a:t> ≤ 2, assumption is reasonable</a:t>
            </a:r>
          </a:p>
        </p:txBody>
      </p:sp>
      <p:graphicFrame>
        <p:nvGraphicFramePr>
          <p:cNvPr id="4" name="Object 4" descr="S of p the whole square root of n 1 minus 1 the whole times s 1 square plus n 2 minus 1 the whole times s 2 square the whole over n 1 plus n 2 minus 2.&#10;" title="Unnumbered equation"/>
          <p:cNvGraphicFramePr>
            <a:graphicFrameLocks noChangeAspect="1"/>
          </p:cNvGraphicFramePr>
          <p:nvPr>
            <p:extLst>
              <p:ext uri="{D42A27DB-BD31-4B8C-83A1-F6EECF244321}">
                <p14:modId xmlns:p14="http://schemas.microsoft.com/office/powerpoint/2010/main" val="2821029271"/>
              </p:ext>
            </p:extLst>
          </p:nvPr>
        </p:nvGraphicFramePr>
        <p:xfrm>
          <a:off x="2340591" y="2896737"/>
          <a:ext cx="5410200" cy="1493838"/>
        </p:xfrm>
        <a:graphic>
          <a:graphicData uri="http://schemas.openxmlformats.org/presentationml/2006/ole">
            <mc:AlternateContent xmlns:mc="http://schemas.openxmlformats.org/markup-compatibility/2006">
              <mc:Choice xmlns:v="urn:schemas-microsoft-com:vml" Requires="v">
                <p:oleObj name="Equation" r:id="rId2" imgW="1828800" imgH="508000" progId="Equation.3">
                  <p:embed/>
                </p:oleObj>
              </mc:Choice>
              <mc:Fallback>
                <p:oleObj name="Equation" r:id="rId2" imgW="1828800" imgH="508000" progId="Equation.3">
                  <p:embed/>
                  <p:pic>
                    <p:nvPicPr>
                      <p:cNvPr id="4" name="Object 4" descr="S of p the whole square root of n 1 minus 1 the whole times s 1 square plus n 2 minus 1 the whole times s 2 square the whole over n 1 plus n 2 minus 2.&#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591" y="2896737"/>
                        <a:ext cx="54102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0460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6.5.</a:t>
            </a:r>
            <a:br>
              <a:rPr lang="en-US" altLang="en-US" dirty="0"/>
            </a:br>
            <a:r>
              <a:rPr lang="en-US" altLang="en-US" dirty="0"/>
              <a:t>Confidence Interval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endParaRPr lang="en-US" dirty="0"/>
          </a:p>
        </p:txBody>
      </p:sp>
      <p:sp>
        <p:nvSpPr>
          <p:cNvPr id="14" name="Content Placeholder 2"/>
          <p:cNvSpPr>
            <a:spLocks noGrp="1"/>
          </p:cNvSpPr>
          <p:nvPr>
            <p:ph idx="1"/>
          </p:nvPr>
        </p:nvSpPr>
        <p:spPr/>
        <p:txBody>
          <a:bodyPr/>
          <a:lstStyle/>
          <a:p>
            <a:r>
              <a:rPr lang="en-US" altLang="en-US" sz="2400" dirty="0"/>
              <a:t>Using data collected in the Framingham Offspring Study, generate a 95% confidence interval for the difference in mean SBP between men and women.</a:t>
            </a:r>
          </a:p>
          <a:p>
            <a:pPr>
              <a:buNone/>
            </a:pPr>
            <a:r>
              <a:rPr lang="en-US" altLang="en-US" sz="2000" dirty="0"/>
              <a:t>	</a:t>
            </a:r>
          </a:p>
          <a:p>
            <a:pPr>
              <a:buNone/>
            </a:pPr>
            <a:r>
              <a:rPr lang="en-US" altLang="en-US" sz="2000" dirty="0"/>
              <a:t>				  n 		Mean 		</a:t>
            </a:r>
            <a:r>
              <a:rPr lang="en-US" altLang="en-US" sz="2000" dirty="0" err="1"/>
              <a:t>Std</a:t>
            </a:r>
            <a:r>
              <a:rPr lang="en-US" altLang="en-US" sz="2000" dirty="0"/>
              <a:t> Dev</a:t>
            </a:r>
          </a:p>
          <a:p>
            <a:pPr>
              <a:buNone/>
            </a:pPr>
            <a:r>
              <a:rPr lang="en-US" altLang="en-US" sz="2000" dirty="0"/>
              <a:t>	Men			1623		128.2		   17.5</a:t>
            </a:r>
          </a:p>
          <a:p>
            <a:pPr>
              <a:buNone/>
            </a:pPr>
            <a:r>
              <a:rPr lang="en-US" altLang="en-US" sz="2000" dirty="0"/>
              <a:t>	Women		1911		126.5		   20.1</a:t>
            </a:r>
          </a:p>
        </p:txBody>
      </p:sp>
    </p:spTree>
    <p:extLst>
      <p:ext uri="{BB962C8B-B14F-4D97-AF65-F5344CB8AC3E}">
        <p14:creationId xmlns:p14="http://schemas.microsoft.com/office/powerpoint/2010/main" val="4593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Assess Equality of Variances</a:t>
            </a:r>
            <a:endParaRPr lang="en-US" dirty="0"/>
          </a:p>
        </p:txBody>
      </p:sp>
      <p:sp>
        <p:nvSpPr>
          <p:cNvPr id="14" name="Content Placeholder 2"/>
          <p:cNvSpPr>
            <a:spLocks noGrp="1"/>
          </p:cNvSpPr>
          <p:nvPr>
            <p:ph idx="1"/>
          </p:nvPr>
        </p:nvSpPr>
        <p:spPr/>
        <p:txBody>
          <a:bodyPr/>
          <a:lstStyle/>
          <a:p>
            <a:r>
              <a:rPr lang="en-US" altLang="en-US" sz="2400" dirty="0"/>
              <a:t>Ratio of sample variances: 17.5</a:t>
            </a:r>
            <a:r>
              <a:rPr lang="en-US" altLang="en-US" sz="2400" baseline="30000" dirty="0"/>
              <a:t>2</a:t>
            </a:r>
            <a:r>
              <a:rPr lang="en-US" altLang="en-US" sz="2400" dirty="0"/>
              <a:t>/20.1</a:t>
            </a:r>
            <a:r>
              <a:rPr lang="en-US" altLang="en-US" sz="2400" baseline="30000" dirty="0"/>
              <a:t>2</a:t>
            </a:r>
            <a:r>
              <a:rPr lang="en-US" altLang="en-US" sz="2400" dirty="0"/>
              <a:t> = 0.76</a:t>
            </a:r>
          </a:p>
        </p:txBody>
      </p:sp>
      <p:graphicFrame>
        <p:nvGraphicFramePr>
          <p:cNvPr id="4" name="Object 4" descr="S of p the whole square root of n 1 minus 1 the whole times s 1 square plus n 2 minus 1 the whole times s 2 square the whole over n 1 plus n 2 minus 2.&#10;" title="Unnumbered equation"/>
          <p:cNvGraphicFramePr>
            <a:graphicFrameLocks noChangeAspect="1"/>
          </p:cNvGraphicFramePr>
          <p:nvPr>
            <p:extLst>
              <p:ext uri="{D42A27DB-BD31-4B8C-83A1-F6EECF244321}">
                <p14:modId xmlns:p14="http://schemas.microsoft.com/office/powerpoint/2010/main" val="158368350"/>
              </p:ext>
            </p:extLst>
          </p:nvPr>
        </p:nvGraphicFramePr>
        <p:xfrm>
          <a:off x="953126" y="2286000"/>
          <a:ext cx="4343400" cy="1206500"/>
        </p:xfrm>
        <a:graphic>
          <a:graphicData uri="http://schemas.openxmlformats.org/presentationml/2006/ole">
            <mc:AlternateContent xmlns:mc="http://schemas.openxmlformats.org/markup-compatibility/2006">
              <mc:Choice xmlns:v="urn:schemas-microsoft-com:vml" Requires="v">
                <p:oleObj name="Equation" r:id="rId2" imgW="1828800" imgH="508000" progId="Equation.3">
                  <p:embed/>
                </p:oleObj>
              </mc:Choice>
              <mc:Fallback>
                <p:oleObj name="Equation" r:id="rId2" imgW="1828800" imgH="508000" progId="Equation.3">
                  <p:embed/>
                  <p:pic>
                    <p:nvPicPr>
                      <p:cNvPr id="4" name="Object 4" descr="S of p the whole square root of n 1 minus 1 the whole times s 1 square plus n 2 minus 1 the whole times s 2 square the whole over n 1 plus n 2 minus 2.&#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126" y="2286000"/>
                        <a:ext cx="43434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descr="S sub p equals square root of 1623 minus 1 the whole times 17.5 square  plus 1911 minus 1 the whole times 20.1 square the whole over 1623 plus 1911 minus 2 equals square root of 359.12 equals 19.0.&#10;" title="Unnumbered equation"/>
          <p:cNvGraphicFramePr>
            <a:graphicFrameLocks noChangeAspect="1"/>
          </p:cNvGraphicFramePr>
          <p:nvPr>
            <p:extLst>
              <p:ext uri="{D42A27DB-BD31-4B8C-83A1-F6EECF244321}">
                <p14:modId xmlns:p14="http://schemas.microsoft.com/office/powerpoint/2010/main" val="35382012"/>
              </p:ext>
            </p:extLst>
          </p:nvPr>
        </p:nvGraphicFramePr>
        <p:xfrm>
          <a:off x="953126" y="3860248"/>
          <a:ext cx="8153400" cy="1111250"/>
        </p:xfrm>
        <a:graphic>
          <a:graphicData uri="http://schemas.openxmlformats.org/presentationml/2006/ole">
            <mc:AlternateContent xmlns:mc="http://schemas.openxmlformats.org/markup-compatibility/2006">
              <mc:Choice xmlns:v="urn:schemas-microsoft-com:vml" Requires="v">
                <p:oleObj name="Equation" r:id="rId4" imgW="3543300" imgH="482600" progId="Equation.3">
                  <p:embed/>
                </p:oleObj>
              </mc:Choice>
              <mc:Fallback>
                <p:oleObj name="Equation" r:id="rId4" imgW="3543300" imgH="482600" progId="Equation.3">
                  <p:embed/>
                  <p:pic>
                    <p:nvPicPr>
                      <p:cNvPr id="5" name="Object 6" descr="S sub p equals square root of 1623 minus 1 the whole times 17.5 square  plus 1911 minus 1 the whole times 20.1 square the whole over 1623 plus 1911 minus 2 equals square root of 359.12 equals 19.0.&#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126" y="3860248"/>
                        <a:ext cx="81534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7340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latin typeface="Symbol" panose="05050102010706020507" pitchFamily="18" charset="2"/>
              </a:rPr>
              <a:t>2</a:t>
            </a:r>
            <a:r>
              <a:rPr lang="en-US" altLang="en-US" dirty="0">
                <a:latin typeface="Symbol" panose="05050102010706020507" pitchFamily="18" charset="2"/>
              </a:rPr>
              <a:t>)</a:t>
            </a:r>
            <a:endParaRPr lang="en-US" dirty="0"/>
          </a:p>
        </p:txBody>
      </p:sp>
      <p:graphicFrame>
        <p:nvGraphicFramePr>
          <p:cNvPr id="5" name="Object 10" descr="128.2 minus 126.5 the whole plus or minus 1.96 times 19.0 square root of 1 over 1623 plus 1 over 1911.&#10;" title="Unnumbered equation"/>
          <p:cNvGraphicFramePr>
            <a:graphicFrameLocks noGrp="1" noChangeAspect="1"/>
          </p:cNvGraphicFramePr>
          <p:nvPr>
            <p:ph sz="half" idx="4294967295"/>
            <p:extLst>
              <p:ext uri="{D42A27DB-BD31-4B8C-83A1-F6EECF244321}">
                <p14:modId xmlns:p14="http://schemas.microsoft.com/office/powerpoint/2010/main" val="2937292560"/>
              </p:ext>
            </p:extLst>
          </p:nvPr>
        </p:nvGraphicFramePr>
        <p:xfrm>
          <a:off x="2857643" y="3136569"/>
          <a:ext cx="6789738" cy="1079500"/>
        </p:xfrm>
        <a:graphic>
          <a:graphicData uri="http://schemas.openxmlformats.org/presentationml/2006/ole">
            <mc:AlternateContent xmlns:mc="http://schemas.openxmlformats.org/markup-compatibility/2006">
              <mc:Choice xmlns:v="urn:schemas-microsoft-com:vml" Requires="v">
                <p:oleObj name="Equation" r:id="rId2" imgW="2717800" imgH="431800" progId="Equation.3">
                  <p:embed/>
                </p:oleObj>
              </mc:Choice>
              <mc:Fallback>
                <p:oleObj name="Equation" r:id="rId2" imgW="2717800" imgH="431800" progId="Equation.3">
                  <p:embed/>
                  <p:pic>
                    <p:nvPicPr>
                      <p:cNvPr id="5" name="Object 10" descr="128.2 minus 126.5 the whole plus or minus 1.96 times 19.0 square root of 1 over 1623 plus 1 over 1911.&#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643" y="3136569"/>
                        <a:ext cx="67897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descr="The whole of X 1 bar minus X 2 bar plus or minus z times S of p the whole square root of 1 over n 1 plus 1 over n 2.&#10;" title="Unnumbered equation"/>
          <p:cNvGraphicFramePr>
            <a:graphicFrameLocks noChangeAspect="1"/>
          </p:cNvGraphicFramePr>
          <p:nvPr>
            <p:extLst>
              <p:ext uri="{D42A27DB-BD31-4B8C-83A1-F6EECF244321}">
                <p14:modId xmlns:p14="http://schemas.microsoft.com/office/powerpoint/2010/main" val="3944173812"/>
              </p:ext>
            </p:extLst>
          </p:nvPr>
        </p:nvGraphicFramePr>
        <p:xfrm>
          <a:off x="3721243" y="1717344"/>
          <a:ext cx="4233863" cy="1233488"/>
        </p:xfrm>
        <a:graphic>
          <a:graphicData uri="http://schemas.openxmlformats.org/presentationml/2006/ole">
            <mc:AlternateContent xmlns:mc="http://schemas.openxmlformats.org/markup-compatibility/2006">
              <mc:Choice xmlns:v="urn:schemas-microsoft-com:vml" Requires="v">
                <p:oleObj name="Equation" r:id="rId4" imgW="1625600" imgH="469900" progId="Equation.3">
                  <p:embed/>
                </p:oleObj>
              </mc:Choice>
              <mc:Fallback>
                <p:oleObj name="Equation" r:id="rId4" imgW="1625600" imgH="469900" progId="Equation.3">
                  <p:embed/>
                  <p:pic>
                    <p:nvPicPr>
                      <p:cNvPr id="6" name="Object 7" descr="The whole of X 1 bar minus X 2 bar plus or minus z times S of p the whole square root of 1 over n 1 plus 1 over n 2.&#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1243" y="1717344"/>
                        <a:ext cx="423386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2"/>
          <p:cNvSpPr txBox="1">
            <a:spLocks noChangeArrowheads="1"/>
          </p:cNvSpPr>
          <p:nvPr/>
        </p:nvSpPr>
        <p:spPr bwMode="auto">
          <a:xfrm>
            <a:off x="4543568" y="4612944"/>
            <a:ext cx="2819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b="0">
                <a:latin typeface="Times New Roman" panose="02020603050405020304" pitchFamily="18" charset="0"/>
              </a:rPr>
              <a:t>1.7 ± 1.26</a:t>
            </a:r>
          </a:p>
          <a:p>
            <a:pPr>
              <a:spcBef>
                <a:spcPct val="50000"/>
              </a:spcBef>
              <a:buFontTx/>
              <a:buNone/>
            </a:pPr>
            <a:r>
              <a:rPr lang="en-US" altLang="en-US" b="0">
                <a:latin typeface="Times New Roman" panose="02020603050405020304" pitchFamily="18" charset="0"/>
              </a:rPr>
              <a:t>(0.44, 2.96)</a:t>
            </a:r>
          </a:p>
        </p:txBody>
      </p:sp>
    </p:spTree>
    <p:extLst>
      <p:ext uri="{BB962C8B-B14F-4D97-AF65-F5344CB8AC3E}">
        <p14:creationId xmlns:p14="http://schemas.microsoft.com/office/powerpoint/2010/main" val="232920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sz="2800" dirty="0">
                <a:ea typeface="MS PGothic" panose="020B0600070205080204" pitchFamily="34" charset="-128"/>
              </a:rPr>
              <a:t>Outcome is continuous</a:t>
            </a:r>
          </a:p>
          <a:p>
            <a:pPr lvl="1"/>
            <a:r>
              <a:rPr lang="en-US" altLang="en-US" dirty="0">
                <a:ea typeface="MS PGothic" panose="020B0600070205080204" pitchFamily="34" charset="-128"/>
              </a:rPr>
              <a:t>SBP, weight, cholesterol</a:t>
            </a:r>
          </a:p>
          <a:p>
            <a:r>
              <a:rPr lang="en-US" altLang="en-US" sz="2800" dirty="0">
                <a:ea typeface="MS PGothic" panose="020B0600070205080204" pitchFamily="34" charset="-128"/>
              </a:rPr>
              <a:t>Two matched study samples</a:t>
            </a:r>
          </a:p>
          <a:p>
            <a:r>
              <a:rPr lang="en-US" altLang="en-US" sz="2800" dirty="0">
                <a:ea typeface="MS PGothic" panose="020B0600070205080204" pitchFamily="34" charset="-128"/>
              </a:rPr>
              <a:t>Data </a:t>
            </a:r>
          </a:p>
          <a:p>
            <a:pPr lvl="1"/>
            <a:r>
              <a:rPr lang="en-US" altLang="en-US" dirty="0">
                <a:ea typeface="MS PGothic" panose="020B0600070205080204" pitchFamily="34" charset="-128"/>
              </a:rPr>
              <a:t>On each participant, measure outcome under each experimental condition.</a:t>
            </a:r>
          </a:p>
          <a:p>
            <a:pPr lvl="1"/>
            <a:r>
              <a:rPr lang="en-US" altLang="en-US" dirty="0">
                <a:ea typeface="MS PGothic" panose="020B0600070205080204" pitchFamily="34" charset="-128"/>
              </a:rPr>
              <a:t>Compute differences (D = X</a:t>
            </a:r>
            <a:r>
              <a:rPr lang="en-US" altLang="en-US" baseline="-25000" dirty="0">
                <a:ea typeface="MS PGothic" panose="020B0600070205080204" pitchFamily="34" charset="-128"/>
              </a:rPr>
              <a:t>1</a:t>
            </a:r>
            <a:r>
              <a:rPr lang="en-US" altLang="en-US" dirty="0">
                <a:ea typeface="MS PGothic" panose="020B0600070205080204" pitchFamily="34" charset="-128"/>
              </a:rPr>
              <a:t> – X</a:t>
            </a:r>
            <a:r>
              <a:rPr lang="en-US" altLang="en-US" baseline="-25000" dirty="0">
                <a:ea typeface="MS PGothic" panose="020B0600070205080204" pitchFamily="34" charset="-128"/>
              </a:rPr>
              <a:t>2</a:t>
            </a:r>
            <a:r>
              <a:rPr lang="en-US" altLang="en-US" dirty="0">
                <a:ea typeface="MS PGothic" panose="020B0600070205080204" pitchFamily="34" charset="-128"/>
              </a:rPr>
              <a:t>)</a:t>
            </a:r>
          </a:p>
          <a:p>
            <a:pPr lvl="1"/>
            <a:endParaRPr lang="en-US" altLang="en-US" dirty="0">
              <a:ea typeface="MS PGothic" panose="020B0600070205080204" pitchFamily="34" charset="-128"/>
            </a:endParaRPr>
          </a:p>
          <a:p>
            <a:pPr lvl="1"/>
            <a:r>
              <a:rPr lang="en-US" altLang="en-US" dirty="0">
                <a:ea typeface="MS PGothic" panose="020B0600070205080204" pitchFamily="34" charset="-128"/>
              </a:rPr>
              <a:t>  </a:t>
            </a:r>
          </a:p>
          <a:p>
            <a:pPr lvl="1">
              <a:buNone/>
            </a:pPr>
            <a:endParaRPr lang="en-US" altLang="en-US" dirty="0">
              <a:ea typeface="MS PGothic" panose="020B0600070205080204" pitchFamily="34" charset="-128"/>
            </a:endParaRPr>
          </a:p>
          <a:p>
            <a:pPr lvl="1"/>
            <a:endParaRPr lang="en-US" altLang="en-US" dirty="0">
              <a:ea typeface="MS PGothic" panose="020B0600070205080204" pitchFamily="34" charset="-128"/>
            </a:endParaRPr>
          </a:p>
          <a:p>
            <a:pPr lvl="1"/>
            <a:endParaRPr lang="en-US" altLang="en-US" dirty="0">
              <a:ea typeface="MS PGothic" panose="020B0600070205080204" pitchFamily="34" charset="-128"/>
            </a:endParaRPr>
          </a:p>
        </p:txBody>
      </p:sp>
      <p:graphicFrame>
        <p:nvGraphicFramePr>
          <p:cNvPr id="4" name="Object 5" descr="n, x bar subscirpt d, s subscript d. &#10;" title="Unnumbered equation"/>
          <p:cNvGraphicFramePr>
            <a:graphicFrameLocks noChangeAspect="1"/>
          </p:cNvGraphicFramePr>
          <p:nvPr>
            <p:extLst>
              <p:ext uri="{D42A27DB-BD31-4B8C-83A1-F6EECF244321}">
                <p14:modId xmlns:p14="http://schemas.microsoft.com/office/powerpoint/2010/main" val="2584093292"/>
              </p:ext>
            </p:extLst>
          </p:nvPr>
        </p:nvGraphicFramePr>
        <p:xfrm>
          <a:off x="1732128" y="4405881"/>
          <a:ext cx="1463675" cy="661987"/>
        </p:xfrm>
        <a:graphic>
          <a:graphicData uri="http://schemas.openxmlformats.org/presentationml/2006/ole">
            <mc:AlternateContent xmlns:mc="http://schemas.openxmlformats.org/markup-compatibility/2006">
              <mc:Choice xmlns:v="urn:schemas-microsoft-com:vml" Requires="v">
                <p:oleObj name="Equation" r:id="rId2" imgW="533169" imgH="241195" progId="Equation.3">
                  <p:embed/>
                </p:oleObj>
              </mc:Choice>
              <mc:Fallback>
                <p:oleObj name="Equation" r:id="rId2" imgW="533169" imgH="241195" progId="Equation.3">
                  <p:embed/>
                  <p:pic>
                    <p:nvPicPr>
                      <p:cNvPr id="4" name="Object 5" descr="n, x bar subscirpt d, s subscript d. &#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128" y="4405881"/>
                        <a:ext cx="146367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2955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Two Dependent/Matched Samples</a:t>
            </a:r>
            <a:endParaRPr lang="en-US" dirty="0"/>
          </a:p>
        </p:txBody>
      </p:sp>
      <p:sp>
        <p:nvSpPr>
          <p:cNvPr id="14" name="Content Placeholder 2"/>
          <p:cNvSpPr>
            <a:spLocks noGrp="1"/>
          </p:cNvSpPr>
          <p:nvPr>
            <p:ph idx="1"/>
          </p:nvPr>
        </p:nvSpPr>
        <p:spPr/>
        <p:txBody>
          <a:bodyPr/>
          <a:lstStyle/>
          <a:p>
            <a:pPr>
              <a:buNone/>
            </a:pPr>
            <a:r>
              <a:rPr lang="en-US" altLang="en-US" sz="2400" dirty="0"/>
              <a:t>Subject ID		Measure 1		Measure 2</a:t>
            </a:r>
          </a:p>
          <a:p>
            <a:pPr>
              <a:buNone/>
            </a:pPr>
            <a:r>
              <a:rPr lang="en-US" altLang="en-US" sz="2400" dirty="0"/>
              <a:t>		1			55			70</a:t>
            </a:r>
          </a:p>
          <a:p>
            <a:pPr>
              <a:buNone/>
            </a:pPr>
            <a:r>
              <a:rPr lang="en-US" altLang="en-US" sz="2400" dirty="0"/>
              <a:t>		2			42			60</a:t>
            </a:r>
          </a:p>
          <a:p>
            <a:pPr>
              <a:buNone/>
            </a:pPr>
            <a:r>
              <a:rPr lang="en-US" altLang="en-US" sz="2400" dirty="0"/>
              <a:t>		.	</a:t>
            </a:r>
          </a:p>
          <a:p>
            <a:pPr>
              <a:buNone/>
            </a:pPr>
            <a:r>
              <a:rPr lang="en-US" altLang="en-US" sz="2400" dirty="0"/>
              <a:t>		.</a:t>
            </a:r>
          </a:p>
          <a:p>
            <a:pPr>
              <a:buNone/>
            </a:pPr>
            <a:endParaRPr lang="en-US" altLang="en-US" sz="2400" dirty="0"/>
          </a:p>
          <a:p>
            <a:pPr>
              <a:buNone/>
            </a:pPr>
            <a:r>
              <a:rPr lang="en-US" altLang="en-US" sz="2400" dirty="0"/>
              <a:t>	Measures taken serially in time or under different experimental conditions</a:t>
            </a:r>
          </a:p>
        </p:txBody>
      </p:sp>
    </p:spTree>
    <p:extLst>
      <p:ext uri="{BB962C8B-B14F-4D97-AF65-F5344CB8AC3E}">
        <p14:creationId xmlns:p14="http://schemas.microsoft.com/office/powerpoint/2010/main" val="144564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Crossover Trial</a:t>
            </a:r>
            <a:endParaRPr lang="en-US" dirty="0"/>
          </a:p>
        </p:txBody>
      </p:sp>
      <p:sp>
        <p:nvSpPr>
          <p:cNvPr id="5" name="Rectangle 3" descr="The marking on the left reads, Eligible participants, R. The markings on the top left and top right are each labelled Treatment. The markings at the bottom left and bottom right are each labelled Placebo. 2 arrows are drawn from R to the markings at the top left and bottom left. An arrow is drawn from the marking at the top left to the marking at the bottom right. Another arrow is drawn from the marking at the bottom left to the marking at the top right. &#10;" title="Unnumbered figure"/>
          <p:cNvSpPr>
            <a:spLocks noGrp="1" noChangeArrowheads="1"/>
          </p:cNvSpPr>
          <p:nvPr>
            <p:ph idx="1"/>
          </p:nvPr>
        </p:nvSpPr>
        <p:spPr>
          <a:xfrm>
            <a:off x="1767741" y="1588827"/>
            <a:ext cx="8424862" cy="4267200"/>
          </a:xfrm>
        </p:spPr>
        <p:txBody>
          <a:bodyPr/>
          <a:lstStyle/>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				Treatment		Treatment</a:t>
            </a:r>
          </a:p>
          <a:p>
            <a:pPr eaLnBrk="1" hangingPunct="1">
              <a:buFont typeface="Wingdings" panose="05000000000000000000" pitchFamily="2" charset="2"/>
              <a:buNone/>
            </a:pP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	</a:t>
            </a:r>
          </a:p>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Eligible 	  R</a:t>
            </a:r>
          </a:p>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Participants</a:t>
            </a:r>
          </a:p>
          <a:p>
            <a:pPr eaLnBrk="1" hangingPunct="1">
              <a:buFont typeface="Wingdings" panose="05000000000000000000" pitchFamily="2" charset="2"/>
              <a:buNone/>
            </a:pP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				Placebo		Placebo</a:t>
            </a:r>
          </a:p>
          <a:p>
            <a:pPr eaLnBrk="1" hangingPunct="1">
              <a:buFont typeface="Wingdings" panose="05000000000000000000" pitchFamily="2" charset="2"/>
              <a:buNone/>
            </a:pPr>
            <a:endParaRPr lang="en-US" altLang="en-US" sz="2400" dirty="0">
              <a:latin typeface="Arial" panose="020B0604020202020204" pitchFamily="34" charset="0"/>
              <a:cs typeface="Arial" panose="020B0604020202020204" pitchFamily="34" charset="0"/>
            </a:endParaRPr>
          </a:p>
          <a:p>
            <a:pPr eaLnBrk="1" hangingPunct="1">
              <a:buFont typeface="Wingdings" panose="05000000000000000000" pitchFamily="2" charset="2"/>
              <a:buNone/>
            </a:pPr>
            <a:r>
              <a:rPr lang="en-US" altLang="en-US" sz="2400" dirty="0">
                <a:latin typeface="Arial" panose="020B0604020202020204" pitchFamily="34" charset="0"/>
                <a:cs typeface="Arial" panose="020B0604020202020204" pitchFamily="34" charset="0"/>
              </a:rPr>
              <a:t>Each participant measured on treatment and placebo</a:t>
            </a:r>
          </a:p>
          <a:p>
            <a:pPr eaLnBrk="1" hangingPunct="1">
              <a:buFont typeface="Wingdings" panose="05000000000000000000" pitchFamily="2" charset="2"/>
              <a:buNone/>
            </a:pPr>
            <a:endParaRPr lang="en-US" altLang="en-US" sz="2400" dirty="0">
              <a:latin typeface="Arial" panose="020B0604020202020204" pitchFamily="34" charset="0"/>
              <a:cs typeface="Arial" panose="020B0604020202020204" pitchFamily="34" charset="0"/>
            </a:endParaRPr>
          </a:p>
        </p:txBody>
      </p:sp>
      <p:sp>
        <p:nvSpPr>
          <p:cNvPr id="6" name="Line 4"/>
          <p:cNvSpPr>
            <a:spLocks noChangeShapeType="1"/>
          </p:cNvSpPr>
          <p:nvPr/>
        </p:nvSpPr>
        <p:spPr bwMode="auto">
          <a:xfrm flipV="1">
            <a:off x="4172803" y="2046027"/>
            <a:ext cx="1066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 name="Line 5"/>
          <p:cNvSpPr>
            <a:spLocks noChangeShapeType="1"/>
          </p:cNvSpPr>
          <p:nvPr/>
        </p:nvSpPr>
        <p:spPr bwMode="auto">
          <a:xfrm>
            <a:off x="4249003" y="3341427"/>
            <a:ext cx="9144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 name="Line 6"/>
          <p:cNvSpPr>
            <a:spLocks noChangeShapeType="1"/>
          </p:cNvSpPr>
          <p:nvPr/>
        </p:nvSpPr>
        <p:spPr bwMode="auto">
          <a:xfrm>
            <a:off x="5773003" y="2122227"/>
            <a:ext cx="228600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Line 7"/>
          <p:cNvSpPr>
            <a:spLocks noChangeShapeType="1"/>
          </p:cNvSpPr>
          <p:nvPr/>
        </p:nvSpPr>
        <p:spPr bwMode="auto">
          <a:xfrm flipV="1">
            <a:off x="5544403" y="2198427"/>
            <a:ext cx="243840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835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a:t>
            </a:r>
            <a:r>
              <a:rPr lang="en-US" altLang="en-US" dirty="0">
                <a:latin typeface="Symbol" panose="05050102010706020507" pitchFamily="18" charset="2"/>
              </a:rPr>
              <a:t>m</a:t>
            </a:r>
            <a:r>
              <a:rPr lang="en-US" altLang="en-US" baseline="-25000" dirty="0"/>
              <a:t>d</a:t>
            </a:r>
            <a:endParaRPr lang="en-US" dirty="0"/>
          </a:p>
        </p:txBody>
      </p:sp>
      <p:sp>
        <p:nvSpPr>
          <p:cNvPr id="14" name="Content Placeholder 2"/>
          <p:cNvSpPr>
            <a:spLocks noGrp="1"/>
          </p:cNvSpPr>
          <p:nvPr>
            <p:ph idx="1"/>
          </p:nvPr>
        </p:nvSpPr>
        <p:spPr/>
        <p:txBody>
          <a:bodyPr/>
          <a:lstStyle/>
          <a:p>
            <a:pPr>
              <a:lnSpc>
                <a:spcPct val="90000"/>
              </a:lnSpc>
            </a:pPr>
            <a:r>
              <a:rPr lang="en-US" altLang="en-US" dirty="0">
                <a:ea typeface="MS PGothic" panose="020B0600070205080204" pitchFamily="34" charset="-128"/>
              </a:rPr>
              <a:t>Continuous outcome</a:t>
            </a:r>
          </a:p>
          <a:p>
            <a:pPr>
              <a:lnSpc>
                <a:spcPct val="90000"/>
              </a:lnSpc>
            </a:pPr>
            <a:r>
              <a:rPr lang="en-US" altLang="en-US" dirty="0">
                <a:ea typeface="MS PGothic" panose="020B0600070205080204" pitchFamily="34" charset="-128"/>
              </a:rPr>
              <a:t>Two matched/paired samples</a:t>
            </a:r>
          </a:p>
          <a:p>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n ≥ 30				    (Find Z in Table 1B)</a:t>
            </a:r>
          </a:p>
          <a:p>
            <a:pPr>
              <a:buNone/>
            </a:pPr>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n &lt; 30				   (Find t in Table 2,</a:t>
            </a:r>
          </a:p>
          <a:p>
            <a:pPr>
              <a:buNone/>
            </a:pPr>
            <a:r>
              <a:rPr lang="en-US" altLang="en-US" sz="2400" dirty="0">
                <a:ea typeface="MS PGothic" panose="020B0600070205080204" pitchFamily="34" charset="-128"/>
              </a:rPr>
              <a:t>					         </a:t>
            </a:r>
            <a:r>
              <a:rPr lang="en-US" altLang="en-US" sz="2400" dirty="0" err="1">
                <a:ea typeface="MS PGothic" panose="020B0600070205080204" pitchFamily="34" charset="-128"/>
              </a:rPr>
              <a:t>df</a:t>
            </a:r>
            <a:r>
              <a:rPr lang="en-US" altLang="en-US" sz="2400" dirty="0">
                <a:ea typeface="MS PGothic" panose="020B0600070205080204" pitchFamily="34" charset="-128"/>
              </a:rPr>
              <a:t> = n – 1)</a:t>
            </a:r>
          </a:p>
        </p:txBody>
      </p:sp>
      <p:graphicFrame>
        <p:nvGraphicFramePr>
          <p:cNvPr id="4" name="Object 5" descr="X d bar plus or minus z times s d over square root of n&#10;" title="Unnumbered equation"/>
          <p:cNvGraphicFramePr>
            <a:graphicFrameLocks noChangeAspect="1"/>
          </p:cNvGraphicFramePr>
          <p:nvPr>
            <p:extLst>
              <p:ext uri="{D42A27DB-BD31-4B8C-83A1-F6EECF244321}">
                <p14:modId xmlns:p14="http://schemas.microsoft.com/office/powerpoint/2010/main" val="2111979029"/>
              </p:ext>
            </p:extLst>
          </p:nvPr>
        </p:nvGraphicFramePr>
        <p:xfrm>
          <a:off x="2447498" y="2740073"/>
          <a:ext cx="1885950" cy="1085850"/>
        </p:xfrm>
        <a:graphic>
          <a:graphicData uri="http://schemas.openxmlformats.org/presentationml/2006/ole">
            <mc:AlternateContent xmlns:mc="http://schemas.openxmlformats.org/markup-compatibility/2006">
              <mc:Choice xmlns:v="urn:schemas-microsoft-com:vml" Requires="v">
                <p:oleObj name="Equation" r:id="rId2" imgW="723586" imgH="418918" progId="Equation.3">
                  <p:embed/>
                </p:oleObj>
              </mc:Choice>
              <mc:Fallback>
                <p:oleObj name="Equation" r:id="rId2" imgW="723586" imgH="418918" progId="Equation.3">
                  <p:embed/>
                  <p:pic>
                    <p:nvPicPr>
                      <p:cNvPr id="4" name="Object 5" descr="X d bar plus or minus z times s d over square root of n&#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498" y="2740073"/>
                        <a:ext cx="18859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descr="X d bar plus or minus t times s d over square root of n&#10;" title="Unnumbered equation"/>
          <p:cNvGraphicFramePr>
            <a:graphicFrameLocks noChangeAspect="1"/>
          </p:cNvGraphicFramePr>
          <p:nvPr>
            <p:extLst>
              <p:ext uri="{D42A27DB-BD31-4B8C-83A1-F6EECF244321}">
                <p14:modId xmlns:p14="http://schemas.microsoft.com/office/powerpoint/2010/main" val="3834664144"/>
              </p:ext>
            </p:extLst>
          </p:nvPr>
        </p:nvGraphicFramePr>
        <p:xfrm>
          <a:off x="2447498" y="3984673"/>
          <a:ext cx="1679575" cy="1030288"/>
        </p:xfrm>
        <a:graphic>
          <a:graphicData uri="http://schemas.openxmlformats.org/presentationml/2006/ole">
            <mc:AlternateContent xmlns:mc="http://schemas.openxmlformats.org/markup-compatibility/2006">
              <mc:Choice xmlns:v="urn:schemas-microsoft-com:vml" Requires="v">
                <p:oleObj name="Equation" r:id="rId4" imgW="685800" imgH="419100" progId="Equation.3">
                  <p:embed/>
                </p:oleObj>
              </mc:Choice>
              <mc:Fallback>
                <p:oleObj name="Equation" r:id="rId4" imgW="685800" imgH="419100" progId="Equation.3">
                  <p:embed/>
                  <p:pic>
                    <p:nvPicPr>
                      <p:cNvPr id="5" name="Object 7" descr="X d bar plus or minus t times s d over square root of n&#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498" y="3984673"/>
                        <a:ext cx="1679575"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400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6.8.</a:t>
            </a:r>
            <a:br>
              <a:rPr lang="en-US" altLang="en-US" dirty="0"/>
            </a:br>
            <a:r>
              <a:rPr lang="en-US" altLang="en-US" dirty="0"/>
              <a:t>Confidence Interval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(1 of 3)</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In a crossover trial to evaluate a new medication for depressive symptoms, patients’ depressive symptoms were measured after taking new drug and after taking placebo. </a:t>
            </a:r>
          </a:p>
          <a:p>
            <a:r>
              <a:rPr lang="en-US" altLang="en-US" dirty="0">
                <a:ea typeface="MS PGothic" panose="020B0600070205080204" pitchFamily="34" charset="-128"/>
              </a:rPr>
              <a:t>Depressive symptoms were measured on a scale of 0 to100 with higher scores indicative of more symptoms.</a:t>
            </a:r>
          </a:p>
        </p:txBody>
      </p:sp>
    </p:spTree>
    <p:extLst>
      <p:ext uri="{BB962C8B-B14F-4D97-AF65-F5344CB8AC3E}">
        <p14:creationId xmlns:p14="http://schemas.microsoft.com/office/powerpoint/2010/main" val="22669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6.8.</a:t>
            </a:r>
            <a:br>
              <a:rPr lang="en-US" altLang="en-US" dirty="0"/>
            </a:br>
            <a:r>
              <a:rPr lang="en-US" altLang="en-US" dirty="0"/>
              <a:t>Confidence Interval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(2 of 3)</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Construct a 95% confidence interval for the mean difference in depressive symptoms between drug and placebo.</a:t>
            </a:r>
          </a:p>
          <a:p>
            <a:r>
              <a:rPr lang="en-US" altLang="en-US" dirty="0">
                <a:ea typeface="MS PGothic" panose="020B0600070205080204" pitchFamily="34" charset="-128"/>
              </a:rPr>
              <a:t>The mean difference in the sample (</a:t>
            </a:r>
            <a:r>
              <a:rPr lang="en-US" altLang="en-US" i="1" dirty="0">
                <a:ea typeface="MS PGothic" panose="020B0600070205080204" pitchFamily="34" charset="-128"/>
              </a:rPr>
              <a:t>n</a:t>
            </a:r>
            <a:r>
              <a:rPr lang="en-US" altLang="en-US" dirty="0">
                <a:ea typeface="MS PGothic" panose="020B0600070205080204" pitchFamily="34" charset="-128"/>
              </a:rPr>
              <a:t> = 100) is –12.7 with a standard deviation of 8.9.</a:t>
            </a:r>
          </a:p>
        </p:txBody>
      </p:sp>
    </p:spTree>
    <p:extLst>
      <p:ext uri="{BB962C8B-B14F-4D97-AF65-F5344CB8AC3E}">
        <p14:creationId xmlns:p14="http://schemas.microsoft.com/office/powerpoint/2010/main" val="17193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Compute confidence intervals for the difference in means and proportions in independent samples and for the mean difference in paired samples</a:t>
            </a:r>
          </a:p>
          <a:p>
            <a:r>
              <a:rPr lang="en-US" altLang="en-US" dirty="0"/>
              <a:t>Identify the appropriate confidence interval formula based on type of outcome variable and number of samples</a:t>
            </a:r>
          </a:p>
        </p:txBody>
      </p:sp>
    </p:spTree>
    <p:extLst>
      <p:ext uri="{BB962C8B-B14F-4D97-AF65-F5344CB8AC3E}">
        <p14:creationId xmlns:p14="http://schemas.microsoft.com/office/powerpoint/2010/main" val="221256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6.8.</a:t>
            </a:r>
            <a:br>
              <a:rPr lang="en-US" altLang="en-US" dirty="0"/>
            </a:br>
            <a:r>
              <a:rPr lang="en-US" altLang="en-US" dirty="0"/>
              <a:t>Confidence Interval for </a:t>
            </a:r>
            <a:r>
              <a:rPr lang="en-US" altLang="en-US" dirty="0">
                <a:latin typeface="Symbol" panose="05050102010706020507" pitchFamily="18" charset="2"/>
              </a:rPr>
              <a:t>m</a:t>
            </a:r>
            <a:r>
              <a:rPr lang="en-US" altLang="en-US" baseline="-25000" dirty="0"/>
              <a:t>d</a:t>
            </a:r>
            <a:r>
              <a:rPr lang="en-US" altLang="en-US" sz="3600" dirty="0"/>
              <a:t> </a:t>
            </a:r>
            <a:r>
              <a:rPr lang="en-US" altLang="en-US" sz="1400" dirty="0"/>
              <a:t>(3 of 3)</a:t>
            </a:r>
            <a:endParaRPr lang="en-US" dirty="0"/>
          </a:p>
        </p:txBody>
      </p:sp>
      <p:graphicFrame>
        <p:nvGraphicFramePr>
          <p:cNvPr id="5" name="Content Placeholder 4" descr="X d bar plus or minus z times s d over square root of n&#10;" title="Unnumbered equation"/>
          <p:cNvGraphicFramePr>
            <a:graphicFrameLocks noGrp="1" noChangeAspect="1"/>
          </p:cNvGraphicFramePr>
          <p:nvPr>
            <p:ph sz="quarter" idx="4294967295"/>
            <p:extLst>
              <p:ext uri="{D42A27DB-BD31-4B8C-83A1-F6EECF244321}">
                <p14:modId xmlns:p14="http://schemas.microsoft.com/office/powerpoint/2010/main" val="2034968474"/>
              </p:ext>
            </p:extLst>
          </p:nvPr>
        </p:nvGraphicFramePr>
        <p:xfrm>
          <a:off x="4178490" y="1809465"/>
          <a:ext cx="2055813" cy="1190625"/>
        </p:xfrm>
        <a:graphic>
          <a:graphicData uri="http://schemas.openxmlformats.org/presentationml/2006/ole">
            <mc:AlternateContent xmlns:mc="http://schemas.openxmlformats.org/markup-compatibility/2006">
              <mc:Choice xmlns:v="urn:schemas-microsoft-com:vml" Requires="v">
                <p:oleObj name="Equation" r:id="rId2" imgW="723586" imgH="418918" progId="Equation.3">
                  <p:embed/>
                </p:oleObj>
              </mc:Choice>
              <mc:Fallback>
                <p:oleObj name="Equation" r:id="rId2" imgW="723586" imgH="418918" progId="Equation.3">
                  <p:embed/>
                  <p:pic>
                    <p:nvPicPr>
                      <p:cNvPr id="5" name="Content Placeholder 4" descr="X d bar plus or minus z times s d over square root of n&#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490" y="1809465"/>
                        <a:ext cx="2055813"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descr="Negative 12.7 plus or minus 1.96 times 8.9 over square root of 100.&#10;" title="Unnumbered equation"/>
          <p:cNvGraphicFramePr>
            <a:graphicFrameLocks noGrp="1" noChangeAspect="1"/>
          </p:cNvGraphicFramePr>
          <p:nvPr>
            <p:ph sz="quarter" idx="4294967295"/>
            <p:extLst>
              <p:ext uri="{D42A27DB-BD31-4B8C-83A1-F6EECF244321}">
                <p14:modId xmlns:p14="http://schemas.microsoft.com/office/powerpoint/2010/main" val="4151150748"/>
              </p:ext>
            </p:extLst>
          </p:nvPr>
        </p:nvGraphicFramePr>
        <p:xfrm>
          <a:off x="3814953" y="3041365"/>
          <a:ext cx="3163887" cy="1147763"/>
        </p:xfrm>
        <a:graphic>
          <a:graphicData uri="http://schemas.openxmlformats.org/presentationml/2006/ole">
            <mc:AlternateContent xmlns:mc="http://schemas.openxmlformats.org/markup-compatibility/2006">
              <mc:Choice xmlns:v="urn:schemas-microsoft-com:vml" Requires="v">
                <p:oleObj name="Equation" r:id="rId4" imgW="1155700" imgH="419100" progId="Equation.3">
                  <p:embed/>
                </p:oleObj>
              </mc:Choice>
              <mc:Fallback>
                <p:oleObj name="Equation" r:id="rId4" imgW="1155700" imgH="419100" progId="Equation.3">
                  <p:embed/>
                  <p:pic>
                    <p:nvPicPr>
                      <p:cNvPr id="6" name="Object 6" descr="Negative 12.7 plus or minus 1.96 times 8.9 over square root of 100.&#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4953" y="3041365"/>
                        <a:ext cx="3163887"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3949890" y="4324065"/>
            <a:ext cx="3352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–12.7 ± 1.74</a:t>
            </a:r>
          </a:p>
          <a:p>
            <a:pPr>
              <a:spcBef>
                <a:spcPct val="50000"/>
              </a:spcBef>
              <a:buFontTx/>
              <a:buNone/>
            </a:pPr>
            <a:r>
              <a:rPr lang="en-US" altLang="en-US" sz="2800" b="0">
                <a:latin typeface="Times New Roman" panose="02020603050405020304" pitchFamily="18" charset="0"/>
              </a:rPr>
              <a:t>(–14.1, –10.7)</a:t>
            </a:r>
          </a:p>
        </p:txBody>
      </p:sp>
    </p:spTree>
    <p:extLst>
      <p:ext uri="{BB962C8B-B14F-4D97-AF65-F5344CB8AC3E}">
        <p14:creationId xmlns:p14="http://schemas.microsoft.com/office/powerpoint/2010/main" val="16812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New Scenario</a:t>
            </a:r>
            <a:endParaRPr lang="en-US" dirty="0"/>
          </a:p>
        </p:txBody>
      </p:sp>
      <p:sp>
        <p:nvSpPr>
          <p:cNvPr id="14" name="Content Placeholder 2"/>
          <p:cNvSpPr>
            <a:spLocks noGrp="1"/>
          </p:cNvSpPr>
          <p:nvPr>
            <p:ph idx="1"/>
          </p:nvPr>
        </p:nvSpPr>
        <p:spPr/>
        <p:txBody>
          <a:bodyPr/>
          <a:lstStyle/>
          <a:p>
            <a:r>
              <a:rPr lang="en-US" altLang="en-US" sz="2800" dirty="0"/>
              <a:t>Outcome is dichotomous</a:t>
            </a:r>
          </a:p>
          <a:p>
            <a:pPr lvl="1"/>
            <a:r>
              <a:rPr lang="en-US" altLang="en-US" dirty="0"/>
              <a:t>Result of surgery (success, failure)</a:t>
            </a:r>
          </a:p>
          <a:p>
            <a:pPr lvl="1"/>
            <a:r>
              <a:rPr lang="en-US" altLang="en-US" dirty="0"/>
              <a:t>Cancer remission (yes/no)</a:t>
            </a:r>
          </a:p>
          <a:p>
            <a:r>
              <a:rPr lang="en-US" altLang="en-US" sz="2800" dirty="0"/>
              <a:t>Two independent study samples</a:t>
            </a:r>
          </a:p>
          <a:p>
            <a:r>
              <a:rPr lang="en-US" altLang="en-US" sz="2800" dirty="0"/>
              <a:t>Data </a:t>
            </a:r>
          </a:p>
          <a:p>
            <a:pPr lvl="1"/>
            <a:r>
              <a:rPr lang="en-US" altLang="en-US" dirty="0"/>
              <a:t>On each participant, identify group and measure outcome (yes/no)</a:t>
            </a:r>
          </a:p>
          <a:p>
            <a:pPr lvl="1"/>
            <a:endParaRPr lang="en-US" altLang="en-US" dirty="0"/>
          </a:p>
          <a:p>
            <a:pPr lvl="1"/>
            <a:r>
              <a:rPr lang="en-US" altLang="en-US" dirty="0"/>
              <a:t>  </a:t>
            </a:r>
          </a:p>
          <a:p>
            <a:pPr lvl="1"/>
            <a:endParaRPr lang="en-US" altLang="en-US" dirty="0"/>
          </a:p>
        </p:txBody>
      </p:sp>
      <p:graphicFrame>
        <p:nvGraphicFramePr>
          <p:cNvPr id="4" name="Object 5" descr="n subscript 1, p hat subscript 1, n subscript 2, p hat subscript 2. &#10;" title="Unnumbered equation"/>
          <p:cNvGraphicFramePr>
            <a:graphicFrameLocks noChangeAspect="1"/>
          </p:cNvGraphicFramePr>
          <p:nvPr>
            <p:extLst>
              <p:ext uri="{D42A27DB-BD31-4B8C-83A1-F6EECF244321}">
                <p14:modId xmlns:p14="http://schemas.microsoft.com/office/powerpoint/2010/main" val="398422051"/>
              </p:ext>
            </p:extLst>
          </p:nvPr>
        </p:nvGraphicFramePr>
        <p:xfrm>
          <a:off x="1718481" y="4442346"/>
          <a:ext cx="1981200" cy="561975"/>
        </p:xfrm>
        <a:graphic>
          <a:graphicData uri="http://schemas.openxmlformats.org/presentationml/2006/ole">
            <mc:AlternateContent xmlns:mc="http://schemas.openxmlformats.org/markup-compatibility/2006">
              <mc:Choice xmlns:v="urn:schemas-microsoft-com:vml" Requires="v">
                <p:oleObj name="Equation" r:id="rId2" imgW="761669" imgH="215806" progId="Equation.3">
                  <p:embed/>
                </p:oleObj>
              </mc:Choice>
              <mc:Fallback>
                <p:oleObj name="Equation" r:id="rId2" imgW="761669" imgH="215806" progId="Equation.3">
                  <p:embed/>
                  <p:pic>
                    <p:nvPicPr>
                      <p:cNvPr id="4" name="Object 5" descr="n subscript 1, p hat subscript 1, n subscript 2, p hat subscript 2. &#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481" y="4442346"/>
                        <a:ext cx="1981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318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(p</a:t>
            </a:r>
            <a:r>
              <a:rPr lang="en-US" altLang="en-US" baseline="-25000" dirty="0">
                <a:latin typeface="Symbol" panose="05050102010706020507" pitchFamily="18" charset="2"/>
              </a:rPr>
              <a:t>1 </a:t>
            </a:r>
            <a:r>
              <a:rPr lang="en-US" altLang="en-US" dirty="0">
                <a:latin typeface="Symbol" panose="05050102010706020507" pitchFamily="18" charset="2"/>
              </a:rPr>
              <a:t>- </a:t>
            </a:r>
            <a:r>
              <a:rPr lang="en-US" altLang="en-US" dirty="0"/>
              <a:t>p</a:t>
            </a:r>
            <a:r>
              <a:rPr lang="en-US" altLang="en-US" baseline="-25000" dirty="0">
                <a:latin typeface="Symbol" panose="05050102010706020507" pitchFamily="18" charset="2"/>
              </a:rPr>
              <a:t>2</a:t>
            </a:r>
            <a:r>
              <a:rPr lang="en-US" altLang="en-US" dirty="0">
                <a:latin typeface="Symbol" panose="05050102010706020507" pitchFamily="18" charset="2"/>
              </a:rPr>
              <a:t>)</a:t>
            </a:r>
            <a:endParaRPr lang="en-US" dirty="0"/>
          </a:p>
        </p:txBody>
      </p:sp>
      <p:sp>
        <p:nvSpPr>
          <p:cNvPr id="14" name="Content Placeholder 2"/>
          <p:cNvSpPr>
            <a:spLocks noGrp="1"/>
          </p:cNvSpPr>
          <p:nvPr>
            <p:ph idx="1"/>
          </p:nvPr>
        </p:nvSpPr>
        <p:spPr/>
        <p:txBody>
          <a:bodyPr/>
          <a:lstStyle/>
          <a:p>
            <a:r>
              <a:rPr lang="en-US" altLang="en-US" dirty="0"/>
              <a:t>Dichotomous outcome</a:t>
            </a:r>
          </a:p>
          <a:p>
            <a:r>
              <a:rPr lang="en-US" altLang="en-US" dirty="0"/>
              <a:t>Two independent samples</a:t>
            </a:r>
          </a:p>
          <a:p>
            <a:endParaRPr lang="en-US" altLang="en-US" sz="2000" dirty="0"/>
          </a:p>
          <a:p>
            <a:pPr>
              <a:buNone/>
            </a:pPr>
            <a:r>
              <a:rPr lang="en-US" altLang="en-US" sz="2000" dirty="0"/>
              <a:t>				          </a:t>
            </a:r>
          </a:p>
          <a:p>
            <a:pPr>
              <a:buNone/>
            </a:pPr>
            <a:endParaRPr lang="en-US" altLang="en-US" sz="2000" dirty="0"/>
          </a:p>
          <a:p>
            <a:pPr>
              <a:buNone/>
            </a:pPr>
            <a:endParaRPr lang="en-US" altLang="en-US" sz="2000" dirty="0"/>
          </a:p>
          <a:p>
            <a:pPr>
              <a:buNone/>
            </a:pPr>
            <a:r>
              <a:rPr lang="en-US" altLang="en-US" sz="2000" dirty="0"/>
              <a:t>						</a:t>
            </a:r>
          </a:p>
          <a:p>
            <a:pPr>
              <a:buNone/>
            </a:pPr>
            <a:endParaRPr lang="en-US" altLang="en-US" sz="2000" dirty="0"/>
          </a:p>
          <a:p>
            <a:pPr>
              <a:buNone/>
            </a:pPr>
            <a:r>
              <a:rPr lang="en-US" altLang="en-US" sz="2000" dirty="0"/>
              <a:t>						(Find Z in Table 1B)</a:t>
            </a:r>
          </a:p>
        </p:txBody>
      </p:sp>
      <p:graphicFrame>
        <p:nvGraphicFramePr>
          <p:cNvPr id="4" name="Object 7" descr="Minimum of n 1 p 1, n 1 times 1 minus p 1, n 2 p 2, n 2 times 1 minus p 2 greater than or equal to 5.&#10;" title="Unnumbered equation"/>
          <p:cNvGraphicFramePr>
            <a:graphicFrameLocks noChangeAspect="1"/>
          </p:cNvGraphicFramePr>
          <p:nvPr>
            <p:extLst>
              <p:ext uri="{D42A27DB-BD31-4B8C-83A1-F6EECF244321}">
                <p14:modId xmlns:p14="http://schemas.microsoft.com/office/powerpoint/2010/main" val="3194714208"/>
              </p:ext>
            </p:extLst>
          </p:nvPr>
        </p:nvGraphicFramePr>
        <p:xfrm>
          <a:off x="1351129" y="2909248"/>
          <a:ext cx="7235825" cy="633413"/>
        </p:xfrm>
        <a:graphic>
          <a:graphicData uri="http://schemas.openxmlformats.org/presentationml/2006/ole">
            <mc:AlternateContent xmlns:mc="http://schemas.openxmlformats.org/markup-compatibility/2006">
              <mc:Choice xmlns:v="urn:schemas-microsoft-com:vml" Requires="v">
                <p:oleObj name="Equation" r:id="rId2" imgW="2463800" imgH="215900" progId="Equation.3">
                  <p:embed/>
                </p:oleObj>
              </mc:Choice>
              <mc:Fallback>
                <p:oleObj name="Equation" r:id="rId2" imgW="2463800" imgH="215900" progId="Equation.3">
                  <p:embed/>
                  <p:pic>
                    <p:nvPicPr>
                      <p:cNvPr id="4" name="Object 7" descr="Minimum of n 1 p 1, n 1 times 1 minus p 1, n 2 p 2, n 2 times 1 minus p 2 greater than or equal to 5.&#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9" y="2909248"/>
                        <a:ext cx="72358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 descr="P 1 cap minus p 2 cap the whole plus or minus z times square root of p 1 cap times 1 minus p 1 cap the whole over n 1 plus p 2 cap times 1 minus p 2 cap the whole over n 2.&#10;" title="Unnumbered equation"/>
          <p:cNvGraphicFramePr>
            <a:graphicFrameLocks noChangeAspect="1"/>
          </p:cNvGraphicFramePr>
          <p:nvPr>
            <p:extLst>
              <p:ext uri="{D42A27DB-BD31-4B8C-83A1-F6EECF244321}">
                <p14:modId xmlns:p14="http://schemas.microsoft.com/office/powerpoint/2010/main" val="3738243885"/>
              </p:ext>
            </p:extLst>
          </p:nvPr>
        </p:nvGraphicFramePr>
        <p:xfrm>
          <a:off x="1452729" y="3917311"/>
          <a:ext cx="6502400" cy="1336675"/>
        </p:xfrm>
        <a:graphic>
          <a:graphicData uri="http://schemas.openxmlformats.org/presentationml/2006/ole">
            <mc:AlternateContent xmlns:mc="http://schemas.openxmlformats.org/markup-compatibility/2006">
              <mc:Choice xmlns:v="urn:schemas-microsoft-com:vml" Requires="v">
                <p:oleObj name="Equation" r:id="rId4" imgW="2273300" imgH="469900" progId="Equation.3">
                  <p:embed/>
                </p:oleObj>
              </mc:Choice>
              <mc:Fallback>
                <p:oleObj name="Equation" r:id="rId4" imgW="2273300" imgH="469900" progId="Equation.3">
                  <p:embed/>
                  <p:pic>
                    <p:nvPicPr>
                      <p:cNvPr id="5" name="Object 5" descr="P 1 cap minus p 2 cap the whole plus or minus z times square root of p 1 cap times 1 minus p 1 cap the whole over n 1 plus p 2 cap times 1 minus p 2 cap the whole over n 2.&#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729" y="3917311"/>
                        <a:ext cx="65024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42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6.10.</a:t>
            </a:r>
            <a:br>
              <a:rPr lang="en-US" altLang="en-US" dirty="0">
                <a:ea typeface="MS PGothic" panose="020B0600070205080204" pitchFamily="34" charset="-128"/>
              </a:rPr>
            </a:br>
            <a:r>
              <a:rPr lang="en-US" altLang="en-US" dirty="0">
                <a:ea typeface="MS PGothic" panose="020B0600070205080204" pitchFamily="34" charset="-128"/>
              </a:rPr>
              <a:t>Confidence Interval for (p</a:t>
            </a:r>
            <a:r>
              <a:rPr lang="en-US" altLang="en-US" baseline="-25000" dirty="0">
                <a:ea typeface="MS PGothic" panose="020B0600070205080204" pitchFamily="34" charset="-128"/>
              </a:rPr>
              <a:t>1 </a:t>
            </a:r>
            <a:r>
              <a:rPr lang="en-US" altLang="en-US" dirty="0">
                <a:ea typeface="MS PGothic" panose="020B0600070205080204" pitchFamily="34" charset="-128"/>
              </a:rPr>
              <a:t>– 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(1 of 3)</a:t>
            </a:r>
            <a:endParaRPr lang="en-US" dirty="0"/>
          </a:p>
        </p:txBody>
      </p:sp>
      <p:sp>
        <p:nvSpPr>
          <p:cNvPr id="14" name="Content Placeholder 2"/>
          <p:cNvSpPr>
            <a:spLocks noGrp="1"/>
          </p:cNvSpPr>
          <p:nvPr>
            <p:ph idx="1"/>
          </p:nvPr>
        </p:nvSpPr>
        <p:spPr/>
        <p:txBody>
          <a:bodyPr/>
          <a:lstStyle/>
          <a:p>
            <a:r>
              <a:rPr lang="en-US" altLang="en-US" dirty="0"/>
              <a:t>A clinical trial compares a new pain reliever to that considered standard care in patients undergoing joint replacement surgery; the outcome of interest is reduction in pain by 3+ scale points.  </a:t>
            </a:r>
          </a:p>
          <a:p>
            <a:r>
              <a:rPr lang="en-US" altLang="en-US" dirty="0"/>
              <a:t>Construct a 95% confidence interval for the difference in proportions of patients reporting a reduction between treatments.</a:t>
            </a:r>
          </a:p>
        </p:txBody>
      </p:sp>
    </p:spTree>
    <p:extLst>
      <p:ext uri="{BB962C8B-B14F-4D97-AF65-F5344CB8AC3E}">
        <p14:creationId xmlns:p14="http://schemas.microsoft.com/office/powerpoint/2010/main" val="260259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6.10.</a:t>
            </a:r>
            <a:br>
              <a:rPr lang="en-US" altLang="en-US" dirty="0">
                <a:ea typeface="MS PGothic" panose="020B0600070205080204" pitchFamily="34" charset="-128"/>
              </a:rPr>
            </a:br>
            <a:r>
              <a:rPr lang="en-US" altLang="en-US" dirty="0">
                <a:ea typeface="MS PGothic" panose="020B0600070205080204" pitchFamily="34" charset="-128"/>
              </a:rPr>
              <a:t>Confidence Interval for (p</a:t>
            </a:r>
            <a:r>
              <a:rPr lang="en-US" altLang="en-US" baseline="-25000" dirty="0">
                <a:ea typeface="MS PGothic" panose="020B0600070205080204" pitchFamily="34" charset="-128"/>
              </a:rPr>
              <a:t>1 </a:t>
            </a:r>
            <a:r>
              <a:rPr lang="en-US" altLang="en-US" dirty="0">
                <a:ea typeface="MS PGothic" panose="020B0600070205080204" pitchFamily="34" charset="-128"/>
              </a:rPr>
              <a:t>– 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(2 of 3)</a:t>
            </a:r>
            <a:endParaRPr lang="en-US" dirty="0"/>
          </a:p>
        </p:txBody>
      </p:sp>
      <p:sp>
        <p:nvSpPr>
          <p:cNvPr id="14" name="Content Placeholder 2"/>
          <p:cNvSpPr>
            <a:spLocks noGrp="1"/>
          </p:cNvSpPr>
          <p:nvPr>
            <p:ph idx="1"/>
          </p:nvPr>
        </p:nvSpPr>
        <p:spPr/>
        <p:txBody>
          <a:bodyPr/>
          <a:lstStyle/>
          <a:p>
            <a:pPr>
              <a:buNone/>
            </a:pPr>
            <a:r>
              <a:rPr lang="en-US" altLang="en-US" dirty="0"/>
              <a:t>			   	    Reduction of 3+ Points</a:t>
            </a:r>
          </a:p>
          <a:p>
            <a:pPr>
              <a:buNone/>
            </a:pPr>
            <a:r>
              <a:rPr lang="en-US" altLang="en-US" dirty="0"/>
              <a:t>Treatment	n	Number		Proportion</a:t>
            </a:r>
          </a:p>
          <a:p>
            <a:pPr>
              <a:buNone/>
            </a:pPr>
            <a:r>
              <a:rPr lang="en-US" altLang="en-US" dirty="0"/>
              <a:t>New			50	    23		0.46</a:t>
            </a:r>
          </a:p>
          <a:p>
            <a:pPr>
              <a:buNone/>
            </a:pPr>
            <a:r>
              <a:rPr lang="en-US" altLang="en-US" dirty="0"/>
              <a:t>Standard		50	    11		0.22</a:t>
            </a:r>
          </a:p>
          <a:p>
            <a:pPr>
              <a:buNone/>
            </a:pPr>
            <a:endParaRPr lang="en-US" altLang="en-US" dirty="0"/>
          </a:p>
        </p:txBody>
      </p:sp>
    </p:spTree>
    <p:extLst>
      <p:ext uri="{BB962C8B-B14F-4D97-AF65-F5344CB8AC3E}">
        <p14:creationId xmlns:p14="http://schemas.microsoft.com/office/powerpoint/2010/main" val="242557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ea typeface="MS PGothic" panose="020B0600070205080204" pitchFamily="34" charset="-128"/>
              </a:rPr>
              <a:t>Example 6.10.</a:t>
            </a:r>
            <a:br>
              <a:rPr lang="en-US" altLang="en-US" dirty="0">
                <a:ea typeface="MS PGothic" panose="020B0600070205080204" pitchFamily="34" charset="-128"/>
              </a:rPr>
            </a:br>
            <a:r>
              <a:rPr lang="en-US" altLang="en-US" dirty="0">
                <a:ea typeface="MS PGothic" panose="020B0600070205080204" pitchFamily="34" charset="-128"/>
              </a:rPr>
              <a:t>Confidence Interval for (p</a:t>
            </a:r>
            <a:r>
              <a:rPr lang="en-US" altLang="en-US" baseline="-25000" dirty="0">
                <a:ea typeface="MS PGothic" panose="020B0600070205080204" pitchFamily="34" charset="-128"/>
              </a:rPr>
              <a:t>1 </a:t>
            </a:r>
            <a:r>
              <a:rPr lang="en-US" altLang="en-US" dirty="0">
                <a:ea typeface="MS PGothic" panose="020B0600070205080204" pitchFamily="34" charset="-128"/>
              </a:rPr>
              <a:t>– p</a:t>
            </a:r>
            <a:r>
              <a:rPr lang="en-US" altLang="en-US" baseline="-25000" dirty="0">
                <a:ea typeface="MS PGothic" panose="020B0600070205080204" pitchFamily="34" charset="-128"/>
              </a:rPr>
              <a:t>2</a:t>
            </a:r>
            <a:r>
              <a:rPr lang="en-US" altLang="en-US" dirty="0">
                <a:ea typeface="MS PGothic" panose="020B0600070205080204" pitchFamily="34" charset="-128"/>
              </a:rPr>
              <a:t>)</a:t>
            </a:r>
            <a:r>
              <a:rPr lang="en-US" altLang="en-US" sz="3600" dirty="0">
                <a:ea typeface="MS PGothic" panose="020B0600070205080204" pitchFamily="34" charset="-128"/>
              </a:rPr>
              <a:t> </a:t>
            </a:r>
            <a:r>
              <a:rPr lang="en-US" altLang="en-US" sz="1400" dirty="0">
                <a:ea typeface="MS PGothic" panose="020B0600070205080204" pitchFamily="34" charset="-128"/>
              </a:rPr>
              <a:t>(3 of 3)</a:t>
            </a:r>
            <a:endParaRPr lang="en-US" dirty="0"/>
          </a:p>
        </p:txBody>
      </p:sp>
      <p:graphicFrame>
        <p:nvGraphicFramePr>
          <p:cNvPr id="5" name="Content Placeholder 4" descr="P 1 cap minus p 2 cap the whole plus or minus z times square root of p 1 cap times 1 minus p 1 cap the whole over n 1 plus p 2 cap times 1 minus p 2 cap the whole over n 2.&#10;" title="Unnumbered equation"/>
          <p:cNvGraphicFramePr>
            <a:graphicFrameLocks noGrp="1" noChangeAspect="1"/>
          </p:cNvGraphicFramePr>
          <p:nvPr>
            <p:ph sz="quarter" idx="4294967295"/>
            <p:extLst>
              <p:ext uri="{D42A27DB-BD31-4B8C-83A1-F6EECF244321}">
                <p14:modId xmlns:p14="http://schemas.microsoft.com/office/powerpoint/2010/main" val="3473955686"/>
              </p:ext>
            </p:extLst>
          </p:nvPr>
        </p:nvGraphicFramePr>
        <p:xfrm>
          <a:off x="2686737" y="1861782"/>
          <a:ext cx="4935537" cy="1038225"/>
        </p:xfrm>
        <a:graphic>
          <a:graphicData uri="http://schemas.openxmlformats.org/presentationml/2006/ole">
            <mc:AlternateContent xmlns:mc="http://schemas.openxmlformats.org/markup-compatibility/2006">
              <mc:Choice xmlns:v="urn:schemas-microsoft-com:vml" Requires="v">
                <p:oleObj name="Equation" r:id="rId2" imgW="2235200" imgH="469900" progId="Equation.3">
                  <p:embed/>
                </p:oleObj>
              </mc:Choice>
              <mc:Fallback>
                <p:oleObj name="Equation" r:id="rId2" imgW="2235200" imgH="469900" progId="Equation.3">
                  <p:embed/>
                  <p:pic>
                    <p:nvPicPr>
                      <p:cNvPr id="5" name="Content Placeholder 4" descr="P 1 cap minus p 2 cap the whole plus or minus z times square root of p 1 cap times 1 minus p 1 cap the whole over n 1 plus p 2 cap times 1 minus p 2 cap the whole over n 2.&#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737" y="1861782"/>
                        <a:ext cx="493553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descr="0.46 minus 0.22 the whole plus or minus 1.96 times square root of 0.46 times 1 minus 0.46 the whole over 50 plus 0.22 times 1 minus 0.22 the whole over 50.&#10;" title="Unnumbered equation"/>
          <p:cNvGraphicFramePr>
            <a:graphicFrameLocks noGrp="1" noChangeAspect="1"/>
          </p:cNvGraphicFramePr>
          <p:nvPr>
            <p:ph sz="quarter" idx="4294967295"/>
            <p:extLst>
              <p:ext uri="{D42A27DB-BD31-4B8C-83A1-F6EECF244321}">
                <p14:modId xmlns:p14="http://schemas.microsoft.com/office/powerpoint/2010/main" val="1183119177"/>
              </p:ext>
            </p:extLst>
          </p:nvPr>
        </p:nvGraphicFramePr>
        <p:xfrm>
          <a:off x="2081899" y="3069870"/>
          <a:ext cx="7118350" cy="957262"/>
        </p:xfrm>
        <a:graphic>
          <a:graphicData uri="http://schemas.openxmlformats.org/presentationml/2006/ole">
            <mc:AlternateContent xmlns:mc="http://schemas.openxmlformats.org/markup-compatibility/2006">
              <mc:Choice xmlns:v="urn:schemas-microsoft-com:vml" Requires="v">
                <p:oleObj name="Equation" r:id="rId4" imgW="3213100" imgH="431800" progId="Equation.3">
                  <p:embed/>
                </p:oleObj>
              </mc:Choice>
              <mc:Fallback>
                <p:oleObj name="Equation" r:id="rId4" imgW="3213100" imgH="431800" progId="Equation.3">
                  <p:embed/>
                  <p:pic>
                    <p:nvPicPr>
                      <p:cNvPr id="6" name="Object 6" descr="0.46 minus 0.22 the whole plus or minus 1.96 times square root of 0.46 times 1 minus 0.46 the whole over 50 plus 0.22 times 1 minus 0.22 the whole over 50.&#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1899" y="3069870"/>
                        <a:ext cx="7118350"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3126474" y="4408132"/>
            <a:ext cx="2667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0.24 ± 0.18</a:t>
            </a:r>
          </a:p>
          <a:p>
            <a:pPr>
              <a:spcBef>
                <a:spcPct val="50000"/>
              </a:spcBef>
              <a:buFontTx/>
              <a:buNone/>
            </a:pPr>
            <a:r>
              <a:rPr lang="en-US" altLang="en-US" sz="2800" b="0">
                <a:latin typeface="Times New Roman" panose="02020603050405020304" pitchFamily="18" charset="0"/>
              </a:rPr>
              <a:t>(0.06, 0.42)</a:t>
            </a:r>
          </a:p>
        </p:txBody>
      </p:sp>
    </p:spTree>
    <p:extLst>
      <p:ext uri="{BB962C8B-B14F-4D97-AF65-F5344CB8AC3E}">
        <p14:creationId xmlns:p14="http://schemas.microsoft.com/office/powerpoint/2010/main" val="325656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Relative Risk (RR)</a:t>
            </a:r>
            <a:endParaRPr lang="en-US" dirty="0"/>
          </a:p>
        </p:txBody>
      </p:sp>
      <p:sp>
        <p:nvSpPr>
          <p:cNvPr id="14" name="Content Placeholder 2"/>
          <p:cNvSpPr>
            <a:spLocks noGrp="1"/>
          </p:cNvSpPr>
          <p:nvPr>
            <p:ph idx="1"/>
          </p:nvPr>
        </p:nvSpPr>
        <p:spPr/>
        <p:txBody>
          <a:bodyPr/>
          <a:lstStyle/>
          <a:p>
            <a:r>
              <a:rPr lang="en-US" altLang="en-US" sz="2400" dirty="0"/>
              <a:t>Dichotomous outcome</a:t>
            </a:r>
          </a:p>
          <a:p>
            <a:r>
              <a:rPr lang="en-US" altLang="en-US" sz="2400" dirty="0"/>
              <a:t>Two independent samples</a:t>
            </a:r>
          </a:p>
          <a:p>
            <a:endParaRPr lang="en-US" altLang="en-US" sz="2000" dirty="0"/>
          </a:p>
          <a:p>
            <a:pPr>
              <a:buNone/>
            </a:pPr>
            <a:r>
              <a:rPr lang="en-US" altLang="en-US" sz="2000" dirty="0"/>
              <a:t>				          </a:t>
            </a:r>
          </a:p>
          <a:p>
            <a:pPr>
              <a:buNone/>
            </a:pPr>
            <a:endParaRPr lang="en-US" altLang="en-US" sz="2000" dirty="0"/>
          </a:p>
          <a:p>
            <a:pPr>
              <a:buNone/>
            </a:pPr>
            <a:r>
              <a:rPr lang="en-US" altLang="en-US" sz="2000" dirty="0"/>
              <a:t>		</a:t>
            </a:r>
          </a:p>
          <a:p>
            <a:pPr>
              <a:buNone/>
            </a:pPr>
            <a:r>
              <a:rPr lang="en-US" altLang="en-US" sz="2000" dirty="0"/>
              <a:t>		</a:t>
            </a:r>
            <a:r>
              <a:rPr lang="en-US" altLang="en-US" sz="2400" dirty="0" err="1"/>
              <a:t>exp</a:t>
            </a:r>
            <a:r>
              <a:rPr lang="en-US" altLang="en-US" sz="2400" dirty="0"/>
              <a:t>(lower limit), </a:t>
            </a:r>
            <a:r>
              <a:rPr lang="en-US" altLang="en-US" sz="2400" dirty="0" err="1"/>
              <a:t>exp</a:t>
            </a:r>
            <a:r>
              <a:rPr lang="en-US" altLang="en-US" sz="2400" dirty="0"/>
              <a:t>(upper limit)</a:t>
            </a:r>
          </a:p>
          <a:p>
            <a:pPr>
              <a:buNone/>
            </a:pPr>
            <a:endParaRPr lang="en-US" altLang="en-US" sz="2400" dirty="0"/>
          </a:p>
          <a:p>
            <a:pPr>
              <a:buNone/>
            </a:pPr>
            <a:r>
              <a:rPr lang="en-US" altLang="en-US" sz="2400" dirty="0"/>
              <a:t>						(Find Z in Table 1B)</a:t>
            </a:r>
          </a:p>
        </p:txBody>
      </p:sp>
      <p:graphicFrame>
        <p:nvGraphicFramePr>
          <p:cNvPr id="4" name="Object 5" descr="log of R R; log of R R cap plus or minus z times square root of n 1 minus x 1 the whole over x 1 the whole over n 1 plus n 2 minus x 2 the whole over x 2 the whole over n 2&#10;" title="Unnumbered equation"/>
          <p:cNvGraphicFramePr>
            <a:graphicFrameLocks noChangeAspect="1"/>
          </p:cNvGraphicFramePr>
          <p:nvPr>
            <p:extLst>
              <p:ext uri="{D42A27DB-BD31-4B8C-83A1-F6EECF244321}">
                <p14:modId xmlns:p14="http://schemas.microsoft.com/office/powerpoint/2010/main" val="3836271290"/>
              </p:ext>
            </p:extLst>
          </p:nvPr>
        </p:nvGraphicFramePr>
        <p:xfrm>
          <a:off x="1280354" y="2888895"/>
          <a:ext cx="6080125" cy="1182687"/>
        </p:xfrm>
        <a:graphic>
          <a:graphicData uri="http://schemas.openxmlformats.org/presentationml/2006/ole">
            <mc:AlternateContent xmlns:mc="http://schemas.openxmlformats.org/markup-compatibility/2006">
              <mc:Choice xmlns:v="urn:schemas-microsoft-com:vml" Requires="v">
                <p:oleObj name="Equation" r:id="rId2" imgW="2400300" imgH="469900" progId="Equation.3">
                  <p:embed/>
                </p:oleObj>
              </mc:Choice>
              <mc:Fallback>
                <p:oleObj name="Equation" r:id="rId2" imgW="2400300" imgH="469900" progId="Equation.3">
                  <p:embed/>
                  <p:pic>
                    <p:nvPicPr>
                      <p:cNvPr id="4" name="Object 5" descr="log of R R; log of R R cap plus or minus z times square root of n 1 minus x 1 the whole over x 1 the whole over n 1 plus n 2 minus x 2 the whole over x 2 the whole over n 2&#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354" y="2888895"/>
                        <a:ext cx="608012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322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6.12.</a:t>
            </a:r>
            <a:br>
              <a:rPr lang="en-US" altLang="en-US" dirty="0"/>
            </a:br>
            <a:r>
              <a:rPr lang="en-US" altLang="en-US" dirty="0"/>
              <a:t>Confidence Interval for RR</a:t>
            </a:r>
            <a:r>
              <a:rPr lang="en-US" altLang="en-US" sz="3600" dirty="0"/>
              <a:t> </a:t>
            </a:r>
            <a:r>
              <a:rPr lang="en-US" altLang="en-US" sz="1400" dirty="0"/>
              <a:t>(1 of 2)</a:t>
            </a:r>
            <a:endParaRPr lang="en-US" dirty="0"/>
          </a:p>
        </p:txBody>
      </p:sp>
      <p:sp>
        <p:nvSpPr>
          <p:cNvPr id="14" name="Content Placeholder 2"/>
          <p:cNvSpPr>
            <a:spLocks noGrp="1"/>
          </p:cNvSpPr>
          <p:nvPr>
            <p:ph idx="1"/>
          </p:nvPr>
        </p:nvSpPr>
        <p:spPr/>
        <p:txBody>
          <a:bodyPr/>
          <a:lstStyle/>
          <a:p>
            <a:pPr>
              <a:buNone/>
            </a:pPr>
            <a:r>
              <a:rPr lang="en-US" altLang="en-US" dirty="0"/>
              <a:t>			   	    Reduction of 3+ Points</a:t>
            </a:r>
          </a:p>
          <a:p>
            <a:pPr>
              <a:buNone/>
            </a:pPr>
            <a:r>
              <a:rPr lang="en-US" altLang="en-US" dirty="0"/>
              <a:t>Treatment	n	Number		Proportion</a:t>
            </a:r>
          </a:p>
          <a:p>
            <a:pPr>
              <a:buNone/>
            </a:pPr>
            <a:r>
              <a:rPr lang="en-US" altLang="en-US" dirty="0"/>
              <a:t>New			50	    23		0.46</a:t>
            </a:r>
          </a:p>
          <a:p>
            <a:pPr>
              <a:buNone/>
            </a:pPr>
            <a:r>
              <a:rPr lang="en-US" altLang="en-US" dirty="0"/>
              <a:t>Standard		50	    11		0.22</a:t>
            </a:r>
          </a:p>
          <a:p>
            <a:pPr>
              <a:buNone/>
            </a:pPr>
            <a:endParaRPr lang="en-US" altLang="en-US" dirty="0"/>
          </a:p>
          <a:p>
            <a:pPr>
              <a:buNone/>
            </a:pPr>
            <a:endParaRPr lang="en-US" altLang="en-US" dirty="0"/>
          </a:p>
          <a:p>
            <a:pPr>
              <a:buNone/>
            </a:pPr>
            <a:r>
              <a:rPr lang="en-US" altLang="en-US" dirty="0"/>
              <a:t>Construct a 95% CI for the relative risk.</a:t>
            </a:r>
          </a:p>
        </p:txBody>
      </p:sp>
    </p:spTree>
    <p:extLst>
      <p:ext uri="{BB962C8B-B14F-4D97-AF65-F5344CB8AC3E}">
        <p14:creationId xmlns:p14="http://schemas.microsoft.com/office/powerpoint/2010/main" val="21882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6.12.</a:t>
            </a:r>
            <a:br>
              <a:rPr lang="en-US" altLang="en-US" dirty="0"/>
            </a:br>
            <a:r>
              <a:rPr lang="en-US" altLang="en-US" dirty="0"/>
              <a:t>Confidence Interval for RR</a:t>
            </a:r>
            <a:r>
              <a:rPr lang="en-US" altLang="en-US" sz="3600" dirty="0"/>
              <a:t> </a:t>
            </a:r>
            <a:r>
              <a:rPr lang="en-US" altLang="en-US" sz="1400" dirty="0"/>
              <a:t>(2 of 2)</a:t>
            </a:r>
            <a:endParaRPr lang="en-US" dirty="0"/>
          </a:p>
        </p:txBody>
      </p:sp>
      <p:graphicFrame>
        <p:nvGraphicFramePr>
          <p:cNvPr id="5" name="Content Placeholder 4" descr="R R cap equals p 1 cap over p 2 cap equals 0.46 over 0.22 equals 2.09.&#10;" title="Unnumbered equation"/>
          <p:cNvGraphicFramePr>
            <a:graphicFrameLocks noGrp="1" noChangeAspect="1"/>
          </p:cNvGraphicFramePr>
          <p:nvPr>
            <p:ph sz="half" idx="1"/>
            <p:extLst>
              <p:ext uri="{D42A27DB-BD31-4B8C-83A1-F6EECF244321}">
                <p14:modId xmlns:p14="http://schemas.microsoft.com/office/powerpoint/2010/main" val="294454419"/>
              </p:ext>
            </p:extLst>
          </p:nvPr>
        </p:nvGraphicFramePr>
        <p:xfrm>
          <a:off x="912125" y="1905000"/>
          <a:ext cx="3276600" cy="977900"/>
        </p:xfrm>
        <a:graphic>
          <a:graphicData uri="http://schemas.openxmlformats.org/presentationml/2006/ole">
            <mc:AlternateContent xmlns:mc="http://schemas.openxmlformats.org/markup-compatibility/2006">
              <mc:Choice xmlns:v="urn:schemas-microsoft-com:vml" Requires="v">
                <p:oleObj name="Equation" r:id="rId2" imgW="1447800" imgH="431800" progId="Equation.3">
                  <p:embed/>
                </p:oleObj>
              </mc:Choice>
              <mc:Fallback>
                <p:oleObj name="Equation" r:id="rId2" imgW="1447800" imgH="431800" progId="Equation.3">
                  <p:embed/>
                  <p:pic>
                    <p:nvPicPr>
                      <p:cNvPr id="5" name="Content Placeholder 4" descr="R R cap equals p 1 cap over p 2 cap equals 0.46 over 0.22 equals 2.09.&#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125" y="1905000"/>
                        <a:ext cx="3276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descr="Log of 2.09 plus or minus 1.96 times square root of 27 over 23 the whole over 50 plus 39 over 11 the whole over 50.&#10;" title="Unnumbered equation"/>
          <p:cNvGraphicFramePr>
            <a:graphicFrameLocks noChangeAspect="1"/>
          </p:cNvGraphicFramePr>
          <p:nvPr>
            <p:extLst>
              <p:ext uri="{D42A27DB-BD31-4B8C-83A1-F6EECF244321}">
                <p14:modId xmlns:p14="http://schemas.microsoft.com/office/powerpoint/2010/main" val="1734427455"/>
              </p:ext>
            </p:extLst>
          </p:nvPr>
        </p:nvGraphicFramePr>
        <p:xfrm>
          <a:off x="835925" y="3048000"/>
          <a:ext cx="4876800" cy="1146175"/>
        </p:xfrm>
        <a:graphic>
          <a:graphicData uri="http://schemas.openxmlformats.org/presentationml/2006/ole">
            <mc:AlternateContent xmlns:mc="http://schemas.openxmlformats.org/markup-compatibility/2006">
              <mc:Choice xmlns:v="urn:schemas-microsoft-com:vml" Requires="v">
                <p:oleObj name="Equation" r:id="rId4" imgW="1892300" imgH="444500" progId="Equation.3">
                  <p:embed/>
                </p:oleObj>
              </mc:Choice>
              <mc:Fallback>
                <p:oleObj name="Equation" r:id="rId4" imgW="1892300" imgH="444500" progId="Equation.3">
                  <p:embed/>
                  <p:pic>
                    <p:nvPicPr>
                      <p:cNvPr id="6" name="Object 6" descr="Log of 2.09 plus or minus 1.96 times square root of 27 over 23 the whole over 50 plus 39 over 11 the whole over 50.&#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925" y="3048000"/>
                        <a:ext cx="487680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8"/>
          <p:cNvSpPr txBox="1">
            <a:spLocks noChangeArrowheads="1"/>
          </p:cNvSpPr>
          <p:nvPr/>
        </p:nvSpPr>
        <p:spPr bwMode="auto">
          <a:xfrm>
            <a:off x="912125" y="4572000"/>
            <a:ext cx="8153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0.737 ± 0.602                  exp(0.135), exp(1.339)</a:t>
            </a:r>
          </a:p>
          <a:p>
            <a:pPr>
              <a:spcBef>
                <a:spcPct val="50000"/>
              </a:spcBef>
              <a:buFontTx/>
              <a:buNone/>
            </a:pPr>
            <a:r>
              <a:rPr lang="en-US" altLang="en-US" sz="2800" b="0">
                <a:latin typeface="Times New Roman" panose="02020603050405020304" pitchFamily="18" charset="0"/>
              </a:rPr>
              <a:t>(0.135, 1.339)                         (1.14, 3.82)</a:t>
            </a:r>
          </a:p>
        </p:txBody>
      </p:sp>
    </p:spTree>
    <p:extLst>
      <p:ext uri="{BB962C8B-B14F-4D97-AF65-F5344CB8AC3E}">
        <p14:creationId xmlns:p14="http://schemas.microsoft.com/office/powerpoint/2010/main" val="34384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Odds Ratio (OR)</a:t>
            </a:r>
            <a:endParaRPr lang="en-US" dirty="0"/>
          </a:p>
        </p:txBody>
      </p:sp>
      <p:sp>
        <p:nvSpPr>
          <p:cNvPr id="14" name="Content Placeholder 2"/>
          <p:cNvSpPr>
            <a:spLocks noGrp="1"/>
          </p:cNvSpPr>
          <p:nvPr>
            <p:ph idx="1"/>
          </p:nvPr>
        </p:nvSpPr>
        <p:spPr/>
        <p:txBody>
          <a:bodyPr/>
          <a:lstStyle/>
          <a:p>
            <a:r>
              <a:rPr lang="en-US" altLang="en-US" dirty="0"/>
              <a:t>Dichotomous outcome</a:t>
            </a:r>
          </a:p>
          <a:p>
            <a:r>
              <a:rPr lang="en-US" altLang="en-US" dirty="0"/>
              <a:t>Two independent samples</a:t>
            </a:r>
          </a:p>
          <a:p>
            <a:endParaRPr lang="en-US" altLang="en-US" sz="2000" dirty="0"/>
          </a:p>
          <a:p>
            <a:pPr>
              <a:buNone/>
            </a:pPr>
            <a:r>
              <a:rPr lang="en-US" altLang="en-US" sz="2000" dirty="0"/>
              <a:t>				          </a:t>
            </a:r>
          </a:p>
          <a:p>
            <a:pPr>
              <a:buNone/>
            </a:pPr>
            <a:endParaRPr lang="en-US" altLang="en-US" sz="2000" dirty="0"/>
          </a:p>
          <a:p>
            <a:pPr>
              <a:buNone/>
            </a:pPr>
            <a:r>
              <a:rPr lang="en-US" altLang="en-US" sz="2000" dirty="0"/>
              <a:t>		</a:t>
            </a:r>
          </a:p>
          <a:p>
            <a:pPr>
              <a:buNone/>
            </a:pPr>
            <a:r>
              <a:rPr lang="en-US" altLang="en-US" sz="2000" dirty="0"/>
              <a:t>		</a:t>
            </a:r>
            <a:r>
              <a:rPr lang="en-US" altLang="en-US" sz="2400" dirty="0" err="1"/>
              <a:t>exp</a:t>
            </a:r>
            <a:r>
              <a:rPr lang="en-US" altLang="en-US" sz="2400" dirty="0"/>
              <a:t>(lower limit), </a:t>
            </a:r>
            <a:r>
              <a:rPr lang="en-US" altLang="en-US" sz="2400" dirty="0" err="1"/>
              <a:t>exp</a:t>
            </a:r>
            <a:r>
              <a:rPr lang="en-US" altLang="en-US" sz="2400" dirty="0"/>
              <a:t>(upper limit)</a:t>
            </a:r>
          </a:p>
          <a:p>
            <a:pPr>
              <a:buNone/>
            </a:pPr>
            <a:endParaRPr lang="en-US" altLang="en-US" sz="2400" dirty="0"/>
          </a:p>
          <a:p>
            <a:pPr>
              <a:buNone/>
            </a:pPr>
            <a:r>
              <a:rPr lang="en-US" altLang="en-US" sz="2400" dirty="0"/>
              <a:t>						(Find Z in Table 1B)</a:t>
            </a:r>
          </a:p>
        </p:txBody>
      </p:sp>
      <p:graphicFrame>
        <p:nvGraphicFramePr>
          <p:cNvPr id="4" name="Object 5" descr="Log of O R cap plus or minus z times square root of 1 over x 1 plus 1 over n 1 minus x 1 plus 1 over x 2 plus 1 over n 2 minus x 2.&#10;" title="Unnumbered equation"/>
          <p:cNvGraphicFramePr>
            <a:graphicFrameLocks noChangeAspect="1"/>
          </p:cNvGraphicFramePr>
          <p:nvPr>
            <p:extLst>
              <p:ext uri="{D42A27DB-BD31-4B8C-83A1-F6EECF244321}">
                <p14:modId xmlns:p14="http://schemas.microsoft.com/office/powerpoint/2010/main" val="229564129"/>
              </p:ext>
            </p:extLst>
          </p:nvPr>
        </p:nvGraphicFramePr>
        <p:xfrm>
          <a:off x="1263555" y="2933700"/>
          <a:ext cx="6562725" cy="1181100"/>
        </p:xfrm>
        <a:graphic>
          <a:graphicData uri="http://schemas.openxmlformats.org/presentationml/2006/ole">
            <mc:AlternateContent xmlns:mc="http://schemas.openxmlformats.org/markup-compatibility/2006">
              <mc:Choice xmlns:v="urn:schemas-microsoft-com:vml" Requires="v">
                <p:oleObj name="Equation" r:id="rId2" imgW="2667000" imgH="482600" progId="Equation.3">
                  <p:embed/>
                </p:oleObj>
              </mc:Choice>
              <mc:Fallback>
                <p:oleObj name="Equation" r:id="rId2" imgW="2667000" imgH="482600" progId="Equation.3">
                  <p:embed/>
                  <p:pic>
                    <p:nvPicPr>
                      <p:cNvPr id="4" name="Object 5" descr="Log of O R cap plus or minus z times square root of 1 over x 1 plus 1 over n 1 minus x 1 plus 1 over x 2 plus 1 over n 2 minus x 2.&#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555" y="2933700"/>
                        <a:ext cx="65627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6328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Statistical Inference</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pPr>
              <a:spcBef>
                <a:spcPct val="0"/>
              </a:spcBef>
            </a:pPr>
            <a:r>
              <a:rPr lang="en-US" altLang="en-US" dirty="0">
                <a:ea typeface="MS PGothic" panose="020B0600070205080204" pitchFamily="34" charset="-128"/>
              </a:rPr>
              <a:t>There are two broad areas of statistical inference: </a:t>
            </a:r>
            <a:r>
              <a:rPr lang="en-US" altLang="en-US" i="1" dirty="0">
                <a:ea typeface="MS PGothic" panose="020B0600070205080204" pitchFamily="34" charset="-128"/>
              </a:rPr>
              <a:t>estimation</a:t>
            </a:r>
            <a:r>
              <a:rPr lang="en-US" altLang="en-US" dirty="0">
                <a:ea typeface="MS PGothic" panose="020B0600070205080204" pitchFamily="34" charset="-128"/>
              </a:rPr>
              <a:t> and </a:t>
            </a:r>
            <a:r>
              <a:rPr lang="en-US" altLang="en-US" i="1" dirty="0">
                <a:ea typeface="MS PGothic" panose="020B0600070205080204" pitchFamily="34" charset="-128"/>
              </a:rPr>
              <a:t>hypothesis testing</a:t>
            </a:r>
            <a:r>
              <a:rPr lang="en-US" altLang="en-US" dirty="0">
                <a:ea typeface="MS PGothic" panose="020B0600070205080204" pitchFamily="34" charset="-128"/>
              </a:rPr>
              <a:t>.</a:t>
            </a:r>
            <a:endParaRPr lang="en-US" altLang="en-US" i="1" u="sng" dirty="0">
              <a:ea typeface="MS PGothic" panose="020B0600070205080204" pitchFamily="34" charset="-128"/>
            </a:endParaRPr>
          </a:p>
          <a:p>
            <a:pPr>
              <a:spcBef>
                <a:spcPct val="0"/>
              </a:spcBef>
            </a:pPr>
            <a:r>
              <a:rPr lang="en-US" altLang="en-US" i="1" dirty="0">
                <a:ea typeface="MS PGothic" panose="020B0600070205080204" pitchFamily="34" charset="-128"/>
              </a:rPr>
              <a:t>Estimation</a:t>
            </a:r>
            <a:r>
              <a:rPr lang="en-US" altLang="en-US" dirty="0">
                <a:ea typeface="MS PGothic" panose="020B0600070205080204" pitchFamily="34" charset="-128"/>
              </a:rPr>
              <a:t>—the population parameter is unknown, and sample statistics are used to generate estimates of the unknown parameter. </a:t>
            </a:r>
            <a:endParaRPr lang="en-US" altLang="en-US" i="1" u="sng" dirty="0">
              <a:ea typeface="MS PGothic" panose="020B0600070205080204" pitchFamily="34" charset="-128"/>
            </a:endParaRPr>
          </a:p>
        </p:txBody>
      </p:sp>
    </p:spTree>
    <p:extLst>
      <p:ext uri="{BB962C8B-B14F-4D97-AF65-F5344CB8AC3E}">
        <p14:creationId xmlns:p14="http://schemas.microsoft.com/office/powerpoint/2010/main" val="339893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6.14.</a:t>
            </a:r>
            <a:br>
              <a:rPr lang="en-US" altLang="en-US" dirty="0"/>
            </a:br>
            <a:r>
              <a:rPr lang="en-US" altLang="en-US" dirty="0"/>
              <a:t>Confidence Interval for OR</a:t>
            </a:r>
            <a:r>
              <a:rPr lang="en-US" altLang="en-US" sz="3600" dirty="0"/>
              <a:t> </a:t>
            </a:r>
            <a:r>
              <a:rPr lang="en-US" altLang="en-US" sz="1400" dirty="0"/>
              <a:t>(1 of 2)</a:t>
            </a:r>
            <a:endParaRPr lang="en-US" dirty="0"/>
          </a:p>
        </p:txBody>
      </p:sp>
      <p:sp>
        <p:nvSpPr>
          <p:cNvPr id="14" name="Content Placeholder 2"/>
          <p:cNvSpPr>
            <a:spLocks noGrp="1"/>
          </p:cNvSpPr>
          <p:nvPr>
            <p:ph idx="1"/>
          </p:nvPr>
        </p:nvSpPr>
        <p:spPr/>
        <p:txBody>
          <a:bodyPr/>
          <a:lstStyle/>
          <a:p>
            <a:pPr>
              <a:buNone/>
            </a:pPr>
            <a:r>
              <a:rPr lang="en-US" altLang="en-US" dirty="0"/>
              <a:t>			   	    Reduction of 3+ Points</a:t>
            </a:r>
          </a:p>
          <a:p>
            <a:pPr>
              <a:buNone/>
            </a:pPr>
            <a:r>
              <a:rPr lang="en-US" altLang="en-US" dirty="0"/>
              <a:t>Treatment	n	Number		Proportion</a:t>
            </a:r>
          </a:p>
          <a:p>
            <a:pPr>
              <a:buNone/>
            </a:pPr>
            <a:r>
              <a:rPr lang="en-US" altLang="en-US" dirty="0"/>
              <a:t>New			50	    23		0.46</a:t>
            </a:r>
          </a:p>
          <a:p>
            <a:pPr>
              <a:buNone/>
            </a:pPr>
            <a:r>
              <a:rPr lang="en-US" altLang="en-US" dirty="0"/>
              <a:t>Standard		50	    11		0.22</a:t>
            </a:r>
          </a:p>
          <a:p>
            <a:pPr>
              <a:buNone/>
            </a:pPr>
            <a:endParaRPr lang="en-US" altLang="en-US" dirty="0"/>
          </a:p>
          <a:p>
            <a:pPr>
              <a:buNone/>
            </a:pPr>
            <a:endParaRPr lang="en-US" altLang="en-US" dirty="0"/>
          </a:p>
          <a:p>
            <a:pPr>
              <a:buNone/>
            </a:pPr>
            <a:r>
              <a:rPr lang="en-US" altLang="en-US" dirty="0"/>
              <a:t>Construct a 95% CI for the odds ratio.</a:t>
            </a:r>
          </a:p>
        </p:txBody>
      </p:sp>
    </p:spTree>
    <p:extLst>
      <p:ext uri="{BB962C8B-B14F-4D97-AF65-F5344CB8AC3E}">
        <p14:creationId xmlns:p14="http://schemas.microsoft.com/office/powerpoint/2010/main" val="323692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6.14.</a:t>
            </a:r>
            <a:br>
              <a:rPr lang="en-US" altLang="en-US" dirty="0"/>
            </a:br>
            <a:r>
              <a:rPr lang="en-US" altLang="en-US" dirty="0"/>
              <a:t>Confidence Interval for OR</a:t>
            </a:r>
            <a:r>
              <a:rPr lang="en-US" altLang="en-US" sz="3600" dirty="0"/>
              <a:t> </a:t>
            </a:r>
            <a:r>
              <a:rPr lang="en-US" altLang="en-US" sz="1400" dirty="0"/>
              <a:t>(2 of 2)</a:t>
            </a:r>
            <a:endParaRPr lang="en-US" dirty="0"/>
          </a:p>
        </p:txBody>
      </p:sp>
      <p:graphicFrame>
        <p:nvGraphicFramePr>
          <p:cNvPr id="5" name="Object 3" descr="O R cap equals x 1 over n 1 minus x 1 the whole over x 2 over n 2 minus x 2 equals 23 over 27 the whole over 11 over 39 equals 3.02.&#10;" title="Unnumbered equation"/>
          <p:cNvGraphicFramePr>
            <a:graphicFrameLocks noGrp="1" noChangeAspect="1"/>
          </p:cNvGraphicFramePr>
          <p:nvPr>
            <p:ph sz="half" idx="1"/>
            <p:extLst>
              <p:ext uri="{D42A27DB-BD31-4B8C-83A1-F6EECF244321}">
                <p14:modId xmlns:p14="http://schemas.microsoft.com/office/powerpoint/2010/main" val="1610613341"/>
              </p:ext>
            </p:extLst>
          </p:nvPr>
        </p:nvGraphicFramePr>
        <p:xfrm>
          <a:off x="1076870" y="1784706"/>
          <a:ext cx="5068887" cy="1050925"/>
        </p:xfrm>
        <a:graphic>
          <a:graphicData uri="http://schemas.openxmlformats.org/presentationml/2006/ole">
            <mc:AlternateContent xmlns:mc="http://schemas.openxmlformats.org/markup-compatibility/2006">
              <mc:Choice xmlns:v="urn:schemas-microsoft-com:vml" Requires="v">
                <p:oleObj name="Equation" r:id="rId2" imgW="2082800" imgH="431800" progId="Equation.3">
                  <p:embed/>
                </p:oleObj>
              </mc:Choice>
              <mc:Fallback>
                <p:oleObj name="Equation" r:id="rId2" imgW="2082800" imgH="431800" progId="Equation.3">
                  <p:embed/>
                  <p:pic>
                    <p:nvPicPr>
                      <p:cNvPr id="5" name="Object 3" descr="O R cap equals x 1 over n 1 minus x 1 the whole over x 2 over n 2 minus x 2 equals 23 over 27 the whole over 11 over 39 equals 3.02.&#10;" title="Unnumbered equation"/>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870" y="1784706"/>
                        <a:ext cx="5068887"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descr="Log of 3.02 plus or minus 1.96 times square root of 1 over 23 plus 1 over 27 plus 1 over 11 plus 1 over 39.&#10;" title="Unnumbered equation"/>
          <p:cNvGraphicFramePr>
            <a:graphicFrameLocks noChangeAspect="1"/>
          </p:cNvGraphicFramePr>
          <p:nvPr>
            <p:extLst>
              <p:ext uri="{D42A27DB-BD31-4B8C-83A1-F6EECF244321}">
                <p14:modId xmlns:p14="http://schemas.microsoft.com/office/powerpoint/2010/main" val="1230188541"/>
              </p:ext>
            </p:extLst>
          </p:nvPr>
        </p:nvGraphicFramePr>
        <p:xfrm>
          <a:off x="945107" y="3000731"/>
          <a:ext cx="4876800" cy="1022350"/>
        </p:xfrm>
        <a:graphic>
          <a:graphicData uri="http://schemas.openxmlformats.org/presentationml/2006/ole">
            <mc:AlternateContent xmlns:mc="http://schemas.openxmlformats.org/markup-compatibility/2006">
              <mc:Choice xmlns:v="urn:schemas-microsoft-com:vml" Requires="v">
                <p:oleObj name="Equation" r:id="rId4" imgW="2120900" imgH="444500" progId="Equation.3">
                  <p:embed/>
                </p:oleObj>
              </mc:Choice>
              <mc:Fallback>
                <p:oleObj name="Equation" r:id="rId4" imgW="2120900" imgH="444500" progId="Equation.3">
                  <p:embed/>
                  <p:pic>
                    <p:nvPicPr>
                      <p:cNvPr id="6" name="Object 4" descr="Log of 3.02 plus or minus 1.96 times square root of 1 over 23 plus 1 over 27 plus 1 over 11 plus 1 over 39.&#10;" title="Unnumbered equation"/>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107" y="3000731"/>
                        <a:ext cx="48768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1021307" y="4462818"/>
            <a:ext cx="8153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2800" b="0">
                <a:latin typeface="Times New Roman" panose="02020603050405020304" pitchFamily="18" charset="0"/>
              </a:rPr>
              <a:t>1.105 ± 0.870                  exp(0.235), exp(1.975)</a:t>
            </a:r>
          </a:p>
          <a:p>
            <a:pPr>
              <a:spcBef>
                <a:spcPct val="50000"/>
              </a:spcBef>
              <a:buFontTx/>
              <a:buNone/>
            </a:pPr>
            <a:r>
              <a:rPr lang="en-US" altLang="en-US" sz="2800" b="0">
                <a:latin typeface="Times New Roman" panose="02020603050405020304" pitchFamily="18" charset="0"/>
              </a:rPr>
              <a:t>(0.235, 1.975)                         (1.26, 7.21)</a:t>
            </a:r>
          </a:p>
        </p:txBody>
      </p:sp>
    </p:spTree>
    <p:extLst>
      <p:ext uri="{BB962C8B-B14F-4D97-AF65-F5344CB8AC3E}">
        <p14:creationId xmlns:p14="http://schemas.microsoft.com/office/powerpoint/2010/main" val="309170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Statistical Inference</a:t>
            </a:r>
            <a:r>
              <a:rPr lang="en-US" altLang="en-US" dirty="0"/>
              <a:t> </a:t>
            </a:r>
            <a:r>
              <a:rPr lang="en-US" altLang="en-US" sz="1400" dirty="0"/>
              <a:t>(2 of 2)</a:t>
            </a:r>
            <a:endParaRPr lang="en-US" dirty="0"/>
          </a:p>
        </p:txBody>
      </p:sp>
      <p:sp>
        <p:nvSpPr>
          <p:cNvPr id="14" name="Content Placeholder 2"/>
          <p:cNvSpPr>
            <a:spLocks noGrp="1"/>
          </p:cNvSpPr>
          <p:nvPr>
            <p:ph idx="1"/>
          </p:nvPr>
        </p:nvSpPr>
        <p:spPr/>
        <p:txBody>
          <a:bodyPr/>
          <a:lstStyle/>
          <a:p>
            <a:pPr>
              <a:spcBef>
                <a:spcPct val="0"/>
              </a:spcBef>
            </a:pPr>
            <a:r>
              <a:rPr lang="en-US" altLang="en-US" i="1" dirty="0">
                <a:ea typeface="MS PGothic" panose="020B0600070205080204" pitchFamily="34" charset="-128"/>
              </a:rPr>
              <a:t>Hypothesis testing</a:t>
            </a:r>
            <a:r>
              <a:rPr lang="en-US" altLang="en-US" dirty="0">
                <a:ea typeface="MS PGothic" panose="020B0600070205080204" pitchFamily="34" charset="-128"/>
              </a:rPr>
              <a:t>—an explicit statement or hypothesis is generated about the population parameter; sample statistics are analyzed and determined to either support or reject the hypothesis about the parameter.</a:t>
            </a:r>
          </a:p>
          <a:p>
            <a:pPr>
              <a:spcBef>
                <a:spcPct val="0"/>
              </a:spcBef>
            </a:pPr>
            <a:r>
              <a:rPr lang="en-US" altLang="en-US" dirty="0">
                <a:ea typeface="MS PGothic" panose="020B0600070205080204" pitchFamily="34" charset="-128"/>
              </a:rPr>
              <a:t>In both estimation and hypothesis testing, it is assumed that the sample drawn from the population is a random sample.</a:t>
            </a:r>
          </a:p>
        </p:txBody>
      </p:sp>
    </p:spTree>
    <p:extLst>
      <p:ext uri="{BB962C8B-B14F-4D97-AF65-F5344CB8AC3E}">
        <p14:creationId xmlns:p14="http://schemas.microsoft.com/office/powerpoint/2010/main" val="50514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Estimation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Process of determining likely values for unknown population parameter</a:t>
            </a:r>
          </a:p>
          <a:p>
            <a:r>
              <a:rPr lang="en-US" altLang="en-US" dirty="0">
                <a:ea typeface="MS PGothic" panose="020B0600070205080204" pitchFamily="34" charset="-128"/>
              </a:rPr>
              <a:t>Point estimate is best single-valued estimate for parameter.</a:t>
            </a:r>
          </a:p>
          <a:p>
            <a:r>
              <a:rPr lang="en-US" altLang="en-US" dirty="0">
                <a:ea typeface="MS PGothic" panose="020B0600070205080204" pitchFamily="34" charset="-128"/>
              </a:rPr>
              <a:t>Confidence interval is range of values for parameter. </a:t>
            </a:r>
          </a:p>
          <a:p>
            <a:pPr algn="ctr">
              <a:buNone/>
            </a:pPr>
            <a:r>
              <a:rPr lang="en-US" altLang="en-US" dirty="0">
                <a:ea typeface="MS PGothic" panose="020B0600070205080204" pitchFamily="34" charset="-128"/>
              </a:rPr>
              <a:t>point estimate ± margin of error</a:t>
            </a:r>
          </a:p>
        </p:txBody>
      </p:sp>
    </p:spTree>
    <p:extLst>
      <p:ext uri="{BB962C8B-B14F-4D97-AF65-F5344CB8AC3E}">
        <p14:creationId xmlns:p14="http://schemas.microsoft.com/office/powerpoint/2010/main" val="257582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cs typeface="Times New Roman" panose="02020603050405020304" pitchFamily="18" charset="0"/>
              </a:rPr>
              <a:t>Estimation</a:t>
            </a:r>
            <a:r>
              <a:rPr lang="en-US" altLang="en-US" sz="2800" dirty="0"/>
              <a:t> </a:t>
            </a:r>
            <a:r>
              <a:rPr lang="en-US" altLang="en-US" sz="1400" dirty="0"/>
              <a:t>(2 of 2)</a:t>
            </a:r>
            <a:endParaRPr lang="en-US" dirty="0"/>
          </a:p>
        </p:txBody>
      </p:sp>
      <p:sp>
        <p:nvSpPr>
          <p:cNvPr id="14" name="Content Placeholder 2"/>
          <p:cNvSpPr>
            <a:spLocks noGrp="1"/>
          </p:cNvSpPr>
          <p:nvPr>
            <p:ph idx="1"/>
          </p:nvPr>
        </p:nvSpPr>
        <p:spPr/>
        <p:txBody>
          <a:bodyPr/>
          <a:lstStyle/>
          <a:p>
            <a:pPr>
              <a:spcAft>
                <a:spcPct val="50000"/>
              </a:spcAft>
            </a:pPr>
            <a:r>
              <a:rPr lang="en-US" altLang="en-US" dirty="0">
                <a:ea typeface="MS PGothic" panose="020B0600070205080204" pitchFamily="34" charset="-128"/>
              </a:rPr>
              <a:t>A </a:t>
            </a:r>
            <a:r>
              <a:rPr lang="en-US" altLang="en-US" i="1" dirty="0">
                <a:ea typeface="MS PGothic" panose="020B0600070205080204" pitchFamily="34" charset="-128"/>
              </a:rPr>
              <a:t>point estimate</a:t>
            </a:r>
            <a:r>
              <a:rPr lang="en-US" altLang="en-US" dirty="0">
                <a:ea typeface="MS PGothic" panose="020B0600070205080204" pitchFamily="34" charset="-128"/>
              </a:rPr>
              <a:t> for a population parameter is the “best” single number estimate of that parameter. </a:t>
            </a:r>
          </a:p>
          <a:p>
            <a:pPr>
              <a:spcAft>
                <a:spcPct val="50000"/>
              </a:spcAft>
            </a:pPr>
            <a:r>
              <a:rPr lang="en-US" altLang="en-US" dirty="0">
                <a:ea typeface="MS PGothic" panose="020B0600070205080204" pitchFamily="34" charset="-128"/>
              </a:rPr>
              <a:t>A </a:t>
            </a:r>
            <a:r>
              <a:rPr lang="en-US" altLang="en-US" i="1" dirty="0">
                <a:ea typeface="MS PGothic" panose="020B0600070205080204" pitchFamily="34" charset="-128"/>
              </a:rPr>
              <a:t>confidence interval estimate</a:t>
            </a:r>
            <a:r>
              <a:rPr lang="en-US" altLang="en-US" dirty="0">
                <a:ea typeface="MS PGothic" panose="020B0600070205080204" pitchFamily="34" charset="-128"/>
              </a:rPr>
              <a:t> is a range of values for the population parameter with a level of confidence attached (e.g., 95% confidence that the range or interval contains the parameter).</a:t>
            </a:r>
          </a:p>
        </p:txBody>
      </p:sp>
    </p:spTree>
    <p:extLst>
      <p:ext uri="{BB962C8B-B14F-4D97-AF65-F5344CB8AC3E}">
        <p14:creationId xmlns:p14="http://schemas.microsoft.com/office/powerpoint/2010/main" val="220348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 Estimates</a:t>
            </a:r>
            <a:endParaRPr lang="en-US" dirty="0"/>
          </a:p>
        </p:txBody>
      </p:sp>
      <p:sp>
        <p:nvSpPr>
          <p:cNvPr id="14" name="Content Placeholder 2"/>
          <p:cNvSpPr>
            <a:spLocks noGrp="1"/>
          </p:cNvSpPr>
          <p:nvPr>
            <p:ph idx="1"/>
          </p:nvPr>
        </p:nvSpPr>
        <p:spPr/>
        <p:txBody>
          <a:bodyPr/>
          <a:lstStyle/>
          <a:p>
            <a:pPr algn="ctr">
              <a:lnSpc>
                <a:spcPct val="90000"/>
              </a:lnSpc>
              <a:buNone/>
            </a:pPr>
            <a:r>
              <a:rPr lang="en-US" altLang="en-US" dirty="0">
                <a:ea typeface="MS PGothic" panose="020B0600070205080204" pitchFamily="34" charset="-128"/>
              </a:rPr>
              <a:t> point estimate ± margin of error</a:t>
            </a:r>
          </a:p>
          <a:p>
            <a:pPr algn="ctr">
              <a:lnSpc>
                <a:spcPct val="90000"/>
              </a:lnSpc>
              <a:buNone/>
            </a:pPr>
            <a:endParaRPr lang="en-US" altLang="en-US" dirty="0">
              <a:ea typeface="MS PGothic" panose="020B0600070205080204" pitchFamily="34" charset="-128"/>
            </a:endParaRPr>
          </a:p>
          <a:p>
            <a:pPr algn="ctr">
              <a:lnSpc>
                <a:spcPct val="90000"/>
              </a:lnSpc>
              <a:buNone/>
            </a:pPr>
            <a:r>
              <a:rPr lang="en-US" altLang="en-US" dirty="0">
                <a:ea typeface="MS PGothic" panose="020B0600070205080204" pitchFamily="34" charset="-128"/>
              </a:rPr>
              <a:t>  point estimate ± Z SE (point estimate)</a:t>
            </a:r>
          </a:p>
          <a:p>
            <a:pPr>
              <a:lnSpc>
                <a:spcPct val="90000"/>
              </a:lnSpc>
              <a:buNone/>
            </a:pPr>
            <a:endParaRPr lang="en-US" altLang="en-US" dirty="0">
              <a:ea typeface="MS PGothic" panose="020B0600070205080204" pitchFamily="34" charset="-128"/>
            </a:endParaRPr>
          </a:p>
          <a:p>
            <a:pPr>
              <a:lnSpc>
                <a:spcPct val="90000"/>
              </a:lnSpc>
              <a:buNone/>
            </a:pPr>
            <a:r>
              <a:rPr lang="en-US" altLang="en-US" dirty="0">
                <a:ea typeface="MS PGothic" panose="020B0600070205080204" pitchFamily="34" charset="-128"/>
              </a:rPr>
              <a:t>where Z = value from standard normal distribution for desired confidence level and SE (point estimate) = standard error of the point estimate </a:t>
            </a:r>
            <a:endParaRPr lang="en-US" altLang="en-US" dirty="0"/>
          </a:p>
        </p:txBody>
      </p:sp>
    </p:spTree>
    <p:extLst>
      <p:ext uri="{BB962C8B-B14F-4D97-AF65-F5344CB8AC3E}">
        <p14:creationId xmlns:p14="http://schemas.microsoft.com/office/powerpoint/2010/main" val="3829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Confidence Intervals for </a:t>
            </a:r>
            <a:r>
              <a:rPr lang="en-US" altLang="en-US" dirty="0">
                <a:latin typeface="Symbol" panose="05050102010706020507" pitchFamily="18" charset="2"/>
              </a:rPr>
              <a:t>m</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Continuous outcome</a:t>
            </a:r>
          </a:p>
          <a:p>
            <a:r>
              <a:rPr lang="en-US" altLang="en-US" dirty="0">
                <a:ea typeface="MS PGothic" panose="020B0600070205080204" pitchFamily="34" charset="-128"/>
              </a:rPr>
              <a:t>One sample</a:t>
            </a:r>
          </a:p>
          <a:p>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n ≥ 30				(Find Z in Table 1B)</a:t>
            </a:r>
          </a:p>
          <a:p>
            <a:pPr>
              <a:buNone/>
            </a:pPr>
            <a:endParaRPr lang="en-US" altLang="en-US" sz="2400" dirty="0">
              <a:ea typeface="MS PGothic" panose="020B0600070205080204" pitchFamily="34" charset="-128"/>
            </a:endParaRPr>
          </a:p>
          <a:p>
            <a:pPr>
              <a:buNone/>
            </a:pPr>
            <a:r>
              <a:rPr lang="en-US" altLang="en-US" sz="2400" dirty="0">
                <a:ea typeface="MS PGothic" panose="020B0600070205080204" pitchFamily="34" charset="-128"/>
              </a:rPr>
              <a:t>n &lt; 30				(Find t in Table 2 [next slide],                               				</a:t>
            </a:r>
            <a:r>
              <a:rPr lang="en-US" altLang="en-US" sz="2400" dirty="0" err="1">
                <a:ea typeface="MS PGothic" panose="020B0600070205080204" pitchFamily="34" charset="-128"/>
              </a:rPr>
              <a:t>df</a:t>
            </a:r>
            <a:r>
              <a:rPr lang="en-US" altLang="en-US" sz="2400" dirty="0">
                <a:ea typeface="MS PGothic" panose="020B0600070205080204" pitchFamily="34" charset="-128"/>
              </a:rPr>
              <a:t> = n – 1)</a:t>
            </a:r>
          </a:p>
        </p:txBody>
      </p:sp>
      <p:graphicFrame>
        <p:nvGraphicFramePr>
          <p:cNvPr id="4" name="Object 4" descr="X plus or minus z times s over square root of n.&#10;" title="Unnumbered equation"/>
          <p:cNvGraphicFramePr>
            <a:graphicFrameLocks noChangeAspect="1"/>
          </p:cNvGraphicFramePr>
          <p:nvPr>
            <p:extLst>
              <p:ext uri="{D42A27DB-BD31-4B8C-83A1-F6EECF244321}">
                <p14:modId xmlns:p14="http://schemas.microsoft.com/office/powerpoint/2010/main" val="500589614"/>
              </p:ext>
            </p:extLst>
          </p:nvPr>
        </p:nvGraphicFramePr>
        <p:xfrm>
          <a:off x="2382672" y="2806519"/>
          <a:ext cx="1752600" cy="1085850"/>
        </p:xfrm>
        <a:graphic>
          <a:graphicData uri="http://schemas.openxmlformats.org/presentationml/2006/ole">
            <mc:AlternateContent xmlns:mc="http://schemas.openxmlformats.org/markup-compatibility/2006">
              <mc:Choice xmlns:v="urn:schemas-microsoft-com:vml" Requires="v">
                <p:oleObj name="Equation" r:id="rId2" imgW="672808" imgH="418918" progId="Equation.3">
                  <p:embed/>
                </p:oleObj>
              </mc:Choice>
              <mc:Fallback>
                <p:oleObj name="Equation" r:id="rId2" imgW="672808" imgH="418918" progId="Equation.3">
                  <p:embed/>
                  <p:pic>
                    <p:nvPicPr>
                      <p:cNvPr id="4" name="Object 4" descr="X plus or minus z times s over square root of n.&#10;" title="Unnumbered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672" y="2806519"/>
                        <a:ext cx="1752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descr="X bar plus or minus Z times s over square root of n. &#10;" title="Unnumbered equation"/>
          <p:cNvGraphicFramePr>
            <a:graphicFrameLocks noChangeAspect="1"/>
          </p:cNvGraphicFramePr>
          <p:nvPr>
            <p:extLst>
              <p:ext uri="{D42A27DB-BD31-4B8C-83A1-F6EECF244321}">
                <p14:modId xmlns:p14="http://schemas.microsoft.com/office/powerpoint/2010/main" val="1769865935"/>
              </p:ext>
            </p:extLst>
          </p:nvPr>
        </p:nvGraphicFramePr>
        <p:xfrm>
          <a:off x="2382672" y="4076243"/>
          <a:ext cx="1524000" cy="1030288"/>
        </p:xfrm>
        <a:graphic>
          <a:graphicData uri="http://schemas.openxmlformats.org/presentationml/2006/ole">
            <mc:AlternateContent xmlns:mc="http://schemas.openxmlformats.org/markup-compatibility/2006">
              <mc:Choice xmlns:v="urn:schemas-microsoft-com:vml" Requires="v">
                <p:oleObj name="Equation" r:id="rId4" imgW="622030" imgH="418918" progId="Equation.3">
                  <p:embed/>
                </p:oleObj>
              </mc:Choice>
              <mc:Fallback>
                <p:oleObj name="Equation" r:id="rId4" imgW="622030" imgH="418918" progId="Equation.3">
                  <p:embed/>
                  <p:pic>
                    <p:nvPicPr>
                      <p:cNvPr id="5" name="Object 6" descr="X bar plus or minus Z times s over square root of n. &#10;" title="Unnumbered equ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672" y="4076243"/>
                        <a:ext cx="15240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399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271</TotalTime>
  <Words>1905</Words>
  <Application>Microsoft Office PowerPoint</Application>
  <PresentationFormat>Widescreen</PresentationFormat>
  <Paragraphs>240</Paragraphs>
  <Slides>41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Calibri</vt:lpstr>
      <vt:lpstr>Symbol</vt:lpstr>
      <vt:lpstr>Times New Roman</vt:lpstr>
      <vt:lpstr>Wingdings</vt:lpstr>
      <vt:lpstr>Educational subjects 16x9</vt:lpstr>
      <vt:lpstr>Equation</vt:lpstr>
      <vt:lpstr>Confidence Interval  Estimates</vt:lpstr>
      <vt:lpstr>Learning Objectives (1 of 2)</vt:lpstr>
      <vt:lpstr>Learning Objectives (1 of 2)</vt:lpstr>
      <vt:lpstr>Statistical Inference (1 of 2)</vt:lpstr>
      <vt:lpstr>Statistical Inference (2 of 2)</vt:lpstr>
      <vt:lpstr>Estimation (1 of 2)</vt:lpstr>
      <vt:lpstr>Estimation (2 of 2)</vt:lpstr>
      <vt:lpstr>Confidence Interval Estimates</vt:lpstr>
      <vt:lpstr>Confidence Intervals for m</vt:lpstr>
      <vt:lpstr>Table 2.  Critical Values of  the t Distribution</vt:lpstr>
      <vt:lpstr>Example 6.1. Confidence Interval for m (1 of 2)</vt:lpstr>
      <vt:lpstr>Example 6.2. Confidence Interval for m (2 of 2)</vt:lpstr>
      <vt:lpstr>New Scenario</vt:lpstr>
      <vt:lpstr>Confidence Intervals for p</vt:lpstr>
      <vt:lpstr>Example 6.3. Confidence Interval for p</vt:lpstr>
      <vt:lpstr>New Scenario</vt:lpstr>
      <vt:lpstr>Two Independent Samples (1 of 2)</vt:lpstr>
      <vt:lpstr>Two Independent Samples (2 of 2)</vt:lpstr>
      <vt:lpstr>Confidence Intervals for (m1 - m2)</vt:lpstr>
      <vt:lpstr>Pooled Estimate of Common Standard Deviation, Sp</vt:lpstr>
      <vt:lpstr>Example 6.5. Confidence Interval for (m1 - m2)</vt:lpstr>
      <vt:lpstr>Assess Equality of Variances</vt:lpstr>
      <vt:lpstr>Confidence Intervals for (m1 - m2)</vt:lpstr>
      <vt:lpstr>New Scenario</vt:lpstr>
      <vt:lpstr>Two Dependent/Matched Samples</vt:lpstr>
      <vt:lpstr>Crossover Trial</vt:lpstr>
      <vt:lpstr>Confidence Intervals for md</vt:lpstr>
      <vt:lpstr>Example 6.8. Confidence Interval for md (1 of 3)</vt:lpstr>
      <vt:lpstr>Example 6.8. Confidence Interval for md (2 of 3)</vt:lpstr>
      <vt:lpstr>Example 6.8. Confidence Interval for md (3 of 3)</vt:lpstr>
      <vt:lpstr>New Scenario</vt:lpstr>
      <vt:lpstr>Confidence Intervals for (p1 - p2)</vt:lpstr>
      <vt:lpstr>Example 6.10. Confidence Interval for (p1 – p2) (1 of 3)</vt:lpstr>
      <vt:lpstr>Example 6.10. Confidence Interval for (p1 – p2) (2 of 3)</vt:lpstr>
      <vt:lpstr>Example 6.10. Confidence Interval for (p1 – p2) (3 of 3)</vt:lpstr>
      <vt:lpstr>Confidence Intervals for Relative Risk (RR)</vt:lpstr>
      <vt:lpstr>Example 6.12. Confidence Interval for RR (1 of 2)</vt:lpstr>
      <vt:lpstr>Example 6.12. Confidence Interval for RR (2 of 2)</vt:lpstr>
      <vt:lpstr>Confidence Intervals for Odds Ratio (OR)</vt:lpstr>
      <vt:lpstr>Example 6.14. Confidence Interval for OR (1 of 2)</vt:lpstr>
      <vt:lpstr>Example 6.14. Confidence Interval for OR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Mhoon, Kendra</cp:lastModifiedBy>
  <cp:revision>9</cp:revision>
  <dcterms:created xsi:type="dcterms:W3CDTF">2022-03-29T18:22:44Z</dcterms:created>
  <dcterms:modified xsi:type="dcterms:W3CDTF">2023-05-31T16:27:40Z</dcterms:modified>
</cp:coreProperties>
</file>