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7"/>
  </p:notesMasterIdLst>
  <p:handoutMasterIdLst>
    <p:handoutMasterId r:id="rId88"/>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FCF4F-79F4-AC4B-B4DA-DC8D2653DD13}" v="11" dt="2022-03-22T12:04:21.44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2" autoAdjust="0"/>
    <p:restoredTop sz="94633"/>
  </p:normalViewPr>
  <p:slideViewPr>
    <p:cSldViewPr snapToGrid="0">
      <p:cViewPr varScale="1">
        <p:scale>
          <a:sx n="70" d="100"/>
          <a:sy n="70" d="100"/>
        </p:scale>
        <p:origin x="216"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9.wmf"/><Relationship Id="rId1" Type="http://schemas.openxmlformats.org/officeDocument/2006/relationships/image" Target="../media/image30.wmf"/><Relationship Id="rId4" Type="http://schemas.openxmlformats.org/officeDocument/2006/relationships/image" Target="../media/image3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4/14/2022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4/14/2022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endParaRPr lang="en-US" sz="800" dirty="0">
              <a:solidFill>
                <a:schemeClr val="bg2"/>
              </a:solidFill>
              <a:latin typeface="Arial" panose="020B0604020202020204" pitchFamily="34" charset="0"/>
              <a:cs typeface="Arial" panose="020B0604020202020204" pitchFamily="34" charset="0"/>
            </a:endParaRPr>
          </a:p>
        </p:txBody>
      </p:sp>
      <p:pic>
        <p:nvPicPr>
          <p:cNvPr id="8" name="Picture Placeholder 22" descr="The title of the book is, Essentials of Biostatistics in Public Health, Third Edition, by Lisa M. Sullivan. The book belongs to the category, Essential Public Health. The Series Editor is Richard Riegelman. The background image shows different types of graphs associated with statistics. &#10;" title="Unnumbered figure">
            <a:extLst>
              <a:ext uri="{FF2B5EF4-FFF2-40B4-BE49-F238E27FC236}">
                <a16:creationId xmlns:a16="http://schemas.microsoft.com/office/drawing/2014/main" id="{B41310A0-8BA7-BF43-BEEA-66420B4CB8B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25029" y="-153895"/>
            <a:ext cx="5883773" cy="7175334"/>
          </a:xfrm>
          <a:prstGeom prst="rect">
            <a:avLst/>
          </a:prstGeom>
        </p:spPr>
      </p:pic>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tx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tx2"/>
                </a:solidFill>
                <a:latin typeface="Arial" panose="020B0604020202020204" pitchFamily="34" charset="0"/>
                <a:cs typeface="Arial" panose="020B0604020202020204" pitchFamily="34" charset="0"/>
              </a:rPr>
              <a:t>www.jblearning.com</a:t>
            </a:r>
            <a:endParaRPr lang="en-US" sz="800" dirty="0">
              <a:solidFill>
                <a:schemeClr val="tx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r>
              <a:rPr lang="en-US" smtClean="0"/>
              <a:t>Click icon to add picture</a:t>
            </a:r>
            <a:endParaRPr lang="en-US"/>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r>
              <a:rPr lang="en-US" smtClean="0"/>
              <a:t>Click icon to add picture</a:t>
            </a:r>
            <a:endParaRPr lang="en-US"/>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1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19.wmf"/><Relationship Id="rId5" Type="http://schemas.openxmlformats.org/officeDocument/2006/relationships/oleObject" Target="../embeddings/oleObject20.bin"/><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17.vml"/><Relationship Id="rId4" Type="http://schemas.openxmlformats.org/officeDocument/2006/relationships/image" Target="../media/image2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image" Target="../media/image2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20.vml"/><Relationship Id="rId4" Type="http://schemas.openxmlformats.org/officeDocument/2006/relationships/image" Target="../media/image2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image" Target="../media/image2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22.vml"/><Relationship Id="rId4" Type="http://schemas.openxmlformats.org/officeDocument/2006/relationships/image" Target="../media/image26.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image" Target="../media/image28.wmf"/><Relationship Id="rId5" Type="http://schemas.openxmlformats.org/officeDocument/2006/relationships/oleObject" Target="../embeddings/oleObject29.bin"/><Relationship Id="rId4" Type="http://schemas.openxmlformats.org/officeDocument/2006/relationships/image" Target="../media/image2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24.vml"/><Relationship Id="rId4" Type="http://schemas.openxmlformats.org/officeDocument/2006/relationships/image" Target="../media/image29.wmf"/></Relationships>
</file>

<file path=ppt/slides/_rels/slide5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image" Target="../media/image29.wmf"/><Relationship Id="rId5" Type="http://schemas.openxmlformats.org/officeDocument/2006/relationships/oleObject" Target="../embeddings/oleObject32.bin"/><Relationship Id="rId10" Type="http://schemas.openxmlformats.org/officeDocument/2006/relationships/image" Target="../media/image32.wmf"/><Relationship Id="rId4" Type="http://schemas.openxmlformats.org/officeDocument/2006/relationships/image" Target="../media/image30.wmf"/><Relationship Id="rId9" Type="http://schemas.openxmlformats.org/officeDocument/2006/relationships/oleObject" Target="../embeddings/oleObject34.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vmlDrawing" Target="../drawings/vmlDrawing26.vml"/><Relationship Id="rId4" Type="http://schemas.openxmlformats.org/officeDocument/2006/relationships/image" Target="../media/image33.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3.xml"/><Relationship Id="rId1" Type="http://schemas.openxmlformats.org/officeDocument/2006/relationships/vmlDrawing" Target="../drawings/vmlDrawing27.vml"/><Relationship Id="rId4" Type="http://schemas.openxmlformats.org/officeDocument/2006/relationships/image" Target="../media/image33.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3.xml"/><Relationship Id="rId1" Type="http://schemas.openxmlformats.org/officeDocument/2006/relationships/vmlDrawing" Target="../drawings/vmlDrawing28.vml"/><Relationship Id="rId6" Type="http://schemas.openxmlformats.org/officeDocument/2006/relationships/image" Target="../media/image35.wmf"/><Relationship Id="rId5" Type="http://schemas.openxmlformats.org/officeDocument/2006/relationships/oleObject" Target="../embeddings/oleObject38.bin"/><Relationship Id="rId4" Type="http://schemas.openxmlformats.org/officeDocument/2006/relationships/image" Target="../media/image3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3.xml"/><Relationship Id="rId1" Type="http://schemas.openxmlformats.org/officeDocument/2006/relationships/vmlDrawing" Target="../drawings/vmlDrawing29.vml"/><Relationship Id="rId4" Type="http://schemas.openxmlformats.org/officeDocument/2006/relationships/image" Target="../media/image33.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3.xml"/><Relationship Id="rId1" Type="http://schemas.openxmlformats.org/officeDocument/2006/relationships/vmlDrawing" Target="../drawings/vmlDrawing30.vml"/><Relationship Id="rId4" Type="http://schemas.openxmlformats.org/officeDocument/2006/relationships/image" Target="../media/image34.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3.xml"/><Relationship Id="rId1" Type="http://schemas.openxmlformats.org/officeDocument/2006/relationships/vmlDrawing" Target="../drawings/vmlDrawing31.vml"/><Relationship Id="rId5" Type="http://schemas.openxmlformats.org/officeDocument/2006/relationships/image" Target="../media/image37.png"/><Relationship Id="rId4" Type="http://schemas.openxmlformats.org/officeDocument/2006/relationships/image" Target="../media/image35.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3.xml"/><Relationship Id="rId1" Type="http://schemas.openxmlformats.org/officeDocument/2006/relationships/vmlDrawing" Target="../drawings/vmlDrawing32.vml"/><Relationship Id="rId5" Type="http://schemas.openxmlformats.org/officeDocument/2006/relationships/image" Target="../media/image38.png"/><Relationship Id="rId4" Type="http://schemas.openxmlformats.org/officeDocument/2006/relationships/image" Target="../media/image35.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3.xml"/><Relationship Id="rId1" Type="http://schemas.openxmlformats.org/officeDocument/2006/relationships/vmlDrawing" Target="../drawings/vmlDrawing33.vml"/><Relationship Id="rId5" Type="http://schemas.openxmlformats.org/officeDocument/2006/relationships/image" Target="../media/image39.png"/><Relationship Id="rId4" Type="http://schemas.openxmlformats.org/officeDocument/2006/relationships/image" Target="../media/image35.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3.xml"/><Relationship Id="rId1" Type="http://schemas.openxmlformats.org/officeDocument/2006/relationships/vmlDrawing" Target="../drawings/vmlDrawing34.vml"/><Relationship Id="rId5" Type="http://schemas.openxmlformats.org/officeDocument/2006/relationships/image" Target="../media/image40.png"/><Relationship Id="rId4" Type="http://schemas.openxmlformats.org/officeDocument/2006/relationships/image" Target="../media/image35.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3.xml"/><Relationship Id="rId1" Type="http://schemas.openxmlformats.org/officeDocument/2006/relationships/vmlDrawing" Target="../drawings/vmlDrawing35.vml"/><Relationship Id="rId4" Type="http://schemas.openxmlformats.org/officeDocument/2006/relationships/image" Target="../media/image3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3.xml"/><Relationship Id="rId1" Type="http://schemas.openxmlformats.org/officeDocument/2006/relationships/vmlDrawing" Target="../drawings/vmlDrawing36.vml"/><Relationship Id="rId4" Type="http://schemas.openxmlformats.org/officeDocument/2006/relationships/image" Target="../media/image41.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3.xml"/><Relationship Id="rId1" Type="http://schemas.openxmlformats.org/officeDocument/2006/relationships/vmlDrawing" Target="../drawings/vmlDrawing37.vml"/><Relationship Id="rId4" Type="http://schemas.openxmlformats.org/officeDocument/2006/relationships/image" Target="../media/image42.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3.xml"/><Relationship Id="rId1" Type="http://schemas.openxmlformats.org/officeDocument/2006/relationships/vmlDrawing" Target="../drawings/vmlDrawing38.vml"/><Relationship Id="rId4" Type="http://schemas.openxmlformats.org/officeDocument/2006/relationships/image" Target="../media/image12.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3.xml"/><Relationship Id="rId1" Type="http://schemas.openxmlformats.org/officeDocument/2006/relationships/vmlDrawing" Target="../drawings/vmlDrawing39.vml"/><Relationship Id="rId4" Type="http://schemas.openxmlformats.org/officeDocument/2006/relationships/image" Target="../media/image12.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3.xml"/><Relationship Id="rId1" Type="http://schemas.openxmlformats.org/officeDocument/2006/relationships/vmlDrawing" Target="../drawings/vmlDrawing40.vml"/><Relationship Id="rId4" Type="http://schemas.openxmlformats.org/officeDocument/2006/relationships/image" Target="../media/image12.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3.xml"/><Relationship Id="rId1" Type="http://schemas.openxmlformats.org/officeDocument/2006/relationships/vmlDrawing" Target="../drawings/vmlDrawing41.vml"/><Relationship Id="rId4" Type="http://schemas.openxmlformats.org/officeDocument/2006/relationships/image" Target="../media/image44.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a:t>
            </a:r>
            <a:r>
              <a:rPr lang="en-US" dirty="0" smtClean="0"/>
              <a:t>7</a:t>
            </a:r>
            <a:endParaRPr lang="en-US" dirty="0"/>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Hypothesis Testing Procedures</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i="1" dirty="0"/>
              <a:t>p</a:t>
            </a:r>
            <a:r>
              <a:rPr lang="en-US" altLang="en-US" dirty="0"/>
              <a:t>-values</a:t>
            </a:r>
            <a:endParaRPr lang="en-US" dirty="0"/>
          </a:p>
        </p:txBody>
      </p:sp>
      <p:sp>
        <p:nvSpPr>
          <p:cNvPr id="14" name="Content Placeholder 2"/>
          <p:cNvSpPr>
            <a:spLocks noGrp="1"/>
          </p:cNvSpPr>
          <p:nvPr>
            <p:ph idx="1"/>
          </p:nvPr>
        </p:nvSpPr>
        <p:spPr/>
        <p:txBody>
          <a:bodyPr/>
          <a:lstStyle/>
          <a:p>
            <a:pPr>
              <a:lnSpc>
                <a:spcPct val="90000"/>
              </a:lnSpc>
            </a:pPr>
            <a:r>
              <a:rPr lang="en-US" altLang="en-US" i="1" dirty="0"/>
              <a:t>p</a:t>
            </a:r>
            <a:r>
              <a:rPr lang="en-US" altLang="en-US" dirty="0"/>
              <a:t>-values represent the exact significance of the data.</a:t>
            </a:r>
          </a:p>
          <a:p>
            <a:pPr>
              <a:lnSpc>
                <a:spcPct val="90000"/>
              </a:lnSpc>
            </a:pPr>
            <a:r>
              <a:rPr lang="en-US" altLang="en-US" dirty="0"/>
              <a:t>Estimate </a:t>
            </a:r>
            <a:r>
              <a:rPr lang="en-US" altLang="en-US" i="1" dirty="0"/>
              <a:t>p</a:t>
            </a:r>
            <a:r>
              <a:rPr lang="en-US" altLang="en-US" dirty="0"/>
              <a:t>-values when rejecting H</a:t>
            </a:r>
            <a:r>
              <a:rPr lang="en-US" altLang="en-US" baseline="-25000" dirty="0"/>
              <a:t>0</a:t>
            </a:r>
            <a:r>
              <a:rPr lang="en-US" altLang="en-US" dirty="0"/>
              <a:t> to summarize significance of the data (can approximate with statistical tables, can get exact value with statistical computing package).</a:t>
            </a:r>
          </a:p>
          <a:p>
            <a:pPr>
              <a:lnSpc>
                <a:spcPct val="90000"/>
              </a:lnSpc>
            </a:pPr>
            <a:r>
              <a:rPr lang="en-US" altLang="en-US" i="1" dirty="0"/>
              <a:t>p</a:t>
            </a:r>
            <a:r>
              <a:rPr lang="en-US" altLang="en-US" dirty="0"/>
              <a:t>-value is the smallest </a:t>
            </a:r>
            <a:r>
              <a:rPr lang="en-US" altLang="en-US" dirty="0">
                <a:latin typeface="Symbol" panose="05050102010706020507" pitchFamily="18" charset="2"/>
              </a:rPr>
              <a:t>a</a:t>
            </a:r>
            <a:r>
              <a:rPr lang="en-US" altLang="en-US" dirty="0"/>
              <a:t> where we still reject H</a:t>
            </a:r>
            <a:r>
              <a:rPr lang="en-US" altLang="en-US" baseline="-25000" dirty="0"/>
              <a:t>0</a:t>
            </a:r>
            <a:r>
              <a:rPr lang="en-US" altLang="en-US" dirty="0"/>
              <a:t>.</a:t>
            </a:r>
          </a:p>
        </p:txBody>
      </p:sp>
    </p:spTree>
    <p:extLst>
      <p:ext uri="{BB962C8B-B14F-4D97-AF65-F5344CB8AC3E}">
        <p14:creationId xmlns:p14="http://schemas.microsoft.com/office/powerpoint/2010/main" val="122570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Hypothesis Testing Procedures</a:t>
            </a:r>
            <a:endParaRPr lang="en-US" dirty="0"/>
          </a:p>
        </p:txBody>
      </p:sp>
      <p:sp>
        <p:nvSpPr>
          <p:cNvPr id="14" name="Content Placeholder 2"/>
          <p:cNvSpPr>
            <a:spLocks noGrp="1"/>
          </p:cNvSpPr>
          <p:nvPr>
            <p:ph idx="1"/>
          </p:nvPr>
        </p:nvSpPr>
        <p:spPr/>
        <p:txBody>
          <a:bodyPr/>
          <a:lstStyle/>
          <a:p>
            <a:pPr marL="571500" indent="-571500">
              <a:buFont typeface="Wingdings" panose="05000000000000000000" pitchFamily="2" charset="2"/>
              <a:buAutoNum type="arabicPeriod"/>
            </a:pPr>
            <a:r>
              <a:rPr lang="en-US" altLang="en-US" dirty="0"/>
              <a:t>Set up null and research hypotheses, select </a:t>
            </a:r>
            <a:r>
              <a:rPr lang="en-US" altLang="en-US" dirty="0">
                <a:latin typeface="Symbol" panose="05050102010706020507" pitchFamily="18" charset="2"/>
              </a:rPr>
              <a:t>a.</a:t>
            </a:r>
          </a:p>
          <a:p>
            <a:pPr marL="571500" indent="-571500">
              <a:buFont typeface="Wingdings" panose="05000000000000000000" pitchFamily="2" charset="2"/>
              <a:buAutoNum type="arabicPeriod"/>
            </a:pPr>
            <a:r>
              <a:rPr lang="en-US" altLang="en-US" dirty="0"/>
              <a:t>Select test statistic.</a:t>
            </a:r>
          </a:p>
          <a:p>
            <a:pPr marL="571500" indent="-571500">
              <a:buFont typeface="Wingdings" panose="05000000000000000000" pitchFamily="2" charset="2"/>
              <a:buAutoNum type="arabicPeriod" startAt="2"/>
            </a:pPr>
            <a:r>
              <a:rPr lang="en-US" altLang="en-US" dirty="0"/>
              <a:t>Set up decision rule.</a:t>
            </a:r>
          </a:p>
          <a:p>
            <a:pPr marL="571500" indent="-571500">
              <a:buFont typeface="Wingdings" panose="05000000000000000000" pitchFamily="2" charset="2"/>
              <a:buAutoNum type="arabicPeriod" startAt="2"/>
            </a:pPr>
            <a:r>
              <a:rPr lang="en-US" altLang="en-US" dirty="0"/>
              <a:t>Compute test statistic.</a:t>
            </a:r>
          </a:p>
          <a:p>
            <a:pPr marL="571500" indent="-571500">
              <a:buFont typeface="Wingdings" panose="05000000000000000000" pitchFamily="2" charset="2"/>
              <a:buAutoNum type="arabicPeriod" startAt="2"/>
            </a:pPr>
            <a:r>
              <a:rPr lang="en-US" altLang="en-US" dirty="0"/>
              <a:t>Draw conclusion and summarize significance.</a:t>
            </a:r>
          </a:p>
        </p:txBody>
      </p:sp>
    </p:spTree>
    <p:extLst>
      <p:ext uri="{BB962C8B-B14F-4D97-AF65-F5344CB8AC3E}">
        <p14:creationId xmlns:p14="http://schemas.microsoft.com/office/powerpoint/2010/main" val="2648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Errors in Hypothesis Tests</a:t>
            </a:r>
            <a:endParaRPr lang="en-US" dirty="0"/>
          </a:p>
        </p:txBody>
      </p:sp>
      <p:pic>
        <p:nvPicPr>
          <p:cNvPr id="5" name="Picture 3" descr="In a normal distribution curve ranging from negative 3 to 3 in increments of 1, area of the curve below negative 1.645 is indicated as alpha equals 0.05.&#10;" title="Figure 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486469"/>
            <a:ext cx="5791200" cy="477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40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Hypothesis Testing for </a:t>
            </a:r>
            <a:r>
              <a:rPr lang="en-US" altLang="en-US" dirty="0">
                <a:latin typeface="Symbol" panose="05050102010706020507" pitchFamily="18" charset="2"/>
              </a:rPr>
              <a:t>m</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Continuous outcome</a:t>
            </a:r>
          </a:p>
          <a:p>
            <a:r>
              <a:rPr lang="en-US" altLang="en-US" dirty="0">
                <a:ea typeface="MS PGothic" panose="020B0600070205080204" pitchFamily="34" charset="-128"/>
              </a:rPr>
              <a:t>One sample</a:t>
            </a:r>
          </a:p>
          <a:p>
            <a:pPr>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 = m</a:t>
            </a:r>
            <a:r>
              <a:rPr lang="en-US" altLang="en-US" sz="2400" baseline="-25000" dirty="0">
                <a:ea typeface="MS PGothic" panose="020B0600070205080204" pitchFamily="34" charset="-128"/>
              </a:rPr>
              <a:t>0</a:t>
            </a:r>
          </a:p>
          <a:p>
            <a:pPr>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1</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 &gt; m</a:t>
            </a:r>
            <a:r>
              <a:rPr lang="en-US" altLang="en-US" sz="2400" baseline="-25000" dirty="0">
                <a:ea typeface="MS PGothic" panose="020B0600070205080204" pitchFamily="34" charset="-128"/>
              </a:rPr>
              <a:t>0</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 </a:t>
            </a:r>
            <a:r>
              <a:rPr lang="en-US" altLang="en-US" sz="2400" dirty="0">
                <a:ea typeface="MS PGothic" panose="020B0600070205080204" pitchFamily="34" charset="-128"/>
              </a:rPr>
              <a:t>&lt; </a:t>
            </a:r>
            <a:r>
              <a:rPr lang="en-US" altLang="en-US" sz="2400" dirty="0">
                <a:latin typeface="Symbol" panose="05050102010706020507" pitchFamily="18" charset="2"/>
                <a:ea typeface="MS PGothic" panose="020B0600070205080204" pitchFamily="34" charset="-128"/>
              </a:rPr>
              <a:t>m</a:t>
            </a:r>
            <a:r>
              <a:rPr lang="en-US" altLang="en-US" sz="2400" baseline="-25000" dirty="0">
                <a:ea typeface="MS PGothic" panose="020B0600070205080204" pitchFamily="34" charset="-128"/>
              </a:rPr>
              <a:t>0</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 </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a:t>
            </a:r>
            <a:r>
              <a:rPr lang="en-US" altLang="en-US" sz="2400" baseline="-25000" dirty="0">
                <a:ea typeface="MS PGothic" panose="020B0600070205080204" pitchFamily="34" charset="-128"/>
              </a:rPr>
              <a:t>0</a:t>
            </a:r>
          </a:p>
          <a:p>
            <a:pPr>
              <a:buNone/>
            </a:pPr>
            <a:r>
              <a:rPr lang="en-US" altLang="en-US" sz="2400" dirty="0">
                <a:ea typeface="MS PGothic" panose="020B0600070205080204" pitchFamily="34" charset="-128"/>
              </a:rPr>
              <a:t>Test statistic:</a:t>
            </a:r>
          </a:p>
          <a:p>
            <a:pPr>
              <a:buNone/>
            </a:pPr>
            <a:r>
              <a:rPr lang="en-US" altLang="en-US" sz="2400" dirty="0">
                <a:ea typeface="MS PGothic" panose="020B0600070205080204" pitchFamily="34" charset="-128"/>
              </a:rPr>
              <a:t>n ≥ 30				</a:t>
            </a:r>
            <a:r>
              <a:rPr lang="en-US" altLang="en-US" sz="2400" dirty="0" smtClean="0">
                <a:ea typeface="MS PGothic" panose="020B0600070205080204" pitchFamily="34" charset="-128"/>
              </a:rPr>
              <a:t>	</a:t>
            </a:r>
            <a:r>
              <a:rPr lang="en-US" altLang="en-US" sz="2000" dirty="0" smtClean="0">
                <a:ea typeface="MS PGothic" panose="020B0600070205080204" pitchFamily="34" charset="-128"/>
              </a:rPr>
              <a:t>(</a:t>
            </a:r>
            <a:r>
              <a:rPr lang="en-US" altLang="en-US" sz="2000" dirty="0">
                <a:ea typeface="MS PGothic" panose="020B0600070205080204" pitchFamily="34" charset="-128"/>
              </a:rPr>
              <a:t>Find critical</a:t>
            </a:r>
          </a:p>
          <a:p>
            <a:pPr>
              <a:buNone/>
            </a:pPr>
            <a:r>
              <a:rPr lang="en-US" altLang="en-US" sz="2400" dirty="0">
                <a:ea typeface="MS PGothic" panose="020B0600070205080204" pitchFamily="34" charset="-128"/>
              </a:rPr>
              <a:t>						</a:t>
            </a:r>
            <a:r>
              <a:rPr lang="en-US" altLang="en-US" sz="2000" dirty="0">
                <a:ea typeface="MS PGothic" panose="020B0600070205080204" pitchFamily="34" charset="-128"/>
              </a:rPr>
              <a:t>value in Table 1C,</a:t>
            </a:r>
          </a:p>
          <a:p>
            <a:pPr>
              <a:buNone/>
            </a:pPr>
            <a:r>
              <a:rPr lang="en-US" altLang="en-US" sz="2400" dirty="0">
                <a:ea typeface="MS PGothic" panose="020B0600070205080204" pitchFamily="34" charset="-128"/>
              </a:rPr>
              <a:t>n &lt; 30				</a:t>
            </a:r>
            <a:r>
              <a:rPr lang="en-US" altLang="en-US" sz="2400" dirty="0" smtClean="0">
                <a:ea typeface="MS PGothic" panose="020B0600070205080204" pitchFamily="34" charset="-128"/>
              </a:rPr>
              <a:t>	</a:t>
            </a:r>
            <a:r>
              <a:rPr lang="en-US" altLang="en-US" sz="2000" dirty="0" smtClean="0">
                <a:ea typeface="MS PGothic" panose="020B0600070205080204" pitchFamily="34" charset="-128"/>
              </a:rPr>
              <a:t>Table </a:t>
            </a:r>
            <a:r>
              <a:rPr lang="en-US" altLang="en-US" sz="2000" dirty="0">
                <a:ea typeface="MS PGothic" panose="020B0600070205080204" pitchFamily="34" charset="-128"/>
              </a:rPr>
              <a:t>2, </a:t>
            </a:r>
            <a:r>
              <a:rPr lang="en-US" altLang="en-US" sz="2000" dirty="0" err="1">
                <a:ea typeface="MS PGothic" panose="020B0600070205080204" pitchFamily="34" charset="-128"/>
              </a:rPr>
              <a:t>df</a:t>
            </a:r>
            <a:r>
              <a:rPr lang="en-US" altLang="en-US" sz="2000" dirty="0">
                <a:ea typeface="MS PGothic" panose="020B0600070205080204" pitchFamily="34" charset="-128"/>
              </a:rPr>
              <a:t> = n – 1)</a:t>
            </a:r>
          </a:p>
        </p:txBody>
      </p:sp>
      <p:graphicFrame>
        <p:nvGraphicFramePr>
          <p:cNvPr id="4" name="Object 8" descr="z equals X bar minus mu 0 the whole over s over square root of n equals 197.1 minus 191 the whole over 25.6 over square root of 100 equals 2.38.&#10;" title="Unnumbered figure 1"/>
          <p:cNvGraphicFramePr>
            <a:graphicFrameLocks noChangeAspect="1"/>
          </p:cNvGraphicFramePr>
          <p:nvPr>
            <p:extLst>
              <p:ext uri="{D42A27DB-BD31-4B8C-83A1-F6EECF244321}">
                <p14:modId xmlns:p14="http://schemas.microsoft.com/office/powerpoint/2010/main" val="2706555328"/>
              </p:ext>
            </p:extLst>
          </p:nvPr>
        </p:nvGraphicFramePr>
        <p:xfrm>
          <a:off x="3736122" y="3858905"/>
          <a:ext cx="1539875" cy="990600"/>
        </p:xfrm>
        <a:graphic>
          <a:graphicData uri="http://schemas.openxmlformats.org/presentationml/2006/ole">
            <mc:AlternateContent xmlns:mc="http://schemas.openxmlformats.org/markup-compatibility/2006">
              <mc:Choice xmlns:v="urn:schemas-microsoft-com:vml" Requires="v">
                <p:oleObj spid="_x0000_s1040" name="Equation" r:id="rId3" imgW="698197" imgH="444307" progId="Equation.3">
                  <p:embed/>
                </p:oleObj>
              </mc:Choice>
              <mc:Fallback>
                <p:oleObj name="Equation" r:id="rId3" imgW="698197" imgH="444307" progId="Equation.3">
                  <p:embed/>
                  <p:pic>
                    <p:nvPicPr>
                      <p:cNvPr id="2867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6122" y="3858905"/>
                        <a:ext cx="15398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0" descr="t equals X bar minus mu 0 the whole over s over square root of n&#10;" title="Unnumbered figure 2"/>
          <p:cNvGraphicFramePr>
            <a:graphicFrameLocks noChangeAspect="1"/>
          </p:cNvGraphicFramePr>
          <p:nvPr>
            <p:extLst>
              <p:ext uri="{D42A27DB-BD31-4B8C-83A1-F6EECF244321}">
                <p14:modId xmlns:p14="http://schemas.microsoft.com/office/powerpoint/2010/main" val="1048971340"/>
              </p:ext>
            </p:extLst>
          </p:nvPr>
        </p:nvGraphicFramePr>
        <p:xfrm>
          <a:off x="3828197" y="5189792"/>
          <a:ext cx="1447800" cy="1000125"/>
        </p:xfrm>
        <a:graphic>
          <a:graphicData uri="http://schemas.openxmlformats.org/presentationml/2006/ole">
            <mc:AlternateContent xmlns:mc="http://schemas.openxmlformats.org/markup-compatibility/2006">
              <mc:Choice xmlns:v="urn:schemas-microsoft-com:vml" Requires="v">
                <p:oleObj spid="_x0000_s1041" name="Equation" r:id="rId5" imgW="647419" imgH="444307" progId="Equation.3">
                  <p:embed/>
                </p:oleObj>
              </mc:Choice>
              <mc:Fallback>
                <p:oleObj name="Equation" r:id="rId5" imgW="647419" imgH="444307" progId="Equation.3">
                  <p:embed/>
                  <p:pic>
                    <p:nvPicPr>
                      <p:cNvPr id="2868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8197" y="5189792"/>
                        <a:ext cx="14478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4924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7.2.</a:t>
            </a:r>
            <a:br>
              <a:rPr lang="en-US" altLang="en-US" dirty="0"/>
            </a:br>
            <a:r>
              <a:rPr lang="en-US" altLang="en-US" dirty="0"/>
              <a:t>Hypothesis Testing for </a:t>
            </a:r>
            <a:r>
              <a:rPr lang="en-US" altLang="en-US" dirty="0">
                <a:latin typeface="Symbol" panose="05050102010706020507" pitchFamily="18" charset="2"/>
              </a:rPr>
              <a:t>m</a:t>
            </a:r>
            <a:r>
              <a:rPr lang="en-US" altLang="en-US" sz="3600" dirty="0"/>
              <a:t> </a:t>
            </a:r>
            <a:r>
              <a:rPr lang="en-US" altLang="en-US" sz="1400" dirty="0"/>
              <a:t>(1 of 4)</a:t>
            </a:r>
            <a:endParaRPr lang="en-US" dirty="0"/>
          </a:p>
        </p:txBody>
      </p:sp>
      <p:sp>
        <p:nvSpPr>
          <p:cNvPr id="14" name="Content Placeholder 2"/>
          <p:cNvSpPr>
            <a:spLocks noGrp="1"/>
          </p:cNvSpPr>
          <p:nvPr>
            <p:ph idx="1"/>
          </p:nvPr>
        </p:nvSpPr>
        <p:spPr/>
        <p:txBody>
          <a:bodyPr/>
          <a:lstStyle/>
          <a:p>
            <a:r>
              <a:rPr lang="en-US" altLang="en-US" dirty="0" smtClean="0"/>
              <a:t>The National Center for Health Statistics (NCHS) reports the mean total cholesterol for adults is 203. Is the mean total cholesterol in Framingham Heart Study participants significantly different?  </a:t>
            </a:r>
          </a:p>
          <a:p>
            <a:r>
              <a:rPr lang="en-US" altLang="en-US" dirty="0" smtClean="0"/>
              <a:t>In 3310 participants the mean is 200.3 with a standard deviation of 36.8.</a:t>
            </a:r>
            <a:endParaRPr lang="en-US" altLang="en-US" dirty="0"/>
          </a:p>
        </p:txBody>
      </p:sp>
    </p:spTree>
    <p:extLst>
      <p:ext uri="{BB962C8B-B14F-4D97-AF65-F5344CB8AC3E}">
        <p14:creationId xmlns:p14="http://schemas.microsoft.com/office/powerpoint/2010/main" val="43803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7.2.</a:t>
            </a:r>
            <a:br>
              <a:rPr lang="en-US" altLang="en-US" dirty="0"/>
            </a:br>
            <a:r>
              <a:rPr lang="en-US" altLang="en-US" dirty="0"/>
              <a:t>Hypothesis Testing for </a:t>
            </a:r>
            <a:r>
              <a:rPr lang="en-US" altLang="en-US" dirty="0">
                <a:latin typeface="Symbol" panose="05050102010706020507" pitchFamily="18" charset="2"/>
              </a:rPr>
              <a:t>m</a:t>
            </a:r>
            <a:r>
              <a:rPr lang="en-US" altLang="en-US" sz="3600" dirty="0"/>
              <a:t> </a:t>
            </a:r>
            <a:r>
              <a:rPr lang="en-US" altLang="en-US" sz="1400" dirty="0"/>
              <a:t>(2 of 4)</a:t>
            </a:r>
            <a:endParaRPr lang="en-US" dirty="0"/>
          </a:p>
        </p:txBody>
      </p:sp>
      <p:sp>
        <p:nvSpPr>
          <p:cNvPr id="14" name="Content Placeholder 2"/>
          <p:cNvSpPr>
            <a:spLocks noGrp="1"/>
          </p:cNvSpPr>
          <p:nvPr>
            <p:ph idx="1"/>
          </p:nvPr>
        </p:nvSpPr>
        <p:spPr/>
        <p:txBody>
          <a:bodyPr/>
          <a:lstStyle/>
          <a:p>
            <a:pPr marL="495300" indent="-495300">
              <a:buNone/>
            </a:pPr>
            <a:r>
              <a:rPr lang="en-US" altLang="en-US" sz="2400" dirty="0">
                <a:ea typeface="MS PGothic" panose="020B0600070205080204" pitchFamily="34" charset="-128"/>
              </a:rPr>
              <a:t>1.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 = 203</a:t>
            </a:r>
            <a:endParaRPr lang="en-US" altLang="en-US" sz="2400" baseline="-25000" dirty="0">
              <a:ea typeface="MS PGothic" panose="020B0600070205080204" pitchFamily="34" charset="-128"/>
            </a:endParaRPr>
          </a:p>
          <a:p>
            <a:pPr marL="495300" indent="-495300">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1</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 </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203</a:t>
            </a:r>
            <a:r>
              <a:rPr lang="en-US" altLang="en-US" sz="2000" dirty="0">
                <a:latin typeface="Symbol" panose="05050102010706020507" pitchFamily="18" charset="2"/>
                <a:ea typeface="MS PGothic" panose="020B0600070205080204" pitchFamily="34" charset="-128"/>
              </a:rPr>
              <a:t>		a = 0.05</a:t>
            </a:r>
          </a:p>
          <a:p>
            <a:pPr marL="495300" indent="-495300">
              <a:buNone/>
            </a:pPr>
            <a:endParaRPr lang="en-US" altLang="en-US" sz="2000" dirty="0">
              <a:latin typeface="Symbol" panose="05050102010706020507" pitchFamily="18" charset="2"/>
              <a:ea typeface="MS PGothic" panose="020B0600070205080204" pitchFamily="34" charset="-128"/>
            </a:endParaRPr>
          </a:p>
          <a:p>
            <a:pPr marL="495300" indent="-495300">
              <a:buNone/>
            </a:pPr>
            <a:r>
              <a:rPr lang="en-US" altLang="en-US" sz="2400" dirty="0">
                <a:ea typeface="MS PGothic" panose="020B0600070205080204" pitchFamily="34" charset="-128"/>
              </a:rPr>
              <a:t>2.  Test statistic:</a:t>
            </a:r>
          </a:p>
          <a:p>
            <a:pPr marL="495300" indent="-495300">
              <a:buNone/>
            </a:pPr>
            <a:endParaRPr lang="en-US" altLang="en-US" sz="2400" dirty="0">
              <a:ea typeface="MS PGothic" panose="020B0600070205080204" pitchFamily="34" charset="-128"/>
            </a:endParaRPr>
          </a:p>
          <a:p>
            <a:pPr marL="495300" indent="-495300">
              <a:buNone/>
            </a:pPr>
            <a:endParaRPr lang="en-US" altLang="en-US" sz="2400" dirty="0">
              <a:ea typeface="MS PGothic" panose="020B0600070205080204" pitchFamily="34" charset="-128"/>
            </a:endParaRPr>
          </a:p>
          <a:p>
            <a:pPr marL="495300" indent="-495300">
              <a:buNone/>
            </a:pPr>
            <a:r>
              <a:rPr lang="en-US" altLang="en-US" sz="2400" dirty="0">
                <a:ea typeface="MS PGothic" panose="020B0600070205080204" pitchFamily="34" charset="-128"/>
              </a:rPr>
              <a:t>3.  Decision rule:</a:t>
            </a:r>
          </a:p>
          <a:p>
            <a:pPr marL="495300" indent="-495300">
              <a:buNone/>
            </a:pPr>
            <a:r>
              <a:rPr lang="en-US" altLang="en-US" sz="2400" dirty="0">
                <a:ea typeface="MS PGothic" panose="020B0600070205080204" pitchFamily="34" charset="-128"/>
              </a:rPr>
              <a:t>	 	Reject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if z ≥ 1.96 or if z ≤ –1.96</a:t>
            </a:r>
          </a:p>
        </p:txBody>
      </p:sp>
      <p:graphicFrame>
        <p:nvGraphicFramePr>
          <p:cNvPr id="4" name="Object 4" descr="z equals X bar minus mu 0 the whole over s over square root of n equals 197.1 minus 191 the whole over 25.6 over square root of 100 equals 2.38.&#10;" title="Unnumbered figure "/>
          <p:cNvGraphicFramePr>
            <a:graphicFrameLocks noChangeAspect="1"/>
          </p:cNvGraphicFramePr>
          <p:nvPr>
            <p:extLst>
              <p:ext uri="{D42A27DB-BD31-4B8C-83A1-F6EECF244321}">
                <p14:modId xmlns:p14="http://schemas.microsoft.com/office/powerpoint/2010/main" val="3609732193"/>
              </p:ext>
            </p:extLst>
          </p:nvPr>
        </p:nvGraphicFramePr>
        <p:xfrm>
          <a:off x="4186096" y="3077570"/>
          <a:ext cx="1676400" cy="1066800"/>
        </p:xfrm>
        <a:graphic>
          <a:graphicData uri="http://schemas.openxmlformats.org/presentationml/2006/ole">
            <mc:AlternateContent xmlns:mc="http://schemas.openxmlformats.org/markup-compatibility/2006">
              <mc:Choice xmlns:v="urn:schemas-microsoft-com:vml" Requires="v">
                <p:oleObj spid="_x0000_s2057" name="Equation" r:id="rId3" imgW="698197" imgH="444307" progId="Equation.3">
                  <p:embed/>
                </p:oleObj>
              </mc:Choice>
              <mc:Fallback>
                <p:oleObj name="Equation" r:id="rId3" imgW="698197" imgH="444307" progId="Equation.3">
                  <p:embed/>
                  <p:pic>
                    <p:nvPicPr>
                      <p:cNvPr id="30722"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096" y="3077570"/>
                        <a:ext cx="16764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1295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7.2.</a:t>
            </a:r>
            <a:br>
              <a:rPr lang="en-US" altLang="en-US" dirty="0"/>
            </a:br>
            <a:r>
              <a:rPr lang="en-US" altLang="en-US" dirty="0"/>
              <a:t>Hypothesis Testing for </a:t>
            </a:r>
            <a:r>
              <a:rPr lang="en-US" altLang="en-US" dirty="0">
                <a:latin typeface="Symbol" panose="05050102010706020507" pitchFamily="18" charset="2"/>
              </a:rPr>
              <a:t>m</a:t>
            </a:r>
            <a:r>
              <a:rPr lang="en-US" altLang="en-US" sz="3600" dirty="0"/>
              <a:t> </a:t>
            </a:r>
            <a:r>
              <a:rPr lang="en-US" altLang="en-US" sz="1400" dirty="0"/>
              <a:t>(3 of 4)</a:t>
            </a:r>
            <a:endParaRPr lang="en-US" dirty="0"/>
          </a:p>
        </p:txBody>
      </p:sp>
      <p:sp>
        <p:nvSpPr>
          <p:cNvPr id="14" name="Content Placeholder 2"/>
          <p:cNvSpPr>
            <a:spLocks noGrp="1"/>
          </p:cNvSpPr>
          <p:nvPr>
            <p:ph idx="1"/>
          </p:nvPr>
        </p:nvSpPr>
        <p:spPr/>
        <p:txBody>
          <a:bodyPr/>
          <a:lstStyle/>
          <a:p>
            <a:pPr marL="495300" indent="-495300">
              <a:buNone/>
            </a:pPr>
            <a:r>
              <a:rPr lang="en-US" altLang="en-US" sz="2400" dirty="0">
                <a:ea typeface="MS PGothic" panose="020B0600070205080204" pitchFamily="34" charset="-128"/>
              </a:rPr>
              <a:t>4.  Compute test statistic:</a:t>
            </a:r>
          </a:p>
          <a:p>
            <a:pPr marL="495300" indent="-495300">
              <a:buNone/>
            </a:pPr>
            <a:endParaRPr lang="en-US" altLang="en-US" sz="2400" dirty="0">
              <a:ea typeface="MS PGothic" panose="020B0600070205080204" pitchFamily="34" charset="-128"/>
            </a:endParaRPr>
          </a:p>
          <a:p>
            <a:pPr marL="495300" indent="-495300">
              <a:buNone/>
            </a:pPr>
            <a:endParaRPr lang="en-US" altLang="en-US" sz="2400" dirty="0">
              <a:ea typeface="MS PGothic" panose="020B0600070205080204" pitchFamily="34" charset="-128"/>
            </a:endParaRPr>
          </a:p>
          <a:p>
            <a:pPr marL="495300" indent="-495300">
              <a:buNone/>
            </a:pPr>
            <a:endParaRPr lang="en-US" altLang="en-US" sz="2400" dirty="0">
              <a:ea typeface="MS PGothic" panose="020B0600070205080204" pitchFamily="34" charset="-128"/>
            </a:endParaRPr>
          </a:p>
          <a:p>
            <a:pPr marL="495300" indent="-495300">
              <a:buFont typeface="Wingdings" panose="05000000000000000000" pitchFamily="2" charset="2"/>
              <a:buAutoNum type="arabicPeriod" startAt="5"/>
            </a:pPr>
            <a:r>
              <a:rPr lang="en-US" altLang="en-US" sz="2400" dirty="0">
                <a:ea typeface="MS PGothic" panose="020B0600070205080204" pitchFamily="34" charset="-128"/>
              </a:rPr>
              <a:t>Conclusion. Reject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because –4.22 &lt; –1.96. We have statistically significant evidence at </a:t>
            </a:r>
            <a:r>
              <a:rPr lang="en-US" altLang="en-US" sz="2400" dirty="0">
                <a:latin typeface="Symbol" panose="05050102010706020507" pitchFamily="18" charset="2"/>
                <a:ea typeface="MS PGothic" panose="020B0600070205080204" pitchFamily="34" charset="-128"/>
              </a:rPr>
              <a:t>a </a:t>
            </a:r>
            <a:r>
              <a:rPr lang="en-US" altLang="en-US" sz="2400" dirty="0">
                <a:ea typeface="MS PGothic" panose="020B0600070205080204" pitchFamily="34" charset="-128"/>
              </a:rPr>
              <a:t>= 0.05 to show that the mean total cholesterol is different in Framingham Heart Study participants.</a:t>
            </a:r>
          </a:p>
        </p:txBody>
      </p:sp>
      <p:graphicFrame>
        <p:nvGraphicFramePr>
          <p:cNvPr id="4" name="Object 4" descr="Z equals X bar minus mu subscript 0, divided by, s over square root of n. This equals, 200.3 minus 203, divided by, 36.8 over square root of 3310. This evaluates to negative 4.22. &#10;" title="Unnumbered figure "/>
          <p:cNvGraphicFramePr>
            <a:graphicFrameLocks noChangeAspect="1"/>
          </p:cNvGraphicFramePr>
          <p:nvPr>
            <p:extLst>
              <p:ext uri="{D42A27DB-BD31-4B8C-83A1-F6EECF244321}">
                <p14:modId xmlns:p14="http://schemas.microsoft.com/office/powerpoint/2010/main" val="2860152227"/>
              </p:ext>
            </p:extLst>
          </p:nvPr>
        </p:nvGraphicFramePr>
        <p:xfrm>
          <a:off x="1513173" y="2305334"/>
          <a:ext cx="4865687" cy="990600"/>
        </p:xfrm>
        <a:graphic>
          <a:graphicData uri="http://schemas.openxmlformats.org/presentationml/2006/ole">
            <mc:AlternateContent xmlns:mc="http://schemas.openxmlformats.org/markup-compatibility/2006">
              <mc:Choice xmlns:v="urn:schemas-microsoft-com:vml" Requires="v">
                <p:oleObj spid="_x0000_s3081" name="Equation" r:id="rId3" imgW="2120900" imgH="431800" progId="Equation.3">
                  <p:embed/>
                </p:oleObj>
              </mc:Choice>
              <mc:Fallback>
                <p:oleObj name="Equation" r:id="rId3" imgW="2120900" imgH="431800" progId="Equation.3">
                  <p:embed/>
                  <p:pic>
                    <p:nvPicPr>
                      <p:cNvPr id="31746"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3173" y="2305334"/>
                        <a:ext cx="4865687"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801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7.2.</a:t>
            </a:r>
            <a:br>
              <a:rPr lang="en-US" altLang="en-US" dirty="0"/>
            </a:br>
            <a:r>
              <a:rPr lang="en-US" altLang="en-US" dirty="0"/>
              <a:t>Hypothesis Testing for </a:t>
            </a:r>
            <a:r>
              <a:rPr lang="en-US" altLang="en-US" dirty="0">
                <a:latin typeface="Symbol" panose="05050102010706020507" pitchFamily="18" charset="2"/>
              </a:rPr>
              <a:t>m</a:t>
            </a:r>
            <a:r>
              <a:rPr lang="en-US" altLang="en-US" sz="3600" dirty="0"/>
              <a:t> </a:t>
            </a:r>
            <a:r>
              <a:rPr lang="en-US" altLang="en-US" sz="1400" dirty="0"/>
              <a:t>(4 of 4)</a:t>
            </a:r>
            <a:endParaRPr lang="en-US" dirty="0"/>
          </a:p>
        </p:txBody>
      </p:sp>
      <p:sp>
        <p:nvSpPr>
          <p:cNvPr id="14" name="Content Placeholder 2"/>
          <p:cNvSpPr>
            <a:spLocks noGrp="1"/>
          </p:cNvSpPr>
          <p:nvPr>
            <p:ph idx="1"/>
          </p:nvPr>
        </p:nvSpPr>
        <p:spPr/>
        <p:txBody>
          <a:bodyPr/>
          <a:lstStyle/>
          <a:p>
            <a:pPr>
              <a:lnSpc>
                <a:spcPct val="90000"/>
              </a:lnSpc>
            </a:pPr>
            <a:r>
              <a:rPr lang="en-US" altLang="en-US" sz="2400" dirty="0">
                <a:ea typeface="MS PGothic" panose="020B0600070205080204" pitchFamily="34" charset="-128"/>
              </a:rPr>
              <a:t>Significance of the findings:  Z = –4.22</a:t>
            </a:r>
          </a:p>
          <a:p>
            <a:pPr>
              <a:lnSpc>
                <a:spcPct val="90000"/>
              </a:lnSpc>
              <a:buNone/>
            </a:pPr>
            <a:endParaRPr lang="en-US" altLang="en-US" sz="2000" dirty="0">
              <a:ea typeface="MS PGothic" panose="020B0600070205080204" pitchFamily="34" charset="-128"/>
            </a:endParaRPr>
          </a:p>
          <a:p>
            <a:pPr>
              <a:lnSpc>
                <a:spcPct val="90000"/>
              </a:lnSpc>
              <a:buNone/>
            </a:pPr>
            <a:r>
              <a:rPr lang="en-US" altLang="en-US" sz="2000" dirty="0">
                <a:ea typeface="MS PGothic" panose="020B0600070205080204" pitchFamily="34" charset="-128"/>
              </a:rPr>
              <a:t>Table 1C.  Critical Values for Two-Sided Tests</a:t>
            </a:r>
          </a:p>
          <a:p>
            <a:pPr>
              <a:lnSpc>
                <a:spcPct val="90000"/>
              </a:lnSpc>
              <a:buNone/>
            </a:pPr>
            <a:r>
              <a:rPr lang="en-US" altLang="en-US" sz="2000" dirty="0">
                <a:ea typeface="MS PGothic" panose="020B0600070205080204" pitchFamily="34" charset="-128"/>
              </a:rPr>
              <a:t>  </a:t>
            </a:r>
            <a:r>
              <a:rPr lang="en-US" altLang="en-US" sz="2000" dirty="0">
                <a:latin typeface="Symbol" panose="05050102010706020507" pitchFamily="18" charset="2"/>
                <a:ea typeface="MS PGothic" panose="020B0600070205080204" pitchFamily="34" charset="-128"/>
              </a:rPr>
              <a:t> a</a:t>
            </a:r>
            <a:r>
              <a:rPr lang="en-US" altLang="en-US" sz="2000" dirty="0">
                <a:ea typeface="MS PGothic" panose="020B0600070205080204" pitchFamily="34" charset="-128"/>
              </a:rPr>
              <a:t>			Z</a:t>
            </a:r>
          </a:p>
          <a:p>
            <a:pPr>
              <a:lnSpc>
                <a:spcPct val="90000"/>
              </a:lnSpc>
              <a:buNone/>
            </a:pPr>
            <a:r>
              <a:rPr lang="en-US" altLang="en-US" sz="2000" dirty="0">
                <a:ea typeface="MS PGothic" panose="020B0600070205080204" pitchFamily="34" charset="-128"/>
              </a:rPr>
              <a:t>0.20		1.282</a:t>
            </a:r>
          </a:p>
          <a:p>
            <a:pPr>
              <a:lnSpc>
                <a:spcPct val="90000"/>
              </a:lnSpc>
              <a:buNone/>
            </a:pPr>
            <a:r>
              <a:rPr lang="en-US" altLang="en-US" sz="2000" dirty="0">
                <a:ea typeface="MS PGothic" panose="020B0600070205080204" pitchFamily="34" charset="-128"/>
              </a:rPr>
              <a:t>0.10		1.645</a:t>
            </a:r>
          </a:p>
          <a:p>
            <a:pPr>
              <a:lnSpc>
                <a:spcPct val="90000"/>
              </a:lnSpc>
              <a:buNone/>
            </a:pPr>
            <a:r>
              <a:rPr lang="en-US" altLang="en-US" sz="2000" dirty="0">
                <a:ea typeface="MS PGothic" panose="020B0600070205080204" pitchFamily="34" charset="-128"/>
              </a:rPr>
              <a:t>0.05 		1.960</a:t>
            </a:r>
          </a:p>
          <a:p>
            <a:pPr>
              <a:lnSpc>
                <a:spcPct val="90000"/>
              </a:lnSpc>
              <a:buNone/>
            </a:pPr>
            <a:r>
              <a:rPr lang="en-US" altLang="en-US" sz="2000" dirty="0">
                <a:ea typeface="MS PGothic" panose="020B0600070205080204" pitchFamily="34" charset="-128"/>
              </a:rPr>
              <a:t>0.010		2.576</a:t>
            </a:r>
          </a:p>
          <a:p>
            <a:pPr>
              <a:lnSpc>
                <a:spcPct val="90000"/>
              </a:lnSpc>
              <a:buNone/>
            </a:pPr>
            <a:r>
              <a:rPr lang="en-US" altLang="en-US" sz="2000" dirty="0">
                <a:ea typeface="MS PGothic" panose="020B0600070205080204" pitchFamily="34" charset="-128"/>
              </a:rPr>
              <a:t>0.001		3.291</a:t>
            </a:r>
          </a:p>
          <a:p>
            <a:pPr>
              <a:lnSpc>
                <a:spcPct val="90000"/>
              </a:lnSpc>
              <a:buNone/>
            </a:pPr>
            <a:r>
              <a:rPr lang="en-US" altLang="en-US" sz="2000" dirty="0">
                <a:ea typeface="MS PGothic" panose="020B0600070205080204" pitchFamily="34" charset="-128"/>
              </a:rPr>
              <a:t>0.0001		3.819			</a:t>
            </a:r>
            <a:r>
              <a:rPr lang="en-US" altLang="en-US" sz="2000" i="1" dirty="0">
                <a:ea typeface="MS PGothic" panose="020B0600070205080204" pitchFamily="34" charset="-128"/>
              </a:rPr>
              <a:t>p</a:t>
            </a:r>
            <a:r>
              <a:rPr lang="en-US" altLang="en-US" sz="2000" dirty="0">
                <a:ea typeface="MS PGothic" panose="020B0600070205080204" pitchFamily="34" charset="-128"/>
              </a:rPr>
              <a:t> &lt; 0.0001</a:t>
            </a:r>
          </a:p>
        </p:txBody>
      </p:sp>
    </p:spTree>
    <p:extLst>
      <p:ext uri="{BB962C8B-B14F-4D97-AF65-F5344CB8AC3E}">
        <p14:creationId xmlns:p14="http://schemas.microsoft.com/office/powerpoint/2010/main" val="137708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New Scenario</a:t>
            </a:r>
            <a:endParaRPr lang="en-US" dirty="0"/>
          </a:p>
        </p:txBody>
      </p:sp>
      <p:sp>
        <p:nvSpPr>
          <p:cNvPr id="14" name="Content Placeholder 2"/>
          <p:cNvSpPr>
            <a:spLocks noGrp="1"/>
          </p:cNvSpPr>
          <p:nvPr>
            <p:ph idx="1"/>
          </p:nvPr>
        </p:nvSpPr>
        <p:spPr/>
        <p:txBody>
          <a:bodyPr/>
          <a:lstStyle/>
          <a:p>
            <a:pPr>
              <a:lnSpc>
                <a:spcPct val="90000"/>
              </a:lnSpc>
            </a:pPr>
            <a:r>
              <a:rPr lang="en-US" altLang="en-US" dirty="0"/>
              <a:t>Outcome is dichotomous (p = population proportion).</a:t>
            </a:r>
          </a:p>
          <a:p>
            <a:pPr lvl="1">
              <a:lnSpc>
                <a:spcPct val="90000"/>
              </a:lnSpc>
            </a:pPr>
            <a:r>
              <a:rPr lang="en-US" altLang="en-US" sz="2200" dirty="0"/>
              <a:t>Result of surgery (success, failure)</a:t>
            </a:r>
          </a:p>
          <a:p>
            <a:pPr lvl="1">
              <a:lnSpc>
                <a:spcPct val="90000"/>
              </a:lnSpc>
            </a:pPr>
            <a:r>
              <a:rPr lang="en-US" altLang="en-US" sz="2200" dirty="0"/>
              <a:t>Cancer remission (yes/no)</a:t>
            </a:r>
          </a:p>
          <a:p>
            <a:pPr>
              <a:lnSpc>
                <a:spcPct val="90000"/>
              </a:lnSpc>
            </a:pPr>
            <a:r>
              <a:rPr lang="en-US" altLang="en-US" dirty="0"/>
              <a:t>One study sample</a:t>
            </a:r>
          </a:p>
          <a:p>
            <a:pPr>
              <a:lnSpc>
                <a:spcPct val="90000"/>
              </a:lnSpc>
            </a:pPr>
            <a:r>
              <a:rPr lang="en-US" altLang="en-US" dirty="0"/>
              <a:t>Data </a:t>
            </a:r>
          </a:p>
          <a:p>
            <a:pPr lvl="1">
              <a:lnSpc>
                <a:spcPct val="90000"/>
              </a:lnSpc>
            </a:pPr>
            <a:r>
              <a:rPr lang="en-US" altLang="en-US" sz="2200" dirty="0"/>
              <a:t>On each participant, measure outcome (yes/no</a:t>
            </a:r>
            <a:r>
              <a:rPr lang="en-US" altLang="en-US" sz="2200" dirty="0" smtClean="0"/>
              <a:t>)</a:t>
            </a:r>
          </a:p>
          <a:p>
            <a:pPr lvl="1">
              <a:lnSpc>
                <a:spcPct val="90000"/>
              </a:lnSpc>
            </a:pPr>
            <a:endParaRPr lang="en-US" altLang="en-US" sz="2200" dirty="0"/>
          </a:p>
          <a:p>
            <a:pPr lvl="1">
              <a:lnSpc>
                <a:spcPct val="90000"/>
              </a:lnSpc>
            </a:pPr>
            <a:r>
              <a:rPr lang="en-US" altLang="en-US" sz="2200" dirty="0"/>
              <a:t>n, x = number of positive responses, </a:t>
            </a:r>
          </a:p>
        </p:txBody>
      </p:sp>
      <p:graphicFrame>
        <p:nvGraphicFramePr>
          <p:cNvPr id="4" name="Object 5" descr="The formula reads: p hat equals x over n. &#10;" title="Unnumbered figure "/>
          <p:cNvGraphicFramePr>
            <a:graphicFrameLocks noChangeAspect="1"/>
          </p:cNvGraphicFramePr>
          <p:nvPr>
            <p:extLst>
              <p:ext uri="{D42A27DB-BD31-4B8C-83A1-F6EECF244321}">
                <p14:modId xmlns:p14="http://schemas.microsoft.com/office/powerpoint/2010/main" val="391485996"/>
              </p:ext>
            </p:extLst>
          </p:nvPr>
        </p:nvGraphicFramePr>
        <p:xfrm>
          <a:off x="6256361" y="3840393"/>
          <a:ext cx="1073150" cy="1077912"/>
        </p:xfrm>
        <a:graphic>
          <a:graphicData uri="http://schemas.openxmlformats.org/presentationml/2006/ole">
            <mc:AlternateContent xmlns:mc="http://schemas.openxmlformats.org/markup-compatibility/2006">
              <mc:Choice xmlns:v="urn:schemas-microsoft-com:vml" Requires="v">
                <p:oleObj spid="_x0000_s4105" name="Equation" r:id="rId3" imgW="393529" imgH="393529" progId="Equation.3">
                  <p:embed/>
                </p:oleObj>
              </mc:Choice>
              <mc:Fallback>
                <p:oleObj name="Equation" r:id="rId3" imgW="393529" imgH="393529" progId="Equation.3">
                  <p:embed/>
                  <p:pic>
                    <p:nvPicPr>
                      <p:cNvPr id="3379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6361" y="3840393"/>
                        <a:ext cx="10731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3718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Hypothesis Testing for </a:t>
            </a:r>
            <a:r>
              <a:rPr lang="en-US" altLang="en-US" i="1" dirty="0"/>
              <a:t>p</a:t>
            </a:r>
            <a:endParaRPr lang="en-US" dirty="0"/>
          </a:p>
        </p:txBody>
      </p:sp>
      <p:sp>
        <p:nvSpPr>
          <p:cNvPr id="14" name="Content Placeholder 2"/>
          <p:cNvSpPr>
            <a:spLocks noGrp="1"/>
          </p:cNvSpPr>
          <p:nvPr>
            <p:ph idx="1"/>
          </p:nvPr>
        </p:nvSpPr>
        <p:spPr/>
        <p:txBody>
          <a:bodyPr/>
          <a:lstStyle/>
          <a:p>
            <a:pPr>
              <a:lnSpc>
                <a:spcPct val="90000"/>
              </a:lnSpc>
            </a:pPr>
            <a:r>
              <a:rPr lang="en-US" altLang="en-US" sz="2400" dirty="0"/>
              <a:t>Dichotomous outcome</a:t>
            </a:r>
          </a:p>
          <a:p>
            <a:pPr>
              <a:lnSpc>
                <a:spcPct val="90000"/>
              </a:lnSpc>
            </a:pPr>
            <a:r>
              <a:rPr lang="en-US" altLang="en-US" sz="2400" dirty="0"/>
              <a:t>One sample</a:t>
            </a:r>
          </a:p>
          <a:p>
            <a:pPr>
              <a:lnSpc>
                <a:spcPct val="90000"/>
              </a:lnSpc>
              <a:buNone/>
            </a:pPr>
            <a:r>
              <a:rPr lang="en-US" altLang="en-US" sz="2000" dirty="0"/>
              <a:t>				H</a:t>
            </a:r>
            <a:r>
              <a:rPr lang="en-US" altLang="en-US" sz="2000" baseline="-25000" dirty="0"/>
              <a:t>0</a:t>
            </a:r>
            <a:r>
              <a:rPr lang="en-US" altLang="en-US" sz="2000" dirty="0"/>
              <a:t>: p </a:t>
            </a:r>
            <a:r>
              <a:rPr lang="en-US" altLang="en-US" sz="2000" dirty="0">
                <a:latin typeface="Symbol" panose="05050102010706020507" pitchFamily="18" charset="2"/>
              </a:rPr>
              <a:t>= </a:t>
            </a:r>
            <a:r>
              <a:rPr lang="en-US" altLang="en-US" sz="2000" dirty="0"/>
              <a:t>p</a:t>
            </a:r>
            <a:r>
              <a:rPr lang="en-US" altLang="en-US" sz="2000" baseline="-25000" dirty="0"/>
              <a:t>0</a:t>
            </a:r>
          </a:p>
          <a:p>
            <a:pPr>
              <a:lnSpc>
                <a:spcPct val="90000"/>
              </a:lnSpc>
              <a:buNone/>
            </a:pPr>
            <a:r>
              <a:rPr lang="en-US" altLang="en-US" sz="2000" dirty="0"/>
              <a:t>				H</a:t>
            </a:r>
            <a:r>
              <a:rPr lang="en-US" altLang="en-US" sz="2000" baseline="-25000" dirty="0"/>
              <a:t>1</a:t>
            </a:r>
            <a:r>
              <a:rPr lang="en-US" altLang="en-US" sz="2000" dirty="0"/>
              <a:t>: p </a:t>
            </a:r>
            <a:r>
              <a:rPr lang="en-US" altLang="en-US" sz="2000" dirty="0">
                <a:latin typeface="Symbol" panose="05050102010706020507" pitchFamily="18" charset="2"/>
              </a:rPr>
              <a:t>&gt; </a:t>
            </a:r>
            <a:r>
              <a:rPr lang="en-US" altLang="en-US" sz="2000" dirty="0"/>
              <a:t>p</a:t>
            </a:r>
            <a:r>
              <a:rPr lang="en-US" altLang="en-US" sz="2000" baseline="-25000" dirty="0"/>
              <a:t>0</a:t>
            </a:r>
            <a:r>
              <a:rPr lang="en-US" altLang="en-US" sz="2000" dirty="0"/>
              <a:t>, p &lt; p</a:t>
            </a:r>
            <a:r>
              <a:rPr lang="en-US" altLang="en-US" sz="2000" baseline="-25000" dirty="0"/>
              <a:t>0</a:t>
            </a:r>
            <a:r>
              <a:rPr lang="en-US" altLang="en-US" sz="2000" dirty="0"/>
              <a:t>, p ≠ p</a:t>
            </a:r>
            <a:r>
              <a:rPr lang="en-US" altLang="en-US" sz="2000" baseline="-25000" dirty="0"/>
              <a:t>0</a:t>
            </a:r>
          </a:p>
          <a:p>
            <a:pPr>
              <a:lnSpc>
                <a:spcPct val="90000"/>
              </a:lnSpc>
              <a:buNone/>
            </a:pPr>
            <a:r>
              <a:rPr lang="en-US" altLang="en-US" sz="2400" dirty="0"/>
              <a:t>Test statistic:</a:t>
            </a:r>
          </a:p>
          <a:p>
            <a:pPr>
              <a:lnSpc>
                <a:spcPct val="90000"/>
              </a:lnSpc>
              <a:buNone/>
            </a:pPr>
            <a:endParaRPr lang="en-US" altLang="en-US" sz="2000" dirty="0"/>
          </a:p>
          <a:p>
            <a:pPr>
              <a:lnSpc>
                <a:spcPct val="90000"/>
              </a:lnSpc>
              <a:buNone/>
            </a:pPr>
            <a:endParaRPr lang="en-US" altLang="en-US" sz="2000" dirty="0"/>
          </a:p>
          <a:p>
            <a:pPr>
              <a:lnSpc>
                <a:spcPct val="90000"/>
              </a:lnSpc>
              <a:buNone/>
            </a:pPr>
            <a:endParaRPr lang="en-US" altLang="en-US" sz="2000" dirty="0"/>
          </a:p>
          <a:p>
            <a:pPr>
              <a:lnSpc>
                <a:spcPct val="90000"/>
              </a:lnSpc>
              <a:buNone/>
            </a:pPr>
            <a:endParaRPr lang="en-US" altLang="en-US" sz="2000" dirty="0"/>
          </a:p>
          <a:p>
            <a:pPr>
              <a:lnSpc>
                <a:spcPct val="90000"/>
              </a:lnSpc>
              <a:buNone/>
            </a:pPr>
            <a:r>
              <a:rPr lang="en-US" altLang="en-US" sz="2000" dirty="0"/>
              <a:t>				  (Find critical value in Table 1C)</a:t>
            </a:r>
          </a:p>
        </p:txBody>
      </p:sp>
      <p:graphicFrame>
        <p:nvGraphicFramePr>
          <p:cNvPr id="4" name="Object 10" descr="Minimum of n p 0, n times 1 minus p 0 greater than or equal to 5.&#10;" title="Unnumbered figure 1"/>
          <p:cNvGraphicFramePr>
            <a:graphicFrameLocks noChangeAspect="1"/>
          </p:cNvGraphicFramePr>
          <p:nvPr>
            <p:extLst>
              <p:ext uri="{D42A27DB-BD31-4B8C-83A1-F6EECF244321}">
                <p14:modId xmlns:p14="http://schemas.microsoft.com/office/powerpoint/2010/main" val="3960606189"/>
              </p:ext>
            </p:extLst>
          </p:nvPr>
        </p:nvGraphicFramePr>
        <p:xfrm>
          <a:off x="1089547" y="4341126"/>
          <a:ext cx="3200400" cy="523875"/>
        </p:xfrm>
        <a:graphic>
          <a:graphicData uri="http://schemas.openxmlformats.org/presentationml/2006/ole">
            <mc:AlternateContent xmlns:mc="http://schemas.openxmlformats.org/markup-compatibility/2006">
              <mc:Choice xmlns:v="urn:schemas-microsoft-com:vml" Requires="v">
                <p:oleObj spid="_x0000_s5136" name="Equation" r:id="rId3" imgW="1397000" imgH="228600" progId="Equation.3">
                  <p:embed/>
                </p:oleObj>
              </mc:Choice>
              <mc:Fallback>
                <p:oleObj name="Equation" r:id="rId3" imgW="1397000" imgH="228600" progId="Equation.3">
                  <p:embed/>
                  <p:pic>
                    <p:nvPicPr>
                      <p:cNvPr id="34819" name="Object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547" y="4341126"/>
                        <a:ext cx="320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2" descr="Z equals p cap minus p 0 the whole over square root of p 0 times the whole of 1 minus p 0 over n &#10;" title="Unnumbered figure 2"/>
          <p:cNvGraphicFramePr>
            <a:graphicFrameLocks noChangeAspect="1"/>
          </p:cNvGraphicFramePr>
          <p:nvPr>
            <p:extLst>
              <p:ext uri="{D42A27DB-BD31-4B8C-83A1-F6EECF244321}">
                <p14:modId xmlns:p14="http://schemas.microsoft.com/office/powerpoint/2010/main" val="2272024531"/>
              </p:ext>
            </p:extLst>
          </p:nvPr>
        </p:nvGraphicFramePr>
        <p:xfrm>
          <a:off x="4597922" y="3910914"/>
          <a:ext cx="2509838" cy="1335087"/>
        </p:xfrm>
        <a:graphic>
          <a:graphicData uri="http://schemas.openxmlformats.org/presentationml/2006/ole">
            <mc:AlternateContent xmlns:mc="http://schemas.openxmlformats.org/markup-compatibility/2006">
              <mc:Choice xmlns:v="urn:schemas-microsoft-com:vml" Requires="v">
                <p:oleObj spid="_x0000_s5137" name="Equation" r:id="rId5" imgW="1168400" imgH="622300" progId="Equation.3">
                  <p:embed/>
                </p:oleObj>
              </mc:Choice>
              <mc:Fallback>
                <p:oleObj name="Equation" r:id="rId5" imgW="1168400" imgH="622300" progId="Equation.3">
                  <p:embed/>
                  <p:pic>
                    <p:nvPicPr>
                      <p:cNvPr id="34825"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7922" y="3910914"/>
                        <a:ext cx="2509838"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585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(1 of 3)</a:t>
            </a:r>
            <a:endParaRPr lang="en-US" dirty="0"/>
          </a:p>
        </p:txBody>
      </p:sp>
      <p:sp>
        <p:nvSpPr>
          <p:cNvPr id="14" name="Content Placeholder 2"/>
          <p:cNvSpPr>
            <a:spLocks noGrp="1"/>
          </p:cNvSpPr>
          <p:nvPr>
            <p:ph idx="1"/>
          </p:nvPr>
        </p:nvSpPr>
        <p:spPr/>
        <p:txBody>
          <a:bodyPr/>
          <a:lstStyle/>
          <a:p>
            <a:r>
              <a:rPr lang="en-US" altLang="en-US" dirty="0"/>
              <a:t>Define null and research hypothesis, test statistic, level of significance, and decision rule</a:t>
            </a:r>
          </a:p>
          <a:p>
            <a:r>
              <a:rPr lang="en-US" altLang="en-US" dirty="0"/>
              <a:t>Distinguish between Type I and Type II errors and discuss the implications of each</a:t>
            </a:r>
          </a:p>
          <a:p>
            <a:r>
              <a:rPr lang="en-US" altLang="en-US" dirty="0"/>
              <a:t>Explain the difference between one- and two-sided tests of hypothesis</a:t>
            </a:r>
          </a:p>
          <a:p>
            <a:r>
              <a:rPr lang="en-US" altLang="en-US" dirty="0"/>
              <a:t>Estimate and interpret </a:t>
            </a:r>
            <a:r>
              <a:rPr lang="en-US" altLang="en-US" i="1" dirty="0"/>
              <a:t>p</a:t>
            </a:r>
            <a:r>
              <a:rPr lang="en-US" altLang="en-US" dirty="0"/>
              <a:t>-values</a:t>
            </a:r>
          </a:p>
          <a:p>
            <a:pPr>
              <a:buNone/>
            </a:pPr>
            <a:endParaRPr lang="en-US" altLang="en-US"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7.4.</a:t>
            </a:r>
            <a:br>
              <a:rPr lang="en-US" altLang="en-US" dirty="0"/>
            </a:br>
            <a:r>
              <a:rPr lang="en-US" altLang="en-US" dirty="0"/>
              <a:t>Hypothesis Testing for </a:t>
            </a:r>
            <a:r>
              <a:rPr lang="en-US" altLang="en-US" i="1" dirty="0"/>
              <a:t>p</a:t>
            </a:r>
            <a:r>
              <a:rPr lang="en-US" altLang="en-US" sz="3600" dirty="0"/>
              <a:t> </a:t>
            </a:r>
            <a:r>
              <a:rPr lang="en-US" altLang="en-US" sz="1400" dirty="0"/>
              <a:t>(1 of 3)</a:t>
            </a:r>
            <a:endParaRPr lang="en-US" dirty="0"/>
          </a:p>
        </p:txBody>
      </p:sp>
      <p:sp>
        <p:nvSpPr>
          <p:cNvPr id="14" name="Content Placeholder 2"/>
          <p:cNvSpPr>
            <a:spLocks noGrp="1"/>
          </p:cNvSpPr>
          <p:nvPr>
            <p:ph idx="1"/>
          </p:nvPr>
        </p:nvSpPr>
        <p:spPr/>
        <p:txBody>
          <a:bodyPr/>
          <a:lstStyle/>
          <a:p>
            <a:pPr>
              <a:lnSpc>
                <a:spcPct val="90000"/>
              </a:lnSpc>
            </a:pPr>
            <a:r>
              <a:rPr lang="en-US" altLang="en-US" dirty="0"/>
              <a:t>The NCHS reports that the prevalence of cigarette smoking among adults in 2002 is 21.1%. Is the prevalence of smoking lower among participants in the Framingham Heart Study?  </a:t>
            </a:r>
          </a:p>
          <a:p>
            <a:pPr>
              <a:lnSpc>
                <a:spcPct val="90000"/>
              </a:lnSpc>
            </a:pPr>
            <a:r>
              <a:rPr lang="en-US" altLang="en-US" dirty="0"/>
              <a:t>In 3536 participants, 482 reported smoking.</a:t>
            </a:r>
          </a:p>
        </p:txBody>
      </p:sp>
    </p:spTree>
    <p:extLst>
      <p:ext uri="{BB962C8B-B14F-4D97-AF65-F5344CB8AC3E}">
        <p14:creationId xmlns:p14="http://schemas.microsoft.com/office/powerpoint/2010/main" val="307759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7.4.</a:t>
            </a:r>
            <a:br>
              <a:rPr lang="en-US" altLang="en-US" dirty="0"/>
            </a:br>
            <a:r>
              <a:rPr lang="en-US" altLang="en-US" dirty="0"/>
              <a:t>Hypothesis Testing for </a:t>
            </a:r>
            <a:r>
              <a:rPr lang="en-US" altLang="en-US" i="1" dirty="0"/>
              <a:t>p</a:t>
            </a:r>
            <a:r>
              <a:rPr lang="en-US" altLang="en-US" sz="3600" dirty="0"/>
              <a:t> </a:t>
            </a:r>
            <a:r>
              <a:rPr lang="en-US" altLang="en-US" sz="1400" dirty="0"/>
              <a:t>(2 of 3)</a:t>
            </a:r>
            <a:endParaRPr lang="en-US" dirty="0"/>
          </a:p>
        </p:txBody>
      </p:sp>
      <p:sp>
        <p:nvSpPr>
          <p:cNvPr id="14" name="Content Placeholder 2"/>
          <p:cNvSpPr>
            <a:spLocks noGrp="1"/>
          </p:cNvSpPr>
          <p:nvPr>
            <p:ph idx="1"/>
          </p:nvPr>
        </p:nvSpPr>
        <p:spPr/>
        <p:txBody>
          <a:bodyPr/>
          <a:lstStyle/>
          <a:p>
            <a:pPr marL="495300" indent="-495300">
              <a:buNone/>
            </a:pPr>
            <a:r>
              <a:rPr lang="en-US" altLang="en-US" sz="2400" dirty="0">
                <a:ea typeface="MS PGothic" panose="020B0600070205080204" pitchFamily="34" charset="-128"/>
              </a:rPr>
              <a:t>1.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p = 0.211</a:t>
            </a:r>
            <a:endParaRPr lang="en-US" altLang="en-US" sz="2400" baseline="-25000" dirty="0">
              <a:ea typeface="MS PGothic" panose="020B0600070205080204" pitchFamily="34" charset="-128"/>
            </a:endParaRPr>
          </a:p>
          <a:p>
            <a:pPr marL="495300" indent="-495300">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1</a:t>
            </a:r>
            <a:r>
              <a:rPr lang="en-US" altLang="en-US" sz="2400" dirty="0">
                <a:ea typeface="MS PGothic" panose="020B0600070205080204" pitchFamily="34" charset="-128"/>
              </a:rPr>
              <a:t>: p &lt; 0.211</a:t>
            </a:r>
            <a:r>
              <a:rPr lang="en-US" altLang="en-US" sz="2400" dirty="0">
                <a:latin typeface="Symbol" panose="05050102010706020507" pitchFamily="18" charset="2"/>
                <a:ea typeface="MS PGothic" panose="020B0600070205080204" pitchFamily="34" charset="-128"/>
              </a:rPr>
              <a:t>		a = 0.05</a:t>
            </a:r>
          </a:p>
          <a:p>
            <a:pPr marL="495300" indent="-495300">
              <a:buNone/>
            </a:pPr>
            <a:endParaRPr lang="en-US" altLang="en-US" sz="2400" dirty="0">
              <a:latin typeface="Symbol" panose="05050102010706020507" pitchFamily="18" charset="2"/>
              <a:ea typeface="MS PGothic" panose="020B0600070205080204" pitchFamily="34" charset="-128"/>
            </a:endParaRPr>
          </a:p>
          <a:p>
            <a:pPr marL="495300" indent="-495300">
              <a:buFont typeface="Wingdings" panose="05000000000000000000" pitchFamily="2" charset="2"/>
              <a:buAutoNum type="arabicPeriod" startAt="2"/>
            </a:pPr>
            <a:r>
              <a:rPr lang="en-US" altLang="en-US" sz="2400" dirty="0">
                <a:ea typeface="MS PGothic" panose="020B0600070205080204" pitchFamily="34" charset="-128"/>
              </a:rPr>
              <a:t>Test statistic:</a:t>
            </a:r>
          </a:p>
          <a:p>
            <a:pPr marL="495300" indent="-495300">
              <a:buFont typeface="Wingdings" panose="05000000000000000000" pitchFamily="2" charset="2"/>
              <a:buAutoNum type="arabicPeriod" startAt="2"/>
            </a:pPr>
            <a:endParaRPr lang="en-US" altLang="en-US" sz="2400" dirty="0">
              <a:ea typeface="MS PGothic" panose="020B0600070205080204" pitchFamily="34" charset="-128"/>
            </a:endParaRPr>
          </a:p>
          <a:p>
            <a:pPr marL="495300" indent="-495300">
              <a:buNone/>
            </a:pPr>
            <a:endParaRPr lang="en-US" altLang="en-US" sz="2400" dirty="0">
              <a:ea typeface="MS PGothic" panose="020B0600070205080204" pitchFamily="34" charset="-128"/>
            </a:endParaRPr>
          </a:p>
          <a:p>
            <a:pPr marL="495300" indent="-495300">
              <a:buNone/>
            </a:pPr>
            <a:r>
              <a:rPr lang="en-US" altLang="en-US" sz="2400" dirty="0">
                <a:ea typeface="MS PGothic" panose="020B0600070205080204" pitchFamily="34" charset="-128"/>
              </a:rPr>
              <a:t>3.  Decision rule:</a:t>
            </a:r>
          </a:p>
          <a:p>
            <a:pPr marL="495300" indent="-495300">
              <a:buNone/>
            </a:pPr>
            <a:r>
              <a:rPr lang="en-US" altLang="en-US" sz="2400" dirty="0">
                <a:ea typeface="MS PGothic" panose="020B0600070205080204" pitchFamily="34" charset="-128"/>
              </a:rPr>
              <a:t>	 	Reject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if z ≤ –1.645</a:t>
            </a:r>
          </a:p>
        </p:txBody>
      </p:sp>
      <p:graphicFrame>
        <p:nvGraphicFramePr>
          <p:cNvPr id="4" name="Object 5" descr="z equals p cap minus p 0 the whole over square root of p 0 times the whole of 1 minus p 0 over n.&#10;" title="Unnumbered figure "/>
          <p:cNvGraphicFramePr>
            <a:graphicFrameLocks noChangeAspect="1"/>
          </p:cNvGraphicFramePr>
          <p:nvPr>
            <p:extLst>
              <p:ext uri="{D42A27DB-BD31-4B8C-83A1-F6EECF244321}">
                <p14:modId xmlns:p14="http://schemas.microsoft.com/office/powerpoint/2010/main" val="1295643610"/>
              </p:ext>
            </p:extLst>
          </p:nvPr>
        </p:nvGraphicFramePr>
        <p:xfrm>
          <a:off x="4135272" y="3088943"/>
          <a:ext cx="2133600" cy="1136650"/>
        </p:xfrm>
        <a:graphic>
          <a:graphicData uri="http://schemas.openxmlformats.org/presentationml/2006/ole">
            <mc:AlternateContent xmlns:mc="http://schemas.openxmlformats.org/markup-compatibility/2006">
              <mc:Choice xmlns:v="urn:schemas-microsoft-com:vml" Requires="v">
                <p:oleObj spid="_x0000_s6153" name="Equation" r:id="rId3" imgW="1168400" imgH="622300" progId="Equation.3">
                  <p:embed/>
                </p:oleObj>
              </mc:Choice>
              <mc:Fallback>
                <p:oleObj name="Equation" r:id="rId3" imgW="1168400" imgH="622300" progId="Equation.3">
                  <p:embed/>
                  <p:pic>
                    <p:nvPicPr>
                      <p:cNvPr id="36866"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5272" y="3088943"/>
                        <a:ext cx="21336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8753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7.4.</a:t>
            </a:r>
            <a:br>
              <a:rPr lang="en-US" altLang="en-US" dirty="0"/>
            </a:br>
            <a:r>
              <a:rPr lang="en-US" altLang="en-US" dirty="0"/>
              <a:t>Hypothesis Testing for </a:t>
            </a:r>
            <a:r>
              <a:rPr lang="en-US" altLang="en-US" i="1" dirty="0"/>
              <a:t>p</a:t>
            </a:r>
            <a:r>
              <a:rPr lang="en-US" altLang="en-US" sz="3600" dirty="0"/>
              <a:t> </a:t>
            </a:r>
            <a:r>
              <a:rPr lang="en-US" altLang="en-US" sz="1400" dirty="0"/>
              <a:t>(3 of 3)</a:t>
            </a:r>
            <a:endParaRPr lang="en-US" dirty="0"/>
          </a:p>
        </p:txBody>
      </p:sp>
      <p:sp>
        <p:nvSpPr>
          <p:cNvPr id="14" name="Content Placeholder 2"/>
          <p:cNvSpPr>
            <a:spLocks noGrp="1"/>
          </p:cNvSpPr>
          <p:nvPr>
            <p:ph idx="1"/>
          </p:nvPr>
        </p:nvSpPr>
        <p:spPr/>
        <p:txBody>
          <a:bodyPr/>
          <a:lstStyle/>
          <a:p>
            <a:pPr marL="495300" indent="-495300">
              <a:buNone/>
            </a:pPr>
            <a:r>
              <a:rPr lang="en-US" altLang="en-US" sz="2400" dirty="0">
                <a:ea typeface="MS PGothic" panose="020B0600070205080204" pitchFamily="34" charset="-128"/>
              </a:rPr>
              <a:t>4. Compute test statistic:</a:t>
            </a:r>
          </a:p>
          <a:p>
            <a:pPr marL="495300" indent="-495300">
              <a:buNone/>
            </a:pPr>
            <a:endParaRPr lang="en-US" altLang="en-US" sz="2400" dirty="0">
              <a:ea typeface="MS PGothic" panose="020B0600070205080204" pitchFamily="34" charset="-128"/>
            </a:endParaRPr>
          </a:p>
          <a:p>
            <a:pPr marL="495300" indent="-495300">
              <a:buNone/>
            </a:pPr>
            <a:endParaRPr lang="en-US" altLang="en-US" sz="2400" dirty="0">
              <a:ea typeface="MS PGothic" panose="020B0600070205080204" pitchFamily="34" charset="-128"/>
            </a:endParaRPr>
          </a:p>
          <a:p>
            <a:pPr marL="495300" indent="-495300">
              <a:buNone/>
            </a:pPr>
            <a:endParaRPr lang="en-US" altLang="en-US" sz="2400" dirty="0">
              <a:ea typeface="MS PGothic" panose="020B0600070205080204" pitchFamily="34" charset="-128"/>
            </a:endParaRPr>
          </a:p>
          <a:p>
            <a:pPr marL="495300" indent="-495300">
              <a:buNone/>
            </a:pPr>
            <a:r>
              <a:rPr lang="en-US" altLang="en-US" sz="2400" dirty="0">
                <a:ea typeface="MS PGothic" panose="020B0600070205080204" pitchFamily="34" charset="-128"/>
              </a:rPr>
              <a:t>5.  Conclusion. Reject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because –10.93 &lt; –1.645. We have statistically significant evidence at </a:t>
            </a:r>
            <a:r>
              <a:rPr lang="en-US" altLang="en-US" sz="2400" dirty="0">
                <a:latin typeface="Symbol" panose="05050102010706020507" pitchFamily="18" charset="2"/>
                <a:ea typeface="MS PGothic" panose="020B0600070205080204" pitchFamily="34" charset="-128"/>
              </a:rPr>
              <a:t>a </a:t>
            </a:r>
            <a:r>
              <a:rPr lang="en-US" altLang="en-US" sz="2400" dirty="0">
                <a:ea typeface="MS PGothic" panose="020B0600070205080204" pitchFamily="34" charset="-128"/>
              </a:rPr>
              <a:t>= 0.05 to show that the prevalence of smoking is lower among the Framingham Heart Study participants. (</a:t>
            </a:r>
            <a:r>
              <a:rPr lang="en-US" altLang="en-US" sz="2400" i="1" dirty="0">
                <a:ea typeface="MS PGothic" panose="020B0600070205080204" pitchFamily="34" charset="-128"/>
              </a:rPr>
              <a:t>p</a:t>
            </a:r>
            <a:r>
              <a:rPr lang="en-US" altLang="en-US" sz="2400" dirty="0">
                <a:ea typeface="MS PGothic" panose="020B0600070205080204" pitchFamily="34" charset="-128"/>
              </a:rPr>
              <a:t> &lt; 0.0001)</a:t>
            </a:r>
          </a:p>
        </p:txBody>
      </p:sp>
      <p:graphicFrame>
        <p:nvGraphicFramePr>
          <p:cNvPr id="4" name="Object 6" descr="Z equals p hat minus p subscript 0, divided by, square root of the quantity, p subscript 0 of 1 minus p subscript 0, the whole divided by, n. This equals 0.136 minus 0.211, divided by, square root of the quantity 0.211 times 1 minus 0.211, the whole divided by, 3536. This evaluates to negative 10.93. &#10;" title="Unnumbered figure "/>
          <p:cNvGraphicFramePr>
            <a:graphicFrameLocks noChangeAspect="1"/>
          </p:cNvGraphicFramePr>
          <p:nvPr>
            <p:extLst>
              <p:ext uri="{D42A27DB-BD31-4B8C-83A1-F6EECF244321}">
                <p14:modId xmlns:p14="http://schemas.microsoft.com/office/powerpoint/2010/main" val="2328778913"/>
              </p:ext>
            </p:extLst>
          </p:nvPr>
        </p:nvGraphicFramePr>
        <p:xfrm>
          <a:off x="1470902" y="2188215"/>
          <a:ext cx="6096000" cy="1271587"/>
        </p:xfrm>
        <a:graphic>
          <a:graphicData uri="http://schemas.openxmlformats.org/presentationml/2006/ole">
            <mc:AlternateContent xmlns:mc="http://schemas.openxmlformats.org/markup-compatibility/2006">
              <mc:Choice xmlns:v="urn:schemas-microsoft-com:vml" Requires="v">
                <p:oleObj spid="_x0000_s7177" name="Equation" r:id="rId3" imgW="2984500" imgH="622300" progId="Equation.3">
                  <p:embed/>
                </p:oleObj>
              </mc:Choice>
              <mc:Fallback>
                <p:oleObj name="Equation" r:id="rId3" imgW="2984500" imgH="622300" progId="Equation.3">
                  <p:embed/>
                  <p:pic>
                    <p:nvPicPr>
                      <p:cNvPr id="37891"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902" y="2188215"/>
                        <a:ext cx="6096000" cy="127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4980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Hypothesis Testing for Categorical and Ordinal Outcomes*</a:t>
            </a:r>
            <a:endParaRPr lang="en-US" dirty="0"/>
          </a:p>
        </p:txBody>
      </p:sp>
      <p:sp>
        <p:nvSpPr>
          <p:cNvPr id="14" name="Content Placeholder 2"/>
          <p:cNvSpPr>
            <a:spLocks noGrp="1"/>
          </p:cNvSpPr>
          <p:nvPr>
            <p:ph idx="1"/>
          </p:nvPr>
        </p:nvSpPr>
        <p:spPr/>
        <p:txBody>
          <a:bodyPr/>
          <a:lstStyle/>
          <a:p>
            <a:pPr>
              <a:lnSpc>
                <a:spcPct val="90000"/>
              </a:lnSpc>
            </a:pPr>
            <a:r>
              <a:rPr lang="en-US" altLang="en-US" sz="2400" dirty="0">
                <a:ea typeface="MS PGothic" panose="020B0600070205080204" pitchFamily="34" charset="-128"/>
              </a:rPr>
              <a:t>Categorical or ordinal outcome</a:t>
            </a:r>
          </a:p>
          <a:p>
            <a:pPr>
              <a:lnSpc>
                <a:spcPct val="90000"/>
              </a:lnSpc>
            </a:pPr>
            <a:r>
              <a:rPr lang="en-US" altLang="en-US" sz="2400" dirty="0">
                <a:ea typeface="MS PGothic" panose="020B0600070205080204" pitchFamily="34" charset="-128"/>
              </a:rPr>
              <a:t>One sample</a:t>
            </a:r>
          </a:p>
          <a:p>
            <a:pPr>
              <a:lnSpc>
                <a:spcPct val="90000"/>
              </a:lnSpc>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p</a:t>
            </a:r>
            <a:r>
              <a:rPr lang="en-US" altLang="en-US" sz="2400" baseline="-25000" dirty="0">
                <a:ea typeface="MS PGothic" panose="020B0600070205080204" pitchFamily="34" charset="-128"/>
              </a:rPr>
              <a:t>1 </a:t>
            </a:r>
            <a:r>
              <a:rPr lang="en-US" altLang="en-US" sz="2400" dirty="0">
                <a:ea typeface="MS PGothic" panose="020B0600070205080204" pitchFamily="34" charset="-128"/>
              </a:rPr>
              <a:t>= p</a:t>
            </a:r>
            <a:r>
              <a:rPr lang="en-US" altLang="en-US" sz="2400" baseline="-25000" dirty="0">
                <a:ea typeface="MS PGothic" panose="020B0600070205080204" pitchFamily="34" charset="-128"/>
              </a:rPr>
              <a:t>10</a:t>
            </a:r>
            <a:r>
              <a:rPr lang="en-US" altLang="en-US" sz="2400" dirty="0">
                <a:ea typeface="MS PGothic" panose="020B0600070205080204" pitchFamily="34" charset="-128"/>
              </a:rPr>
              <a:t>, p</a:t>
            </a:r>
            <a:r>
              <a:rPr lang="en-US" altLang="en-US" sz="2400" baseline="-25000" dirty="0">
                <a:ea typeface="MS PGothic" panose="020B0600070205080204" pitchFamily="34" charset="-128"/>
              </a:rPr>
              <a:t>2 </a:t>
            </a:r>
            <a:r>
              <a:rPr lang="en-US" altLang="en-US" sz="2400" dirty="0">
                <a:ea typeface="MS PGothic" panose="020B0600070205080204" pitchFamily="34" charset="-128"/>
              </a:rPr>
              <a:t>= p</a:t>
            </a:r>
            <a:r>
              <a:rPr lang="en-US" altLang="en-US" sz="2400" baseline="-25000" dirty="0">
                <a:ea typeface="MS PGothic" panose="020B0600070205080204" pitchFamily="34" charset="-128"/>
              </a:rPr>
              <a:t>20</a:t>
            </a:r>
            <a:r>
              <a:rPr lang="en-US" altLang="en-US" sz="2400" dirty="0">
                <a:ea typeface="MS PGothic" panose="020B0600070205080204" pitchFamily="34" charset="-128"/>
              </a:rPr>
              <a:t>,…,</a:t>
            </a:r>
            <a:r>
              <a:rPr lang="en-US" altLang="en-US" sz="2400" dirty="0" err="1">
                <a:ea typeface="MS PGothic" panose="020B0600070205080204" pitchFamily="34" charset="-128"/>
              </a:rPr>
              <a:t>p</a:t>
            </a:r>
            <a:r>
              <a:rPr lang="en-US" altLang="en-US" sz="2400" baseline="-25000" dirty="0" err="1">
                <a:ea typeface="MS PGothic" panose="020B0600070205080204" pitchFamily="34" charset="-128"/>
              </a:rPr>
              <a:t>k</a:t>
            </a:r>
            <a:r>
              <a:rPr lang="en-US" altLang="en-US" sz="2400" baseline="-25000" dirty="0">
                <a:ea typeface="MS PGothic" panose="020B0600070205080204" pitchFamily="34" charset="-128"/>
              </a:rPr>
              <a:t> </a:t>
            </a:r>
            <a:r>
              <a:rPr lang="en-US" altLang="en-US" sz="2400" dirty="0">
                <a:ea typeface="MS PGothic" panose="020B0600070205080204" pitchFamily="34" charset="-128"/>
              </a:rPr>
              <a:t>= p</a:t>
            </a:r>
            <a:r>
              <a:rPr lang="en-US" altLang="en-US" sz="2400" baseline="-25000" dirty="0">
                <a:ea typeface="MS PGothic" panose="020B0600070205080204" pitchFamily="34" charset="-128"/>
              </a:rPr>
              <a:t>k0</a:t>
            </a:r>
          </a:p>
          <a:p>
            <a:pPr>
              <a:lnSpc>
                <a:spcPct val="90000"/>
              </a:lnSpc>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1</a:t>
            </a:r>
            <a:r>
              <a:rPr lang="en-US" altLang="en-US" sz="2400" dirty="0">
                <a:ea typeface="MS PGothic" panose="020B0600070205080204" pitchFamily="34" charset="-128"/>
              </a:rPr>
              <a: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is false</a:t>
            </a:r>
            <a:endParaRPr lang="en-US" altLang="en-US" sz="2400" baseline="-25000" dirty="0">
              <a:ea typeface="MS PGothic" panose="020B0600070205080204" pitchFamily="34" charset="-128"/>
            </a:endParaRPr>
          </a:p>
          <a:p>
            <a:pPr>
              <a:lnSpc>
                <a:spcPct val="90000"/>
              </a:lnSpc>
              <a:buNone/>
            </a:pPr>
            <a:endParaRPr lang="en-US" altLang="en-US" sz="2400" dirty="0">
              <a:ea typeface="MS PGothic" panose="020B0600070205080204" pitchFamily="34" charset="-128"/>
            </a:endParaRPr>
          </a:p>
          <a:p>
            <a:pPr>
              <a:lnSpc>
                <a:spcPct val="90000"/>
              </a:lnSpc>
              <a:buNone/>
            </a:pPr>
            <a:r>
              <a:rPr lang="en-US" altLang="en-US" sz="2400" dirty="0">
                <a:ea typeface="MS PGothic" panose="020B0600070205080204" pitchFamily="34" charset="-128"/>
              </a:rPr>
              <a:t>Test statistic:</a:t>
            </a:r>
          </a:p>
          <a:p>
            <a:pPr>
              <a:lnSpc>
                <a:spcPct val="90000"/>
              </a:lnSpc>
              <a:buNone/>
            </a:pPr>
            <a:endParaRPr lang="en-US" altLang="en-US" sz="2000" dirty="0">
              <a:ea typeface="MS PGothic" panose="020B0600070205080204" pitchFamily="34" charset="-128"/>
            </a:endParaRPr>
          </a:p>
          <a:p>
            <a:pPr>
              <a:lnSpc>
                <a:spcPct val="90000"/>
              </a:lnSpc>
              <a:buNone/>
            </a:pPr>
            <a:r>
              <a:rPr lang="en-US" altLang="en-US" sz="1800" dirty="0">
                <a:ea typeface="MS PGothic" panose="020B0600070205080204" pitchFamily="34" charset="-128"/>
              </a:rPr>
              <a:t>					</a:t>
            </a:r>
          </a:p>
          <a:p>
            <a:pPr>
              <a:lnSpc>
                <a:spcPct val="90000"/>
              </a:lnSpc>
              <a:buNone/>
            </a:pPr>
            <a:r>
              <a:rPr lang="en-US" altLang="en-US" sz="1800" dirty="0">
                <a:ea typeface="MS PGothic" panose="020B0600070205080204" pitchFamily="34" charset="-128"/>
              </a:rPr>
              <a:t>				(Find critical value in Table 3, </a:t>
            </a:r>
            <a:r>
              <a:rPr lang="en-US" altLang="en-US" sz="1800" dirty="0" err="1">
                <a:ea typeface="MS PGothic" panose="020B0600070205080204" pitchFamily="34" charset="-128"/>
              </a:rPr>
              <a:t>df</a:t>
            </a:r>
            <a:r>
              <a:rPr lang="en-US" altLang="en-US" sz="1800" dirty="0">
                <a:ea typeface="MS PGothic" panose="020B0600070205080204" pitchFamily="34" charset="-128"/>
              </a:rPr>
              <a:t> = k – 1)</a:t>
            </a:r>
          </a:p>
          <a:p>
            <a:pPr>
              <a:lnSpc>
                <a:spcPct val="90000"/>
              </a:lnSpc>
              <a:buNone/>
            </a:pPr>
            <a:endParaRPr lang="en-US" altLang="en-US" sz="1800" dirty="0">
              <a:ea typeface="MS PGothic" panose="020B0600070205080204" pitchFamily="34" charset="-128"/>
            </a:endParaRPr>
          </a:p>
          <a:p>
            <a:pPr>
              <a:lnSpc>
                <a:spcPct val="90000"/>
              </a:lnSpc>
              <a:buNone/>
            </a:pPr>
            <a:r>
              <a:rPr lang="en-US" altLang="en-US" sz="1800" dirty="0">
                <a:ea typeface="MS PGothic" panose="020B0600070205080204" pitchFamily="34" charset="-128"/>
              </a:rPr>
              <a:t>* </a:t>
            </a:r>
            <a:r>
              <a:rPr lang="en-US" altLang="en-US" sz="1800" dirty="0">
                <a:latin typeface="Symbol" panose="05050102010706020507" pitchFamily="18" charset="2"/>
                <a:ea typeface="MS PGothic" panose="020B0600070205080204" pitchFamily="34" charset="-128"/>
              </a:rPr>
              <a:t>c</a:t>
            </a:r>
            <a:r>
              <a:rPr lang="en-US" altLang="en-US" sz="1800" baseline="30000" dirty="0">
                <a:ea typeface="MS PGothic" panose="020B0600070205080204" pitchFamily="34" charset="-128"/>
              </a:rPr>
              <a:t>2</a:t>
            </a:r>
            <a:r>
              <a:rPr lang="en-US" altLang="en-US" sz="1800" dirty="0">
                <a:ea typeface="MS PGothic" panose="020B0600070205080204" pitchFamily="34" charset="-128"/>
              </a:rPr>
              <a:t> goodness-of-fit test</a:t>
            </a:r>
          </a:p>
        </p:txBody>
      </p:sp>
      <p:graphicFrame>
        <p:nvGraphicFramePr>
          <p:cNvPr id="4" name="Object 10" descr="Chi square equals summation of O minus E the whole square over E &#10;" title="Unnumbered figure "/>
          <p:cNvGraphicFramePr>
            <a:graphicFrameLocks noChangeAspect="1"/>
          </p:cNvGraphicFramePr>
          <p:nvPr>
            <p:extLst>
              <p:ext uri="{D42A27DB-BD31-4B8C-83A1-F6EECF244321}">
                <p14:modId xmlns:p14="http://schemas.microsoft.com/office/powerpoint/2010/main" val="2917689010"/>
              </p:ext>
            </p:extLst>
          </p:nvPr>
        </p:nvGraphicFramePr>
        <p:xfrm>
          <a:off x="3505200" y="3840393"/>
          <a:ext cx="2590800" cy="1046163"/>
        </p:xfrm>
        <a:graphic>
          <a:graphicData uri="http://schemas.openxmlformats.org/presentationml/2006/ole">
            <mc:AlternateContent xmlns:mc="http://schemas.openxmlformats.org/markup-compatibility/2006">
              <mc:Choice xmlns:v="urn:schemas-microsoft-com:vml" Requires="v">
                <p:oleObj spid="_x0000_s8201" name="Equation" r:id="rId3" imgW="1040948" imgH="418918" progId="Equation.3">
                  <p:embed/>
                </p:oleObj>
              </mc:Choice>
              <mc:Fallback>
                <p:oleObj name="Equation" r:id="rId3" imgW="1040948" imgH="418918" progId="Equation.3">
                  <p:embed/>
                  <p:pic>
                    <p:nvPicPr>
                      <p:cNvPr id="3892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840393"/>
                        <a:ext cx="25908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746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Chi-Square Tests	</a:t>
            </a:r>
            <a:endParaRPr lang="en-US" dirty="0"/>
          </a:p>
        </p:txBody>
      </p:sp>
      <p:sp>
        <p:nvSpPr>
          <p:cNvPr id="14" name="Content Placeholder 2"/>
          <p:cNvSpPr>
            <a:spLocks noGrp="1"/>
          </p:cNvSpPr>
          <p:nvPr>
            <p:ph idx="1"/>
          </p:nvPr>
        </p:nvSpPr>
        <p:spPr/>
        <p:txBody>
          <a:bodyPr/>
          <a:lstStyle/>
          <a:p>
            <a:r>
              <a:rPr lang="en-US" altLang="en-US" dirty="0">
                <a:sym typeface="Symbol" panose="05050102010706020507" pitchFamily="18" charset="2"/>
              </a:rPr>
              <a:t></a:t>
            </a:r>
            <a:r>
              <a:rPr lang="en-US" altLang="en-US" baseline="30000" dirty="0"/>
              <a:t>2</a:t>
            </a:r>
            <a:r>
              <a:rPr lang="en-US" altLang="en-US" dirty="0"/>
              <a:t> tests are based on the agreement between expected (under H</a:t>
            </a:r>
            <a:r>
              <a:rPr lang="en-US" altLang="en-US" baseline="-25000" dirty="0"/>
              <a:t>0</a:t>
            </a:r>
            <a:r>
              <a:rPr lang="en-US" altLang="en-US" dirty="0"/>
              <a:t>) and observed (sample) frequencies. </a:t>
            </a:r>
          </a:p>
          <a:p>
            <a:pPr>
              <a:buNone/>
            </a:pPr>
            <a:r>
              <a:rPr lang="en-US" altLang="en-US" dirty="0"/>
              <a:t> </a:t>
            </a:r>
          </a:p>
          <a:p>
            <a:pPr>
              <a:buNone/>
            </a:pPr>
            <a:r>
              <a:rPr lang="en-US" altLang="en-US" dirty="0"/>
              <a:t>Test statistic:</a:t>
            </a:r>
          </a:p>
        </p:txBody>
      </p:sp>
      <p:graphicFrame>
        <p:nvGraphicFramePr>
          <p:cNvPr id="4" name="Object 5" descr="Chi square equals summation of O minus E the whole square over E &#10;" title="Unnumbered figure "/>
          <p:cNvGraphicFramePr>
            <a:graphicFrameLocks noChangeAspect="1"/>
          </p:cNvGraphicFramePr>
          <p:nvPr>
            <p:extLst>
              <p:ext uri="{D42A27DB-BD31-4B8C-83A1-F6EECF244321}">
                <p14:modId xmlns:p14="http://schemas.microsoft.com/office/powerpoint/2010/main" val="3169887829"/>
              </p:ext>
            </p:extLst>
          </p:nvPr>
        </p:nvGraphicFramePr>
        <p:xfrm>
          <a:off x="2793242" y="3287943"/>
          <a:ext cx="3089275" cy="1104900"/>
        </p:xfrm>
        <a:graphic>
          <a:graphicData uri="http://schemas.openxmlformats.org/presentationml/2006/ole">
            <mc:AlternateContent xmlns:mc="http://schemas.openxmlformats.org/markup-compatibility/2006">
              <mc:Choice xmlns:v="urn:schemas-microsoft-com:vml" Requires="v">
                <p:oleObj spid="_x0000_s9225" name="Equation" r:id="rId3" imgW="952087" imgH="418918" progId="Equation.3">
                  <p:embed/>
                </p:oleObj>
              </mc:Choice>
              <mc:Fallback>
                <p:oleObj name="Equation" r:id="rId3" imgW="952087" imgH="418918" progId="Equation.3">
                  <p:embed/>
                  <p:pic>
                    <p:nvPicPr>
                      <p:cNvPr id="3994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3242" y="3287943"/>
                        <a:ext cx="30892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8160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Chi-Square Distribution</a:t>
            </a:r>
            <a:endParaRPr lang="en-US" dirty="0"/>
          </a:p>
        </p:txBody>
      </p:sp>
      <p:sp>
        <p:nvSpPr>
          <p:cNvPr id="14" name="Content Placeholder 2"/>
          <p:cNvSpPr>
            <a:spLocks noGrp="1"/>
          </p:cNvSpPr>
          <p:nvPr>
            <p:ph idx="1"/>
          </p:nvPr>
        </p:nvSpPr>
        <p:spPr/>
        <p:txBody>
          <a:bodyPr/>
          <a:lstStyle/>
          <a:p>
            <a:r>
              <a:rPr lang="en-US" altLang="en-US" sz="2400" dirty="0"/>
              <a:t>If H</a:t>
            </a:r>
            <a:r>
              <a:rPr lang="en-US" altLang="en-US" sz="2400" baseline="-25000" dirty="0"/>
              <a:t>0</a:t>
            </a:r>
            <a:r>
              <a:rPr lang="en-US" altLang="en-US" sz="2400" dirty="0"/>
              <a:t> is true </a:t>
            </a:r>
            <a:r>
              <a:rPr lang="en-US" altLang="en-US" sz="2400" dirty="0">
                <a:latin typeface="Symbol" panose="05050102010706020507" pitchFamily="18" charset="2"/>
              </a:rPr>
              <a:t>c</a:t>
            </a:r>
            <a:r>
              <a:rPr lang="en-US" altLang="en-US" sz="2400" baseline="30000" dirty="0"/>
              <a:t>2</a:t>
            </a:r>
            <a:r>
              <a:rPr lang="en-US" altLang="en-US" sz="2400" dirty="0"/>
              <a:t> will be close to 0; if H</a:t>
            </a:r>
            <a:r>
              <a:rPr lang="en-US" altLang="en-US" sz="2400" baseline="-25000" dirty="0"/>
              <a:t>0</a:t>
            </a:r>
            <a:r>
              <a:rPr lang="en-US" altLang="en-US" sz="2400" dirty="0"/>
              <a:t> is false, </a:t>
            </a:r>
            <a:r>
              <a:rPr lang="en-US" altLang="en-US" sz="2400" dirty="0">
                <a:latin typeface="Symbol" panose="05050102010706020507" pitchFamily="18" charset="2"/>
              </a:rPr>
              <a:t>c</a:t>
            </a:r>
            <a:r>
              <a:rPr lang="en-US" altLang="en-US" sz="2400" baseline="30000" dirty="0"/>
              <a:t>2</a:t>
            </a:r>
            <a:r>
              <a:rPr lang="en-US" altLang="en-US" sz="2400" dirty="0"/>
              <a:t> will be large.</a:t>
            </a:r>
          </a:p>
          <a:p>
            <a:pPr>
              <a:buNone/>
            </a:pPr>
            <a:endParaRPr lang="en-US" altLang="en-US" sz="2400" dirty="0"/>
          </a:p>
          <a:p>
            <a:pPr>
              <a:buNone/>
            </a:pPr>
            <a:endParaRPr lang="en-US" altLang="en-US" sz="2400" dirty="0"/>
          </a:p>
          <a:p>
            <a:pPr>
              <a:buNone/>
            </a:pPr>
            <a:endParaRPr lang="en-US" altLang="en-US" sz="2400" dirty="0"/>
          </a:p>
          <a:p>
            <a:pPr>
              <a:buNone/>
            </a:pPr>
            <a:endParaRPr lang="en-US" altLang="en-US" sz="2400" dirty="0"/>
          </a:p>
          <a:p>
            <a:pPr>
              <a:buNone/>
            </a:pPr>
            <a:r>
              <a:rPr lang="en-US" altLang="en-US" sz="2400" dirty="0"/>
              <a:t>	</a:t>
            </a:r>
          </a:p>
          <a:p>
            <a:endParaRPr lang="en-US" altLang="en-US" sz="2400" dirty="0"/>
          </a:p>
          <a:p>
            <a:endParaRPr lang="en-US" altLang="en-US" sz="2400" dirty="0"/>
          </a:p>
          <a:p>
            <a:r>
              <a:rPr lang="en-US" altLang="en-US" sz="2400" dirty="0"/>
              <a:t>Reject H</a:t>
            </a:r>
            <a:r>
              <a:rPr lang="en-US" altLang="en-US" sz="2400" baseline="-25000" dirty="0"/>
              <a:t>0</a:t>
            </a:r>
            <a:r>
              <a:rPr lang="en-US" altLang="en-US" sz="2400" dirty="0"/>
              <a:t> if </a:t>
            </a:r>
            <a:r>
              <a:rPr lang="en-US" altLang="en-US" sz="2400" dirty="0">
                <a:latin typeface="Symbol" panose="05050102010706020507" pitchFamily="18" charset="2"/>
              </a:rPr>
              <a:t>c</a:t>
            </a:r>
            <a:r>
              <a:rPr lang="en-US" altLang="en-US" sz="2400" baseline="30000" dirty="0"/>
              <a:t>2</a:t>
            </a:r>
            <a:r>
              <a:rPr lang="en-US" altLang="en-US" sz="2400" dirty="0"/>
              <a:t> &gt; Critical value from Table 3</a:t>
            </a:r>
          </a:p>
        </p:txBody>
      </p:sp>
      <p:pic>
        <p:nvPicPr>
          <p:cNvPr id="4" name="Picture 5" descr="The horizontal axis ranges from 0 to 14 in increments of 2 and the vertical axis ranges from 0 to 1 in increments of 0.1. The line starts from (0, 1), declines steeply, and reaches below 0.1 of the vertical axis at 6 of the horizontal axis. The line then flattens gradually and touches the horizontal axis at 12. The area below the curve above 6 of the horizontal axis is represented as alpha equals 0.05.&#10;" title="Figure 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648" y="2236687"/>
            <a:ext cx="4397375" cy="328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620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7.6.</a:t>
            </a:r>
            <a:br>
              <a:rPr lang="en-US" altLang="en-US" dirty="0"/>
            </a:br>
            <a:r>
              <a:rPr lang="en-US" altLang="en-US" dirty="0">
                <a:latin typeface="Symbol" panose="05050102010706020507" pitchFamily="18" charset="2"/>
              </a:rPr>
              <a:t>c</a:t>
            </a:r>
            <a:r>
              <a:rPr lang="en-US" altLang="en-US" baseline="30000" dirty="0"/>
              <a:t>2</a:t>
            </a:r>
            <a:r>
              <a:rPr lang="en-US" altLang="en-US" dirty="0"/>
              <a:t> Goodness-of-Fit Test</a:t>
            </a:r>
            <a:r>
              <a:rPr lang="en-US" altLang="en-US" sz="3600" dirty="0"/>
              <a:t> </a:t>
            </a:r>
            <a:r>
              <a:rPr lang="en-US" altLang="en-US" sz="1400" dirty="0"/>
              <a:t>(1 of 4)</a:t>
            </a:r>
            <a:endParaRPr lang="en-US" dirty="0"/>
          </a:p>
        </p:txBody>
      </p:sp>
      <p:sp>
        <p:nvSpPr>
          <p:cNvPr id="14" name="Content Placeholder 2"/>
          <p:cNvSpPr>
            <a:spLocks noGrp="1"/>
          </p:cNvSpPr>
          <p:nvPr>
            <p:ph idx="1"/>
          </p:nvPr>
        </p:nvSpPr>
        <p:spPr/>
        <p:txBody>
          <a:bodyPr/>
          <a:lstStyle/>
          <a:p>
            <a:r>
              <a:rPr lang="en-US" altLang="en-US" sz="2400" dirty="0"/>
              <a:t>A university survey reveals that 60% of students get no regular exercise, 25% exercise sporadically and 15% exercise regularly. The university institutes a health promotion campaign and re-evaluates exercise 1 year later.</a:t>
            </a:r>
          </a:p>
          <a:p>
            <a:pPr>
              <a:buNone/>
            </a:pPr>
            <a:r>
              <a:rPr lang="en-US" altLang="en-US" sz="2400" dirty="0"/>
              <a:t>	</a:t>
            </a:r>
          </a:p>
          <a:p>
            <a:pPr>
              <a:buNone/>
            </a:pPr>
            <a:r>
              <a:rPr lang="en-US" altLang="en-US" sz="2000" dirty="0"/>
              <a:t>					None    Sporadic	Regular</a:t>
            </a:r>
          </a:p>
          <a:p>
            <a:pPr>
              <a:buNone/>
            </a:pPr>
            <a:r>
              <a:rPr lang="en-US" altLang="en-US" sz="2000" dirty="0"/>
              <a:t>Number of students		255	      125        	    90</a:t>
            </a:r>
          </a:p>
        </p:txBody>
      </p:sp>
    </p:spTree>
    <p:extLst>
      <p:ext uri="{BB962C8B-B14F-4D97-AF65-F5344CB8AC3E}">
        <p14:creationId xmlns:p14="http://schemas.microsoft.com/office/powerpoint/2010/main" val="63059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7.6.</a:t>
            </a:r>
            <a:br>
              <a:rPr lang="en-US" altLang="en-US" dirty="0"/>
            </a:br>
            <a:r>
              <a:rPr lang="en-US" altLang="en-US" dirty="0">
                <a:latin typeface="Symbol" panose="05050102010706020507" pitchFamily="18" charset="2"/>
              </a:rPr>
              <a:t>c</a:t>
            </a:r>
            <a:r>
              <a:rPr lang="en-US" altLang="en-US" baseline="30000" dirty="0"/>
              <a:t>2</a:t>
            </a:r>
            <a:r>
              <a:rPr lang="en-US" altLang="en-US" dirty="0"/>
              <a:t> Goodness-of-Fit Test</a:t>
            </a:r>
            <a:r>
              <a:rPr lang="en-US" altLang="en-US" sz="3600" dirty="0"/>
              <a:t> </a:t>
            </a:r>
            <a:r>
              <a:rPr lang="en-US" altLang="en-US" sz="1400" dirty="0"/>
              <a:t>(2 of 4)</a:t>
            </a:r>
            <a:endParaRPr lang="en-US" dirty="0"/>
          </a:p>
        </p:txBody>
      </p:sp>
      <p:sp>
        <p:nvSpPr>
          <p:cNvPr id="14" name="Content Placeholder 2"/>
          <p:cNvSpPr>
            <a:spLocks noGrp="1"/>
          </p:cNvSpPr>
          <p:nvPr>
            <p:ph idx="1"/>
          </p:nvPr>
        </p:nvSpPr>
        <p:spPr/>
        <p:txBody>
          <a:bodyPr/>
          <a:lstStyle/>
          <a:p>
            <a:pPr>
              <a:buNone/>
            </a:pPr>
            <a:r>
              <a:rPr lang="en-US" altLang="en-US" sz="2400" dirty="0">
                <a:ea typeface="MS PGothic" panose="020B0600070205080204" pitchFamily="34" charset="-128"/>
              </a:rPr>
              <a:t>1.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p</a:t>
            </a:r>
            <a:r>
              <a:rPr lang="en-US" altLang="en-US" sz="2400" baseline="-25000" dirty="0">
                <a:ea typeface="MS PGothic" panose="020B0600070205080204" pitchFamily="34" charset="-128"/>
              </a:rPr>
              <a:t>1 </a:t>
            </a:r>
            <a:r>
              <a:rPr lang="en-US" altLang="en-US" sz="2400" dirty="0">
                <a:ea typeface="MS PGothic" panose="020B0600070205080204" pitchFamily="34" charset="-128"/>
              </a:rPr>
              <a:t>= 0.60, p</a:t>
            </a:r>
            <a:r>
              <a:rPr lang="en-US" altLang="en-US" sz="2400" baseline="-25000" dirty="0">
                <a:ea typeface="MS PGothic" panose="020B0600070205080204" pitchFamily="34" charset="-128"/>
              </a:rPr>
              <a:t>2 </a:t>
            </a:r>
            <a:r>
              <a:rPr lang="en-US" altLang="en-US" sz="2400" dirty="0">
                <a:ea typeface="MS PGothic" panose="020B0600070205080204" pitchFamily="34" charset="-128"/>
              </a:rPr>
              <a:t>= 0.25, p</a:t>
            </a:r>
            <a:r>
              <a:rPr lang="en-US" altLang="en-US" sz="2400" baseline="-25000" dirty="0">
                <a:ea typeface="MS PGothic" panose="020B0600070205080204" pitchFamily="34" charset="-128"/>
              </a:rPr>
              <a:t>3 </a:t>
            </a:r>
            <a:r>
              <a:rPr lang="en-US" altLang="en-US" sz="2400" dirty="0">
                <a:ea typeface="MS PGothic" panose="020B0600070205080204" pitchFamily="34" charset="-128"/>
              </a:rPr>
              <a:t>= 0.15</a:t>
            </a:r>
            <a:endParaRPr lang="en-US" altLang="en-US" sz="2400" baseline="-25000" dirty="0">
              <a:ea typeface="MS PGothic" panose="020B0600070205080204" pitchFamily="34" charset="-128"/>
            </a:endParaRPr>
          </a:p>
          <a:p>
            <a:pPr>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1</a:t>
            </a:r>
            <a:r>
              <a:rPr lang="en-US" altLang="en-US" sz="2400" dirty="0">
                <a:ea typeface="MS PGothic" panose="020B0600070205080204" pitchFamily="34" charset="-128"/>
              </a:rPr>
              <a: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is false				</a:t>
            </a:r>
            <a:r>
              <a:rPr lang="en-US" altLang="en-US" sz="2400" dirty="0">
                <a:latin typeface="Symbol" panose="05050102010706020507" pitchFamily="18" charset="2"/>
                <a:ea typeface="MS PGothic" panose="020B0600070205080204" pitchFamily="34" charset="-128"/>
              </a:rPr>
              <a:t>a = 0.05</a:t>
            </a:r>
          </a:p>
          <a:p>
            <a:pPr>
              <a:buNone/>
            </a:pPr>
            <a:endParaRPr lang="en-US" altLang="en-US" sz="2400" dirty="0">
              <a:latin typeface="Symbol" panose="05050102010706020507" pitchFamily="18" charset="2"/>
              <a:ea typeface="MS PGothic" panose="020B0600070205080204" pitchFamily="34" charset="-128"/>
            </a:endParaRPr>
          </a:p>
          <a:p>
            <a:pPr>
              <a:buNone/>
            </a:pPr>
            <a:r>
              <a:rPr lang="en-US" altLang="en-US" sz="2400" dirty="0">
                <a:ea typeface="MS PGothic" panose="020B0600070205080204" pitchFamily="34" charset="-128"/>
              </a:rPr>
              <a:t>2.  Test statistic:</a:t>
            </a:r>
          </a:p>
          <a:p>
            <a:pPr>
              <a:buNone/>
            </a:pPr>
            <a:endParaRPr lang="en-US" altLang="en-US" sz="2400" dirty="0">
              <a:ea typeface="MS PGothic" panose="020B0600070205080204" pitchFamily="34" charset="-128"/>
            </a:endParaRPr>
          </a:p>
          <a:p>
            <a:pPr>
              <a:buNone/>
            </a:pPr>
            <a:endParaRPr lang="en-US" altLang="en-US" sz="2400" dirty="0">
              <a:ea typeface="MS PGothic" panose="020B0600070205080204" pitchFamily="34" charset="-128"/>
            </a:endParaRPr>
          </a:p>
          <a:p>
            <a:pPr>
              <a:buNone/>
            </a:pPr>
            <a:r>
              <a:rPr lang="en-US" altLang="en-US" sz="2400" dirty="0">
                <a:ea typeface="MS PGothic" panose="020B0600070205080204" pitchFamily="34" charset="-128"/>
              </a:rPr>
              <a:t>3.  Decision rule:	</a:t>
            </a:r>
            <a:r>
              <a:rPr lang="en-US" altLang="en-US" sz="2400" dirty="0" err="1">
                <a:ea typeface="MS PGothic" panose="020B0600070205080204" pitchFamily="34" charset="-128"/>
              </a:rPr>
              <a:t>df</a:t>
            </a:r>
            <a:r>
              <a:rPr lang="en-US" altLang="en-US" sz="2400" dirty="0">
                <a:ea typeface="MS PGothic" panose="020B0600070205080204" pitchFamily="34" charset="-128"/>
              </a:rPr>
              <a:t> = k – 1 = 3 – 1 = 2</a:t>
            </a:r>
          </a:p>
          <a:p>
            <a:pPr>
              <a:buNone/>
            </a:pPr>
            <a:r>
              <a:rPr lang="en-US" altLang="en-US" sz="2400" dirty="0">
                <a:ea typeface="MS PGothic" panose="020B0600070205080204" pitchFamily="34" charset="-128"/>
              </a:rPr>
              <a:t>	 		Reject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if </a:t>
            </a:r>
            <a:r>
              <a:rPr lang="en-US" altLang="en-US" sz="2400" dirty="0">
                <a:latin typeface="Symbol" panose="05050102010706020507" pitchFamily="18" charset="2"/>
                <a:ea typeface="MS PGothic" panose="020B0600070205080204" pitchFamily="34" charset="-128"/>
              </a:rPr>
              <a:t>c</a:t>
            </a:r>
            <a:r>
              <a:rPr lang="en-US" altLang="en-US" sz="2400" baseline="30000" dirty="0">
                <a:ea typeface="MS PGothic" panose="020B0600070205080204" pitchFamily="34" charset="-128"/>
              </a:rPr>
              <a:t>2</a:t>
            </a:r>
            <a:r>
              <a:rPr lang="en-US" altLang="en-US" sz="2400" dirty="0">
                <a:ea typeface="MS PGothic" panose="020B0600070205080204" pitchFamily="34" charset="-128"/>
              </a:rPr>
              <a:t> ≥ 5.99</a:t>
            </a:r>
          </a:p>
        </p:txBody>
      </p:sp>
      <p:graphicFrame>
        <p:nvGraphicFramePr>
          <p:cNvPr id="4" name="Object 4" descr="Chi square equals summation of O minus E the whole square over E &#10;" title="Unnumbered figure "/>
          <p:cNvGraphicFramePr>
            <a:graphicFrameLocks noChangeAspect="1"/>
          </p:cNvGraphicFramePr>
          <p:nvPr>
            <p:extLst>
              <p:ext uri="{D42A27DB-BD31-4B8C-83A1-F6EECF244321}">
                <p14:modId xmlns:p14="http://schemas.microsoft.com/office/powerpoint/2010/main" val="508887671"/>
              </p:ext>
            </p:extLst>
          </p:nvPr>
        </p:nvGraphicFramePr>
        <p:xfrm>
          <a:off x="3935730" y="2981555"/>
          <a:ext cx="2133600" cy="858838"/>
        </p:xfrm>
        <a:graphic>
          <a:graphicData uri="http://schemas.openxmlformats.org/presentationml/2006/ole">
            <mc:AlternateContent xmlns:mc="http://schemas.openxmlformats.org/markup-compatibility/2006">
              <mc:Choice xmlns:v="urn:schemas-microsoft-com:vml" Requires="v">
                <p:oleObj spid="_x0000_s10249" name="Equation" r:id="rId3" imgW="1040948" imgH="418918" progId="Equation.3">
                  <p:embed/>
                </p:oleObj>
              </mc:Choice>
              <mc:Fallback>
                <p:oleObj name="Equation" r:id="rId3" imgW="1040948" imgH="418918" progId="Equation.3">
                  <p:embed/>
                  <p:pic>
                    <p:nvPicPr>
                      <p:cNvPr id="4301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730" y="2981555"/>
                        <a:ext cx="213360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1578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7.6.</a:t>
            </a:r>
            <a:br>
              <a:rPr lang="en-US" altLang="en-US" dirty="0"/>
            </a:br>
            <a:r>
              <a:rPr lang="en-US" altLang="en-US" dirty="0">
                <a:latin typeface="Symbol" panose="05050102010706020507" pitchFamily="18" charset="2"/>
              </a:rPr>
              <a:t>c</a:t>
            </a:r>
            <a:r>
              <a:rPr lang="en-US" altLang="en-US" baseline="30000" dirty="0"/>
              <a:t>2</a:t>
            </a:r>
            <a:r>
              <a:rPr lang="en-US" altLang="en-US" dirty="0"/>
              <a:t> Goodness-of-Fit Test</a:t>
            </a:r>
            <a:r>
              <a:rPr lang="en-US" altLang="en-US" sz="3600" dirty="0"/>
              <a:t> </a:t>
            </a:r>
            <a:r>
              <a:rPr lang="en-US" altLang="en-US" sz="1400" dirty="0"/>
              <a:t>(3 of 4)</a:t>
            </a:r>
            <a:endParaRPr lang="en-US" dirty="0"/>
          </a:p>
        </p:txBody>
      </p:sp>
      <p:sp>
        <p:nvSpPr>
          <p:cNvPr id="14" name="Content Placeholder 2"/>
          <p:cNvSpPr>
            <a:spLocks noGrp="1"/>
          </p:cNvSpPr>
          <p:nvPr>
            <p:ph idx="1"/>
          </p:nvPr>
        </p:nvSpPr>
        <p:spPr/>
        <p:txBody>
          <a:bodyPr/>
          <a:lstStyle/>
          <a:p>
            <a:pPr marL="495300" indent="-495300">
              <a:buNone/>
            </a:pPr>
            <a:endParaRPr lang="en-US" altLang="en-US" sz="2400" dirty="0">
              <a:ea typeface="MS PGothic" panose="020B0600070205080204" pitchFamily="34" charset="-128"/>
            </a:endParaRPr>
          </a:p>
          <a:p>
            <a:pPr marL="495300" indent="-495300">
              <a:buNone/>
            </a:pPr>
            <a:r>
              <a:rPr lang="en-US" altLang="en-US" sz="2400" dirty="0">
                <a:ea typeface="MS PGothic" panose="020B0600070205080204" pitchFamily="34" charset="-128"/>
              </a:rPr>
              <a:t>4. Compute test statistic:</a:t>
            </a:r>
          </a:p>
          <a:p>
            <a:pPr marL="495300" indent="-495300">
              <a:buNone/>
            </a:pPr>
            <a:endParaRPr lang="en-US" altLang="en-US" sz="2000" dirty="0">
              <a:ea typeface="MS PGothic" panose="020B0600070205080204" pitchFamily="34" charset="-128"/>
            </a:endParaRPr>
          </a:p>
          <a:p>
            <a:pPr marL="495300" indent="-495300">
              <a:lnSpc>
                <a:spcPct val="90000"/>
              </a:lnSpc>
              <a:buNone/>
            </a:pPr>
            <a:r>
              <a:rPr lang="en-US" altLang="en-US" sz="2000" dirty="0">
                <a:ea typeface="MS PGothic" panose="020B0600070205080204" pitchFamily="34" charset="-128"/>
              </a:rPr>
              <a:t>				None    Sporadic    Regular	  Total</a:t>
            </a:r>
          </a:p>
          <a:p>
            <a:pPr marL="495300" indent="-495300">
              <a:lnSpc>
                <a:spcPct val="90000"/>
              </a:lnSpc>
              <a:buNone/>
            </a:pPr>
            <a:r>
              <a:rPr lang="en-US" altLang="en-US" sz="2000" dirty="0">
                <a:ea typeface="MS PGothic" panose="020B0600070205080204" pitchFamily="34" charset="-128"/>
              </a:rPr>
              <a:t>No. students (O)	255	    125           90	    470</a:t>
            </a:r>
          </a:p>
          <a:p>
            <a:pPr marL="495300" indent="-495300">
              <a:lnSpc>
                <a:spcPct val="90000"/>
              </a:lnSpc>
              <a:buNone/>
            </a:pPr>
            <a:r>
              <a:rPr lang="en-US" altLang="en-US" sz="2000" dirty="0">
                <a:ea typeface="MS PGothic" panose="020B0600070205080204" pitchFamily="34" charset="-128"/>
              </a:rPr>
              <a:t>Expected      (E)	282	    117.5        70.5   	    470</a:t>
            </a:r>
          </a:p>
          <a:p>
            <a:pPr marL="495300" indent="-495300">
              <a:lnSpc>
                <a:spcPct val="90000"/>
              </a:lnSpc>
              <a:buNone/>
            </a:pPr>
            <a:endParaRPr lang="en-US" altLang="en-US" sz="2000" dirty="0">
              <a:ea typeface="MS PGothic" panose="020B0600070205080204" pitchFamily="34" charset="-128"/>
            </a:endParaRPr>
          </a:p>
          <a:p>
            <a:pPr marL="495300" indent="-495300">
              <a:lnSpc>
                <a:spcPct val="90000"/>
              </a:lnSpc>
              <a:buNone/>
            </a:pPr>
            <a:r>
              <a:rPr lang="en-US" altLang="en-US" sz="2000" dirty="0">
                <a:ea typeface="MS PGothic" panose="020B0600070205080204" pitchFamily="34" charset="-128"/>
              </a:rPr>
              <a:t>(O – E)</a:t>
            </a:r>
            <a:r>
              <a:rPr lang="en-US" altLang="en-US" sz="2000" baseline="30000" dirty="0">
                <a:ea typeface="MS PGothic" panose="020B0600070205080204" pitchFamily="34" charset="-128"/>
              </a:rPr>
              <a:t>2</a:t>
            </a:r>
            <a:r>
              <a:rPr lang="en-US" altLang="en-US" sz="2000" dirty="0">
                <a:ea typeface="MS PGothic" panose="020B0600070205080204" pitchFamily="34" charset="-128"/>
              </a:rPr>
              <a:t>/E		2.59	     0.48	5.39</a:t>
            </a:r>
          </a:p>
          <a:p>
            <a:pPr marL="495300" indent="-495300">
              <a:lnSpc>
                <a:spcPct val="90000"/>
              </a:lnSpc>
              <a:buNone/>
            </a:pPr>
            <a:endParaRPr lang="en-US" altLang="en-US" sz="2000" dirty="0">
              <a:latin typeface="Symbol" panose="05050102010706020507" pitchFamily="18" charset="2"/>
              <a:ea typeface="MS PGothic" panose="020B0600070205080204" pitchFamily="34" charset="-128"/>
            </a:endParaRPr>
          </a:p>
          <a:p>
            <a:pPr marL="495300" indent="-495300">
              <a:lnSpc>
                <a:spcPct val="90000"/>
              </a:lnSpc>
              <a:buNone/>
            </a:pPr>
            <a:r>
              <a:rPr lang="en-US" altLang="en-US" sz="2000" dirty="0">
                <a:latin typeface="Symbol" panose="05050102010706020507" pitchFamily="18" charset="2"/>
                <a:ea typeface="MS PGothic" panose="020B0600070205080204" pitchFamily="34" charset="-128"/>
              </a:rPr>
              <a:t>					c</a:t>
            </a:r>
            <a:r>
              <a:rPr lang="en-US" altLang="en-US" sz="2000" baseline="30000" dirty="0">
                <a:ea typeface="MS PGothic" panose="020B0600070205080204" pitchFamily="34" charset="-128"/>
              </a:rPr>
              <a:t>2</a:t>
            </a:r>
            <a:r>
              <a:rPr lang="en-US" altLang="en-US" sz="2000" dirty="0">
                <a:ea typeface="MS PGothic" panose="020B0600070205080204" pitchFamily="34" charset="-128"/>
              </a:rPr>
              <a:t> = 8.46</a:t>
            </a:r>
          </a:p>
          <a:p>
            <a:pPr marL="495300" indent="-495300">
              <a:buNone/>
            </a:pPr>
            <a:endParaRPr lang="en-US" altLang="en-US" sz="2400" dirty="0">
              <a:ea typeface="MS PGothic" panose="020B0600070205080204" pitchFamily="34" charset="-128"/>
            </a:endParaRPr>
          </a:p>
        </p:txBody>
      </p:sp>
      <p:graphicFrame>
        <p:nvGraphicFramePr>
          <p:cNvPr id="4" name="Object 4" descr="Chi square equals summation of O minus E the whole square over E &#10;" title="Unnumbered figure "/>
          <p:cNvGraphicFramePr>
            <a:graphicFrameLocks noChangeAspect="1"/>
          </p:cNvGraphicFramePr>
          <p:nvPr>
            <p:extLst>
              <p:ext uri="{D42A27DB-BD31-4B8C-83A1-F6EECF244321}">
                <p14:modId xmlns:p14="http://schemas.microsoft.com/office/powerpoint/2010/main" val="1712408851"/>
              </p:ext>
            </p:extLst>
          </p:nvPr>
        </p:nvGraphicFramePr>
        <p:xfrm>
          <a:off x="5002530" y="1828800"/>
          <a:ext cx="2133600" cy="858838"/>
        </p:xfrm>
        <a:graphic>
          <a:graphicData uri="http://schemas.openxmlformats.org/presentationml/2006/ole">
            <mc:AlternateContent xmlns:mc="http://schemas.openxmlformats.org/markup-compatibility/2006">
              <mc:Choice xmlns:v="urn:schemas-microsoft-com:vml" Requires="v">
                <p:oleObj spid="_x0000_s11273" name="Equation" r:id="rId3" imgW="1040948" imgH="418918" progId="Equation.3">
                  <p:embed/>
                </p:oleObj>
              </mc:Choice>
              <mc:Fallback>
                <p:oleObj name="Equation" r:id="rId3" imgW="1040948" imgH="418918" progId="Equation.3">
                  <p:embed/>
                  <p:pic>
                    <p:nvPicPr>
                      <p:cNvPr id="44034"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2530" y="1828800"/>
                        <a:ext cx="213360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2382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7.6.</a:t>
            </a:r>
            <a:br>
              <a:rPr lang="en-US" altLang="en-US" dirty="0"/>
            </a:br>
            <a:r>
              <a:rPr lang="en-US" altLang="en-US" dirty="0">
                <a:latin typeface="Symbol" panose="05050102010706020507" pitchFamily="18" charset="2"/>
              </a:rPr>
              <a:t>c</a:t>
            </a:r>
            <a:r>
              <a:rPr lang="en-US" altLang="en-US" baseline="30000" dirty="0"/>
              <a:t>2</a:t>
            </a:r>
            <a:r>
              <a:rPr lang="en-US" altLang="en-US" dirty="0"/>
              <a:t> Goodness-of-Fit Test</a:t>
            </a:r>
            <a:r>
              <a:rPr lang="en-US" altLang="en-US" sz="3600" dirty="0"/>
              <a:t> </a:t>
            </a:r>
            <a:r>
              <a:rPr lang="en-US" altLang="en-US" sz="1400" dirty="0"/>
              <a:t>(4 of 4)</a:t>
            </a:r>
            <a:endParaRPr lang="en-US" dirty="0"/>
          </a:p>
        </p:txBody>
      </p:sp>
      <p:sp>
        <p:nvSpPr>
          <p:cNvPr id="14" name="Content Placeholder 2"/>
          <p:cNvSpPr>
            <a:spLocks noGrp="1"/>
          </p:cNvSpPr>
          <p:nvPr>
            <p:ph idx="1"/>
          </p:nvPr>
        </p:nvSpPr>
        <p:spPr/>
        <p:txBody>
          <a:bodyPr/>
          <a:lstStyle/>
          <a:p>
            <a:pPr marL="495300" indent="-495300">
              <a:buNone/>
            </a:pPr>
            <a:r>
              <a:rPr lang="en-US" altLang="en-US" sz="2400" dirty="0"/>
              <a:t>5.  Conclusion. Reject H</a:t>
            </a:r>
            <a:r>
              <a:rPr lang="en-US" altLang="en-US" sz="2400" baseline="-25000" dirty="0"/>
              <a:t>0</a:t>
            </a:r>
            <a:r>
              <a:rPr lang="en-US" altLang="en-US" sz="2400" dirty="0"/>
              <a:t> because 8.46 &gt; 5.99. We have statistically significant evidence at </a:t>
            </a:r>
            <a:r>
              <a:rPr lang="en-US" altLang="en-US" sz="2400" dirty="0">
                <a:latin typeface="Symbol" panose="05050102010706020507" pitchFamily="18" charset="2"/>
              </a:rPr>
              <a:t>a </a:t>
            </a:r>
            <a:r>
              <a:rPr lang="en-US" altLang="en-US" sz="2400" dirty="0"/>
              <a:t>= 0.05 to show that the distribution of exercise is not 60%, 25%, 15%.  </a:t>
            </a:r>
          </a:p>
          <a:p>
            <a:pPr marL="495300" indent="-495300">
              <a:buNone/>
            </a:pPr>
            <a:endParaRPr lang="en-US" altLang="en-US" sz="2400" dirty="0"/>
          </a:p>
          <a:p>
            <a:pPr marL="495300" indent="-495300">
              <a:buNone/>
            </a:pPr>
            <a:endParaRPr lang="en-US" altLang="en-US" sz="2400" dirty="0"/>
          </a:p>
          <a:p>
            <a:pPr marL="495300" indent="-495300">
              <a:buNone/>
            </a:pPr>
            <a:r>
              <a:rPr lang="en-US" altLang="en-US" sz="2400" dirty="0"/>
              <a:t>	Using Table 3, the </a:t>
            </a:r>
            <a:r>
              <a:rPr lang="en-US" altLang="en-US" sz="2400" i="1" dirty="0"/>
              <a:t>p</a:t>
            </a:r>
            <a:r>
              <a:rPr lang="en-US" altLang="en-US" sz="2400" dirty="0"/>
              <a:t>-value is </a:t>
            </a:r>
            <a:r>
              <a:rPr lang="en-US" altLang="en-US" sz="2400" i="1" dirty="0"/>
              <a:t>p</a:t>
            </a:r>
            <a:r>
              <a:rPr lang="en-US" altLang="en-US" sz="2400" dirty="0"/>
              <a:t> &lt; 0.005.</a:t>
            </a:r>
          </a:p>
        </p:txBody>
      </p:sp>
    </p:spTree>
    <p:extLst>
      <p:ext uri="{BB962C8B-B14F-4D97-AF65-F5344CB8AC3E}">
        <p14:creationId xmlns:p14="http://schemas.microsoft.com/office/powerpoint/2010/main" val="32953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(2 of 3)</a:t>
            </a:r>
            <a:endParaRPr lang="en-US" dirty="0"/>
          </a:p>
        </p:txBody>
      </p:sp>
      <p:sp>
        <p:nvSpPr>
          <p:cNvPr id="14" name="Content Placeholder 2"/>
          <p:cNvSpPr>
            <a:spLocks noGrp="1"/>
          </p:cNvSpPr>
          <p:nvPr>
            <p:ph idx="1"/>
          </p:nvPr>
        </p:nvSpPr>
        <p:spPr/>
        <p:txBody>
          <a:bodyPr/>
          <a:lstStyle/>
          <a:p>
            <a:r>
              <a:rPr lang="en-US" altLang="en-US" dirty="0"/>
              <a:t>Explain the relationship between confidence interval estimates and </a:t>
            </a:r>
            <a:r>
              <a:rPr lang="en-US" altLang="en-US" i="1" dirty="0"/>
              <a:t>p</a:t>
            </a:r>
            <a:r>
              <a:rPr lang="en-US" altLang="en-US" dirty="0"/>
              <a:t>-values in drawing inferences</a:t>
            </a:r>
          </a:p>
          <a:p>
            <a:r>
              <a:rPr lang="en-US" altLang="en-US" dirty="0"/>
              <a:t>Perform analysis of variance by hand</a:t>
            </a:r>
          </a:p>
          <a:p>
            <a:r>
              <a:rPr lang="en-US" altLang="en-US" dirty="0"/>
              <a:t>Appropriately interpret the results of analysis of variance tests</a:t>
            </a:r>
          </a:p>
          <a:p>
            <a:r>
              <a:rPr lang="en-US" altLang="en-US" dirty="0"/>
              <a:t>Distinguish between one- and two-factor analysis of variance tests</a:t>
            </a:r>
          </a:p>
        </p:txBody>
      </p:sp>
    </p:spTree>
    <p:extLst>
      <p:ext uri="{BB962C8B-B14F-4D97-AF65-F5344CB8AC3E}">
        <p14:creationId xmlns:p14="http://schemas.microsoft.com/office/powerpoint/2010/main" val="10184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New Scenario</a:t>
            </a:r>
            <a:endParaRPr lang="en-US" dirty="0"/>
          </a:p>
        </p:txBody>
      </p:sp>
      <p:sp>
        <p:nvSpPr>
          <p:cNvPr id="14" name="Content Placeholder 2"/>
          <p:cNvSpPr>
            <a:spLocks noGrp="1"/>
          </p:cNvSpPr>
          <p:nvPr>
            <p:ph idx="1"/>
          </p:nvPr>
        </p:nvSpPr>
        <p:spPr/>
        <p:txBody>
          <a:bodyPr/>
          <a:lstStyle/>
          <a:p>
            <a:r>
              <a:rPr lang="en-US" altLang="en-US" dirty="0"/>
              <a:t>Outcome is continuous.</a:t>
            </a:r>
          </a:p>
          <a:p>
            <a:pPr lvl="1"/>
            <a:r>
              <a:rPr lang="en-US" altLang="en-US" sz="2200" dirty="0"/>
              <a:t>SBP, weight, cholesterol</a:t>
            </a:r>
          </a:p>
          <a:p>
            <a:r>
              <a:rPr lang="en-US" altLang="en-US" dirty="0"/>
              <a:t>Two independent study samples</a:t>
            </a:r>
          </a:p>
          <a:p>
            <a:r>
              <a:rPr lang="en-US" altLang="en-US" dirty="0"/>
              <a:t>Data </a:t>
            </a:r>
          </a:p>
          <a:p>
            <a:pPr lvl="1"/>
            <a:r>
              <a:rPr lang="en-US" altLang="en-US" sz="2200" dirty="0"/>
              <a:t>On each participant, identify group and measure outcome.  </a:t>
            </a:r>
          </a:p>
          <a:p>
            <a:pPr lvl="1">
              <a:buNone/>
            </a:pPr>
            <a:endParaRPr lang="en-US" altLang="en-US" sz="2200" dirty="0"/>
          </a:p>
          <a:p>
            <a:pPr lvl="1"/>
            <a:endParaRPr lang="en-US" altLang="en-US" sz="2200" dirty="0"/>
          </a:p>
          <a:p>
            <a:pPr lvl="1"/>
            <a:endParaRPr lang="en-US" altLang="en-US" sz="2200" dirty="0"/>
          </a:p>
        </p:txBody>
      </p:sp>
      <p:graphicFrame>
        <p:nvGraphicFramePr>
          <p:cNvPr id="4" name="Object 5" descr="n subscript 1, X bar subscript 1, s subscript 1, squared, or s subscript 1, n subscript 2, X bar subscript 2, s subscript 2, squared, or s subscript 2. &#10;" title="Unnumbered figure "/>
          <p:cNvGraphicFramePr>
            <a:graphicFrameLocks noChangeAspect="1"/>
          </p:cNvGraphicFramePr>
          <p:nvPr>
            <p:extLst>
              <p:ext uri="{D42A27DB-BD31-4B8C-83A1-F6EECF244321}">
                <p14:modId xmlns:p14="http://schemas.microsoft.com/office/powerpoint/2010/main" val="2109311879"/>
              </p:ext>
            </p:extLst>
          </p:nvPr>
        </p:nvGraphicFramePr>
        <p:xfrm>
          <a:off x="1691020" y="4088643"/>
          <a:ext cx="5222875" cy="661988"/>
        </p:xfrm>
        <a:graphic>
          <a:graphicData uri="http://schemas.openxmlformats.org/presentationml/2006/ole">
            <mc:AlternateContent xmlns:mc="http://schemas.openxmlformats.org/markup-compatibility/2006">
              <mc:Choice xmlns:v="urn:schemas-microsoft-com:vml" Requires="v">
                <p:oleObj spid="_x0000_s12297" name="Equation" r:id="rId3" imgW="1803400" imgH="228600" progId="Equation.3">
                  <p:embed/>
                </p:oleObj>
              </mc:Choice>
              <mc:Fallback>
                <p:oleObj name="Equation" r:id="rId3" imgW="1803400" imgH="228600" progId="Equation.3">
                  <p:embed/>
                  <p:pic>
                    <p:nvPicPr>
                      <p:cNvPr id="46084"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020" y="4088643"/>
                        <a:ext cx="52228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370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Two Independent Samples </a:t>
            </a:r>
            <a:r>
              <a:rPr lang="en-US" altLang="en-US" sz="1400" dirty="0"/>
              <a:t>(1 of 2)</a:t>
            </a:r>
            <a:endParaRPr lang="en-US" dirty="0"/>
          </a:p>
        </p:txBody>
      </p:sp>
      <p:sp>
        <p:nvSpPr>
          <p:cNvPr id="8" name="Rectangle 3"/>
          <p:cNvSpPr txBox="1">
            <a:spLocks noChangeArrowheads="1"/>
          </p:cNvSpPr>
          <p:nvPr/>
        </p:nvSpPr>
        <p:spPr bwMode="auto">
          <a:xfrm>
            <a:off x="1753737" y="1824251"/>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0" fontAlgn="base" hangingPunct="0">
              <a:spcBef>
                <a:spcPct val="20000"/>
              </a:spcBef>
              <a:spcAft>
                <a:spcPct val="0"/>
              </a:spcAft>
              <a:buChar char="•"/>
              <a:defRPr sz="3200">
                <a:solidFill>
                  <a:schemeClr val="tx1"/>
                </a:solidFill>
                <a:latin typeface="Arial" charset="0"/>
                <a:ea typeface="Arial" charset="0"/>
                <a:cs typeface="Arial" charset="0"/>
              </a:defRPr>
            </a:lvl1pPr>
            <a:lvl2pPr marL="914400" indent="-457200" algn="l" rtl="0" eaLnBrk="0" fontAlgn="base" hangingPunct="0">
              <a:spcBef>
                <a:spcPct val="20000"/>
              </a:spcBef>
              <a:spcAft>
                <a:spcPct val="0"/>
              </a:spcAft>
              <a:buChar char="–"/>
              <a:defRPr sz="2800">
                <a:solidFill>
                  <a:schemeClr val="tx1"/>
                </a:solidFill>
                <a:latin typeface="Arial" charset="0"/>
                <a:ea typeface="Arial" charset="0"/>
                <a:cs typeface="Arial" charset="0"/>
              </a:defRPr>
            </a:lvl2pPr>
            <a:lvl3pPr marL="1371600" indent="-457200" algn="l" rtl="0" eaLnBrk="0" fontAlgn="base" hangingPunct="0">
              <a:spcBef>
                <a:spcPct val="20000"/>
              </a:spcBef>
              <a:spcAft>
                <a:spcPct val="0"/>
              </a:spcAft>
              <a:buFont typeface="Courier New" panose="02070309020205020404" pitchFamily="49" charset="0"/>
              <a:buChar char="o"/>
              <a:defRPr sz="2400">
                <a:solidFill>
                  <a:schemeClr val="tx1"/>
                </a:solidFill>
                <a:latin typeface="Arial" charset="0"/>
                <a:ea typeface="Arial" charset="0"/>
                <a:cs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ea typeface="Arial" charset="0"/>
                <a:cs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ea typeface="Arial" charset="0"/>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 typeface="Wingdings" panose="05000000000000000000" pitchFamily="2" charset="2"/>
              <a:buNone/>
            </a:pPr>
            <a:r>
              <a:rPr lang="en-US" altLang="en-US" kern="0" smtClean="0">
                <a:latin typeface="Arial" panose="020B0604020202020204" pitchFamily="34" charset="0"/>
                <a:ea typeface="MS PGothic" panose="020B0600070205080204" pitchFamily="34" charset="-128"/>
                <a:cs typeface="Arial" panose="020B0604020202020204" pitchFamily="34" charset="0"/>
              </a:rPr>
              <a:t>	      RCT: Set of Subjects Who Meet </a:t>
            </a:r>
          </a:p>
          <a:p>
            <a:pPr eaLnBrk="1" hangingPunct="1">
              <a:buFont typeface="Wingdings" panose="05000000000000000000" pitchFamily="2" charset="2"/>
              <a:buNone/>
            </a:pPr>
            <a:r>
              <a:rPr lang="en-US" altLang="en-US" kern="0" smtClean="0">
                <a:latin typeface="Arial" panose="020B0604020202020204" pitchFamily="34" charset="0"/>
                <a:ea typeface="MS PGothic" panose="020B0600070205080204" pitchFamily="34" charset="-128"/>
                <a:cs typeface="Arial" panose="020B0604020202020204" pitchFamily="34" charset="0"/>
              </a:rPr>
              <a:t>		       Study Eligibility Criteria</a:t>
            </a:r>
          </a:p>
          <a:p>
            <a:pPr eaLnBrk="1" hangingPunct="1">
              <a:buFont typeface="Wingdings" panose="05000000000000000000" pitchFamily="2" charset="2"/>
              <a:buNone/>
            </a:pPr>
            <a:r>
              <a:rPr lang="en-US" altLang="en-US" kern="0" smtClean="0">
                <a:latin typeface="Arial" panose="020B0604020202020204" pitchFamily="34" charset="0"/>
                <a:ea typeface="MS PGothic" panose="020B0600070205080204" pitchFamily="34" charset="-128"/>
                <a:cs typeface="Arial" panose="020B0604020202020204" pitchFamily="34" charset="0"/>
              </a:rPr>
              <a:t>				   Randomize</a:t>
            </a:r>
          </a:p>
          <a:p>
            <a:pPr eaLnBrk="1" hangingPunct="1">
              <a:buFont typeface="Wingdings" panose="05000000000000000000" pitchFamily="2" charset="2"/>
              <a:buNone/>
            </a:pPr>
            <a:r>
              <a:rPr lang="en-US" altLang="en-US" kern="0" smtClean="0">
                <a:latin typeface="Arial" panose="020B0604020202020204" pitchFamily="34" charset="0"/>
                <a:ea typeface="MS PGothic" panose="020B0600070205080204" pitchFamily="34" charset="-128"/>
                <a:cs typeface="Arial" panose="020B0604020202020204" pitchFamily="34" charset="0"/>
              </a:rPr>
              <a:t/>
            </a:r>
            <a:br>
              <a:rPr lang="en-US" altLang="en-US" kern="0" smtClean="0">
                <a:latin typeface="Arial" panose="020B0604020202020204" pitchFamily="34" charset="0"/>
                <a:ea typeface="MS PGothic" panose="020B0600070205080204" pitchFamily="34" charset="-128"/>
                <a:cs typeface="Arial" panose="020B0604020202020204" pitchFamily="34" charset="0"/>
              </a:rPr>
            </a:br>
            <a:endParaRPr lang="en-US" altLang="en-US" kern="0" smtClean="0">
              <a:latin typeface="Arial" panose="020B0604020202020204" pitchFamily="34" charset="0"/>
              <a:ea typeface="MS PGothic" panose="020B0600070205080204" pitchFamily="34" charset="-128"/>
              <a:cs typeface="Arial" panose="020B0604020202020204" pitchFamily="34" charset="0"/>
            </a:endParaRPr>
          </a:p>
          <a:p>
            <a:pPr eaLnBrk="1" hangingPunct="1">
              <a:buFont typeface="Wingdings" panose="05000000000000000000" pitchFamily="2" charset="2"/>
              <a:buNone/>
            </a:pPr>
            <a:r>
              <a:rPr lang="en-US" altLang="en-US" kern="0" smtClean="0">
                <a:latin typeface="Arial" panose="020B0604020202020204" pitchFamily="34" charset="0"/>
                <a:ea typeface="MS PGothic" panose="020B0600070205080204" pitchFamily="34" charset="-128"/>
                <a:cs typeface="Arial" panose="020B0604020202020204" pitchFamily="34" charset="0"/>
              </a:rPr>
              <a:t>	Treatment 1				Treatment 2</a:t>
            </a:r>
          </a:p>
          <a:p>
            <a:pPr eaLnBrk="1" hangingPunct="1">
              <a:buFont typeface="Wingdings" panose="05000000000000000000" pitchFamily="2" charset="2"/>
              <a:buNone/>
            </a:pPr>
            <a:r>
              <a:rPr lang="en-US" altLang="en-US" kern="0" smtClean="0">
                <a:latin typeface="Arial" panose="020B0604020202020204" pitchFamily="34" charset="0"/>
                <a:ea typeface="MS PGothic" panose="020B0600070205080204" pitchFamily="34" charset="-128"/>
                <a:cs typeface="Arial" panose="020B0604020202020204" pitchFamily="34" charset="0"/>
              </a:rPr>
              <a:t>Mean Treatment 1	  	Mean Treatment 2</a:t>
            </a:r>
            <a:endParaRPr lang="en-US" altLang="en-US" kern="0" dirty="0" smtClean="0">
              <a:latin typeface="Arial" panose="020B0604020202020204" pitchFamily="34" charset="0"/>
              <a:ea typeface="MS PGothic" panose="020B0600070205080204" pitchFamily="34" charset="-128"/>
              <a:cs typeface="Arial" panose="020B0604020202020204" pitchFamily="34" charset="0"/>
            </a:endParaRPr>
          </a:p>
        </p:txBody>
      </p:sp>
      <p:sp>
        <p:nvSpPr>
          <p:cNvPr id="9" name="Line 4" descr="An arrow pointing to the bottom left. &#10;" title="Unnumbered figure 1"/>
          <p:cNvSpPr>
            <a:spLocks noChangeShapeType="1"/>
          </p:cNvSpPr>
          <p:nvPr/>
        </p:nvSpPr>
        <p:spPr bwMode="auto">
          <a:xfrm flipH="1">
            <a:off x="3811137" y="3729251"/>
            <a:ext cx="1676400" cy="838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800" b="1" i="0" u="none" strike="noStrike" kern="0" cap="none" spc="0" normalizeH="0" baseline="0" noProof="0" smtClean="0">
              <a:ln>
                <a:noFill/>
              </a:ln>
              <a:solidFill>
                <a:srgbClr val="000000"/>
              </a:solidFill>
              <a:effectLst/>
              <a:uLnTx/>
              <a:uFillTx/>
              <a:latin typeface="Verdana" panose="020B0604030504040204" pitchFamily="34" charset="0"/>
              <a:ea typeface="MS PGothic" panose="020B0600070205080204" pitchFamily="34" charset="-128"/>
            </a:endParaRPr>
          </a:p>
        </p:txBody>
      </p:sp>
      <p:sp>
        <p:nvSpPr>
          <p:cNvPr id="10" name="Line 5" descr="An arrow pointing to the bottom right. &#10;" title="Unnumbered figure 2"/>
          <p:cNvSpPr>
            <a:spLocks noChangeShapeType="1"/>
          </p:cNvSpPr>
          <p:nvPr/>
        </p:nvSpPr>
        <p:spPr bwMode="auto">
          <a:xfrm>
            <a:off x="6401937" y="3729251"/>
            <a:ext cx="1752600" cy="838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800" b="1" i="0" u="none" strike="noStrike" kern="0" cap="none" spc="0" normalizeH="0" baseline="0" noProof="0" smtClean="0">
              <a:ln>
                <a:noFill/>
              </a:ln>
              <a:solidFill>
                <a:srgbClr val="000000"/>
              </a:solidFill>
              <a:effectLst/>
              <a:uLnTx/>
              <a:uFillTx/>
              <a:latin typeface="Verdan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418051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Two Independent Samples </a:t>
            </a:r>
            <a:r>
              <a:rPr lang="en-US" altLang="en-US" sz="1400" dirty="0"/>
              <a:t>(2 of 2) </a:t>
            </a:r>
            <a:endParaRPr lang="en-US" dirty="0"/>
          </a:p>
        </p:txBody>
      </p:sp>
      <p:sp>
        <p:nvSpPr>
          <p:cNvPr id="4" name="Rectangle 3"/>
          <p:cNvSpPr txBox="1">
            <a:spLocks noChangeArrowheads="1"/>
          </p:cNvSpPr>
          <p:nvPr/>
        </p:nvSpPr>
        <p:spPr bwMode="auto">
          <a:xfrm>
            <a:off x="1699146" y="201532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l" rtl="0" eaLnBrk="0" fontAlgn="base" hangingPunct="0">
              <a:spcBef>
                <a:spcPct val="20000"/>
              </a:spcBef>
              <a:spcAft>
                <a:spcPct val="0"/>
              </a:spcAft>
              <a:buChar char="•"/>
              <a:defRPr sz="3200">
                <a:solidFill>
                  <a:schemeClr val="tx1"/>
                </a:solidFill>
                <a:latin typeface="Arial" charset="0"/>
                <a:ea typeface="Arial" charset="0"/>
                <a:cs typeface="Arial" charset="0"/>
              </a:defRPr>
            </a:lvl1pPr>
            <a:lvl2pPr marL="914400" indent="-457200" algn="l" rtl="0" eaLnBrk="0" fontAlgn="base" hangingPunct="0">
              <a:spcBef>
                <a:spcPct val="20000"/>
              </a:spcBef>
              <a:spcAft>
                <a:spcPct val="0"/>
              </a:spcAft>
              <a:buChar char="–"/>
              <a:defRPr sz="2800">
                <a:solidFill>
                  <a:schemeClr val="tx1"/>
                </a:solidFill>
                <a:latin typeface="Arial" charset="0"/>
                <a:ea typeface="Arial" charset="0"/>
                <a:cs typeface="Arial" charset="0"/>
              </a:defRPr>
            </a:lvl2pPr>
            <a:lvl3pPr marL="1371600" indent="-457200" algn="l" rtl="0" eaLnBrk="0" fontAlgn="base" hangingPunct="0">
              <a:spcBef>
                <a:spcPct val="20000"/>
              </a:spcBef>
              <a:spcAft>
                <a:spcPct val="0"/>
              </a:spcAft>
              <a:buFont typeface="Courier New" panose="02070309020205020404" pitchFamily="49" charset="0"/>
              <a:buChar char="o"/>
              <a:defRPr sz="2400">
                <a:solidFill>
                  <a:schemeClr val="tx1"/>
                </a:solidFill>
                <a:latin typeface="Arial" charset="0"/>
                <a:ea typeface="Arial" charset="0"/>
                <a:cs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ea typeface="Arial" charset="0"/>
                <a:cs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ea typeface="Arial" charset="0"/>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eaLnBrk="1" hangingPunct="1">
              <a:buFont typeface="Wingdings" panose="05000000000000000000" pitchFamily="2" charset="2"/>
              <a:buNone/>
            </a:pPr>
            <a:r>
              <a:rPr lang="en-US" altLang="en-US" kern="0" smtClean="0">
                <a:latin typeface="Arial" panose="020B0604020202020204" pitchFamily="34" charset="0"/>
                <a:cs typeface="Arial" panose="020B0604020202020204" pitchFamily="34" charset="0"/>
              </a:rPr>
              <a:t>Cohort Study: Set of Subjects Who Meet Study Inclusion Criteria</a:t>
            </a:r>
          </a:p>
          <a:p>
            <a:pPr marL="0" indent="0" eaLnBrk="1" hangingPunct="1">
              <a:buFont typeface="Wingdings" panose="05000000000000000000" pitchFamily="2" charset="2"/>
              <a:buNone/>
            </a:pPr>
            <a:r>
              <a:rPr lang="en-US" altLang="en-US" kern="0" smtClean="0">
                <a:latin typeface="Arial" panose="020B0604020202020204" pitchFamily="34" charset="0"/>
                <a:cs typeface="Arial" panose="020B0604020202020204" pitchFamily="34" charset="0"/>
              </a:rPr>
              <a:t>				   </a:t>
            </a:r>
            <a:br>
              <a:rPr lang="en-US" altLang="en-US" kern="0" smtClean="0">
                <a:latin typeface="Arial" panose="020B0604020202020204" pitchFamily="34" charset="0"/>
                <a:cs typeface="Arial" panose="020B0604020202020204" pitchFamily="34" charset="0"/>
              </a:rPr>
            </a:br>
            <a:endParaRPr lang="en-US" altLang="en-US" kern="0" smtClean="0">
              <a:latin typeface="Arial" panose="020B0604020202020204" pitchFamily="34" charset="0"/>
              <a:cs typeface="Arial" panose="020B0604020202020204" pitchFamily="34" charset="0"/>
            </a:endParaRPr>
          </a:p>
          <a:p>
            <a:pPr marL="0" indent="0" eaLnBrk="1" hangingPunct="1">
              <a:buFont typeface="Wingdings" panose="05000000000000000000" pitchFamily="2" charset="2"/>
              <a:buNone/>
            </a:pPr>
            <a:r>
              <a:rPr lang="en-US" altLang="en-US" kern="0" smtClean="0">
                <a:latin typeface="Arial" panose="020B0604020202020204" pitchFamily="34" charset="0"/>
                <a:cs typeface="Arial" panose="020B0604020202020204" pitchFamily="34" charset="0"/>
              </a:rPr>
              <a:t>        Group 1				   Group 2</a:t>
            </a:r>
          </a:p>
          <a:p>
            <a:pPr marL="0" indent="0" eaLnBrk="1" hangingPunct="1">
              <a:buFont typeface="Wingdings" panose="05000000000000000000" pitchFamily="2" charset="2"/>
              <a:buNone/>
            </a:pPr>
            <a:r>
              <a:rPr lang="en-US" altLang="en-US" kern="0" smtClean="0">
                <a:latin typeface="Arial" panose="020B0604020202020204" pitchFamily="34" charset="0"/>
                <a:cs typeface="Arial" panose="020B0604020202020204" pitchFamily="34" charset="0"/>
              </a:rPr>
              <a:t>	Mean Group 1		      Mean Group 2</a:t>
            </a:r>
            <a:endParaRPr lang="en-US" altLang="en-US" kern="0" dirty="0" smtClean="0">
              <a:latin typeface="Arial" panose="020B0604020202020204" pitchFamily="34" charset="0"/>
              <a:cs typeface="Arial" panose="020B0604020202020204" pitchFamily="34" charset="0"/>
            </a:endParaRPr>
          </a:p>
        </p:txBody>
      </p:sp>
      <p:sp>
        <p:nvSpPr>
          <p:cNvPr id="5" name="Line 4" descr="An arrow pointing to the bottom left. &#10;" title="Unnumbered figure 1"/>
          <p:cNvSpPr>
            <a:spLocks noChangeShapeType="1"/>
          </p:cNvSpPr>
          <p:nvPr/>
        </p:nvSpPr>
        <p:spPr bwMode="auto">
          <a:xfrm flipH="1">
            <a:off x="3451746" y="3323420"/>
            <a:ext cx="1676400" cy="838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800" b="1" i="0" u="none" strike="noStrike" kern="0" cap="none" spc="0" normalizeH="0" baseline="0" noProof="0" smtClean="0">
              <a:ln>
                <a:noFill/>
              </a:ln>
              <a:solidFill>
                <a:srgbClr val="000000"/>
              </a:solidFill>
              <a:effectLst/>
              <a:uLnTx/>
              <a:uFillTx/>
              <a:latin typeface="Verdana" panose="020B0604030504040204" pitchFamily="34" charset="0"/>
              <a:ea typeface="MS PGothic" panose="020B0600070205080204" pitchFamily="34" charset="-128"/>
            </a:endParaRPr>
          </a:p>
        </p:txBody>
      </p:sp>
      <p:sp>
        <p:nvSpPr>
          <p:cNvPr id="6" name="Line 5" descr="An arrow pointing to the bottom right. &#10;" title="Unnumbered figure 2"/>
          <p:cNvSpPr>
            <a:spLocks noChangeShapeType="1"/>
          </p:cNvSpPr>
          <p:nvPr/>
        </p:nvSpPr>
        <p:spPr bwMode="auto">
          <a:xfrm>
            <a:off x="6893446" y="3323420"/>
            <a:ext cx="1752600" cy="838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800" b="1" i="0" u="none" strike="noStrike" kern="0" cap="none" spc="0" normalizeH="0" baseline="0" noProof="0" smtClean="0">
              <a:ln>
                <a:noFill/>
              </a:ln>
              <a:solidFill>
                <a:srgbClr val="000000"/>
              </a:solidFill>
              <a:effectLst/>
              <a:uLnTx/>
              <a:uFillTx/>
              <a:latin typeface="Verdan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338448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Hypothesis Testing for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 m</a:t>
            </a:r>
            <a:r>
              <a:rPr lang="en-US" altLang="en-US" baseline="-25000" dirty="0">
                <a:latin typeface="Symbol" panose="05050102010706020507" pitchFamily="18" charset="2"/>
              </a:rPr>
              <a:t>2</a:t>
            </a:r>
            <a:r>
              <a:rPr lang="en-US" altLang="en-US" dirty="0">
                <a:latin typeface="Symbol" panose="05050102010706020507" pitchFamily="18" charset="2"/>
              </a:rPr>
              <a:t>)</a:t>
            </a:r>
            <a:r>
              <a:rPr lang="en-US" altLang="en-US" dirty="0"/>
              <a:t>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Continuous outcome</a:t>
            </a:r>
          </a:p>
          <a:p>
            <a:r>
              <a:rPr lang="en-US" altLang="en-US" dirty="0"/>
              <a:t>Two independent samples</a:t>
            </a:r>
          </a:p>
          <a:p>
            <a:pPr>
              <a:buNone/>
            </a:pPr>
            <a:r>
              <a:rPr lang="en-US" altLang="en-US" dirty="0"/>
              <a:t>				</a:t>
            </a:r>
          </a:p>
          <a:p>
            <a:pPr>
              <a:buNone/>
            </a:pPr>
            <a:r>
              <a:rPr lang="en-US" altLang="en-US" dirty="0"/>
              <a:t>		H</a:t>
            </a:r>
            <a:r>
              <a:rPr lang="en-US" altLang="en-US" baseline="-25000" dirty="0"/>
              <a:t>0</a:t>
            </a:r>
            <a:r>
              <a:rPr lang="en-US" altLang="en-US" dirty="0"/>
              <a:t>: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 m</a:t>
            </a:r>
            <a:r>
              <a:rPr lang="en-US" altLang="en-US" baseline="-25000" dirty="0"/>
              <a:t>2		</a:t>
            </a:r>
            <a:r>
              <a:rPr lang="en-US" altLang="en-US" dirty="0"/>
              <a:t>(</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 m</a:t>
            </a:r>
            <a:r>
              <a:rPr lang="en-US" altLang="en-US" baseline="-25000" dirty="0"/>
              <a:t>2 </a:t>
            </a:r>
            <a:r>
              <a:rPr lang="en-US" altLang="en-US" dirty="0"/>
              <a:t>= 0)</a:t>
            </a:r>
            <a:r>
              <a:rPr lang="en-US" altLang="en-US" baseline="-25000" dirty="0"/>
              <a:t>	</a:t>
            </a:r>
          </a:p>
          <a:p>
            <a:pPr>
              <a:buNone/>
            </a:pPr>
            <a:endParaRPr lang="en-US" altLang="en-US" baseline="-25000" dirty="0"/>
          </a:p>
          <a:p>
            <a:pPr>
              <a:buNone/>
            </a:pPr>
            <a:r>
              <a:rPr lang="en-US" altLang="en-US" dirty="0"/>
              <a:t>		H</a:t>
            </a:r>
            <a:r>
              <a:rPr lang="en-US" altLang="en-US" baseline="-25000" dirty="0"/>
              <a:t>1</a:t>
            </a:r>
            <a:r>
              <a:rPr lang="en-US" altLang="en-US" dirty="0"/>
              <a:t>: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&gt; m</a:t>
            </a:r>
            <a:r>
              <a:rPr lang="en-US" altLang="en-US" baseline="-25000" dirty="0"/>
              <a:t>2</a:t>
            </a:r>
            <a:r>
              <a:rPr lang="en-US" altLang="en-US" dirty="0"/>
              <a:t>, </a:t>
            </a:r>
            <a:r>
              <a:rPr lang="en-US" altLang="en-US" dirty="0">
                <a:latin typeface="Symbol" panose="05050102010706020507" pitchFamily="18" charset="2"/>
              </a:rPr>
              <a:t>m</a:t>
            </a:r>
            <a:r>
              <a:rPr lang="en-US" altLang="en-US" baseline="-25000" dirty="0">
                <a:latin typeface="Symbol" panose="05050102010706020507" pitchFamily="18" charset="2"/>
              </a:rPr>
              <a:t>1</a:t>
            </a:r>
            <a:r>
              <a:rPr lang="en-US" altLang="en-US" dirty="0"/>
              <a:t>&lt; </a:t>
            </a:r>
            <a:r>
              <a:rPr lang="en-US" altLang="en-US" dirty="0">
                <a:latin typeface="Symbol" panose="05050102010706020507" pitchFamily="18" charset="2"/>
              </a:rPr>
              <a:t>m</a:t>
            </a:r>
            <a:r>
              <a:rPr lang="en-US" altLang="en-US" baseline="-25000" dirty="0"/>
              <a:t>2</a:t>
            </a:r>
            <a:r>
              <a:rPr lang="en-US" altLang="en-US" dirty="0"/>
              <a:t>,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t>≠ </a:t>
            </a:r>
            <a:r>
              <a:rPr lang="en-US" altLang="en-US" dirty="0">
                <a:latin typeface="Symbol" panose="05050102010706020507" pitchFamily="18" charset="2"/>
              </a:rPr>
              <a:t>m</a:t>
            </a:r>
            <a:r>
              <a:rPr lang="en-US" altLang="en-US" baseline="-25000" dirty="0"/>
              <a:t>2</a:t>
            </a:r>
          </a:p>
        </p:txBody>
      </p:sp>
    </p:spTree>
    <p:extLst>
      <p:ext uri="{BB962C8B-B14F-4D97-AF65-F5344CB8AC3E}">
        <p14:creationId xmlns:p14="http://schemas.microsoft.com/office/powerpoint/2010/main" val="144661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Hypothesis Testing for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 m</a:t>
            </a:r>
            <a:r>
              <a:rPr lang="en-US" altLang="en-US" baseline="-25000" dirty="0">
                <a:latin typeface="Symbol" panose="05050102010706020507" pitchFamily="18" charset="2"/>
              </a:rPr>
              <a:t>2</a:t>
            </a:r>
            <a:r>
              <a:rPr lang="en-US" altLang="en-US" dirty="0">
                <a:latin typeface="Symbol" panose="05050102010706020507" pitchFamily="18" charset="2"/>
              </a:rPr>
              <a:t>)</a:t>
            </a:r>
            <a:r>
              <a:rPr lang="en-US" altLang="en-US" dirty="0"/>
              <a:t>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sz="2400" dirty="0">
                <a:ea typeface="MS PGothic" panose="020B0600070205080204" pitchFamily="34" charset="-128"/>
              </a:rPr>
              <a:t>Continuous outcome</a:t>
            </a:r>
          </a:p>
          <a:p>
            <a:r>
              <a:rPr lang="en-US" altLang="en-US" sz="2400" dirty="0">
                <a:ea typeface="MS PGothic" panose="020B0600070205080204" pitchFamily="34" charset="-128"/>
              </a:rPr>
              <a:t>Two independent samples</a:t>
            </a:r>
          </a:p>
          <a:p>
            <a:pPr>
              <a:buNone/>
            </a:pPr>
            <a:r>
              <a:rPr lang="en-US" altLang="en-US" sz="2000" dirty="0">
                <a:ea typeface="MS PGothic" panose="020B0600070205080204" pitchFamily="34" charset="-128"/>
              </a:rPr>
              <a:t>				H</a:t>
            </a:r>
            <a:r>
              <a:rPr lang="en-US" altLang="en-US" sz="2000" baseline="-25000" dirty="0">
                <a:ea typeface="MS PGothic" panose="020B0600070205080204" pitchFamily="34" charset="-128"/>
              </a:rPr>
              <a:t>0</a:t>
            </a:r>
            <a:r>
              <a:rPr lang="en-US" altLang="en-US" sz="2000" dirty="0">
                <a:ea typeface="MS PGothic" panose="020B0600070205080204" pitchFamily="34" charset="-128"/>
              </a:rPr>
              <a:t>: </a:t>
            </a:r>
            <a:r>
              <a:rPr lang="en-US" altLang="en-US" sz="2000" dirty="0">
                <a:latin typeface="Symbol" panose="05050102010706020507" pitchFamily="18" charset="2"/>
                <a:ea typeface="MS PGothic" panose="020B0600070205080204" pitchFamily="34" charset="-128"/>
              </a:rPr>
              <a:t>m</a:t>
            </a:r>
            <a:r>
              <a:rPr lang="en-US" altLang="en-US" sz="2000" baseline="-25000" dirty="0">
                <a:latin typeface="Symbol" panose="05050102010706020507" pitchFamily="18" charset="2"/>
                <a:ea typeface="MS PGothic" panose="020B0600070205080204" pitchFamily="34" charset="-128"/>
              </a:rPr>
              <a:t>1 </a:t>
            </a:r>
            <a:r>
              <a:rPr lang="en-US" altLang="en-US" sz="2000" dirty="0">
                <a:latin typeface="Symbol" panose="05050102010706020507" pitchFamily="18" charset="2"/>
                <a:ea typeface="MS PGothic" panose="020B0600070205080204" pitchFamily="34" charset="-128"/>
              </a:rPr>
              <a:t>= m</a:t>
            </a:r>
            <a:r>
              <a:rPr lang="en-US" altLang="en-US" sz="2000" baseline="-25000" dirty="0">
                <a:ea typeface="MS PGothic" panose="020B0600070205080204" pitchFamily="34" charset="-128"/>
              </a:rPr>
              <a:t>2</a:t>
            </a:r>
          </a:p>
          <a:p>
            <a:pPr>
              <a:buNone/>
            </a:pPr>
            <a:r>
              <a:rPr lang="en-US" altLang="en-US" sz="2000" dirty="0">
                <a:ea typeface="MS PGothic" panose="020B0600070205080204" pitchFamily="34" charset="-128"/>
              </a:rPr>
              <a:t>				H</a:t>
            </a:r>
            <a:r>
              <a:rPr lang="en-US" altLang="en-US" sz="2000" baseline="-25000" dirty="0">
                <a:ea typeface="MS PGothic" panose="020B0600070205080204" pitchFamily="34" charset="-128"/>
              </a:rPr>
              <a:t>1</a:t>
            </a:r>
            <a:r>
              <a:rPr lang="en-US" altLang="en-US" sz="2000" dirty="0">
                <a:ea typeface="MS PGothic" panose="020B0600070205080204" pitchFamily="34" charset="-128"/>
              </a:rPr>
              <a:t>: </a:t>
            </a:r>
            <a:r>
              <a:rPr lang="en-US" altLang="en-US" sz="2000" dirty="0">
                <a:latin typeface="Symbol" panose="05050102010706020507" pitchFamily="18" charset="2"/>
                <a:ea typeface="MS PGothic" panose="020B0600070205080204" pitchFamily="34" charset="-128"/>
              </a:rPr>
              <a:t>m</a:t>
            </a:r>
            <a:r>
              <a:rPr lang="en-US" altLang="en-US" sz="2000" baseline="-25000" dirty="0">
                <a:latin typeface="Symbol" panose="05050102010706020507" pitchFamily="18" charset="2"/>
                <a:ea typeface="MS PGothic" panose="020B0600070205080204" pitchFamily="34" charset="-128"/>
              </a:rPr>
              <a:t>1 </a:t>
            </a:r>
            <a:r>
              <a:rPr lang="en-US" altLang="en-US" sz="2000" dirty="0">
                <a:latin typeface="Symbol" panose="05050102010706020507" pitchFamily="18" charset="2"/>
                <a:ea typeface="MS PGothic" panose="020B0600070205080204" pitchFamily="34" charset="-128"/>
              </a:rPr>
              <a:t>&gt; m</a:t>
            </a:r>
            <a:r>
              <a:rPr lang="en-US" altLang="en-US" sz="2000" baseline="-25000" dirty="0">
                <a:ea typeface="MS PGothic" panose="020B0600070205080204" pitchFamily="34" charset="-128"/>
              </a:rPr>
              <a:t>2</a:t>
            </a:r>
            <a:r>
              <a:rPr lang="en-US" altLang="en-US" sz="2000" dirty="0">
                <a:ea typeface="MS PGothic" panose="020B0600070205080204" pitchFamily="34" charset="-128"/>
              </a:rPr>
              <a:t>, </a:t>
            </a:r>
            <a:r>
              <a:rPr lang="en-US" altLang="en-US" sz="2000" dirty="0">
                <a:latin typeface="Symbol" panose="05050102010706020507" pitchFamily="18" charset="2"/>
                <a:ea typeface="MS PGothic" panose="020B0600070205080204" pitchFamily="34" charset="-128"/>
              </a:rPr>
              <a:t>m</a:t>
            </a:r>
            <a:r>
              <a:rPr lang="en-US" altLang="en-US" sz="2000" baseline="-25000" dirty="0">
                <a:latin typeface="Symbol" panose="05050102010706020507" pitchFamily="18" charset="2"/>
                <a:ea typeface="MS PGothic" panose="020B0600070205080204" pitchFamily="34" charset="-128"/>
              </a:rPr>
              <a:t>1 </a:t>
            </a:r>
            <a:r>
              <a:rPr lang="en-US" altLang="en-US" sz="2000" dirty="0">
                <a:ea typeface="MS PGothic" panose="020B0600070205080204" pitchFamily="34" charset="-128"/>
              </a:rPr>
              <a:t>&lt; </a:t>
            </a:r>
            <a:r>
              <a:rPr lang="en-US" altLang="en-US" sz="2000" dirty="0">
                <a:latin typeface="Symbol" panose="05050102010706020507" pitchFamily="18" charset="2"/>
                <a:ea typeface="MS PGothic" panose="020B0600070205080204" pitchFamily="34" charset="-128"/>
              </a:rPr>
              <a:t>m</a:t>
            </a:r>
            <a:r>
              <a:rPr lang="en-US" altLang="en-US" sz="2000" baseline="-25000" dirty="0">
                <a:ea typeface="MS PGothic" panose="020B0600070205080204" pitchFamily="34" charset="-128"/>
              </a:rPr>
              <a:t>2</a:t>
            </a:r>
            <a:r>
              <a:rPr lang="en-US" altLang="en-US" sz="2000" dirty="0">
                <a:ea typeface="MS PGothic" panose="020B0600070205080204" pitchFamily="34" charset="-128"/>
              </a:rPr>
              <a:t>, </a:t>
            </a:r>
            <a:r>
              <a:rPr lang="en-US" altLang="en-US" sz="2000" dirty="0">
                <a:latin typeface="Symbol" panose="05050102010706020507" pitchFamily="18" charset="2"/>
                <a:ea typeface="MS PGothic" panose="020B0600070205080204" pitchFamily="34" charset="-128"/>
              </a:rPr>
              <a:t>m</a:t>
            </a:r>
            <a:r>
              <a:rPr lang="en-US" altLang="en-US" sz="2000" baseline="-25000" dirty="0">
                <a:latin typeface="Symbol" panose="05050102010706020507" pitchFamily="18" charset="2"/>
                <a:ea typeface="MS PGothic" panose="020B0600070205080204" pitchFamily="34" charset="-128"/>
              </a:rPr>
              <a:t>1 </a:t>
            </a:r>
            <a:r>
              <a:rPr lang="en-US" altLang="en-US" sz="2000" dirty="0">
                <a:ea typeface="MS PGothic" panose="020B0600070205080204" pitchFamily="34" charset="-128"/>
              </a:rPr>
              <a:t>≠ </a:t>
            </a:r>
            <a:r>
              <a:rPr lang="en-US" altLang="en-US" sz="2000" dirty="0">
                <a:latin typeface="Symbol" panose="05050102010706020507" pitchFamily="18" charset="2"/>
                <a:ea typeface="MS PGothic" panose="020B0600070205080204" pitchFamily="34" charset="-128"/>
              </a:rPr>
              <a:t>m</a:t>
            </a:r>
            <a:r>
              <a:rPr lang="en-US" altLang="en-US" sz="2000" baseline="-25000" dirty="0">
                <a:ea typeface="MS PGothic" panose="020B0600070205080204" pitchFamily="34" charset="-128"/>
              </a:rPr>
              <a:t>2</a:t>
            </a:r>
          </a:p>
          <a:p>
            <a:pPr>
              <a:buNone/>
            </a:pPr>
            <a:r>
              <a:rPr lang="en-US" altLang="en-US" sz="2000" dirty="0">
                <a:ea typeface="MS PGothic" panose="020B0600070205080204" pitchFamily="34" charset="-128"/>
              </a:rPr>
              <a:t>Test statistic:</a:t>
            </a:r>
          </a:p>
          <a:p>
            <a:pPr>
              <a:buNone/>
            </a:pPr>
            <a:r>
              <a:rPr lang="en-US" altLang="en-US" sz="1800" dirty="0">
                <a:ea typeface="MS PGothic" panose="020B0600070205080204" pitchFamily="34" charset="-128"/>
              </a:rPr>
              <a:t>n</a:t>
            </a:r>
            <a:r>
              <a:rPr lang="en-US" altLang="en-US" sz="1800" baseline="-25000" dirty="0">
                <a:ea typeface="MS PGothic" panose="020B0600070205080204" pitchFamily="34" charset="-128"/>
              </a:rPr>
              <a:t>1</a:t>
            </a:r>
            <a:r>
              <a:rPr lang="en-US" altLang="en-US" sz="1800" dirty="0">
                <a:ea typeface="MS PGothic" panose="020B0600070205080204" pitchFamily="34" charset="-128"/>
              </a:rPr>
              <a:t> ≥ 30 and					(Find critical value</a:t>
            </a:r>
          </a:p>
          <a:p>
            <a:pPr>
              <a:buNone/>
            </a:pPr>
            <a:r>
              <a:rPr lang="en-US" altLang="en-US" sz="1800" dirty="0">
                <a:ea typeface="MS PGothic" panose="020B0600070205080204" pitchFamily="34" charset="-128"/>
              </a:rPr>
              <a:t>n</a:t>
            </a:r>
            <a:r>
              <a:rPr lang="en-US" altLang="en-US" sz="1800" baseline="-25000" dirty="0">
                <a:ea typeface="MS PGothic" panose="020B0600070205080204" pitchFamily="34" charset="-128"/>
              </a:rPr>
              <a:t>2 </a:t>
            </a:r>
            <a:r>
              <a:rPr lang="en-US" altLang="en-US" sz="1800" dirty="0">
                <a:ea typeface="MS PGothic" panose="020B0600070205080204" pitchFamily="34" charset="-128"/>
              </a:rPr>
              <a:t>≥ 30						  in Table 1C,	</a:t>
            </a:r>
          </a:p>
          <a:p>
            <a:pPr>
              <a:buNone/>
            </a:pPr>
            <a:r>
              <a:rPr lang="en-US" altLang="en-US" sz="1800" dirty="0">
                <a:ea typeface="MS PGothic" panose="020B0600070205080204" pitchFamily="34" charset="-128"/>
              </a:rPr>
              <a:t>				</a:t>
            </a:r>
          </a:p>
          <a:p>
            <a:pPr>
              <a:buNone/>
            </a:pPr>
            <a:r>
              <a:rPr lang="en-US" altLang="en-US" sz="1800" dirty="0">
                <a:ea typeface="MS PGothic" panose="020B0600070205080204" pitchFamily="34" charset="-128"/>
              </a:rPr>
              <a:t>n</a:t>
            </a:r>
            <a:r>
              <a:rPr lang="en-US" altLang="en-US" sz="1800" baseline="-25000" dirty="0">
                <a:ea typeface="MS PGothic" panose="020B0600070205080204" pitchFamily="34" charset="-128"/>
              </a:rPr>
              <a:t>1 </a:t>
            </a:r>
            <a:r>
              <a:rPr lang="en-US" altLang="en-US" sz="1800" dirty="0">
                <a:ea typeface="MS PGothic" panose="020B0600070205080204" pitchFamily="34" charset="-128"/>
              </a:rPr>
              <a:t>&lt; 30 or					 Table 2, 							</a:t>
            </a:r>
            <a:r>
              <a:rPr lang="en-US" altLang="en-US" sz="1800" dirty="0" smtClean="0">
                <a:ea typeface="MS PGothic" panose="020B0600070205080204" pitchFamily="34" charset="-128"/>
              </a:rPr>
              <a:t>			</a:t>
            </a:r>
            <a:r>
              <a:rPr lang="en-US" altLang="en-US" sz="1800" dirty="0" err="1" smtClean="0">
                <a:ea typeface="MS PGothic" panose="020B0600070205080204" pitchFamily="34" charset="-128"/>
              </a:rPr>
              <a:t>df</a:t>
            </a:r>
            <a:r>
              <a:rPr lang="en-US" altLang="en-US" sz="1800" dirty="0" smtClean="0">
                <a:ea typeface="MS PGothic" panose="020B0600070205080204" pitchFamily="34" charset="-128"/>
              </a:rPr>
              <a:t> </a:t>
            </a:r>
            <a:r>
              <a:rPr lang="en-US" altLang="en-US" sz="1800" dirty="0">
                <a:ea typeface="MS PGothic" panose="020B0600070205080204" pitchFamily="34" charset="-128"/>
              </a:rPr>
              <a:t>= n</a:t>
            </a:r>
            <a:r>
              <a:rPr lang="en-US" altLang="en-US" sz="1100" dirty="0">
                <a:ea typeface="MS PGothic" panose="020B0600070205080204" pitchFamily="34" charset="-128"/>
              </a:rPr>
              <a:t>1 </a:t>
            </a:r>
            <a:r>
              <a:rPr lang="en-US" altLang="en-US" sz="1800" dirty="0">
                <a:ea typeface="MS PGothic" panose="020B0600070205080204" pitchFamily="34" charset="-128"/>
              </a:rPr>
              <a:t>+ n</a:t>
            </a:r>
            <a:r>
              <a:rPr lang="en-US" altLang="en-US" sz="1100" dirty="0">
                <a:ea typeface="MS PGothic" panose="020B0600070205080204" pitchFamily="34" charset="-128"/>
              </a:rPr>
              <a:t>2 </a:t>
            </a:r>
            <a:r>
              <a:rPr lang="en-US" altLang="en-US" sz="1800" dirty="0">
                <a:ea typeface="MS PGothic" panose="020B0600070205080204" pitchFamily="34" charset="-128"/>
              </a:rPr>
              <a:t>– 2)</a:t>
            </a:r>
          </a:p>
          <a:p>
            <a:pPr>
              <a:buNone/>
            </a:pPr>
            <a:r>
              <a:rPr lang="en-US" altLang="en-US" sz="1800" dirty="0">
                <a:ea typeface="MS PGothic" panose="020B0600070205080204" pitchFamily="34" charset="-128"/>
              </a:rPr>
              <a:t>n</a:t>
            </a:r>
            <a:r>
              <a:rPr lang="en-US" altLang="en-US" sz="1800" baseline="-25000" dirty="0">
                <a:ea typeface="MS PGothic" panose="020B0600070205080204" pitchFamily="34" charset="-128"/>
              </a:rPr>
              <a:t>2 </a:t>
            </a:r>
            <a:r>
              <a:rPr lang="en-US" altLang="en-US" sz="1800" dirty="0">
                <a:ea typeface="MS PGothic" panose="020B0600070205080204" pitchFamily="34" charset="-128"/>
              </a:rPr>
              <a:t>&lt; 30</a:t>
            </a:r>
          </a:p>
        </p:txBody>
      </p:sp>
      <p:graphicFrame>
        <p:nvGraphicFramePr>
          <p:cNvPr id="4" name="Object 10" descr="z equals X 1 bar minus X 2 bar the whole over S p square root of 1 over n 1 plus 1 over n 2 &#10;" title="Unnumbered figure 1"/>
          <p:cNvGraphicFramePr>
            <a:graphicFrameLocks noChangeAspect="1"/>
          </p:cNvGraphicFramePr>
          <p:nvPr>
            <p:extLst>
              <p:ext uri="{D42A27DB-BD31-4B8C-83A1-F6EECF244321}">
                <p14:modId xmlns:p14="http://schemas.microsoft.com/office/powerpoint/2010/main" val="2570908501"/>
              </p:ext>
            </p:extLst>
          </p:nvPr>
        </p:nvGraphicFramePr>
        <p:xfrm>
          <a:off x="3666343" y="3904721"/>
          <a:ext cx="1811337" cy="1200150"/>
        </p:xfrm>
        <a:graphic>
          <a:graphicData uri="http://schemas.openxmlformats.org/presentationml/2006/ole">
            <mc:AlternateContent xmlns:mc="http://schemas.openxmlformats.org/markup-compatibility/2006">
              <mc:Choice xmlns:v="urn:schemas-microsoft-com:vml" Requires="v">
                <p:oleObj spid="_x0000_s13328" name="Equation" r:id="rId3" imgW="1104900" imgH="698500" progId="Equation.3">
                  <p:embed/>
                </p:oleObj>
              </mc:Choice>
              <mc:Fallback>
                <p:oleObj name="Equation" r:id="rId3" imgW="1104900" imgH="698500" progId="Equation.3">
                  <p:embed/>
                  <p:pic>
                    <p:nvPicPr>
                      <p:cNvPr id="5018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6343" y="3904721"/>
                        <a:ext cx="18113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2" descr="z equals X 1 bar minus X 2 bar the whole over S p square root of 1 over n 1 plus 1 over n 2 &#10;" title="Unnumbered figure 2"/>
          <p:cNvGraphicFramePr>
            <a:graphicFrameLocks noChangeAspect="1"/>
          </p:cNvGraphicFramePr>
          <p:nvPr>
            <p:extLst>
              <p:ext uri="{D42A27DB-BD31-4B8C-83A1-F6EECF244321}">
                <p14:modId xmlns:p14="http://schemas.microsoft.com/office/powerpoint/2010/main" val="73584729"/>
              </p:ext>
            </p:extLst>
          </p:nvPr>
        </p:nvGraphicFramePr>
        <p:xfrm>
          <a:off x="3666343" y="5414665"/>
          <a:ext cx="1665287" cy="1143000"/>
        </p:xfrm>
        <a:graphic>
          <a:graphicData uri="http://schemas.openxmlformats.org/presentationml/2006/ole">
            <mc:AlternateContent xmlns:mc="http://schemas.openxmlformats.org/markup-compatibility/2006">
              <mc:Choice xmlns:v="urn:schemas-microsoft-com:vml" Requires="v">
                <p:oleObj spid="_x0000_s13329" name="Equation" r:id="rId5" imgW="1066800" imgH="698500" progId="Equation.3">
                  <p:embed/>
                </p:oleObj>
              </mc:Choice>
              <mc:Fallback>
                <p:oleObj name="Equation" r:id="rId5" imgW="1066800" imgH="698500" progId="Equation.3">
                  <p:embed/>
                  <p:pic>
                    <p:nvPicPr>
                      <p:cNvPr id="50186"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6343" y="5414665"/>
                        <a:ext cx="16652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7943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Pooled Estimate of Common Standard Deviation, </a:t>
            </a:r>
            <a:r>
              <a:rPr lang="en-US" altLang="en-US" dirty="0" err="1"/>
              <a:t>Sp</a:t>
            </a:r>
            <a:endParaRPr lang="en-US" dirty="0"/>
          </a:p>
        </p:txBody>
      </p:sp>
      <p:sp>
        <p:nvSpPr>
          <p:cNvPr id="14" name="Content Placeholder 2"/>
          <p:cNvSpPr>
            <a:spLocks noGrp="1"/>
          </p:cNvSpPr>
          <p:nvPr>
            <p:ph idx="1"/>
          </p:nvPr>
        </p:nvSpPr>
        <p:spPr/>
        <p:txBody>
          <a:bodyPr/>
          <a:lstStyle/>
          <a:p>
            <a:r>
              <a:rPr lang="en-US" altLang="en-US" sz="2400" dirty="0">
                <a:ea typeface="MS PGothic" panose="020B0600070205080204" pitchFamily="34" charset="-128"/>
              </a:rPr>
              <a:t>Previous formulas assume equal variances (</a:t>
            </a:r>
            <a:r>
              <a:rPr lang="en-US" altLang="en-US" sz="2400" dirty="0">
                <a:latin typeface="Symbol" panose="05050102010706020507" pitchFamily="18" charset="2"/>
                <a:ea typeface="MS PGothic" panose="020B0600070205080204" pitchFamily="34" charset="-128"/>
              </a:rPr>
              <a:t>s</a:t>
            </a:r>
            <a:r>
              <a:rPr lang="en-US" altLang="en-US" sz="2400" baseline="-25000" dirty="0">
                <a:ea typeface="MS PGothic" panose="020B0600070205080204" pitchFamily="34" charset="-128"/>
              </a:rPr>
              <a:t>1</a:t>
            </a:r>
            <a:r>
              <a:rPr lang="en-US" altLang="en-US" sz="2400" baseline="30000" dirty="0">
                <a:ea typeface="MS PGothic" panose="020B0600070205080204" pitchFamily="34" charset="-128"/>
              </a:rPr>
              <a:t>2 </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s</a:t>
            </a:r>
            <a:r>
              <a:rPr lang="en-US" altLang="en-US" sz="2400" baseline="-25000" dirty="0">
                <a:ea typeface="MS PGothic" panose="020B0600070205080204" pitchFamily="34" charset="-128"/>
              </a:rPr>
              <a:t>2</a:t>
            </a:r>
            <a:r>
              <a:rPr lang="en-US" altLang="en-US" sz="2400" baseline="30000" dirty="0">
                <a:ea typeface="MS PGothic" panose="020B0600070205080204" pitchFamily="34" charset="-128"/>
              </a:rPr>
              <a:t>2</a:t>
            </a:r>
            <a:r>
              <a:rPr lang="en-US" altLang="en-US" sz="2400" dirty="0">
                <a:ea typeface="MS PGothic" panose="020B0600070205080204" pitchFamily="34" charset="-128"/>
              </a:rPr>
              <a:t>).</a:t>
            </a:r>
          </a:p>
          <a:p>
            <a:r>
              <a:rPr lang="en-US" altLang="en-US" sz="2400" dirty="0">
                <a:ea typeface="MS PGothic" panose="020B0600070205080204" pitchFamily="34" charset="-128"/>
              </a:rPr>
              <a:t>If 0.5 ≤ s</a:t>
            </a:r>
            <a:r>
              <a:rPr lang="en-US" altLang="en-US" sz="2400" baseline="-25000" dirty="0">
                <a:ea typeface="MS PGothic" panose="020B0600070205080204" pitchFamily="34" charset="-128"/>
              </a:rPr>
              <a:t>1</a:t>
            </a:r>
            <a:r>
              <a:rPr lang="en-US" altLang="en-US" sz="2400" baseline="30000" dirty="0">
                <a:ea typeface="MS PGothic" panose="020B0600070205080204" pitchFamily="34" charset="-128"/>
              </a:rPr>
              <a:t>2</a:t>
            </a:r>
            <a:r>
              <a:rPr lang="en-US" altLang="en-US" sz="2400" dirty="0">
                <a:ea typeface="MS PGothic" panose="020B0600070205080204" pitchFamily="34" charset="-128"/>
              </a:rPr>
              <a:t>/s</a:t>
            </a:r>
            <a:r>
              <a:rPr lang="en-US" altLang="en-US" sz="2400" baseline="-25000" dirty="0">
                <a:ea typeface="MS PGothic" panose="020B0600070205080204" pitchFamily="34" charset="-128"/>
              </a:rPr>
              <a:t>2</a:t>
            </a:r>
            <a:r>
              <a:rPr lang="en-US" altLang="en-US" sz="2400" baseline="30000" dirty="0">
                <a:ea typeface="MS PGothic" panose="020B0600070205080204" pitchFamily="34" charset="-128"/>
              </a:rPr>
              <a:t>2</a:t>
            </a:r>
            <a:r>
              <a:rPr lang="en-US" altLang="en-US" sz="2400" dirty="0">
                <a:ea typeface="MS PGothic" panose="020B0600070205080204" pitchFamily="34" charset="-128"/>
              </a:rPr>
              <a:t> ≤ 2, assumption is reasonable.</a:t>
            </a:r>
          </a:p>
        </p:txBody>
      </p:sp>
      <p:graphicFrame>
        <p:nvGraphicFramePr>
          <p:cNvPr id="4" name="Object 5" descr="S p equals square root of n minus 1 the whole times s 1 square plus n minus 1 the whole times s 2 square the whole over n 1 plus n 2 minus 2.&#10;" title="Unnumbered figure "/>
          <p:cNvGraphicFramePr>
            <a:graphicFrameLocks noChangeAspect="1"/>
          </p:cNvGraphicFramePr>
          <p:nvPr>
            <p:extLst>
              <p:ext uri="{D42A27DB-BD31-4B8C-83A1-F6EECF244321}">
                <p14:modId xmlns:p14="http://schemas.microsoft.com/office/powerpoint/2010/main" val="1013999149"/>
              </p:ext>
            </p:extLst>
          </p:nvPr>
        </p:nvGraphicFramePr>
        <p:xfrm>
          <a:off x="1775346" y="2858069"/>
          <a:ext cx="5410200" cy="1493838"/>
        </p:xfrm>
        <a:graphic>
          <a:graphicData uri="http://schemas.openxmlformats.org/presentationml/2006/ole">
            <mc:AlternateContent xmlns:mc="http://schemas.openxmlformats.org/markup-compatibility/2006">
              <mc:Choice xmlns:v="urn:schemas-microsoft-com:vml" Requires="v">
                <p:oleObj spid="_x0000_s14345" name="Equation" r:id="rId3" imgW="1828800" imgH="508000" progId="Equation.3">
                  <p:embed/>
                </p:oleObj>
              </mc:Choice>
              <mc:Fallback>
                <p:oleObj name="Equation" r:id="rId3" imgW="1828800" imgH="508000" progId="Equation.3">
                  <p:embed/>
                  <p:pic>
                    <p:nvPicPr>
                      <p:cNvPr id="5120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346" y="2858069"/>
                        <a:ext cx="54102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5124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7.9.</a:t>
            </a:r>
            <a:br>
              <a:rPr lang="en-US" altLang="en-US" dirty="0"/>
            </a:br>
            <a:r>
              <a:rPr lang="en-US" altLang="en-US" dirty="0"/>
              <a:t>Hypothesis Testing for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 m</a:t>
            </a:r>
            <a:r>
              <a:rPr lang="en-US" altLang="en-US" baseline="-25000" dirty="0">
                <a:latin typeface="Symbol" panose="05050102010706020507" pitchFamily="18" charset="2"/>
              </a:rPr>
              <a:t>2</a:t>
            </a:r>
            <a:r>
              <a:rPr lang="en-US" altLang="en-US" dirty="0">
                <a:latin typeface="Symbol" panose="05050102010706020507" pitchFamily="18" charset="2"/>
              </a:rPr>
              <a:t>)</a:t>
            </a:r>
            <a:r>
              <a:rPr lang="en-US" altLang="en-US" sz="3600" dirty="0"/>
              <a:t> </a:t>
            </a:r>
            <a:r>
              <a:rPr lang="en-US" altLang="en-US" sz="1400" dirty="0"/>
              <a:t>(1 of 3)</a:t>
            </a:r>
            <a:endParaRPr lang="en-US" dirty="0"/>
          </a:p>
        </p:txBody>
      </p:sp>
      <p:sp>
        <p:nvSpPr>
          <p:cNvPr id="14" name="Content Placeholder 2"/>
          <p:cNvSpPr>
            <a:spLocks noGrp="1"/>
          </p:cNvSpPr>
          <p:nvPr>
            <p:ph idx="1"/>
          </p:nvPr>
        </p:nvSpPr>
        <p:spPr/>
        <p:txBody>
          <a:bodyPr/>
          <a:lstStyle/>
          <a:p>
            <a:pPr>
              <a:lnSpc>
                <a:spcPct val="90000"/>
              </a:lnSpc>
            </a:pPr>
            <a:r>
              <a:rPr lang="en-US" altLang="en-US" sz="2400" dirty="0"/>
              <a:t>A clinical trial is run to assess the effectiveness of a new drug in lowering cholesterol. Patients are randomized to receive the new drug or placebo and total cholesterol is measured after 6 weeks on the assigned treatment.</a:t>
            </a:r>
          </a:p>
          <a:p>
            <a:pPr>
              <a:lnSpc>
                <a:spcPct val="90000"/>
              </a:lnSpc>
            </a:pPr>
            <a:r>
              <a:rPr lang="en-US" altLang="en-US" sz="2400" dirty="0"/>
              <a:t>Is there evidence of a statistically significant reduction in cholesterol for patients on the new drug?</a:t>
            </a:r>
          </a:p>
        </p:txBody>
      </p:sp>
    </p:spTree>
    <p:extLst>
      <p:ext uri="{BB962C8B-B14F-4D97-AF65-F5344CB8AC3E}">
        <p14:creationId xmlns:p14="http://schemas.microsoft.com/office/powerpoint/2010/main" val="75696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7.9.</a:t>
            </a:r>
            <a:br>
              <a:rPr lang="en-US" altLang="en-US" dirty="0"/>
            </a:br>
            <a:r>
              <a:rPr lang="en-US" altLang="en-US" dirty="0"/>
              <a:t>Hypothesis Testing for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 m</a:t>
            </a:r>
            <a:r>
              <a:rPr lang="en-US" altLang="en-US" baseline="-25000" dirty="0">
                <a:latin typeface="Symbol" panose="05050102010706020507" pitchFamily="18" charset="2"/>
              </a:rPr>
              <a:t>2</a:t>
            </a:r>
            <a:r>
              <a:rPr lang="en-US" altLang="en-US" dirty="0">
                <a:latin typeface="Symbol" panose="05050102010706020507" pitchFamily="18" charset="2"/>
              </a:rPr>
              <a:t>)</a:t>
            </a:r>
            <a:r>
              <a:rPr lang="en-US" altLang="en-US" sz="3600" dirty="0"/>
              <a:t> </a:t>
            </a:r>
            <a:r>
              <a:rPr lang="en-US" altLang="en-US" sz="1400" dirty="0"/>
              <a:t>(2 of 3)</a:t>
            </a:r>
            <a:endParaRPr lang="en-US" dirty="0"/>
          </a:p>
        </p:txBody>
      </p:sp>
      <p:sp>
        <p:nvSpPr>
          <p:cNvPr id="14" name="Content Placeholder 2"/>
          <p:cNvSpPr>
            <a:spLocks noGrp="1"/>
          </p:cNvSpPr>
          <p:nvPr>
            <p:ph idx="1"/>
          </p:nvPr>
        </p:nvSpPr>
        <p:spPr/>
        <p:txBody>
          <a:bodyPr/>
          <a:lstStyle/>
          <a:p>
            <a:pPr>
              <a:buNone/>
            </a:pPr>
            <a:endParaRPr lang="en-US" altLang="en-US" sz="2400" dirty="0"/>
          </a:p>
          <a:p>
            <a:pPr>
              <a:buNone/>
            </a:pPr>
            <a:r>
              <a:rPr lang="en-US" altLang="en-US" sz="2400" dirty="0"/>
              <a:t>			  Sample Size	Mean         </a:t>
            </a:r>
            <a:r>
              <a:rPr lang="en-US" altLang="en-US" sz="2400" dirty="0" err="1"/>
              <a:t>Std</a:t>
            </a:r>
            <a:r>
              <a:rPr lang="en-US" altLang="en-US" sz="2400" dirty="0"/>
              <a:t> Dev</a:t>
            </a:r>
          </a:p>
          <a:p>
            <a:pPr>
              <a:buNone/>
            </a:pPr>
            <a:r>
              <a:rPr lang="en-US" altLang="en-US" sz="2400" dirty="0"/>
              <a:t>New drug		15		195.9		28.7</a:t>
            </a:r>
          </a:p>
          <a:p>
            <a:pPr>
              <a:buNone/>
            </a:pPr>
            <a:r>
              <a:rPr lang="en-US" altLang="en-US" sz="2400" dirty="0"/>
              <a:t>Placebo		15		227.4		30.3</a:t>
            </a:r>
          </a:p>
        </p:txBody>
      </p:sp>
    </p:spTree>
    <p:extLst>
      <p:ext uri="{BB962C8B-B14F-4D97-AF65-F5344CB8AC3E}">
        <p14:creationId xmlns:p14="http://schemas.microsoft.com/office/powerpoint/2010/main" val="357479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7.9.</a:t>
            </a:r>
            <a:br>
              <a:rPr lang="en-US" altLang="en-US" dirty="0"/>
            </a:br>
            <a:r>
              <a:rPr lang="en-US" altLang="en-US" dirty="0"/>
              <a:t>Hypothesis Testing for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 m</a:t>
            </a:r>
            <a:r>
              <a:rPr lang="en-US" altLang="en-US" baseline="-25000" dirty="0">
                <a:latin typeface="Symbol" panose="05050102010706020507" pitchFamily="18" charset="2"/>
              </a:rPr>
              <a:t>2</a:t>
            </a:r>
            <a:r>
              <a:rPr lang="en-US" altLang="en-US" dirty="0">
                <a:latin typeface="Symbol" panose="05050102010706020507" pitchFamily="18" charset="2"/>
              </a:rPr>
              <a:t>)</a:t>
            </a:r>
            <a:r>
              <a:rPr lang="en-US" altLang="en-US" sz="3600" dirty="0"/>
              <a:t> </a:t>
            </a:r>
            <a:r>
              <a:rPr lang="en-US" altLang="en-US" sz="1400" dirty="0"/>
              <a:t>(3 of 3)</a:t>
            </a:r>
            <a:endParaRPr lang="en-US" dirty="0"/>
          </a:p>
        </p:txBody>
      </p:sp>
      <p:sp>
        <p:nvSpPr>
          <p:cNvPr id="14" name="Content Placeholder 2"/>
          <p:cNvSpPr>
            <a:spLocks noGrp="1"/>
          </p:cNvSpPr>
          <p:nvPr>
            <p:ph idx="1"/>
          </p:nvPr>
        </p:nvSpPr>
        <p:spPr/>
        <p:txBody>
          <a:bodyPr/>
          <a:lstStyle/>
          <a:p>
            <a:pPr marL="495300" indent="-495300">
              <a:buNone/>
            </a:pPr>
            <a:r>
              <a:rPr lang="en-US" altLang="en-US" sz="2400" dirty="0">
                <a:ea typeface="MS PGothic" panose="020B0600070205080204" pitchFamily="34" charset="-128"/>
              </a:rPr>
              <a:t>1.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a:t>
            </a:r>
            <a:r>
              <a:rPr lang="en-US" altLang="en-US" sz="2400" baseline="-25000" dirty="0">
                <a:latin typeface="Symbol" panose="05050102010706020507" pitchFamily="18" charset="2"/>
                <a:ea typeface="MS PGothic" panose="020B0600070205080204" pitchFamily="34" charset="-128"/>
              </a:rPr>
              <a:t>1 </a:t>
            </a:r>
            <a:r>
              <a:rPr lang="en-US" altLang="en-US" sz="2400" dirty="0">
                <a:latin typeface="Symbol" panose="05050102010706020507" pitchFamily="18" charset="2"/>
                <a:ea typeface="MS PGothic" panose="020B0600070205080204" pitchFamily="34" charset="-128"/>
              </a:rPr>
              <a:t>= m</a:t>
            </a:r>
            <a:r>
              <a:rPr lang="en-US" altLang="en-US" sz="2400" baseline="-25000" dirty="0">
                <a:latin typeface="Symbol" panose="05050102010706020507" pitchFamily="18" charset="2"/>
                <a:ea typeface="MS PGothic" panose="020B0600070205080204" pitchFamily="34" charset="-128"/>
              </a:rPr>
              <a:t>2</a:t>
            </a:r>
          </a:p>
          <a:p>
            <a:pPr marL="495300" indent="-495300">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1</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a:t>
            </a:r>
            <a:r>
              <a:rPr lang="en-US" altLang="en-US" sz="2400" baseline="-25000" dirty="0">
                <a:latin typeface="Symbol" panose="05050102010706020507" pitchFamily="18" charset="2"/>
                <a:ea typeface="MS PGothic" panose="020B0600070205080204" pitchFamily="34" charset="-128"/>
              </a:rPr>
              <a:t>1 </a:t>
            </a:r>
            <a:r>
              <a:rPr lang="en-US" altLang="en-US" sz="2400" dirty="0">
                <a:latin typeface="Symbol" panose="05050102010706020507" pitchFamily="18" charset="2"/>
                <a:ea typeface="MS PGothic" panose="020B0600070205080204" pitchFamily="34" charset="-128"/>
              </a:rPr>
              <a:t>&lt; m</a:t>
            </a:r>
            <a:r>
              <a:rPr lang="en-US" altLang="en-US" sz="2400" baseline="-25000" dirty="0">
                <a:latin typeface="Symbol" panose="05050102010706020507" pitchFamily="18" charset="2"/>
                <a:ea typeface="MS PGothic" panose="020B0600070205080204" pitchFamily="34" charset="-128"/>
              </a:rPr>
              <a:t>2</a:t>
            </a:r>
            <a:r>
              <a:rPr lang="en-US" altLang="en-US" sz="2400" dirty="0">
                <a:latin typeface="Symbol" panose="05050102010706020507" pitchFamily="18" charset="2"/>
                <a:ea typeface="MS PGothic" panose="020B0600070205080204" pitchFamily="34" charset="-128"/>
              </a:rPr>
              <a:t> 		a = 0.05</a:t>
            </a:r>
          </a:p>
          <a:p>
            <a:pPr marL="495300" indent="-495300">
              <a:buNone/>
            </a:pPr>
            <a:endParaRPr lang="en-US" altLang="en-US" sz="2400" dirty="0">
              <a:latin typeface="Symbol" panose="05050102010706020507" pitchFamily="18" charset="2"/>
              <a:ea typeface="MS PGothic" panose="020B0600070205080204" pitchFamily="34" charset="-128"/>
            </a:endParaRPr>
          </a:p>
          <a:p>
            <a:pPr marL="495300" indent="-495300">
              <a:buNone/>
            </a:pPr>
            <a:r>
              <a:rPr lang="en-US" altLang="en-US" sz="2400" dirty="0">
                <a:ea typeface="MS PGothic" panose="020B0600070205080204" pitchFamily="34" charset="-128"/>
              </a:rPr>
              <a:t>2.  Test statistic:</a:t>
            </a:r>
          </a:p>
          <a:p>
            <a:pPr marL="495300" indent="-495300">
              <a:buNone/>
            </a:pPr>
            <a:endParaRPr lang="en-US" altLang="en-US" sz="2400" dirty="0">
              <a:ea typeface="MS PGothic" panose="020B0600070205080204" pitchFamily="34" charset="-128"/>
            </a:endParaRPr>
          </a:p>
          <a:p>
            <a:pPr marL="495300" indent="-495300">
              <a:buNone/>
            </a:pPr>
            <a:endParaRPr lang="en-US" altLang="en-US" sz="2400" dirty="0">
              <a:ea typeface="MS PGothic" panose="020B0600070205080204" pitchFamily="34" charset="-128"/>
            </a:endParaRPr>
          </a:p>
          <a:p>
            <a:pPr marL="495300" indent="-495300">
              <a:buNone/>
            </a:pPr>
            <a:r>
              <a:rPr lang="en-US" altLang="en-US" sz="2400" dirty="0">
                <a:ea typeface="MS PGothic" panose="020B0600070205080204" pitchFamily="34" charset="-128"/>
              </a:rPr>
              <a:t>3.  Decision rule: 	</a:t>
            </a:r>
            <a:r>
              <a:rPr lang="en-US" altLang="en-US" sz="2400" dirty="0" err="1">
                <a:ea typeface="MS PGothic" panose="020B0600070205080204" pitchFamily="34" charset="-128"/>
              </a:rPr>
              <a:t>df</a:t>
            </a:r>
            <a:r>
              <a:rPr lang="en-US" altLang="en-US" sz="2400" dirty="0">
                <a:ea typeface="MS PGothic" panose="020B0600070205080204" pitchFamily="34" charset="-128"/>
              </a:rPr>
              <a:t> = n</a:t>
            </a:r>
            <a:r>
              <a:rPr lang="en-US" altLang="en-US" sz="2400" baseline="-25000" dirty="0">
                <a:ea typeface="MS PGothic" panose="020B0600070205080204" pitchFamily="34" charset="-128"/>
              </a:rPr>
              <a:t>1 </a:t>
            </a:r>
            <a:r>
              <a:rPr lang="en-US" altLang="en-US" sz="2400" dirty="0">
                <a:ea typeface="MS PGothic" panose="020B0600070205080204" pitchFamily="34" charset="-128"/>
              </a:rPr>
              <a:t>+ n</a:t>
            </a:r>
            <a:r>
              <a:rPr lang="en-US" altLang="en-US" sz="2400" baseline="-25000" dirty="0">
                <a:ea typeface="MS PGothic" panose="020B0600070205080204" pitchFamily="34" charset="-128"/>
              </a:rPr>
              <a:t>2 </a:t>
            </a:r>
            <a:r>
              <a:rPr lang="en-US" altLang="en-US" sz="2400" dirty="0">
                <a:ea typeface="MS PGothic" panose="020B0600070205080204" pitchFamily="34" charset="-128"/>
              </a:rPr>
              <a:t>– 2 = 28</a:t>
            </a:r>
          </a:p>
          <a:p>
            <a:pPr marL="495300" indent="-495300">
              <a:buNone/>
            </a:pPr>
            <a:r>
              <a:rPr lang="en-US" altLang="en-US" sz="2400" dirty="0">
                <a:ea typeface="MS PGothic" panose="020B0600070205080204" pitchFamily="34" charset="-128"/>
              </a:rPr>
              <a:t>	 		Reject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if t ≤ –1.701</a:t>
            </a:r>
          </a:p>
        </p:txBody>
      </p:sp>
      <p:graphicFrame>
        <p:nvGraphicFramePr>
          <p:cNvPr id="4" name="Object 6" descr="t equals X 1 bar minus X 2 bar over S p square root of 1 over n 1 plus 1 over n 2.&#10;" title="Unnumbered figure "/>
          <p:cNvGraphicFramePr>
            <a:graphicFrameLocks noChangeAspect="1"/>
          </p:cNvGraphicFramePr>
          <p:nvPr>
            <p:extLst>
              <p:ext uri="{D42A27DB-BD31-4B8C-83A1-F6EECF244321}">
                <p14:modId xmlns:p14="http://schemas.microsoft.com/office/powerpoint/2010/main" val="4265914821"/>
              </p:ext>
            </p:extLst>
          </p:nvPr>
        </p:nvGraphicFramePr>
        <p:xfrm>
          <a:off x="4475091" y="2846695"/>
          <a:ext cx="2325688" cy="1524000"/>
        </p:xfrm>
        <a:graphic>
          <a:graphicData uri="http://schemas.openxmlformats.org/presentationml/2006/ole">
            <mc:AlternateContent xmlns:mc="http://schemas.openxmlformats.org/markup-compatibility/2006">
              <mc:Choice xmlns:v="urn:schemas-microsoft-com:vml" Requires="v">
                <p:oleObj spid="_x0000_s15369" name="Equation" r:id="rId3" imgW="1066800" imgH="698500" progId="Equation.3">
                  <p:embed/>
                </p:oleObj>
              </mc:Choice>
              <mc:Fallback>
                <p:oleObj name="Equation" r:id="rId3" imgW="1066800" imgH="698500" progId="Equation.3">
                  <p:embed/>
                  <p:pic>
                    <p:nvPicPr>
                      <p:cNvPr id="54274"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091" y="2846695"/>
                        <a:ext cx="232568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4614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Assess Equality of Variances</a:t>
            </a:r>
            <a:endParaRPr lang="en-US" dirty="0"/>
          </a:p>
        </p:txBody>
      </p:sp>
      <p:sp>
        <p:nvSpPr>
          <p:cNvPr id="14" name="Content Placeholder 2"/>
          <p:cNvSpPr>
            <a:spLocks noGrp="1"/>
          </p:cNvSpPr>
          <p:nvPr>
            <p:ph idx="1"/>
          </p:nvPr>
        </p:nvSpPr>
        <p:spPr/>
        <p:txBody>
          <a:bodyPr/>
          <a:lstStyle/>
          <a:p>
            <a:r>
              <a:rPr lang="en-US" altLang="en-US" sz="2400" dirty="0"/>
              <a:t>Ratio of sample variances: 28.7</a:t>
            </a:r>
            <a:r>
              <a:rPr lang="en-US" altLang="en-US" sz="2400" baseline="30000" dirty="0"/>
              <a:t>2</a:t>
            </a:r>
            <a:r>
              <a:rPr lang="en-US" altLang="en-US" sz="2400" dirty="0"/>
              <a:t>/30.3</a:t>
            </a:r>
            <a:r>
              <a:rPr lang="en-US" altLang="en-US" sz="2400" baseline="30000" dirty="0"/>
              <a:t>2</a:t>
            </a:r>
            <a:r>
              <a:rPr lang="en-US" altLang="en-US" sz="2400" dirty="0"/>
              <a:t> = 0.90</a:t>
            </a:r>
          </a:p>
        </p:txBody>
      </p:sp>
      <p:graphicFrame>
        <p:nvGraphicFramePr>
          <p:cNvPr id="4" name="Object 4" descr="S p equals square root of n minus 1 the whole times s 1 square plus n minus 1 the whole times s 2 square the whole over n 1 plus n 2 minus 2.&#10;" title="Unnumbered figure  1"/>
          <p:cNvGraphicFramePr>
            <a:graphicFrameLocks noChangeAspect="1"/>
          </p:cNvGraphicFramePr>
          <p:nvPr>
            <p:extLst>
              <p:ext uri="{D42A27DB-BD31-4B8C-83A1-F6EECF244321}">
                <p14:modId xmlns:p14="http://schemas.microsoft.com/office/powerpoint/2010/main" val="2123844730"/>
              </p:ext>
            </p:extLst>
          </p:nvPr>
        </p:nvGraphicFramePr>
        <p:xfrm>
          <a:off x="1259053" y="2393073"/>
          <a:ext cx="4343400" cy="1206500"/>
        </p:xfrm>
        <a:graphic>
          <a:graphicData uri="http://schemas.openxmlformats.org/presentationml/2006/ole">
            <mc:AlternateContent xmlns:mc="http://schemas.openxmlformats.org/markup-compatibility/2006">
              <mc:Choice xmlns:v="urn:schemas-microsoft-com:vml" Requires="v">
                <p:oleObj spid="_x0000_s16400" name="Equation" r:id="rId3" imgW="1828800" imgH="508000" progId="Equation.3">
                  <p:embed/>
                </p:oleObj>
              </mc:Choice>
              <mc:Fallback>
                <p:oleObj name="Equation" r:id="rId3" imgW="1828800" imgH="508000" progId="Equation.3">
                  <p:embed/>
                  <p:pic>
                    <p:nvPicPr>
                      <p:cNvPr id="55299"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053" y="2393073"/>
                        <a:ext cx="43434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descr="S p equals square root of 15 minus 1 the whole times 28.7 square plus 15 minus 1 the whole times 30.3 square the whole over 15 plus 15 minus 2 equals square root of 870.89 equals 29.5.&#10;" title="Unnumbered figure  2"/>
          <p:cNvGraphicFramePr>
            <a:graphicFrameLocks noChangeAspect="1"/>
          </p:cNvGraphicFramePr>
          <p:nvPr>
            <p:extLst>
              <p:ext uri="{D42A27DB-BD31-4B8C-83A1-F6EECF244321}">
                <p14:modId xmlns:p14="http://schemas.microsoft.com/office/powerpoint/2010/main" val="1909839245"/>
              </p:ext>
            </p:extLst>
          </p:nvPr>
        </p:nvGraphicFramePr>
        <p:xfrm>
          <a:off x="1274928" y="3917073"/>
          <a:ext cx="7545388" cy="1111250"/>
        </p:xfrm>
        <a:graphic>
          <a:graphicData uri="http://schemas.openxmlformats.org/presentationml/2006/ole">
            <mc:AlternateContent xmlns:mc="http://schemas.openxmlformats.org/markup-compatibility/2006">
              <mc:Choice xmlns:v="urn:schemas-microsoft-com:vml" Requires="v">
                <p:oleObj spid="_x0000_s16401" name="Equation" r:id="rId5" imgW="3276600" imgH="482600" progId="Equation.3">
                  <p:embed/>
                </p:oleObj>
              </mc:Choice>
              <mc:Fallback>
                <p:oleObj name="Equation" r:id="rId5" imgW="3276600" imgH="482600" progId="Equation.3">
                  <p:embed/>
                  <p:pic>
                    <p:nvPicPr>
                      <p:cNvPr id="5530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4928" y="3917073"/>
                        <a:ext cx="7545388"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1484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(3 of 3)</a:t>
            </a:r>
            <a:endParaRPr lang="en-US" dirty="0"/>
          </a:p>
        </p:txBody>
      </p:sp>
      <p:sp>
        <p:nvSpPr>
          <p:cNvPr id="14" name="Content Placeholder 2"/>
          <p:cNvSpPr>
            <a:spLocks noGrp="1"/>
          </p:cNvSpPr>
          <p:nvPr>
            <p:ph idx="1"/>
          </p:nvPr>
        </p:nvSpPr>
        <p:spPr/>
        <p:txBody>
          <a:bodyPr/>
          <a:lstStyle/>
          <a:p>
            <a:r>
              <a:rPr lang="en-US" altLang="en-US" dirty="0"/>
              <a:t>Perform chi-square tests by hand</a:t>
            </a:r>
          </a:p>
          <a:p>
            <a:r>
              <a:rPr lang="en-US" altLang="en-US" dirty="0"/>
              <a:t>Appropriately interpret the results of chi-square tests</a:t>
            </a:r>
          </a:p>
          <a:p>
            <a:r>
              <a:rPr lang="en-US" altLang="en-US" dirty="0"/>
              <a:t>Identify the appropriate hypothesis testing procedures based on type of outcome variable and number of samples</a:t>
            </a:r>
          </a:p>
        </p:txBody>
      </p:sp>
    </p:spTree>
    <p:extLst>
      <p:ext uri="{BB962C8B-B14F-4D97-AF65-F5344CB8AC3E}">
        <p14:creationId xmlns:p14="http://schemas.microsoft.com/office/powerpoint/2010/main" val="12861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7.9.</a:t>
            </a:r>
            <a:br>
              <a:rPr lang="en-US" altLang="en-US" dirty="0"/>
            </a:br>
            <a:r>
              <a:rPr lang="en-US" altLang="en-US" dirty="0"/>
              <a:t>Hypothesis Testing for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 m</a:t>
            </a:r>
            <a:r>
              <a:rPr lang="en-US" altLang="en-US" baseline="-25000" dirty="0">
                <a:latin typeface="Symbol" panose="05050102010706020507" pitchFamily="18" charset="2"/>
              </a:rPr>
              <a:t>2</a:t>
            </a:r>
            <a:r>
              <a:rPr lang="en-US" altLang="en-US" dirty="0">
                <a:latin typeface="Symbol" panose="05050102010706020507" pitchFamily="18" charset="2"/>
              </a:rPr>
              <a:t>)</a:t>
            </a:r>
            <a:endParaRPr lang="en-US" dirty="0"/>
          </a:p>
        </p:txBody>
      </p:sp>
      <p:sp>
        <p:nvSpPr>
          <p:cNvPr id="14" name="Content Placeholder 2"/>
          <p:cNvSpPr>
            <a:spLocks noGrp="1"/>
          </p:cNvSpPr>
          <p:nvPr>
            <p:ph idx="1"/>
          </p:nvPr>
        </p:nvSpPr>
        <p:spPr/>
        <p:txBody>
          <a:bodyPr/>
          <a:lstStyle/>
          <a:p>
            <a:pPr marL="495300" indent="-495300">
              <a:lnSpc>
                <a:spcPct val="90000"/>
              </a:lnSpc>
              <a:buNone/>
            </a:pPr>
            <a:r>
              <a:rPr lang="en-US" altLang="en-US" sz="2400" dirty="0">
                <a:ea typeface="MS PGothic" panose="020B0600070205080204" pitchFamily="34" charset="-128"/>
              </a:rPr>
              <a:t>4. Compute test statistic:</a:t>
            </a:r>
          </a:p>
          <a:p>
            <a:pPr marL="495300" indent="-495300">
              <a:lnSpc>
                <a:spcPct val="90000"/>
              </a:lnSpc>
              <a:buNone/>
            </a:pPr>
            <a:endParaRPr lang="en-US" altLang="en-US" sz="2400" dirty="0">
              <a:ea typeface="MS PGothic" panose="020B0600070205080204" pitchFamily="34" charset="-128"/>
            </a:endParaRPr>
          </a:p>
          <a:p>
            <a:pPr marL="495300" indent="-495300">
              <a:lnSpc>
                <a:spcPct val="90000"/>
              </a:lnSpc>
              <a:buNone/>
            </a:pPr>
            <a:endParaRPr lang="en-US" altLang="en-US" sz="2400" dirty="0">
              <a:ea typeface="MS PGothic" panose="020B0600070205080204" pitchFamily="34" charset="-128"/>
            </a:endParaRPr>
          </a:p>
          <a:p>
            <a:pPr marL="495300" indent="-495300">
              <a:lnSpc>
                <a:spcPct val="90000"/>
              </a:lnSpc>
              <a:buNone/>
            </a:pPr>
            <a:endParaRPr lang="en-US" altLang="en-US" sz="2400" dirty="0">
              <a:ea typeface="MS PGothic" panose="020B0600070205080204" pitchFamily="34" charset="-128"/>
            </a:endParaRPr>
          </a:p>
          <a:p>
            <a:pPr marL="495300" indent="-495300">
              <a:lnSpc>
                <a:spcPct val="90000"/>
              </a:lnSpc>
              <a:buNone/>
            </a:pPr>
            <a:endParaRPr lang="en-US" altLang="en-US" sz="2400" dirty="0">
              <a:ea typeface="MS PGothic" panose="020B0600070205080204" pitchFamily="34" charset="-128"/>
            </a:endParaRPr>
          </a:p>
          <a:p>
            <a:pPr marL="495300" indent="-495300">
              <a:lnSpc>
                <a:spcPct val="90000"/>
              </a:lnSpc>
              <a:buNone/>
            </a:pPr>
            <a:r>
              <a:rPr lang="en-US" altLang="en-US" sz="2400" dirty="0">
                <a:ea typeface="MS PGothic" panose="020B0600070205080204" pitchFamily="34" charset="-128"/>
              </a:rPr>
              <a:t>5.  Conclusion. Reject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because –2.92 &lt; –1.701. We have statistically significant evidence at </a:t>
            </a:r>
            <a:r>
              <a:rPr lang="en-US" altLang="en-US" sz="2400" dirty="0">
                <a:latin typeface="Symbol" panose="05050102010706020507" pitchFamily="18" charset="2"/>
                <a:ea typeface="MS PGothic" panose="020B0600070205080204" pitchFamily="34" charset="-128"/>
              </a:rPr>
              <a:t>a </a:t>
            </a:r>
            <a:r>
              <a:rPr lang="en-US" altLang="en-US" sz="2400" dirty="0">
                <a:ea typeface="MS PGothic" panose="020B0600070205080204" pitchFamily="34" charset="-128"/>
              </a:rPr>
              <a:t>= 0.05 to show that the mean cholesterol level is lower in patients on treatment as compared to placebo. (</a:t>
            </a:r>
            <a:r>
              <a:rPr lang="en-US" altLang="en-US" sz="2400" i="1" dirty="0">
                <a:ea typeface="MS PGothic" panose="020B0600070205080204" pitchFamily="34" charset="-128"/>
              </a:rPr>
              <a:t>p </a:t>
            </a:r>
            <a:r>
              <a:rPr lang="en-US" altLang="en-US" sz="2400" dirty="0">
                <a:ea typeface="MS PGothic" panose="020B0600070205080204" pitchFamily="34" charset="-128"/>
              </a:rPr>
              <a:t>&lt; 0.005)</a:t>
            </a:r>
          </a:p>
        </p:txBody>
      </p:sp>
      <p:graphicFrame>
        <p:nvGraphicFramePr>
          <p:cNvPr id="4" name="Object 6" descr="z equals X 1 bar minus X 2 bar the whole over S p square root of 1 over n 1 plus 1 over n 2 equals 195.9 minus 227.4 the whole over 29.5 times square root of 1 over 15 plus 1 over 15 equals negative 31.5 over 10.77 equals negative 2.92.&#10;" title="Unnumbered figure  "/>
          <p:cNvGraphicFramePr>
            <a:graphicFrameLocks noChangeAspect="1"/>
          </p:cNvGraphicFramePr>
          <p:nvPr>
            <p:extLst>
              <p:ext uri="{D42A27DB-BD31-4B8C-83A1-F6EECF244321}">
                <p14:modId xmlns:p14="http://schemas.microsoft.com/office/powerpoint/2010/main" val="901428631"/>
              </p:ext>
            </p:extLst>
          </p:nvPr>
        </p:nvGraphicFramePr>
        <p:xfrm>
          <a:off x="1439839" y="2160896"/>
          <a:ext cx="4948238" cy="1311275"/>
        </p:xfrm>
        <a:graphic>
          <a:graphicData uri="http://schemas.openxmlformats.org/presentationml/2006/ole">
            <mc:AlternateContent xmlns:mc="http://schemas.openxmlformats.org/markup-compatibility/2006">
              <mc:Choice xmlns:v="urn:schemas-microsoft-com:vml" Requires="v">
                <p:oleObj spid="_x0000_s17417" name="Equation" r:id="rId3" imgW="2540000" imgH="673100" progId="Equation.3">
                  <p:embed/>
                </p:oleObj>
              </mc:Choice>
              <mc:Fallback>
                <p:oleObj name="Equation" r:id="rId3" imgW="2540000" imgH="673100" progId="Equation.3">
                  <p:embed/>
                  <p:pic>
                    <p:nvPicPr>
                      <p:cNvPr id="56323"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839" y="2160896"/>
                        <a:ext cx="4948238"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368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New Scenario</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Outcome is continuous.</a:t>
            </a:r>
          </a:p>
          <a:p>
            <a:pPr lvl="1"/>
            <a:r>
              <a:rPr lang="en-US" altLang="en-US" sz="2200" dirty="0">
                <a:ea typeface="MS PGothic" panose="020B0600070205080204" pitchFamily="34" charset="-128"/>
              </a:rPr>
              <a:t>SBP, weight, cholesterol</a:t>
            </a:r>
          </a:p>
          <a:p>
            <a:r>
              <a:rPr lang="en-US" altLang="en-US" dirty="0">
                <a:ea typeface="MS PGothic" panose="020B0600070205080204" pitchFamily="34" charset="-128"/>
              </a:rPr>
              <a:t>Two matched study samples</a:t>
            </a:r>
          </a:p>
          <a:p>
            <a:r>
              <a:rPr lang="en-US" altLang="en-US" dirty="0">
                <a:ea typeface="MS PGothic" panose="020B0600070205080204" pitchFamily="34" charset="-128"/>
              </a:rPr>
              <a:t>Data </a:t>
            </a:r>
          </a:p>
          <a:p>
            <a:pPr lvl="1"/>
            <a:r>
              <a:rPr lang="en-US" altLang="en-US" sz="2200" dirty="0">
                <a:ea typeface="MS PGothic" panose="020B0600070205080204" pitchFamily="34" charset="-128"/>
              </a:rPr>
              <a:t>On each participant, measure outcome under each experimental condition.</a:t>
            </a:r>
          </a:p>
          <a:p>
            <a:pPr lvl="1"/>
            <a:r>
              <a:rPr lang="en-US" altLang="en-US" sz="2200" dirty="0">
                <a:ea typeface="MS PGothic" panose="020B0600070205080204" pitchFamily="34" charset="-128"/>
              </a:rPr>
              <a:t>Compute differences (D = X</a:t>
            </a:r>
            <a:r>
              <a:rPr lang="en-US" altLang="en-US" sz="2200" baseline="-25000" dirty="0">
                <a:ea typeface="MS PGothic" panose="020B0600070205080204" pitchFamily="34" charset="-128"/>
              </a:rPr>
              <a:t>1</a:t>
            </a:r>
            <a:r>
              <a:rPr lang="en-US" altLang="en-US" sz="2200" dirty="0">
                <a:ea typeface="MS PGothic" panose="020B0600070205080204" pitchFamily="34" charset="-128"/>
              </a:rPr>
              <a:t> – X</a:t>
            </a:r>
            <a:r>
              <a:rPr lang="en-US" altLang="en-US" sz="2200" baseline="-25000" dirty="0">
                <a:ea typeface="MS PGothic" panose="020B0600070205080204" pitchFamily="34" charset="-128"/>
              </a:rPr>
              <a:t>2</a:t>
            </a:r>
            <a:r>
              <a:rPr lang="en-US" altLang="en-US" sz="2200" dirty="0">
                <a:ea typeface="MS PGothic" panose="020B0600070205080204" pitchFamily="34" charset="-128"/>
              </a:rPr>
              <a:t>).</a:t>
            </a:r>
          </a:p>
          <a:p>
            <a:pPr lvl="1">
              <a:buNone/>
            </a:pPr>
            <a:r>
              <a:rPr lang="en-US" altLang="en-US" sz="2200" dirty="0">
                <a:ea typeface="MS PGothic" panose="020B0600070205080204" pitchFamily="34" charset="-128"/>
              </a:rPr>
              <a:t> </a:t>
            </a:r>
          </a:p>
          <a:p>
            <a:pPr lvl="1">
              <a:buNone/>
            </a:pPr>
            <a:endParaRPr lang="en-US" altLang="en-US" sz="2200" dirty="0">
              <a:ea typeface="MS PGothic" panose="020B0600070205080204" pitchFamily="34" charset="-128"/>
            </a:endParaRPr>
          </a:p>
          <a:p>
            <a:pPr lvl="1"/>
            <a:endParaRPr lang="en-US" altLang="en-US" sz="2200" dirty="0">
              <a:ea typeface="MS PGothic" panose="020B0600070205080204" pitchFamily="34" charset="-128"/>
            </a:endParaRPr>
          </a:p>
          <a:p>
            <a:pPr lvl="1"/>
            <a:endParaRPr lang="en-US" altLang="en-US" sz="2200" dirty="0">
              <a:ea typeface="MS PGothic" panose="020B0600070205080204" pitchFamily="34" charset="-128"/>
            </a:endParaRPr>
          </a:p>
        </p:txBody>
      </p:sp>
      <p:graphicFrame>
        <p:nvGraphicFramePr>
          <p:cNvPr id="4" name="Object 5" descr="n, comma, x bar subscript d, s subscript d. &#10;" title="Unnumbered figure  "/>
          <p:cNvGraphicFramePr>
            <a:graphicFrameLocks noChangeAspect="1"/>
          </p:cNvGraphicFramePr>
          <p:nvPr>
            <p:extLst>
              <p:ext uri="{D42A27DB-BD31-4B8C-83A1-F6EECF244321}">
                <p14:modId xmlns:p14="http://schemas.microsoft.com/office/powerpoint/2010/main" val="556325262"/>
              </p:ext>
            </p:extLst>
          </p:nvPr>
        </p:nvGraphicFramePr>
        <p:xfrm>
          <a:off x="1789041" y="4310348"/>
          <a:ext cx="1463675" cy="661987"/>
        </p:xfrm>
        <a:graphic>
          <a:graphicData uri="http://schemas.openxmlformats.org/presentationml/2006/ole">
            <mc:AlternateContent xmlns:mc="http://schemas.openxmlformats.org/markup-compatibility/2006">
              <mc:Choice xmlns:v="urn:schemas-microsoft-com:vml" Requires="v">
                <p:oleObj spid="_x0000_s18441" name="Equation" r:id="rId3" imgW="533169" imgH="241195" progId="Equation.3">
                  <p:embed/>
                </p:oleObj>
              </mc:Choice>
              <mc:Fallback>
                <p:oleObj name="Equation" r:id="rId3" imgW="533169" imgH="241195" progId="Equation.3">
                  <p:embed/>
                  <p:pic>
                    <p:nvPicPr>
                      <p:cNvPr id="57348"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041" y="4310348"/>
                        <a:ext cx="1463675"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6185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Two Dependent/Matched Samples</a:t>
            </a:r>
            <a:endParaRPr lang="en-US" dirty="0"/>
          </a:p>
        </p:txBody>
      </p:sp>
      <p:sp>
        <p:nvSpPr>
          <p:cNvPr id="14" name="Content Placeholder 2"/>
          <p:cNvSpPr>
            <a:spLocks noGrp="1"/>
          </p:cNvSpPr>
          <p:nvPr>
            <p:ph idx="1"/>
          </p:nvPr>
        </p:nvSpPr>
        <p:spPr/>
        <p:txBody>
          <a:bodyPr/>
          <a:lstStyle/>
          <a:p>
            <a:pPr>
              <a:buNone/>
            </a:pPr>
            <a:r>
              <a:rPr lang="en-US" altLang="en-US" sz="2400" dirty="0"/>
              <a:t>Subject ID		Measure 1		Measure 2</a:t>
            </a:r>
          </a:p>
          <a:p>
            <a:pPr>
              <a:buNone/>
            </a:pPr>
            <a:r>
              <a:rPr lang="en-US" altLang="en-US" sz="2400" dirty="0"/>
              <a:t>		1			55			70</a:t>
            </a:r>
          </a:p>
          <a:p>
            <a:pPr>
              <a:buNone/>
            </a:pPr>
            <a:r>
              <a:rPr lang="en-US" altLang="en-US" sz="2400" dirty="0"/>
              <a:t>		2			42			60</a:t>
            </a:r>
          </a:p>
          <a:p>
            <a:pPr>
              <a:buNone/>
            </a:pPr>
            <a:r>
              <a:rPr lang="en-US" altLang="en-US" sz="2400" dirty="0"/>
              <a:t>		.	</a:t>
            </a:r>
          </a:p>
          <a:p>
            <a:pPr>
              <a:buNone/>
            </a:pPr>
            <a:r>
              <a:rPr lang="en-US" altLang="en-US" sz="2400" dirty="0"/>
              <a:t>		.</a:t>
            </a:r>
          </a:p>
          <a:p>
            <a:pPr>
              <a:buNone/>
            </a:pPr>
            <a:endParaRPr lang="en-US" altLang="en-US" sz="2400" dirty="0"/>
          </a:p>
          <a:p>
            <a:r>
              <a:rPr lang="en-US" altLang="en-US" sz="2400" dirty="0"/>
              <a:t>Measures taken serially in time or under different experimental conditions.</a:t>
            </a:r>
          </a:p>
        </p:txBody>
      </p:sp>
    </p:spTree>
    <p:extLst>
      <p:ext uri="{BB962C8B-B14F-4D97-AF65-F5344CB8AC3E}">
        <p14:creationId xmlns:p14="http://schemas.microsoft.com/office/powerpoint/2010/main" val="199834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Crossover Trial</a:t>
            </a:r>
            <a:endParaRPr lang="en-US" dirty="0"/>
          </a:p>
        </p:txBody>
      </p:sp>
      <p:pic>
        <p:nvPicPr>
          <p:cNvPr id="3" name="Picture 2" descr="The marking on the left reads, Eligible participants, R. The markings on the top left and top right are each labelled Treatment. The markings at the bottom left and bottom right are each labelled Placebo. 2 arrows are drawn from R to the markings at the top left and bottom left. An arrow is drawn from the marking at the top left to the marking at the bottom right. Another arrow is drawn from the marking at the bottom left to the marking at the top right. &#10;" title="Unnumbered figure  "/>
          <p:cNvPicPr>
            <a:picLocks noChangeAspect="1"/>
          </p:cNvPicPr>
          <p:nvPr/>
        </p:nvPicPr>
        <p:blipFill>
          <a:blip r:embed="rId2"/>
          <a:stretch>
            <a:fillRect/>
          </a:stretch>
        </p:blipFill>
        <p:spPr>
          <a:xfrm>
            <a:off x="1837575" y="1901674"/>
            <a:ext cx="8516850" cy="4310246"/>
          </a:xfrm>
          <a:prstGeom prst="rect">
            <a:avLst/>
          </a:prstGeom>
        </p:spPr>
      </p:pic>
    </p:spTree>
    <p:extLst>
      <p:ext uri="{BB962C8B-B14F-4D97-AF65-F5344CB8AC3E}">
        <p14:creationId xmlns:p14="http://schemas.microsoft.com/office/powerpoint/2010/main" val="94627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Hypothesis Testing for </a:t>
            </a:r>
            <a:r>
              <a:rPr lang="en-US" altLang="en-US" dirty="0">
                <a:latin typeface="Symbol" panose="05050102010706020507" pitchFamily="18" charset="2"/>
              </a:rPr>
              <a:t>m</a:t>
            </a:r>
            <a:r>
              <a:rPr lang="en-US" altLang="en-US" baseline="-25000" dirty="0"/>
              <a:t>d</a:t>
            </a:r>
            <a:endParaRPr lang="en-US" dirty="0"/>
          </a:p>
        </p:txBody>
      </p:sp>
      <p:sp>
        <p:nvSpPr>
          <p:cNvPr id="14" name="Content Placeholder 2"/>
          <p:cNvSpPr>
            <a:spLocks noGrp="1"/>
          </p:cNvSpPr>
          <p:nvPr>
            <p:ph idx="1"/>
          </p:nvPr>
        </p:nvSpPr>
        <p:spPr/>
        <p:txBody>
          <a:bodyPr/>
          <a:lstStyle/>
          <a:p>
            <a:r>
              <a:rPr lang="en-US" altLang="en-US" sz="2400" dirty="0">
                <a:ea typeface="MS PGothic" panose="020B0600070205080204" pitchFamily="34" charset="-128"/>
              </a:rPr>
              <a:t>Continuous outcome</a:t>
            </a:r>
          </a:p>
          <a:p>
            <a:r>
              <a:rPr lang="en-US" altLang="en-US" sz="2400" dirty="0">
                <a:ea typeface="MS PGothic" panose="020B0600070205080204" pitchFamily="34" charset="-128"/>
              </a:rPr>
              <a:t>Two matched/paired sample</a:t>
            </a:r>
          </a:p>
          <a:p>
            <a:pPr>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a:t>
            </a:r>
            <a:r>
              <a:rPr lang="en-US" altLang="en-US" sz="2400" baseline="-25000" dirty="0">
                <a:ea typeface="MS PGothic" panose="020B0600070205080204" pitchFamily="34" charset="-128"/>
              </a:rPr>
              <a:t>d </a:t>
            </a:r>
            <a:r>
              <a:rPr lang="en-US" altLang="en-US" sz="2400" dirty="0">
                <a:latin typeface="Symbol" panose="05050102010706020507" pitchFamily="18" charset="2"/>
                <a:ea typeface="MS PGothic" panose="020B0600070205080204" pitchFamily="34" charset="-128"/>
              </a:rPr>
              <a:t>= 0</a:t>
            </a:r>
            <a:endParaRPr lang="en-US" altLang="en-US" sz="2400" baseline="-25000" dirty="0">
              <a:ea typeface="MS PGothic" panose="020B0600070205080204" pitchFamily="34" charset="-128"/>
            </a:endParaRPr>
          </a:p>
          <a:p>
            <a:pPr>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1</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a:t>
            </a:r>
            <a:r>
              <a:rPr lang="en-US" altLang="en-US" sz="2400" baseline="-25000" dirty="0">
                <a:ea typeface="MS PGothic" panose="020B0600070205080204" pitchFamily="34" charset="-128"/>
              </a:rPr>
              <a:t>d </a:t>
            </a:r>
            <a:r>
              <a:rPr lang="en-US" altLang="en-US" sz="2400" dirty="0">
                <a:latin typeface="Symbol" panose="05050102010706020507" pitchFamily="18" charset="2"/>
                <a:ea typeface="MS PGothic" panose="020B0600070205080204" pitchFamily="34" charset="-128"/>
              </a:rPr>
              <a:t>&gt; 0</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a:t>
            </a:r>
            <a:r>
              <a:rPr lang="en-US" altLang="en-US" sz="2400" baseline="-25000" dirty="0">
                <a:ea typeface="MS PGothic" panose="020B0600070205080204" pitchFamily="34" charset="-128"/>
              </a:rPr>
              <a:t>d </a:t>
            </a:r>
            <a:r>
              <a:rPr lang="en-US" altLang="en-US" sz="2400" dirty="0">
                <a:ea typeface="MS PGothic" panose="020B0600070205080204" pitchFamily="34" charset="-128"/>
              </a:rPr>
              <a:t>&lt; 0, </a:t>
            </a:r>
            <a:r>
              <a:rPr lang="en-US" altLang="en-US" sz="2400" dirty="0">
                <a:latin typeface="Symbol" panose="05050102010706020507" pitchFamily="18" charset="2"/>
                <a:ea typeface="MS PGothic" panose="020B0600070205080204" pitchFamily="34" charset="-128"/>
              </a:rPr>
              <a:t>m</a:t>
            </a:r>
            <a:r>
              <a:rPr lang="en-US" altLang="en-US" sz="2400" baseline="-25000" dirty="0">
                <a:ea typeface="MS PGothic" panose="020B0600070205080204" pitchFamily="34" charset="-128"/>
              </a:rPr>
              <a:t>d </a:t>
            </a:r>
            <a:r>
              <a:rPr lang="en-US" altLang="en-US" sz="2400" dirty="0">
                <a:ea typeface="MS PGothic" panose="020B0600070205080204" pitchFamily="34" charset="-128"/>
              </a:rPr>
              <a:t>≠ 0</a:t>
            </a:r>
            <a:endParaRPr lang="en-US" altLang="en-US" sz="2400" baseline="-25000" dirty="0">
              <a:ea typeface="MS PGothic" panose="020B0600070205080204" pitchFamily="34" charset="-128"/>
            </a:endParaRPr>
          </a:p>
          <a:p>
            <a:pPr>
              <a:buNone/>
            </a:pPr>
            <a:r>
              <a:rPr lang="en-US" altLang="en-US" sz="2400" dirty="0">
                <a:ea typeface="MS PGothic" panose="020B0600070205080204" pitchFamily="34" charset="-128"/>
              </a:rPr>
              <a:t>Test statistic:</a:t>
            </a:r>
          </a:p>
          <a:p>
            <a:pPr>
              <a:buNone/>
            </a:pPr>
            <a:r>
              <a:rPr lang="en-US" altLang="en-US" sz="2000" dirty="0">
                <a:ea typeface="MS PGothic" panose="020B0600070205080204" pitchFamily="34" charset="-128"/>
              </a:rPr>
              <a:t>n ≥ 30						(Find critical value</a:t>
            </a:r>
          </a:p>
          <a:p>
            <a:pPr>
              <a:buNone/>
            </a:pPr>
            <a:r>
              <a:rPr lang="en-US" altLang="en-US" sz="2000" dirty="0">
                <a:ea typeface="MS PGothic" panose="020B0600070205080204" pitchFamily="34" charset="-128"/>
              </a:rPr>
              <a:t>							  in Table 1C,</a:t>
            </a:r>
          </a:p>
          <a:p>
            <a:pPr>
              <a:buNone/>
            </a:pPr>
            <a:r>
              <a:rPr lang="en-US" altLang="en-US" sz="2000" dirty="0">
                <a:ea typeface="MS PGothic" panose="020B0600070205080204" pitchFamily="34" charset="-128"/>
              </a:rPr>
              <a:t>n &lt; 30						  Table 2, </a:t>
            </a:r>
            <a:r>
              <a:rPr lang="en-US" altLang="en-US" sz="2000" dirty="0" err="1">
                <a:ea typeface="MS PGothic" panose="020B0600070205080204" pitchFamily="34" charset="-128"/>
              </a:rPr>
              <a:t>df</a:t>
            </a:r>
            <a:r>
              <a:rPr lang="en-US" altLang="en-US" sz="2000" dirty="0">
                <a:ea typeface="MS PGothic" panose="020B0600070205080204" pitchFamily="34" charset="-128"/>
              </a:rPr>
              <a:t> = n – 1)</a:t>
            </a:r>
          </a:p>
        </p:txBody>
      </p:sp>
      <p:graphicFrame>
        <p:nvGraphicFramePr>
          <p:cNvPr id="4" name="Object 12" descr="z equals X d bar minus mu d the whole over S d over square root of n&#10;" title="Unnumbered figure  1"/>
          <p:cNvGraphicFramePr>
            <a:graphicFrameLocks noChangeAspect="1"/>
          </p:cNvGraphicFramePr>
          <p:nvPr>
            <p:extLst>
              <p:ext uri="{D42A27DB-BD31-4B8C-83A1-F6EECF244321}">
                <p14:modId xmlns:p14="http://schemas.microsoft.com/office/powerpoint/2010/main" val="461937851"/>
              </p:ext>
            </p:extLst>
          </p:nvPr>
        </p:nvGraphicFramePr>
        <p:xfrm>
          <a:off x="3767919" y="3815687"/>
          <a:ext cx="1676400" cy="989013"/>
        </p:xfrm>
        <a:graphic>
          <a:graphicData uri="http://schemas.openxmlformats.org/presentationml/2006/ole">
            <mc:AlternateContent xmlns:mc="http://schemas.openxmlformats.org/markup-compatibility/2006">
              <mc:Choice xmlns:v="urn:schemas-microsoft-com:vml" Requires="v">
                <p:oleObj spid="_x0000_s19472" name="Equation" r:id="rId3" imgW="787400" imgH="469900" progId="Equation.3">
                  <p:embed/>
                </p:oleObj>
              </mc:Choice>
              <mc:Fallback>
                <p:oleObj name="Equation" r:id="rId3" imgW="787400" imgH="469900" progId="Equation.3">
                  <p:embed/>
                  <p:pic>
                    <p:nvPicPr>
                      <p:cNvPr id="6042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7919" y="3815687"/>
                        <a:ext cx="16764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4" descr="t equals X d bar minus mu d the whole over s d over square root of n&#10;" title="Chapter 07"/>
          <p:cNvGraphicFramePr>
            <a:graphicFrameLocks noChangeAspect="1"/>
          </p:cNvGraphicFramePr>
          <p:nvPr>
            <p:extLst>
              <p:ext uri="{D42A27DB-BD31-4B8C-83A1-F6EECF244321}">
                <p14:modId xmlns:p14="http://schemas.microsoft.com/office/powerpoint/2010/main" val="3600296752"/>
              </p:ext>
            </p:extLst>
          </p:nvPr>
        </p:nvGraphicFramePr>
        <p:xfrm>
          <a:off x="3844119" y="4882487"/>
          <a:ext cx="1600200" cy="992188"/>
        </p:xfrm>
        <a:graphic>
          <a:graphicData uri="http://schemas.openxmlformats.org/presentationml/2006/ole">
            <mc:AlternateContent xmlns:mc="http://schemas.openxmlformats.org/markup-compatibility/2006">
              <mc:Choice xmlns:v="urn:schemas-microsoft-com:vml" Requires="v">
                <p:oleObj spid="_x0000_s19473" name="Equation" r:id="rId5" imgW="749300" imgH="469900" progId="Equation.3">
                  <p:embed/>
                </p:oleObj>
              </mc:Choice>
              <mc:Fallback>
                <p:oleObj name="Equation" r:id="rId5" imgW="749300" imgH="469900" progId="Equation.3">
                  <p:embed/>
                  <p:pic>
                    <p:nvPicPr>
                      <p:cNvPr id="60428"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4119" y="4882487"/>
                        <a:ext cx="16002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7812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7.10.</a:t>
            </a:r>
            <a:br>
              <a:rPr lang="en-US" altLang="en-US" dirty="0"/>
            </a:br>
            <a:r>
              <a:rPr lang="en-US" altLang="en-US" dirty="0"/>
              <a:t>Hypothesis Testing for </a:t>
            </a:r>
            <a:r>
              <a:rPr lang="en-US" altLang="en-US" dirty="0">
                <a:latin typeface="Symbol" panose="05050102010706020507" pitchFamily="18" charset="2"/>
              </a:rPr>
              <a:t>m</a:t>
            </a:r>
            <a:r>
              <a:rPr lang="en-US" altLang="en-US" baseline="-25000" dirty="0"/>
              <a:t>d</a:t>
            </a:r>
            <a:r>
              <a:rPr lang="en-US" altLang="en-US" sz="3600" dirty="0"/>
              <a:t> </a:t>
            </a:r>
            <a:r>
              <a:rPr lang="en-US" altLang="en-US" sz="1400" dirty="0"/>
              <a:t>(1 of 3)</a:t>
            </a:r>
            <a:endParaRPr lang="en-US" dirty="0"/>
          </a:p>
        </p:txBody>
      </p:sp>
      <p:sp>
        <p:nvSpPr>
          <p:cNvPr id="14" name="Content Placeholder 2"/>
          <p:cNvSpPr>
            <a:spLocks noGrp="1"/>
          </p:cNvSpPr>
          <p:nvPr>
            <p:ph idx="1"/>
          </p:nvPr>
        </p:nvSpPr>
        <p:spPr/>
        <p:txBody>
          <a:bodyPr/>
          <a:lstStyle/>
          <a:p>
            <a:pPr>
              <a:lnSpc>
                <a:spcPct val="80000"/>
              </a:lnSpc>
            </a:pPr>
            <a:r>
              <a:rPr lang="en-US" altLang="en-US" dirty="0">
                <a:ea typeface="MS PGothic" panose="020B0600070205080204" pitchFamily="34" charset="-128"/>
              </a:rPr>
              <a:t>Is there a statistically significant difference in mean systolic blood pressures (SBPs) measured at exams 6 and 7 (approximately 4 years apart) in the Framingham Offspring Study?</a:t>
            </a:r>
          </a:p>
          <a:p>
            <a:pPr>
              <a:lnSpc>
                <a:spcPct val="80000"/>
              </a:lnSpc>
            </a:pPr>
            <a:r>
              <a:rPr lang="en-US" altLang="en-US" dirty="0">
                <a:ea typeface="MS PGothic" panose="020B0600070205080204" pitchFamily="34" charset="-128"/>
              </a:rPr>
              <a:t>Among </a:t>
            </a:r>
            <a:r>
              <a:rPr lang="en-US" altLang="en-US" i="1" dirty="0">
                <a:ea typeface="MS PGothic" panose="020B0600070205080204" pitchFamily="34" charset="-128"/>
              </a:rPr>
              <a:t>n</a:t>
            </a:r>
            <a:r>
              <a:rPr lang="en-US" altLang="en-US" dirty="0">
                <a:ea typeface="MS PGothic" panose="020B0600070205080204" pitchFamily="34" charset="-128"/>
              </a:rPr>
              <a:t> = 15 randomly selected participants, the mean difference was –5.3 units and the standard deviation was 12.8 units. Differences were computed by subtracting the exam 6 value from the exam 7 value.</a:t>
            </a:r>
          </a:p>
        </p:txBody>
      </p:sp>
    </p:spTree>
    <p:extLst>
      <p:ext uri="{BB962C8B-B14F-4D97-AF65-F5344CB8AC3E}">
        <p14:creationId xmlns:p14="http://schemas.microsoft.com/office/powerpoint/2010/main" val="388403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7.10.</a:t>
            </a:r>
            <a:br>
              <a:rPr lang="en-US" altLang="en-US" dirty="0"/>
            </a:br>
            <a:r>
              <a:rPr lang="en-US" altLang="en-US" dirty="0"/>
              <a:t>Hypothesis Testing for </a:t>
            </a:r>
            <a:r>
              <a:rPr lang="en-US" altLang="en-US" dirty="0">
                <a:latin typeface="Symbol" panose="05050102010706020507" pitchFamily="18" charset="2"/>
              </a:rPr>
              <a:t>m</a:t>
            </a:r>
            <a:r>
              <a:rPr lang="en-US" altLang="en-US" baseline="-25000" dirty="0"/>
              <a:t>d</a:t>
            </a:r>
            <a:r>
              <a:rPr lang="en-US" altLang="en-US" sz="3600" dirty="0"/>
              <a:t> </a:t>
            </a:r>
            <a:r>
              <a:rPr lang="en-US" altLang="en-US" sz="1400" dirty="0"/>
              <a:t>(2 of 3)</a:t>
            </a:r>
            <a:endParaRPr lang="en-US" dirty="0"/>
          </a:p>
        </p:txBody>
      </p:sp>
      <p:sp>
        <p:nvSpPr>
          <p:cNvPr id="14" name="Content Placeholder 2"/>
          <p:cNvSpPr>
            <a:spLocks noGrp="1"/>
          </p:cNvSpPr>
          <p:nvPr>
            <p:ph idx="1"/>
          </p:nvPr>
        </p:nvSpPr>
        <p:spPr/>
        <p:txBody>
          <a:bodyPr/>
          <a:lstStyle/>
          <a:p>
            <a:pPr marL="495300" indent="-495300">
              <a:buNone/>
            </a:pPr>
            <a:r>
              <a:rPr lang="en-US" altLang="en-US" sz="2400" dirty="0">
                <a:ea typeface="MS PGothic" panose="020B0600070205080204" pitchFamily="34" charset="-128"/>
              </a:rPr>
              <a:t>1.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a:t>
            </a:r>
            <a:r>
              <a:rPr lang="en-US" altLang="en-US" sz="2400" baseline="-25000" dirty="0">
                <a:ea typeface="MS PGothic" panose="020B0600070205080204" pitchFamily="34" charset="-128"/>
              </a:rPr>
              <a:t>d </a:t>
            </a:r>
            <a:r>
              <a:rPr lang="en-US" altLang="en-US" sz="2400" dirty="0">
                <a:latin typeface="Symbol" panose="05050102010706020507" pitchFamily="18" charset="2"/>
                <a:ea typeface="MS PGothic" panose="020B0600070205080204" pitchFamily="34" charset="-128"/>
              </a:rPr>
              <a:t>= 0</a:t>
            </a:r>
            <a:endParaRPr lang="en-US" altLang="en-US" sz="2400" baseline="-25000" dirty="0">
              <a:ea typeface="MS PGothic" panose="020B0600070205080204" pitchFamily="34" charset="-128"/>
            </a:endParaRPr>
          </a:p>
          <a:p>
            <a:pPr marL="495300" indent="-495300">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1</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a:t>
            </a:r>
            <a:r>
              <a:rPr lang="en-US" altLang="en-US" sz="2400" baseline="-25000" dirty="0">
                <a:ea typeface="MS PGothic" panose="020B0600070205080204" pitchFamily="34" charset="-128"/>
              </a:rPr>
              <a:t>d </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0		a = 0.05</a:t>
            </a:r>
          </a:p>
          <a:p>
            <a:pPr marL="495300" indent="-495300">
              <a:buNone/>
            </a:pPr>
            <a:endParaRPr lang="en-US" altLang="en-US" sz="2400" dirty="0">
              <a:latin typeface="Symbol" panose="05050102010706020507" pitchFamily="18" charset="2"/>
              <a:ea typeface="MS PGothic" panose="020B0600070205080204" pitchFamily="34" charset="-128"/>
            </a:endParaRPr>
          </a:p>
          <a:p>
            <a:pPr marL="495300" indent="-495300">
              <a:buNone/>
            </a:pPr>
            <a:r>
              <a:rPr lang="en-US" altLang="en-US" sz="2400" dirty="0">
                <a:ea typeface="MS PGothic" panose="020B0600070205080204" pitchFamily="34" charset="-128"/>
              </a:rPr>
              <a:t>2.  Test statistic:</a:t>
            </a:r>
          </a:p>
          <a:p>
            <a:pPr marL="495300" indent="-495300">
              <a:buNone/>
            </a:pPr>
            <a:endParaRPr lang="en-US" altLang="en-US" sz="2400" dirty="0">
              <a:ea typeface="MS PGothic" panose="020B0600070205080204" pitchFamily="34" charset="-128"/>
            </a:endParaRPr>
          </a:p>
          <a:p>
            <a:pPr marL="495300" indent="-495300">
              <a:buNone/>
            </a:pPr>
            <a:endParaRPr lang="en-US" altLang="en-US" sz="2400" dirty="0">
              <a:ea typeface="MS PGothic" panose="020B0600070205080204" pitchFamily="34" charset="-128"/>
            </a:endParaRPr>
          </a:p>
          <a:p>
            <a:pPr marL="495300" indent="-495300">
              <a:buNone/>
            </a:pPr>
            <a:r>
              <a:rPr lang="en-US" altLang="en-US" sz="2400" dirty="0">
                <a:ea typeface="MS PGothic" panose="020B0600070205080204" pitchFamily="34" charset="-128"/>
              </a:rPr>
              <a:t>3.  Decision rule:	 </a:t>
            </a:r>
            <a:r>
              <a:rPr lang="en-US" altLang="en-US" sz="2400" dirty="0" err="1">
                <a:ea typeface="MS PGothic" panose="020B0600070205080204" pitchFamily="34" charset="-128"/>
              </a:rPr>
              <a:t>df</a:t>
            </a:r>
            <a:r>
              <a:rPr lang="en-US" altLang="en-US" sz="2400" dirty="0">
                <a:ea typeface="MS PGothic" panose="020B0600070205080204" pitchFamily="34" charset="-128"/>
              </a:rPr>
              <a:t> = n – 1 = 14</a:t>
            </a:r>
          </a:p>
          <a:p>
            <a:pPr marL="495300" indent="-495300">
              <a:buNone/>
            </a:pPr>
            <a:r>
              <a:rPr lang="en-US" altLang="en-US" sz="2400" dirty="0">
                <a:ea typeface="MS PGothic" panose="020B0600070205080204" pitchFamily="34" charset="-128"/>
              </a:rPr>
              <a:t>	 	Reject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if t ≥ 2.145 or if z ≤ –2.145</a:t>
            </a:r>
          </a:p>
        </p:txBody>
      </p:sp>
      <p:graphicFrame>
        <p:nvGraphicFramePr>
          <p:cNvPr id="4" name="Object 5" descr="t equals X d bar minus mu d the whole over s d over square root of n&#10;" title="Unnumbered figure  "/>
          <p:cNvGraphicFramePr>
            <a:graphicFrameLocks noChangeAspect="1"/>
          </p:cNvGraphicFramePr>
          <p:nvPr>
            <p:extLst>
              <p:ext uri="{D42A27DB-BD31-4B8C-83A1-F6EECF244321}">
                <p14:modId xmlns:p14="http://schemas.microsoft.com/office/powerpoint/2010/main" val="330301137"/>
              </p:ext>
            </p:extLst>
          </p:nvPr>
        </p:nvGraphicFramePr>
        <p:xfrm>
          <a:off x="4248576" y="2870579"/>
          <a:ext cx="2066925" cy="1295400"/>
        </p:xfrm>
        <a:graphic>
          <a:graphicData uri="http://schemas.openxmlformats.org/presentationml/2006/ole">
            <mc:AlternateContent xmlns:mc="http://schemas.openxmlformats.org/markup-compatibility/2006">
              <mc:Choice xmlns:v="urn:schemas-microsoft-com:vml" Requires="v">
                <p:oleObj spid="_x0000_s20489" name="Equation" r:id="rId3" imgW="749300" imgH="469900" progId="Equation.3">
                  <p:embed/>
                </p:oleObj>
              </mc:Choice>
              <mc:Fallback>
                <p:oleObj name="Equation" r:id="rId3" imgW="749300" imgH="469900" progId="Equation.3">
                  <p:embed/>
                  <p:pic>
                    <p:nvPicPr>
                      <p:cNvPr id="62466"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576" y="2870579"/>
                        <a:ext cx="20669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4719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7.10.</a:t>
            </a:r>
            <a:br>
              <a:rPr lang="en-US" altLang="en-US" dirty="0"/>
            </a:br>
            <a:r>
              <a:rPr lang="en-US" altLang="en-US" dirty="0"/>
              <a:t>Hypothesis Testing for </a:t>
            </a:r>
            <a:r>
              <a:rPr lang="en-US" altLang="en-US" dirty="0">
                <a:latin typeface="Symbol" panose="05050102010706020507" pitchFamily="18" charset="2"/>
              </a:rPr>
              <a:t>m</a:t>
            </a:r>
            <a:r>
              <a:rPr lang="en-US" altLang="en-US" baseline="-25000" dirty="0"/>
              <a:t>d</a:t>
            </a:r>
            <a:r>
              <a:rPr lang="en-US" altLang="en-US" sz="3600" dirty="0"/>
              <a:t> </a:t>
            </a:r>
            <a:r>
              <a:rPr lang="en-US" altLang="en-US" sz="1400" dirty="0"/>
              <a:t>(3 of 3)</a:t>
            </a:r>
            <a:endParaRPr lang="en-US" dirty="0"/>
          </a:p>
        </p:txBody>
      </p:sp>
      <p:sp>
        <p:nvSpPr>
          <p:cNvPr id="14" name="Content Placeholder 2"/>
          <p:cNvSpPr>
            <a:spLocks noGrp="1"/>
          </p:cNvSpPr>
          <p:nvPr>
            <p:ph idx="1"/>
          </p:nvPr>
        </p:nvSpPr>
        <p:spPr/>
        <p:txBody>
          <a:bodyPr/>
          <a:lstStyle/>
          <a:p>
            <a:pPr marL="495300" indent="-495300">
              <a:buNone/>
            </a:pPr>
            <a:r>
              <a:rPr lang="en-US" altLang="en-US" sz="2400" dirty="0">
                <a:ea typeface="MS PGothic" panose="020B0600070205080204" pitchFamily="34" charset="-128"/>
              </a:rPr>
              <a:t>4. Compute test statistic:</a:t>
            </a:r>
          </a:p>
          <a:p>
            <a:pPr marL="495300" indent="-495300">
              <a:buNone/>
            </a:pPr>
            <a:endParaRPr lang="en-US" altLang="en-US" sz="2400" dirty="0">
              <a:ea typeface="MS PGothic" panose="020B0600070205080204" pitchFamily="34" charset="-128"/>
            </a:endParaRPr>
          </a:p>
          <a:p>
            <a:pPr marL="495300" indent="-495300">
              <a:buNone/>
            </a:pPr>
            <a:endParaRPr lang="en-US" altLang="en-US" sz="2400" dirty="0">
              <a:ea typeface="MS PGothic" panose="020B0600070205080204" pitchFamily="34" charset="-128"/>
            </a:endParaRPr>
          </a:p>
          <a:p>
            <a:pPr marL="495300" indent="-495300">
              <a:buNone/>
            </a:pPr>
            <a:endParaRPr lang="en-US" altLang="en-US" sz="2400" dirty="0">
              <a:ea typeface="MS PGothic" panose="020B0600070205080204" pitchFamily="34" charset="-128"/>
            </a:endParaRPr>
          </a:p>
          <a:p>
            <a:pPr marL="495300" indent="-495300">
              <a:buNone/>
            </a:pPr>
            <a:r>
              <a:rPr lang="en-US" altLang="en-US" sz="2400" dirty="0">
                <a:ea typeface="MS PGothic" panose="020B0600070205080204" pitchFamily="34" charset="-128"/>
              </a:rPr>
              <a:t>5.  Conclusion. Do not reject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because –2.145 &lt; –1.60 &lt; 2.145. We do not have statistically significant evidence at </a:t>
            </a:r>
            <a:r>
              <a:rPr lang="en-US" altLang="en-US" sz="2400" dirty="0">
                <a:latin typeface="Symbol" panose="05050102010706020507" pitchFamily="18" charset="2"/>
                <a:ea typeface="MS PGothic" panose="020B0600070205080204" pitchFamily="34" charset="-128"/>
              </a:rPr>
              <a:t>a </a:t>
            </a:r>
            <a:r>
              <a:rPr lang="en-US" altLang="en-US" sz="2400" dirty="0">
                <a:ea typeface="MS PGothic" panose="020B0600070205080204" pitchFamily="34" charset="-128"/>
              </a:rPr>
              <a:t>= 0.05 to show that there is a difference in systolic blood pressures over time.</a:t>
            </a:r>
          </a:p>
        </p:txBody>
      </p:sp>
      <p:graphicFrame>
        <p:nvGraphicFramePr>
          <p:cNvPr id="4" name="Object 6" descr="t equals X d bar minus mu d the whole over S d over square root of n equals negative 5.3 minus 0 the whole over 12.8 over square root of 15 equals negative 1.60.&#10;" title="Unnumbered figure  "/>
          <p:cNvGraphicFramePr>
            <a:graphicFrameLocks noChangeAspect="1"/>
          </p:cNvGraphicFramePr>
          <p:nvPr>
            <p:extLst>
              <p:ext uri="{D42A27DB-BD31-4B8C-83A1-F6EECF244321}">
                <p14:modId xmlns:p14="http://schemas.microsoft.com/office/powerpoint/2010/main" val="2113608666"/>
              </p:ext>
            </p:extLst>
          </p:nvPr>
        </p:nvGraphicFramePr>
        <p:xfrm>
          <a:off x="1502093" y="2216814"/>
          <a:ext cx="4567237" cy="1054100"/>
        </p:xfrm>
        <a:graphic>
          <a:graphicData uri="http://schemas.openxmlformats.org/presentationml/2006/ole">
            <mc:AlternateContent xmlns:mc="http://schemas.openxmlformats.org/markup-compatibility/2006">
              <mc:Choice xmlns:v="urn:schemas-microsoft-com:vml" Requires="v">
                <p:oleObj spid="_x0000_s21513" name="Equation" r:id="rId3" imgW="1981200" imgH="457200" progId="Equation.3">
                  <p:embed/>
                </p:oleObj>
              </mc:Choice>
              <mc:Fallback>
                <p:oleObj name="Equation" r:id="rId3" imgW="1981200" imgH="457200" progId="Equation.3">
                  <p:embed/>
                  <p:pic>
                    <p:nvPicPr>
                      <p:cNvPr id="6349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2093" y="2216814"/>
                        <a:ext cx="4567237"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5950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New Scenario</a:t>
            </a:r>
            <a:endParaRPr lang="en-US" dirty="0"/>
          </a:p>
        </p:txBody>
      </p:sp>
      <p:sp>
        <p:nvSpPr>
          <p:cNvPr id="14" name="Content Placeholder 2"/>
          <p:cNvSpPr>
            <a:spLocks noGrp="1"/>
          </p:cNvSpPr>
          <p:nvPr>
            <p:ph idx="1"/>
          </p:nvPr>
        </p:nvSpPr>
        <p:spPr/>
        <p:txBody>
          <a:bodyPr/>
          <a:lstStyle/>
          <a:p>
            <a:r>
              <a:rPr lang="en-US" altLang="en-US" dirty="0"/>
              <a:t>Outcome is dichotomous</a:t>
            </a:r>
          </a:p>
          <a:p>
            <a:pPr lvl="1"/>
            <a:r>
              <a:rPr lang="en-US" altLang="en-US" sz="2200" dirty="0"/>
              <a:t>Result of surgery (success, failure)</a:t>
            </a:r>
          </a:p>
          <a:p>
            <a:pPr lvl="1"/>
            <a:r>
              <a:rPr lang="en-US" altLang="en-US" sz="2200" dirty="0"/>
              <a:t>Cancer remission (yes/no)</a:t>
            </a:r>
          </a:p>
          <a:p>
            <a:r>
              <a:rPr lang="en-US" altLang="en-US" dirty="0"/>
              <a:t>Two independent study samples</a:t>
            </a:r>
          </a:p>
          <a:p>
            <a:r>
              <a:rPr lang="en-US" altLang="en-US" dirty="0"/>
              <a:t>Data </a:t>
            </a:r>
          </a:p>
          <a:p>
            <a:pPr lvl="1"/>
            <a:r>
              <a:rPr lang="en-US" altLang="en-US" sz="2200" dirty="0"/>
              <a:t>On each participant, identify group and measure outcome (yes/no)</a:t>
            </a:r>
          </a:p>
          <a:p>
            <a:pPr lvl="1">
              <a:buNone/>
            </a:pPr>
            <a:endParaRPr lang="en-US" altLang="en-US" sz="2200" dirty="0"/>
          </a:p>
          <a:p>
            <a:pPr lvl="1"/>
            <a:endParaRPr lang="en-US" altLang="en-US" sz="2200" dirty="0"/>
          </a:p>
          <a:p>
            <a:pPr lvl="1"/>
            <a:endParaRPr lang="en-US" altLang="en-US" sz="2200" dirty="0"/>
          </a:p>
        </p:txBody>
      </p:sp>
      <p:graphicFrame>
        <p:nvGraphicFramePr>
          <p:cNvPr id="4" name="Object 5" descr="n subscript 1, p hat subscript 1, n subscript 2, p hat subscript 2. &#10;" title="Unnumbered figure  "/>
          <p:cNvGraphicFramePr>
            <a:graphicFrameLocks noChangeAspect="1"/>
          </p:cNvGraphicFramePr>
          <p:nvPr>
            <p:extLst>
              <p:ext uri="{D42A27DB-BD31-4B8C-83A1-F6EECF244321}">
                <p14:modId xmlns:p14="http://schemas.microsoft.com/office/powerpoint/2010/main" val="3340876770"/>
              </p:ext>
            </p:extLst>
          </p:nvPr>
        </p:nvGraphicFramePr>
        <p:xfrm>
          <a:off x="1745776" y="4204648"/>
          <a:ext cx="1981200" cy="561975"/>
        </p:xfrm>
        <a:graphic>
          <a:graphicData uri="http://schemas.openxmlformats.org/presentationml/2006/ole">
            <mc:AlternateContent xmlns:mc="http://schemas.openxmlformats.org/markup-compatibility/2006">
              <mc:Choice xmlns:v="urn:schemas-microsoft-com:vml" Requires="v">
                <p:oleObj spid="_x0000_s22537" name="Equation" r:id="rId3" imgW="761669" imgH="215806" progId="Equation.3">
                  <p:embed/>
                </p:oleObj>
              </mc:Choice>
              <mc:Fallback>
                <p:oleObj name="Equation" r:id="rId3" imgW="761669" imgH="215806" progId="Equation.3">
                  <p:embed/>
                  <p:pic>
                    <p:nvPicPr>
                      <p:cNvPr id="64516"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5776" y="4204648"/>
                        <a:ext cx="1981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022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Hypothesis Testing for (p</a:t>
            </a:r>
            <a:r>
              <a:rPr lang="en-US" altLang="en-US" baseline="-25000" dirty="0">
                <a:ea typeface="MS PGothic" panose="020B0600070205080204" pitchFamily="34" charset="-128"/>
              </a:rPr>
              <a:t>1 </a:t>
            </a:r>
            <a:r>
              <a:rPr lang="en-US" altLang="en-US" dirty="0">
                <a:ea typeface="MS PGothic" panose="020B0600070205080204" pitchFamily="34" charset="-128"/>
              </a:rPr>
              <a:t>– p</a:t>
            </a:r>
            <a:r>
              <a:rPr lang="en-US" altLang="en-US" baseline="-25000" dirty="0">
                <a:ea typeface="MS PGothic" panose="020B0600070205080204" pitchFamily="34" charset="-128"/>
              </a:rPr>
              <a:t>2</a:t>
            </a:r>
            <a:r>
              <a:rPr lang="en-US" altLang="en-US" dirty="0">
                <a:ea typeface="MS PGothic" panose="020B0600070205080204" pitchFamily="34" charset="-128"/>
              </a:rPr>
              <a:t>)</a:t>
            </a:r>
            <a:endParaRPr lang="en-US" dirty="0"/>
          </a:p>
        </p:txBody>
      </p:sp>
      <p:sp>
        <p:nvSpPr>
          <p:cNvPr id="14" name="Content Placeholder 2"/>
          <p:cNvSpPr>
            <a:spLocks noGrp="1"/>
          </p:cNvSpPr>
          <p:nvPr>
            <p:ph idx="1"/>
          </p:nvPr>
        </p:nvSpPr>
        <p:spPr/>
        <p:txBody>
          <a:bodyPr/>
          <a:lstStyle/>
          <a:p>
            <a:r>
              <a:rPr lang="en-US" altLang="en-US" sz="2000" dirty="0"/>
              <a:t>Dichotomous outcome</a:t>
            </a:r>
          </a:p>
          <a:p>
            <a:r>
              <a:rPr lang="en-US" altLang="en-US" sz="2000" dirty="0"/>
              <a:t>Two independent samples</a:t>
            </a:r>
          </a:p>
          <a:p>
            <a:pPr>
              <a:buNone/>
            </a:pPr>
            <a:r>
              <a:rPr lang="en-US" altLang="en-US" sz="2000" dirty="0"/>
              <a:t>				H</a:t>
            </a:r>
            <a:r>
              <a:rPr lang="en-US" altLang="en-US" sz="2000" baseline="-25000" dirty="0"/>
              <a:t>0</a:t>
            </a:r>
            <a:r>
              <a:rPr lang="en-US" altLang="en-US" sz="2000" dirty="0"/>
              <a:t>: p</a:t>
            </a:r>
            <a:r>
              <a:rPr lang="en-US" altLang="en-US" sz="2000" baseline="-25000" dirty="0"/>
              <a:t>1 </a:t>
            </a:r>
            <a:r>
              <a:rPr lang="en-US" altLang="en-US" sz="2000" dirty="0"/>
              <a:t>= p</a:t>
            </a:r>
            <a:r>
              <a:rPr lang="en-US" altLang="en-US" sz="2000" baseline="-25000" dirty="0"/>
              <a:t>2</a:t>
            </a:r>
          </a:p>
          <a:p>
            <a:pPr>
              <a:buNone/>
            </a:pPr>
            <a:r>
              <a:rPr lang="en-US" altLang="en-US" sz="2000" dirty="0"/>
              <a:t>				H</a:t>
            </a:r>
            <a:r>
              <a:rPr lang="en-US" altLang="en-US" sz="2000" baseline="-25000" dirty="0"/>
              <a:t>1</a:t>
            </a:r>
            <a:r>
              <a:rPr lang="en-US" altLang="en-US" sz="2000" dirty="0"/>
              <a:t>: p</a:t>
            </a:r>
            <a:r>
              <a:rPr lang="en-US" altLang="en-US" sz="2000" baseline="-25000" dirty="0"/>
              <a:t>1 </a:t>
            </a:r>
            <a:r>
              <a:rPr lang="en-US" altLang="en-US" sz="2000" dirty="0"/>
              <a:t>&gt;p</a:t>
            </a:r>
            <a:r>
              <a:rPr lang="en-US" altLang="en-US" sz="2000" baseline="-25000" dirty="0"/>
              <a:t>2</a:t>
            </a:r>
            <a:r>
              <a:rPr lang="en-US" altLang="en-US" sz="2000" dirty="0"/>
              <a:t>, p</a:t>
            </a:r>
            <a:r>
              <a:rPr lang="en-US" altLang="en-US" sz="2000" baseline="-25000" dirty="0"/>
              <a:t>1</a:t>
            </a:r>
            <a:r>
              <a:rPr lang="en-US" altLang="en-US" sz="2000" dirty="0"/>
              <a:t>&lt; p</a:t>
            </a:r>
            <a:r>
              <a:rPr lang="en-US" altLang="en-US" sz="2000" baseline="-25000" dirty="0"/>
              <a:t>2</a:t>
            </a:r>
            <a:r>
              <a:rPr lang="en-US" altLang="en-US" sz="2000" dirty="0"/>
              <a:t>, p</a:t>
            </a:r>
            <a:r>
              <a:rPr lang="en-US" altLang="en-US" sz="2000" baseline="-25000" dirty="0"/>
              <a:t>1 </a:t>
            </a:r>
            <a:r>
              <a:rPr lang="en-US" altLang="en-US" sz="2000" dirty="0"/>
              <a:t>≠ p</a:t>
            </a:r>
            <a:r>
              <a:rPr lang="en-US" altLang="en-US" sz="2000" baseline="-25000" dirty="0"/>
              <a:t>2</a:t>
            </a:r>
          </a:p>
          <a:p>
            <a:pPr>
              <a:buNone/>
            </a:pPr>
            <a:r>
              <a:rPr lang="en-US" altLang="en-US" sz="2000" dirty="0"/>
              <a:t>Test statistic:</a:t>
            </a:r>
          </a:p>
          <a:p>
            <a:pPr>
              <a:buNone/>
            </a:pPr>
            <a:endParaRPr lang="en-US" altLang="en-US" sz="2000" dirty="0"/>
          </a:p>
          <a:p>
            <a:pPr>
              <a:buNone/>
            </a:pPr>
            <a:endParaRPr lang="en-US" altLang="en-US" sz="2000" dirty="0"/>
          </a:p>
          <a:p>
            <a:pPr>
              <a:buNone/>
            </a:pPr>
            <a:r>
              <a:rPr lang="en-US" altLang="en-US" sz="2000" dirty="0"/>
              <a:t>						(Find critical value</a:t>
            </a:r>
          </a:p>
          <a:p>
            <a:pPr>
              <a:buNone/>
            </a:pPr>
            <a:r>
              <a:rPr lang="en-US" altLang="en-US" sz="2000" dirty="0"/>
              <a:t>						  in Table 1C)</a:t>
            </a:r>
          </a:p>
        </p:txBody>
      </p:sp>
      <p:graphicFrame>
        <p:nvGraphicFramePr>
          <p:cNvPr id="4" name="Object 12" descr="z equals p 1 cap plus p 2 cap the whole over square root of p cap times 1 minus P cap the whole times 1 over n 1 plus 1 over n 2.&#10;" title="Unnumbered figure  2"/>
          <p:cNvGraphicFramePr>
            <a:graphicFrameLocks noChangeAspect="1"/>
          </p:cNvGraphicFramePr>
          <p:nvPr>
            <p:extLst>
              <p:ext uri="{D42A27DB-BD31-4B8C-83A1-F6EECF244321}">
                <p14:modId xmlns:p14="http://schemas.microsoft.com/office/powerpoint/2010/main" val="3187349569"/>
              </p:ext>
            </p:extLst>
          </p:nvPr>
        </p:nvGraphicFramePr>
        <p:xfrm>
          <a:off x="1051242" y="4791869"/>
          <a:ext cx="2747963" cy="1335088"/>
        </p:xfrm>
        <a:graphic>
          <a:graphicData uri="http://schemas.openxmlformats.org/presentationml/2006/ole">
            <mc:AlternateContent xmlns:mc="http://schemas.openxmlformats.org/markup-compatibility/2006">
              <mc:Choice xmlns:v="urn:schemas-microsoft-com:vml" Requires="v">
                <p:oleObj spid="_x0000_s23568" name="Equation" r:id="rId3" imgW="1459866" imgH="710891" progId="Equation.3">
                  <p:embed/>
                </p:oleObj>
              </mc:Choice>
              <mc:Fallback>
                <p:oleObj name="Equation" r:id="rId3" imgW="1459866" imgH="710891" progId="Equation.3">
                  <p:embed/>
                  <p:pic>
                    <p:nvPicPr>
                      <p:cNvPr id="6554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242" y="4791869"/>
                        <a:ext cx="2747963"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4" descr="Minimum of n 1 p 1 cap, n 1 times 1 minus p 1 cap, n 2 p 2 cap, n 2 times 1 minus p 2 cap greater than or equal to 5. In this example, we have minimum of 50 times 0.46, 50 times 1 minus 0.46, 50 times 0.22, 50 times 1 minus 0.22 equals minimum of 23, 27, 11, and 39 equals 11.&#10;" title="Unnumbered figure  1"/>
          <p:cNvGraphicFramePr>
            <a:graphicFrameLocks noChangeAspect="1"/>
          </p:cNvGraphicFramePr>
          <p:nvPr>
            <p:extLst>
              <p:ext uri="{D42A27DB-BD31-4B8C-83A1-F6EECF244321}">
                <p14:modId xmlns:p14="http://schemas.microsoft.com/office/powerpoint/2010/main" val="342020049"/>
              </p:ext>
            </p:extLst>
          </p:nvPr>
        </p:nvGraphicFramePr>
        <p:xfrm>
          <a:off x="1051242" y="3984383"/>
          <a:ext cx="5018088" cy="439738"/>
        </p:xfrm>
        <a:graphic>
          <a:graphicData uri="http://schemas.openxmlformats.org/presentationml/2006/ole">
            <mc:AlternateContent xmlns:mc="http://schemas.openxmlformats.org/markup-compatibility/2006">
              <mc:Choice xmlns:v="urn:schemas-microsoft-com:vml" Requires="v">
                <p:oleObj spid="_x0000_s23569" name="Equation" r:id="rId5" imgW="2463800" imgH="215900" progId="Equation.3">
                  <p:embed/>
                </p:oleObj>
              </mc:Choice>
              <mc:Fallback>
                <p:oleObj name="Equation" r:id="rId5" imgW="2463800" imgH="215900" progId="Equation.3">
                  <p:embed/>
                  <p:pic>
                    <p:nvPicPr>
                      <p:cNvPr id="65539" name="Object 1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1242" y="3984383"/>
                        <a:ext cx="5018088"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0888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Hypothesis Testing</a:t>
            </a:r>
            <a:endParaRPr lang="en-US" dirty="0"/>
          </a:p>
        </p:txBody>
      </p:sp>
      <p:sp>
        <p:nvSpPr>
          <p:cNvPr id="14" name="Content Placeholder 2"/>
          <p:cNvSpPr>
            <a:spLocks noGrp="1"/>
          </p:cNvSpPr>
          <p:nvPr>
            <p:ph idx="1"/>
          </p:nvPr>
        </p:nvSpPr>
        <p:spPr/>
        <p:txBody>
          <a:bodyPr/>
          <a:lstStyle/>
          <a:p>
            <a:r>
              <a:rPr lang="en-US" altLang="en-US" dirty="0"/>
              <a:t>Research hypothesis is generated about unknown population parameter.</a:t>
            </a:r>
          </a:p>
          <a:p>
            <a:r>
              <a:rPr lang="en-US" altLang="en-US" dirty="0"/>
              <a:t>Sample data are analyzed and determined to support or refute the research hypothesis.</a:t>
            </a:r>
          </a:p>
        </p:txBody>
      </p:sp>
    </p:spTree>
    <p:extLst>
      <p:ext uri="{BB962C8B-B14F-4D97-AF65-F5344CB8AC3E}">
        <p14:creationId xmlns:p14="http://schemas.microsoft.com/office/powerpoint/2010/main" val="172076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7.12.</a:t>
            </a:r>
            <a:br>
              <a:rPr lang="en-US" altLang="en-US" dirty="0">
                <a:ea typeface="MS PGothic" panose="020B0600070205080204" pitchFamily="34" charset="-128"/>
              </a:rPr>
            </a:br>
            <a:r>
              <a:rPr lang="en-US" altLang="en-US" dirty="0">
                <a:ea typeface="MS PGothic" panose="020B0600070205080204" pitchFamily="34" charset="-128"/>
              </a:rPr>
              <a:t>Hypothesis Testing for (p</a:t>
            </a:r>
            <a:r>
              <a:rPr lang="en-US" altLang="en-US" baseline="-25000" dirty="0">
                <a:ea typeface="MS PGothic" panose="020B0600070205080204" pitchFamily="34" charset="-128"/>
              </a:rPr>
              <a:t>1</a:t>
            </a:r>
            <a:r>
              <a:rPr lang="en-US" altLang="en-US" sz="3600" baseline="-25000" dirty="0">
                <a:ea typeface="MS PGothic" panose="020B0600070205080204" pitchFamily="34" charset="-128"/>
              </a:rPr>
              <a:t> </a:t>
            </a:r>
            <a:r>
              <a:rPr lang="en-US" altLang="en-US" sz="3600" dirty="0">
                <a:ea typeface="MS PGothic" panose="020B0600070205080204" pitchFamily="34" charset="-128"/>
              </a:rPr>
              <a:t>– </a:t>
            </a:r>
            <a:r>
              <a:rPr lang="en-US" altLang="en-US" dirty="0">
                <a:ea typeface="MS PGothic" panose="020B0600070205080204" pitchFamily="34" charset="-128"/>
              </a:rPr>
              <a:t>p</a:t>
            </a:r>
            <a:r>
              <a:rPr lang="en-US" altLang="en-US" baseline="-25000" dirty="0">
                <a:ea typeface="MS PGothic" panose="020B0600070205080204" pitchFamily="34" charset="-128"/>
              </a:rPr>
              <a:t>2</a:t>
            </a:r>
            <a:r>
              <a:rPr lang="en-US" altLang="en-US" dirty="0">
                <a:ea typeface="MS PGothic" panose="020B0600070205080204" pitchFamily="34" charset="-128"/>
              </a:rPr>
              <a:t>)</a:t>
            </a:r>
            <a:r>
              <a:rPr lang="en-US" altLang="en-US" sz="3600" dirty="0">
                <a:ea typeface="MS PGothic" panose="020B0600070205080204" pitchFamily="34" charset="-128"/>
              </a:rPr>
              <a:t> </a:t>
            </a:r>
            <a:r>
              <a:rPr lang="en-US" altLang="en-US" sz="1400" dirty="0">
                <a:ea typeface="MS PGothic" panose="020B0600070205080204" pitchFamily="34" charset="-128"/>
              </a:rPr>
              <a:t>(1 of 4)</a:t>
            </a:r>
            <a:endParaRPr lang="en-US" dirty="0"/>
          </a:p>
        </p:txBody>
      </p:sp>
      <p:sp>
        <p:nvSpPr>
          <p:cNvPr id="14" name="Content Placeholder 2"/>
          <p:cNvSpPr>
            <a:spLocks noGrp="1"/>
          </p:cNvSpPr>
          <p:nvPr>
            <p:ph idx="1"/>
          </p:nvPr>
        </p:nvSpPr>
        <p:spPr/>
        <p:txBody>
          <a:bodyPr/>
          <a:lstStyle/>
          <a:p>
            <a:r>
              <a:rPr lang="en-US" altLang="en-US" sz="2000" dirty="0"/>
              <a:t>Is the prevalence of CVD different in smokers as compared to nonsmokers in the Framingham Offspring Study?</a:t>
            </a:r>
          </a:p>
          <a:p>
            <a:pPr>
              <a:buNone/>
            </a:pPr>
            <a:endParaRPr lang="en-US" altLang="en-US" sz="2000" dirty="0"/>
          </a:p>
        </p:txBody>
      </p:sp>
      <p:graphicFrame>
        <p:nvGraphicFramePr>
          <p:cNvPr id="4" name="Group 64" descr="&quot;The table has 3 columns labelled Free of C V D, History of C V D, and Total. The row entries are as follows. &#10;Row 1. Non-smoker. Free of C V D: 2757. History of C V D: 298. Total: 3055. &#10;Row 2. Current smoker. Free of C V D: 663. History of C V D: 81. Total: 744. &#10;Row 3. Total. Free of C V D: 3420. History of C V D: 379. Total: 3799. &quot;&#10;" title="Unnumbered table"/>
          <p:cNvGraphicFramePr>
            <a:graphicFrameLocks/>
          </p:cNvGraphicFramePr>
          <p:nvPr>
            <p:extLst>
              <p:ext uri="{D42A27DB-BD31-4B8C-83A1-F6EECF244321}">
                <p14:modId xmlns:p14="http://schemas.microsoft.com/office/powerpoint/2010/main" val="3606425179"/>
              </p:ext>
            </p:extLst>
          </p:nvPr>
        </p:nvGraphicFramePr>
        <p:xfrm>
          <a:off x="1294334" y="2673490"/>
          <a:ext cx="7239000" cy="2333806"/>
        </p:xfrm>
        <a:graphic>
          <a:graphicData uri="http://schemas.openxmlformats.org/drawingml/2006/table">
            <a:tbl>
              <a:tblPr/>
              <a:tblGrid>
                <a:gridCol w="2819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822698">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endParaRPr kumimoji="0" lang="en-US" altLang="en-US" sz="2400" b="0" i="0" u="none" strike="noStrike" cap="none" normalizeH="0" baseline="0">
                        <a:ln>
                          <a:noFill/>
                        </a:ln>
                        <a:solidFill>
                          <a:schemeClr val="tx1"/>
                        </a:solidFill>
                        <a:effectLst/>
                        <a:latin typeface="Arial" charset="0"/>
                        <a:ea typeface="MS PGothic" charset="-128"/>
                      </a:endParaRP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dirty="0">
                          <a:ln>
                            <a:noFill/>
                          </a:ln>
                          <a:solidFill>
                            <a:schemeClr val="tx1"/>
                          </a:solidFill>
                          <a:effectLst/>
                          <a:latin typeface="Arial" charset="0"/>
                          <a:ea typeface="MS PGothic" charset="-128"/>
                        </a:rPr>
                        <a:t>Free of CVD</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History of CVD</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Total</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4545">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Nonsmoker</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2757</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298</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3055</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268">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Current smoker</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663</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81</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744</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113">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Total</a:t>
                      </a: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3420</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a:ln>
                            <a:noFill/>
                          </a:ln>
                          <a:solidFill>
                            <a:schemeClr val="tx1"/>
                          </a:solidFill>
                          <a:effectLst/>
                          <a:latin typeface="Arial" charset="0"/>
                          <a:ea typeface="MS PGothic" charset="-128"/>
                        </a:rPr>
                        <a:t>379</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Arial" charset="0"/>
                          <a:cs typeface="Arial" charset="0"/>
                        </a:defRPr>
                      </a:lvl1pPr>
                      <a:lvl2pPr marL="742950" indent="-285750">
                        <a:spcBef>
                          <a:spcPct val="20000"/>
                        </a:spcBef>
                        <a:defRPr sz="2400">
                          <a:solidFill>
                            <a:schemeClr val="tx1"/>
                          </a:solidFill>
                          <a:latin typeface="Arial" charset="0"/>
                          <a:ea typeface="Arial" charset="0"/>
                          <a:cs typeface="Arial" charset="0"/>
                        </a:defRPr>
                      </a:lvl2pPr>
                      <a:lvl3pPr marL="1143000" indent="-228600">
                        <a:spcBef>
                          <a:spcPct val="20000"/>
                        </a:spcBef>
                        <a:buFont typeface="Courier New" charset="0"/>
                        <a:defRPr sz="2000">
                          <a:solidFill>
                            <a:schemeClr val="tx1"/>
                          </a:solidFill>
                          <a:latin typeface="Arial" charset="0"/>
                          <a:ea typeface="Arial" charset="0"/>
                          <a:cs typeface="Arial" charset="0"/>
                        </a:defRPr>
                      </a:lvl3pPr>
                      <a:lvl4pPr marL="1600200" indent="-228600">
                        <a:spcBef>
                          <a:spcPct val="20000"/>
                        </a:spcBef>
                        <a:defRPr>
                          <a:solidFill>
                            <a:schemeClr val="tx1"/>
                          </a:solidFill>
                          <a:latin typeface="Arial" charset="0"/>
                          <a:ea typeface="Arial" charset="0"/>
                          <a:cs typeface="Arial" charset="0"/>
                        </a:defRPr>
                      </a:lvl4pPr>
                      <a:lvl5pPr marL="2057400" indent="-228600">
                        <a:spcBef>
                          <a:spcPct val="20000"/>
                        </a:spcBef>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2"/>
                        <a:buNone/>
                        <a:tabLst/>
                      </a:pPr>
                      <a:r>
                        <a:rPr kumimoji="0" lang="en-US" altLang="en-US" sz="2400" b="0" i="0" u="none" strike="noStrike" cap="none" normalizeH="0" baseline="0" dirty="0">
                          <a:ln>
                            <a:noFill/>
                          </a:ln>
                          <a:solidFill>
                            <a:schemeClr val="tx1"/>
                          </a:solidFill>
                          <a:effectLst/>
                          <a:latin typeface="Arial" charset="0"/>
                          <a:ea typeface="MS PGothic" charset="-128"/>
                        </a:rPr>
                        <a:t>3799</a:t>
                      </a: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4850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7.12.</a:t>
            </a:r>
            <a:br>
              <a:rPr lang="en-US" altLang="en-US" dirty="0">
                <a:ea typeface="MS PGothic" panose="020B0600070205080204" pitchFamily="34" charset="-128"/>
              </a:rPr>
            </a:br>
            <a:r>
              <a:rPr lang="en-US" altLang="en-US" dirty="0">
                <a:ea typeface="MS PGothic" panose="020B0600070205080204" pitchFamily="34" charset="-128"/>
              </a:rPr>
              <a:t>Hypothesis Testing for (p</a:t>
            </a:r>
            <a:r>
              <a:rPr lang="en-US" altLang="en-US" baseline="-25000" dirty="0">
                <a:ea typeface="MS PGothic" panose="020B0600070205080204" pitchFamily="34" charset="-128"/>
              </a:rPr>
              <a:t>1</a:t>
            </a:r>
            <a:r>
              <a:rPr lang="en-US" altLang="en-US" sz="3600" baseline="-25000" dirty="0">
                <a:ea typeface="MS PGothic" panose="020B0600070205080204" pitchFamily="34" charset="-128"/>
              </a:rPr>
              <a:t> </a:t>
            </a:r>
            <a:r>
              <a:rPr lang="en-US" altLang="en-US" sz="3600" dirty="0">
                <a:ea typeface="MS PGothic" panose="020B0600070205080204" pitchFamily="34" charset="-128"/>
              </a:rPr>
              <a:t>– </a:t>
            </a:r>
            <a:r>
              <a:rPr lang="en-US" altLang="en-US" dirty="0">
                <a:ea typeface="MS PGothic" panose="020B0600070205080204" pitchFamily="34" charset="-128"/>
              </a:rPr>
              <a:t>p</a:t>
            </a:r>
            <a:r>
              <a:rPr lang="en-US" altLang="en-US" baseline="-25000" dirty="0">
                <a:ea typeface="MS PGothic" panose="020B0600070205080204" pitchFamily="34" charset="-128"/>
              </a:rPr>
              <a:t>2</a:t>
            </a:r>
            <a:r>
              <a:rPr lang="en-US" altLang="en-US" dirty="0">
                <a:ea typeface="MS PGothic" panose="020B0600070205080204" pitchFamily="34" charset="-128"/>
              </a:rPr>
              <a:t>)</a:t>
            </a:r>
            <a:r>
              <a:rPr lang="en-US" altLang="en-US" sz="3600" dirty="0">
                <a:ea typeface="MS PGothic" panose="020B0600070205080204" pitchFamily="34" charset="-128"/>
              </a:rPr>
              <a:t> </a:t>
            </a:r>
            <a:r>
              <a:rPr lang="en-US" altLang="en-US" sz="1400" dirty="0">
                <a:ea typeface="MS PGothic" panose="020B0600070205080204" pitchFamily="34" charset="-128"/>
              </a:rPr>
              <a:t>(2 of 4)</a:t>
            </a:r>
            <a:endParaRPr lang="en-US" dirty="0"/>
          </a:p>
        </p:txBody>
      </p:sp>
      <p:sp>
        <p:nvSpPr>
          <p:cNvPr id="14" name="Content Placeholder 2"/>
          <p:cNvSpPr>
            <a:spLocks noGrp="1"/>
          </p:cNvSpPr>
          <p:nvPr>
            <p:ph idx="1"/>
          </p:nvPr>
        </p:nvSpPr>
        <p:spPr/>
        <p:txBody>
          <a:bodyPr/>
          <a:lstStyle/>
          <a:p>
            <a:pPr marL="495300" indent="-495300">
              <a:buNone/>
            </a:pPr>
            <a:r>
              <a:rPr lang="en-US" altLang="en-US" sz="2400" dirty="0">
                <a:ea typeface="MS PGothic" panose="020B0600070205080204" pitchFamily="34" charset="-128"/>
              </a:rPr>
              <a:t>1.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p</a:t>
            </a:r>
            <a:r>
              <a:rPr lang="en-US" altLang="en-US" sz="2400" baseline="-25000" dirty="0">
                <a:ea typeface="MS PGothic" panose="020B0600070205080204" pitchFamily="34" charset="-128"/>
              </a:rPr>
              <a:t>1 </a:t>
            </a:r>
            <a:r>
              <a:rPr lang="en-US" altLang="en-US" sz="2400" dirty="0">
                <a:ea typeface="MS PGothic" panose="020B0600070205080204" pitchFamily="34" charset="-128"/>
              </a:rPr>
              <a:t>= p</a:t>
            </a:r>
            <a:r>
              <a:rPr lang="en-US" altLang="en-US" sz="2400" baseline="-25000" dirty="0">
                <a:ea typeface="MS PGothic" panose="020B0600070205080204" pitchFamily="34" charset="-128"/>
              </a:rPr>
              <a:t>2</a:t>
            </a:r>
          </a:p>
          <a:p>
            <a:pPr marL="495300" indent="-495300">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1</a:t>
            </a:r>
            <a:r>
              <a:rPr lang="en-US" altLang="en-US" sz="2400" dirty="0">
                <a:ea typeface="MS PGothic" panose="020B0600070205080204" pitchFamily="34" charset="-128"/>
              </a:rPr>
              <a:t>: p</a:t>
            </a:r>
            <a:r>
              <a:rPr lang="en-US" altLang="en-US" sz="2400" baseline="-25000" dirty="0">
                <a:ea typeface="MS PGothic" panose="020B0600070205080204" pitchFamily="34" charset="-128"/>
              </a:rPr>
              <a:t>1 </a:t>
            </a:r>
            <a:r>
              <a:rPr lang="en-US" altLang="en-US" sz="2400" dirty="0">
                <a:ea typeface="MS PGothic" panose="020B0600070205080204" pitchFamily="34" charset="-128"/>
              </a:rPr>
              <a:t>≠ p</a:t>
            </a:r>
            <a:r>
              <a:rPr lang="en-US" altLang="en-US" sz="2400" baseline="-25000" dirty="0">
                <a:ea typeface="MS PGothic" panose="020B0600070205080204" pitchFamily="34" charset="-128"/>
              </a:rPr>
              <a:t>2</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		a = 0.05</a:t>
            </a:r>
          </a:p>
          <a:p>
            <a:pPr marL="495300" indent="-495300">
              <a:buNone/>
            </a:pPr>
            <a:endParaRPr lang="en-US" altLang="en-US" sz="2400" dirty="0">
              <a:latin typeface="Symbol" panose="05050102010706020507" pitchFamily="18" charset="2"/>
              <a:ea typeface="MS PGothic" panose="020B0600070205080204" pitchFamily="34" charset="-128"/>
            </a:endParaRPr>
          </a:p>
          <a:p>
            <a:pPr marL="495300" indent="-495300">
              <a:buNone/>
            </a:pPr>
            <a:r>
              <a:rPr lang="en-US" altLang="en-US" sz="2400" dirty="0">
                <a:ea typeface="MS PGothic" panose="020B0600070205080204" pitchFamily="34" charset="-128"/>
              </a:rPr>
              <a:t>2.  Test statistic:</a:t>
            </a:r>
          </a:p>
          <a:p>
            <a:pPr marL="495300" indent="-495300">
              <a:buNone/>
            </a:pPr>
            <a:endParaRPr lang="en-US" altLang="en-US" sz="2400" dirty="0">
              <a:ea typeface="MS PGothic" panose="020B0600070205080204" pitchFamily="34" charset="-128"/>
            </a:endParaRPr>
          </a:p>
          <a:p>
            <a:pPr marL="495300" indent="-495300">
              <a:buNone/>
            </a:pPr>
            <a:endParaRPr lang="en-US" altLang="en-US" sz="2400" dirty="0">
              <a:ea typeface="MS PGothic" panose="020B0600070205080204" pitchFamily="34" charset="-128"/>
            </a:endParaRPr>
          </a:p>
          <a:p>
            <a:pPr marL="495300" indent="-495300">
              <a:buNone/>
            </a:pPr>
            <a:r>
              <a:rPr lang="en-US" altLang="en-US" sz="2400" dirty="0">
                <a:ea typeface="MS PGothic" panose="020B0600070205080204" pitchFamily="34" charset="-128"/>
              </a:rPr>
              <a:t>3.  Decision rule:</a:t>
            </a:r>
          </a:p>
          <a:p>
            <a:pPr marL="495300" indent="-495300">
              <a:buNone/>
            </a:pPr>
            <a:r>
              <a:rPr lang="en-US" altLang="en-US" sz="2400" dirty="0">
                <a:ea typeface="MS PGothic" panose="020B0600070205080204" pitchFamily="34" charset="-128"/>
              </a:rPr>
              <a:t>	 	Reject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if Z ≤ –1.96 or if Z ≥ 1.96</a:t>
            </a:r>
          </a:p>
        </p:txBody>
      </p:sp>
      <p:graphicFrame>
        <p:nvGraphicFramePr>
          <p:cNvPr id="4" name="Object 6" descr="z equals p 1 cap plus p 2 cap the whole over square root of p cap times 1 minus P cap the whole times 1 over n 1 plus 1 over n 2.&#10;" title="Unnumbered table"/>
          <p:cNvGraphicFramePr>
            <a:graphicFrameLocks noChangeAspect="1"/>
          </p:cNvGraphicFramePr>
          <p:nvPr>
            <p:extLst>
              <p:ext uri="{D42A27DB-BD31-4B8C-83A1-F6EECF244321}">
                <p14:modId xmlns:p14="http://schemas.microsoft.com/office/powerpoint/2010/main" val="3019522776"/>
              </p:ext>
            </p:extLst>
          </p:nvPr>
        </p:nvGraphicFramePr>
        <p:xfrm>
          <a:off x="3712357" y="2963839"/>
          <a:ext cx="3255962" cy="1600200"/>
        </p:xfrm>
        <a:graphic>
          <a:graphicData uri="http://schemas.openxmlformats.org/presentationml/2006/ole">
            <mc:AlternateContent xmlns:mc="http://schemas.openxmlformats.org/markup-compatibility/2006">
              <mc:Choice xmlns:v="urn:schemas-microsoft-com:vml" Requires="v">
                <p:oleObj spid="_x0000_s24585" name="Equation" r:id="rId3" imgW="1498600" imgH="736600" progId="Equation.3">
                  <p:embed/>
                </p:oleObj>
              </mc:Choice>
              <mc:Fallback>
                <p:oleObj name="Equation" r:id="rId3" imgW="1498600" imgH="736600" progId="Equation.3">
                  <p:embed/>
                  <p:pic>
                    <p:nvPicPr>
                      <p:cNvPr id="67586"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2357" y="2963839"/>
                        <a:ext cx="325596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5333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7.12.</a:t>
            </a:r>
            <a:br>
              <a:rPr lang="en-US" altLang="en-US" dirty="0">
                <a:ea typeface="MS PGothic" panose="020B0600070205080204" pitchFamily="34" charset="-128"/>
              </a:rPr>
            </a:br>
            <a:r>
              <a:rPr lang="en-US" altLang="en-US" dirty="0">
                <a:ea typeface="MS PGothic" panose="020B0600070205080204" pitchFamily="34" charset="-128"/>
              </a:rPr>
              <a:t>Hypothesis Testing for (p</a:t>
            </a:r>
            <a:r>
              <a:rPr lang="en-US" altLang="en-US" baseline="-25000" dirty="0">
                <a:ea typeface="MS PGothic" panose="020B0600070205080204" pitchFamily="34" charset="-128"/>
              </a:rPr>
              <a:t>1</a:t>
            </a:r>
            <a:r>
              <a:rPr lang="en-US" altLang="en-US" sz="3600" baseline="-25000" dirty="0">
                <a:ea typeface="MS PGothic" panose="020B0600070205080204" pitchFamily="34" charset="-128"/>
              </a:rPr>
              <a:t> </a:t>
            </a:r>
            <a:r>
              <a:rPr lang="en-US" altLang="en-US" sz="3600" dirty="0">
                <a:ea typeface="MS PGothic" panose="020B0600070205080204" pitchFamily="34" charset="-128"/>
              </a:rPr>
              <a:t>– </a:t>
            </a:r>
            <a:r>
              <a:rPr lang="en-US" altLang="en-US" dirty="0">
                <a:ea typeface="MS PGothic" panose="020B0600070205080204" pitchFamily="34" charset="-128"/>
              </a:rPr>
              <a:t>p</a:t>
            </a:r>
            <a:r>
              <a:rPr lang="en-US" altLang="en-US" baseline="-25000" dirty="0">
                <a:ea typeface="MS PGothic" panose="020B0600070205080204" pitchFamily="34" charset="-128"/>
              </a:rPr>
              <a:t>2</a:t>
            </a:r>
            <a:r>
              <a:rPr lang="en-US" altLang="en-US" dirty="0">
                <a:ea typeface="MS PGothic" panose="020B0600070205080204" pitchFamily="34" charset="-128"/>
              </a:rPr>
              <a:t>)</a:t>
            </a:r>
            <a:r>
              <a:rPr lang="en-US" altLang="en-US" sz="3600" dirty="0">
                <a:ea typeface="MS PGothic" panose="020B0600070205080204" pitchFamily="34" charset="-128"/>
              </a:rPr>
              <a:t> </a:t>
            </a:r>
            <a:r>
              <a:rPr lang="en-US" altLang="en-US" sz="1400" dirty="0">
                <a:ea typeface="MS PGothic" panose="020B0600070205080204" pitchFamily="34" charset="-128"/>
              </a:rPr>
              <a:t>(3 of 4)</a:t>
            </a:r>
            <a:endParaRPr lang="en-US" dirty="0"/>
          </a:p>
        </p:txBody>
      </p:sp>
      <p:sp>
        <p:nvSpPr>
          <p:cNvPr id="14" name="Content Placeholder 2"/>
          <p:cNvSpPr>
            <a:spLocks noGrp="1"/>
          </p:cNvSpPr>
          <p:nvPr>
            <p:ph idx="1"/>
          </p:nvPr>
        </p:nvSpPr>
        <p:spPr/>
        <p:txBody>
          <a:bodyPr/>
          <a:lstStyle/>
          <a:p>
            <a:pPr marL="495300" indent="-495300">
              <a:buNone/>
            </a:pPr>
            <a:r>
              <a:rPr lang="en-US" altLang="en-US" sz="2400" dirty="0"/>
              <a:t>4. Compute test statistic:</a:t>
            </a:r>
          </a:p>
          <a:p>
            <a:pPr marL="495300" indent="-495300">
              <a:buNone/>
            </a:pPr>
            <a:endParaRPr lang="en-US" altLang="en-US" sz="2400" dirty="0"/>
          </a:p>
          <a:p>
            <a:pPr marL="495300" indent="-495300">
              <a:buNone/>
            </a:pPr>
            <a:endParaRPr lang="en-US" altLang="en-US" sz="2400" dirty="0"/>
          </a:p>
          <a:p>
            <a:pPr marL="495300" indent="-495300">
              <a:buNone/>
            </a:pPr>
            <a:endParaRPr lang="en-US" altLang="en-US" sz="2400" dirty="0"/>
          </a:p>
          <a:p>
            <a:pPr marL="495300" indent="-495300">
              <a:buNone/>
            </a:pPr>
            <a:endParaRPr lang="en-US" altLang="en-US" sz="2400" dirty="0"/>
          </a:p>
        </p:txBody>
      </p:sp>
      <p:graphicFrame>
        <p:nvGraphicFramePr>
          <p:cNvPr id="4" name="Object 8" descr="p hat subscript 1 equals 81 over 744 which equals 0.1089. p hat subscript 2 equals 298 over 3055 which equals 0.0975. &#10;" title="Unnumbered figure 1"/>
          <p:cNvGraphicFramePr>
            <a:graphicFrameLocks noChangeAspect="1"/>
          </p:cNvGraphicFramePr>
          <p:nvPr>
            <p:extLst>
              <p:ext uri="{D42A27DB-BD31-4B8C-83A1-F6EECF244321}">
                <p14:modId xmlns:p14="http://schemas.microsoft.com/office/powerpoint/2010/main" val="1728468850"/>
              </p:ext>
            </p:extLst>
          </p:nvPr>
        </p:nvGraphicFramePr>
        <p:xfrm>
          <a:off x="4800814" y="2527300"/>
          <a:ext cx="3881437" cy="636588"/>
        </p:xfrm>
        <a:graphic>
          <a:graphicData uri="http://schemas.openxmlformats.org/presentationml/2006/ole">
            <mc:AlternateContent xmlns:mc="http://schemas.openxmlformats.org/markup-compatibility/2006">
              <mc:Choice xmlns:v="urn:schemas-microsoft-com:vml" Requires="v">
                <p:oleObj spid="_x0000_s25630" name="Equation" r:id="rId3" imgW="2400300" imgH="393700" progId="Equation.3">
                  <p:embed/>
                </p:oleObj>
              </mc:Choice>
              <mc:Fallback>
                <p:oleObj name="Equation" r:id="rId3" imgW="2400300" imgH="393700" progId="Equation.3">
                  <p:embed/>
                  <p:pic>
                    <p:nvPicPr>
                      <p:cNvPr id="6861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814" y="2527300"/>
                        <a:ext cx="3881437"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descr="z equals p 1 cap plus p 2 cap the whole over square root of p cap times 1 minus P cap the whole times 1 over n 1 plus 1 over n 2.&#10;" title="Unnumbered table"/>
          <p:cNvGraphicFramePr>
            <a:graphicFrameLocks noChangeAspect="1"/>
          </p:cNvGraphicFramePr>
          <p:nvPr>
            <p:extLst>
              <p:ext uri="{D42A27DB-BD31-4B8C-83A1-F6EECF244321}">
                <p14:modId xmlns:p14="http://schemas.microsoft.com/office/powerpoint/2010/main" val="475834686"/>
              </p:ext>
            </p:extLst>
          </p:nvPr>
        </p:nvGraphicFramePr>
        <p:xfrm>
          <a:off x="1443251" y="2362200"/>
          <a:ext cx="2667000" cy="1311275"/>
        </p:xfrm>
        <a:graphic>
          <a:graphicData uri="http://schemas.openxmlformats.org/presentationml/2006/ole">
            <mc:AlternateContent xmlns:mc="http://schemas.openxmlformats.org/markup-compatibility/2006">
              <mc:Choice xmlns:v="urn:schemas-microsoft-com:vml" Requires="v">
                <p:oleObj spid="_x0000_s25631" name="Equation" r:id="rId5" imgW="1498600" imgH="736600" progId="Equation.3">
                  <p:embed/>
                </p:oleObj>
              </mc:Choice>
              <mc:Fallback>
                <p:oleObj name="Equation" r:id="rId5" imgW="1498600" imgH="736600" progId="Equation.3">
                  <p:embed/>
                  <p:pic>
                    <p:nvPicPr>
                      <p:cNvPr id="68611"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251" y="2362200"/>
                        <a:ext cx="26670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0" descr="P cap equals x 1 plus x 2 the whole over n 1 plus n 2 equals 81 plus 298 the whole over 744 plus 3055 equals 379 over 3799 equals 0.0998.&#10;" title="Unnumbered figure 3"/>
          <p:cNvGraphicFramePr>
            <a:graphicFrameLocks noChangeAspect="1"/>
          </p:cNvGraphicFramePr>
          <p:nvPr>
            <p:extLst>
              <p:ext uri="{D42A27DB-BD31-4B8C-83A1-F6EECF244321}">
                <p14:modId xmlns:p14="http://schemas.microsoft.com/office/powerpoint/2010/main" val="570988726"/>
              </p:ext>
            </p:extLst>
          </p:nvPr>
        </p:nvGraphicFramePr>
        <p:xfrm>
          <a:off x="5481851" y="3429000"/>
          <a:ext cx="2463800" cy="636588"/>
        </p:xfrm>
        <a:graphic>
          <a:graphicData uri="http://schemas.openxmlformats.org/presentationml/2006/ole">
            <mc:AlternateContent xmlns:mc="http://schemas.openxmlformats.org/markup-compatibility/2006">
              <mc:Choice xmlns:v="urn:schemas-microsoft-com:vml" Requires="v">
                <p:oleObj spid="_x0000_s25632" name="Equation" r:id="rId7" imgW="1524000" imgH="393700" progId="Equation.3">
                  <p:embed/>
                </p:oleObj>
              </mc:Choice>
              <mc:Fallback>
                <p:oleObj name="Equation" r:id="rId7" imgW="1524000" imgH="393700" progId="Equation.3">
                  <p:embed/>
                  <p:pic>
                    <p:nvPicPr>
                      <p:cNvPr id="6861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1851" y="3429000"/>
                        <a:ext cx="24638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 name="Object 11" descr="z equals 0.1089 minus 0.0975 the whole over square root of 0.0988 times 1 minus 0.0988 the whole times 1 over 744 plus 1 over 3055 equals 0.0114 over 0.0123 equals 0.927.&#10;" title="Unnumbered figure 4"/>
          <p:cNvGraphicFramePr>
            <a:graphicFrameLocks noChangeAspect="1"/>
          </p:cNvGraphicFramePr>
          <p:nvPr>
            <p:extLst>
              <p:ext uri="{D42A27DB-BD31-4B8C-83A1-F6EECF244321}">
                <p14:modId xmlns:p14="http://schemas.microsoft.com/office/powerpoint/2010/main" val="1036955265"/>
              </p:ext>
            </p:extLst>
          </p:nvPr>
        </p:nvGraphicFramePr>
        <p:xfrm>
          <a:off x="1367051" y="4648200"/>
          <a:ext cx="5106988" cy="1196975"/>
        </p:xfrm>
        <a:graphic>
          <a:graphicData uri="http://schemas.openxmlformats.org/presentationml/2006/ole">
            <mc:AlternateContent xmlns:mc="http://schemas.openxmlformats.org/markup-compatibility/2006">
              <mc:Choice xmlns:v="urn:schemas-microsoft-com:vml" Requires="v">
                <p:oleObj spid="_x0000_s25633" name="Equation" r:id="rId9" imgW="2870200" imgH="673100" progId="Equation.3">
                  <p:embed/>
                </p:oleObj>
              </mc:Choice>
              <mc:Fallback>
                <p:oleObj name="Equation" r:id="rId9" imgW="2870200" imgH="673100" progId="Equation.3">
                  <p:embed/>
                  <p:pic>
                    <p:nvPicPr>
                      <p:cNvPr id="68613"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7051" y="4648200"/>
                        <a:ext cx="5106988"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2024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7.12.</a:t>
            </a:r>
            <a:br>
              <a:rPr lang="en-US" altLang="en-US" dirty="0">
                <a:ea typeface="MS PGothic" panose="020B0600070205080204" pitchFamily="34" charset="-128"/>
              </a:rPr>
            </a:br>
            <a:r>
              <a:rPr lang="en-US" altLang="en-US" dirty="0">
                <a:ea typeface="MS PGothic" panose="020B0600070205080204" pitchFamily="34" charset="-128"/>
              </a:rPr>
              <a:t>Hypothesis Testing for (p</a:t>
            </a:r>
            <a:r>
              <a:rPr lang="en-US" altLang="en-US" baseline="-25000" dirty="0">
                <a:ea typeface="MS PGothic" panose="020B0600070205080204" pitchFamily="34" charset="-128"/>
              </a:rPr>
              <a:t>1</a:t>
            </a:r>
            <a:r>
              <a:rPr lang="en-US" altLang="en-US" sz="3600" baseline="-25000" dirty="0">
                <a:ea typeface="MS PGothic" panose="020B0600070205080204" pitchFamily="34" charset="-128"/>
              </a:rPr>
              <a:t> </a:t>
            </a:r>
            <a:r>
              <a:rPr lang="en-US" altLang="en-US" sz="3600" dirty="0">
                <a:ea typeface="MS PGothic" panose="020B0600070205080204" pitchFamily="34" charset="-128"/>
              </a:rPr>
              <a:t>– </a:t>
            </a:r>
            <a:r>
              <a:rPr lang="en-US" altLang="en-US" dirty="0">
                <a:ea typeface="MS PGothic" panose="020B0600070205080204" pitchFamily="34" charset="-128"/>
              </a:rPr>
              <a:t>p</a:t>
            </a:r>
            <a:r>
              <a:rPr lang="en-US" altLang="en-US" baseline="-25000" dirty="0">
                <a:ea typeface="MS PGothic" panose="020B0600070205080204" pitchFamily="34" charset="-128"/>
              </a:rPr>
              <a:t>2</a:t>
            </a:r>
            <a:r>
              <a:rPr lang="en-US" altLang="en-US" dirty="0">
                <a:ea typeface="MS PGothic" panose="020B0600070205080204" pitchFamily="34" charset="-128"/>
              </a:rPr>
              <a:t>)</a:t>
            </a:r>
            <a:r>
              <a:rPr lang="en-US" altLang="en-US" sz="3600" dirty="0">
                <a:ea typeface="MS PGothic" panose="020B0600070205080204" pitchFamily="34" charset="-128"/>
              </a:rPr>
              <a:t> </a:t>
            </a:r>
            <a:r>
              <a:rPr lang="en-US" altLang="en-US" sz="1400" dirty="0">
                <a:ea typeface="MS PGothic" panose="020B0600070205080204" pitchFamily="34" charset="-128"/>
              </a:rPr>
              <a:t>(4 of 4)</a:t>
            </a:r>
            <a:endParaRPr lang="en-US" dirty="0"/>
          </a:p>
        </p:txBody>
      </p:sp>
      <p:sp>
        <p:nvSpPr>
          <p:cNvPr id="14" name="Content Placeholder 2"/>
          <p:cNvSpPr>
            <a:spLocks noGrp="1"/>
          </p:cNvSpPr>
          <p:nvPr>
            <p:ph idx="1"/>
          </p:nvPr>
        </p:nvSpPr>
        <p:spPr/>
        <p:txBody>
          <a:bodyPr/>
          <a:lstStyle/>
          <a:p>
            <a:pPr marL="495300" indent="-495300">
              <a:buNone/>
            </a:pPr>
            <a:r>
              <a:rPr lang="en-US" altLang="en-US" dirty="0">
                <a:ea typeface="MS PGothic" panose="020B0600070205080204" pitchFamily="34" charset="-128"/>
              </a:rPr>
              <a:t>5.  Conclusion. Do not reject H</a:t>
            </a:r>
            <a:r>
              <a:rPr lang="en-US" altLang="en-US" baseline="-25000" dirty="0">
                <a:ea typeface="MS PGothic" panose="020B0600070205080204" pitchFamily="34" charset="-128"/>
              </a:rPr>
              <a:t>0</a:t>
            </a:r>
            <a:r>
              <a:rPr lang="en-US" altLang="en-US" dirty="0">
                <a:ea typeface="MS PGothic" panose="020B0600070205080204" pitchFamily="34" charset="-128"/>
              </a:rPr>
              <a:t> because –1.96 &lt; 0.927 &lt; 1.96. We do not have statistically significant evidence at </a:t>
            </a:r>
            <a:r>
              <a:rPr lang="en-US" altLang="en-US" dirty="0">
                <a:latin typeface="Symbol" panose="05050102010706020507" pitchFamily="18" charset="2"/>
                <a:ea typeface="MS PGothic" panose="020B0600070205080204" pitchFamily="34" charset="-128"/>
              </a:rPr>
              <a:t>a </a:t>
            </a:r>
            <a:r>
              <a:rPr lang="en-US" altLang="en-US" dirty="0">
                <a:ea typeface="MS PGothic" panose="020B0600070205080204" pitchFamily="34" charset="-128"/>
              </a:rPr>
              <a:t>= 0.05 to show that there is a difference in prevalence of CVD between smokers and nonsmokers.</a:t>
            </a:r>
          </a:p>
        </p:txBody>
      </p:sp>
    </p:spTree>
    <p:extLst>
      <p:ext uri="{BB962C8B-B14F-4D97-AF65-F5344CB8AC3E}">
        <p14:creationId xmlns:p14="http://schemas.microsoft.com/office/powerpoint/2010/main" val="206174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Hypothesis Testing for More </a:t>
            </a:r>
            <a:br>
              <a:rPr lang="en-US" altLang="en-US" sz="3200" dirty="0"/>
            </a:br>
            <a:r>
              <a:rPr lang="en-US" altLang="en-US" sz="3200" dirty="0"/>
              <a:t>than Two Means*</a:t>
            </a:r>
            <a:endParaRPr lang="en-US" dirty="0"/>
          </a:p>
        </p:txBody>
      </p:sp>
      <p:sp>
        <p:nvSpPr>
          <p:cNvPr id="14" name="Content Placeholder 2"/>
          <p:cNvSpPr>
            <a:spLocks noGrp="1"/>
          </p:cNvSpPr>
          <p:nvPr>
            <p:ph idx="1"/>
          </p:nvPr>
        </p:nvSpPr>
        <p:spPr/>
        <p:txBody>
          <a:bodyPr/>
          <a:lstStyle/>
          <a:p>
            <a:pPr>
              <a:lnSpc>
                <a:spcPct val="90000"/>
              </a:lnSpc>
            </a:pPr>
            <a:r>
              <a:rPr lang="en-US" altLang="en-US" sz="2400" dirty="0">
                <a:ea typeface="MS PGothic" panose="020B0600070205080204" pitchFamily="34" charset="-128"/>
              </a:rPr>
              <a:t>Continuous outcome</a:t>
            </a:r>
          </a:p>
          <a:p>
            <a:pPr>
              <a:lnSpc>
                <a:spcPct val="90000"/>
              </a:lnSpc>
            </a:pPr>
            <a:r>
              <a:rPr lang="en-US" altLang="en-US" sz="2400" dirty="0">
                <a:ea typeface="MS PGothic" panose="020B0600070205080204" pitchFamily="34" charset="-128"/>
              </a:rPr>
              <a:t>k independent Samples, k &gt; 2</a:t>
            </a:r>
          </a:p>
          <a:p>
            <a:pPr>
              <a:lnSpc>
                <a:spcPct val="90000"/>
              </a:lnSpc>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m</a:t>
            </a:r>
            <a:r>
              <a:rPr lang="en-US" altLang="en-US" sz="2400" baseline="-25000" dirty="0">
                <a:latin typeface="Symbol" panose="05050102010706020507" pitchFamily="18" charset="2"/>
                <a:ea typeface="MS PGothic" panose="020B0600070205080204" pitchFamily="34" charset="-128"/>
              </a:rPr>
              <a:t>1 </a:t>
            </a:r>
            <a:r>
              <a:rPr lang="en-US" altLang="en-US" sz="2400" dirty="0">
                <a:latin typeface="Symbol" panose="05050102010706020507" pitchFamily="18" charset="2"/>
                <a:ea typeface="MS PGothic" panose="020B0600070205080204" pitchFamily="34" charset="-128"/>
              </a:rPr>
              <a:t>= m</a:t>
            </a:r>
            <a:r>
              <a:rPr lang="en-US" altLang="en-US" sz="2400" baseline="-25000" dirty="0">
                <a:ea typeface="MS PGothic" panose="020B0600070205080204" pitchFamily="34" charset="-128"/>
              </a:rPr>
              <a:t>2 </a:t>
            </a:r>
            <a:r>
              <a:rPr lang="en-US" altLang="en-US" sz="2400" dirty="0">
                <a:latin typeface="Symbol" panose="05050102010706020507" pitchFamily="18" charset="2"/>
                <a:ea typeface="MS PGothic" panose="020B0600070205080204" pitchFamily="34" charset="-128"/>
              </a:rPr>
              <a:t>= m</a:t>
            </a:r>
            <a:r>
              <a:rPr lang="en-US" altLang="en-US" sz="2400" baseline="-25000" dirty="0">
                <a:latin typeface="Symbol" panose="05050102010706020507" pitchFamily="18" charset="2"/>
                <a:ea typeface="MS PGothic" panose="020B0600070205080204" pitchFamily="34" charset="-128"/>
              </a:rPr>
              <a:t>3 </a:t>
            </a:r>
            <a:r>
              <a:rPr lang="en-US" altLang="en-US" sz="2400" baseline="-25000" dirty="0">
                <a:ea typeface="MS PGothic" panose="020B0600070205080204" pitchFamily="34" charset="-128"/>
              </a:rPr>
              <a:t>… </a:t>
            </a:r>
            <a:r>
              <a:rPr lang="en-US" altLang="en-US" sz="2400" dirty="0">
                <a:latin typeface="Symbol" panose="05050102010706020507" pitchFamily="18" charset="2"/>
                <a:ea typeface="MS PGothic" panose="020B0600070205080204" pitchFamily="34" charset="-128"/>
              </a:rPr>
              <a:t>= </a:t>
            </a:r>
            <a:r>
              <a:rPr lang="en-US" altLang="en-US" sz="2400" dirty="0" err="1">
                <a:latin typeface="Symbol" panose="05050102010706020507" pitchFamily="18" charset="2"/>
                <a:ea typeface="MS PGothic" panose="020B0600070205080204" pitchFamily="34" charset="-128"/>
              </a:rPr>
              <a:t>m</a:t>
            </a:r>
            <a:r>
              <a:rPr lang="en-US" altLang="en-US" sz="2400" baseline="-25000" dirty="0" err="1">
                <a:ea typeface="MS PGothic" panose="020B0600070205080204" pitchFamily="34" charset="-128"/>
              </a:rPr>
              <a:t>k</a:t>
            </a:r>
            <a:endParaRPr lang="en-US" altLang="en-US" sz="2400" baseline="-25000" dirty="0">
              <a:ea typeface="MS PGothic" panose="020B0600070205080204" pitchFamily="34" charset="-128"/>
            </a:endParaRPr>
          </a:p>
          <a:p>
            <a:pPr>
              <a:lnSpc>
                <a:spcPct val="90000"/>
              </a:lnSpc>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1</a:t>
            </a:r>
            <a:r>
              <a:rPr lang="en-US" altLang="en-US" sz="2400" dirty="0">
                <a:ea typeface="MS PGothic" panose="020B0600070205080204" pitchFamily="34" charset="-128"/>
              </a:rPr>
              <a:t>: Means are not all equal</a:t>
            </a:r>
            <a:endParaRPr lang="en-US" altLang="en-US" sz="2400" baseline="-25000" dirty="0">
              <a:ea typeface="MS PGothic" panose="020B0600070205080204" pitchFamily="34" charset="-128"/>
            </a:endParaRPr>
          </a:p>
          <a:p>
            <a:pPr>
              <a:lnSpc>
                <a:spcPct val="90000"/>
              </a:lnSpc>
              <a:buNone/>
            </a:pPr>
            <a:r>
              <a:rPr lang="en-US" altLang="en-US" sz="2400" dirty="0">
                <a:ea typeface="MS PGothic" panose="020B0600070205080204" pitchFamily="34" charset="-128"/>
              </a:rPr>
              <a:t>Test statistic:</a:t>
            </a:r>
          </a:p>
          <a:p>
            <a:pPr>
              <a:lnSpc>
                <a:spcPct val="90000"/>
              </a:lnSpc>
              <a:buNone/>
            </a:pPr>
            <a:endParaRPr lang="en-US" altLang="en-US" sz="2000" dirty="0">
              <a:ea typeface="MS PGothic" panose="020B0600070205080204" pitchFamily="34" charset="-128"/>
            </a:endParaRPr>
          </a:p>
          <a:p>
            <a:pPr>
              <a:lnSpc>
                <a:spcPct val="90000"/>
              </a:lnSpc>
              <a:buNone/>
            </a:pPr>
            <a:endParaRPr lang="en-US" altLang="en-US" sz="2000" dirty="0">
              <a:ea typeface="MS PGothic" panose="020B0600070205080204" pitchFamily="34" charset="-128"/>
            </a:endParaRPr>
          </a:p>
          <a:p>
            <a:pPr>
              <a:lnSpc>
                <a:spcPct val="90000"/>
              </a:lnSpc>
              <a:buNone/>
            </a:pPr>
            <a:endParaRPr lang="en-US" altLang="en-US" sz="2000" dirty="0">
              <a:ea typeface="MS PGothic" panose="020B0600070205080204" pitchFamily="34" charset="-128"/>
            </a:endParaRPr>
          </a:p>
          <a:p>
            <a:pPr>
              <a:lnSpc>
                <a:spcPct val="90000"/>
              </a:lnSpc>
              <a:buNone/>
            </a:pPr>
            <a:r>
              <a:rPr lang="en-US" altLang="en-US" sz="2000" dirty="0">
                <a:ea typeface="MS PGothic" panose="020B0600070205080204" pitchFamily="34" charset="-128"/>
              </a:rPr>
              <a:t>				(Find critical value in Table 4)</a:t>
            </a:r>
          </a:p>
          <a:p>
            <a:pPr>
              <a:lnSpc>
                <a:spcPct val="90000"/>
              </a:lnSpc>
              <a:buNone/>
            </a:pPr>
            <a:r>
              <a:rPr lang="en-US" altLang="en-US" sz="1600" dirty="0">
                <a:ea typeface="MS PGothic" panose="020B0600070205080204" pitchFamily="34" charset="-128"/>
              </a:rPr>
              <a:t>*Analysis of variance</a:t>
            </a:r>
          </a:p>
        </p:txBody>
      </p:sp>
      <p:graphicFrame>
        <p:nvGraphicFramePr>
          <p:cNvPr id="4" name="Object 12" descr="F equals summation of n j times X j bar minus X bar the whole square over k minus 1 the whole over summation of summation of X minus X j bar the whole square over N minus k&#10;" title="Unnumbered figure "/>
          <p:cNvGraphicFramePr>
            <a:graphicFrameLocks noChangeAspect="1"/>
          </p:cNvGraphicFramePr>
          <p:nvPr>
            <p:extLst>
              <p:ext uri="{D42A27DB-BD31-4B8C-83A1-F6EECF244321}">
                <p14:modId xmlns:p14="http://schemas.microsoft.com/office/powerpoint/2010/main" val="881923605"/>
              </p:ext>
            </p:extLst>
          </p:nvPr>
        </p:nvGraphicFramePr>
        <p:xfrm>
          <a:off x="3658737" y="3635991"/>
          <a:ext cx="3733800" cy="1177925"/>
        </p:xfrm>
        <a:graphic>
          <a:graphicData uri="http://schemas.openxmlformats.org/presentationml/2006/ole">
            <mc:AlternateContent xmlns:mc="http://schemas.openxmlformats.org/markup-compatibility/2006">
              <mc:Choice xmlns:v="urn:schemas-microsoft-com:vml" Requires="v">
                <p:oleObj spid="_x0000_s26633" name="Equation" r:id="rId3" imgW="1600200" imgH="508000" progId="Equation.3">
                  <p:embed/>
                </p:oleObj>
              </mc:Choice>
              <mc:Fallback>
                <p:oleObj name="Equation" r:id="rId3" imgW="1600200" imgH="508000" progId="Equation.3">
                  <p:embed/>
                  <p:pic>
                    <p:nvPicPr>
                      <p:cNvPr id="7066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737" y="3635991"/>
                        <a:ext cx="37338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3148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Test Statistic: F Statistic</a:t>
            </a:r>
            <a:endParaRPr lang="en-US" dirty="0"/>
          </a:p>
        </p:txBody>
      </p:sp>
      <p:sp>
        <p:nvSpPr>
          <p:cNvPr id="14" name="Content Placeholder 2"/>
          <p:cNvSpPr>
            <a:spLocks noGrp="1"/>
          </p:cNvSpPr>
          <p:nvPr>
            <p:ph idx="1"/>
          </p:nvPr>
        </p:nvSpPr>
        <p:spPr/>
        <p:txBody>
          <a:bodyPr/>
          <a:lstStyle/>
          <a:p>
            <a:r>
              <a:rPr lang="en-US" altLang="en-US" dirty="0"/>
              <a:t>Comparison of two estimates of variability in data</a:t>
            </a:r>
          </a:p>
          <a:p>
            <a:pPr lvl="1"/>
            <a:r>
              <a:rPr lang="en-US" altLang="en-US" sz="2200" i="1" dirty="0"/>
              <a:t>Between</a:t>
            </a:r>
            <a:r>
              <a:rPr lang="en-US" altLang="en-US" sz="2200" dirty="0"/>
              <a:t> treatment variation, is based on the assumption that H</a:t>
            </a:r>
            <a:r>
              <a:rPr lang="en-US" altLang="en-US" sz="2200" baseline="-25000" dirty="0"/>
              <a:t>0</a:t>
            </a:r>
            <a:r>
              <a:rPr lang="en-US" altLang="en-US" sz="2200" dirty="0"/>
              <a:t> is true (i.e., population means are equal).</a:t>
            </a:r>
          </a:p>
          <a:p>
            <a:pPr lvl="1"/>
            <a:r>
              <a:rPr lang="en-US" altLang="en-US" sz="2200" dirty="0"/>
              <a:t>Within treatment, residual or </a:t>
            </a:r>
            <a:r>
              <a:rPr lang="en-US" altLang="en-US" sz="2200" i="1" dirty="0"/>
              <a:t>error</a:t>
            </a:r>
            <a:r>
              <a:rPr lang="en-US" altLang="en-US" sz="2200" dirty="0"/>
              <a:t> variation, is independent of H</a:t>
            </a:r>
            <a:r>
              <a:rPr lang="en-US" altLang="en-US" sz="2200" baseline="-25000" dirty="0"/>
              <a:t>0</a:t>
            </a:r>
            <a:r>
              <a:rPr lang="en-US" altLang="en-US" sz="2200" dirty="0"/>
              <a:t> (i.e., we do not assume that the population means are equal and we treat each sample separately).</a:t>
            </a:r>
          </a:p>
          <a:p>
            <a:endParaRPr lang="en-US" altLang="en-US" dirty="0"/>
          </a:p>
          <a:p>
            <a:endParaRPr lang="en-US" altLang="en-US" dirty="0"/>
          </a:p>
        </p:txBody>
      </p:sp>
    </p:spTree>
    <p:extLst>
      <p:ext uri="{BB962C8B-B14F-4D97-AF65-F5344CB8AC3E}">
        <p14:creationId xmlns:p14="http://schemas.microsoft.com/office/powerpoint/2010/main" val="238880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F Statistic </a:t>
            </a:r>
            <a:r>
              <a:rPr lang="en-US" altLang="en-US" sz="1400" dirty="0">
                <a:cs typeface="Times New Roman" panose="02020603050405020304" pitchFamily="18" charset="0"/>
              </a:rPr>
              <a:t>(1 of 2)</a:t>
            </a:r>
            <a:endParaRPr lang="en-US" dirty="0"/>
          </a:p>
        </p:txBody>
      </p:sp>
      <p:graphicFrame>
        <p:nvGraphicFramePr>
          <p:cNvPr id="5" name="Object 11" descr="F equals summation of n j times X j bar minus X bar the whole square over k minus 1 the whole over summation of summation of X minus X j bar the whole square over N minus k&#10;" title="Unnumbered figure "/>
          <p:cNvGraphicFramePr>
            <a:graphicFrameLocks noChangeAspect="1"/>
          </p:cNvGraphicFramePr>
          <p:nvPr>
            <p:extLst>
              <p:ext uri="{D42A27DB-BD31-4B8C-83A1-F6EECF244321}">
                <p14:modId xmlns:p14="http://schemas.microsoft.com/office/powerpoint/2010/main" val="2748558415"/>
              </p:ext>
            </p:extLst>
          </p:nvPr>
        </p:nvGraphicFramePr>
        <p:xfrm>
          <a:off x="2157484" y="2980898"/>
          <a:ext cx="4572000" cy="1441450"/>
        </p:xfrm>
        <a:graphic>
          <a:graphicData uri="http://schemas.openxmlformats.org/presentationml/2006/ole">
            <mc:AlternateContent xmlns:mc="http://schemas.openxmlformats.org/markup-compatibility/2006">
              <mc:Choice xmlns:v="urn:schemas-microsoft-com:vml" Requires="v">
                <p:oleObj spid="_x0000_s27657" name="Equation" r:id="rId3" imgW="1600200" imgH="508000" progId="Equation.3">
                  <p:embed/>
                </p:oleObj>
              </mc:Choice>
              <mc:Fallback>
                <p:oleObj name="Equation" r:id="rId3" imgW="1600200" imgH="508000" progId="Equation.3">
                  <p:embed/>
                  <p:pic>
                    <p:nvPicPr>
                      <p:cNvPr id="72714"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7484" y="2980898"/>
                        <a:ext cx="45720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12"/>
          <p:cNvSpPr txBox="1">
            <a:spLocks noChangeArrowheads="1"/>
          </p:cNvSpPr>
          <p:nvPr/>
        </p:nvSpPr>
        <p:spPr bwMode="auto">
          <a:xfrm>
            <a:off x="5357884" y="1837898"/>
            <a:ext cx="4953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b="0" dirty="0"/>
              <a:t>Difference </a:t>
            </a:r>
            <a:r>
              <a:rPr lang="en-US" altLang="en-US" sz="2800" b="0" i="1" dirty="0"/>
              <a:t>between</a:t>
            </a:r>
            <a:r>
              <a:rPr lang="en-US" altLang="en-US" sz="2800" b="0" dirty="0"/>
              <a:t> each group mean and overall mean</a:t>
            </a:r>
          </a:p>
        </p:txBody>
      </p:sp>
      <p:sp>
        <p:nvSpPr>
          <p:cNvPr id="7" name="Text Box 13"/>
          <p:cNvSpPr txBox="1">
            <a:spLocks noChangeArrowheads="1"/>
          </p:cNvSpPr>
          <p:nvPr/>
        </p:nvSpPr>
        <p:spPr bwMode="auto">
          <a:xfrm>
            <a:off x="5281684" y="4490611"/>
            <a:ext cx="5029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b="0"/>
              <a:t>Difference between each observation and its group mean (</a:t>
            </a:r>
            <a:r>
              <a:rPr lang="en-US" altLang="en-US" sz="2800" b="0" i="1"/>
              <a:t>within</a:t>
            </a:r>
            <a:r>
              <a:rPr lang="en-US" altLang="en-US" sz="2800" b="0"/>
              <a:t> group variation—</a:t>
            </a:r>
            <a:r>
              <a:rPr lang="en-US" altLang="en-US" sz="2800" b="0" i="1"/>
              <a:t>error</a:t>
            </a:r>
            <a:r>
              <a:rPr lang="en-US" altLang="en-US" sz="2800" b="0"/>
              <a:t>)</a:t>
            </a:r>
          </a:p>
        </p:txBody>
      </p:sp>
    </p:spTree>
    <p:extLst>
      <p:ext uri="{BB962C8B-B14F-4D97-AF65-F5344CB8AC3E}">
        <p14:creationId xmlns:p14="http://schemas.microsoft.com/office/powerpoint/2010/main" val="150273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F Statistic </a:t>
            </a:r>
            <a:r>
              <a:rPr lang="en-US" altLang="en-US" sz="1400" dirty="0">
                <a:cs typeface="Times New Roman" panose="02020603050405020304" pitchFamily="18" charset="0"/>
              </a:rPr>
              <a:t>(2 of 2)</a:t>
            </a:r>
            <a:endParaRPr lang="en-US" dirty="0"/>
          </a:p>
        </p:txBody>
      </p:sp>
      <p:sp>
        <p:nvSpPr>
          <p:cNvPr id="14" name="Content Placeholder 2"/>
          <p:cNvSpPr>
            <a:spLocks noGrp="1"/>
          </p:cNvSpPr>
          <p:nvPr>
            <p:ph idx="1"/>
          </p:nvPr>
        </p:nvSpPr>
        <p:spPr/>
        <p:txBody>
          <a:bodyPr/>
          <a:lstStyle/>
          <a:p>
            <a:pPr>
              <a:buNone/>
            </a:pPr>
            <a:endParaRPr lang="en-US" altLang="en-US" dirty="0"/>
          </a:p>
          <a:p>
            <a:pPr>
              <a:buNone/>
            </a:pPr>
            <a:r>
              <a:rPr lang="en-US" altLang="en-US" dirty="0"/>
              <a:t>				F = MS</a:t>
            </a:r>
            <a:r>
              <a:rPr lang="en-US" altLang="en-US" baseline="-25000" dirty="0"/>
              <a:t>B</a:t>
            </a:r>
            <a:r>
              <a:rPr lang="en-US" altLang="en-US" dirty="0"/>
              <a:t>/MS</a:t>
            </a:r>
            <a:r>
              <a:rPr lang="en-US" altLang="en-US" baseline="-25000" dirty="0"/>
              <a:t>E</a:t>
            </a:r>
            <a:endParaRPr lang="en-US" altLang="en-US" baseline="30000" dirty="0"/>
          </a:p>
          <a:p>
            <a:pPr>
              <a:buNone/>
            </a:pPr>
            <a:endParaRPr lang="en-US" altLang="en-US" baseline="30000" dirty="0"/>
          </a:p>
          <a:p>
            <a:pPr>
              <a:buNone/>
            </a:pPr>
            <a:r>
              <a:rPr lang="en-US" altLang="en-US" dirty="0"/>
              <a:t>	MS = Mean Square</a:t>
            </a:r>
          </a:p>
          <a:p>
            <a:pPr>
              <a:buNone/>
            </a:pPr>
            <a:endParaRPr lang="en-US" altLang="en-US" dirty="0"/>
          </a:p>
          <a:p>
            <a:r>
              <a:rPr lang="en-US" altLang="en-US" dirty="0"/>
              <a:t>What values of F indicate H</a:t>
            </a:r>
            <a:r>
              <a:rPr lang="en-US" altLang="en-US" baseline="-25000" dirty="0"/>
              <a:t>0</a:t>
            </a:r>
            <a:r>
              <a:rPr lang="en-US" altLang="en-US" dirty="0"/>
              <a:t> is likely true?</a:t>
            </a:r>
          </a:p>
        </p:txBody>
      </p:sp>
    </p:spTree>
    <p:extLst>
      <p:ext uri="{BB962C8B-B14F-4D97-AF65-F5344CB8AC3E}">
        <p14:creationId xmlns:p14="http://schemas.microsoft.com/office/powerpoint/2010/main" val="191725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Decision Rule</a:t>
            </a:r>
            <a:endParaRPr lang="en-US" dirty="0"/>
          </a:p>
        </p:txBody>
      </p:sp>
      <p:sp>
        <p:nvSpPr>
          <p:cNvPr id="14" name="Content Placeholder 2"/>
          <p:cNvSpPr>
            <a:spLocks noGrp="1"/>
          </p:cNvSpPr>
          <p:nvPr>
            <p:ph idx="1"/>
          </p:nvPr>
        </p:nvSpPr>
        <p:spPr/>
        <p:txBody>
          <a:bodyPr/>
          <a:lstStyle/>
          <a:p>
            <a:pPr>
              <a:buNone/>
            </a:pPr>
            <a:r>
              <a:rPr lang="en-US" altLang="en-US" dirty="0">
                <a:ea typeface="MS PGothic" panose="020B0600070205080204" pitchFamily="34" charset="-128"/>
              </a:rPr>
              <a:t>Reject H</a:t>
            </a:r>
            <a:r>
              <a:rPr lang="en-US" altLang="en-US" baseline="-25000" dirty="0">
                <a:ea typeface="MS PGothic" panose="020B0600070205080204" pitchFamily="34" charset="-128"/>
              </a:rPr>
              <a:t>0</a:t>
            </a:r>
            <a:r>
              <a:rPr lang="en-US" altLang="en-US" dirty="0">
                <a:ea typeface="MS PGothic" panose="020B0600070205080204" pitchFamily="34" charset="-128"/>
              </a:rPr>
              <a:t> if F ≥ critical value of F with 			   df</a:t>
            </a:r>
            <a:r>
              <a:rPr lang="en-US" altLang="en-US" baseline="-25000" dirty="0">
                <a:ea typeface="MS PGothic" panose="020B0600070205080204" pitchFamily="34" charset="-128"/>
              </a:rPr>
              <a:t>1 </a:t>
            </a:r>
            <a:r>
              <a:rPr lang="en-US" altLang="en-US" dirty="0">
                <a:ea typeface="MS PGothic" panose="020B0600070205080204" pitchFamily="34" charset="-128"/>
              </a:rPr>
              <a:t>= k – 1 and df</a:t>
            </a:r>
            <a:r>
              <a:rPr lang="en-US" altLang="en-US" baseline="-25000" dirty="0">
                <a:ea typeface="MS PGothic" panose="020B0600070205080204" pitchFamily="34" charset="-128"/>
              </a:rPr>
              <a:t>2 </a:t>
            </a:r>
            <a:r>
              <a:rPr lang="en-US" altLang="en-US" dirty="0">
                <a:ea typeface="MS PGothic" panose="020B0600070205080204" pitchFamily="34" charset="-128"/>
              </a:rPr>
              <a:t>= N – k				   from Table 4</a:t>
            </a:r>
          </a:p>
          <a:p>
            <a:pPr>
              <a:buNone/>
            </a:pPr>
            <a:endParaRPr lang="en-US" altLang="en-US" dirty="0">
              <a:ea typeface="MS PGothic" panose="020B0600070205080204" pitchFamily="34" charset="-128"/>
            </a:endParaRPr>
          </a:p>
          <a:p>
            <a:pPr>
              <a:buNone/>
            </a:pPr>
            <a:r>
              <a:rPr lang="en-US" altLang="en-US" dirty="0">
                <a:ea typeface="MS PGothic" panose="020B0600070205080204" pitchFamily="34" charset="-128"/>
              </a:rPr>
              <a:t>k = Number of comparison groups</a:t>
            </a:r>
          </a:p>
          <a:p>
            <a:pPr>
              <a:buNone/>
            </a:pPr>
            <a:r>
              <a:rPr lang="en-US" altLang="en-US" dirty="0">
                <a:ea typeface="MS PGothic" panose="020B0600070205080204" pitchFamily="34" charset="-128"/>
              </a:rPr>
              <a:t>N = Total sample size	</a:t>
            </a:r>
          </a:p>
        </p:txBody>
      </p:sp>
    </p:spTree>
    <p:extLst>
      <p:ext uri="{BB962C8B-B14F-4D97-AF65-F5344CB8AC3E}">
        <p14:creationId xmlns:p14="http://schemas.microsoft.com/office/powerpoint/2010/main" val="424725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ANOVA Table</a:t>
            </a:r>
            <a:endParaRPr lang="en-US" dirty="0"/>
          </a:p>
        </p:txBody>
      </p:sp>
      <p:sp>
        <p:nvSpPr>
          <p:cNvPr id="14" name="Content Placeholder 2"/>
          <p:cNvSpPr>
            <a:spLocks noGrp="1"/>
          </p:cNvSpPr>
          <p:nvPr>
            <p:ph idx="1"/>
          </p:nvPr>
        </p:nvSpPr>
        <p:spPr/>
        <p:txBody>
          <a:bodyPr/>
          <a:lstStyle/>
          <a:p>
            <a:pPr>
              <a:lnSpc>
                <a:spcPct val="70000"/>
              </a:lnSpc>
              <a:buNone/>
            </a:pPr>
            <a:r>
              <a:rPr lang="en-US" altLang="en-US" sz="2400" dirty="0">
                <a:ea typeface="MS PGothic" panose="020B0600070205080204" pitchFamily="34" charset="-128"/>
              </a:rPr>
              <a:t>Source of	    Sums of			Mean</a:t>
            </a:r>
          </a:p>
          <a:p>
            <a:pPr>
              <a:lnSpc>
                <a:spcPct val="70000"/>
              </a:lnSpc>
              <a:buNone/>
            </a:pPr>
            <a:r>
              <a:rPr lang="en-US" altLang="en-US" sz="2400" dirty="0">
                <a:ea typeface="MS PGothic" panose="020B0600070205080204" pitchFamily="34" charset="-128"/>
              </a:rPr>
              <a:t>Variation	    Squares		</a:t>
            </a:r>
            <a:r>
              <a:rPr lang="en-US" altLang="en-US" sz="2400" dirty="0" err="1">
                <a:ea typeface="MS PGothic" panose="020B0600070205080204" pitchFamily="34" charset="-128"/>
              </a:rPr>
              <a:t>df</a:t>
            </a:r>
            <a:r>
              <a:rPr lang="en-US" altLang="en-US" sz="2400" dirty="0">
                <a:ea typeface="MS PGothic" panose="020B0600070205080204" pitchFamily="34" charset="-128"/>
              </a:rPr>
              <a:t>	Squares	F</a:t>
            </a:r>
          </a:p>
          <a:p>
            <a:pPr>
              <a:lnSpc>
                <a:spcPct val="90000"/>
              </a:lnSpc>
              <a:buNone/>
            </a:pPr>
            <a:endParaRPr lang="en-US" altLang="en-US" sz="2400" dirty="0">
              <a:ea typeface="MS PGothic" panose="020B0600070205080204" pitchFamily="34" charset="-128"/>
            </a:endParaRPr>
          </a:p>
          <a:p>
            <a:pPr>
              <a:lnSpc>
                <a:spcPct val="70000"/>
              </a:lnSpc>
              <a:buNone/>
            </a:pPr>
            <a:r>
              <a:rPr lang="en-US" altLang="en-US" sz="2400" dirty="0">
                <a:ea typeface="MS PGothic" panose="020B0600070205080204" pitchFamily="34" charset="-128"/>
              </a:rPr>
              <a:t>Between</a:t>
            </a:r>
          </a:p>
          <a:p>
            <a:pPr>
              <a:lnSpc>
                <a:spcPct val="70000"/>
              </a:lnSpc>
              <a:buNone/>
            </a:pPr>
            <a:r>
              <a:rPr lang="en-US" altLang="en-US" sz="2400" dirty="0">
                <a:ea typeface="MS PGothic" panose="020B0600070205080204" pitchFamily="34" charset="-128"/>
              </a:rPr>
              <a:t>treatments				k – 1	SSB/k – 1  MSB/MSE</a:t>
            </a:r>
          </a:p>
          <a:p>
            <a:pPr>
              <a:lnSpc>
                <a:spcPct val="90000"/>
              </a:lnSpc>
              <a:buNone/>
            </a:pPr>
            <a:endParaRPr lang="en-US" altLang="en-US" sz="2400" dirty="0">
              <a:ea typeface="MS PGothic" panose="020B0600070205080204" pitchFamily="34" charset="-128"/>
            </a:endParaRPr>
          </a:p>
          <a:p>
            <a:pPr>
              <a:lnSpc>
                <a:spcPct val="90000"/>
              </a:lnSpc>
              <a:buNone/>
            </a:pPr>
            <a:r>
              <a:rPr lang="en-US" altLang="en-US" sz="2400" dirty="0">
                <a:ea typeface="MS PGothic" panose="020B0600070205080204" pitchFamily="34" charset="-128"/>
              </a:rPr>
              <a:t>Error					N – k	SSE/N – k</a:t>
            </a:r>
          </a:p>
          <a:p>
            <a:pPr>
              <a:lnSpc>
                <a:spcPct val="90000"/>
              </a:lnSpc>
              <a:buNone/>
            </a:pPr>
            <a:endParaRPr lang="en-US" altLang="en-US" sz="2400" dirty="0">
              <a:ea typeface="MS PGothic" panose="020B0600070205080204" pitchFamily="34" charset="-128"/>
            </a:endParaRPr>
          </a:p>
          <a:p>
            <a:pPr>
              <a:lnSpc>
                <a:spcPct val="90000"/>
              </a:lnSpc>
              <a:buNone/>
            </a:pPr>
            <a:r>
              <a:rPr lang="en-US" altLang="en-US" sz="2400" dirty="0">
                <a:ea typeface="MS PGothic" panose="020B0600070205080204" pitchFamily="34" charset="-128"/>
              </a:rPr>
              <a:t>Total					N – 1</a:t>
            </a:r>
          </a:p>
        </p:txBody>
      </p:sp>
      <p:graphicFrame>
        <p:nvGraphicFramePr>
          <p:cNvPr id="4" name="Object 4" descr="S S B equals summation of n j times X j bar minus X bar the whole square.&#10;" title="Unnumbered figure 1"/>
          <p:cNvGraphicFramePr>
            <a:graphicFrameLocks noChangeAspect="1"/>
          </p:cNvGraphicFramePr>
          <p:nvPr>
            <p:extLst>
              <p:ext uri="{D42A27DB-BD31-4B8C-83A1-F6EECF244321}">
                <p14:modId xmlns:p14="http://schemas.microsoft.com/office/powerpoint/2010/main" val="4068106424"/>
              </p:ext>
            </p:extLst>
          </p:nvPr>
        </p:nvGraphicFramePr>
        <p:xfrm>
          <a:off x="2826224" y="3260298"/>
          <a:ext cx="2209800" cy="474663"/>
        </p:xfrm>
        <a:graphic>
          <a:graphicData uri="http://schemas.openxmlformats.org/presentationml/2006/ole">
            <mc:AlternateContent xmlns:mc="http://schemas.openxmlformats.org/markup-compatibility/2006">
              <mc:Choice xmlns:v="urn:schemas-microsoft-com:vml" Requires="v">
                <p:oleObj spid="_x0000_s28695" name="Equation" r:id="rId3" imgW="1282700" imgH="279400" progId="Equation.3">
                  <p:embed/>
                </p:oleObj>
              </mc:Choice>
              <mc:Fallback>
                <p:oleObj name="Equation" r:id="rId3" imgW="1282700" imgH="279400" progId="Equation.3">
                  <p:embed/>
                  <p:pic>
                    <p:nvPicPr>
                      <p:cNvPr id="757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6224" y="3260298"/>
                        <a:ext cx="22098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descr="S S E equals summation of summation of X minus X j bar the whole square.&#10;" title="Unnumbered figure 2"/>
          <p:cNvGraphicFramePr>
            <a:graphicFrameLocks noChangeAspect="1"/>
          </p:cNvGraphicFramePr>
          <p:nvPr>
            <p:extLst>
              <p:ext uri="{D42A27DB-BD31-4B8C-83A1-F6EECF244321}">
                <p14:modId xmlns:p14="http://schemas.microsoft.com/office/powerpoint/2010/main" val="2058554646"/>
              </p:ext>
            </p:extLst>
          </p:nvPr>
        </p:nvGraphicFramePr>
        <p:xfrm>
          <a:off x="2826224" y="4333086"/>
          <a:ext cx="2286000" cy="485775"/>
        </p:xfrm>
        <a:graphic>
          <a:graphicData uri="http://schemas.openxmlformats.org/presentationml/2006/ole">
            <mc:AlternateContent xmlns:mc="http://schemas.openxmlformats.org/markup-compatibility/2006">
              <mc:Choice xmlns:v="urn:schemas-microsoft-com:vml" Requires="v">
                <p:oleObj spid="_x0000_s28696" name="Equation" r:id="rId5" imgW="1256755" imgH="266584" progId="Equation.3">
                  <p:embed/>
                </p:oleObj>
              </mc:Choice>
              <mc:Fallback>
                <p:oleObj name="Equation" r:id="rId5" imgW="1256755" imgH="266584" progId="Equation.3">
                  <p:embed/>
                  <p:pic>
                    <p:nvPicPr>
                      <p:cNvPr id="7578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6224" y="4333086"/>
                        <a:ext cx="22860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0" descr="S S T equals summation of summation of X minus X bar the whole square.&#10;" title="Unnumbered figure 3"/>
          <p:cNvGraphicFramePr>
            <a:graphicFrameLocks noChangeAspect="1"/>
          </p:cNvGraphicFramePr>
          <p:nvPr>
            <p:extLst>
              <p:ext uri="{D42A27DB-BD31-4B8C-83A1-F6EECF244321}">
                <p14:modId xmlns:p14="http://schemas.microsoft.com/office/powerpoint/2010/main" val="3528574121"/>
              </p:ext>
            </p:extLst>
          </p:nvPr>
        </p:nvGraphicFramePr>
        <p:xfrm>
          <a:off x="2826224" y="5263089"/>
          <a:ext cx="2209800" cy="482600"/>
        </p:xfrm>
        <a:graphic>
          <a:graphicData uri="http://schemas.openxmlformats.org/presentationml/2006/ole">
            <mc:AlternateContent xmlns:mc="http://schemas.openxmlformats.org/markup-compatibility/2006">
              <mc:Choice xmlns:v="urn:schemas-microsoft-com:vml" Requires="v">
                <p:oleObj spid="_x0000_s28697" name="Equation" r:id="rId7" imgW="1270000" imgH="279400" progId="Equation.3">
                  <p:embed/>
                </p:oleObj>
              </mc:Choice>
              <mc:Fallback>
                <p:oleObj name="Equation" r:id="rId7" imgW="1270000" imgH="279400" progId="Equation.3">
                  <p:embed/>
                  <p:pic>
                    <p:nvPicPr>
                      <p:cNvPr id="7578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6224" y="5263089"/>
                        <a:ext cx="2209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3831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Hypothesis Testing </a:t>
            </a:r>
            <a:r>
              <a:rPr lang="en-US" altLang="en-US" dirty="0" smtClean="0"/>
              <a:t>Procedures</a:t>
            </a:r>
            <a:br>
              <a:rPr lang="en-US" altLang="en-US" dirty="0" smtClean="0"/>
            </a:br>
            <a:r>
              <a:rPr lang="en-US" altLang="en-US" dirty="0" smtClean="0"/>
              <a:t>Step </a:t>
            </a:r>
            <a:r>
              <a:rPr lang="en-US" altLang="en-US" dirty="0"/>
              <a:t>1</a:t>
            </a:r>
            <a:endParaRPr lang="en-US" dirty="0"/>
          </a:p>
        </p:txBody>
      </p:sp>
      <p:sp>
        <p:nvSpPr>
          <p:cNvPr id="14" name="Content Placeholder 2"/>
          <p:cNvSpPr>
            <a:spLocks noGrp="1"/>
          </p:cNvSpPr>
          <p:nvPr>
            <p:ph idx="1"/>
          </p:nvPr>
        </p:nvSpPr>
        <p:spPr/>
        <p:txBody>
          <a:bodyPr/>
          <a:lstStyle/>
          <a:p>
            <a:r>
              <a:rPr lang="en-US" altLang="en-US" dirty="0"/>
              <a:t>Null hypothesis (H</a:t>
            </a:r>
            <a:r>
              <a:rPr lang="en-US" altLang="en-US" baseline="-25000" dirty="0"/>
              <a:t>0</a:t>
            </a:r>
            <a:r>
              <a:rPr lang="en-US" altLang="en-US" dirty="0"/>
              <a:t>): </a:t>
            </a:r>
          </a:p>
          <a:p>
            <a:pPr lvl="1"/>
            <a:r>
              <a:rPr lang="en-US" altLang="en-US" dirty="0"/>
              <a:t>No difference, no change</a:t>
            </a:r>
          </a:p>
          <a:p>
            <a:endParaRPr lang="en-US" altLang="en-US" dirty="0"/>
          </a:p>
          <a:p>
            <a:r>
              <a:rPr lang="en-US" altLang="en-US" dirty="0"/>
              <a:t>Research hypothesis (H</a:t>
            </a:r>
            <a:r>
              <a:rPr lang="en-US" altLang="en-US" baseline="-25000" dirty="0"/>
              <a:t>1</a:t>
            </a:r>
            <a:r>
              <a:rPr lang="en-US" altLang="en-US" dirty="0"/>
              <a:t>):</a:t>
            </a:r>
          </a:p>
          <a:p>
            <a:pPr lvl="1"/>
            <a:r>
              <a:rPr lang="en-US" altLang="en-US" dirty="0"/>
              <a:t>What investigator believes to be true</a:t>
            </a:r>
          </a:p>
          <a:p>
            <a:pPr>
              <a:buNone/>
            </a:pPr>
            <a:endParaRPr lang="en-US" altLang="en-US" sz="2800" dirty="0"/>
          </a:p>
          <a:p>
            <a:pPr>
              <a:buNone/>
            </a:pPr>
            <a:r>
              <a:rPr lang="en-US" altLang="en-US" sz="2800" dirty="0"/>
              <a:t>	</a:t>
            </a:r>
          </a:p>
        </p:txBody>
      </p:sp>
    </p:spTree>
    <p:extLst>
      <p:ext uri="{BB962C8B-B14F-4D97-AF65-F5344CB8AC3E}">
        <p14:creationId xmlns:p14="http://schemas.microsoft.com/office/powerpoint/2010/main" val="163333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7.14.</a:t>
            </a:r>
            <a:br>
              <a:rPr lang="en-US" altLang="en-US" dirty="0"/>
            </a:br>
            <a:r>
              <a:rPr lang="en-US" altLang="en-US" dirty="0"/>
              <a:t>ANOVA </a:t>
            </a:r>
            <a:r>
              <a:rPr lang="en-US" altLang="en-US" sz="1400" dirty="0"/>
              <a:t>(1 of 12)</a:t>
            </a:r>
            <a:endParaRPr lang="en-US" dirty="0"/>
          </a:p>
        </p:txBody>
      </p:sp>
      <p:sp>
        <p:nvSpPr>
          <p:cNvPr id="14" name="Content Placeholder 2"/>
          <p:cNvSpPr>
            <a:spLocks noGrp="1"/>
          </p:cNvSpPr>
          <p:nvPr>
            <p:ph idx="1"/>
          </p:nvPr>
        </p:nvSpPr>
        <p:spPr/>
        <p:txBody>
          <a:bodyPr/>
          <a:lstStyle/>
          <a:p>
            <a:r>
              <a:rPr lang="en-US" altLang="en-US" dirty="0"/>
              <a:t>Is there a significant difference in mean weight loss among four different diet programs?       </a:t>
            </a:r>
            <a:br>
              <a:rPr lang="en-US" altLang="en-US" dirty="0"/>
            </a:br>
            <a:r>
              <a:rPr lang="en-US" altLang="en-US" dirty="0"/>
              <a:t>(Data are pounds lost over 8 weeks)</a:t>
            </a:r>
          </a:p>
          <a:p>
            <a:pPr>
              <a:buNone/>
            </a:pPr>
            <a:endParaRPr lang="en-US" altLang="en-US" dirty="0"/>
          </a:p>
        </p:txBody>
      </p:sp>
      <p:graphicFrame>
        <p:nvGraphicFramePr>
          <p:cNvPr id="4" name="Group 47" descr="&quot;The table has 4 columns labelled Low calorie, Low fat, Low carb and Control. The row entries are as follows. &#10;Row 1. Low Calorie: 8. Low Fat: 2. Low Carb: 3. Control: 2. &#10;Row 2. Low Calorie: 9. Low Fat: 4. Low Carb: 5. Control: 2.&#10;Row 3. Low Calorie: 6. Low Fat: 3. Low Carb: 4. Control: negative 1.&#10;Row 4. Low Calorie: 7. Low Fat: 5. Low Carb: 2. Control: 0.&#10;Row 5. Low Calorie: 3. Low Fat: 1. Low Carb: 3. Control: 3.&quot;&#10;" title="Unnumbered table"/>
          <p:cNvGraphicFramePr>
            <a:graphicFrameLocks/>
          </p:cNvGraphicFramePr>
          <p:nvPr>
            <p:extLst>
              <p:ext uri="{D42A27DB-BD31-4B8C-83A1-F6EECF244321}">
                <p14:modId xmlns:p14="http://schemas.microsoft.com/office/powerpoint/2010/main" val="668687410"/>
              </p:ext>
            </p:extLst>
          </p:nvPr>
        </p:nvGraphicFramePr>
        <p:xfrm>
          <a:off x="1295899" y="2929886"/>
          <a:ext cx="7315200" cy="3108456"/>
        </p:xfrm>
        <a:graphic>
          <a:graphicData uri="http://schemas.openxmlformats.org/drawingml/2006/table">
            <a:tbl>
              <a:tblPr/>
              <a:tblGrid>
                <a:gridCol w="1827213">
                  <a:extLst>
                    <a:ext uri="{9D8B030D-6E8A-4147-A177-3AD203B41FA5}">
                      <a16:colId xmlns:a16="http://schemas.microsoft.com/office/drawing/2014/main" val="20000"/>
                    </a:ext>
                  </a:extLst>
                </a:gridCol>
                <a:gridCol w="1831975">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7212">
                  <a:extLst>
                    <a:ext uri="{9D8B030D-6E8A-4147-A177-3AD203B41FA5}">
                      <a16:colId xmlns:a16="http://schemas.microsoft.com/office/drawing/2014/main" val="20003"/>
                    </a:ext>
                  </a:extLst>
                </a:gridCol>
              </a:tblGrid>
              <a:tr h="51805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ea typeface="Arial" charset="0"/>
                          <a:cs typeface="Arial" charset="0"/>
                        </a:rPr>
                        <a:t>Low-Cal</a:t>
                      </a: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ea typeface="Arial" charset="0"/>
                          <a:cs typeface="Arial" charset="0"/>
                        </a:rPr>
                        <a:t>Low-Fat</a:t>
                      </a: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ea typeface="Arial" charset="0"/>
                          <a:cs typeface="Arial" charset="0"/>
                        </a:rPr>
                        <a:t>Low-Carb</a:t>
                      </a: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Control</a:t>
                      </a: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5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8</a:t>
                      </a: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2</a:t>
                      </a: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ea typeface="Arial" charset="0"/>
                          <a:cs typeface="Arial" charset="0"/>
                        </a:rPr>
                        <a:t>3</a:t>
                      </a: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ea typeface="Arial" charset="0"/>
                          <a:cs typeface="Arial" charset="0"/>
                        </a:rPr>
                        <a:t>2</a:t>
                      </a: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9</a:t>
                      </a: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4</a:t>
                      </a: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5</a:t>
                      </a: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ea typeface="Arial" charset="0"/>
                          <a:cs typeface="Arial" charset="0"/>
                        </a:rPr>
                        <a:t>2</a:t>
                      </a: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05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6</a:t>
                      </a: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3</a:t>
                      </a: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4</a:t>
                      </a: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ea typeface="Arial" charset="0"/>
                          <a:cs typeface="Arial" charset="0"/>
                        </a:rPr>
                        <a:t>-1</a:t>
                      </a: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5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7</a:t>
                      </a: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5</a:t>
                      </a: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2</a:t>
                      </a: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ea typeface="Arial" charset="0"/>
                          <a:cs typeface="Arial" charset="0"/>
                        </a:rPr>
                        <a:t>0</a:t>
                      </a: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5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3</a:t>
                      </a: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ea typeface="Arial" charset="0"/>
                          <a:cs typeface="Arial" charset="0"/>
                        </a:rPr>
                        <a:t>1</a:t>
                      </a: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smtClean="0">
                          <a:ln>
                            <a:noFill/>
                          </a:ln>
                          <a:solidFill>
                            <a:schemeClr val="tx1"/>
                          </a:solidFill>
                          <a:effectLst/>
                          <a:latin typeface="Arial" charset="0"/>
                          <a:ea typeface="Arial" charset="0"/>
                          <a:cs typeface="Arial" charset="0"/>
                        </a:rPr>
                        <a:t>3</a:t>
                      </a: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800" b="0" i="0" u="none" strike="noStrike" cap="none" normalizeH="0" baseline="0" dirty="0" smtClean="0">
                          <a:ln>
                            <a:noFill/>
                          </a:ln>
                          <a:solidFill>
                            <a:schemeClr val="tx1"/>
                          </a:solidFill>
                          <a:effectLst/>
                          <a:latin typeface="Arial" charset="0"/>
                          <a:ea typeface="Arial" charset="0"/>
                          <a:cs typeface="Arial" charset="0"/>
                        </a:rPr>
                        <a:t>3</a:t>
                      </a: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6768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7.14.</a:t>
            </a:r>
            <a:br>
              <a:rPr lang="en-US" altLang="en-US" dirty="0"/>
            </a:br>
            <a:r>
              <a:rPr lang="en-US" altLang="en-US" dirty="0"/>
              <a:t>ANOVA </a:t>
            </a:r>
            <a:r>
              <a:rPr lang="en-US" altLang="en-US" sz="1400" dirty="0"/>
              <a:t>(2 of 12)</a:t>
            </a:r>
            <a:endParaRPr lang="en-US" dirty="0"/>
          </a:p>
        </p:txBody>
      </p:sp>
      <p:sp>
        <p:nvSpPr>
          <p:cNvPr id="14" name="Content Placeholder 2"/>
          <p:cNvSpPr>
            <a:spLocks noGrp="1"/>
          </p:cNvSpPr>
          <p:nvPr>
            <p:ph idx="1"/>
          </p:nvPr>
        </p:nvSpPr>
        <p:spPr/>
        <p:txBody>
          <a:bodyPr/>
          <a:lstStyle/>
          <a:p>
            <a:pPr marL="495300" indent="-495300">
              <a:buNone/>
            </a:pPr>
            <a:r>
              <a:rPr lang="en-US" altLang="en-US" sz="2400" dirty="0"/>
              <a:t>1.	 H</a:t>
            </a:r>
            <a:r>
              <a:rPr lang="en-US" altLang="en-US" sz="2400" baseline="-25000" dirty="0"/>
              <a:t>0</a:t>
            </a:r>
            <a:r>
              <a:rPr lang="en-US" altLang="en-US" sz="2400" dirty="0"/>
              <a:t>: </a:t>
            </a:r>
            <a:r>
              <a:rPr lang="en-US" altLang="en-US" sz="2400" dirty="0">
                <a:latin typeface="Symbol" panose="05050102010706020507" pitchFamily="18" charset="2"/>
              </a:rPr>
              <a:t>m</a:t>
            </a:r>
            <a:r>
              <a:rPr lang="en-US" altLang="en-US" sz="2400" baseline="-25000" dirty="0">
                <a:latin typeface="Symbol" panose="05050102010706020507" pitchFamily="18" charset="2"/>
              </a:rPr>
              <a:t>1 </a:t>
            </a:r>
            <a:r>
              <a:rPr lang="en-US" altLang="en-US" sz="2400" dirty="0">
                <a:latin typeface="Symbol" panose="05050102010706020507" pitchFamily="18" charset="2"/>
              </a:rPr>
              <a:t>= m</a:t>
            </a:r>
            <a:r>
              <a:rPr lang="en-US" altLang="en-US" sz="2400" baseline="-25000" dirty="0"/>
              <a:t>2 </a:t>
            </a:r>
            <a:r>
              <a:rPr lang="en-US" altLang="en-US" sz="2400" dirty="0">
                <a:latin typeface="Symbol" panose="05050102010706020507" pitchFamily="18" charset="2"/>
              </a:rPr>
              <a:t>= m</a:t>
            </a:r>
            <a:r>
              <a:rPr lang="en-US" altLang="en-US" sz="2400" baseline="-25000" dirty="0">
                <a:latin typeface="Symbol" panose="05050102010706020507" pitchFamily="18" charset="2"/>
              </a:rPr>
              <a:t>3 </a:t>
            </a:r>
            <a:r>
              <a:rPr lang="en-US" altLang="en-US" sz="2400" dirty="0">
                <a:latin typeface="Symbol" panose="05050102010706020507" pitchFamily="18" charset="2"/>
              </a:rPr>
              <a:t>= m</a:t>
            </a:r>
            <a:r>
              <a:rPr lang="en-US" altLang="en-US" sz="2400" baseline="-25000" dirty="0">
                <a:latin typeface="Symbol" panose="05050102010706020507" pitchFamily="18" charset="2"/>
              </a:rPr>
              <a:t>4</a:t>
            </a:r>
          </a:p>
          <a:p>
            <a:pPr marL="495300" indent="-495300">
              <a:buNone/>
            </a:pPr>
            <a:endParaRPr lang="en-US" altLang="en-US" sz="2400" baseline="-25000" dirty="0">
              <a:latin typeface="Symbol" panose="05050102010706020507" pitchFamily="18" charset="2"/>
            </a:endParaRPr>
          </a:p>
          <a:p>
            <a:pPr marL="495300" indent="-495300">
              <a:buNone/>
            </a:pPr>
            <a:r>
              <a:rPr lang="en-US" altLang="en-US" sz="2400" dirty="0"/>
              <a:t>	 H</a:t>
            </a:r>
            <a:r>
              <a:rPr lang="en-US" altLang="en-US" sz="2400" baseline="-25000" dirty="0"/>
              <a:t>1</a:t>
            </a:r>
            <a:r>
              <a:rPr lang="en-US" altLang="en-US" sz="2400" dirty="0"/>
              <a:t>: Means are not all equal	</a:t>
            </a:r>
            <a:r>
              <a:rPr lang="en-US" altLang="en-US" sz="2400" dirty="0">
                <a:latin typeface="Symbol" panose="05050102010706020507" pitchFamily="18" charset="2"/>
              </a:rPr>
              <a:t>	a = 0.05</a:t>
            </a:r>
          </a:p>
          <a:p>
            <a:pPr marL="495300" indent="-495300">
              <a:buNone/>
            </a:pPr>
            <a:endParaRPr lang="en-US" altLang="en-US" sz="2400" dirty="0">
              <a:latin typeface="Symbol" panose="05050102010706020507" pitchFamily="18" charset="2"/>
            </a:endParaRPr>
          </a:p>
          <a:p>
            <a:pPr marL="495300" indent="-495300">
              <a:buNone/>
            </a:pPr>
            <a:r>
              <a:rPr lang="en-US" altLang="en-US" sz="2400" dirty="0"/>
              <a:t>2.  Test statistic:</a:t>
            </a:r>
          </a:p>
          <a:p>
            <a:pPr marL="495300" indent="-495300">
              <a:buNone/>
            </a:pPr>
            <a:endParaRPr lang="en-US" altLang="en-US" sz="2400" dirty="0"/>
          </a:p>
          <a:p>
            <a:pPr marL="495300" indent="-495300">
              <a:buNone/>
            </a:pPr>
            <a:endParaRPr lang="en-US" altLang="en-US" sz="2400" dirty="0"/>
          </a:p>
        </p:txBody>
      </p:sp>
      <p:graphicFrame>
        <p:nvGraphicFramePr>
          <p:cNvPr id="4" name="Object 5" descr="F equals summation of n j times X j bar minus X bar the whole square over k minus 1 the whole over summation of summation of X minus X j bar the whole square over N minus k&#10;" title="Unnumbered figure"/>
          <p:cNvGraphicFramePr>
            <a:graphicFrameLocks noChangeAspect="1"/>
          </p:cNvGraphicFramePr>
          <p:nvPr>
            <p:extLst>
              <p:ext uri="{D42A27DB-BD31-4B8C-83A1-F6EECF244321}">
                <p14:modId xmlns:p14="http://schemas.microsoft.com/office/powerpoint/2010/main" val="3298480053"/>
              </p:ext>
            </p:extLst>
          </p:nvPr>
        </p:nvGraphicFramePr>
        <p:xfrm>
          <a:off x="2528247" y="4434385"/>
          <a:ext cx="3810000" cy="1209675"/>
        </p:xfrm>
        <a:graphic>
          <a:graphicData uri="http://schemas.openxmlformats.org/presentationml/2006/ole">
            <mc:AlternateContent xmlns:mc="http://schemas.openxmlformats.org/markup-compatibility/2006">
              <mc:Choice xmlns:v="urn:schemas-microsoft-com:vml" Requires="v">
                <p:oleObj spid="_x0000_s29706" name="Equation" r:id="rId3" imgW="1600200" imgH="508000" progId="Equation.3">
                  <p:embed/>
                </p:oleObj>
              </mc:Choice>
              <mc:Fallback>
                <p:oleObj name="Equation" r:id="rId3" imgW="1600200" imgH="508000" progId="Equation.3">
                  <p:embed/>
                  <p:pic>
                    <p:nvPicPr>
                      <p:cNvPr id="77826"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247" y="4434385"/>
                        <a:ext cx="3810000"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8759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7.14.</a:t>
            </a:r>
            <a:br>
              <a:rPr lang="en-US" altLang="en-US" dirty="0"/>
            </a:br>
            <a:r>
              <a:rPr lang="en-US" altLang="en-US" dirty="0"/>
              <a:t>ANOVA </a:t>
            </a:r>
            <a:r>
              <a:rPr lang="en-US" altLang="en-US" sz="1400" dirty="0"/>
              <a:t>(3 of 12)</a:t>
            </a:r>
            <a:endParaRPr lang="en-US" dirty="0"/>
          </a:p>
        </p:txBody>
      </p:sp>
      <p:sp>
        <p:nvSpPr>
          <p:cNvPr id="14" name="Content Placeholder 2"/>
          <p:cNvSpPr>
            <a:spLocks noGrp="1"/>
          </p:cNvSpPr>
          <p:nvPr>
            <p:ph idx="1"/>
          </p:nvPr>
        </p:nvSpPr>
        <p:spPr/>
        <p:txBody>
          <a:bodyPr/>
          <a:lstStyle/>
          <a:p>
            <a:pPr marL="495300" indent="-495300">
              <a:buNone/>
            </a:pPr>
            <a:r>
              <a:rPr lang="en-US" altLang="en-US" dirty="0">
                <a:ea typeface="MS PGothic" panose="020B0600070205080204" pitchFamily="34" charset="-128"/>
              </a:rPr>
              <a:t>3.  Decision rule:</a:t>
            </a:r>
          </a:p>
          <a:p>
            <a:pPr marL="495300" indent="-495300">
              <a:buNone/>
            </a:pPr>
            <a:r>
              <a:rPr lang="en-US" altLang="en-US" dirty="0">
                <a:ea typeface="MS PGothic" panose="020B0600070205080204" pitchFamily="34" charset="-128"/>
              </a:rPr>
              <a:t>	df</a:t>
            </a:r>
            <a:r>
              <a:rPr lang="en-US" altLang="en-US" baseline="-25000" dirty="0">
                <a:ea typeface="MS PGothic" panose="020B0600070205080204" pitchFamily="34" charset="-128"/>
              </a:rPr>
              <a:t>1 </a:t>
            </a:r>
            <a:r>
              <a:rPr lang="en-US" altLang="en-US" dirty="0">
                <a:ea typeface="MS PGothic" panose="020B0600070205080204" pitchFamily="34" charset="-128"/>
              </a:rPr>
              <a:t>= k – 1 = 4 – 1 = 3</a:t>
            </a:r>
          </a:p>
          <a:p>
            <a:pPr marL="495300" indent="-495300">
              <a:buNone/>
            </a:pPr>
            <a:r>
              <a:rPr lang="en-US" altLang="en-US" dirty="0">
                <a:ea typeface="MS PGothic" panose="020B0600070205080204" pitchFamily="34" charset="-128"/>
              </a:rPr>
              <a:t>	df</a:t>
            </a:r>
            <a:r>
              <a:rPr lang="en-US" altLang="en-US" baseline="-25000" dirty="0">
                <a:ea typeface="MS PGothic" panose="020B0600070205080204" pitchFamily="34" charset="-128"/>
              </a:rPr>
              <a:t>2 </a:t>
            </a:r>
            <a:r>
              <a:rPr lang="en-US" altLang="en-US" dirty="0">
                <a:ea typeface="MS PGothic" panose="020B0600070205080204" pitchFamily="34" charset="-128"/>
              </a:rPr>
              <a:t>= N – k = 20 – 4 =16</a:t>
            </a:r>
          </a:p>
          <a:p>
            <a:pPr marL="495300" indent="-495300">
              <a:buNone/>
            </a:pPr>
            <a:endParaRPr lang="en-US" altLang="en-US" dirty="0">
              <a:ea typeface="MS PGothic" panose="020B0600070205080204" pitchFamily="34" charset="-128"/>
            </a:endParaRPr>
          </a:p>
          <a:p>
            <a:pPr marL="495300" indent="-495300">
              <a:buNone/>
            </a:pPr>
            <a:r>
              <a:rPr lang="en-US" altLang="en-US" dirty="0">
                <a:ea typeface="MS PGothic" panose="020B0600070205080204" pitchFamily="34" charset="-128"/>
              </a:rPr>
              <a:t>	Reject H</a:t>
            </a:r>
            <a:r>
              <a:rPr lang="en-US" altLang="en-US" baseline="-25000" dirty="0">
                <a:ea typeface="MS PGothic" panose="020B0600070205080204" pitchFamily="34" charset="-128"/>
              </a:rPr>
              <a:t>0</a:t>
            </a:r>
            <a:r>
              <a:rPr lang="en-US" altLang="en-US" dirty="0">
                <a:ea typeface="MS PGothic" panose="020B0600070205080204" pitchFamily="34" charset="-128"/>
              </a:rPr>
              <a:t> if F ≥ 3.24</a:t>
            </a:r>
          </a:p>
          <a:p>
            <a:pPr marL="495300" indent="-495300">
              <a:buNone/>
            </a:pPr>
            <a:endParaRPr lang="en-US" altLang="en-US" dirty="0">
              <a:ea typeface="MS PGothic" panose="020B0600070205080204" pitchFamily="34" charset="-128"/>
            </a:endParaRPr>
          </a:p>
        </p:txBody>
      </p:sp>
    </p:spTree>
    <p:extLst>
      <p:ext uri="{BB962C8B-B14F-4D97-AF65-F5344CB8AC3E}">
        <p14:creationId xmlns:p14="http://schemas.microsoft.com/office/powerpoint/2010/main" val="275293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7.14.</a:t>
            </a:r>
            <a:br>
              <a:rPr lang="en-US" altLang="en-US" dirty="0"/>
            </a:br>
            <a:r>
              <a:rPr lang="en-US" altLang="en-US" dirty="0"/>
              <a:t>ANOVA </a:t>
            </a:r>
            <a:r>
              <a:rPr lang="en-US" altLang="en-US" sz="1400" dirty="0"/>
              <a:t>(4 of 12)</a:t>
            </a:r>
            <a:endParaRPr lang="en-US" dirty="0"/>
          </a:p>
        </p:txBody>
      </p:sp>
      <p:sp>
        <p:nvSpPr>
          <p:cNvPr id="14" name="Content Placeholder 2"/>
          <p:cNvSpPr>
            <a:spLocks noGrp="1"/>
          </p:cNvSpPr>
          <p:nvPr>
            <p:ph idx="1"/>
          </p:nvPr>
        </p:nvSpPr>
        <p:spPr/>
        <p:txBody>
          <a:bodyPr/>
          <a:lstStyle/>
          <a:p>
            <a:pPr marL="0" indent="0">
              <a:buNone/>
            </a:pPr>
            <a:r>
              <a:rPr lang="en-US" altLang="en-US" sz="2400" dirty="0"/>
              <a:t>Summary Statistics on Weight Loss by Treatment</a:t>
            </a:r>
          </a:p>
          <a:p>
            <a:pPr marL="0" indent="0">
              <a:buNone/>
            </a:pPr>
            <a:endParaRPr lang="en-US" altLang="en-US" sz="2400" dirty="0"/>
          </a:p>
          <a:p>
            <a:pPr marL="0" indent="0">
              <a:buNone/>
            </a:pPr>
            <a:r>
              <a:rPr lang="en-US" altLang="en-US" sz="2400" dirty="0"/>
              <a:t>	Low-Cal	Low-Fat	Low-Carb	Control</a:t>
            </a:r>
          </a:p>
          <a:p>
            <a:pPr marL="0" indent="0">
              <a:buNone/>
            </a:pPr>
            <a:r>
              <a:rPr lang="en-US" altLang="en-US" sz="2400" dirty="0"/>
              <a:t>N	      5		    5		    5		    5</a:t>
            </a:r>
          </a:p>
          <a:p>
            <a:pPr marL="0" indent="0">
              <a:buNone/>
            </a:pPr>
            <a:r>
              <a:rPr lang="en-US" altLang="en-US" sz="2400" dirty="0"/>
              <a:t>Mean	      6.6	    3.0	    	    3.4	    	    1.2</a:t>
            </a:r>
          </a:p>
          <a:p>
            <a:pPr marL="0" indent="0">
              <a:buNone/>
            </a:pPr>
            <a:endParaRPr lang="en-US" altLang="en-US" sz="2400" dirty="0"/>
          </a:p>
          <a:p>
            <a:pPr marL="0" indent="0">
              <a:buNone/>
            </a:pPr>
            <a:r>
              <a:rPr lang="en-US" altLang="en-US" sz="2400" dirty="0"/>
              <a:t>Overall Mean = 3.6</a:t>
            </a:r>
          </a:p>
        </p:txBody>
      </p:sp>
    </p:spTree>
    <p:extLst>
      <p:ext uri="{BB962C8B-B14F-4D97-AF65-F5344CB8AC3E}">
        <p14:creationId xmlns:p14="http://schemas.microsoft.com/office/powerpoint/2010/main" val="41181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7.14.</a:t>
            </a:r>
            <a:br>
              <a:rPr lang="en-US" altLang="en-US" dirty="0"/>
            </a:br>
            <a:r>
              <a:rPr lang="en-US" altLang="en-US" dirty="0"/>
              <a:t>ANOVA </a:t>
            </a:r>
            <a:r>
              <a:rPr lang="en-US" altLang="en-US" sz="1400" dirty="0"/>
              <a:t>(5 of 12)</a:t>
            </a:r>
            <a:endParaRPr lang="en-US" dirty="0"/>
          </a:p>
        </p:txBody>
      </p:sp>
      <p:graphicFrame>
        <p:nvGraphicFramePr>
          <p:cNvPr id="5" name="Object 6" descr="S S B equals summation of n j times X j bar minus X bar the whole square.&#10;" title="Unnumbered figure"/>
          <p:cNvGraphicFramePr>
            <a:graphicFrameLocks noGrp="1" noChangeAspect="1"/>
          </p:cNvGraphicFramePr>
          <p:nvPr>
            <p:ph idx="1"/>
            <p:extLst>
              <p:ext uri="{D42A27DB-BD31-4B8C-83A1-F6EECF244321}">
                <p14:modId xmlns:p14="http://schemas.microsoft.com/office/powerpoint/2010/main" val="2040808476"/>
              </p:ext>
            </p:extLst>
          </p:nvPr>
        </p:nvGraphicFramePr>
        <p:xfrm>
          <a:off x="1468271" y="1688910"/>
          <a:ext cx="3505200" cy="763588"/>
        </p:xfrm>
        <a:graphic>
          <a:graphicData uri="http://schemas.openxmlformats.org/presentationml/2006/ole">
            <mc:AlternateContent xmlns:mc="http://schemas.openxmlformats.org/markup-compatibility/2006">
              <mc:Choice xmlns:v="urn:schemas-microsoft-com:vml" Requires="v">
                <p:oleObj spid="_x0000_s30729" name="Equation" r:id="rId3" imgW="1282700" imgH="279400" progId="Equation.3">
                  <p:embed/>
                </p:oleObj>
              </mc:Choice>
              <mc:Fallback>
                <p:oleObj name="Equation" r:id="rId3" imgW="1282700" imgH="279400" progId="Equation.3">
                  <p:embed/>
                  <p:pic>
                    <p:nvPicPr>
                      <p:cNvPr id="80898"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271" y="1688910"/>
                        <a:ext cx="35052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8"/>
          <p:cNvSpPr txBox="1">
            <a:spLocks noChangeArrowheads="1"/>
          </p:cNvSpPr>
          <p:nvPr/>
        </p:nvSpPr>
        <p:spPr bwMode="auto">
          <a:xfrm>
            <a:off x="1468271" y="2755710"/>
            <a:ext cx="86868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600" b="0" dirty="0">
                <a:latin typeface="Times New Roman" panose="02020603050405020304" pitchFamily="18" charset="0"/>
              </a:rPr>
              <a:t>= 5(6.6</a:t>
            </a:r>
            <a:r>
              <a:rPr lang="en-US" altLang="en-US" sz="2600" dirty="0">
                <a:latin typeface="Times New Roman" panose="02020603050405020304" pitchFamily="18" charset="0"/>
              </a:rPr>
              <a:t> – </a:t>
            </a:r>
            <a:r>
              <a:rPr lang="en-US" altLang="en-US" sz="2600" b="0" dirty="0">
                <a:latin typeface="Times New Roman" panose="02020603050405020304" pitchFamily="18" charset="0"/>
              </a:rPr>
              <a:t>3.6)</a:t>
            </a:r>
            <a:r>
              <a:rPr lang="en-US" altLang="en-US" sz="2600" b="0" baseline="30000" dirty="0">
                <a:latin typeface="Times New Roman" panose="02020603050405020304" pitchFamily="18" charset="0"/>
              </a:rPr>
              <a:t>2 </a:t>
            </a:r>
            <a:r>
              <a:rPr lang="en-US" altLang="en-US" sz="2600" b="0" dirty="0">
                <a:latin typeface="Times New Roman" panose="02020603050405020304" pitchFamily="18" charset="0"/>
              </a:rPr>
              <a:t>+ 5(3.0</a:t>
            </a:r>
            <a:r>
              <a:rPr lang="en-US" altLang="en-US" sz="2600" dirty="0">
                <a:latin typeface="Times New Roman" panose="02020603050405020304" pitchFamily="18" charset="0"/>
              </a:rPr>
              <a:t> – </a:t>
            </a:r>
            <a:r>
              <a:rPr lang="en-US" altLang="en-US" sz="2600" b="0" dirty="0">
                <a:latin typeface="Times New Roman" panose="02020603050405020304" pitchFamily="18" charset="0"/>
              </a:rPr>
              <a:t>3.6)</a:t>
            </a:r>
            <a:r>
              <a:rPr lang="en-US" altLang="en-US" sz="2600" b="0" baseline="30000" dirty="0">
                <a:latin typeface="Times New Roman" panose="02020603050405020304" pitchFamily="18" charset="0"/>
              </a:rPr>
              <a:t>2 </a:t>
            </a:r>
            <a:r>
              <a:rPr lang="en-US" altLang="en-US" sz="2600" b="0" dirty="0">
                <a:latin typeface="Times New Roman" panose="02020603050405020304" pitchFamily="18" charset="0"/>
              </a:rPr>
              <a:t>+ 5(3.4</a:t>
            </a:r>
            <a:r>
              <a:rPr lang="en-US" altLang="en-US" sz="2600" dirty="0">
                <a:latin typeface="Times New Roman" panose="02020603050405020304" pitchFamily="18" charset="0"/>
              </a:rPr>
              <a:t> – </a:t>
            </a:r>
            <a:r>
              <a:rPr lang="en-US" altLang="en-US" sz="2600" b="0" dirty="0">
                <a:latin typeface="Times New Roman" panose="02020603050405020304" pitchFamily="18" charset="0"/>
              </a:rPr>
              <a:t>3.6)</a:t>
            </a:r>
            <a:r>
              <a:rPr lang="en-US" altLang="en-US" sz="2600" b="0" baseline="30000" dirty="0">
                <a:latin typeface="Times New Roman" panose="02020603050405020304" pitchFamily="18" charset="0"/>
              </a:rPr>
              <a:t>2 </a:t>
            </a:r>
            <a:r>
              <a:rPr lang="en-US" altLang="en-US" sz="2600" b="0" dirty="0">
                <a:latin typeface="Times New Roman" panose="02020603050405020304" pitchFamily="18" charset="0"/>
              </a:rPr>
              <a:t>+ 5(1.2</a:t>
            </a:r>
            <a:r>
              <a:rPr lang="en-US" altLang="en-US" sz="2600" dirty="0">
                <a:latin typeface="Times New Roman" panose="02020603050405020304" pitchFamily="18" charset="0"/>
              </a:rPr>
              <a:t> – </a:t>
            </a:r>
            <a:r>
              <a:rPr lang="en-US" altLang="en-US" sz="2600" b="0" dirty="0">
                <a:latin typeface="Times New Roman" panose="02020603050405020304" pitchFamily="18" charset="0"/>
              </a:rPr>
              <a:t>3.6)</a:t>
            </a:r>
            <a:r>
              <a:rPr lang="en-US" altLang="en-US" sz="2600" b="0" baseline="30000" dirty="0">
                <a:latin typeface="Times New Roman" panose="02020603050405020304" pitchFamily="18" charset="0"/>
              </a:rPr>
              <a:t>2</a:t>
            </a:r>
          </a:p>
          <a:p>
            <a:pPr>
              <a:spcBef>
                <a:spcPct val="50000"/>
              </a:spcBef>
              <a:buFontTx/>
              <a:buNone/>
            </a:pPr>
            <a:r>
              <a:rPr lang="en-US" altLang="en-US" sz="2600" b="0" dirty="0">
                <a:latin typeface="Times New Roman" panose="02020603050405020304" pitchFamily="18" charset="0"/>
              </a:rPr>
              <a:t>= 75.8</a:t>
            </a:r>
          </a:p>
        </p:txBody>
      </p:sp>
    </p:spTree>
    <p:extLst>
      <p:ext uri="{BB962C8B-B14F-4D97-AF65-F5344CB8AC3E}">
        <p14:creationId xmlns:p14="http://schemas.microsoft.com/office/powerpoint/2010/main" val="261522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7.14.</a:t>
            </a:r>
            <a:br>
              <a:rPr lang="en-US" altLang="en-US" dirty="0"/>
            </a:br>
            <a:r>
              <a:rPr lang="en-US" altLang="en-US" dirty="0"/>
              <a:t>ANOVA </a:t>
            </a:r>
            <a:r>
              <a:rPr lang="en-US" altLang="en-US" sz="1400" dirty="0"/>
              <a:t>(6 of 12)</a:t>
            </a:r>
            <a:endParaRPr lang="en-US" dirty="0"/>
          </a:p>
        </p:txBody>
      </p:sp>
      <p:graphicFrame>
        <p:nvGraphicFramePr>
          <p:cNvPr id="5" name="Object 5" descr="S S E equals summation of summation of X minus X j bar the whole square.&#10;" title="Unnumbered figure"/>
          <p:cNvGraphicFramePr>
            <a:graphicFrameLocks noGrp="1" noChangeAspect="1"/>
          </p:cNvGraphicFramePr>
          <p:nvPr>
            <p:ph sz="half" idx="4294967295"/>
            <p:extLst>
              <p:ext uri="{D42A27DB-BD31-4B8C-83A1-F6EECF244321}">
                <p14:modId xmlns:p14="http://schemas.microsoft.com/office/powerpoint/2010/main" val="177294708"/>
              </p:ext>
            </p:extLst>
          </p:nvPr>
        </p:nvGraphicFramePr>
        <p:xfrm>
          <a:off x="3713328" y="1654436"/>
          <a:ext cx="4038600" cy="857250"/>
        </p:xfrm>
        <a:graphic>
          <a:graphicData uri="http://schemas.openxmlformats.org/presentationml/2006/ole">
            <mc:AlternateContent xmlns:mc="http://schemas.openxmlformats.org/markup-compatibility/2006">
              <mc:Choice xmlns:v="urn:schemas-microsoft-com:vml" Requires="v">
                <p:oleObj spid="_x0000_s31752" name="Equation" r:id="rId3" imgW="1256755" imgH="266584" progId="Equation.3">
                  <p:embed/>
                </p:oleObj>
              </mc:Choice>
              <mc:Fallback>
                <p:oleObj name="Equation" r:id="rId3" imgW="1256755" imgH="266584" progId="Equation.3">
                  <p:embed/>
                  <p:pic>
                    <p:nvPicPr>
                      <p:cNvPr id="81922"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328" y="1654436"/>
                        <a:ext cx="40386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 name="Picture 7" descr="Low calorie, X minus 6.6, and X minus 6.6 the whole square are the three column heads of the table. The row entries are as follows: Row 1: 8, 1.4, and 2.0. Row 2: 9, 2.4, and 5.8. Row 3: 6, negative 0.6, and 0.4. Row 4: 7, 0.4, and 0.2. Row 5: 3, negative 3.6, and 13.0. Row 6: Total, 0, and 21.4.&#10;" title="Table 7.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6128" y="2511686"/>
            <a:ext cx="5195888"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950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7.14.</a:t>
            </a:r>
            <a:br>
              <a:rPr lang="en-US" altLang="en-US" dirty="0"/>
            </a:br>
            <a:r>
              <a:rPr lang="en-US" altLang="en-US" dirty="0"/>
              <a:t>ANOVA </a:t>
            </a:r>
            <a:r>
              <a:rPr lang="en-US" altLang="en-US" sz="1400" dirty="0"/>
              <a:t>(7 of 12)</a:t>
            </a:r>
            <a:endParaRPr lang="en-US" dirty="0"/>
          </a:p>
        </p:txBody>
      </p:sp>
      <p:graphicFrame>
        <p:nvGraphicFramePr>
          <p:cNvPr id="5" name="Object 3" descr="S S E equals summation of summation of X minus X j bar the whole square.&#10;" title="Unnumbered figure 1"/>
          <p:cNvGraphicFramePr>
            <a:graphicFrameLocks noGrp="1" noChangeAspect="1"/>
          </p:cNvGraphicFramePr>
          <p:nvPr>
            <p:ph sz="half" idx="4294967295"/>
            <p:extLst>
              <p:ext uri="{D42A27DB-BD31-4B8C-83A1-F6EECF244321}">
                <p14:modId xmlns:p14="http://schemas.microsoft.com/office/powerpoint/2010/main" val="2701608735"/>
              </p:ext>
            </p:extLst>
          </p:nvPr>
        </p:nvGraphicFramePr>
        <p:xfrm>
          <a:off x="3926006" y="1516039"/>
          <a:ext cx="4038600" cy="857250"/>
        </p:xfrm>
        <a:graphic>
          <a:graphicData uri="http://schemas.openxmlformats.org/presentationml/2006/ole">
            <mc:AlternateContent xmlns:mc="http://schemas.openxmlformats.org/markup-compatibility/2006">
              <mc:Choice xmlns:v="urn:schemas-microsoft-com:vml" Requires="v">
                <p:oleObj spid="_x0000_s32776" name="Equation" r:id="rId3" imgW="1256755" imgH="266584" progId="Equation.3">
                  <p:embed/>
                </p:oleObj>
              </mc:Choice>
              <mc:Fallback>
                <p:oleObj name="Equation" r:id="rId3" imgW="1256755" imgH="266584" progId="Equation.3">
                  <p:embed/>
                  <p:pic>
                    <p:nvPicPr>
                      <p:cNvPr id="82946"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6006" y="1516039"/>
                        <a:ext cx="4038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6" name="Picture 5" descr="Low fat, X minus 3.0, and X minus 3.0 the whole square are the three column heads of the table. The row entries are as follows: Row 1: 2, negative 1.0, and 1.0. Row 2: 4, 1.0, and 1.0. Row 3: 3, 0.0, and 0.0. Row 4: 5, 2.0, and 4.0. Row 5: 1, negative 2.0, and 4.0. Row 6: Total, 0, and 10.0.&#10;" title="Table 7.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8806" y="2354239"/>
            <a:ext cx="5334000"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677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7.14.</a:t>
            </a:r>
            <a:br>
              <a:rPr lang="en-US" altLang="en-US" dirty="0"/>
            </a:br>
            <a:r>
              <a:rPr lang="en-US" altLang="en-US" dirty="0"/>
              <a:t>ANOVA </a:t>
            </a:r>
            <a:r>
              <a:rPr lang="en-US" altLang="en-US" sz="1400" dirty="0"/>
              <a:t>(8 of 12)</a:t>
            </a:r>
            <a:endParaRPr lang="en-US" dirty="0"/>
          </a:p>
        </p:txBody>
      </p:sp>
      <p:graphicFrame>
        <p:nvGraphicFramePr>
          <p:cNvPr id="5" name="Object 3" descr="S S E equals summation of summation of X minus X j bar the whole square.&#10;" title="Unnumbered figure 1"/>
          <p:cNvGraphicFramePr>
            <a:graphicFrameLocks noGrp="1" noChangeAspect="1"/>
          </p:cNvGraphicFramePr>
          <p:nvPr>
            <p:ph sz="half" idx="4294967295"/>
            <p:extLst>
              <p:ext uri="{D42A27DB-BD31-4B8C-83A1-F6EECF244321}">
                <p14:modId xmlns:p14="http://schemas.microsoft.com/office/powerpoint/2010/main" val="1364377969"/>
              </p:ext>
            </p:extLst>
          </p:nvPr>
        </p:nvGraphicFramePr>
        <p:xfrm>
          <a:off x="3893592" y="1649294"/>
          <a:ext cx="4038600" cy="857250"/>
        </p:xfrm>
        <a:graphic>
          <a:graphicData uri="http://schemas.openxmlformats.org/presentationml/2006/ole">
            <mc:AlternateContent xmlns:mc="http://schemas.openxmlformats.org/markup-compatibility/2006">
              <mc:Choice xmlns:v="urn:schemas-microsoft-com:vml" Requires="v">
                <p:oleObj spid="_x0000_s33800" name="Equation" r:id="rId3" imgW="1256755" imgH="266584" progId="Equation.3">
                  <p:embed/>
                </p:oleObj>
              </mc:Choice>
              <mc:Fallback>
                <p:oleObj name="Equation" r:id="rId3" imgW="1256755" imgH="266584" progId="Equation.3">
                  <p:embed/>
                  <p:pic>
                    <p:nvPicPr>
                      <p:cNvPr id="8397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592" y="1649294"/>
                        <a:ext cx="4038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6" name="Picture 5" descr="Low carbohydrate, X minus 3.4, and X minus 3.4 the whole square are the three column heads of the table. The row entries are as follows: Row 1: 3, negative 0.4, and 0.2. Row 2: 5, 1.6, and 2.6. Row 3: 4, 0.6, and 0.4. Row 4: 2, negative 1.4, and 2.0. Row 5: 3, negative 0.4, and 0.2. Row 6: Total, 0, and 5.4.&#10;" title="Table 7.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0692" y="2487494"/>
            <a:ext cx="5295900" cy="378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065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7.14.</a:t>
            </a:r>
            <a:br>
              <a:rPr lang="en-US" altLang="en-US" dirty="0"/>
            </a:br>
            <a:r>
              <a:rPr lang="en-US" altLang="en-US" dirty="0"/>
              <a:t>ANOVA </a:t>
            </a:r>
            <a:r>
              <a:rPr lang="en-US" altLang="en-US" sz="1400" dirty="0"/>
              <a:t>(9 of 12)</a:t>
            </a:r>
            <a:endParaRPr lang="en-US" dirty="0"/>
          </a:p>
        </p:txBody>
      </p:sp>
      <p:graphicFrame>
        <p:nvGraphicFramePr>
          <p:cNvPr id="5" name="Object 3" descr="S S E equals summation of summation of X minus X j bar the whole square.&#10;" title="Unnumbered figure 1"/>
          <p:cNvGraphicFramePr>
            <a:graphicFrameLocks noGrp="1" noChangeAspect="1"/>
          </p:cNvGraphicFramePr>
          <p:nvPr>
            <p:ph sz="half" idx="4294967295"/>
            <p:extLst>
              <p:ext uri="{D42A27DB-BD31-4B8C-83A1-F6EECF244321}">
                <p14:modId xmlns:p14="http://schemas.microsoft.com/office/powerpoint/2010/main" val="2949597388"/>
              </p:ext>
            </p:extLst>
          </p:nvPr>
        </p:nvGraphicFramePr>
        <p:xfrm>
          <a:off x="3869140" y="1584277"/>
          <a:ext cx="4038600" cy="857250"/>
        </p:xfrm>
        <a:graphic>
          <a:graphicData uri="http://schemas.openxmlformats.org/presentationml/2006/ole">
            <mc:AlternateContent xmlns:mc="http://schemas.openxmlformats.org/markup-compatibility/2006">
              <mc:Choice xmlns:v="urn:schemas-microsoft-com:vml" Requires="v">
                <p:oleObj spid="_x0000_s34824" name="Equation" r:id="rId3" imgW="1256755" imgH="266584" progId="Equation.3">
                  <p:embed/>
                </p:oleObj>
              </mc:Choice>
              <mc:Fallback>
                <p:oleObj name="Equation" r:id="rId3" imgW="1256755" imgH="266584" progId="Equation.3">
                  <p:embed/>
                  <p:pic>
                    <p:nvPicPr>
                      <p:cNvPr id="84993"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9140" y="1584277"/>
                        <a:ext cx="4038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6" name="Picture 5" descr="Control, X minus 1.2, and X minus 1.2 the whole square are the three column heads of the table. The row entries are as follows: Row 1: 2, 0.8, and 0.6. Row 2: 2, 0.8, and 0.6. Row 3: 21, negative 2.2, and 4.8. Row 4: 0, negative 1.2, and 1.4. Row 5: 3, 1.8, and 3.2. Row 6: Total, 0, and 10.6.&#10;" title="Table 7.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8140" y="2422477"/>
            <a:ext cx="537210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7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7.14.</a:t>
            </a:r>
            <a:br>
              <a:rPr lang="en-US" altLang="en-US" dirty="0"/>
            </a:br>
            <a:r>
              <a:rPr lang="en-US" altLang="en-US" dirty="0"/>
              <a:t>ANOVA </a:t>
            </a:r>
            <a:r>
              <a:rPr lang="en-US" altLang="en-US" sz="1400" dirty="0"/>
              <a:t>(10 of 12)</a:t>
            </a:r>
            <a:endParaRPr lang="en-US" dirty="0"/>
          </a:p>
        </p:txBody>
      </p:sp>
      <p:graphicFrame>
        <p:nvGraphicFramePr>
          <p:cNvPr id="5" name="Object 3" descr="S S E equals summation of summation of X minus X j bar the whole square.&#10;" title="Unnumbered figure "/>
          <p:cNvGraphicFramePr>
            <a:graphicFrameLocks noGrp="1" noChangeAspect="1"/>
          </p:cNvGraphicFramePr>
          <p:nvPr>
            <p:ph sz="half" idx="1"/>
            <p:extLst>
              <p:ext uri="{D42A27DB-BD31-4B8C-83A1-F6EECF244321}">
                <p14:modId xmlns:p14="http://schemas.microsoft.com/office/powerpoint/2010/main" val="2987042525"/>
              </p:ext>
            </p:extLst>
          </p:nvPr>
        </p:nvGraphicFramePr>
        <p:xfrm>
          <a:off x="4120487" y="1580865"/>
          <a:ext cx="4038600" cy="857250"/>
        </p:xfrm>
        <a:graphic>
          <a:graphicData uri="http://schemas.openxmlformats.org/presentationml/2006/ole">
            <mc:AlternateContent xmlns:mc="http://schemas.openxmlformats.org/markup-compatibility/2006">
              <mc:Choice xmlns:v="urn:schemas-microsoft-com:vml" Requires="v">
                <p:oleObj spid="_x0000_s35848" name="Equation" r:id="rId3" imgW="1256755" imgH="266584" progId="Equation.3">
                  <p:embed/>
                </p:oleObj>
              </mc:Choice>
              <mc:Fallback>
                <p:oleObj name="Equation" r:id="rId3" imgW="1256755" imgH="266584" progId="Equation.3">
                  <p:embed/>
                  <p:pic>
                    <p:nvPicPr>
                      <p:cNvPr id="86017"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0487" y="1580865"/>
                        <a:ext cx="40386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39"/>
          <p:cNvSpPr txBox="1">
            <a:spLocks noChangeArrowheads="1"/>
          </p:cNvSpPr>
          <p:nvPr/>
        </p:nvSpPr>
        <p:spPr bwMode="auto">
          <a:xfrm>
            <a:off x="3282287" y="2647665"/>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b="0">
                <a:latin typeface="Times New Roman" panose="02020603050405020304" pitchFamily="18" charset="0"/>
                <a:cs typeface="Times New Roman" panose="02020603050405020304" pitchFamily="18" charset="0"/>
              </a:rPr>
              <a:t>= 21.4 + 10.0 + 5.4 + 10.6 = 47.4</a:t>
            </a:r>
          </a:p>
        </p:txBody>
      </p:sp>
    </p:spTree>
    <p:extLst>
      <p:ext uri="{BB962C8B-B14F-4D97-AF65-F5344CB8AC3E}">
        <p14:creationId xmlns:p14="http://schemas.microsoft.com/office/powerpoint/2010/main" val="64869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Hypothesis Testing Procedures</a:t>
            </a:r>
            <a:br>
              <a:rPr lang="en-US" altLang="en-US" dirty="0"/>
            </a:br>
            <a:r>
              <a:rPr lang="en-US" altLang="en-US" dirty="0"/>
              <a:t>Step 2</a:t>
            </a:r>
            <a:endParaRPr lang="en-US" dirty="0"/>
          </a:p>
        </p:txBody>
      </p:sp>
      <p:sp>
        <p:nvSpPr>
          <p:cNvPr id="14" name="Content Placeholder 2"/>
          <p:cNvSpPr>
            <a:spLocks noGrp="1"/>
          </p:cNvSpPr>
          <p:nvPr>
            <p:ph idx="1"/>
          </p:nvPr>
        </p:nvSpPr>
        <p:spPr/>
        <p:txBody>
          <a:bodyPr/>
          <a:lstStyle/>
          <a:p>
            <a:r>
              <a:rPr lang="en-US" altLang="en-US" dirty="0"/>
              <a:t>Collect sample data and determine whether sample data support research hypothesis or not.</a:t>
            </a:r>
          </a:p>
          <a:p>
            <a:r>
              <a:rPr lang="en-US" altLang="en-US" dirty="0"/>
              <a:t>For example, in test for </a:t>
            </a:r>
            <a:r>
              <a:rPr lang="en-US" altLang="en-US" dirty="0">
                <a:latin typeface="Symbol" panose="05050102010706020507" pitchFamily="18" charset="2"/>
              </a:rPr>
              <a:t>m</a:t>
            </a:r>
            <a:r>
              <a:rPr lang="en-US" altLang="en-US" dirty="0"/>
              <a:t>, evaluate    .</a:t>
            </a:r>
          </a:p>
        </p:txBody>
      </p:sp>
    </p:spTree>
    <p:extLst>
      <p:ext uri="{BB962C8B-B14F-4D97-AF65-F5344CB8AC3E}">
        <p14:creationId xmlns:p14="http://schemas.microsoft.com/office/powerpoint/2010/main" val="377105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7.14.</a:t>
            </a:r>
            <a:br>
              <a:rPr lang="en-US" altLang="en-US" dirty="0"/>
            </a:br>
            <a:r>
              <a:rPr lang="en-US" altLang="en-US" dirty="0"/>
              <a:t>ANOVA </a:t>
            </a:r>
            <a:r>
              <a:rPr lang="en-US" altLang="en-US" sz="1400" dirty="0"/>
              <a:t>(11 of 12)</a:t>
            </a:r>
            <a:endParaRPr lang="en-US" dirty="0"/>
          </a:p>
        </p:txBody>
      </p:sp>
      <p:sp>
        <p:nvSpPr>
          <p:cNvPr id="14" name="Content Placeholder 2"/>
          <p:cNvSpPr>
            <a:spLocks noGrp="1"/>
          </p:cNvSpPr>
          <p:nvPr>
            <p:ph idx="1"/>
          </p:nvPr>
        </p:nvSpPr>
        <p:spPr/>
        <p:txBody>
          <a:bodyPr/>
          <a:lstStyle/>
          <a:p>
            <a:pPr>
              <a:lnSpc>
                <a:spcPct val="70000"/>
              </a:lnSpc>
              <a:buNone/>
            </a:pPr>
            <a:r>
              <a:rPr lang="en-US" altLang="en-US" sz="2400" dirty="0"/>
              <a:t>Source of	    Sums of			Mean</a:t>
            </a:r>
          </a:p>
          <a:p>
            <a:pPr>
              <a:lnSpc>
                <a:spcPct val="70000"/>
              </a:lnSpc>
              <a:buNone/>
            </a:pPr>
            <a:r>
              <a:rPr lang="en-US" altLang="en-US" sz="2400" dirty="0"/>
              <a:t>Variation	    Squares		</a:t>
            </a:r>
            <a:r>
              <a:rPr lang="en-US" altLang="en-US" sz="2400" dirty="0" err="1"/>
              <a:t>df</a:t>
            </a:r>
            <a:r>
              <a:rPr lang="en-US" altLang="en-US" sz="2400" dirty="0"/>
              <a:t>	Squares	F</a:t>
            </a:r>
          </a:p>
          <a:p>
            <a:pPr>
              <a:lnSpc>
                <a:spcPct val="90000"/>
              </a:lnSpc>
              <a:buNone/>
            </a:pPr>
            <a:endParaRPr lang="en-US" altLang="en-US" sz="2400" dirty="0"/>
          </a:p>
          <a:p>
            <a:pPr>
              <a:lnSpc>
                <a:spcPct val="70000"/>
              </a:lnSpc>
              <a:buNone/>
            </a:pPr>
            <a:r>
              <a:rPr lang="en-US" altLang="en-US" sz="2400" dirty="0"/>
              <a:t>Between		75.8		  3	25.3		8.43</a:t>
            </a:r>
          </a:p>
          <a:p>
            <a:pPr>
              <a:lnSpc>
                <a:spcPct val="70000"/>
              </a:lnSpc>
              <a:buNone/>
            </a:pPr>
            <a:r>
              <a:rPr lang="en-US" altLang="en-US" sz="2400" dirty="0"/>
              <a:t>Treatments				</a:t>
            </a:r>
          </a:p>
          <a:p>
            <a:pPr>
              <a:lnSpc>
                <a:spcPct val="90000"/>
              </a:lnSpc>
              <a:buNone/>
            </a:pPr>
            <a:r>
              <a:rPr lang="en-US" altLang="en-US" sz="2400" dirty="0"/>
              <a:t>Error			47.4		16	  3.0			</a:t>
            </a:r>
          </a:p>
          <a:p>
            <a:pPr>
              <a:lnSpc>
                <a:spcPct val="90000"/>
              </a:lnSpc>
              <a:buNone/>
            </a:pPr>
            <a:endParaRPr lang="en-US" altLang="en-US" sz="2400" dirty="0"/>
          </a:p>
          <a:p>
            <a:pPr>
              <a:lnSpc>
                <a:spcPct val="90000"/>
              </a:lnSpc>
              <a:buNone/>
            </a:pPr>
            <a:r>
              <a:rPr lang="en-US" altLang="en-US" sz="2400" dirty="0"/>
              <a:t>Total		         123.2		19	</a:t>
            </a:r>
          </a:p>
        </p:txBody>
      </p:sp>
    </p:spTree>
    <p:extLst>
      <p:ext uri="{BB962C8B-B14F-4D97-AF65-F5344CB8AC3E}">
        <p14:creationId xmlns:p14="http://schemas.microsoft.com/office/powerpoint/2010/main" val="373347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7.14.</a:t>
            </a:r>
            <a:br>
              <a:rPr lang="en-US" altLang="en-US" dirty="0"/>
            </a:br>
            <a:r>
              <a:rPr lang="en-US" altLang="en-US" dirty="0"/>
              <a:t>ANOVA </a:t>
            </a:r>
            <a:r>
              <a:rPr lang="en-US" altLang="en-US" sz="1400" dirty="0"/>
              <a:t>(12 of 12)</a:t>
            </a:r>
            <a:endParaRPr lang="en-US" dirty="0"/>
          </a:p>
        </p:txBody>
      </p:sp>
      <p:sp>
        <p:nvSpPr>
          <p:cNvPr id="14" name="Content Placeholder 2"/>
          <p:cNvSpPr>
            <a:spLocks noGrp="1"/>
          </p:cNvSpPr>
          <p:nvPr>
            <p:ph idx="1"/>
          </p:nvPr>
        </p:nvSpPr>
        <p:spPr/>
        <p:txBody>
          <a:bodyPr/>
          <a:lstStyle/>
          <a:p>
            <a:pPr marL="495300" indent="-495300">
              <a:buNone/>
            </a:pPr>
            <a:r>
              <a:rPr lang="en-US" altLang="en-US" dirty="0"/>
              <a:t>4.  Compute test statistic:</a:t>
            </a:r>
          </a:p>
          <a:p>
            <a:pPr marL="495300" indent="-495300">
              <a:buNone/>
            </a:pPr>
            <a:r>
              <a:rPr lang="en-US" altLang="en-US" dirty="0"/>
              <a:t>		F = 8.43</a:t>
            </a:r>
          </a:p>
          <a:p>
            <a:pPr marL="495300" indent="-495300">
              <a:buNone/>
            </a:pPr>
            <a:r>
              <a:rPr lang="en-US" altLang="en-US" dirty="0"/>
              <a:t>5.  Conclusion. Reject H</a:t>
            </a:r>
            <a:r>
              <a:rPr lang="en-US" altLang="en-US" baseline="-25000" dirty="0"/>
              <a:t>0</a:t>
            </a:r>
            <a:r>
              <a:rPr lang="en-US" altLang="en-US" dirty="0"/>
              <a:t> because 8.43 &gt; 3.24. We have statistically significant evidence at </a:t>
            </a:r>
            <a:r>
              <a:rPr lang="en-US" altLang="en-US" dirty="0">
                <a:latin typeface="Symbol" panose="05050102010706020507" pitchFamily="18" charset="2"/>
              </a:rPr>
              <a:t>a </a:t>
            </a:r>
            <a:r>
              <a:rPr lang="en-US" altLang="en-US" dirty="0"/>
              <a:t>= 0.05 to show that there is a difference in mean weight loss among four different diet programs.</a:t>
            </a:r>
          </a:p>
        </p:txBody>
      </p:sp>
    </p:spTree>
    <p:extLst>
      <p:ext uri="{BB962C8B-B14F-4D97-AF65-F5344CB8AC3E}">
        <p14:creationId xmlns:p14="http://schemas.microsoft.com/office/powerpoint/2010/main" val="73208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Two-Factor ANOVA</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Compare means of a continuous outcome across two grouping variables or factors</a:t>
            </a:r>
          </a:p>
          <a:p>
            <a:pPr lvl="1"/>
            <a:r>
              <a:rPr lang="en-US" altLang="en-US" sz="2200" dirty="0">
                <a:ea typeface="MS PGothic" panose="020B0600070205080204" pitchFamily="34" charset="-128"/>
              </a:rPr>
              <a:t>Overall test—is there a difference in cell means? </a:t>
            </a:r>
          </a:p>
          <a:p>
            <a:pPr lvl="1"/>
            <a:r>
              <a:rPr lang="en-US" altLang="en-US" sz="2200" dirty="0">
                <a:ea typeface="MS PGothic" panose="020B0600070205080204" pitchFamily="34" charset="-128"/>
              </a:rPr>
              <a:t>Factor A—marginal means</a:t>
            </a:r>
          </a:p>
          <a:p>
            <a:pPr lvl="1"/>
            <a:r>
              <a:rPr lang="en-US" altLang="en-US" sz="2200" dirty="0">
                <a:ea typeface="MS PGothic" panose="020B0600070205080204" pitchFamily="34" charset="-128"/>
              </a:rPr>
              <a:t>Factor B—marginal means</a:t>
            </a:r>
          </a:p>
          <a:p>
            <a:pPr lvl="1"/>
            <a:r>
              <a:rPr lang="en-US" altLang="en-US" sz="2200" dirty="0">
                <a:ea typeface="MS PGothic" panose="020B0600070205080204" pitchFamily="34" charset="-128"/>
              </a:rPr>
              <a:t>Interaction—difference in means across levels of Factor B for each level of Factor A? </a:t>
            </a:r>
          </a:p>
        </p:txBody>
      </p:sp>
    </p:spTree>
    <p:extLst>
      <p:ext uri="{BB962C8B-B14F-4D97-AF65-F5344CB8AC3E}">
        <p14:creationId xmlns:p14="http://schemas.microsoft.com/office/powerpoint/2010/main" val="239059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Interaction</a:t>
            </a:r>
            <a:endParaRPr lang="en-US" dirty="0"/>
          </a:p>
        </p:txBody>
      </p:sp>
      <p:sp>
        <p:nvSpPr>
          <p:cNvPr id="14" name="Content Placeholder 2"/>
          <p:cNvSpPr>
            <a:spLocks noGrp="1"/>
          </p:cNvSpPr>
          <p:nvPr>
            <p:ph idx="1"/>
          </p:nvPr>
        </p:nvSpPr>
        <p:spPr/>
        <p:txBody>
          <a:bodyPr/>
          <a:lstStyle/>
          <a:p>
            <a:pPr>
              <a:buNone/>
            </a:pPr>
            <a:r>
              <a:rPr lang="en-US" altLang="en-US" sz="2400" dirty="0"/>
              <a:t>Cell Means  			    Factor B</a:t>
            </a:r>
          </a:p>
          <a:p>
            <a:pPr>
              <a:buNone/>
            </a:pPr>
            <a:r>
              <a:rPr lang="en-US" altLang="en-US" sz="2400" dirty="0"/>
              <a:t>				1		2		3</a:t>
            </a:r>
          </a:p>
          <a:p>
            <a:pPr>
              <a:buNone/>
            </a:pPr>
            <a:r>
              <a:rPr lang="en-US" altLang="en-US" sz="2400" dirty="0"/>
              <a:t>Factor A	1	45		58		70</a:t>
            </a:r>
          </a:p>
          <a:p>
            <a:pPr>
              <a:buNone/>
            </a:pPr>
            <a:r>
              <a:rPr lang="en-US" altLang="en-US" sz="2400" dirty="0"/>
              <a:t>			2	65		55		38</a:t>
            </a:r>
          </a:p>
        </p:txBody>
      </p:sp>
      <p:graphicFrame>
        <p:nvGraphicFramePr>
          <p:cNvPr id="4" name="Object 4" descr="The y axis ranges from 35 to 75 in increments of 5. The markings on the x axis from left to right are 1, 2, and 3. The piecewise line segments for A 1 pass through the points (1, 45), (2, 58) and (3, 70). The piecewise line segments for A 2 pass through the points (1, 65), (2, 55), and (3, 38). &#10;" title="Unnumbered figure "/>
          <p:cNvGraphicFramePr>
            <a:graphicFrameLocks noChangeAspect="1"/>
          </p:cNvGraphicFramePr>
          <p:nvPr>
            <p:extLst>
              <p:ext uri="{D42A27DB-BD31-4B8C-83A1-F6EECF244321}">
                <p14:modId xmlns:p14="http://schemas.microsoft.com/office/powerpoint/2010/main" val="1703786598"/>
              </p:ext>
            </p:extLst>
          </p:nvPr>
        </p:nvGraphicFramePr>
        <p:xfrm>
          <a:off x="3654188" y="3755727"/>
          <a:ext cx="4419600" cy="2801938"/>
        </p:xfrm>
        <a:graphic>
          <a:graphicData uri="http://schemas.openxmlformats.org/presentationml/2006/ole">
            <mc:AlternateContent xmlns:mc="http://schemas.openxmlformats.org/markup-compatibility/2006">
              <mc:Choice xmlns:v="urn:schemas-microsoft-com:vml" Requires="v">
                <p:oleObj spid="_x0000_s36872" name="Chart" r:id="rId3" imgW="6108700" imgH="4089400" progId="MSGraph.Chart.8">
                  <p:embed followColorScheme="full"/>
                </p:oleObj>
              </mc:Choice>
              <mc:Fallback>
                <p:oleObj name="Chart" r:id="rId3" imgW="6108700" imgH="4089400" progId="MSGraph.Chart.8">
                  <p:embed followColorScheme="full"/>
                  <p:pic>
                    <p:nvPicPr>
                      <p:cNvPr id="90115"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4188" y="3755727"/>
                        <a:ext cx="4419600"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8851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No Interaction</a:t>
            </a:r>
            <a:endParaRPr lang="en-US" dirty="0"/>
          </a:p>
        </p:txBody>
      </p:sp>
      <p:sp>
        <p:nvSpPr>
          <p:cNvPr id="14" name="Content Placeholder 2"/>
          <p:cNvSpPr>
            <a:spLocks noGrp="1"/>
          </p:cNvSpPr>
          <p:nvPr>
            <p:ph idx="1"/>
          </p:nvPr>
        </p:nvSpPr>
        <p:spPr/>
        <p:txBody>
          <a:bodyPr/>
          <a:lstStyle/>
          <a:p>
            <a:pPr>
              <a:buNone/>
            </a:pPr>
            <a:r>
              <a:rPr lang="en-US" altLang="en-US" sz="2400" dirty="0"/>
              <a:t>Cell Means  			   Factor B</a:t>
            </a:r>
          </a:p>
          <a:p>
            <a:pPr>
              <a:buNone/>
            </a:pPr>
            <a:r>
              <a:rPr lang="en-US" altLang="en-US" sz="2400" dirty="0"/>
              <a:t>				1		2		3</a:t>
            </a:r>
          </a:p>
          <a:p>
            <a:pPr>
              <a:buNone/>
            </a:pPr>
            <a:r>
              <a:rPr lang="en-US" altLang="en-US" sz="2400" dirty="0"/>
              <a:t>Factor A	1	45		58		70</a:t>
            </a:r>
          </a:p>
          <a:p>
            <a:pPr>
              <a:buNone/>
            </a:pPr>
            <a:r>
              <a:rPr lang="en-US" altLang="en-US" sz="2400" dirty="0"/>
              <a:t>			2	38		55		65</a:t>
            </a:r>
          </a:p>
        </p:txBody>
      </p:sp>
      <p:graphicFrame>
        <p:nvGraphicFramePr>
          <p:cNvPr id="4" name="Object 4" descr="The y axis ranges from 35 to 75 in increments of 5. The markings on the x axis from left to right are 1, 2, and 3. The piecewise line segments for A 1 pass through the points (1, 45), (2, 58) and (3, 70). The piecewise line segments for A 2 pass through the points (1, 65), (2, 55), and (3, 38). &#10;" title="Unnumbered figure "/>
          <p:cNvGraphicFramePr>
            <a:graphicFrameLocks noChangeAspect="1"/>
          </p:cNvGraphicFramePr>
          <p:nvPr>
            <p:extLst>
              <p:ext uri="{D42A27DB-BD31-4B8C-83A1-F6EECF244321}">
                <p14:modId xmlns:p14="http://schemas.microsoft.com/office/powerpoint/2010/main" val="1349895261"/>
              </p:ext>
            </p:extLst>
          </p:nvPr>
        </p:nvGraphicFramePr>
        <p:xfrm>
          <a:off x="3695131" y="3755727"/>
          <a:ext cx="4419600" cy="2801938"/>
        </p:xfrm>
        <a:graphic>
          <a:graphicData uri="http://schemas.openxmlformats.org/presentationml/2006/ole">
            <mc:AlternateContent xmlns:mc="http://schemas.openxmlformats.org/markup-compatibility/2006">
              <mc:Choice xmlns:v="urn:schemas-microsoft-com:vml" Requires="v">
                <p:oleObj spid="_x0000_s37896" name="Chart" r:id="rId3" imgW="6108700" imgH="4089400" progId="MSGraph.Chart.8">
                  <p:embed followColorScheme="full"/>
                </p:oleObj>
              </mc:Choice>
              <mc:Fallback>
                <p:oleObj name="Chart" r:id="rId3" imgW="6108700" imgH="4089400" progId="MSGraph.Chart.8">
                  <p:embed followColorScheme="full"/>
                  <p:pic>
                    <p:nvPicPr>
                      <p:cNvPr id="91139"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131" y="3755727"/>
                        <a:ext cx="4419600"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0004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7.16.</a:t>
            </a:r>
            <a:br>
              <a:rPr lang="en-US" altLang="en-US" dirty="0"/>
            </a:br>
            <a:r>
              <a:rPr lang="en-US" altLang="en-US" dirty="0"/>
              <a:t>Two-Factor ANOVA </a:t>
            </a:r>
            <a:r>
              <a:rPr lang="en-US" altLang="en-US" sz="1400" dirty="0"/>
              <a:t>(1 of 3)</a:t>
            </a:r>
            <a:endParaRPr lang="en-US" dirty="0"/>
          </a:p>
        </p:txBody>
      </p:sp>
      <p:sp>
        <p:nvSpPr>
          <p:cNvPr id="14" name="Content Placeholder 2"/>
          <p:cNvSpPr>
            <a:spLocks noGrp="1"/>
          </p:cNvSpPr>
          <p:nvPr>
            <p:ph idx="1"/>
          </p:nvPr>
        </p:nvSpPr>
        <p:spPr/>
        <p:txBody>
          <a:bodyPr/>
          <a:lstStyle/>
          <a:p>
            <a:r>
              <a:rPr lang="en-US" altLang="en-US" dirty="0"/>
              <a:t>Clinical trial to compare time to pain relief of three competing drugs for joint pain. Investigators hypothesize that there may be a differential effect in men versus women.</a:t>
            </a:r>
          </a:p>
          <a:p>
            <a:r>
              <a:rPr lang="en-US" altLang="en-US" dirty="0"/>
              <a:t>Design: </a:t>
            </a:r>
            <a:r>
              <a:rPr lang="en-US" altLang="en-US" i="1" dirty="0"/>
              <a:t>N</a:t>
            </a:r>
            <a:r>
              <a:rPr lang="en-US" altLang="en-US" dirty="0"/>
              <a:t> = 30 participants (15 men and 15 women) are assigned to three treatments (A, B, C)</a:t>
            </a:r>
          </a:p>
        </p:txBody>
      </p:sp>
    </p:spTree>
    <p:extLst>
      <p:ext uri="{BB962C8B-B14F-4D97-AF65-F5344CB8AC3E}">
        <p14:creationId xmlns:p14="http://schemas.microsoft.com/office/powerpoint/2010/main" val="308471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7.16.</a:t>
            </a:r>
            <a:br>
              <a:rPr lang="en-US" altLang="en-US" dirty="0"/>
            </a:br>
            <a:r>
              <a:rPr lang="en-US" altLang="en-US" dirty="0"/>
              <a:t>Two-Factor ANOVA </a:t>
            </a:r>
            <a:r>
              <a:rPr lang="en-US" altLang="en-US" sz="1400" dirty="0"/>
              <a:t>(2 of 3)</a:t>
            </a:r>
            <a:endParaRPr lang="en-US" dirty="0"/>
          </a:p>
        </p:txBody>
      </p:sp>
      <p:sp>
        <p:nvSpPr>
          <p:cNvPr id="14" name="Content Placeholder 2"/>
          <p:cNvSpPr>
            <a:spLocks noGrp="1"/>
          </p:cNvSpPr>
          <p:nvPr>
            <p:ph idx="1"/>
          </p:nvPr>
        </p:nvSpPr>
        <p:spPr/>
        <p:txBody>
          <a:bodyPr/>
          <a:lstStyle/>
          <a:p>
            <a:r>
              <a:rPr lang="en-US" altLang="en-US" dirty="0"/>
              <a:t>Mean times to pain relief by treatment and sex</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Is there a difference in mean times to pain relief? Are differences due to treatment? Sex?  Or both?</a:t>
            </a:r>
          </a:p>
        </p:txBody>
      </p:sp>
      <p:pic>
        <p:nvPicPr>
          <p:cNvPr id="4" name="Picture 5" descr="Table shows mean time to pain relief. Treatment, male, and female are the three column heads. The row entries are as follows: A, 14.8, and 21.4. B, 17.4, and 23.2. C, 25.4, and 32.4.&#10;" title="Table 7.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755" y="1990441"/>
            <a:ext cx="5043488"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82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7.16.</a:t>
            </a:r>
            <a:br>
              <a:rPr lang="en-US" altLang="en-US" dirty="0"/>
            </a:br>
            <a:r>
              <a:rPr lang="en-US" altLang="en-US" dirty="0"/>
              <a:t>Two-Factor ANOVA </a:t>
            </a:r>
            <a:r>
              <a:rPr lang="en-US" altLang="en-US" sz="1400" dirty="0"/>
              <a:t>(3 of 3)</a:t>
            </a:r>
            <a:endParaRPr lang="en-US" dirty="0"/>
          </a:p>
        </p:txBody>
      </p:sp>
      <p:sp>
        <p:nvSpPr>
          <p:cNvPr id="14" name="Content Placeholder 2"/>
          <p:cNvSpPr>
            <a:spLocks noGrp="1"/>
          </p:cNvSpPr>
          <p:nvPr>
            <p:ph idx="1"/>
          </p:nvPr>
        </p:nvSpPr>
        <p:spPr/>
        <p:txBody>
          <a:bodyPr/>
          <a:lstStyle/>
          <a:p>
            <a:pPr marL="0" indent="0">
              <a:lnSpc>
                <a:spcPct val="70000"/>
              </a:lnSpc>
              <a:buNone/>
            </a:pPr>
            <a:r>
              <a:rPr lang="en-US" altLang="en-US" dirty="0"/>
              <a:t>Source 	  	Sums of	     	  Mean	</a:t>
            </a:r>
          </a:p>
          <a:p>
            <a:pPr marL="0" indent="0">
              <a:lnSpc>
                <a:spcPct val="70000"/>
              </a:lnSpc>
              <a:buNone/>
            </a:pPr>
            <a:r>
              <a:rPr lang="en-US" altLang="en-US" dirty="0"/>
              <a:t>of Variation  	</a:t>
            </a:r>
            <a:r>
              <a:rPr lang="en-US" altLang="en-US" dirty="0" smtClean="0"/>
              <a:t>            Squares     </a:t>
            </a:r>
            <a:r>
              <a:rPr lang="en-US" altLang="en-US" dirty="0" err="1" smtClean="0"/>
              <a:t>df</a:t>
            </a:r>
            <a:r>
              <a:rPr lang="en-US" altLang="en-US" dirty="0" smtClean="0"/>
              <a:t>      Square        F</a:t>
            </a:r>
            <a:r>
              <a:rPr lang="en-US" altLang="en-US" dirty="0"/>
              <a:t> </a:t>
            </a:r>
            <a:r>
              <a:rPr lang="en-US" altLang="en-US" dirty="0" smtClean="0"/>
              <a:t>       p-value</a:t>
            </a:r>
            <a:endParaRPr lang="en-US" altLang="en-US" dirty="0"/>
          </a:p>
          <a:p>
            <a:pPr marL="0" indent="0">
              <a:lnSpc>
                <a:spcPct val="70000"/>
              </a:lnSpc>
              <a:buNone/>
            </a:pPr>
            <a:endParaRPr lang="en-US" altLang="en-US" dirty="0"/>
          </a:p>
          <a:p>
            <a:pPr marL="0" indent="0">
              <a:lnSpc>
                <a:spcPct val="70000"/>
              </a:lnSpc>
              <a:buNone/>
            </a:pPr>
            <a:r>
              <a:rPr lang="en-US" altLang="en-US" dirty="0"/>
              <a:t>Model			   967.0       5	      193.4       20.7     0.0001</a:t>
            </a:r>
          </a:p>
          <a:p>
            <a:pPr marL="0" indent="0">
              <a:lnSpc>
                <a:spcPct val="70000"/>
              </a:lnSpc>
              <a:buNone/>
            </a:pPr>
            <a:r>
              <a:rPr lang="en-US" altLang="en-US" dirty="0"/>
              <a:t>   Treatment		   651.5       2	      325.7       34.8     0.0001</a:t>
            </a:r>
          </a:p>
          <a:p>
            <a:pPr marL="0" indent="0">
              <a:lnSpc>
                <a:spcPct val="70000"/>
              </a:lnSpc>
              <a:buNone/>
            </a:pPr>
            <a:r>
              <a:rPr lang="en-US" altLang="en-US" dirty="0"/>
              <a:t>   Sex			   313.6       1   </a:t>
            </a:r>
            <a:r>
              <a:rPr lang="en-US" altLang="en-US" dirty="0" smtClean="0"/>
              <a:t>      313.6       33.5     0.0001</a:t>
            </a:r>
            <a:endParaRPr lang="en-US" altLang="en-US" dirty="0"/>
          </a:p>
          <a:p>
            <a:pPr marL="0" indent="0">
              <a:lnSpc>
                <a:spcPct val="70000"/>
              </a:lnSpc>
              <a:buNone/>
            </a:pPr>
            <a:r>
              <a:rPr lang="en-US" altLang="en-US" dirty="0"/>
              <a:t>   Treatment*Sex       	       1.9       2          </a:t>
            </a:r>
            <a:r>
              <a:rPr lang="en-US" altLang="en-US" dirty="0" smtClean="0"/>
              <a:t>   0.9         </a:t>
            </a:r>
            <a:r>
              <a:rPr lang="en-US" altLang="en-US" dirty="0"/>
              <a:t>0.1     0.9054</a:t>
            </a:r>
          </a:p>
          <a:p>
            <a:pPr marL="0" indent="0">
              <a:lnSpc>
                <a:spcPct val="70000"/>
              </a:lnSpc>
              <a:buNone/>
            </a:pPr>
            <a:endParaRPr lang="en-US" altLang="en-US" dirty="0"/>
          </a:p>
          <a:p>
            <a:pPr marL="0" indent="0">
              <a:lnSpc>
                <a:spcPct val="70000"/>
              </a:lnSpc>
              <a:buNone/>
            </a:pPr>
            <a:r>
              <a:rPr lang="en-US" altLang="en-US" dirty="0"/>
              <a:t>Error			   224.4      24            </a:t>
            </a:r>
            <a:r>
              <a:rPr lang="en-US" altLang="en-US" dirty="0" smtClean="0"/>
              <a:t>9.4</a:t>
            </a:r>
            <a:endParaRPr lang="en-US" altLang="en-US" dirty="0"/>
          </a:p>
          <a:p>
            <a:pPr marL="0" indent="0">
              <a:lnSpc>
                <a:spcPct val="70000"/>
              </a:lnSpc>
              <a:buNone/>
            </a:pPr>
            <a:endParaRPr lang="en-US" altLang="en-US" dirty="0"/>
          </a:p>
          <a:p>
            <a:pPr marL="0" indent="0">
              <a:lnSpc>
                <a:spcPct val="70000"/>
              </a:lnSpc>
              <a:buNone/>
            </a:pPr>
            <a:r>
              <a:rPr lang="en-US" altLang="en-US" dirty="0"/>
              <a:t>Total			 1191.4      29</a:t>
            </a:r>
          </a:p>
        </p:txBody>
      </p:sp>
    </p:spTree>
    <p:extLst>
      <p:ext uri="{BB962C8B-B14F-4D97-AF65-F5344CB8AC3E}">
        <p14:creationId xmlns:p14="http://schemas.microsoft.com/office/powerpoint/2010/main" val="419296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Hypothesis Testing for Categorical </a:t>
            </a:r>
            <a:br>
              <a:rPr lang="en-US" altLang="en-US" dirty="0"/>
            </a:br>
            <a:r>
              <a:rPr lang="en-US" altLang="en-US" dirty="0"/>
              <a:t>or Ordinal Outcomes* </a:t>
            </a:r>
            <a:endParaRPr lang="en-US" dirty="0"/>
          </a:p>
        </p:txBody>
      </p:sp>
      <p:sp>
        <p:nvSpPr>
          <p:cNvPr id="14" name="Content Placeholder 2"/>
          <p:cNvSpPr>
            <a:spLocks noGrp="1"/>
          </p:cNvSpPr>
          <p:nvPr>
            <p:ph idx="1"/>
          </p:nvPr>
        </p:nvSpPr>
        <p:spPr/>
        <p:txBody>
          <a:bodyPr/>
          <a:lstStyle/>
          <a:p>
            <a:r>
              <a:rPr lang="en-US" altLang="en-US" sz="2400" dirty="0">
                <a:ea typeface="MS PGothic" panose="020B0600070205080204" pitchFamily="34" charset="-128"/>
              </a:rPr>
              <a:t>Categorical or ordinal outcome</a:t>
            </a:r>
          </a:p>
          <a:p>
            <a:r>
              <a:rPr lang="en-US" altLang="en-US" sz="2400" dirty="0">
                <a:ea typeface="MS PGothic" panose="020B0600070205080204" pitchFamily="34" charset="-128"/>
              </a:rPr>
              <a:t>Two or more samples</a:t>
            </a:r>
          </a:p>
          <a:p>
            <a:pPr>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The distribution of the outcome is </a:t>
            </a:r>
            <a:r>
              <a:rPr lang="en-US" altLang="en-US" sz="2400" dirty="0" smtClean="0">
                <a:ea typeface="MS PGothic" panose="020B0600070205080204" pitchFamily="34" charset="-128"/>
              </a:rPr>
              <a:t>independent </a:t>
            </a:r>
            <a:r>
              <a:rPr lang="en-US" altLang="en-US" sz="2400" dirty="0">
                <a:ea typeface="MS PGothic" panose="020B0600070205080204" pitchFamily="34" charset="-128"/>
              </a:rPr>
              <a:t>of the groups</a:t>
            </a:r>
            <a:endParaRPr lang="en-US" altLang="en-US" sz="2400" baseline="-25000" dirty="0">
              <a:ea typeface="MS PGothic" panose="020B0600070205080204" pitchFamily="34" charset="-128"/>
            </a:endParaRPr>
          </a:p>
          <a:p>
            <a:pPr>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1</a:t>
            </a:r>
            <a:r>
              <a:rPr lang="en-US" altLang="en-US" sz="2400" dirty="0">
                <a:ea typeface="MS PGothic" panose="020B0600070205080204" pitchFamily="34" charset="-128"/>
              </a:rPr>
              <a: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is false</a:t>
            </a:r>
            <a:endParaRPr lang="en-US" altLang="en-US" sz="2400" baseline="-25000" dirty="0">
              <a:ea typeface="MS PGothic" panose="020B0600070205080204" pitchFamily="34" charset="-128"/>
            </a:endParaRPr>
          </a:p>
          <a:p>
            <a:pPr>
              <a:buNone/>
            </a:pPr>
            <a:endParaRPr lang="en-US" altLang="en-US" sz="2400" dirty="0">
              <a:ea typeface="MS PGothic" panose="020B0600070205080204" pitchFamily="34" charset="-128"/>
            </a:endParaRPr>
          </a:p>
          <a:p>
            <a:pPr>
              <a:buNone/>
            </a:pPr>
            <a:r>
              <a:rPr lang="en-US" altLang="en-US" sz="2400" dirty="0">
                <a:ea typeface="MS PGothic" panose="020B0600070205080204" pitchFamily="34" charset="-128"/>
              </a:rPr>
              <a:t>Test statistic:</a:t>
            </a:r>
          </a:p>
          <a:p>
            <a:pPr>
              <a:buNone/>
            </a:pPr>
            <a:endParaRPr lang="en-US" altLang="en-US" sz="2000" dirty="0">
              <a:ea typeface="MS PGothic" panose="020B0600070205080204" pitchFamily="34" charset="-128"/>
            </a:endParaRPr>
          </a:p>
          <a:p>
            <a:pPr>
              <a:buNone/>
            </a:pPr>
            <a:r>
              <a:rPr lang="en-US" altLang="en-US" sz="1800" dirty="0">
                <a:ea typeface="MS PGothic" panose="020B0600070205080204" pitchFamily="34" charset="-128"/>
              </a:rPr>
              <a:t>				(Find critical value in Table 3: </a:t>
            </a:r>
            <a:r>
              <a:rPr lang="en-US" altLang="en-US" sz="1800" dirty="0" err="1">
                <a:ea typeface="MS PGothic" panose="020B0600070205080204" pitchFamily="34" charset="-128"/>
              </a:rPr>
              <a:t>df</a:t>
            </a:r>
            <a:r>
              <a:rPr lang="en-US" altLang="en-US" sz="1800" dirty="0">
                <a:ea typeface="MS PGothic" panose="020B0600070205080204" pitchFamily="34" charset="-128"/>
              </a:rPr>
              <a:t> = (r – 1)(c – 1))</a:t>
            </a:r>
          </a:p>
          <a:p>
            <a:pPr>
              <a:buNone/>
            </a:pPr>
            <a:r>
              <a:rPr lang="en-US" altLang="en-US" sz="1800" dirty="0">
                <a:ea typeface="MS PGothic" panose="020B0600070205080204" pitchFamily="34" charset="-128"/>
              </a:rPr>
              <a:t>* </a:t>
            </a:r>
            <a:r>
              <a:rPr lang="en-US" altLang="en-US" sz="1800" dirty="0">
                <a:latin typeface="Symbol" panose="05050102010706020507" pitchFamily="18" charset="2"/>
                <a:ea typeface="MS PGothic" panose="020B0600070205080204" pitchFamily="34" charset="-128"/>
              </a:rPr>
              <a:t>c</a:t>
            </a:r>
            <a:r>
              <a:rPr lang="en-US" altLang="en-US" sz="1800" baseline="30000" dirty="0">
                <a:ea typeface="MS PGothic" panose="020B0600070205080204" pitchFamily="34" charset="-128"/>
              </a:rPr>
              <a:t>2</a:t>
            </a:r>
            <a:r>
              <a:rPr lang="en-US" altLang="en-US" sz="1800" dirty="0">
                <a:ea typeface="MS PGothic" panose="020B0600070205080204" pitchFamily="34" charset="-128"/>
              </a:rPr>
              <a:t> test of independence		</a:t>
            </a:r>
          </a:p>
        </p:txBody>
      </p:sp>
      <p:graphicFrame>
        <p:nvGraphicFramePr>
          <p:cNvPr id="4" name="Object 9" descr="x square equals summation of O minus E the whole square over E &#10;" title="Unnumbered figure "/>
          <p:cNvGraphicFramePr>
            <a:graphicFrameLocks noChangeAspect="1"/>
          </p:cNvGraphicFramePr>
          <p:nvPr>
            <p:extLst>
              <p:ext uri="{D42A27DB-BD31-4B8C-83A1-F6EECF244321}">
                <p14:modId xmlns:p14="http://schemas.microsoft.com/office/powerpoint/2010/main" val="3554951986"/>
              </p:ext>
            </p:extLst>
          </p:nvPr>
        </p:nvGraphicFramePr>
        <p:xfrm>
          <a:off x="3684895" y="4130722"/>
          <a:ext cx="2286000" cy="922338"/>
        </p:xfrm>
        <a:graphic>
          <a:graphicData uri="http://schemas.openxmlformats.org/presentationml/2006/ole">
            <mc:AlternateContent xmlns:mc="http://schemas.openxmlformats.org/markup-compatibility/2006">
              <mc:Choice xmlns:v="urn:schemas-microsoft-com:vml" Requires="v">
                <p:oleObj spid="_x0000_s38920" name="Equation" r:id="rId3" imgW="1040948" imgH="418918" progId="Equation.3">
                  <p:embed/>
                </p:oleObj>
              </mc:Choice>
              <mc:Fallback>
                <p:oleObj name="Equation" r:id="rId3" imgW="1040948" imgH="418918" progId="Equation.3">
                  <p:embed/>
                  <p:pic>
                    <p:nvPicPr>
                      <p:cNvPr id="9524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4895" y="4130722"/>
                        <a:ext cx="2286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733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Chi-Square Test of Independence</a:t>
            </a:r>
            <a:endParaRPr lang="en-US" dirty="0"/>
          </a:p>
        </p:txBody>
      </p:sp>
      <p:sp>
        <p:nvSpPr>
          <p:cNvPr id="14" name="Content Placeholder 2"/>
          <p:cNvSpPr>
            <a:spLocks noGrp="1"/>
          </p:cNvSpPr>
          <p:nvPr>
            <p:ph idx="1"/>
          </p:nvPr>
        </p:nvSpPr>
        <p:spPr/>
        <p:txBody>
          <a:bodyPr/>
          <a:lstStyle/>
          <a:p>
            <a:pPr>
              <a:lnSpc>
                <a:spcPct val="90000"/>
              </a:lnSpc>
            </a:pPr>
            <a:r>
              <a:rPr lang="en-US" altLang="en-US" dirty="0"/>
              <a:t>Outcome is categorical or ordinal (2+ levels) and there are two or more independent comparison groups (e.g., treatments).</a:t>
            </a:r>
          </a:p>
          <a:p>
            <a:pPr marL="857250" lvl="2" indent="0">
              <a:lnSpc>
                <a:spcPct val="90000"/>
              </a:lnSpc>
              <a:buNone/>
            </a:pPr>
            <a:r>
              <a:rPr lang="en-US" altLang="en-US" sz="2200" dirty="0"/>
              <a:t>H</a:t>
            </a:r>
            <a:r>
              <a:rPr lang="en-US" altLang="en-US" sz="2200" baseline="-25000" dirty="0"/>
              <a:t>0</a:t>
            </a:r>
            <a:r>
              <a:rPr lang="en-US" altLang="en-US" sz="2200" dirty="0"/>
              <a:t>: Treatment and outcome are independent distributions of outcome are the same across treatments)</a:t>
            </a:r>
          </a:p>
        </p:txBody>
      </p:sp>
    </p:spTree>
    <p:extLst>
      <p:ext uri="{BB962C8B-B14F-4D97-AF65-F5344CB8AC3E}">
        <p14:creationId xmlns:p14="http://schemas.microsoft.com/office/powerpoint/2010/main" val="368986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Hypothesis Testing Procedures</a:t>
            </a:r>
            <a:br>
              <a:rPr lang="en-US" altLang="en-US" dirty="0"/>
            </a:br>
            <a:r>
              <a:rPr lang="en-US" altLang="en-US" dirty="0"/>
              <a:t>Step 3</a:t>
            </a:r>
            <a:endParaRPr lang="en-US" dirty="0"/>
          </a:p>
        </p:txBody>
      </p:sp>
      <p:sp>
        <p:nvSpPr>
          <p:cNvPr id="14" name="Content Placeholder 2"/>
          <p:cNvSpPr>
            <a:spLocks noGrp="1"/>
          </p:cNvSpPr>
          <p:nvPr>
            <p:ph idx="1"/>
          </p:nvPr>
        </p:nvSpPr>
        <p:spPr/>
        <p:txBody>
          <a:bodyPr/>
          <a:lstStyle/>
          <a:p>
            <a:r>
              <a:rPr lang="en-US" altLang="en-US" dirty="0"/>
              <a:t>Set up decision rule to decide when to believe null versus research hypothesis.</a:t>
            </a:r>
          </a:p>
          <a:p>
            <a:r>
              <a:rPr lang="en-US" altLang="en-US" dirty="0"/>
              <a:t>Depends on level of significance, </a:t>
            </a:r>
            <a:r>
              <a:rPr lang="en-US" altLang="en-US" dirty="0">
                <a:latin typeface="Symbol" panose="05050102010706020507" pitchFamily="18" charset="2"/>
              </a:rPr>
              <a:t>a</a:t>
            </a:r>
            <a:r>
              <a:rPr lang="en-US" altLang="en-US" dirty="0"/>
              <a:t> = P(Reject H</a:t>
            </a:r>
            <a:r>
              <a:rPr lang="en-US" altLang="en-US" baseline="-25000" dirty="0"/>
              <a:t>0</a:t>
            </a:r>
            <a:r>
              <a:rPr lang="en-US" altLang="en-US" dirty="0"/>
              <a:t>|H</a:t>
            </a:r>
            <a:r>
              <a:rPr lang="en-US" altLang="en-US" baseline="-25000" dirty="0"/>
              <a:t>0</a:t>
            </a:r>
            <a:r>
              <a:rPr lang="en-US" altLang="en-US" dirty="0"/>
              <a:t> is true)</a:t>
            </a:r>
          </a:p>
          <a:p>
            <a:pPr>
              <a:buNone/>
            </a:pPr>
            <a:endParaRPr lang="en-US" altLang="en-US" dirty="0"/>
          </a:p>
        </p:txBody>
      </p:sp>
    </p:spTree>
    <p:extLst>
      <p:ext uri="{BB962C8B-B14F-4D97-AF65-F5344CB8AC3E}">
        <p14:creationId xmlns:p14="http://schemas.microsoft.com/office/powerpoint/2010/main" val="167281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7.17.</a:t>
            </a:r>
            <a:br>
              <a:rPr lang="en-US" altLang="en-US" dirty="0"/>
            </a:br>
            <a:r>
              <a:rPr lang="en-US" altLang="en-US" dirty="0">
                <a:latin typeface="Symbol" panose="05050102010706020507" pitchFamily="18" charset="2"/>
              </a:rPr>
              <a:t>c</a:t>
            </a:r>
            <a:r>
              <a:rPr lang="en-US" altLang="en-US" baseline="30000" dirty="0"/>
              <a:t>2</a:t>
            </a:r>
            <a:r>
              <a:rPr lang="en-US" altLang="en-US" dirty="0"/>
              <a:t> Test of Independence </a:t>
            </a:r>
            <a:r>
              <a:rPr lang="en-US" altLang="en-US" sz="1400" dirty="0"/>
              <a:t>(1 of 6)</a:t>
            </a:r>
            <a:endParaRPr lang="en-US" dirty="0"/>
          </a:p>
        </p:txBody>
      </p:sp>
      <p:sp>
        <p:nvSpPr>
          <p:cNvPr id="14" name="Content Placeholder 2"/>
          <p:cNvSpPr>
            <a:spLocks noGrp="1"/>
          </p:cNvSpPr>
          <p:nvPr>
            <p:ph idx="1"/>
          </p:nvPr>
        </p:nvSpPr>
        <p:spPr/>
        <p:txBody>
          <a:bodyPr/>
          <a:lstStyle/>
          <a:p>
            <a:r>
              <a:rPr lang="en-US" altLang="en-US" dirty="0"/>
              <a:t>Is there a relationship between students’ living arrangement and exercise status?</a:t>
            </a:r>
          </a:p>
          <a:p>
            <a:pPr marL="0" indent="0">
              <a:buNone/>
            </a:pPr>
            <a:r>
              <a:rPr lang="en-US" altLang="en-US" dirty="0"/>
              <a:t>				 </a:t>
            </a:r>
            <a:r>
              <a:rPr lang="en-US" altLang="en-US" dirty="0" smtClean="0"/>
              <a:t>  </a:t>
            </a:r>
            <a:r>
              <a:rPr lang="en-US" altLang="en-US" dirty="0"/>
              <a:t>Exercise Status</a:t>
            </a:r>
          </a:p>
          <a:p>
            <a:pPr marL="0" indent="0">
              <a:buNone/>
            </a:pPr>
            <a:r>
              <a:rPr lang="en-US" altLang="en-US" dirty="0" smtClean="0"/>
              <a:t>			None       </a:t>
            </a:r>
            <a:r>
              <a:rPr lang="en-US" altLang="en-US" dirty="0"/>
              <a:t>Sporadic	  Regular	Total</a:t>
            </a:r>
          </a:p>
          <a:p>
            <a:r>
              <a:rPr lang="en-US" altLang="en-US" dirty="0"/>
              <a:t>Dormitory		    32		30	     28	   	90	</a:t>
            </a:r>
          </a:p>
          <a:p>
            <a:r>
              <a:rPr lang="en-US" altLang="en-US" dirty="0"/>
              <a:t>On-campus apt.	    74		64	     42	 	180</a:t>
            </a:r>
          </a:p>
          <a:p>
            <a:r>
              <a:rPr lang="en-US" altLang="en-US" dirty="0"/>
              <a:t>Off-campus apt.	   110		25	     15	 	150 </a:t>
            </a:r>
          </a:p>
          <a:p>
            <a:r>
              <a:rPr lang="en-US" altLang="en-US" dirty="0"/>
              <a:t>At home		     39	  	6	       5	  	50</a:t>
            </a:r>
          </a:p>
          <a:p>
            <a:r>
              <a:rPr lang="en-US" altLang="en-US" dirty="0"/>
              <a:t>Total			   255		125	      90	 	470</a:t>
            </a:r>
          </a:p>
        </p:txBody>
      </p:sp>
    </p:spTree>
    <p:extLst>
      <p:ext uri="{BB962C8B-B14F-4D97-AF65-F5344CB8AC3E}">
        <p14:creationId xmlns:p14="http://schemas.microsoft.com/office/powerpoint/2010/main" val="379036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7.17.</a:t>
            </a:r>
            <a:br>
              <a:rPr lang="en-US" altLang="en-US" dirty="0"/>
            </a:br>
            <a:r>
              <a:rPr lang="en-US" altLang="en-US" dirty="0">
                <a:latin typeface="Symbol" panose="05050102010706020507" pitchFamily="18" charset="2"/>
              </a:rPr>
              <a:t>c</a:t>
            </a:r>
            <a:r>
              <a:rPr lang="en-US" altLang="en-US" baseline="30000" dirty="0"/>
              <a:t>2</a:t>
            </a:r>
            <a:r>
              <a:rPr lang="en-US" altLang="en-US" dirty="0"/>
              <a:t> Test of Independence </a:t>
            </a:r>
            <a:r>
              <a:rPr lang="en-US" altLang="en-US" sz="1400" dirty="0"/>
              <a:t>(2 of 6)</a:t>
            </a:r>
            <a:endParaRPr lang="en-US" dirty="0"/>
          </a:p>
        </p:txBody>
      </p:sp>
      <p:sp>
        <p:nvSpPr>
          <p:cNvPr id="14" name="Content Placeholder 2"/>
          <p:cNvSpPr>
            <a:spLocks noGrp="1"/>
          </p:cNvSpPr>
          <p:nvPr>
            <p:ph idx="1"/>
          </p:nvPr>
        </p:nvSpPr>
        <p:spPr/>
        <p:txBody>
          <a:bodyPr/>
          <a:lstStyle/>
          <a:p>
            <a:pPr marL="495300" indent="-495300">
              <a:lnSpc>
                <a:spcPct val="90000"/>
              </a:lnSpc>
              <a:buNone/>
            </a:pPr>
            <a:r>
              <a:rPr lang="en-US" altLang="en-US" sz="2400" dirty="0">
                <a:ea typeface="MS PGothic" panose="020B0600070205080204" pitchFamily="34" charset="-128"/>
              </a:rPr>
              <a:t>1.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Living arrangement and exercise status are</a:t>
            </a:r>
          </a:p>
          <a:p>
            <a:pPr marL="495300" indent="-495300">
              <a:lnSpc>
                <a:spcPct val="90000"/>
              </a:lnSpc>
              <a:buNone/>
            </a:pPr>
            <a:r>
              <a:rPr lang="en-US" altLang="en-US" sz="2400" dirty="0">
                <a:ea typeface="MS PGothic" panose="020B0600070205080204" pitchFamily="34" charset="-128"/>
              </a:rPr>
              <a:t>           independent</a:t>
            </a:r>
            <a:endParaRPr lang="en-US" altLang="en-US" sz="2400" baseline="-25000" dirty="0">
              <a:ea typeface="MS PGothic" panose="020B0600070205080204" pitchFamily="34" charset="-128"/>
            </a:endParaRPr>
          </a:p>
          <a:p>
            <a:pPr marL="495300" indent="-495300">
              <a:lnSpc>
                <a:spcPct val="90000"/>
              </a:lnSpc>
              <a:buNone/>
            </a:pPr>
            <a:r>
              <a:rPr lang="en-US" altLang="en-US" sz="2400" dirty="0">
                <a:ea typeface="MS PGothic" panose="020B0600070205080204" pitchFamily="34" charset="-128"/>
              </a:rPr>
              <a:t>	H</a:t>
            </a:r>
            <a:r>
              <a:rPr lang="en-US" altLang="en-US" sz="2400" baseline="-25000" dirty="0">
                <a:ea typeface="MS PGothic" panose="020B0600070205080204" pitchFamily="34" charset="-128"/>
              </a:rPr>
              <a:t>1</a:t>
            </a:r>
            <a:r>
              <a:rPr lang="en-US" altLang="en-US" sz="2400" dirty="0">
                <a:ea typeface="MS PGothic" panose="020B0600070205080204" pitchFamily="34" charset="-128"/>
              </a:rPr>
              <a: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is false			</a:t>
            </a:r>
            <a:r>
              <a:rPr lang="en-US" altLang="en-US" sz="2400" dirty="0">
                <a:latin typeface="Symbol" panose="05050102010706020507" pitchFamily="18" charset="2"/>
                <a:ea typeface="MS PGothic" panose="020B0600070205080204" pitchFamily="34" charset="-128"/>
              </a:rPr>
              <a:t>a = 0.05</a:t>
            </a:r>
          </a:p>
          <a:p>
            <a:pPr marL="495300" indent="-495300">
              <a:lnSpc>
                <a:spcPct val="90000"/>
              </a:lnSpc>
              <a:buNone/>
            </a:pPr>
            <a:endParaRPr lang="en-US" altLang="en-US" sz="2400" dirty="0">
              <a:latin typeface="Symbol" panose="05050102010706020507" pitchFamily="18" charset="2"/>
              <a:ea typeface="MS PGothic" panose="020B0600070205080204" pitchFamily="34" charset="-128"/>
            </a:endParaRPr>
          </a:p>
          <a:p>
            <a:pPr marL="495300" indent="-495300">
              <a:lnSpc>
                <a:spcPct val="90000"/>
              </a:lnSpc>
              <a:buNone/>
            </a:pPr>
            <a:r>
              <a:rPr lang="en-US" altLang="en-US" sz="2400" dirty="0">
                <a:ea typeface="MS PGothic" panose="020B0600070205080204" pitchFamily="34" charset="-128"/>
              </a:rPr>
              <a:t>2.  Test statistic:</a:t>
            </a:r>
          </a:p>
          <a:p>
            <a:pPr marL="495300" indent="-495300">
              <a:lnSpc>
                <a:spcPct val="90000"/>
              </a:lnSpc>
              <a:buNone/>
            </a:pPr>
            <a:endParaRPr lang="en-US" altLang="en-US" sz="2400" dirty="0">
              <a:ea typeface="MS PGothic" panose="020B0600070205080204" pitchFamily="34" charset="-128"/>
            </a:endParaRPr>
          </a:p>
          <a:p>
            <a:pPr marL="495300" indent="-495300">
              <a:lnSpc>
                <a:spcPct val="90000"/>
              </a:lnSpc>
              <a:buNone/>
            </a:pPr>
            <a:endParaRPr lang="en-US" altLang="en-US" sz="2400" dirty="0">
              <a:ea typeface="MS PGothic" panose="020B0600070205080204" pitchFamily="34" charset="-128"/>
            </a:endParaRPr>
          </a:p>
          <a:p>
            <a:pPr marL="495300" indent="-495300">
              <a:lnSpc>
                <a:spcPct val="90000"/>
              </a:lnSpc>
              <a:buNone/>
            </a:pPr>
            <a:r>
              <a:rPr lang="en-US" altLang="en-US" sz="2400" dirty="0">
                <a:ea typeface="MS PGothic" panose="020B0600070205080204" pitchFamily="34" charset="-128"/>
              </a:rPr>
              <a:t>3.  Decision rule:	</a:t>
            </a:r>
            <a:r>
              <a:rPr lang="en-US" altLang="en-US" sz="2400" dirty="0" err="1">
                <a:ea typeface="MS PGothic" panose="020B0600070205080204" pitchFamily="34" charset="-128"/>
              </a:rPr>
              <a:t>df</a:t>
            </a:r>
            <a:r>
              <a:rPr lang="en-US" altLang="en-US" sz="2400" dirty="0">
                <a:ea typeface="MS PGothic" panose="020B0600070205080204" pitchFamily="34" charset="-128"/>
              </a:rPr>
              <a:t> = (r – 1)(c – 1) = 3(2) = 6</a:t>
            </a:r>
          </a:p>
          <a:p>
            <a:pPr marL="495300" indent="-495300">
              <a:lnSpc>
                <a:spcPct val="90000"/>
              </a:lnSpc>
              <a:buNone/>
            </a:pPr>
            <a:r>
              <a:rPr lang="en-US" altLang="en-US" sz="2400" dirty="0">
                <a:ea typeface="MS PGothic" panose="020B0600070205080204" pitchFamily="34" charset="-128"/>
              </a:rPr>
              <a:t>	 	Reject H</a:t>
            </a:r>
            <a:r>
              <a:rPr lang="en-US" altLang="en-US" sz="2400" baseline="-25000" dirty="0">
                <a:ea typeface="MS PGothic" panose="020B0600070205080204" pitchFamily="34" charset="-128"/>
              </a:rPr>
              <a:t>0</a:t>
            </a:r>
            <a:r>
              <a:rPr lang="en-US" altLang="en-US" sz="2400" dirty="0">
                <a:ea typeface="MS PGothic" panose="020B0600070205080204" pitchFamily="34" charset="-128"/>
              </a:rPr>
              <a:t> if  </a:t>
            </a:r>
            <a:r>
              <a:rPr lang="en-US" altLang="en-US" sz="2400" dirty="0">
                <a:latin typeface="Symbol" panose="05050102010706020507" pitchFamily="18" charset="2"/>
                <a:ea typeface="MS PGothic" panose="020B0600070205080204" pitchFamily="34" charset="-128"/>
              </a:rPr>
              <a:t>c</a:t>
            </a:r>
            <a:r>
              <a:rPr lang="en-US" altLang="en-US" sz="2400" baseline="30000" dirty="0">
                <a:ea typeface="MS PGothic" panose="020B0600070205080204" pitchFamily="34" charset="-128"/>
              </a:rPr>
              <a:t>2</a:t>
            </a:r>
            <a:r>
              <a:rPr lang="en-US" altLang="en-US" sz="2400" dirty="0">
                <a:ea typeface="MS PGothic" panose="020B0600070205080204" pitchFamily="34" charset="-128"/>
              </a:rPr>
              <a:t> ≥ 12.59</a:t>
            </a:r>
          </a:p>
        </p:txBody>
      </p:sp>
      <p:graphicFrame>
        <p:nvGraphicFramePr>
          <p:cNvPr id="4" name="Object 4" descr="x square equals summation of O minus E the whole square over E &#10;" title="Unnumbered figure "/>
          <p:cNvGraphicFramePr>
            <a:graphicFrameLocks noChangeAspect="1"/>
          </p:cNvGraphicFramePr>
          <p:nvPr>
            <p:extLst>
              <p:ext uri="{D42A27DB-BD31-4B8C-83A1-F6EECF244321}">
                <p14:modId xmlns:p14="http://schemas.microsoft.com/office/powerpoint/2010/main" val="106691836"/>
              </p:ext>
            </p:extLst>
          </p:nvPr>
        </p:nvGraphicFramePr>
        <p:xfrm>
          <a:off x="3792940" y="3295935"/>
          <a:ext cx="2133600" cy="858838"/>
        </p:xfrm>
        <a:graphic>
          <a:graphicData uri="http://schemas.openxmlformats.org/presentationml/2006/ole">
            <mc:AlternateContent xmlns:mc="http://schemas.openxmlformats.org/markup-compatibility/2006">
              <mc:Choice xmlns:v="urn:schemas-microsoft-com:vml" Requires="v">
                <p:oleObj spid="_x0000_s39944" name="Equation" r:id="rId3" imgW="1040948" imgH="418918" progId="Equation.3">
                  <p:embed/>
                </p:oleObj>
              </mc:Choice>
              <mc:Fallback>
                <p:oleObj name="Equation" r:id="rId3" imgW="1040948" imgH="418918" progId="Equation.3">
                  <p:embed/>
                  <p:pic>
                    <p:nvPicPr>
                      <p:cNvPr id="98306"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940" y="3295935"/>
                        <a:ext cx="213360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8599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7.17.</a:t>
            </a:r>
            <a:br>
              <a:rPr lang="en-US" altLang="en-US" dirty="0"/>
            </a:br>
            <a:r>
              <a:rPr lang="en-US" altLang="en-US" dirty="0">
                <a:latin typeface="Symbol" panose="05050102010706020507" pitchFamily="18" charset="2"/>
              </a:rPr>
              <a:t>c</a:t>
            </a:r>
            <a:r>
              <a:rPr lang="en-US" altLang="en-US" baseline="30000" dirty="0"/>
              <a:t>2</a:t>
            </a:r>
            <a:r>
              <a:rPr lang="en-US" altLang="en-US" dirty="0"/>
              <a:t> Test of Independence </a:t>
            </a:r>
            <a:r>
              <a:rPr lang="en-US" altLang="en-US" sz="1400" dirty="0"/>
              <a:t>(3 of 6)</a:t>
            </a:r>
            <a:endParaRPr lang="en-US" dirty="0"/>
          </a:p>
        </p:txBody>
      </p:sp>
      <p:sp>
        <p:nvSpPr>
          <p:cNvPr id="14" name="Content Placeholder 2"/>
          <p:cNvSpPr>
            <a:spLocks noGrp="1"/>
          </p:cNvSpPr>
          <p:nvPr>
            <p:ph idx="1"/>
          </p:nvPr>
        </p:nvSpPr>
        <p:spPr/>
        <p:txBody>
          <a:bodyPr/>
          <a:lstStyle/>
          <a:p>
            <a:pPr marL="495300" indent="-495300">
              <a:buNone/>
            </a:pPr>
            <a:r>
              <a:rPr lang="en-US" altLang="en-US" sz="2400" dirty="0"/>
              <a:t>4. Compute test statistic:</a:t>
            </a:r>
          </a:p>
          <a:p>
            <a:pPr marL="495300" indent="-495300">
              <a:buNone/>
            </a:pPr>
            <a:endParaRPr lang="en-US" altLang="en-US" sz="2400" dirty="0"/>
          </a:p>
          <a:p>
            <a:pPr marL="495300" indent="-495300">
              <a:buNone/>
            </a:pPr>
            <a:endParaRPr lang="en-US" altLang="en-US" sz="2400" dirty="0"/>
          </a:p>
          <a:p>
            <a:pPr marL="495300" indent="-495300">
              <a:buNone/>
            </a:pPr>
            <a:r>
              <a:rPr lang="en-US" altLang="en-US" sz="2000" dirty="0"/>
              <a:t>O = Observed frequency</a:t>
            </a:r>
          </a:p>
          <a:p>
            <a:pPr marL="495300" indent="-495300">
              <a:buNone/>
            </a:pPr>
            <a:r>
              <a:rPr lang="en-US" altLang="en-US" sz="2000" dirty="0"/>
              <a:t>E = Expected frequency</a:t>
            </a:r>
          </a:p>
          <a:p>
            <a:pPr marL="495300" indent="-495300">
              <a:buNone/>
            </a:pPr>
            <a:endParaRPr lang="en-US" altLang="en-US" sz="2000" dirty="0"/>
          </a:p>
          <a:p>
            <a:pPr marL="495300" indent="-495300">
              <a:buNone/>
            </a:pPr>
            <a:r>
              <a:rPr lang="en-US" altLang="en-US" sz="2000" dirty="0"/>
              <a:t>E = (row total)*(column total)/N</a:t>
            </a:r>
          </a:p>
        </p:txBody>
      </p:sp>
      <p:graphicFrame>
        <p:nvGraphicFramePr>
          <p:cNvPr id="4" name="Object 4"/>
          <p:cNvGraphicFramePr>
            <a:graphicFrameLocks noChangeAspect="1"/>
          </p:cNvGraphicFramePr>
          <p:nvPr>
            <p:extLst>
              <p:ext uri="{D42A27DB-BD31-4B8C-83A1-F6EECF244321}">
                <p14:modId xmlns:p14="http://schemas.microsoft.com/office/powerpoint/2010/main" val="2153062444"/>
              </p:ext>
            </p:extLst>
          </p:nvPr>
        </p:nvGraphicFramePr>
        <p:xfrm>
          <a:off x="4316105" y="2096069"/>
          <a:ext cx="2133600" cy="858838"/>
        </p:xfrm>
        <a:graphic>
          <a:graphicData uri="http://schemas.openxmlformats.org/presentationml/2006/ole">
            <mc:AlternateContent xmlns:mc="http://schemas.openxmlformats.org/markup-compatibility/2006">
              <mc:Choice xmlns:v="urn:schemas-microsoft-com:vml" Requires="v">
                <p:oleObj spid="_x0000_s40968" name="Equation" r:id="rId3" imgW="1040948" imgH="418918" progId="Equation.3">
                  <p:embed/>
                </p:oleObj>
              </mc:Choice>
              <mc:Fallback>
                <p:oleObj name="Equation" r:id="rId3" imgW="1040948" imgH="418918" progId="Equation.3">
                  <p:embed/>
                  <p:pic>
                    <p:nvPicPr>
                      <p:cNvPr id="9933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6105" y="2096069"/>
                        <a:ext cx="213360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403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7.17.</a:t>
            </a:r>
            <a:br>
              <a:rPr lang="en-US" altLang="en-US" dirty="0"/>
            </a:br>
            <a:r>
              <a:rPr lang="en-US" altLang="en-US" dirty="0">
                <a:latin typeface="Symbol" panose="05050102010706020507" pitchFamily="18" charset="2"/>
              </a:rPr>
              <a:t>c</a:t>
            </a:r>
            <a:r>
              <a:rPr lang="en-US" altLang="en-US" baseline="30000" dirty="0"/>
              <a:t>2</a:t>
            </a:r>
            <a:r>
              <a:rPr lang="en-US" altLang="en-US" dirty="0"/>
              <a:t> Test of Independence </a:t>
            </a:r>
            <a:r>
              <a:rPr lang="en-US" altLang="en-US" sz="1400" dirty="0"/>
              <a:t>(4 of 6)</a:t>
            </a:r>
            <a:endParaRPr lang="en-US" dirty="0"/>
          </a:p>
        </p:txBody>
      </p:sp>
      <p:sp>
        <p:nvSpPr>
          <p:cNvPr id="5" name="Rectangle 3"/>
          <p:cNvSpPr txBox="1">
            <a:spLocks noChangeArrowheads="1"/>
          </p:cNvSpPr>
          <p:nvPr/>
        </p:nvSpPr>
        <p:spPr>
          <a:xfrm>
            <a:off x="1439839" y="1442113"/>
            <a:ext cx="8272463" cy="426720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495300" indent="-495300">
              <a:lnSpc>
                <a:spcPct val="90000"/>
              </a:lnSpc>
              <a:buFont typeface="Wingdings" panose="05000000000000000000" pitchFamily="2" charset="2"/>
              <a:buNone/>
            </a:pPr>
            <a:r>
              <a:rPr lang="en-US" altLang="en-US" sz="1700" dirty="0" smtClean="0"/>
              <a:t>4. Compute test statistic:</a:t>
            </a:r>
          </a:p>
          <a:p>
            <a:pPr marL="495300" indent="-495300">
              <a:lnSpc>
                <a:spcPct val="90000"/>
              </a:lnSpc>
              <a:buFont typeface="Wingdings" panose="05000000000000000000" pitchFamily="2" charset="2"/>
              <a:buNone/>
            </a:pPr>
            <a:r>
              <a:rPr lang="en-US" altLang="en-US" sz="1700" dirty="0" smtClean="0"/>
              <a:t>            </a:t>
            </a:r>
            <a:r>
              <a:rPr lang="en-US" altLang="en-US" sz="1700" i="1" dirty="0" smtClean="0"/>
              <a:t>Table entries are Observed (Expected) frequencies</a:t>
            </a:r>
          </a:p>
          <a:p>
            <a:pPr marL="495300" indent="-495300">
              <a:lnSpc>
                <a:spcPct val="90000"/>
              </a:lnSpc>
              <a:buFont typeface="Wingdings" panose="05000000000000000000" pitchFamily="2" charset="2"/>
              <a:buNone/>
            </a:pPr>
            <a:r>
              <a:rPr lang="en-US" altLang="en-US" sz="1700" dirty="0" smtClean="0"/>
              <a:t>				 	    Exercise Status</a:t>
            </a:r>
          </a:p>
          <a:p>
            <a:pPr marL="495300" indent="-495300">
              <a:lnSpc>
                <a:spcPct val="90000"/>
              </a:lnSpc>
              <a:buFont typeface="Wingdings" panose="05000000000000000000" pitchFamily="2" charset="2"/>
              <a:buNone/>
            </a:pPr>
            <a:r>
              <a:rPr lang="en-US" altLang="en-US" sz="1700" dirty="0" smtClean="0"/>
              <a:t>				None                Sporadic	  Regular		Total</a:t>
            </a:r>
          </a:p>
          <a:p>
            <a:pPr marL="495300" indent="-495300">
              <a:lnSpc>
                <a:spcPct val="90000"/>
              </a:lnSpc>
              <a:buFont typeface="Wingdings" panose="05000000000000000000" pitchFamily="2" charset="2"/>
              <a:buNone/>
            </a:pPr>
            <a:r>
              <a:rPr lang="en-US" altLang="en-US" sz="1700" dirty="0" smtClean="0"/>
              <a:t>Dormitory		   32		 30	     28	 	  90</a:t>
            </a:r>
          </a:p>
          <a:p>
            <a:pPr marL="495300" indent="-495300">
              <a:lnSpc>
                <a:spcPct val="90000"/>
              </a:lnSpc>
              <a:buFont typeface="Wingdings" panose="05000000000000000000" pitchFamily="2" charset="2"/>
              <a:buNone/>
            </a:pPr>
            <a:r>
              <a:rPr lang="en-US" altLang="en-US" sz="1700" dirty="0" smtClean="0"/>
              <a:t>                       	(90*255/470 = 48.8)   	(23.9)        (17.2)</a:t>
            </a:r>
          </a:p>
          <a:p>
            <a:pPr marL="495300" indent="-495300">
              <a:lnSpc>
                <a:spcPct val="90000"/>
              </a:lnSpc>
              <a:buFont typeface="Wingdings" panose="05000000000000000000" pitchFamily="2" charset="2"/>
              <a:buNone/>
            </a:pPr>
            <a:r>
              <a:rPr lang="en-US" altLang="en-US" sz="1700" dirty="0" smtClean="0"/>
              <a:t>On-campus apt.		    74		64	     42		 180</a:t>
            </a:r>
          </a:p>
          <a:p>
            <a:pPr marL="495300" indent="-495300">
              <a:lnSpc>
                <a:spcPct val="90000"/>
              </a:lnSpc>
              <a:buFont typeface="Wingdings" panose="05000000000000000000" pitchFamily="2" charset="2"/>
              <a:buNone/>
            </a:pPr>
            <a:r>
              <a:rPr lang="en-US" altLang="en-US" sz="1700" dirty="0" smtClean="0"/>
              <a:t>			             	 (97.7)         	(47.9)          (34.5)</a:t>
            </a:r>
          </a:p>
          <a:p>
            <a:pPr marL="495300" indent="-495300">
              <a:lnSpc>
                <a:spcPct val="90000"/>
              </a:lnSpc>
              <a:buFont typeface="Wingdings" panose="05000000000000000000" pitchFamily="2" charset="2"/>
              <a:buNone/>
            </a:pPr>
            <a:r>
              <a:rPr lang="en-US" altLang="en-US" sz="1700" dirty="0" smtClean="0"/>
              <a:t>Off-campus apt.		   110		25	     15		 150 </a:t>
            </a:r>
          </a:p>
          <a:p>
            <a:pPr marL="495300" indent="-495300">
              <a:lnSpc>
                <a:spcPct val="90000"/>
              </a:lnSpc>
              <a:buFont typeface="Wingdings" panose="05000000000000000000" pitchFamily="2" charset="2"/>
              <a:buNone/>
            </a:pPr>
            <a:r>
              <a:rPr lang="en-US" altLang="en-US" sz="1700" dirty="0" smtClean="0"/>
              <a:t>                                      	 (81.4)          	(39.9)           (28.7)</a:t>
            </a:r>
          </a:p>
          <a:p>
            <a:pPr marL="495300" indent="-495300">
              <a:lnSpc>
                <a:spcPct val="90000"/>
              </a:lnSpc>
              <a:buFont typeface="Wingdings" panose="05000000000000000000" pitchFamily="2" charset="2"/>
              <a:buNone/>
            </a:pPr>
            <a:r>
              <a:rPr lang="en-US" altLang="en-US" sz="1700" dirty="0" smtClean="0"/>
              <a:t>At home		     	     39		  6	       5		  50</a:t>
            </a:r>
          </a:p>
          <a:p>
            <a:pPr marL="495300" indent="-495300">
              <a:lnSpc>
                <a:spcPct val="90000"/>
              </a:lnSpc>
              <a:buFont typeface="Wingdings" panose="05000000000000000000" pitchFamily="2" charset="2"/>
              <a:buNone/>
            </a:pPr>
            <a:r>
              <a:rPr lang="en-US" altLang="en-US" sz="1700" dirty="0" smtClean="0"/>
              <a:t>                                      	 (27.1)          	(13.3)            (9.6)</a:t>
            </a:r>
          </a:p>
          <a:p>
            <a:pPr marL="495300" indent="-495300">
              <a:lnSpc>
                <a:spcPct val="90000"/>
              </a:lnSpc>
              <a:buFont typeface="Wingdings" panose="05000000000000000000" pitchFamily="2" charset="2"/>
              <a:buNone/>
            </a:pPr>
            <a:r>
              <a:rPr lang="en-US" altLang="en-US" sz="1700" dirty="0" smtClean="0"/>
              <a:t>Total				 255		125	     90		 470</a:t>
            </a:r>
          </a:p>
          <a:p>
            <a:pPr marL="495300" indent="-495300">
              <a:lnSpc>
                <a:spcPct val="90000"/>
              </a:lnSpc>
              <a:buFont typeface="Wingdings" panose="05000000000000000000" pitchFamily="2" charset="2"/>
              <a:buNone/>
            </a:pPr>
            <a:endParaRPr lang="en-US" altLang="en-US" sz="1700" dirty="0" smtClean="0">
              <a:latin typeface="Symbol" panose="05050102010706020507" pitchFamily="18" charset="2"/>
            </a:endParaRPr>
          </a:p>
        </p:txBody>
      </p:sp>
    </p:spTree>
    <p:extLst>
      <p:ext uri="{BB962C8B-B14F-4D97-AF65-F5344CB8AC3E}">
        <p14:creationId xmlns:p14="http://schemas.microsoft.com/office/powerpoint/2010/main" val="18491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7.17.</a:t>
            </a:r>
            <a:br>
              <a:rPr lang="en-US" altLang="en-US" dirty="0"/>
            </a:br>
            <a:r>
              <a:rPr lang="en-US" altLang="en-US" dirty="0">
                <a:latin typeface="Symbol" panose="05050102010706020507" pitchFamily="18" charset="2"/>
              </a:rPr>
              <a:t>c</a:t>
            </a:r>
            <a:r>
              <a:rPr lang="en-US" altLang="en-US" baseline="30000" dirty="0"/>
              <a:t>2</a:t>
            </a:r>
            <a:r>
              <a:rPr lang="en-US" altLang="en-US" dirty="0"/>
              <a:t> Test of Independence </a:t>
            </a:r>
            <a:r>
              <a:rPr lang="en-US" altLang="en-US" sz="1400" dirty="0"/>
              <a:t>(5 of 6)</a:t>
            </a:r>
            <a:endParaRPr lang="en-US" dirty="0"/>
          </a:p>
        </p:txBody>
      </p:sp>
      <p:sp>
        <p:nvSpPr>
          <p:cNvPr id="14" name="Content Placeholder 2"/>
          <p:cNvSpPr>
            <a:spLocks noGrp="1"/>
          </p:cNvSpPr>
          <p:nvPr>
            <p:ph idx="1"/>
          </p:nvPr>
        </p:nvSpPr>
        <p:spPr/>
        <p:txBody>
          <a:bodyPr/>
          <a:lstStyle/>
          <a:p>
            <a:pPr marL="495300" indent="-495300">
              <a:buNone/>
            </a:pPr>
            <a:r>
              <a:rPr lang="en-US" altLang="en-US" sz="2400" dirty="0"/>
              <a:t>4. Compute test statistic:</a:t>
            </a:r>
          </a:p>
          <a:p>
            <a:pPr marL="495300" indent="-495300">
              <a:buNone/>
            </a:pPr>
            <a:r>
              <a:rPr lang="en-US" altLang="en-US" sz="2000" dirty="0"/>
              <a:t>            </a:t>
            </a:r>
            <a:endParaRPr lang="en-US" altLang="en-US" sz="1800" dirty="0"/>
          </a:p>
          <a:p>
            <a:pPr marL="495300" indent="-495300">
              <a:buNone/>
            </a:pPr>
            <a:endParaRPr lang="en-US" altLang="en-US" sz="2400" dirty="0">
              <a:latin typeface="Symbol" panose="05050102010706020507" pitchFamily="18" charset="2"/>
            </a:endParaRPr>
          </a:p>
        </p:txBody>
      </p:sp>
      <p:graphicFrame>
        <p:nvGraphicFramePr>
          <p:cNvPr id="4" name="Object 4" descr="x square equals 32 minus 48.8 the whole square over 48.8 plus 30 minus 23.9 the whole square over 23.9 plus 28 minus 17.2 the whole square over 17.2 plus 74 minus 97.7 the whole square over 97.7 plus 64 minus 47.9 the whole square over 47.9 plus 42 minus 34.5 the whole square over 34.5 plus 110 minus 81.4 the whole square over 81.4 plus 25 minus 39.9 the whole square over 39.9 plus 15 minus 28.7 the whole square over 28.7 plus 39 minus 27.1 the whole square over 27.1 plus 6 minus 13.3 the whole square over 13.3 plus 5 minus 9.6 the whole square over 9.6, x square equals 5.78 plus 1.56 plus 6.78 plus 5.75 plus 5.41 plus 1.63 plus 10.05 plus 5.56 plus 6.54 plus 5.23 plus 4.01 plus 2.20 equals 60.5.&#10;" title="Unnumbered figure "/>
          <p:cNvGraphicFramePr>
            <a:graphicFrameLocks noChangeAspect="1"/>
          </p:cNvGraphicFramePr>
          <p:nvPr>
            <p:extLst>
              <p:ext uri="{D42A27DB-BD31-4B8C-83A1-F6EECF244321}">
                <p14:modId xmlns:p14="http://schemas.microsoft.com/office/powerpoint/2010/main" val="3260382521"/>
              </p:ext>
            </p:extLst>
          </p:nvPr>
        </p:nvGraphicFramePr>
        <p:xfrm>
          <a:off x="925830" y="2313295"/>
          <a:ext cx="8001000" cy="1395413"/>
        </p:xfrm>
        <a:graphic>
          <a:graphicData uri="http://schemas.openxmlformats.org/presentationml/2006/ole">
            <mc:AlternateContent xmlns:mc="http://schemas.openxmlformats.org/markup-compatibility/2006">
              <mc:Choice xmlns:v="urn:schemas-microsoft-com:vml" Requires="v">
                <p:oleObj spid="_x0000_s41991" name="Equation" r:id="rId3" imgW="3784600" imgH="660400" progId="Equation.3">
                  <p:embed/>
                </p:oleObj>
              </mc:Choice>
              <mc:Fallback>
                <p:oleObj name="Equation" r:id="rId3" imgW="3784600" imgH="660400" progId="Equation.3">
                  <p:embed/>
                  <p:pic>
                    <p:nvPicPr>
                      <p:cNvPr id="101378"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30" y="2313295"/>
                        <a:ext cx="8001000" cy="139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9742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7.17.</a:t>
            </a:r>
            <a:br>
              <a:rPr lang="en-US" altLang="en-US" dirty="0"/>
            </a:br>
            <a:r>
              <a:rPr lang="en-US" altLang="en-US" dirty="0">
                <a:latin typeface="Symbol" panose="05050102010706020507" pitchFamily="18" charset="2"/>
              </a:rPr>
              <a:t>c</a:t>
            </a:r>
            <a:r>
              <a:rPr lang="en-US" altLang="en-US" baseline="30000" dirty="0"/>
              <a:t>2</a:t>
            </a:r>
            <a:r>
              <a:rPr lang="en-US" altLang="en-US" dirty="0"/>
              <a:t> Test of Independence </a:t>
            </a:r>
            <a:r>
              <a:rPr lang="en-US" altLang="en-US" sz="1400" dirty="0"/>
              <a:t>(6 of 6)</a:t>
            </a:r>
            <a:endParaRPr lang="en-US" dirty="0"/>
          </a:p>
        </p:txBody>
      </p:sp>
      <p:sp>
        <p:nvSpPr>
          <p:cNvPr id="14" name="Content Placeholder 2"/>
          <p:cNvSpPr>
            <a:spLocks noGrp="1"/>
          </p:cNvSpPr>
          <p:nvPr>
            <p:ph idx="1"/>
          </p:nvPr>
        </p:nvSpPr>
        <p:spPr/>
        <p:txBody>
          <a:bodyPr/>
          <a:lstStyle/>
          <a:p>
            <a:pPr marL="495300" indent="-495300">
              <a:buNone/>
            </a:pPr>
            <a:r>
              <a:rPr lang="en-US" altLang="en-US" dirty="0"/>
              <a:t>5.  Conclusion. Reject H</a:t>
            </a:r>
            <a:r>
              <a:rPr lang="en-US" altLang="en-US" baseline="-25000" dirty="0"/>
              <a:t>0</a:t>
            </a:r>
            <a:r>
              <a:rPr lang="en-US" altLang="en-US" dirty="0"/>
              <a:t> because 60.5 &gt; 12.59. We have statistically significant evidence at </a:t>
            </a:r>
            <a:r>
              <a:rPr lang="en-US" altLang="en-US" dirty="0">
                <a:latin typeface="Symbol" panose="05050102010706020507" pitchFamily="18" charset="2"/>
              </a:rPr>
              <a:t>a </a:t>
            </a:r>
            <a:r>
              <a:rPr lang="en-US" altLang="en-US" dirty="0"/>
              <a:t>= 0.05 to show that living arrangement and exercise status are not independent. (</a:t>
            </a:r>
            <a:r>
              <a:rPr lang="en-US" altLang="en-US" i="1" dirty="0"/>
              <a:t>P </a:t>
            </a:r>
            <a:r>
              <a:rPr lang="en-US" altLang="en-US" dirty="0"/>
              <a:t>&lt; 0.005)</a:t>
            </a:r>
            <a:endParaRPr lang="en-US" altLang="en-US" baseline="-25000" dirty="0"/>
          </a:p>
          <a:p>
            <a:pPr marL="495300" indent="-495300">
              <a:buNone/>
            </a:pPr>
            <a:endParaRPr lang="en-US" altLang="en-US" dirty="0"/>
          </a:p>
        </p:txBody>
      </p:sp>
    </p:spTree>
    <p:extLst>
      <p:ext uri="{BB962C8B-B14F-4D97-AF65-F5344CB8AC3E}">
        <p14:creationId xmlns:p14="http://schemas.microsoft.com/office/powerpoint/2010/main" val="176099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Hypothesis Testing Procedures</a:t>
            </a:r>
            <a:br>
              <a:rPr lang="en-US" altLang="en-US" dirty="0"/>
            </a:br>
            <a:r>
              <a:rPr lang="en-US" altLang="en-US" dirty="0"/>
              <a:t>Steps 4 and 5</a:t>
            </a:r>
            <a:endParaRPr lang="en-US" dirty="0"/>
          </a:p>
        </p:txBody>
      </p:sp>
      <p:sp>
        <p:nvSpPr>
          <p:cNvPr id="14" name="Content Placeholder 2"/>
          <p:cNvSpPr>
            <a:spLocks noGrp="1"/>
          </p:cNvSpPr>
          <p:nvPr>
            <p:ph idx="1"/>
          </p:nvPr>
        </p:nvSpPr>
        <p:spPr/>
        <p:txBody>
          <a:bodyPr/>
          <a:lstStyle/>
          <a:p>
            <a:r>
              <a:rPr lang="en-US" altLang="en-US" dirty="0"/>
              <a:t>Summarize sample information in test statistic (e.g., Z value).</a:t>
            </a:r>
          </a:p>
          <a:p>
            <a:r>
              <a:rPr lang="en-US" altLang="en-US" dirty="0"/>
              <a:t>Draw conclusion by comparing test statistic to decision rule.  </a:t>
            </a:r>
          </a:p>
          <a:p>
            <a:r>
              <a:rPr lang="en-US" altLang="en-US" dirty="0"/>
              <a:t>Provide final assessment as to whether H</a:t>
            </a:r>
            <a:r>
              <a:rPr lang="en-US" altLang="en-US" baseline="-25000" dirty="0"/>
              <a:t>1</a:t>
            </a:r>
            <a:r>
              <a:rPr lang="en-US" altLang="en-US" dirty="0"/>
              <a:t> is likely true given the observed data.</a:t>
            </a:r>
          </a:p>
        </p:txBody>
      </p:sp>
    </p:spTree>
    <p:extLst>
      <p:ext uri="{BB962C8B-B14F-4D97-AF65-F5344CB8AC3E}">
        <p14:creationId xmlns:p14="http://schemas.microsoft.com/office/powerpoint/2010/main" val="299765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9781284232202_Sullivan_Template" id="{C27B94CC-B624-F14C-BFA9-F8D3A77FEEAB}" vid="{1EC5BE18-DD04-6B4C-A346-7693CE945E6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9781284232202_CH01_SLID</Template>
  <TotalTime>298</TotalTime>
  <Words>4288</Words>
  <Application>Microsoft Office PowerPoint</Application>
  <PresentationFormat>Widescreen</PresentationFormat>
  <Paragraphs>547</Paragraphs>
  <Slides>85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85</vt:i4>
      </vt:variant>
    </vt:vector>
  </HeadingPairs>
  <TitlesOfParts>
    <vt:vector size="95" baseType="lpstr">
      <vt:lpstr>MS PGothic</vt:lpstr>
      <vt:lpstr>Arial</vt:lpstr>
      <vt:lpstr>Calibri</vt:lpstr>
      <vt:lpstr>Symbol</vt:lpstr>
      <vt:lpstr>Times New Roman</vt:lpstr>
      <vt:lpstr>Verdana</vt:lpstr>
      <vt:lpstr>Wingdings</vt:lpstr>
      <vt:lpstr>Educational subjects 16x9</vt:lpstr>
      <vt:lpstr>Equation</vt:lpstr>
      <vt:lpstr>Chart</vt:lpstr>
      <vt:lpstr>Hypothesis Testing Procedures</vt:lpstr>
      <vt:lpstr>Learning Objectives (1 of 3)</vt:lpstr>
      <vt:lpstr>Learning Objectives (2 of 3)</vt:lpstr>
      <vt:lpstr>Learning Objectives (3 of 3)</vt:lpstr>
      <vt:lpstr>Hypothesis Testing</vt:lpstr>
      <vt:lpstr>Hypothesis Testing Procedures Step 1</vt:lpstr>
      <vt:lpstr>Hypothesis Testing Procedures Step 2</vt:lpstr>
      <vt:lpstr>Hypothesis Testing Procedures Step 3</vt:lpstr>
      <vt:lpstr>Hypothesis Testing Procedures Steps 4 and 5</vt:lpstr>
      <vt:lpstr>p-values</vt:lpstr>
      <vt:lpstr>Hypothesis Testing Procedures</vt:lpstr>
      <vt:lpstr>Errors in Hypothesis Tests</vt:lpstr>
      <vt:lpstr>Hypothesis Testing for m</vt:lpstr>
      <vt:lpstr>Example 7.2. Hypothesis Testing for m (1 of 4)</vt:lpstr>
      <vt:lpstr>Example 7.2. Hypothesis Testing for m (2 of 4)</vt:lpstr>
      <vt:lpstr>Example 7.2. Hypothesis Testing for m (3 of 4)</vt:lpstr>
      <vt:lpstr>Example 7.2. Hypothesis Testing for m (4 of 4)</vt:lpstr>
      <vt:lpstr>New Scenario</vt:lpstr>
      <vt:lpstr>Hypothesis Testing for p</vt:lpstr>
      <vt:lpstr>Example 7.4. Hypothesis Testing for p (1 of 3)</vt:lpstr>
      <vt:lpstr>Example 7.4. Hypothesis Testing for p (2 of 3)</vt:lpstr>
      <vt:lpstr>Example 7.4. Hypothesis Testing for p (3 of 3)</vt:lpstr>
      <vt:lpstr>Hypothesis Testing for Categorical and Ordinal Outcomes*</vt:lpstr>
      <vt:lpstr>Chi-Square Tests </vt:lpstr>
      <vt:lpstr>Chi-Square Distribution</vt:lpstr>
      <vt:lpstr>Example 7.6. c2 Goodness-of-Fit Test (1 of 4)</vt:lpstr>
      <vt:lpstr>Example 7.6. c2 Goodness-of-Fit Test (2 of 4)</vt:lpstr>
      <vt:lpstr>Example 7.6. c2 Goodness-of-Fit Test (3 of 4)</vt:lpstr>
      <vt:lpstr>Example 7.6. c2 Goodness-of-Fit Test (4 of 4)</vt:lpstr>
      <vt:lpstr>New Scenario</vt:lpstr>
      <vt:lpstr>Two Independent Samples (1 of 2)</vt:lpstr>
      <vt:lpstr>Two Independent Samples (2 of 2) </vt:lpstr>
      <vt:lpstr>Hypothesis Testing for (m1 - m2) (1 of 2)</vt:lpstr>
      <vt:lpstr>Hypothesis Testing for (m1 - m2) (2 of 2)</vt:lpstr>
      <vt:lpstr>Pooled Estimate of Common Standard Deviation, Sp</vt:lpstr>
      <vt:lpstr>Example 7.9. Hypothesis Testing for (m1 - m2) (1 of 3)</vt:lpstr>
      <vt:lpstr>Example 7.9. Hypothesis Testing for (m1 - m2) (2 of 3)</vt:lpstr>
      <vt:lpstr>Example 7.9. Hypothesis Testing for (m1 - m2) (3 of 3)</vt:lpstr>
      <vt:lpstr>Assess Equality of Variances</vt:lpstr>
      <vt:lpstr>Example 7.9. Hypothesis Testing for (m1 - m2)</vt:lpstr>
      <vt:lpstr>New Scenario</vt:lpstr>
      <vt:lpstr>Two Dependent/Matched Samples</vt:lpstr>
      <vt:lpstr>Crossover Trial</vt:lpstr>
      <vt:lpstr>Hypothesis Testing for md</vt:lpstr>
      <vt:lpstr>Example 7.10. Hypothesis Testing for md (1 of 3)</vt:lpstr>
      <vt:lpstr>Example 7.10. Hypothesis Testing for md (2 of 3)</vt:lpstr>
      <vt:lpstr>Example 7.10. Hypothesis Testing for md (3 of 3)</vt:lpstr>
      <vt:lpstr>New Scenario</vt:lpstr>
      <vt:lpstr>Hypothesis Testing for (p1 – p2)</vt:lpstr>
      <vt:lpstr>Example 7.12. Hypothesis Testing for (p1 – p2) (1 of 4)</vt:lpstr>
      <vt:lpstr>Example 7.12. Hypothesis Testing for (p1 – p2) (2 of 4)</vt:lpstr>
      <vt:lpstr>Example 7.12. Hypothesis Testing for (p1 – p2) (3 of 4)</vt:lpstr>
      <vt:lpstr>Example 7.12. Hypothesis Testing for (p1 – p2) (4 of 4)</vt:lpstr>
      <vt:lpstr>Hypothesis Testing for More  than Two Means*</vt:lpstr>
      <vt:lpstr>Test Statistic: F Statistic</vt:lpstr>
      <vt:lpstr>F Statistic (1 of 2)</vt:lpstr>
      <vt:lpstr>F Statistic (2 of 2)</vt:lpstr>
      <vt:lpstr>Decision Rule</vt:lpstr>
      <vt:lpstr>ANOVA Table</vt:lpstr>
      <vt:lpstr>Example 7.14. ANOVA (1 of 12)</vt:lpstr>
      <vt:lpstr>Example 7.14. ANOVA (2 of 12)</vt:lpstr>
      <vt:lpstr>Example 7.14. ANOVA (3 of 12)</vt:lpstr>
      <vt:lpstr>Example 7.14. ANOVA (4 of 12)</vt:lpstr>
      <vt:lpstr>Example 7.14. ANOVA (5 of 12)</vt:lpstr>
      <vt:lpstr>Example 7.14. ANOVA (6 of 12)</vt:lpstr>
      <vt:lpstr>Example 7.14. ANOVA (7 of 12)</vt:lpstr>
      <vt:lpstr>Example 7.14. ANOVA (8 of 12)</vt:lpstr>
      <vt:lpstr>Example 7.14. ANOVA (9 of 12)</vt:lpstr>
      <vt:lpstr>Example 7.14. ANOVA (10 of 12)</vt:lpstr>
      <vt:lpstr>Example 7.14. ANOVA (11 of 12)</vt:lpstr>
      <vt:lpstr>Example 7.14. ANOVA (12 of 12)</vt:lpstr>
      <vt:lpstr>Two-Factor ANOVA</vt:lpstr>
      <vt:lpstr>Interaction</vt:lpstr>
      <vt:lpstr>No Interaction</vt:lpstr>
      <vt:lpstr>Example 7.16. Two-Factor ANOVA (1 of 3)</vt:lpstr>
      <vt:lpstr>Example 7.16. Two-Factor ANOVA (2 of 3)</vt:lpstr>
      <vt:lpstr>Example 7.16. Two-Factor ANOVA (3 of 3)</vt:lpstr>
      <vt:lpstr>Hypothesis Testing for Categorical  or Ordinal Outcomes* </vt:lpstr>
      <vt:lpstr>Chi-Square Test of Independence</vt:lpstr>
      <vt:lpstr>Example 7.17. c2 Test of Independence (1 of 6)</vt:lpstr>
      <vt:lpstr>Example 7.17. c2 Test of Independence (2 of 6)</vt:lpstr>
      <vt:lpstr>Example 7.17. c2 Test of Independence (3 of 6)</vt:lpstr>
      <vt:lpstr>Example 7.17. c2 Test of Independence (4 of 6)</vt:lpstr>
      <vt:lpstr>Example 7.17. c2 Test of Independence (5 of 6)</vt:lpstr>
      <vt:lpstr>Example 7.17. c2 Test of Independence (6 of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Ramanathan, Subramani</dc:creator>
  <cp:lastModifiedBy>Ramanathan, Subramani</cp:lastModifiedBy>
  <cp:revision>19</cp:revision>
  <dcterms:created xsi:type="dcterms:W3CDTF">2022-03-29T18:22:44Z</dcterms:created>
  <dcterms:modified xsi:type="dcterms:W3CDTF">2022-04-14T18:22:09Z</dcterms:modified>
</cp:coreProperties>
</file>