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FCF4F-79F4-AC4B-B4DA-DC8D2653DD13}" v="11" dt="2022-03-22T12:04:21.44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autoAdjust="0"/>
    <p:restoredTop sz="94633"/>
  </p:normalViewPr>
  <p:slideViewPr>
    <p:cSldViewPr snapToGrid="0">
      <p:cViewPr varScale="1">
        <p:scale>
          <a:sx n="70" d="100"/>
          <a:sy n="70" d="100"/>
        </p:scale>
        <p:origin x="21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4/14/2022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4/14/2022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endParaRPr lang="en-US" sz="800" dirty="0">
              <a:solidFill>
                <a:schemeClr val="bg2"/>
              </a:solidFill>
              <a:latin typeface="Arial" panose="020B0604020202020204" pitchFamily="34" charset="0"/>
              <a:cs typeface="Arial" panose="020B0604020202020204" pitchFamily="34" charset="0"/>
            </a:endParaRPr>
          </a:p>
        </p:txBody>
      </p:sp>
      <p:pic>
        <p:nvPicPr>
          <p:cNvPr id="8" name="Picture Placeholder 22" descr="The title of the book is, Essentials of Biostatistics in Public Health, Third Edition, by Lisa M. Sullivan. The book belongs to the category, Essential Public Health. The Series Editor is Richard Riegelman. The background image shows different types of graphs associated with statistics. &#10;" title="Unnumbered figure ">
            <a:extLst>
              <a:ext uri="{FF2B5EF4-FFF2-40B4-BE49-F238E27FC236}">
                <a16:creationId xmlns:a16="http://schemas.microsoft.com/office/drawing/2014/main" id="{B41310A0-8BA7-BF43-BEEA-66420B4C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25029" y="-153895"/>
            <a:ext cx="5883773" cy="7175334"/>
          </a:xfrm>
          <a:prstGeom prst="rect">
            <a:avLst/>
          </a:prstGeom>
        </p:spPr>
      </p:pic>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tx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tx2"/>
                </a:solidFill>
                <a:latin typeface="Arial" panose="020B0604020202020204" pitchFamily="34" charset="0"/>
                <a:cs typeface="Arial" panose="020B0604020202020204" pitchFamily="34" charset="0"/>
              </a:rPr>
              <a:t>www.jblearning.com</a:t>
            </a:r>
            <a:endParaRPr lang="en-US" sz="800" dirty="0">
              <a:solidFill>
                <a:schemeClr val="tx2"/>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r>
              <a:rPr lang="en-US" smtClean="0"/>
              <a:t>Click icon to add picture</a:t>
            </a:r>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r>
              <a:rPr lang="en-US" smtClean="0"/>
              <a:t>Click icon to add picture</a:t>
            </a:r>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smtClean="0"/>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a:t>
            </a:r>
            <a:r>
              <a:rPr lang="en-US" dirty="0" smtClean="0"/>
              <a:t>8</a:t>
            </a:r>
            <a:endParaRPr lang="en-US" dirty="0"/>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Power and Sample Size Determination</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8.5. Find </a:t>
            </a:r>
            <a:r>
              <a:rPr lang="en-US" altLang="en-US" sz="3200" i="1" dirty="0"/>
              <a:t>n</a:t>
            </a:r>
            <a:r>
              <a:rPr lang="en-US" altLang="en-US" sz="3200" dirty="0"/>
              <a:t> for Two Independent Samples, Continuous Outcome </a:t>
            </a:r>
            <a:r>
              <a:rPr lang="en-US" altLang="en-US" sz="1600" dirty="0"/>
              <a:t>(1 of 5)</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Planning a study to assess the efficacy of a new drug to raise HDL cholesterol</a:t>
            </a:r>
          </a:p>
          <a:p>
            <a:r>
              <a:rPr lang="en-US" altLang="en-US" dirty="0">
                <a:ea typeface="MS PGothic" panose="020B0600070205080204" pitchFamily="34" charset="-128"/>
              </a:rPr>
              <a:t>Participants will be randomized to receive either the new drug or placebo and followed for 12 weeks.</a:t>
            </a:r>
          </a:p>
          <a:p>
            <a:r>
              <a:rPr lang="en-US" altLang="en-US" dirty="0">
                <a:ea typeface="MS PGothic" panose="020B0600070205080204" pitchFamily="34" charset="-128"/>
              </a:rPr>
              <a:t>Goal is to estimate the difference in mean HDL between groups (</a:t>
            </a:r>
            <a:r>
              <a:rPr lang="en-US" altLang="en-US" dirty="0">
                <a:latin typeface="Symbol" panose="05050102010706020507" pitchFamily="18" charset="2"/>
                <a:ea typeface="MS PGothic" panose="020B0600070205080204" pitchFamily="34" charset="-128"/>
              </a:rPr>
              <a:t>m</a:t>
            </a:r>
            <a:r>
              <a:rPr lang="en-US" altLang="en-US" baseline="-25000" dirty="0">
                <a:ea typeface="MS PGothic" panose="020B0600070205080204" pitchFamily="34" charset="-128"/>
              </a:rPr>
              <a:t>1</a:t>
            </a:r>
            <a:r>
              <a:rPr lang="en-US" altLang="en-US" dirty="0">
                <a:ea typeface="MS PGothic" panose="020B0600070205080204" pitchFamily="34" charset="-128"/>
              </a:rPr>
              <a:t> – </a:t>
            </a:r>
            <a:r>
              <a:rPr lang="en-US" altLang="en-US" dirty="0">
                <a:latin typeface="Symbol" panose="05050102010706020507" pitchFamily="18" charset="2"/>
                <a:ea typeface="MS PGothic" panose="020B0600070205080204" pitchFamily="34" charset="-128"/>
              </a:rPr>
              <a:t>m</a:t>
            </a:r>
            <a:r>
              <a:rPr lang="en-US" altLang="en-US" baseline="-25000" dirty="0">
                <a:ea typeface="MS PGothic" panose="020B0600070205080204" pitchFamily="34" charset="-128"/>
              </a:rPr>
              <a:t>2</a:t>
            </a:r>
            <a:r>
              <a:rPr lang="en-US" altLang="en-US" dirty="0">
                <a:ea typeface="MS PGothic" panose="020B0600070205080204" pitchFamily="34" charset="-128"/>
              </a:rPr>
              <a:t>).</a:t>
            </a:r>
          </a:p>
        </p:txBody>
      </p:sp>
    </p:spTree>
    <p:extLst>
      <p:ext uri="{BB962C8B-B14F-4D97-AF65-F5344CB8AC3E}">
        <p14:creationId xmlns:p14="http://schemas.microsoft.com/office/powerpoint/2010/main" val="214584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8.5. Find </a:t>
            </a:r>
            <a:r>
              <a:rPr lang="en-US" altLang="en-US" sz="3200" i="1" dirty="0"/>
              <a:t>n</a:t>
            </a:r>
            <a:r>
              <a:rPr lang="en-US" altLang="en-US" sz="3200" dirty="0"/>
              <a:t> for Two Independent Samples, Continuous Outcome </a:t>
            </a:r>
            <a:r>
              <a:rPr lang="en-US" altLang="en-US" sz="1600" dirty="0"/>
              <a:t>(2 of 5)</a:t>
            </a:r>
            <a:endParaRPr lang="en-US" dirty="0"/>
          </a:p>
        </p:txBody>
      </p:sp>
      <p:sp>
        <p:nvSpPr>
          <p:cNvPr id="14" name="Content Placeholder 2"/>
          <p:cNvSpPr>
            <a:spLocks noGrp="1"/>
          </p:cNvSpPr>
          <p:nvPr>
            <p:ph idx="1"/>
          </p:nvPr>
        </p:nvSpPr>
        <p:spPr/>
        <p:txBody>
          <a:bodyPr/>
          <a:lstStyle/>
          <a:p>
            <a:r>
              <a:rPr lang="en-US" altLang="en-US" dirty="0"/>
              <a:t>Want estimate of the difference to be no more than 3 units</a:t>
            </a:r>
          </a:p>
          <a:p>
            <a:r>
              <a:rPr lang="en-US" altLang="en-US" dirty="0"/>
              <a:t>We will use a 95% confidence interval.</a:t>
            </a:r>
          </a:p>
          <a:p>
            <a:r>
              <a:rPr lang="en-US" altLang="en-US" dirty="0"/>
              <a:t>The estimate of the (common) standard deviation in HDL is 17.1.</a:t>
            </a:r>
          </a:p>
          <a:p>
            <a:r>
              <a:rPr lang="en-US" altLang="en-US" dirty="0"/>
              <a:t>We expect 10% attrition over 12 weeks.</a:t>
            </a:r>
          </a:p>
        </p:txBody>
      </p:sp>
    </p:spTree>
    <p:extLst>
      <p:ext uri="{BB962C8B-B14F-4D97-AF65-F5344CB8AC3E}">
        <p14:creationId xmlns:p14="http://schemas.microsoft.com/office/powerpoint/2010/main" val="374913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8.5. Find </a:t>
            </a:r>
            <a:r>
              <a:rPr lang="en-US" altLang="en-US" sz="3200" i="1" dirty="0"/>
              <a:t>n</a:t>
            </a:r>
            <a:r>
              <a:rPr lang="en-US" altLang="en-US" sz="3200" dirty="0"/>
              <a:t> for Two Independent Samples, Continuous Outcome </a:t>
            </a:r>
            <a:r>
              <a:rPr lang="en-US" altLang="en-US" sz="1600" dirty="0"/>
              <a:t>(3 of 5)</a:t>
            </a:r>
            <a:endParaRPr lang="en-US" dirty="0"/>
          </a:p>
        </p:txBody>
      </p:sp>
      <p:sp>
        <p:nvSpPr>
          <p:cNvPr id="14" name="Content Placeholder 2"/>
          <p:cNvSpPr>
            <a:spLocks noGrp="1"/>
          </p:cNvSpPr>
          <p:nvPr>
            <p:ph idx="1"/>
          </p:nvPr>
        </p:nvSpPr>
        <p:spPr>
          <a:xfrm>
            <a:off x="925830" y="2947868"/>
            <a:ext cx="10287000" cy="3242049"/>
          </a:xfrm>
        </p:spPr>
        <p:txBody>
          <a:bodyPr/>
          <a:lstStyle/>
          <a:p>
            <a:pPr>
              <a:spcBef>
                <a:spcPct val="50000"/>
              </a:spcBef>
            </a:pPr>
            <a:r>
              <a:rPr lang="en-US" altLang="en-US" dirty="0"/>
              <a:t>Need </a:t>
            </a:r>
            <a:r>
              <a:rPr lang="en-US" altLang="en-US" i="1" dirty="0"/>
              <a:t>n</a:t>
            </a:r>
            <a:r>
              <a:rPr lang="en-US" altLang="en-US" baseline="-25000" dirty="0"/>
              <a:t>1 </a:t>
            </a:r>
            <a:r>
              <a:rPr lang="en-US" altLang="en-US" dirty="0"/>
              <a:t>= 250 and </a:t>
            </a:r>
            <a:r>
              <a:rPr lang="en-US" altLang="en-US" i="1" dirty="0"/>
              <a:t>n</a:t>
            </a:r>
            <a:r>
              <a:rPr lang="en-US" altLang="en-US" baseline="-25000" dirty="0"/>
              <a:t>2 </a:t>
            </a:r>
            <a:r>
              <a:rPr lang="en-US" altLang="en-US" dirty="0"/>
              <a:t>= 250 with </a:t>
            </a:r>
            <a:r>
              <a:rPr lang="en-US" altLang="en-US" i="1" dirty="0"/>
              <a:t>complete</a:t>
            </a:r>
            <a:r>
              <a:rPr lang="en-US" altLang="en-US" dirty="0"/>
              <a:t> outcome data</a:t>
            </a:r>
          </a:p>
        </p:txBody>
      </p:sp>
      <p:graphicFrame>
        <p:nvGraphicFramePr>
          <p:cNvPr id="4" name="Object 3" descr="n i equals 2 times z sigma over E the whole square equals 2 times 1.96 times 17.1 over 3 the whole square equals 249.6.&#10;" title="Unnumbered figure "/>
          <p:cNvGraphicFramePr>
            <a:graphicFrameLocks noChangeAspect="1"/>
          </p:cNvGraphicFramePr>
          <p:nvPr>
            <p:extLst>
              <p:ext uri="{D42A27DB-BD31-4B8C-83A1-F6EECF244321}">
                <p14:modId xmlns:p14="http://schemas.microsoft.com/office/powerpoint/2010/main" val="1692956440"/>
              </p:ext>
            </p:extLst>
          </p:nvPr>
        </p:nvGraphicFramePr>
        <p:xfrm>
          <a:off x="1712794" y="1364776"/>
          <a:ext cx="6780213" cy="1341438"/>
        </p:xfrm>
        <a:graphic>
          <a:graphicData uri="http://schemas.openxmlformats.org/presentationml/2006/ole">
            <mc:AlternateContent xmlns:mc="http://schemas.openxmlformats.org/markup-compatibility/2006">
              <mc:Choice xmlns:v="urn:schemas-microsoft-com:vml" Requires="v">
                <p:oleObj spid="_x0000_s3077" name="Equation" r:id="rId3" imgW="2374900" imgH="469900" progId="Equation.3">
                  <p:embed/>
                </p:oleObj>
              </mc:Choice>
              <mc:Fallback>
                <p:oleObj name="Equation" r:id="rId3" imgW="2374900" imgH="469900" progId="Equation.3">
                  <p:embed/>
                  <p:pic>
                    <p:nvPicPr>
                      <p:cNvPr id="24577"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794" y="1364776"/>
                        <a:ext cx="6780213"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080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8.5. Find </a:t>
            </a:r>
            <a:r>
              <a:rPr lang="en-US" altLang="en-US" sz="3200" i="1" dirty="0"/>
              <a:t>n</a:t>
            </a:r>
            <a:r>
              <a:rPr lang="en-US" altLang="en-US" sz="3200" dirty="0"/>
              <a:t> for Two Independent Samples, Continuous Outcome </a:t>
            </a:r>
            <a:r>
              <a:rPr lang="en-US" altLang="en-US" sz="1600" dirty="0"/>
              <a:t>(4 of 5)</a:t>
            </a:r>
            <a:endParaRPr lang="en-US" dirty="0"/>
          </a:p>
        </p:txBody>
      </p:sp>
      <p:sp>
        <p:nvSpPr>
          <p:cNvPr id="14" name="Content Placeholder 2"/>
          <p:cNvSpPr>
            <a:spLocks noGrp="1"/>
          </p:cNvSpPr>
          <p:nvPr>
            <p:ph idx="1"/>
          </p:nvPr>
        </p:nvSpPr>
        <p:spPr/>
        <p:txBody>
          <a:bodyPr/>
          <a:lstStyle/>
          <a:p>
            <a:pPr>
              <a:lnSpc>
                <a:spcPct val="90000"/>
              </a:lnSpc>
              <a:spcBef>
                <a:spcPct val="50000"/>
              </a:spcBef>
            </a:pPr>
            <a:r>
              <a:rPr lang="en-US" altLang="en-US" dirty="0"/>
              <a:t>Need </a:t>
            </a:r>
            <a:r>
              <a:rPr lang="en-US" altLang="en-US" i="1" dirty="0"/>
              <a:t>n</a:t>
            </a:r>
            <a:r>
              <a:rPr lang="en-US" altLang="en-US" baseline="-25000" dirty="0"/>
              <a:t>1 </a:t>
            </a:r>
            <a:r>
              <a:rPr lang="en-US" altLang="en-US" dirty="0"/>
              <a:t>= 250 and </a:t>
            </a:r>
            <a:r>
              <a:rPr lang="en-US" altLang="en-US" i="1" dirty="0"/>
              <a:t>n</a:t>
            </a:r>
            <a:r>
              <a:rPr lang="en-US" altLang="en-US" baseline="-25000" dirty="0"/>
              <a:t>2 </a:t>
            </a:r>
            <a:r>
              <a:rPr lang="en-US" altLang="en-US" dirty="0"/>
              <a:t>= 250 with complete outcome data (at end of study)</a:t>
            </a:r>
          </a:p>
          <a:p>
            <a:pPr>
              <a:lnSpc>
                <a:spcPct val="90000"/>
              </a:lnSpc>
              <a:spcBef>
                <a:spcPct val="50000"/>
              </a:spcBef>
            </a:pPr>
            <a:r>
              <a:rPr lang="en-US" altLang="en-US" dirty="0"/>
              <a:t>Need to account for 10% attrition </a:t>
            </a:r>
          </a:p>
          <a:p>
            <a:pPr>
              <a:lnSpc>
                <a:spcPct val="90000"/>
              </a:lnSpc>
              <a:spcBef>
                <a:spcPct val="50000"/>
              </a:spcBef>
            </a:pPr>
            <a:r>
              <a:rPr lang="en-US" altLang="en-US" dirty="0"/>
              <a:t>How many subjects must be </a:t>
            </a:r>
            <a:r>
              <a:rPr lang="en-US" altLang="en-US" i="1" dirty="0"/>
              <a:t>enrolled</a:t>
            </a:r>
            <a:r>
              <a:rPr lang="en-US" altLang="en-US" dirty="0"/>
              <a:t>?</a:t>
            </a:r>
          </a:p>
        </p:txBody>
      </p:sp>
    </p:spTree>
    <p:extLst>
      <p:ext uri="{BB962C8B-B14F-4D97-AF65-F5344CB8AC3E}">
        <p14:creationId xmlns:p14="http://schemas.microsoft.com/office/powerpoint/2010/main" val="119812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8.5. Find </a:t>
            </a:r>
            <a:r>
              <a:rPr lang="en-US" altLang="en-US" sz="3200" i="1" dirty="0"/>
              <a:t>n</a:t>
            </a:r>
            <a:r>
              <a:rPr lang="en-US" altLang="en-US" sz="3200" dirty="0"/>
              <a:t> for Two Independent Samples, Continuous Outcome </a:t>
            </a:r>
            <a:r>
              <a:rPr lang="en-US" altLang="en-US" sz="1600" dirty="0"/>
              <a:t>(5 of 5)</a:t>
            </a:r>
            <a:endParaRPr lang="en-US" dirty="0"/>
          </a:p>
        </p:txBody>
      </p:sp>
      <p:sp>
        <p:nvSpPr>
          <p:cNvPr id="14" name="Content Placeholder 2"/>
          <p:cNvSpPr>
            <a:spLocks noGrp="1"/>
          </p:cNvSpPr>
          <p:nvPr>
            <p:ph idx="1"/>
          </p:nvPr>
        </p:nvSpPr>
        <p:spPr/>
        <p:txBody>
          <a:bodyPr/>
          <a:lstStyle/>
          <a:p>
            <a:pPr>
              <a:lnSpc>
                <a:spcPct val="90000"/>
              </a:lnSpc>
              <a:spcBef>
                <a:spcPct val="0"/>
              </a:spcBef>
            </a:pPr>
            <a:r>
              <a:rPr lang="en-US" altLang="en-US" dirty="0"/>
              <a:t>Need </a:t>
            </a:r>
            <a:r>
              <a:rPr lang="en-US" altLang="en-US" i="1" dirty="0"/>
              <a:t>n</a:t>
            </a:r>
            <a:r>
              <a:rPr lang="en-US" altLang="en-US" baseline="-25000" dirty="0"/>
              <a:t>1 </a:t>
            </a:r>
            <a:r>
              <a:rPr lang="en-US" altLang="en-US" dirty="0"/>
              <a:t>= 250 and </a:t>
            </a:r>
            <a:r>
              <a:rPr lang="en-US" altLang="en-US" i="1" dirty="0"/>
              <a:t>n</a:t>
            </a:r>
            <a:r>
              <a:rPr lang="en-US" altLang="en-US" baseline="-25000" dirty="0"/>
              <a:t>2 </a:t>
            </a:r>
            <a:r>
              <a:rPr lang="en-US" altLang="en-US" dirty="0"/>
              <a:t>= 250 with complete outcome data</a:t>
            </a:r>
          </a:p>
          <a:p>
            <a:pPr>
              <a:lnSpc>
                <a:spcPct val="90000"/>
              </a:lnSpc>
              <a:spcBef>
                <a:spcPct val="0"/>
              </a:spcBef>
            </a:pPr>
            <a:r>
              <a:rPr lang="en-US" altLang="en-US" dirty="0"/>
              <a:t>Account for 10% attrition</a:t>
            </a:r>
            <a:r>
              <a:rPr lang="en-US" altLang="en-US" dirty="0" smtClean="0"/>
              <a:t>:</a:t>
            </a:r>
          </a:p>
          <a:p>
            <a:pPr>
              <a:lnSpc>
                <a:spcPct val="90000"/>
              </a:lnSpc>
              <a:spcBef>
                <a:spcPct val="0"/>
              </a:spcBef>
            </a:pPr>
            <a:endParaRPr lang="en-US" altLang="en-US" dirty="0"/>
          </a:p>
          <a:p>
            <a:pPr>
              <a:lnSpc>
                <a:spcPct val="90000"/>
              </a:lnSpc>
              <a:spcBef>
                <a:spcPct val="0"/>
              </a:spcBef>
            </a:pPr>
            <a:endParaRPr lang="en-US" altLang="en-US" dirty="0"/>
          </a:p>
          <a:p>
            <a:pPr>
              <a:lnSpc>
                <a:spcPct val="90000"/>
              </a:lnSpc>
              <a:spcBef>
                <a:spcPct val="0"/>
              </a:spcBef>
            </a:pPr>
            <a:endParaRPr lang="en-US" altLang="en-US" dirty="0"/>
          </a:p>
          <a:p>
            <a:pPr algn="ctr">
              <a:spcBef>
                <a:spcPct val="0"/>
              </a:spcBef>
              <a:buFontTx/>
              <a:buNone/>
            </a:pPr>
            <a:endParaRPr lang="en-US" altLang="en-US" dirty="0"/>
          </a:p>
          <a:p>
            <a:pPr algn="ctr">
              <a:spcBef>
                <a:spcPct val="0"/>
              </a:spcBef>
              <a:buFontTx/>
              <a:buNone/>
            </a:pPr>
            <a:endParaRPr lang="en-US" altLang="en-US" dirty="0"/>
          </a:p>
          <a:p>
            <a:pPr algn="ctr">
              <a:spcBef>
                <a:spcPct val="0"/>
              </a:spcBef>
              <a:buFontTx/>
              <a:buNone/>
            </a:pPr>
            <a:endParaRPr lang="en-US" altLang="en-US" dirty="0"/>
          </a:p>
          <a:p>
            <a:pPr algn="ctr">
              <a:spcBef>
                <a:spcPct val="0"/>
              </a:spcBef>
              <a:buFontTx/>
              <a:buNone/>
            </a:pPr>
            <a:r>
              <a:rPr lang="en-US" altLang="en-US" i="1" dirty="0"/>
              <a:t>N</a:t>
            </a:r>
            <a:r>
              <a:rPr lang="en-US" altLang="en-US" dirty="0"/>
              <a:t> (to enroll)*(% retained) = 500</a:t>
            </a:r>
          </a:p>
          <a:p>
            <a:pPr algn="ctr">
              <a:spcBef>
                <a:spcPct val="0"/>
              </a:spcBef>
              <a:buFontTx/>
              <a:buNone/>
            </a:pPr>
            <a:r>
              <a:rPr lang="en-US" altLang="en-US" dirty="0"/>
              <a:t>Need to enroll 500/0.90 = 556</a:t>
            </a:r>
          </a:p>
        </p:txBody>
      </p:sp>
      <p:sp>
        <p:nvSpPr>
          <p:cNvPr id="5" name="Text Box 4"/>
          <p:cNvSpPr txBox="1">
            <a:spLocks noChangeArrowheads="1"/>
          </p:cNvSpPr>
          <p:nvPr/>
        </p:nvSpPr>
        <p:spPr bwMode="auto">
          <a:xfrm>
            <a:off x="1778759" y="2498677"/>
            <a:ext cx="23622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0" fontAlgn="base" hangingPunct="0">
              <a:spcBef>
                <a:spcPct val="50000"/>
              </a:spcBef>
              <a:spcAft>
                <a:spcPct val="0"/>
              </a:spcAft>
              <a:buFontTx/>
              <a:buNone/>
            </a:pPr>
            <a:r>
              <a:rPr lang="en-US" altLang="en-US" sz="2600" dirty="0" smtClean="0">
                <a:solidFill>
                  <a:srgbClr val="000000"/>
                </a:solidFill>
                <a:ea typeface="MS PGothic" panose="020B0600070205080204" pitchFamily="34" charset="-128"/>
              </a:rPr>
              <a:t>Participants enrolled </a:t>
            </a:r>
            <a:r>
              <a:rPr lang="en-US" altLang="en-US" sz="2600" i="1" dirty="0" smtClean="0">
                <a:solidFill>
                  <a:srgbClr val="000000"/>
                </a:solidFill>
                <a:ea typeface="MS PGothic" panose="020B0600070205080204" pitchFamily="34" charset="-128"/>
              </a:rPr>
              <a:t>N</a:t>
            </a:r>
            <a:r>
              <a:rPr lang="en-US" altLang="en-US" sz="2600" dirty="0" smtClean="0">
                <a:solidFill>
                  <a:srgbClr val="000000"/>
                </a:solidFill>
                <a:ea typeface="MS PGothic" panose="020B0600070205080204" pitchFamily="34" charset="-128"/>
              </a:rPr>
              <a:t> = ?</a:t>
            </a:r>
          </a:p>
        </p:txBody>
      </p:sp>
      <p:sp>
        <p:nvSpPr>
          <p:cNvPr id="6" name="Text Box 5"/>
          <p:cNvSpPr txBox="1">
            <a:spLocks noChangeArrowheads="1"/>
          </p:cNvSpPr>
          <p:nvPr/>
        </p:nvSpPr>
        <p:spPr bwMode="auto">
          <a:xfrm>
            <a:off x="7569959" y="2422477"/>
            <a:ext cx="2514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0" fontAlgn="base" hangingPunct="0">
              <a:spcBef>
                <a:spcPct val="50000"/>
              </a:spcBef>
              <a:spcAft>
                <a:spcPct val="0"/>
              </a:spcAft>
              <a:buFontTx/>
              <a:buNone/>
            </a:pPr>
            <a:r>
              <a:rPr lang="en-US" altLang="en-US" sz="2600" smtClean="0">
                <a:solidFill>
                  <a:srgbClr val="000000"/>
                </a:solidFill>
                <a:ea typeface="MS PGothic" panose="020B0600070205080204" pitchFamily="34" charset="-128"/>
              </a:rPr>
              <a:t>Complete study (500)</a:t>
            </a:r>
          </a:p>
        </p:txBody>
      </p:sp>
      <p:sp>
        <p:nvSpPr>
          <p:cNvPr id="7" name="Text Box 6"/>
          <p:cNvSpPr txBox="1">
            <a:spLocks noChangeArrowheads="1"/>
          </p:cNvSpPr>
          <p:nvPr/>
        </p:nvSpPr>
        <p:spPr bwMode="auto">
          <a:xfrm>
            <a:off x="5512559" y="3244802"/>
            <a:ext cx="2667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buFontTx/>
              <a:buNone/>
            </a:pPr>
            <a:r>
              <a:rPr lang="en-US" altLang="en-US" sz="2600" dirty="0" smtClean="0">
                <a:solidFill>
                  <a:srgbClr val="000000"/>
                </a:solidFill>
                <a:ea typeface="MS PGothic" panose="020B0600070205080204" pitchFamily="34" charset="-128"/>
              </a:rPr>
              <a:t>Lost to follow-up</a:t>
            </a:r>
          </a:p>
        </p:txBody>
      </p:sp>
      <p:sp>
        <p:nvSpPr>
          <p:cNvPr id="8" name="Line 7" descr="A thick arrow pointing to the right. &#10;" title="Unnumbered figure 1"/>
          <p:cNvSpPr>
            <a:spLocks noChangeShapeType="1"/>
          </p:cNvSpPr>
          <p:nvPr/>
        </p:nvSpPr>
        <p:spPr bwMode="auto">
          <a:xfrm>
            <a:off x="3988559" y="2803477"/>
            <a:ext cx="3505200" cy="0"/>
          </a:xfrm>
          <a:prstGeom prst="line">
            <a:avLst/>
          </a:prstGeom>
          <a:noFill/>
          <a:ln w="28575">
            <a:solidFill>
              <a:srgbClr val="000000"/>
            </a:solidFill>
            <a:round/>
            <a:headEnd/>
            <a:tailEnd type="triangle" w="med" len="med"/>
          </a:ln>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a:ea typeface="MS PGothic" panose="020B0600070205080204" pitchFamily="34" charset="-128"/>
            </a:endParaRPr>
          </a:p>
        </p:txBody>
      </p:sp>
      <p:sp>
        <p:nvSpPr>
          <p:cNvPr id="9" name="Line 8" descr="An arrow pointing to the bottom right. &#10;" title="Unnumbered figure 2"/>
          <p:cNvSpPr>
            <a:spLocks noChangeShapeType="1"/>
          </p:cNvSpPr>
          <p:nvPr/>
        </p:nvSpPr>
        <p:spPr bwMode="auto">
          <a:xfrm>
            <a:off x="3988559" y="2803477"/>
            <a:ext cx="1447800" cy="533400"/>
          </a:xfrm>
          <a:prstGeom prst="line">
            <a:avLst/>
          </a:prstGeom>
          <a:noFill/>
          <a:ln w="28575">
            <a:solidFill>
              <a:srgbClr val="000000"/>
            </a:solidFill>
            <a:round/>
            <a:headEnd/>
            <a:tailEnd type="triangle" w="med" len="med"/>
          </a:ln>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imes New Roman"/>
              <a:ea typeface="MS PGothic" panose="020B0600070205080204" pitchFamily="34" charset="-128"/>
            </a:endParaRPr>
          </a:p>
        </p:txBody>
      </p:sp>
      <p:sp>
        <p:nvSpPr>
          <p:cNvPr id="10" name="Text Box 9"/>
          <p:cNvSpPr txBox="1">
            <a:spLocks noChangeArrowheads="1"/>
          </p:cNvSpPr>
          <p:nvPr/>
        </p:nvSpPr>
        <p:spPr bwMode="auto">
          <a:xfrm>
            <a:off x="4217159" y="3032077"/>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buFontTx/>
              <a:buNone/>
            </a:pPr>
            <a:r>
              <a:rPr lang="en-US" altLang="en-US" sz="2000" smtClean="0">
                <a:solidFill>
                  <a:srgbClr val="000000"/>
                </a:solidFill>
                <a:ea typeface="MS PGothic" panose="020B0600070205080204" pitchFamily="34" charset="-128"/>
              </a:rPr>
              <a:t>10%</a:t>
            </a:r>
          </a:p>
        </p:txBody>
      </p:sp>
      <p:sp>
        <p:nvSpPr>
          <p:cNvPr id="11" name="Text Box 10"/>
          <p:cNvSpPr txBox="1">
            <a:spLocks noChangeArrowheads="1"/>
          </p:cNvSpPr>
          <p:nvPr/>
        </p:nvSpPr>
        <p:spPr bwMode="auto">
          <a:xfrm>
            <a:off x="5283959" y="2422477"/>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buFontTx/>
              <a:buNone/>
            </a:pPr>
            <a:r>
              <a:rPr lang="en-US" altLang="en-US" sz="2000" smtClean="0">
                <a:solidFill>
                  <a:srgbClr val="000000"/>
                </a:solidFill>
                <a:ea typeface="MS PGothic" panose="020B0600070205080204" pitchFamily="34" charset="-128"/>
              </a:rPr>
              <a:t>90%</a:t>
            </a:r>
          </a:p>
        </p:txBody>
      </p:sp>
    </p:spTree>
    <p:extLst>
      <p:ext uri="{BB962C8B-B14F-4D97-AF65-F5344CB8AC3E}">
        <p14:creationId xmlns:p14="http://schemas.microsoft.com/office/powerpoint/2010/main" val="27404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8.7. Find </a:t>
            </a:r>
            <a:r>
              <a:rPr lang="en-US" altLang="en-US" sz="3200" i="1" dirty="0"/>
              <a:t>n</a:t>
            </a:r>
            <a:r>
              <a:rPr lang="en-US" altLang="en-US" sz="3200" dirty="0"/>
              <a:t> for Two Matched Samples, Continuous Outcome </a:t>
            </a:r>
            <a:r>
              <a:rPr lang="en-US" altLang="en-US" sz="1600" dirty="0"/>
              <a:t>(1 of 5)</a:t>
            </a:r>
            <a:endParaRPr lang="en-US" dirty="0"/>
          </a:p>
        </p:txBody>
      </p:sp>
      <p:sp>
        <p:nvSpPr>
          <p:cNvPr id="14" name="Content Placeholder 2"/>
          <p:cNvSpPr>
            <a:spLocks noGrp="1"/>
          </p:cNvSpPr>
          <p:nvPr>
            <p:ph idx="1"/>
          </p:nvPr>
        </p:nvSpPr>
        <p:spPr/>
        <p:txBody>
          <a:bodyPr/>
          <a:lstStyle/>
          <a:p>
            <a:pPr>
              <a:lnSpc>
                <a:spcPct val="90000"/>
              </a:lnSpc>
            </a:pPr>
            <a:r>
              <a:rPr lang="en-US" altLang="en-US" dirty="0"/>
              <a:t>Planning study to estimate the mean difference in weight lost between two diets (low-fat versus low-carb) over 8 weeks</a:t>
            </a:r>
          </a:p>
          <a:p>
            <a:pPr>
              <a:lnSpc>
                <a:spcPct val="90000"/>
              </a:lnSpc>
            </a:pPr>
            <a:r>
              <a:rPr lang="en-US" altLang="en-US" dirty="0"/>
              <a:t>A crossover trial is planned where each participant follows each diet for 8 weeks and weight loss is measured.</a:t>
            </a:r>
          </a:p>
          <a:p>
            <a:pPr>
              <a:lnSpc>
                <a:spcPct val="90000"/>
              </a:lnSpc>
            </a:pPr>
            <a:r>
              <a:rPr lang="en-US" altLang="en-US" dirty="0"/>
              <a:t>Goal is to estimate the mean difference in weight lost (</a:t>
            </a:r>
            <a:r>
              <a:rPr lang="en-US" altLang="en-US" dirty="0">
                <a:latin typeface="Symbol" panose="05050102010706020507" pitchFamily="18" charset="2"/>
              </a:rPr>
              <a:t>m</a:t>
            </a:r>
            <a:r>
              <a:rPr lang="en-US" altLang="en-US" baseline="-25000" dirty="0"/>
              <a:t>d</a:t>
            </a:r>
            <a:r>
              <a:rPr lang="en-US" altLang="en-US" dirty="0"/>
              <a:t>).</a:t>
            </a:r>
          </a:p>
          <a:p>
            <a:pPr>
              <a:lnSpc>
                <a:spcPct val="90000"/>
              </a:lnSpc>
              <a:buNone/>
            </a:pPr>
            <a:endParaRPr lang="en-US" altLang="en-US" dirty="0"/>
          </a:p>
        </p:txBody>
      </p:sp>
    </p:spTree>
    <p:extLst>
      <p:ext uri="{BB962C8B-B14F-4D97-AF65-F5344CB8AC3E}">
        <p14:creationId xmlns:p14="http://schemas.microsoft.com/office/powerpoint/2010/main" val="108333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8.7. Find </a:t>
            </a:r>
            <a:r>
              <a:rPr lang="en-US" altLang="en-US" sz="3200" i="1" dirty="0"/>
              <a:t>n</a:t>
            </a:r>
            <a:r>
              <a:rPr lang="en-US" altLang="en-US" sz="3200" dirty="0"/>
              <a:t> for Two Matched Samples, Continuous Outcome </a:t>
            </a:r>
            <a:r>
              <a:rPr lang="en-US" altLang="en-US" sz="1600" dirty="0"/>
              <a:t>(2 of 5)</a:t>
            </a:r>
            <a:endParaRPr lang="en-US" dirty="0"/>
          </a:p>
        </p:txBody>
      </p:sp>
      <p:sp>
        <p:nvSpPr>
          <p:cNvPr id="14" name="Content Placeholder 2"/>
          <p:cNvSpPr>
            <a:spLocks noGrp="1"/>
          </p:cNvSpPr>
          <p:nvPr>
            <p:ph idx="1"/>
          </p:nvPr>
        </p:nvSpPr>
        <p:spPr>
          <a:xfrm>
            <a:off x="925830" y="3166281"/>
            <a:ext cx="10287000" cy="3023636"/>
          </a:xfrm>
        </p:spPr>
        <p:txBody>
          <a:bodyPr/>
          <a:lstStyle/>
          <a:p>
            <a:pPr>
              <a:spcBef>
                <a:spcPct val="0"/>
              </a:spcBef>
            </a:pPr>
            <a:r>
              <a:rPr lang="en-US" altLang="en-US" dirty="0"/>
              <a:t>Need to specify the margin of error (E), decide on the confidence level, and estimate the variability in the </a:t>
            </a:r>
            <a:r>
              <a:rPr lang="en-US" altLang="en-US" i="1" dirty="0"/>
              <a:t>difference</a:t>
            </a:r>
            <a:r>
              <a:rPr lang="en-US" altLang="en-US" dirty="0"/>
              <a:t> in weight lost between diets </a:t>
            </a:r>
          </a:p>
        </p:txBody>
      </p:sp>
      <p:graphicFrame>
        <p:nvGraphicFramePr>
          <p:cNvPr id="4" name="Object 3" descr="n equals z sigma d over E the whole square.&#10;" title="Unnumbered figure "/>
          <p:cNvGraphicFramePr>
            <a:graphicFrameLocks noChangeAspect="1"/>
          </p:cNvGraphicFramePr>
          <p:nvPr>
            <p:extLst>
              <p:ext uri="{D42A27DB-BD31-4B8C-83A1-F6EECF244321}">
                <p14:modId xmlns:p14="http://schemas.microsoft.com/office/powerpoint/2010/main" val="2710695354"/>
              </p:ext>
            </p:extLst>
          </p:nvPr>
        </p:nvGraphicFramePr>
        <p:xfrm>
          <a:off x="4548116" y="1554945"/>
          <a:ext cx="1881188" cy="1179513"/>
        </p:xfrm>
        <a:graphic>
          <a:graphicData uri="http://schemas.openxmlformats.org/presentationml/2006/ole">
            <mc:AlternateContent xmlns:mc="http://schemas.openxmlformats.org/markup-compatibility/2006">
              <mc:Choice xmlns:v="urn:schemas-microsoft-com:vml" Requires="v">
                <p:oleObj spid="_x0000_s4101" name="Equation" r:id="rId3" imgW="749300" imgH="469900" progId="Equation.3">
                  <p:embed/>
                </p:oleObj>
              </mc:Choice>
              <mc:Fallback>
                <p:oleObj name="Equation" r:id="rId3" imgW="749300" imgH="469900" progId="Equation.3">
                  <p:embed/>
                  <p:pic>
                    <p:nvPicPr>
                      <p:cNvPr id="28673"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16" y="1554945"/>
                        <a:ext cx="1881188"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2325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8.7. Find </a:t>
            </a:r>
            <a:r>
              <a:rPr lang="en-US" altLang="en-US" sz="3200" i="1" dirty="0"/>
              <a:t>n</a:t>
            </a:r>
            <a:r>
              <a:rPr lang="en-US" altLang="en-US" sz="3200" dirty="0"/>
              <a:t> for Two Matched Samples, Continuous Outcome </a:t>
            </a:r>
            <a:r>
              <a:rPr lang="en-US" altLang="en-US" sz="1600" dirty="0"/>
              <a:t>(3 of 5)</a:t>
            </a:r>
            <a:endParaRPr lang="en-US" dirty="0"/>
          </a:p>
        </p:txBody>
      </p:sp>
      <p:sp>
        <p:nvSpPr>
          <p:cNvPr id="14" name="Content Placeholder 2"/>
          <p:cNvSpPr>
            <a:spLocks noGrp="1"/>
          </p:cNvSpPr>
          <p:nvPr>
            <p:ph idx="1"/>
          </p:nvPr>
        </p:nvSpPr>
        <p:spPr/>
        <p:txBody>
          <a:bodyPr/>
          <a:lstStyle/>
          <a:p>
            <a:pPr>
              <a:lnSpc>
                <a:spcPct val="90000"/>
              </a:lnSpc>
            </a:pPr>
            <a:r>
              <a:rPr lang="en-US" altLang="en-US" dirty="0"/>
              <a:t>Want estimate of the difference in weight lost to be within 3 pounds of the  true difference</a:t>
            </a:r>
          </a:p>
          <a:p>
            <a:pPr>
              <a:lnSpc>
                <a:spcPct val="90000"/>
              </a:lnSpc>
            </a:pPr>
            <a:r>
              <a:rPr lang="en-US" altLang="en-US" dirty="0"/>
              <a:t>We will use a 95% confidence interval.</a:t>
            </a:r>
          </a:p>
          <a:p>
            <a:pPr>
              <a:lnSpc>
                <a:spcPct val="90000"/>
              </a:lnSpc>
            </a:pPr>
            <a:r>
              <a:rPr lang="en-US" altLang="en-US" dirty="0"/>
              <a:t>The standard deviation of the difference in weight lost is estimated at 9.1.</a:t>
            </a:r>
          </a:p>
          <a:p>
            <a:pPr>
              <a:lnSpc>
                <a:spcPct val="90000"/>
              </a:lnSpc>
            </a:pPr>
            <a:r>
              <a:rPr lang="en-US" altLang="en-US" dirty="0"/>
              <a:t>Expect 30% attrition over 16 weeks.</a:t>
            </a:r>
          </a:p>
        </p:txBody>
      </p:sp>
    </p:spTree>
    <p:extLst>
      <p:ext uri="{BB962C8B-B14F-4D97-AF65-F5344CB8AC3E}">
        <p14:creationId xmlns:p14="http://schemas.microsoft.com/office/powerpoint/2010/main" val="232619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8.7. Find </a:t>
            </a:r>
            <a:r>
              <a:rPr lang="en-US" altLang="en-US" sz="3200" i="1" dirty="0"/>
              <a:t>n</a:t>
            </a:r>
            <a:r>
              <a:rPr lang="en-US" altLang="en-US" sz="3200" dirty="0"/>
              <a:t> for Two Matched Samples, Continuous Outcome </a:t>
            </a:r>
            <a:r>
              <a:rPr lang="en-US" altLang="en-US" sz="1600" dirty="0"/>
              <a:t>(4 of 5)</a:t>
            </a:r>
            <a:endParaRPr lang="en-US" dirty="0"/>
          </a:p>
        </p:txBody>
      </p:sp>
      <p:sp>
        <p:nvSpPr>
          <p:cNvPr id="14" name="Content Placeholder 2"/>
          <p:cNvSpPr>
            <a:spLocks noGrp="1"/>
          </p:cNvSpPr>
          <p:nvPr>
            <p:ph idx="1"/>
          </p:nvPr>
        </p:nvSpPr>
        <p:spPr>
          <a:xfrm>
            <a:off x="925830" y="2920621"/>
            <a:ext cx="10287000" cy="3269296"/>
          </a:xfrm>
        </p:spPr>
        <p:txBody>
          <a:bodyPr/>
          <a:lstStyle/>
          <a:p>
            <a:pPr>
              <a:spcBef>
                <a:spcPct val="0"/>
              </a:spcBef>
            </a:pPr>
            <a:r>
              <a:rPr lang="en-US" altLang="en-US" dirty="0"/>
              <a:t>Need </a:t>
            </a:r>
            <a:r>
              <a:rPr lang="en-US" altLang="en-US" i="1" dirty="0"/>
              <a:t>n</a:t>
            </a:r>
            <a:r>
              <a:rPr lang="en-US" altLang="en-US" dirty="0"/>
              <a:t> = 36 with complete outcome data</a:t>
            </a:r>
          </a:p>
        </p:txBody>
      </p:sp>
      <p:graphicFrame>
        <p:nvGraphicFramePr>
          <p:cNvPr id="4" name="Object 3" descr="n equals z sigma d over E the whole square equals 1.96 times 9.1 over 3 the whole square equals 35.3.&#10;" title="Unnumbered figure "/>
          <p:cNvGraphicFramePr>
            <a:graphicFrameLocks noChangeAspect="1"/>
          </p:cNvGraphicFramePr>
          <p:nvPr>
            <p:extLst>
              <p:ext uri="{D42A27DB-BD31-4B8C-83A1-F6EECF244321}">
                <p14:modId xmlns:p14="http://schemas.microsoft.com/office/powerpoint/2010/main" val="1104983179"/>
              </p:ext>
            </p:extLst>
          </p:nvPr>
        </p:nvGraphicFramePr>
        <p:xfrm>
          <a:off x="925830" y="1432115"/>
          <a:ext cx="5257800" cy="1179513"/>
        </p:xfrm>
        <a:graphic>
          <a:graphicData uri="http://schemas.openxmlformats.org/presentationml/2006/ole">
            <mc:AlternateContent xmlns:mc="http://schemas.openxmlformats.org/markup-compatibility/2006">
              <mc:Choice xmlns:v="urn:schemas-microsoft-com:vml" Requires="v">
                <p:oleObj spid="_x0000_s5125" name="Equation" r:id="rId3" imgW="2095500" imgH="469900" progId="Equation.3">
                  <p:embed/>
                </p:oleObj>
              </mc:Choice>
              <mc:Fallback>
                <p:oleObj name="Equation" r:id="rId3" imgW="2095500" imgH="469900" progId="Equation.3">
                  <p:embed/>
                  <p:pic>
                    <p:nvPicPr>
                      <p:cNvPr id="30721"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 y="1432115"/>
                        <a:ext cx="52578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7431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8.7. Find </a:t>
            </a:r>
            <a:r>
              <a:rPr lang="en-US" altLang="en-US" sz="3200" i="1" dirty="0"/>
              <a:t>n</a:t>
            </a:r>
            <a:r>
              <a:rPr lang="en-US" altLang="en-US" sz="3200" dirty="0"/>
              <a:t> for Two Matched Samples, Continuous Outcome </a:t>
            </a:r>
            <a:r>
              <a:rPr lang="en-US" altLang="en-US" sz="1600" dirty="0"/>
              <a:t>(5 of 5)</a:t>
            </a:r>
            <a:endParaRPr lang="en-US" dirty="0"/>
          </a:p>
        </p:txBody>
      </p:sp>
      <p:sp>
        <p:nvSpPr>
          <p:cNvPr id="14" name="Content Placeholder 2"/>
          <p:cNvSpPr>
            <a:spLocks noGrp="1"/>
          </p:cNvSpPr>
          <p:nvPr>
            <p:ph idx="1"/>
          </p:nvPr>
        </p:nvSpPr>
        <p:spPr/>
        <p:txBody>
          <a:bodyPr/>
          <a:lstStyle/>
          <a:p>
            <a:pPr>
              <a:lnSpc>
                <a:spcPct val="90000"/>
              </a:lnSpc>
              <a:spcBef>
                <a:spcPct val="0"/>
              </a:spcBef>
            </a:pPr>
            <a:r>
              <a:rPr lang="en-US" altLang="en-US" dirty="0"/>
              <a:t>Need </a:t>
            </a:r>
            <a:r>
              <a:rPr lang="en-US" altLang="en-US" i="1" dirty="0"/>
              <a:t>n</a:t>
            </a:r>
            <a:r>
              <a:rPr lang="en-US" altLang="en-US" dirty="0"/>
              <a:t> = 36 with complete outcome data</a:t>
            </a:r>
          </a:p>
          <a:p>
            <a:pPr>
              <a:lnSpc>
                <a:spcPct val="90000"/>
              </a:lnSpc>
              <a:spcBef>
                <a:spcPct val="0"/>
              </a:spcBef>
            </a:pPr>
            <a:r>
              <a:rPr lang="en-US" altLang="en-US" dirty="0"/>
              <a:t>Account for 30% attrition:</a:t>
            </a:r>
          </a:p>
          <a:p>
            <a:pPr>
              <a:lnSpc>
                <a:spcPct val="90000"/>
              </a:lnSpc>
              <a:spcBef>
                <a:spcPct val="0"/>
              </a:spcBef>
            </a:pPr>
            <a:endParaRPr lang="en-US" altLang="en-US" dirty="0"/>
          </a:p>
          <a:p>
            <a:pPr>
              <a:lnSpc>
                <a:spcPct val="90000"/>
              </a:lnSpc>
              <a:spcBef>
                <a:spcPct val="0"/>
              </a:spcBef>
            </a:pPr>
            <a:endParaRPr lang="en-US" altLang="en-US" dirty="0"/>
          </a:p>
          <a:p>
            <a:pPr>
              <a:lnSpc>
                <a:spcPct val="90000"/>
              </a:lnSpc>
              <a:spcBef>
                <a:spcPct val="0"/>
              </a:spcBef>
            </a:pPr>
            <a:endParaRPr lang="en-US" altLang="en-US" dirty="0"/>
          </a:p>
          <a:p>
            <a:pPr algn="ctr">
              <a:spcBef>
                <a:spcPct val="0"/>
              </a:spcBef>
              <a:buFontTx/>
              <a:buNone/>
            </a:pPr>
            <a:endParaRPr lang="en-US" altLang="en-US" dirty="0"/>
          </a:p>
          <a:p>
            <a:pPr algn="ctr">
              <a:spcBef>
                <a:spcPct val="0"/>
              </a:spcBef>
              <a:buFontTx/>
              <a:buNone/>
            </a:pPr>
            <a:endParaRPr lang="en-US" altLang="en-US" dirty="0"/>
          </a:p>
          <a:p>
            <a:pPr algn="ctr">
              <a:spcBef>
                <a:spcPct val="0"/>
              </a:spcBef>
              <a:buFontTx/>
              <a:buNone/>
            </a:pPr>
            <a:endParaRPr lang="en-US" altLang="en-US" dirty="0"/>
          </a:p>
          <a:p>
            <a:pPr algn="ctr">
              <a:spcBef>
                <a:spcPct val="0"/>
              </a:spcBef>
              <a:buFontTx/>
              <a:buNone/>
            </a:pPr>
            <a:r>
              <a:rPr lang="en-US" altLang="en-US" i="1" dirty="0"/>
              <a:t>N</a:t>
            </a:r>
            <a:r>
              <a:rPr lang="en-US" altLang="en-US" dirty="0"/>
              <a:t> (to enroll)*(% retained) = 36</a:t>
            </a:r>
          </a:p>
          <a:p>
            <a:pPr algn="ctr">
              <a:spcBef>
                <a:spcPct val="0"/>
              </a:spcBef>
              <a:buFontTx/>
              <a:buNone/>
            </a:pPr>
            <a:r>
              <a:rPr lang="en-US" altLang="en-US" dirty="0"/>
              <a:t>Need to enroll 36/0.70 = 52</a:t>
            </a:r>
          </a:p>
        </p:txBody>
      </p:sp>
      <p:sp>
        <p:nvSpPr>
          <p:cNvPr id="5" name="Text Box 4"/>
          <p:cNvSpPr txBox="1">
            <a:spLocks noChangeArrowheads="1"/>
          </p:cNvSpPr>
          <p:nvPr/>
        </p:nvSpPr>
        <p:spPr bwMode="auto">
          <a:xfrm>
            <a:off x="1632045" y="2392908"/>
            <a:ext cx="2590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0" fontAlgn="base" hangingPunct="0">
              <a:spcBef>
                <a:spcPct val="50000"/>
              </a:spcBef>
              <a:spcAft>
                <a:spcPct val="0"/>
              </a:spcAft>
              <a:buFontTx/>
              <a:buNone/>
            </a:pPr>
            <a:r>
              <a:rPr lang="en-US" altLang="en-US" sz="2800" dirty="0" smtClean="0">
                <a:solidFill>
                  <a:srgbClr val="000000"/>
                </a:solidFill>
                <a:ea typeface="MS PGothic" panose="020B0600070205080204" pitchFamily="34" charset="-128"/>
              </a:rPr>
              <a:t>Participants enrolled </a:t>
            </a:r>
            <a:r>
              <a:rPr lang="en-US" altLang="en-US" sz="2800" i="1" dirty="0" smtClean="0">
                <a:solidFill>
                  <a:srgbClr val="000000"/>
                </a:solidFill>
                <a:ea typeface="MS PGothic" panose="020B0600070205080204" pitchFamily="34" charset="-128"/>
              </a:rPr>
              <a:t>N</a:t>
            </a:r>
            <a:r>
              <a:rPr lang="en-US" altLang="en-US" sz="2800" dirty="0" smtClean="0">
                <a:solidFill>
                  <a:srgbClr val="000000"/>
                </a:solidFill>
                <a:ea typeface="MS PGothic" panose="020B0600070205080204" pitchFamily="34" charset="-128"/>
              </a:rPr>
              <a:t> = ?</a:t>
            </a:r>
          </a:p>
        </p:txBody>
      </p:sp>
      <p:sp>
        <p:nvSpPr>
          <p:cNvPr id="6" name="Text Box 5"/>
          <p:cNvSpPr txBox="1">
            <a:spLocks noChangeArrowheads="1"/>
          </p:cNvSpPr>
          <p:nvPr/>
        </p:nvSpPr>
        <p:spPr bwMode="auto">
          <a:xfrm>
            <a:off x="7651845" y="2392908"/>
            <a:ext cx="2667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0" fontAlgn="base" hangingPunct="0">
              <a:spcBef>
                <a:spcPct val="50000"/>
              </a:spcBef>
              <a:spcAft>
                <a:spcPct val="0"/>
              </a:spcAft>
              <a:buFontTx/>
              <a:buNone/>
            </a:pPr>
            <a:r>
              <a:rPr lang="en-US" altLang="en-US" sz="2800" smtClean="0">
                <a:solidFill>
                  <a:srgbClr val="000000"/>
                </a:solidFill>
                <a:ea typeface="MS PGothic" panose="020B0600070205080204" pitchFamily="34" charset="-128"/>
              </a:rPr>
              <a:t>Complete study (36)</a:t>
            </a:r>
          </a:p>
        </p:txBody>
      </p:sp>
      <p:sp>
        <p:nvSpPr>
          <p:cNvPr id="7" name="Text Box 6"/>
          <p:cNvSpPr txBox="1">
            <a:spLocks noChangeArrowheads="1"/>
          </p:cNvSpPr>
          <p:nvPr/>
        </p:nvSpPr>
        <p:spPr bwMode="auto">
          <a:xfrm>
            <a:off x="5594445" y="3307308"/>
            <a:ext cx="3048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buFontTx/>
              <a:buNone/>
            </a:pPr>
            <a:r>
              <a:rPr lang="en-US" altLang="en-US" sz="2600" smtClean="0">
                <a:solidFill>
                  <a:srgbClr val="000000"/>
                </a:solidFill>
                <a:ea typeface="MS PGothic" panose="020B0600070205080204" pitchFamily="34" charset="-128"/>
              </a:rPr>
              <a:t>Lost to follow-up</a:t>
            </a:r>
          </a:p>
        </p:txBody>
      </p:sp>
      <p:sp>
        <p:nvSpPr>
          <p:cNvPr id="8" name="Line 7" descr="An arrow pointing to the right. &#10;" title="Unnumbered figure 1"/>
          <p:cNvSpPr>
            <a:spLocks noChangeShapeType="1"/>
          </p:cNvSpPr>
          <p:nvPr/>
        </p:nvSpPr>
        <p:spPr bwMode="auto">
          <a:xfrm>
            <a:off x="4070445" y="2850108"/>
            <a:ext cx="3505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endParaRPr>
          </a:p>
        </p:txBody>
      </p:sp>
      <p:sp>
        <p:nvSpPr>
          <p:cNvPr id="9" name="Line 8" descr="An arrow pointing to the bottom right. &#10;" title="Unnumbered figure 2"/>
          <p:cNvSpPr>
            <a:spLocks noChangeShapeType="1"/>
          </p:cNvSpPr>
          <p:nvPr/>
        </p:nvSpPr>
        <p:spPr bwMode="auto">
          <a:xfrm>
            <a:off x="4070445" y="2850108"/>
            <a:ext cx="1447800" cy="533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N" sz="1800" b="0" i="0" u="none" strike="noStrike" kern="0" cap="none" spc="0" normalizeH="0" baseline="0" noProof="0" smtClean="0">
              <a:ln>
                <a:noFill/>
              </a:ln>
              <a:solidFill>
                <a:srgbClr val="000000"/>
              </a:solidFill>
              <a:effectLst/>
              <a:uLnTx/>
              <a:uFillTx/>
              <a:latin typeface="Verdana" panose="020B0604030504040204" pitchFamily="34" charset="0"/>
              <a:ea typeface="MS PGothic" panose="020B0600070205080204" pitchFamily="34" charset="-128"/>
            </a:endParaRPr>
          </a:p>
        </p:txBody>
      </p:sp>
      <p:sp>
        <p:nvSpPr>
          <p:cNvPr id="10" name="Text Box 9"/>
          <p:cNvSpPr txBox="1">
            <a:spLocks noChangeArrowheads="1"/>
          </p:cNvSpPr>
          <p:nvPr/>
        </p:nvSpPr>
        <p:spPr bwMode="auto">
          <a:xfrm>
            <a:off x="4299045" y="3078708"/>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buFontTx/>
              <a:buNone/>
            </a:pPr>
            <a:r>
              <a:rPr lang="en-US" altLang="en-US" sz="2400" smtClean="0">
                <a:solidFill>
                  <a:srgbClr val="000000"/>
                </a:solidFill>
                <a:ea typeface="MS PGothic" panose="020B0600070205080204" pitchFamily="34" charset="-128"/>
              </a:rPr>
              <a:t>30%</a:t>
            </a:r>
          </a:p>
        </p:txBody>
      </p:sp>
      <p:sp>
        <p:nvSpPr>
          <p:cNvPr id="11" name="Text Box 10"/>
          <p:cNvSpPr txBox="1">
            <a:spLocks noChangeArrowheads="1"/>
          </p:cNvSpPr>
          <p:nvPr/>
        </p:nvSpPr>
        <p:spPr bwMode="auto">
          <a:xfrm>
            <a:off x="5365845" y="2392908"/>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Courier New" panose="02070309020205020404" pitchFamily="49" charset="0"/>
              <a:buChar char="o"/>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0" fontAlgn="base" hangingPunct="0">
              <a:spcBef>
                <a:spcPct val="50000"/>
              </a:spcBef>
              <a:spcAft>
                <a:spcPct val="0"/>
              </a:spcAft>
              <a:buFontTx/>
              <a:buNone/>
            </a:pPr>
            <a:r>
              <a:rPr lang="en-US" altLang="en-US" sz="2400" smtClean="0">
                <a:solidFill>
                  <a:srgbClr val="000000"/>
                </a:solidFill>
                <a:ea typeface="MS PGothic" panose="020B0600070205080204" pitchFamily="34" charset="-128"/>
              </a:rPr>
              <a:t>70%</a:t>
            </a:r>
          </a:p>
        </p:txBody>
      </p:sp>
    </p:spTree>
    <p:extLst>
      <p:ext uri="{BB962C8B-B14F-4D97-AF65-F5344CB8AC3E}">
        <p14:creationId xmlns:p14="http://schemas.microsoft.com/office/powerpoint/2010/main" val="29189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Learning Objectives</a:t>
            </a:r>
            <a:endParaRPr lang="en-US" dirty="0"/>
          </a:p>
        </p:txBody>
      </p:sp>
      <p:sp>
        <p:nvSpPr>
          <p:cNvPr id="14" name="Content Placeholder 2"/>
          <p:cNvSpPr>
            <a:spLocks noGrp="1"/>
          </p:cNvSpPr>
          <p:nvPr>
            <p:ph idx="1"/>
          </p:nvPr>
        </p:nvSpPr>
        <p:spPr/>
        <p:txBody>
          <a:bodyPr/>
          <a:lstStyle/>
          <a:p>
            <a:pPr>
              <a:defRPr/>
            </a:pPr>
            <a:r>
              <a:rPr lang="en-US" dirty="0"/>
              <a:t>Provide examples demonstrating how the margin of error, effect size, and variability of the outcome affect sample size computations </a:t>
            </a:r>
          </a:p>
          <a:p>
            <a:pPr>
              <a:defRPr/>
            </a:pPr>
            <a:r>
              <a:rPr lang="en-US" dirty="0"/>
              <a:t>Compute the sample size required to estimate population parameters with precision</a:t>
            </a:r>
          </a:p>
          <a:p>
            <a:pPr>
              <a:defRPr/>
            </a:pPr>
            <a:r>
              <a:rPr lang="en-US" dirty="0"/>
              <a:t>Interpret statistical power in tests of hypothesis</a:t>
            </a:r>
          </a:p>
          <a:p>
            <a:pPr>
              <a:defRPr/>
            </a:pPr>
            <a:r>
              <a:rPr lang="en-US" dirty="0"/>
              <a:t>Compute the sample size required to ensure high power in tests of hypothesis</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8.8. Find </a:t>
            </a:r>
            <a:r>
              <a:rPr lang="en-US" altLang="en-US" sz="3200" i="1" dirty="0"/>
              <a:t>n</a:t>
            </a:r>
            <a:r>
              <a:rPr lang="en-US" altLang="en-US" sz="3200" dirty="0"/>
              <a:t> for Two Independent Samples, Dichotomous Outcome </a:t>
            </a:r>
            <a:r>
              <a:rPr lang="en-US" altLang="en-US" sz="1600" dirty="0"/>
              <a:t>(1 of 2)</a:t>
            </a:r>
            <a:endParaRPr lang="en-US" dirty="0"/>
          </a:p>
        </p:txBody>
      </p:sp>
      <p:sp>
        <p:nvSpPr>
          <p:cNvPr id="14" name="Content Placeholder 2"/>
          <p:cNvSpPr>
            <a:spLocks noGrp="1"/>
          </p:cNvSpPr>
          <p:nvPr>
            <p:ph idx="1"/>
          </p:nvPr>
        </p:nvSpPr>
        <p:spPr/>
        <p:txBody>
          <a:bodyPr/>
          <a:lstStyle/>
          <a:p>
            <a:r>
              <a:rPr lang="en-US" altLang="en-US" dirty="0"/>
              <a:t>Planning study to estimate the difference in proportions of premature deliveries in mothers who smoke compared to those who do not</a:t>
            </a:r>
          </a:p>
          <a:p>
            <a:r>
              <a:rPr lang="en-US" altLang="en-US" dirty="0"/>
              <a:t>Want estimate within 4% of the true difference, will use 95% confidence level and assume that 12% of infants are born prematurely</a:t>
            </a:r>
          </a:p>
        </p:txBody>
      </p:sp>
    </p:spTree>
    <p:extLst>
      <p:ext uri="{BB962C8B-B14F-4D97-AF65-F5344CB8AC3E}">
        <p14:creationId xmlns:p14="http://schemas.microsoft.com/office/powerpoint/2010/main" val="327486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sz="3200" dirty="0"/>
              <a:t>Example 8.8. Find </a:t>
            </a:r>
            <a:r>
              <a:rPr lang="en-US" altLang="en-US" sz="3200" i="1" dirty="0"/>
              <a:t>n</a:t>
            </a:r>
            <a:r>
              <a:rPr lang="en-US" altLang="en-US" sz="3200" dirty="0"/>
              <a:t> for Two Independent Samples, Dichotomous Outcome </a:t>
            </a:r>
            <a:r>
              <a:rPr lang="en-US" altLang="en-US" sz="1600" dirty="0"/>
              <a:t>(1 of 2)</a:t>
            </a:r>
            <a:endParaRPr lang="en-US" dirty="0"/>
          </a:p>
        </p:txBody>
      </p:sp>
      <p:sp>
        <p:nvSpPr>
          <p:cNvPr id="14" name="Content Placeholder 2"/>
          <p:cNvSpPr>
            <a:spLocks noGrp="1"/>
          </p:cNvSpPr>
          <p:nvPr>
            <p:ph idx="1"/>
          </p:nvPr>
        </p:nvSpPr>
        <p:spPr>
          <a:xfrm>
            <a:off x="925830" y="4258101"/>
            <a:ext cx="10287000" cy="1931816"/>
          </a:xfrm>
        </p:spPr>
        <p:txBody>
          <a:bodyPr/>
          <a:lstStyle/>
          <a:p>
            <a:pPr>
              <a:spcBef>
                <a:spcPct val="50000"/>
              </a:spcBef>
            </a:pPr>
            <a:r>
              <a:rPr lang="en-US" altLang="en-US" dirty="0"/>
              <a:t>Need </a:t>
            </a:r>
            <a:r>
              <a:rPr lang="en-US" altLang="en-US" i="1" dirty="0"/>
              <a:t>n</a:t>
            </a:r>
            <a:r>
              <a:rPr lang="en-US" altLang="en-US" baseline="-25000" dirty="0"/>
              <a:t>1 </a:t>
            </a:r>
            <a:r>
              <a:rPr lang="en-US" altLang="en-US" dirty="0"/>
              <a:t>= 508 women who smoke during pregnancy and </a:t>
            </a:r>
            <a:r>
              <a:rPr lang="en-US" altLang="en-US" i="1" dirty="0"/>
              <a:t>n</a:t>
            </a:r>
            <a:r>
              <a:rPr lang="en-US" altLang="en-US" baseline="-25000" dirty="0"/>
              <a:t>2 </a:t>
            </a:r>
            <a:r>
              <a:rPr lang="en-US" altLang="en-US" dirty="0"/>
              <a:t>= 508 who do not, with complete outcome data</a:t>
            </a:r>
          </a:p>
        </p:txBody>
      </p:sp>
      <p:graphicFrame>
        <p:nvGraphicFramePr>
          <p:cNvPr id="4" name="Object 3" descr="&quot;n i equals p 1 times 1 minus p 1 plus p 2 times 1 minus p 2 the whole times z over E the whole square equals 0.12 times the whole of 1 minus 0.12 plus 0.12 times the whole of 1 minus 0.12 the whole times 1.96 over 0.04 the whole square equals 507.1.&#10;&quot;&#10;" title="Unnumbered figure "/>
          <p:cNvGraphicFramePr>
            <a:graphicFrameLocks noChangeAspect="1"/>
          </p:cNvGraphicFramePr>
          <p:nvPr>
            <p:extLst>
              <p:ext uri="{D42A27DB-BD31-4B8C-83A1-F6EECF244321}">
                <p14:modId xmlns:p14="http://schemas.microsoft.com/office/powerpoint/2010/main" val="1965881483"/>
              </p:ext>
            </p:extLst>
          </p:nvPr>
        </p:nvGraphicFramePr>
        <p:xfrm>
          <a:off x="1395934" y="1542529"/>
          <a:ext cx="7159625" cy="2244725"/>
        </p:xfrm>
        <a:graphic>
          <a:graphicData uri="http://schemas.openxmlformats.org/presentationml/2006/ole">
            <mc:AlternateContent xmlns:mc="http://schemas.openxmlformats.org/markup-compatibility/2006">
              <mc:Choice xmlns:v="urn:schemas-microsoft-com:vml" Requires="v">
                <p:oleObj spid="_x0000_s6148" name="Equation" r:id="rId3" imgW="2997200" imgH="939800" progId="Equation.3">
                  <p:embed/>
                </p:oleObj>
              </mc:Choice>
              <mc:Fallback>
                <p:oleObj name="Equation" r:id="rId3" imgW="2997200" imgH="939800" progId="Equation.3">
                  <p:embed/>
                  <p:pic>
                    <p:nvPicPr>
                      <p:cNvPr id="33793"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934" y="1542529"/>
                        <a:ext cx="7159625" cy="224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818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Determining Sample Size for </a:t>
            </a:r>
            <a:br>
              <a:rPr lang="en-US" altLang="en-US" dirty="0"/>
            </a:br>
            <a:r>
              <a:rPr lang="en-US" altLang="en-US" dirty="0"/>
              <a:t>Hypothesis Testing</a:t>
            </a:r>
            <a:r>
              <a:rPr lang="en-US" altLang="en-US" sz="3600" dirty="0"/>
              <a:t>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latin typeface="Symbol" panose="05050102010706020507" pitchFamily="18" charset="2"/>
                <a:ea typeface="MS PGothic" panose="020B0600070205080204" pitchFamily="34" charset="-128"/>
              </a:rPr>
              <a:t>a </a:t>
            </a:r>
            <a:r>
              <a:rPr lang="en-US" altLang="en-US" dirty="0">
                <a:ea typeface="MS PGothic" panose="020B0600070205080204" pitchFamily="34" charset="-128"/>
              </a:rPr>
              <a:t>= P(Type I error) = P(Reject H</a:t>
            </a:r>
            <a:r>
              <a:rPr lang="en-US" altLang="en-US" baseline="-25000" dirty="0">
                <a:ea typeface="MS PGothic" panose="020B0600070205080204" pitchFamily="34" charset="-128"/>
              </a:rPr>
              <a:t>0</a:t>
            </a:r>
            <a:r>
              <a:rPr lang="en-US" altLang="en-US" dirty="0">
                <a:ea typeface="MS PGothic" panose="020B0600070205080204" pitchFamily="34" charset="-128"/>
              </a:rPr>
              <a:t>|H</a:t>
            </a:r>
            <a:r>
              <a:rPr lang="en-US" altLang="en-US" baseline="-25000" dirty="0">
                <a:ea typeface="MS PGothic" panose="020B0600070205080204" pitchFamily="34" charset="-128"/>
              </a:rPr>
              <a:t>0</a:t>
            </a:r>
            <a:r>
              <a:rPr lang="en-US" altLang="en-US" dirty="0">
                <a:ea typeface="MS PGothic" panose="020B0600070205080204" pitchFamily="34" charset="-128"/>
              </a:rPr>
              <a:t> true)</a:t>
            </a:r>
            <a:endParaRPr lang="en-US" altLang="en-US" dirty="0">
              <a:latin typeface="Symbol" panose="05050102010706020507" pitchFamily="18" charset="2"/>
              <a:ea typeface="MS PGothic" panose="020B0600070205080204" pitchFamily="34" charset="-128"/>
            </a:endParaRPr>
          </a:p>
          <a:p>
            <a:r>
              <a:rPr lang="en-US" altLang="en-US" dirty="0">
                <a:latin typeface="Symbol" panose="05050102010706020507" pitchFamily="18" charset="2"/>
                <a:ea typeface="MS PGothic" panose="020B0600070205080204" pitchFamily="34" charset="-128"/>
              </a:rPr>
              <a:t>b </a:t>
            </a:r>
            <a:r>
              <a:rPr lang="en-US" altLang="en-US" dirty="0">
                <a:ea typeface="MS PGothic" panose="020B0600070205080204" pitchFamily="34" charset="-128"/>
              </a:rPr>
              <a:t>= P(Type II error)</a:t>
            </a:r>
          </a:p>
          <a:p>
            <a:pPr>
              <a:buNone/>
            </a:pPr>
            <a:r>
              <a:rPr lang="en-US" altLang="en-US" dirty="0">
                <a:ea typeface="MS PGothic" panose="020B0600070205080204" pitchFamily="34" charset="-128"/>
              </a:rPr>
              <a:t>       = P(Do n</a:t>
            </a:r>
            <a:r>
              <a:rPr lang="en-US" altLang="ja-JP" dirty="0">
                <a:ea typeface="MS PGothic" panose="020B0600070205080204" pitchFamily="34" charset="-128"/>
              </a:rPr>
              <a:t>o</a:t>
            </a:r>
            <a:r>
              <a:rPr lang="en-US" altLang="en-US" dirty="0">
                <a:ea typeface="MS PGothic" panose="020B0600070205080204" pitchFamily="34" charset="-128"/>
              </a:rPr>
              <a:t>t reject H</a:t>
            </a:r>
            <a:r>
              <a:rPr lang="en-US" altLang="en-US" baseline="-25000" dirty="0">
                <a:ea typeface="MS PGothic" panose="020B0600070205080204" pitchFamily="34" charset="-128"/>
              </a:rPr>
              <a:t>0</a:t>
            </a:r>
            <a:r>
              <a:rPr lang="en-US" altLang="en-US" dirty="0">
                <a:ea typeface="MS PGothic" panose="020B0600070205080204" pitchFamily="34" charset="-128"/>
              </a:rPr>
              <a:t>|H</a:t>
            </a:r>
            <a:r>
              <a:rPr lang="en-US" altLang="en-US" baseline="-25000" dirty="0">
                <a:ea typeface="MS PGothic" panose="020B0600070205080204" pitchFamily="34" charset="-128"/>
              </a:rPr>
              <a:t>0</a:t>
            </a:r>
            <a:r>
              <a:rPr lang="en-US" altLang="en-US" dirty="0">
                <a:ea typeface="MS PGothic" panose="020B0600070205080204" pitchFamily="34" charset="-128"/>
              </a:rPr>
              <a:t> false)</a:t>
            </a:r>
          </a:p>
          <a:p>
            <a:r>
              <a:rPr lang="en-US" altLang="en-US" dirty="0">
                <a:ea typeface="MS PGothic" panose="020B0600070205080204" pitchFamily="34" charset="-128"/>
              </a:rPr>
              <a:t>Power = 1 – </a:t>
            </a:r>
            <a:r>
              <a:rPr lang="en-US" altLang="en-US" dirty="0">
                <a:latin typeface="Symbol" panose="05050102010706020507" pitchFamily="18" charset="2"/>
                <a:ea typeface="MS PGothic" panose="020B0600070205080204" pitchFamily="34" charset="-128"/>
              </a:rPr>
              <a:t>b </a:t>
            </a:r>
            <a:r>
              <a:rPr lang="en-US" altLang="en-US" dirty="0">
                <a:ea typeface="MS PGothic" panose="020B0600070205080204" pitchFamily="34" charset="-128"/>
              </a:rPr>
              <a:t>= P(Reject H</a:t>
            </a:r>
            <a:r>
              <a:rPr lang="en-US" altLang="en-US" baseline="-25000" dirty="0">
                <a:ea typeface="MS PGothic" panose="020B0600070205080204" pitchFamily="34" charset="-128"/>
              </a:rPr>
              <a:t>0</a:t>
            </a:r>
            <a:r>
              <a:rPr lang="en-US" altLang="en-US" dirty="0">
                <a:ea typeface="MS PGothic" panose="020B0600070205080204" pitchFamily="34" charset="-128"/>
              </a:rPr>
              <a:t>|H</a:t>
            </a:r>
            <a:r>
              <a:rPr lang="en-US" altLang="en-US" baseline="-25000" dirty="0">
                <a:ea typeface="MS PGothic" panose="020B0600070205080204" pitchFamily="34" charset="-128"/>
              </a:rPr>
              <a:t>0</a:t>
            </a:r>
            <a:r>
              <a:rPr lang="en-US" altLang="en-US" dirty="0">
                <a:ea typeface="MS PGothic" panose="020B0600070205080204" pitchFamily="34" charset="-128"/>
              </a:rPr>
              <a:t> false)</a:t>
            </a:r>
          </a:p>
          <a:p>
            <a:endParaRPr lang="en-US" altLang="en-US" dirty="0">
              <a:ea typeface="MS PGothic" panose="020B0600070205080204" pitchFamily="34" charset="-128"/>
            </a:endParaRPr>
          </a:p>
          <a:p>
            <a:endParaRPr lang="en-US" altLang="en-US" dirty="0">
              <a:ea typeface="MS PGothic" panose="020B0600070205080204" pitchFamily="34" charset="-128"/>
            </a:endParaRPr>
          </a:p>
        </p:txBody>
      </p:sp>
    </p:spTree>
    <p:extLst>
      <p:ext uri="{BB962C8B-B14F-4D97-AF65-F5344CB8AC3E}">
        <p14:creationId xmlns:p14="http://schemas.microsoft.com/office/powerpoint/2010/main" val="119716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Determining Sample Size for </a:t>
            </a:r>
            <a:br>
              <a:rPr lang="en-US" altLang="en-US" dirty="0"/>
            </a:br>
            <a:r>
              <a:rPr lang="en-US" altLang="en-US" dirty="0"/>
              <a:t>Hypothesis Testing</a:t>
            </a:r>
            <a:r>
              <a:rPr lang="en-US" altLang="en-US" sz="3600" dirty="0"/>
              <a:t>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latin typeface="Symbol" panose="05050102010706020507" pitchFamily="18" charset="2"/>
              </a:rPr>
              <a:t>b</a:t>
            </a:r>
            <a:r>
              <a:rPr lang="en-US" altLang="en-US" dirty="0"/>
              <a:t> and power are related to the sample size, level of significance (</a:t>
            </a:r>
            <a:r>
              <a:rPr lang="en-US" altLang="en-US" dirty="0">
                <a:latin typeface="Symbol" panose="05050102010706020507" pitchFamily="18" charset="2"/>
              </a:rPr>
              <a:t>a</a:t>
            </a:r>
            <a:r>
              <a:rPr lang="en-US" altLang="en-US" dirty="0"/>
              <a:t>), and the effect size (difference in parameter of interest under H</a:t>
            </a:r>
            <a:r>
              <a:rPr lang="en-US" altLang="en-US" baseline="-25000" dirty="0"/>
              <a:t>0</a:t>
            </a:r>
            <a:r>
              <a:rPr lang="en-US" altLang="en-US" dirty="0"/>
              <a:t> versus H</a:t>
            </a:r>
            <a:r>
              <a:rPr lang="en-US" altLang="en-US" baseline="-25000" dirty="0"/>
              <a:t>1</a:t>
            </a:r>
            <a:r>
              <a:rPr lang="en-US" altLang="en-US" dirty="0"/>
              <a:t>).</a:t>
            </a:r>
          </a:p>
          <a:p>
            <a:endParaRPr lang="en-US" altLang="en-US" dirty="0"/>
          </a:p>
          <a:p>
            <a:endParaRPr lang="en-US" altLang="en-US" dirty="0"/>
          </a:p>
        </p:txBody>
      </p:sp>
    </p:spTree>
    <p:extLst>
      <p:ext uri="{BB962C8B-B14F-4D97-AF65-F5344CB8AC3E}">
        <p14:creationId xmlns:p14="http://schemas.microsoft.com/office/powerpoint/2010/main" val="282064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latin typeface="Symbol" panose="05050102010706020507" pitchFamily="18" charset="2"/>
              </a:rPr>
              <a:t>a, b,</a:t>
            </a:r>
            <a:r>
              <a:rPr lang="en-US" altLang="en-US" dirty="0"/>
              <a:t> and Power</a:t>
            </a:r>
            <a:endParaRPr lang="en-US" dirty="0"/>
          </a:p>
        </p:txBody>
      </p:sp>
      <p:pic>
        <p:nvPicPr>
          <p:cNvPr id="5" name="Picture 3" descr="A bell shaped distribution curve on the left ranges from 84 to 96 having its peak at 90. The area under the curve above 93.92 is indicated as alpha by 2. Another bell shaped distribution curve on the right ranges from 88 to 100 having its peak at 94. A vertical line is drawn from 93.92 up to the curve. The values below 93.92 are indicated as Do not reject H 0 and that above 93.92 are indicated as Reject H 0, along the horizontal axis. The area of the curve to the left of the vertical line is indicated as beta and that to the right of the line is indicated as Power.&#10;" title="Fig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89964"/>
            <a:ext cx="6096000" cy="466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Determining Sample Size for </a:t>
            </a:r>
            <a:br>
              <a:rPr lang="en-US" altLang="en-US" dirty="0"/>
            </a:br>
            <a:r>
              <a:rPr lang="en-US" altLang="en-US" dirty="0"/>
              <a:t>Hypothesis Testing</a:t>
            </a:r>
            <a:endParaRPr lang="en-US" dirty="0"/>
          </a:p>
        </p:txBody>
      </p:sp>
      <p:sp>
        <p:nvSpPr>
          <p:cNvPr id="14" name="Content Placeholder 2"/>
          <p:cNvSpPr>
            <a:spLocks noGrp="1"/>
          </p:cNvSpPr>
          <p:nvPr>
            <p:ph idx="1"/>
          </p:nvPr>
        </p:nvSpPr>
        <p:spPr/>
        <p:txBody>
          <a:bodyPr/>
          <a:lstStyle/>
          <a:p>
            <a:r>
              <a:rPr lang="en-US" altLang="en-US" dirty="0">
                <a:latin typeface="Symbol" panose="05050102010706020507" pitchFamily="18" charset="2"/>
              </a:rPr>
              <a:t>b</a:t>
            </a:r>
            <a:r>
              <a:rPr lang="en-US" altLang="en-US" dirty="0"/>
              <a:t> and power are related to the sample size, level of significance (</a:t>
            </a:r>
            <a:r>
              <a:rPr lang="en-US" altLang="en-US" dirty="0">
                <a:latin typeface="Symbol" panose="05050102010706020507" pitchFamily="18" charset="2"/>
              </a:rPr>
              <a:t>a</a:t>
            </a:r>
            <a:r>
              <a:rPr lang="en-US" altLang="en-US" dirty="0"/>
              <a:t>), and the effect size (difference in parameter of interest under H</a:t>
            </a:r>
            <a:r>
              <a:rPr lang="en-US" altLang="en-US" baseline="-25000" dirty="0"/>
              <a:t>0</a:t>
            </a:r>
            <a:r>
              <a:rPr lang="en-US" altLang="en-US" dirty="0"/>
              <a:t> versus H</a:t>
            </a:r>
            <a:r>
              <a:rPr lang="en-US" altLang="en-US" baseline="-25000" dirty="0"/>
              <a:t>1</a:t>
            </a:r>
            <a:r>
              <a:rPr lang="en-US" altLang="en-US" dirty="0"/>
              <a:t>).</a:t>
            </a:r>
          </a:p>
          <a:p>
            <a:pPr lvl="1"/>
            <a:r>
              <a:rPr lang="en-US" altLang="en-US" dirty="0"/>
              <a:t>Power is higher with larger </a:t>
            </a:r>
            <a:r>
              <a:rPr lang="en-US" altLang="en-US" dirty="0">
                <a:latin typeface="Symbol" panose="05050102010706020507" pitchFamily="18" charset="2"/>
              </a:rPr>
              <a:t>a.</a:t>
            </a:r>
            <a:endParaRPr lang="en-US" altLang="en-US" dirty="0">
              <a:latin typeface="Symbol MT" pitchFamily="18" charset="2"/>
            </a:endParaRPr>
          </a:p>
          <a:p>
            <a:pPr lvl="1"/>
            <a:r>
              <a:rPr lang="en-US" altLang="en-US" dirty="0"/>
              <a:t>Power is higher with larger effect size.</a:t>
            </a:r>
          </a:p>
          <a:p>
            <a:pPr lvl="1"/>
            <a:r>
              <a:rPr lang="en-US" altLang="en-US" dirty="0"/>
              <a:t>Power is higher with larger sample size.</a:t>
            </a:r>
          </a:p>
          <a:p>
            <a:endParaRPr lang="en-US" altLang="en-US" dirty="0"/>
          </a:p>
          <a:p>
            <a:endParaRPr lang="en-US" altLang="en-US" dirty="0"/>
          </a:p>
        </p:txBody>
      </p:sp>
    </p:spTree>
    <p:extLst>
      <p:ext uri="{BB962C8B-B14F-4D97-AF65-F5344CB8AC3E}">
        <p14:creationId xmlns:p14="http://schemas.microsoft.com/office/powerpoint/2010/main" val="307872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8.11.</a:t>
            </a:r>
            <a:br>
              <a:rPr lang="en-US" altLang="en-US" dirty="0"/>
            </a:br>
            <a:r>
              <a:rPr lang="en-US" altLang="en-US" dirty="0"/>
              <a:t>Find </a:t>
            </a:r>
            <a:r>
              <a:rPr lang="en-US" altLang="en-US" i="1" dirty="0"/>
              <a:t>n</a:t>
            </a:r>
            <a:r>
              <a:rPr lang="en-US" altLang="en-US" dirty="0"/>
              <a:t> to Test H</a:t>
            </a:r>
            <a:r>
              <a:rPr lang="en-US" altLang="en-US" baseline="-25000" dirty="0"/>
              <a:t>0</a:t>
            </a:r>
            <a:r>
              <a:rPr lang="en-US" altLang="en-US" dirty="0"/>
              <a:t>: </a:t>
            </a:r>
            <a:r>
              <a:rPr lang="en-US" altLang="en-US" dirty="0">
                <a:latin typeface="Symbol" panose="05050102010706020507" pitchFamily="18" charset="2"/>
              </a:rPr>
              <a:t>m = m</a:t>
            </a:r>
            <a:r>
              <a:rPr lang="en-US" altLang="en-US" baseline="-25000" dirty="0"/>
              <a:t>0</a:t>
            </a:r>
            <a:r>
              <a:rPr lang="en-US" altLang="en-US" dirty="0"/>
              <a:t>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Planning study to test </a:t>
            </a:r>
          </a:p>
          <a:p>
            <a:pPr>
              <a:buNone/>
            </a:pPr>
            <a:r>
              <a:rPr lang="en-US" altLang="en-US" dirty="0"/>
              <a:t>		H</a:t>
            </a:r>
            <a:r>
              <a:rPr lang="en-US" altLang="en-US" baseline="-25000" dirty="0"/>
              <a:t>0</a:t>
            </a:r>
            <a:r>
              <a:rPr lang="en-US" altLang="en-US" dirty="0"/>
              <a:t>: </a:t>
            </a:r>
            <a:r>
              <a:rPr lang="en-US" altLang="en-US" dirty="0">
                <a:latin typeface="Symbol" panose="05050102010706020507" pitchFamily="18" charset="2"/>
              </a:rPr>
              <a:t>m </a:t>
            </a:r>
            <a:r>
              <a:rPr lang="en-US" altLang="en-US" dirty="0"/>
              <a:t>= $3302 vs. </a:t>
            </a:r>
          </a:p>
          <a:p>
            <a:pPr>
              <a:buNone/>
            </a:pPr>
            <a:r>
              <a:rPr lang="en-US" altLang="en-US" dirty="0"/>
              <a:t>		H</a:t>
            </a:r>
            <a:r>
              <a:rPr lang="en-US" altLang="en-US" baseline="-25000" dirty="0"/>
              <a:t>1</a:t>
            </a:r>
            <a:r>
              <a:rPr lang="en-US" altLang="en-US" dirty="0"/>
              <a:t>: </a:t>
            </a:r>
            <a:r>
              <a:rPr lang="en-US" altLang="en-US" dirty="0">
                <a:latin typeface="Symbol" panose="05050102010706020507" pitchFamily="18" charset="2"/>
              </a:rPr>
              <a:t>m </a:t>
            </a:r>
            <a:r>
              <a:rPr lang="en-US" altLang="en-US" dirty="0"/>
              <a:t>≠ $3302 at </a:t>
            </a:r>
            <a:r>
              <a:rPr lang="en-US" altLang="en-US" dirty="0">
                <a:latin typeface="Symbol" panose="05050102010706020507" pitchFamily="18" charset="2"/>
              </a:rPr>
              <a:t>a </a:t>
            </a:r>
            <a:r>
              <a:rPr lang="en-US" altLang="en-US" dirty="0"/>
              <a:t>= 0.05</a:t>
            </a:r>
          </a:p>
          <a:p>
            <a:r>
              <a:rPr lang="en-US" altLang="en-US" dirty="0"/>
              <a:t>Determine </a:t>
            </a:r>
            <a:r>
              <a:rPr lang="en-US" altLang="en-US" i="1" dirty="0"/>
              <a:t>n</a:t>
            </a:r>
            <a:r>
              <a:rPr lang="en-US" altLang="en-US" dirty="0"/>
              <a:t> to ensure 80% power to detect a difference of $150 in mean expenditures on health care and prescription drugs (assume standard deviation is $890).</a:t>
            </a:r>
          </a:p>
        </p:txBody>
      </p:sp>
    </p:spTree>
    <p:extLst>
      <p:ext uri="{BB962C8B-B14F-4D97-AF65-F5344CB8AC3E}">
        <p14:creationId xmlns:p14="http://schemas.microsoft.com/office/powerpoint/2010/main" val="121153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8.11.</a:t>
            </a:r>
            <a:br>
              <a:rPr lang="en-US" altLang="en-US" dirty="0"/>
            </a:br>
            <a:r>
              <a:rPr lang="en-US" altLang="en-US" dirty="0"/>
              <a:t>Find </a:t>
            </a:r>
            <a:r>
              <a:rPr lang="en-US" altLang="en-US" i="1" dirty="0"/>
              <a:t>n</a:t>
            </a:r>
            <a:r>
              <a:rPr lang="en-US" altLang="en-US" dirty="0"/>
              <a:t> to Test H</a:t>
            </a:r>
            <a:r>
              <a:rPr lang="en-US" altLang="en-US" baseline="-25000" dirty="0"/>
              <a:t>0</a:t>
            </a:r>
            <a:r>
              <a:rPr lang="en-US" altLang="en-US" dirty="0"/>
              <a:t>: </a:t>
            </a:r>
            <a:r>
              <a:rPr lang="en-US" altLang="en-US" dirty="0">
                <a:latin typeface="Symbol" panose="05050102010706020507" pitchFamily="18" charset="2"/>
              </a:rPr>
              <a:t>m = m</a:t>
            </a:r>
            <a:r>
              <a:rPr lang="en-US" altLang="en-US" baseline="-25000" dirty="0"/>
              <a:t>0</a:t>
            </a:r>
            <a:r>
              <a:rPr lang="en-US" altLang="en-US" dirty="0"/>
              <a:t> </a:t>
            </a:r>
            <a:r>
              <a:rPr lang="en-US" altLang="en-US" sz="1400" dirty="0"/>
              <a:t>(2 of 2)</a:t>
            </a:r>
            <a:endParaRPr lang="en-US" dirty="0"/>
          </a:p>
        </p:txBody>
      </p:sp>
      <p:sp>
        <p:nvSpPr>
          <p:cNvPr id="14" name="Content Placeholder 2"/>
          <p:cNvSpPr>
            <a:spLocks noGrp="1"/>
          </p:cNvSpPr>
          <p:nvPr>
            <p:ph idx="1"/>
          </p:nvPr>
        </p:nvSpPr>
        <p:spPr>
          <a:xfrm>
            <a:off x="925830" y="4271749"/>
            <a:ext cx="10287000" cy="1918168"/>
          </a:xfrm>
        </p:spPr>
        <p:txBody>
          <a:bodyPr/>
          <a:lstStyle/>
          <a:p>
            <a:pPr>
              <a:spcBef>
                <a:spcPct val="50000"/>
              </a:spcBef>
            </a:pPr>
            <a:r>
              <a:rPr lang="en-US" altLang="en-US" dirty="0"/>
              <a:t>Need sample size of 272</a:t>
            </a:r>
          </a:p>
        </p:txBody>
      </p:sp>
      <p:graphicFrame>
        <p:nvGraphicFramePr>
          <p:cNvPr id="4" name="Object 3" descr="&quot;E S equals modulus of mu 1 minus mu 0 the whole over sigma equals 150 over 890 equals 0.17.&#10;n equals z sub 1 minus alpha by 2 plus z sub 1 minus beta the whole over E S the whole square equals 1.96 plus 0.84 the whole over 0.17 the whole square equals 271.3.&quot;&#10;" title="Unnumbered figure "/>
          <p:cNvGraphicFramePr>
            <a:graphicFrameLocks noChangeAspect="1"/>
          </p:cNvGraphicFramePr>
          <p:nvPr>
            <p:extLst>
              <p:ext uri="{D42A27DB-BD31-4B8C-83A1-F6EECF244321}">
                <p14:modId xmlns:p14="http://schemas.microsoft.com/office/powerpoint/2010/main" val="1671142753"/>
              </p:ext>
            </p:extLst>
          </p:nvPr>
        </p:nvGraphicFramePr>
        <p:xfrm>
          <a:off x="1288576" y="1360760"/>
          <a:ext cx="7696200" cy="2673350"/>
        </p:xfrm>
        <a:graphic>
          <a:graphicData uri="http://schemas.openxmlformats.org/presentationml/2006/ole">
            <mc:AlternateContent xmlns:mc="http://schemas.openxmlformats.org/markup-compatibility/2006">
              <mc:Choice xmlns:v="urn:schemas-microsoft-com:vml" Requires="v">
                <p:oleObj spid="_x0000_s7172" name="Equation" r:id="rId3" imgW="2705100" imgH="939800" progId="Equation.3">
                  <p:embed/>
                </p:oleObj>
              </mc:Choice>
              <mc:Fallback>
                <p:oleObj name="Equation" r:id="rId3" imgW="2705100" imgH="939800" progId="Equation.3">
                  <p:embed/>
                  <p:pic>
                    <p:nvPicPr>
                      <p:cNvPr id="39938"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576" y="1360760"/>
                        <a:ext cx="7696200" cy="267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3006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8.12.</a:t>
            </a:r>
            <a:br>
              <a:rPr lang="en-US" altLang="en-US" dirty="0"/>
            </a:br>
            <a:r>
              <a:rPr lang="en-US" altLang="en-US" dirty="0"/>
              <a:t>Find </a:t>
            </a:r>
            <a:r>
              <a:rPr lang="en-US" altLang="en-US" i="1" dirty="0"/>
              <a:t>n</a:t>
            </a:r>
            <a:r>
              <a:rPr lang="en-US" altLang="en-US" dirty="0"/>
              <a:t> to Test H</a:t>
            </a:r>
            <a:r>
              <a:rPr lang="en-US" altLang="en-US" baseline="-25000" dirty="0"/>
              <a:t>0</a:t>
            </a:r>
            <a:r>
              <a:rPr lang="en-US" altLang="en-US" dirty="0"/>
              <a:t>: p = p</a:t>
            </a:r>
            <a:r>
              <a:rPr lang="en-US" altLang="en-US" baseline="-25000" dirty="0"/>
              <a:t>0</a:t>
            </a:r>
            <a:r>
              <a:rPr lang="en-US" altLang="en-US" dirty="0"/>
              <a:t>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Planning study to test </a:t>
            </a:r>
          </a:p>
          <a:p>
            <a:pPr>
              <a:buNone/>
            </a:pPr>
            <a:r>
              <a:rPr lang="en-US" altLang="en-US" dirty="0"/>
              <a:t>		H</a:t>
            </a:r>
            <a:r>
              <a:rPr lang="en-US" altLang="en-US" baseline="-25000" dirty="0"/>
              <a:t>0</a:t>
            </a:r>
            <a:r>
              <a:rPr lang="en-US" altLang="en-US" dirty="0"/>
              <a:t>: p = 0.26 vs. </a:t>
            </a:r>
          </a:p>
          <a:p>
            <a:pPr>
              <a:buNone/>
            </a:pPr>
            <a:r>
              <a:rPr lang="en-US" altLang="en-US" dirty="0"/>
              <a:t>		H</a:t>
            </a:r>
            <a:r>
              <a:rPr lang="en-US" altLang="en-US" baseline="-25000" dirty="0"/>
              <a:t>1</a:t>
            </a:r>
            <a:r>
              <a:rPr lang="en-US" altLang="en-US" dirty="0"/>
              <a:t>: p ≠ 0.26 at </a:t>
            </a:r>
            <a:r>
              <a:rPr lang="en-US" altLang="en-US" dirty="0">
                <a:latin typeface="Symbol" panose="05050102010706020507" pitchFamily="18" charset="2"/>
              </a:rPr>
              <a:t>a </a:t>
            </a:r>
            <a:r>
              <a:rPr lang="en-US" altLang="en-US" dirty="0"/>
              <a:t>= 0.05</a:t>
            </a:r>
          </a:p>
          <a:p>
            <a:r>
              <a:rPr lang="en-US" altLang="en-US" dirty="0"/>
              <a:t>Determine </a:t>
            </a:r>
            <a:r>
              <a:rPr lang="en-US" altLang="en-US" i="1" dirty="0"/>
              <a:t>n</a:t>
            </a:r>
            <a:r>
              <a:rPr lang="en-US" altLang="en-US" dirty="0"/>
              <a:t> to ensure 90% power to detect a difference of 5% in the  proportion of patients with elevated LDL cholesterol.</a:t>
            </a:r>
          </a:p>
        </p:txBody>
      </p:sp>
    </p:spTree>
    <p:extLst>
      <p:ext uri="{BB962C8B-B14F-4D97-AF65-F5344CB8AC3E}">
        <p14:creationId xmlns:p14="http://schemas.microsoft.com/office/powerpoint/2010/main" val="269872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8.12.</a:t>
            </a:r>
            <a:br>
              <a:rPr lang="en-US" altLang="en-US" dirty="0"/>
            </a:br>
            <a:r>
              <a:rPr lang="en-US" altLang="en-US" dirty="0"/>
              <a:t>Find </a:t>
            </a:r>
            <a:r>
              <a:rPr lang="en-US" altLang="en-US" i="1" dirty="0"/>
              <a:t>n</a:t>
            </a:r>
            <a:r>
              <a:rPr lang="en-US" altLang="en-US" dirty="0"/>
              <a:t> to Test H</a:t>
            </a:r>
            <a:r>
              <a:rPr lang="en-US" altLang="en-US" baseline="-25000" dirty="0"/>
              <a:t>0</a:t>
            </a:r>
            <a:r>
              <a:rPr lang="en-US" altLang="en-US" dirty="0"/>
              <a:t>: p = p</a:t>
            </a:r>
            <a:r>
              <a:rPr lang="en-US" altLang="en-US" baseline="-25000" dirty="0"/>
              <a:t>0</a:t>
            </a:r>
            <a:r>
              <a:rPr lang="en-US" altLang="en-US" dirty="0"/>
              <a:t> </a:t>
            </a:r>
            <a:r>
              <a:rPr lang="en-US" altLang="en-US" sz="1400" dirty="0"/>
              <a:t>(2 of 2)</a:t>
            </a:r>
            <a:endParaRPr lang="en-US" dirty="0"/>
          </a:p>
        </p:txBody>
      </p:sp>
      <p:sp>
        <p:nvSpPr>
          <p:cNvPr id="14" name="Content Placeholder 2"/>
          <p:cNvSpPr>
            <a:spLocks noGrp="1"/>
          </p:cNvSpPr>
          <p:nvPr>
            <p:ph idx="1"/>
          </p:nvPr>
        </p:nvSpPr>
        <p:spPr>
          <a:xfrm>
            <a:off x="925830" y="4503761"/>
            <a:ext cx="10287000" cy="1686156"/>
          </a:xfrm>
        </p:spPr>
        <p:txBody>
          <a:bodyPr/>
          <a:lstStyle/>
          <a:p>
            <a:pPr>
              <a:spcBef>
                <a:spcPct val="50000"/>
              </a:spcBef>
            </a:pPr>
            <a:r>
              <a:rPr lang="en-US" altLang="en-US" dirty="0"/>
              <a:t>Need sample size of 869</a:t>
            </a:r>
          </a:p>
        </p:txBody>
      </p:sp>
      <p:graphicFrame>
        <p:nvGraphicFramePr>
          <p:cNvPr id="4" name="Object 3" descr="&quot;E S equals modulus of p 1 minus p 0 the whole over square root of p 0 times the whole of 1 minus p 0 equals 0.05 over square root of 0.26 times the whole of 1 minus 0.26 equals 0.11.&#10;n equals z sub 1 minus alpha by 2 plus z sub 1 minus beta the whole over E S the whole square equals 1.96 plus 1.282 the whole over 0.11 the whole square equals 868.6.&quot;&#10;" title="Unnumbered figure "/>
          <p:cNvGraphicFramePr>
            <a:graphicFrameLocks noChangeAspect="1"/>
          </p:cNvGraphicFramePr>
          <p:nvPr>
            <p:extLst>
              <p:ext uri="{D42A27DB-BD31-4B8C-83A1-F6EECF244321}">
                <p14:modId xmlns:p14="http://schemas.microsoft.com/office/powerpoint/2010/main" val="2216781796"/>
              </p:ext>
            </p:extLst>
          </p:nvPr>
        </p:nvGraphicFramePr>
        <p:xfrm>
          <a:off x="1208230" y="1595438"/>
          <a:ext cx="7678737" cy="2747962"/>
        </p:xfrm>
        <a:graphic>
          <a:graphicData uri="http://schemas.openxmlformats.org/presentationml/2006/ole">
            <mc:AlternateContent xmlns:mc="http://schemas.openxmlformats.org/markup-compatibility/2006">
              <mc:Choice xmlns:v="urn:schemas-microsoft-com:vml" Requires="v">
                <p:oleObj spid="_x0000_s8196" name="Equation" r:id="rId3" imgW="2768600" imgH="990600" progId="Equation.3">
                  <p:embed/>
                </p:oleObj>
              </mc:Choice>
              <mc:Fallback>
                <p:oleObj name="Equation" r:id="rId3" imgW="2768600" imgH="990600" progId="Equation.3">
                  <p:embed/>
                  <p:pic>
                    <p:nvPicPr>
                      <p:cNvPr id="41986"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230" y="1595438"/>
                        <a:ext cx="7678737"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1325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Sample Size Determination</a:t>
            </a:r>
            <a:endParaRPr lang="en-US" dirty="0"/>
          </a:p>
        </p:txBody>
      </p:sp>
      <p:sp>
        <p:nvSpPr>
          <p:cNvPr id="14" name="Content Placeholder 2"/>
          <p:cNvSpPr>
            <a:spLocks noGrp="1"/>
          </p:cNvSpPr>
          <p:nvPr>
            <p:ph idx="1"/>
          </p:nvPr>
        </p:nvSpPr>
        <p:spPr/>
        <p:txBody>
          <a:bodyPr/>
          <a:lstStyle/>
          <a:p>
            <a:r>
              <a:rPr lang="en-US" altLang="en-US" dirty="0"/>
              <a:t>Adequate sample size is needed to ensure precision in analysis.</a:t>
            </a:r>
          </a:p>
          <a:p>
            <a:r>
              <a:rPr lang="en-US" altLang="en-US" dirty="0"/>
              <a:t>Sample size determined based on type of planned analysis.</a:t>
            </a:r>
          </a:p>
          <a:p>
            <a:pPr lvl="1"/>
            <a:r>
              <a:rPr lang="en-US" altLang="en-US" sz="2200" dirty="0"/>
              <a:t>Confidence interval estimate</a:t>
            </a:r>
          </a:p>
          <a:p>
            <a:pPr lvl="1"/>
            <a:r>
              <a:rPr lang="en-US" altLang="en-US" sz="2200" dirty="0"/>
              <a:t>Test of hypothesis</a:t>
            </a:r>
          </a:p>
        </p:txBody>
      </p:sp>
    </p:spTree>
    <p:extLst>
      <p:ext uri="{BB962C8B-B14F-4D97-AF65-F5344CB8AC3E}">
        <p14:creationId xmlns:p14="http://schemas.microsoft.com/office/powerpoint/2010/main" val="356173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8.14.</a:t>
            </a:r>
            <a:br>
              <a:rPr lang="en-US" altLang="en-US" dirty="0"/>
            </a:br>
            <a:r>
              <a:rPr lang="en-US" altLang="en-US" dirty="0"/>
              <a:t>Find </a:t>
            </a:r>
            <a:r>
              <a:rPr lang="en-US" altLang="en-US" i="1" dirty="0"/>
              <a:t>n</a:t>
            </a:r>
            <a:r>
              <a:rPr lang="en-US" altLang="en-US" baseline="-25000" dirty="0"/>
              <a:t>1</a:t>
            </a:r>
            <a:r>
              <a:rPr lang="en-US" altLang="en-US" dirty="0"/>
              <a:t>, </a:t>
            </a:r>
            <a:r>
              <a:rPr lang="en-US" altLang="en-US" i="1" dirty="0"/>
              <a:t>n</a:t>
            </a:r>
            <a:r>
              <a:rPr lang="en-US" altLang="en-US" baseline="-25000" dirty="0"/>
              <a:t>2</a:t>
            </a:r>
            <a:r>
              <a:rPr lang="en-US" altLang="en-US" dirty="0"/>
              <a:t> to Test H</a:t>
            </a:r>
            <a:r>
              <a:rPr lang="en-US" altLang="en-US" baseline="-25000" dirty="0"/>
              <a:t>0</a:t>
            </a:r>
            <a:r>
              <a:rPr lang="en-US" altLang="en-US" dirty="0"/>
              <a:t>: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t>2</a:t>
            </a:r>
            <a:r>
              <a:rPr lang="en-US" altLang="en-US" dirty="0"/>
              <a:t>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Planning study to test </a:t>
            </a:r>
          </a:p>
          <a:p>
            <a:pPr>
              <a:buNone/>
            </a:pPr>
            <a:r>
              <a:rPr lang="en-US" altLang="en-US" dirty="0"/>
              <a:t>		H</a:t>
            </a:r>
            <a:r>
              <a:rPr lang="en-US" altLang="en-US" baseline="-25000" dirty="0"/>
              <a:t>0</a:t>
            </a:r>
            <a:r>
              <a:rPr lang="en-US" altLang="en-US" dirty="0"/>
              <a:t>: </a:t>
            </a:r>
            <a:r>
              <a:rPr lang="en-US" altLang="en-US" sz="2000" dirty="0">
                <a:latin typeface="Symbol" panose="05050102010706020507" pitchFamily="18" charset="2"/>
              </a:rPr>
              <a:t>m</a:t>
            </a:r>
            <a:r>
              <a:rPr lang="en-US" altLang="en-US" sz="2000" baseline="-25000" dirty="0">
                <a:latin typeface="Symbol" panose="05050102010706020507" pitchFamily="18" charset="2"/>
              </a:rPr>
              <a:t>1 </a:t>
            </a:r>
            <a:r>
              <a:rPr lang="en-US" altLang="en-US" sz="2000" dirty="0">
                <a:latin typeface="Symbol" panose="05050102010706020507" pitchFamily="18" charset="2"/>
              </a:rPr>
              <a:t>= m</a:t>
            </a:r>
            <a:r>
              <a:rPr lang="en-US" altLang="en-US" sz="2000" baseline="-25000" dirty="0"/>
              <a:t>2</a:t>
            </a:r>
            <a:r>
              <a:rPr lang="en-US" altLang="en-US" dirty="0"/>
              <a:t> vs. </a:t>
            </a:r>
          </a:p>
          <a:p>
            <a:pPr>
              <a:buNone/>
            </a:pPr>
            <a:r>
              <a:rPr lang="en-US" altLang="en-US" dirty="0"/>
              <a:t>		H</a:t>
            </a:r>
            <a:r>
              <a:rPr lang="en-US" altLang="en-US" baseline="-25000" dirty="0"/>
              <a:t>1</a:t>
            </a:r>
            <a:r>
              <a:rPr lang="en-US" altLang="en-US" dirty="0"/>
              <a:t>: </a:t>
            </a:r>
            <a:r>
              <a:rPr lang="en-US" altLang="en-US" sz="2000" dirty="0">
                <a:latin typeface="Symbol" panose="05050102010706020507" pitchFamily="18" charset="2"/>
              </a:rPr>
              <a:t>m</a:t>
            </a:r>
            <a:r>
              <a:rPr lang="en-US" altLang="en-US" sz="2000" baseline="-25000" dirty="0">
                <a:latin typeface="Symbol" panose="05050102010706020507" pitchFamily="18" charset="2"/>
              </a:rPr>
              <a:t>1 </a:t>
            </a:r>
            <a:r>
              <a:rPr lang="en-US" altLang="en-US" dirty="0"/>
              <a:t>≠</a:t>
            </a:r>
            <a:r>
              <a:rPr lang="en-US" altLang="en-US" sz="2000" dirty="0">
                <a:latin typeface="Symbol" panose="05050102010706020507" pitchFamily="18" charset="2"/>
              </a:rPr>
              <a:t> m</a:t>
            </a:r>
            <a:r>
              <a:rPr lang="en-US" altLang="en-US" sz="2000" baseline="-25000" dirty="0"/>
              <a:t>2</a:t>
            </a:r>
            <a:r>
              <a:rPr lang="en-US" altLang="en-US" dirty="0"/>
              <a:t> at </a:t>
            </a:r>
            <a:r>
              <a:rPr lang="en-US" altLang="en-US" dirty="0">
                <a:latin typeface="Symbol" panose="05050102010706020507" pitchFamily="18" charset="2"/>
              </a:rPr>
              <a:t>a </a:t>
            </a:r>
            <a:r>
              <a:rPr lang="en-US" altLang="en-US" dirty="0"/>
              <a:t>= 0.05</a:t>
            </a:r>
          </a:p>
          <a:p>
            <a:r>
              <a:rPr lang="en-US" altLang="en-US" dirty="0"/>
              <a:t>Determine </a:t>
            </a:r>
            <a:r>
              <a:rPr lang="en-US" altLang="en-US" i="1" dirty="0"/>
              <a:t>n</a:t>
            </a:r>
            <a:r>
              <a:rPr lang="en-US" altLang="en-US" baseline="-25000" dirty="0"/>
              <a:t>1</a:t>
            </a:r>
            <a:r>
              <a:rPr lang="en-US" altLang="en-US" dirty="0"/>
              <a:t> and </a:t>
            </a:r>
            <a:r>
              <a:rPr lang="en-US" altLang="en-US" i="1" dirty="0"/>
              <a:t>n</a:t>
            </a:r>
            <a:r>
              <a:rPr lang="en-US" altLang="en-US" baseline="-25000" dirty="0"/>
              <a:t>2</a:t>
            </a:r>
            <a:r>
              <a:rPr lang="en-US" altLang="en-US" dirty="0"/>
              <a:t> to ensure 80% power to detect a difference of 5 units in means (assume standard deviation is 19.0).</a:t>
            </a:r>
          </a:p>
          <a:p>
            <a:r>
              <a:rPr lang="en-US" altLang="en-US" dirty="0"/>
              <a:t>Expect 10% attrition.</a:t>
            </a:r>
          </a:p>
        </p:txBody>
      </p:sp>
    </p:spTree>
    <p:extLst>
      <p:ext uri="{BB962C8B-B14F-4D97-AF65-F5344CB8AC3E}">
        <p14:creationId xmlns:p14="http://schemas.microsoft.com/office/powerpoint/2010/main" val="319640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8.14.</a:t>
            </a:r>
            <a:br>
              <a:rPr lang="en-US" altLang="en-US" dirty="0"/>
            </a:br>
            <a:r>
              <a:rPr lang="en-US" altLang="en-US" dirty="0"/>
              <a:t>Find </a:t>
            </a:r>
            <a:r>
              <a:rPr lang="en-US" altLang="en-US" i="1" dirty="0"/>
              <a:t>n</a:t>
            </a:r>
            <a:r>
              <a:rPr lang="en-US" altLang="en-US" baseline="-25000" dirty="0"/>
              <a:t>1</a:t>
            </a:r>
            <a:r>
              <a:rPr lang="en-US" altLang="en-US" dirty="0"/>
              <a:t>, </a:t>
            </a:r>
            <a:r>
              <a:rPr lang="en-US" altLang="en-US" i="1" dirty="0"/>
              <a:t>n</a:t>
            </a:r>
            <a:r>
              <a:rPr lang="en-US" altLang="en-US" baseline="-25000" dirty="0"/>
              <a:t>2</a:t>
            </a:r>
            <a:r>
              <a:rPr lang="en-US" altLang="en-US" dirty="0"/>
              <a:t> to Test H</a:t>
            </a:r>
            <a:r>
              <a:rPr lang="en-US" altLang="en-US" baseline="-25000" dirty="0"/>
              <a:t>0</a:t>
            </a:r>
            <a:r>
              <a:rPr lang="en-US" altLang="en-US" dirty="0"/>
              <a:t>: </a:t>
            </a:r>
            <a:r>
              <a:rPr lang="en-US" altLang="en-US" dirty="0">
                <a:latin typeface="Symbol" panose="05050102010706020507" pitchFamily="18" charset="2"/>
              </a:rPr>
              <a:t>m</a:t>
            </a:r>
            <a:r>
              <a:rPr lang="en-US" altLang="en-US" baseline="-25000" dirty="0">
                <a:latin typeface="Symbol" panose="05050102010706020507" pitchFamily="18" charset="2"/>
              </a:rPr>
              <a:t>1 </a:t>
            </a:r>
            <a:r>
              <a:rPr lang="en-US" altLang="en-US" dirty="0">
                <a:latin typeface="Symbol" panose="05050102010706020507" pitchFamily="18" charset="2"/>
              </a:rPr>
              <a:t>= m</a:t>
            </a:r>
            <a:r>
              <a:rPr lang="en-US" altLang="en-US" baseline="-25000" dirty="0"/>
              <a:t>2</a:t>
            </a:r>
            <a:r>
              <a:rPr lang="en-US" altLang="en-US" dirty="0"/>
              <a:t> </a:t>
            </a:r>
            <a:r>
              <a:rPr lang="en-US" altLang="en-US" sz="1400" dirty="0"/>
              <a:t>(2 of 2)</a:t>
            </a:r>
            <a:endParaRPr lang="en-US" dirty="0"/>
          </a:p>
        </p:txBody>
      </p:sp>
      <p:sp>
        <p:nvSpPr>
          <p:cNvPr id="14" name="Content Placeholder 2"/>
          <p:cNvSpPr>
            <a:spLocks noGrp="1"/>
          </p:cNvSpPr>
          <p:nvPr>
            <p:ph idx="1"/>
          </p:nvPr>
        </p:nvSpPr>
        <p:spPr>
          <a:xfrm>
            <a:off x="925830" y="3848669"/>
            <a:ext cx="10287000" cy="2341248"/>
          </a:xfrm>
        </p:spPr>
        <p:txBody>
          <a:bodyPr/>
          <a:lstStyle/>
          <a:p>
            <a:pPr marL="457200" indent="-457200">
              <a:lnSpc>
                <a:spcPct val="110000"/>
              </a:lnSpc>
              <a:spcBef>
                <a:spcPct val="50000"/>
              </a:spcBef>
              <a:buFont typeface="Arial"/>
              <a:buChar char="•"/>
              <a:defRPr/>
            </a:pPr>
            <a:r>
              <a:rPr lang="en-US" sz="2400" dirty="0">
                <a:latin typeface="Arial" charset="0"/>
                <a:ea typeface="Arial" charset="0"/>
                <a:cs typeface="Arial" charset="0"/>
              </a:rPr>
              <a:t>Need samples of size </a:t>
            </a:r>
            <a:r>
              <a:rPr lang="en-US" sz="2400" i="1" dirty="0">
                <a:latin typeface="Arial" charset="0"/>
                <a:ea typeface="Arial" charset="0"/>
                <a:cs typeface="Arial" charset="0"/>
              </a:rPr>
              <a:t>n</a:t>
            </a:r>
            <a:r>
              <a:rPr lang="en-US" sz="2400" baseline="-25000" dirty="0">
                <a:latin typeface="Arial" charset="0"/>
                <a:ea typeface="Arial" charset="0"/>
                <a:cs typeface="Arial" charset="0"/>
              </a:rPr>
              <a:t>1 </a:t>
            </a:r>
            <a:r>
              <a:rPr lang="en-US" sz="2400" dirty="0">
                <a:latin typeface="Arial" charset="0"/>
                <a:ea typeface="Arial" charset="0"/>
                <a:cs typeface="Arial" charset="0"/>
              </a:rPr>
              <a:t>= 232 and </a:t>
            </a:r>
            <a:r>
              <a:rPr lang="en-US" sz="2400" i="1" dirty="0">
                <a:latin typeface="Arial" charset="0"/>
                <a:ea typeface="Arial" charset="0"/>
                <a:cs typeface="Arial" charset="0"/>
              </a:rPr>
              <a:t>n</a:t>
            </a:r>
            <a:r>
              <a:rPr lang="en-US" sz="2400" baseline="-25000" dirty="0">
                <a:latin typeface="Arial" charset="0"/>
                <a:ea typeface="Arial" charset="0"/>
                <a:cs typeface="Arial" charset="0"/>
              </a:rPr>
              <a:t>2 </a:t>
            </a:r>
            <a:r>
              <a:rPr lang="en-US" sz="2400" dirty="0">
                <a:latin typeface="Arial" charset="0"/>
                <a:ea typeface="Arial" charset="0"/>
                <a:cs typeface="Arial" charset="0"/>
              </a:rPr>
              <a:t>= 232</a:t>
            </a:r>
          </a:p>
          <a:p>
            <a:pPr marL="457200" indent="-457200">
              <a:lnSpc>
                <a:spcPct val="110000"/>
              </a:lnSpc>
              <a:buFont typeface="Arial"/>
              <a:buChar char="•"/>
              <a:defRPr/>
            </a:pPr>
            <a:r>
              <a:rPr lang="en-US" sz="2400" dirty="0">
                <a:latin typeface="Arial" charset="0"/>
                <a:ea typeface="Arial" charset="0"/>
                <a:cs typeface="Arial" charset="0"/>
              </a:rPr>
              <a:t>Account for 10% attrition: </a:t>
            </a:r>
          </a:p>
          <a:p>
            <a:pPr algn="ctr">
              <a:lnSpc>
                <a:spcPct val="110000"/>
              </a:lnSpc>
              <a:defRPr/>
            </a:pPr>
            <a:r>
              <a:rPr lang="en-US" sz="2400" i="1" dirty="0">
                <a:latin typeface="Arial" charset="0"/>
                <a:ea typeface="Arial" charset="0"/>
                <a:cs typeface="Arial" charset="0"/>
              </a:rPr>
              <a:t>N</a:t>
            </a:r>
            <a:r>
              <a:rPr lang="en-US" sz="2400" dirty="0">
                <a:latin typeface="Arial" charset="0"/>
                <a:ea typeface="Arial" charset="0"/>
                <a:cs typeface="Arial" charset="0"/>
              </a:rPr>
              <a:t> (to enroll)*(% retained) = 464</a:t>
            </a:r>
          </a:p>
          <a:p>
            <a:pPr algn="ctr">
              <a:lnSpc>
                <a:spcPct val="110000"/>
              </a:lnSpc>
              <a:defRPr/>
            </a:pPr>
            <a:r>
              <a:rPr lang="en-US" sz="2400" dirty="0">
                <a:latin typeface="Arial" charset="0"/>
                <a:ea typeface="Arial" charset="0"/>
                <a:cs typeface="Arial" charset="0"/>
              </a:rPr>
              <a:t>  Need to enroll 464/0.90 = 516</a:t>
            </a:r>
          </a:p>
        </p:txBody>
      </p:sp>
      <p:graphicFrame>
        <p:nvGraphicFramePr>
          <p:cNvPr id="4" name="Object 3" descr="&quot;E S equals modulus of mu 1 minus mu 2 the whole over sigma equals 5 over 19.0 equals 0.26.&#10;n 1 equals 2 times z sub 1 minus alpha by 2 plus z sub 1 minus beta the whole over E S the whole square equals 2 times 1.96 plus 0.84 the whole over 0.26 the whole square equals 232.0.&quot;&#10;" title="Unnumbered figure "/>
          <p:cNvGraphicFramePr>
            <a:graphicFrameLocks noChangeAspect="1"/>
          </p:cNvGraphicFramePr>
          <p:nvPr>
            <p:extLst>
              <p:ext uri="{D42A27DB-BD31-4B8C-83A1-F6EECF244321}">
                <p14:modId xmlns:p14="http://schemas.microsoft.com/office/powerpoint/2010/main" val="3738284109"/>
              </p:ext>
            </p:extLst>
          </p:nvPr>
        </p:nvGraphicFramePr>
        <p:xfrm>
          <a:off x="1574041" y="1491018"/>
          <a:ext cx="6705600" cy="2195513"/>
        </p:xfrm>
        <a:graphic>
          <a:graphicData uri="http://schemas.openxmlformats.org/presentationml/2006/ole">
            <mc:AlternateContent xmlns:mc="http://schemas.openxmlformats.org/markup-compatibility/2006">
              <mc:Choice xmlns:v="urn:schemas-microsoft-com:vml" Requires="v">
                <p:oleObj spid="_x0000_s9220" name="Equation" r:id="rId3" imgW="2870200" imgH="939800" progId="Equation.3">
                  <p:embed/>
                </p:oleObj>
              </mc:Choice>
              <mc:Fallback>
                <p:oleObj name="Equation" r:id="rId3" imgW="2870200" imgH="939800" progId="Equation.3">
                  <p:embed/>
                  <p:pic>
                    <p:nvPicPr>
                      <p:cNvPr id="44034"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041" y="1491018"/>
                        <a:ext cx="6705600" cy="219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047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8.16.</a:t>
            </a:r>
            <a:br>
              <a:rPr lang="en-US" altLang="en-US" dirty="0"/>
            </a:br>
            <a:r>
              <a:rPr lang="en-US" altLang="en-US" dirty="0"/>
              <a:t>Find </a:t>
            </a:r>
            <a:r>
              <a:rPr lang="en-US" altLang="en-US" i="1" dirty="0"/>
              <a:t>n</a:t>
            </a:r>
            <a:r>
              <a:rPr lang="en-US" altLang="en-US" dirty="0"/>
              <a:t> to Test H</a:t>
            </a:r>
            <a:r>
              <a:rPr lang="en-US" altLang="en-US" baseline="-25000" dirty="0"/>
              <a:t>0</a:t>
            </a:r>
            <a:r>
              <a:rPr lang="en-US" altLang="en-US" dirty="0"/>
              <a:t>: m</a:t>
            </a:r>
            <a:r>
              <a:rPr lang="en-US" altLang="en-US" baseline="-25000" dirty="0"/>
              <a:t>d </a:t>
            </a:r>
            <a:r>
              <a:rPr lang="en-US" altLang="en-US" dirty="0"/>
              <a:t>= 0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Planning study to test </a:t>
            </a:r>
          </a:p>
          <a:p>
            <a:pPr>
              <a:buNone/>
            </a:pPr>
            <a:r>
              <a:rPr lang="en-US" altLang="en-US" dirty="0"/>
              <a:t>		H</a:t>
            </a:r>
            <a:r>
              <a:rPr lang="en-US" altLang="en-US" baseline="-25000" dirty="0"/>
              <a:t>0</a:t>
            </a:r>
            <a:r>
              <a:rPr lang="en-US" altLang="en-US" dirty="0"/>
              <a:t>: </a:t>
            </a:r>
            <a:r>
              <a:rPr lang="en-US" altLang="en-US" sz="2000" dirty="0">
                <a:latin typeface="Symbol" panose="05050102010706020507" pitchFamily="18" charset="2"/>
              </a:rPr>
              <a:t>m</a:t>
            </a:r>
            <a:r>
              <a:rPr lang="en-US" altLang="en-US" sz="2000" baseline="-25000" dirty="0"/>
              <a:t>d </a:t>
            </a:r>
            <a:r>
              <a:rPr lang="en-US" altLang="en-US" sz="2000" dirty="0">
                <a:latin typeface="Symbol" panose="05050102010706020507" pitchFamily="18" charset="2"/>
              </a:rPr>
              <a:t>= 0</a:t>
            </a:r>
            <a:r>
              <a:rPr lang="en-US" altLang="en-US" dirty="0"/>
              <a:t> vs. </a:t>
            </a:r>
          </a:p>
          <a:p>
            <a:pPr>
              <a:buNone/>
            </a:pPr>
            <a:r>
              <a:rPr lang="en-US" altLang="en-US" dirty="0"/>
              <a:t>		H</a:t>
            </a:r>
            <a:r>
              <a:rPr lang="en-US" altLang="en-US" baseline="-25000" dirty="0"/>
              <a:t>1</a:t>
            </a:r>
            <a:r>
              <a:rPr lang="en-US" altLang="en-US" dirty="0"/>
              <a:t>: </a:t>
            </a:r>
            <a:r>
              <a:rPr lang="en-US" altLang="en-US" sz="2000" dirty="0">
                <a:latin typeface="Symbol" panose="05050102010706020507" pitchFamily="18" charset="2"/>
              </a:rPr>
              <a:t>m</a:t>
            </a:r>
            <a:r>
              <a:rPr lang="en-US" altLang="en-US" sz="2000" baseline="-25000" dirty="0"/>
              <a:t>d</a:t>
            </a:r>
            <a:r>
              <a:rPr lang="en-US" altLang="en-US" sz="2000" baseline="-25000" dirty="0">
                <a:latin typeface="Symbol" panose="05050102010706020507" pitchFamily="18" charset="2"/>
              </a:rPr>
              <a:t> </a:t>
            </a:r>
            <a:r>
              <a:rPr lang="en-US" altLang="en-US" dirty="0"/>
              <a:t>≠</a:t>
            </a:r>
            <a:r>
              <a:rPr lang="en-US" altLang="en-US" sz="2000" dirty="0">
                <a:latin typeface="Symbol" panose="05050102010706020507" pitchFamily="18" charset="2"/>
              </a:rPr>
              <a:t> 0</a:t>
            </a:r>
            <a:r>
              <a:rPr lang="en-US" altLang="en-US" dirty="0"/>
              <a:t> at </a:t>
            </a:r>
            <a:r>
              <a:rPr lang="en-US" altLang="en-US" dirty="0">
                <a:latin typeface="Symbol" panose="05050102010706020507" pitchFamily="18" charset="2"/>
              </a:rPr>
              <a:t>a </a:t>
            </a:r>
            <a:r>
              <a:rPr lang="en-US" altLang="en-US" dirty="0"/>
              <a:t>= 0.05</a:t>
            </a:r>
          </a:p>
          <a:p>
            <a:r>
              <a:rPr lang="en-US" altLang="en-US" dirty="0"/>
              <a:t>Determine </a:t>
            </a:r>
            <a:r>
              <a:rPr lang="en-US" altLang="en-US" i="1" dirty="0"/>
              <a:t>n</a:t>
            </a:r>
            <a:r>
              <a:rPr lang="en-US" altLang="en-US" dirty="0"/>
              <a:t> to ensure 80% power to detect a 3-pound difference between diets (assume standard deviation of differences is 9.1).</a:t>
            </a:r>
          </a:p>
        </p:txBody>
      </p:sp>
    </p:spTree>
    <p:extLst>
      <p:ext uri="{BB962C8B-B14F-4D97-AF65-F5344CB8AC3E}">
        <p14:creationId xmlns:p14="http://schemas.microsoft.com/office/powerpoint/2010/main" val="71300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8.16.</a:t>
            </a:r>
            <a:br>
              <a:rPr lang="en-US" altLang="en-US" dirty="0"/>
            </a:br>
            <a:r>
              <a:rPr lang="en-US" altLang="en-US" dirty="0"/>
              <a:t>Find </a:t>
            </a:r>
            <a:r>
              <a:rPr lang="en-US" altLang="en-US" i="1" dirty="0"/>
              <a:t>n</a:t>
            </a:r>
            <a:r>
              <a:rPr lang="en-US" altLang="en-US" dirty="0"/>
              <a:t> to Test H</a:t>
            </a:r>
            <a:r>
              <a:rPr lang="en-US" altLang="en-US" baseline="-25000" dirty="0"/>
              <a:t>0</a:t>
            </a:r>
            <a:r>
              <a:rPr lang="en-US" altLang="en-US" dirty="0"/>
              <a:t>: m</a:t>
            </a:r>
            <a:r>
              <a:rPr lang="en-US" altLang="en-US" baseline="-25000" dirty="0"/>
              <a:t>d </a:t>
            </a:r>
            <a:r>
              <a:rPr lang="en-US" altLang="en-US" dirty="0"/>
              <a:t>= 0 </a:t>
            </a:r>
            <a:r>
              <a:rPr lang="en-US" altLang="en-US" sz="1400" dirty="0"/>
              <a:t>(2 of 2)</a:t>
            </a:r>
            <a:endParaRPr lang="en-US" dirty="0"/>
          </a:p>
        </p:txBody>
      </p:sp>
      <p:sp>
        <p:nvSpPr>
          <p:cNvPr id="14" name="Content Placeholder 2"/>
          <p:cNvSpPr>
            <a:spLocks noGrp="1"/>
          </p:cNvSpPr>
          <p:nvPr>
            <p:ph idx="1"/>
          </p:nvPr>
        </p:nvSpPr>
        <p:spPr>
          <a:xfrm>
            <a:off x="925830" y="4271750"/>
            <a:ext cx="10287000" cy="1918168"/>
          </a:xfrm>
        </p:spPr>
        <p:txBody>
          <a:bodyPr/>
          <a:lstStyle/>
          <a:p>
            <a:pPr>
              <a:spcBef>
                <a:spcPct val="50000"/>
              </a:spcBef>
            </a:pPr>
            <a:r>
              <a:rPr lang="en-US" altLang="en-US" dirty="0"/>
              <a:t>Need sample of size </a:t>
            </a:r>
            <a:r>
              <a:rPr lang="en-US" altLang="en-US" i="1" dirty="0"/>
              <a:t>n</a:t>
            </a:r>
            <a:r>
              <a:rPr lang="en-US" altLang="en-US" dirty="0"/>
              <a:t> = 72</a:t>
            </a:r>
          </a:p>
        </p:txBody>
      </p:sp>
      <p:graphicFrame>
        <p:nvGraphicFramePr>
          <p:cNvPr id="4" name="Object 3" descr="&quot;E S equals mu d over sigma d equals 3 over 9.1 equals 0.33.&#10;n equals z sub 1 minus alpha by 2 plus z sub 1 minus beta the whole over E S the whole square equals 1.96 plus 0.84 the whole over 0.33 the whole square equals 72.0.&quot;&#10;" title="Unnumbered figure "/>
          <p:cNvGraphicFramePr>
            <a:graphicFrameLocks noChangeAspect="1"/>
          </p:cNvGraphicFramePr>
          <p:nvPr>
            <p:extLst>
              <p:ext uri="{D42A27DB-BD31-4B8C-83A1-F6EECF244321}">
                <p14:modId xmlns:p14="http://schemas.microsoft.com/office/powerpoint/2010/main" val="1643954697"/>
              </p:ext>
            </p:extLst>
          </p:nvPr>
        </p:nvGraphicFramePr>
        <p:xfrm>
          <a:off x="1255713" y="1538098"/>
          <a:ext cx="6861175" cy="2519362"/>
        </p:xfrm>
        <a:graphic>
          <a:graphicData uri="http://schemas.openxmlformats.org/presentationml/2006/ole">
            <mc:AlternateContent xmlns:mc="http://schemas.openxmlformats.org/markup-compatibility/2006">
              <mc:Choice xmlns:v="urn:schemas-microsoft-com:vml" Requires="v">
                <p:oleObj spid="_x0000_s10244" name="Equation" r:id="rId3" imgW="2628900" imgH="965200" progId="Equation.3">
                  <p:embed/>
                </p:oleObj>
              </mc:Choice>
              <mc:Fallback>
                <p:oleObj name="Equation" r:id="rId3" imgW="2628900" imgH="965200" progId="Equation.3">
                  <p:embed/>
                  <p:pic>
                    <p:nvPicPr>
                      <p:cNvPr id="46082"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713" y="1538098"/>
                        <a:ext cx="6861175" cy="251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6416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8.18.</a:t>
            </a:r>
            <a:br>
              <a:rPr lang="en-US" altLang="en-US" dirty="0"/>
            </a:br>
            <a:r>
              <a:rPr lang="en-US" altLang="en-US" dirty="0"/>
              <a:t>Find </a:t>
            </a:r>
            <a:r>
              <a:rPr lang="en-US" altLang="en-US" i="1" dirty="0"/>
              <a:t>n</a:t>
            </a:r>
            <a:r>
              <a:rPr lang="en-US" altLang="en-US" baseline="-25000" dirty="0"/>
              <a:t>1</a:t>
            </a:r>
            <a:r>
              <a:rPr lang="en-US" altLang="en-US" dirty="0"/>
              <a:t>, </a:t>
            </a:r>
            <a:r>
              <a:rPr lang="en-US" altLang="en-US" i="1" dirty="0"/>
              <a:t>n</a:t>
            </a:r>
            <a:r>
              <a:rPr lang="en-US" altLang="en-US" baseline="-25000" dirty="0"/>
              <a:t>2</a:t>
            </a:r>
            <a:r>
              <a:rPr lang="en-US" altLang="en-US" dirty="0"/>
              <a:t> to Test H</a:t>
            </a:r>
            <a:r>
              <a:rPr lang="en-US" altLang="en-US" baseline="-25000" dirty="0"/>
              <a:t>0</a:t>
            </a:r>
            <a:r>
              <a:rPr lang="en-US" altLang="en-US" dirty="0"/>
              <a:t>: p</a:t>
            </a:r>
            <a:r>
              <a:rPr lang="en-US" altLang="en-US" baseline="-25000" dirty="0"/>
              <a:t>1 </a:t>
            </a:r>
            <a:r>
              <a:rPr lang="en-US" altLang="en-US" dirty="0"/>
              <a:t>= p</a:t>
            </a:r>
            <a:r>
              <a:rPr lang="en-US" altLang="en-US" baseline="-25000" dirty="0"/>
              <a:t>2</a:t>
            </a:r>
            <a:r>
              <a:rPr lang="en-US" altLang="en-US" dirty="0"/>
              <a:t>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Planning study to test </a:t>
            </a:r>
          </a:p>
          <a:p>
            <a:pPr>
              <a:buNone/>
            </a:pPr>
            <a:r>
              <a:rPr lang="en-US" altLang="en-US" dirty="0"/>
              <a:t>		H</a:t>
            </a:r>
            <a:r>
              <a:rPr lang="en-US" altLang="en-US" baseline="-25000" dirty="0"/>
              <a:t>0</a:t>
            </a:r>
            <a:r>
              <a:rPr lang="en-US" altLang="en-US" dirty="0"/>
              <a:t>: p</a:t>
            </a:r>
            <a:r>
              <a:rPr lang="en-US" altLang="en-US" baseline="-25000" dirty="0">
                <a:latin typeface="Symbol" panose="05050102010706020507" pitchFamily="18" charset="2"/>
              </a:rPr>
              <a:t>1 </a:t>
            </a:r>
            <a:r>
              <a:rPr lang="en-US" altLang="en-US" dirty="0">
                <a:latin typeface="Symbol" panose="05050102010706020507" pitchFamily="18" charset="2"/>
              </a:rPr>
              <a:t>= </a:t>
            </a:r>
            <a:r>
              <a:rPr lang="en-US" altLang="en-US" dirty="0"/>
              <a:t>p</a:t>
            </a:r>
            <a:r>
              <a:rPr lang="en-US" altLang="en-US" baseline="-25000" dirty="0"/>
              <a:t>2</a:t>
            </a:r>
            <a:r>
              <a:rPr lang="en-US" altLang="en-US" dirty="0"/>
              <a:t> vs. </a:t>
            </a:r>
          </a:p>
          <a:p>
            <a:pPr>
              <a:buNone/>
            </a:pPr>
            <a:r>
              <a:rPr lang="en-US" altLang="en-US" dirty="0"/>
              <a:t>		H</a:t>
            </a:r>
            <a:r>
              <a:rPr lang="en-US" altLang="en-US" baseline="-25000" dirty="0"/>
              <a:t>1</a:t>
            </a:r>
            <a:r>
              <a:rPr lang="en-US" altLang="en-US" dirty="0"/>
              <a:t>: p</a:t>
            </a:r>
            <a:r>
              <a:rPr lang="en-US" altLang="en-US" baseline="-25000" dirty="0">
                <a:latin typeface="Symbol" panose="05050102010706020507" pitchFamily="18" charset="2"/>
              </a:rPr>
              <a:t>1 </a:t>
            </a:r>
            <a:r>
              <a:rPr lang="en-US" altLang="en-US" dirty="0"/>
              <a:t>≠</a:t>
            </a:r>
            <a:r>
              <a:rPr lang="en-US" altLang="en-US" dirty="0">
                <a:latin typeface="Symbol" panose="05050102010706020507" pitchFamily="18" charset="2"/>
              </a:rPr>
              <a:t> </a:t>
            </a:r>
            <a:r>
              <a:rPr lang="en-US" altLang="en-US" dirty="0"/>
              <a:t>p</a:t>
            </a:r>
            <a:r>
              <a:rPr lang="en-US" altLang="en-US" baseline="-25000" dirty="0"/>
              <a:t>2</a:t>
            </a:r>
            <a:r>
              <a:rPr lang="en-US" altLang="en-US" dirty="0"/>
              <a:t> at </a:t>
            </a:r>
            <a:r>
              <a:rPr lang="en-US" altLang="en-US" dirty="0">
                <a:latin typeface="Symbol" panose="05050102010706020507" pitchFamily="18" charset="2"/>
              </a:rPr>
              <a:t>a </a:t>
            </a:r>
            <a:r>
              <a:rPr lang="en-US" altLang="en-US" dirty="0"/>
              <a:t>= 0.05</a:t>
            </a:r>
          </a:p>
          <a:p>
            <a:r>
              <a:rPr lang="en-US" altLang="en-US" dirty="0"/>
              <a:t>Determine </a:t>
            </a:r>
            <a:r>
              <a:rPr lang="en-US" altLang="en-US" i="1" dirty="0"/>
              <a:t>n</a:t>
            </a:r>
            <a:r>
              <a:rPr lang="en-US" altLang="en-US" baseline="-25000" dirty="0"/>
              <a:t>1</a:t>
            </a:r>
            <a:r>
              <a:rPr lang="en-US" altLang="en-US" dirty="0"/>
              <a:t> and </a:t>
            </a:r>
            <a:r>
              <a:rPr lang="en-US" altLang="en-US" i="1" dirty="0"/>
              <a:t>n</a:t>
            </a:r>
            <a:r>
              <a:rPr lang="en-US" altLang="en-US" baseline="-25000" dirty="0"/>
              <a:t>2</a:t>
            </a:r>
            <a:r>
              <a:rPr lang="en-US" altLang="en-US" dirty="0"/>
              <a:t> to ensure 80% power to detect a difference in proportions of </a:t>
            </a:r>
            <a:r>
              <a:rPr lang="en-US" altLang="en-US" dirty="0" err="1"/>
              <a:t>hypertensives</a:t>
            </a:r>
            <a:r>
              <a:rPr lang="en-US" altLang="en-US" dirty="0"/>
              <a:t> on the order of 24% versus 30% in the new drug and placebo treatments.</a:t>
            </a:r>
          </a:p>
        </p:txBody>
      </p:sp>
    </p:spTree>
    <p:extLst>
      <p:ext uri="{BB962C8B-B14F-4D97-AF65-F5344CB8AC3E}">
        <p14:creationId xmlns:p14="http://schemas.microsoft.com/office/powerpoint/2010/main" val="367426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8.18.</a:t>
            </a:r>
            <a:br>
              <a:rPr lang="en-US" altLang="en-US" dirty="0"/>
            </a:br>
            <a:r>
              <a:rPr lang="en-US" altLang="en-US" dirty="0"/>
              <a:t>Find </a:t>
            </a:r>
            <a:r>
              <a:rPr lang="en-US" altLang="en-US" i="1" dirty="0"/>
              <a:t>n</a:t>
            </a:r>
            <a:r>
              <a:rPr lang="en-US" altLang="en-US" baseline="-25000" dirty="0"/>
              <a:t>1</a:t>
            </a:r>
            <a:r>
              <a:rPr lang="en-US" altLang="en-US" dirty="0"/>
              <a:t>, </a:t>
            </a:r>
            <a:r>
              <a:rPr lang="en-US" altLang="en-US" i="1" dirty="0"/>
              <a:t>n</a:t>
            </a:r>
            <a:r>
              <a:rPr lang="en-US" altLang="en-US" baseline="-25000" dirty="0"/>
              <a:t>2</a:t>
            </a:r>
            <a:r>
              <a:rPr lang="en-US" altLang="en-US" dirty="0"/>
              <a:t> to Test H</a:t>
            </a:r>
            <a:r>
              <a:rPr lang="en-US" altLang="en-US" baseline="-25000" dirty="0"/>
              <a:t>0</a:t>
            </a:r>
            <a:r>
              <a:rPr lang="en-US" altLang="en-US" dirty="0"/>
              <a:t>: p</a:t>
            </a:r>
            <a:r>
              <a:rPr lang="en-US" altLang="en-US" baseline="-25000" dirty="0"/>
              <a:t>1 </a:t>
            </a:r>
            <a:r>
              <a:rPr lang="en-US" altLang="en-US" dirty="0"/>
              <a:t>= p</a:t>
            </a:r>
            <a:r>
              <a:rPr lang="en-US" altLang="en-US" baseline="-25000" dirty="0"/>
              <a:t>2</a:t>
            </a:r>
            <a:r>
              <a:rPr lang="en-US" altLang="en-US" dirty="0"/>
              <a:t> </a:t>
            </a:r>
            <a:r>
              <a:rPr lang="en-US" altLang="en-US" sz="1400" dirty="0"/>
              <a:t>(2 of 2)</a:t>
            </a:r>
            <a:endParaRPr lang="en-US" dirty="0"/>
          </a:p>
        </p:txBody>
      </p:sp>
      <p:sp>
        <p:nvSpPr>
          <p:cNvPr id="14" name="Content Placeholder 2"/>
          <p:cNvSpPr>
            <a:spLocks noGrp="1"/>
          </p:cNvSpPr>
          <p:nvPr>
            <p:ph idx="1"/>
          </p:nvPr>
        </p:nvSpPr>
        <p:spPr>
          <a:xfrm>
            <a:off x="925830" y="4189863"/>
            <a:ext cx="10287000" cy="2000054"/>
          </a:xfrm>
        </p:spPr>
        <p:txBody>
          <a:bodyPr/>
          <a:lstStyle/>
          <a:p>
            <a:pPr>
              <a:spcBef>
                <a:spcPct val="50000"/>
              </a:spcBef>
            </a:pPr>
            <a:r>
              <a:rPr lang="en-US" altLang="en-US" sz="2400" dirty="0"/>
              <a:t>Need samples of size </a:t>
            </a:r>
            <a:r>
              <a:rPr lang="en-US" altLang="en-US" sz="2400" i="1" dirty="0"/>
              <a:t>n</a:t>
            </a:r>
            <a:r>
              <a:rPr lang="en-US" altLang="en-US" sz="2400" baseline="-25000" dirty="0"/>
              <a:t>1 </a:t>
            </a:r>
            <a:r>
              <a:rPr lang="en-US" altLang="en-US" sz="2400" dirty="0"/>
              <a:t>= 861 and </a:t>
            </a:r>
            <a:r>
              <a:rPr lang="en-US" altLang="en-US" sz="2400" i="1" dirty="0"/>
              <a:t>n</a:t>
            </a:r>
            <a:r>
              <a:rPr lang="en-US" altLang="en-US" sz="2400" baseline="-25000" dirty="0"/>
              <a:t>2 </a:t>
            </a:r>
            <a:r>
              <a:rPr lang="en-US" altLang="en-US" sz="2400" dirty="0"/>
              <a:t>= 861</a:t>
            </a:r>
          </a:p>
        </p:txBody>
      </p:sp>
      <p:graphicFrame>
        <p:nvGraphicFramePr>
          <p:cNvPr id="4" name="Object 3" descr="&quot;E S equals modulus of p 1 minus p 2 the whole over square root of p 0 times the whole of 1 minus p equals modulus of 0.24 minus 0.30 the whole over square root of 0.27 times the whole of 1 minus 0.27 equals 0.135.&#10;n i equals 2 times z sub 1 minus alpha by 2 plus z sub 1 minus beta the whole over E S the whole square equals 2 times 1.96 plus 0.84 the whole over 0.135 the whole square equals 860.4. An arrow from n i is pointing toward n 1 equals 861.&quot;&#10;" title="Unnumbered figure "/>
          <p:cNvGraphicFramePr>
            <a:graphicFrameLocks noChangeAspect="1"/>
          </p:cNvGraphicFramePr>
          <p:nvPr>
            <p:extLst>
              <p:ext uri="{D42A27DB-BD31-4B8C-83A1-F6EECF244321}">
                <p14:modId xmlns:p14="http://schemas.microsoft.com/office/powerpoint/2010/main" val="3286820038"/>
              </p:ext>
            </p:extLst>
          </p:nvPr>
        </p:nvGraphicFramePr>
        <p:xfrm>
          <a:off x="1270878" y="1538099"/>
          <a:ext cx="7267575" cy="2519362"/>
        </p:xfrm>
        <a:graphic>
          <a:graphicData uri="http://schemas.openxmlformats.org/presentationml/2006/ole">
            <mc:AlternateContent xmlns:mc="http://schemas.openxmlformats.org/markup-compatibility/2006">
              <mc:Choice xmlns:v="urn:schemas-microsoft-com:vml" Requires="v">
                <p:oleObj spid="_x0000_s11268" name="Equation" r:id="rId3" imgW="2857500" imgH="990600" progId="Equation.3">
                  <p:embed/>
                </p:oleObj>
              </mc:Choice>
              <mc:Fallback>
                <p:oleObj name="Equation" r:id="rId3" imgW="2857500" imgH="990600" progId="Equation.3">
                  <p:embed/>
                  <p:pic>
                    <p:nvPicPr>
                      <p:cNvPr id="48129"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878" y="1538099"/>
                        <a:ext cx="7267575" cy="251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873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Determining Sample Size for </a:t>
            </a:r>
            <a:br>
              <a:rPr lang="en-US" altLang="en-US" dirty="0"/>
            </a:br>
            <a:r>
              <a:rPr lang="en-US" altLang="en-US" dirty="0"/>
              <a:t>Confidence Interval Estimates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Goal is to estimate an unknown parameter using a confidence interval estimate.</a:t>
            </a:r>
          </a:p>
          <a:p>
            <a:r>
              <a:rPr lang="en-US" altLang="en-US" dirty="0"/>
              <a:t>Plan a study to sample individuals, collect appropriate data and generate CI estimate.</a:t>
            </a:r>
          </a:p>
          <a:p>
            <a:r>
              <a:rPr lang="en-US" altLang="en-US" dirty="0"/>
              <a:t>How many individuals should we sample?</a:t>
            </a:r>
          </a:p>
        </p:txBody>
      </p:sp>
    </p:spTree>
    <p:extLst>
      <p:ext uri="{BB962C8B-B14F-4D97-AF65-F5344CB8AC3E}">
        <p14:creationId xmlns:p14="http://schemas.microsoft.com/office/powerpoint/2010/main" val="138425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Determining Sample Size for </a:t>
            </a:r>
            <a:br>
              <a:rPr lang="en-US" altLang="en-US" dirty="0"/>
            </a:br>
            <a:r>
              <a:rPr lang="en-US" altLang="en-US" dirty="0"/>
              <a:t>Confidence Interval Estimates </a:t>
            </a:r>
            <a:r>
              <a:rPr lang="en-US" altLang="en-US" sz="1400" dirty="0"/>
              <a:t>(2 of 2)</a:t>
            </a:r>
            <a:endParaRPr lang="en-US" dirty="0"/>
          </a:p>
        </p:txBody>
      </p:sp>
      <p:sp>
        <p:nvSpPr>
          <p:cNvPr id="14" name="Content Placeholder 2"/>
          <p:cNvSpPr>
            <a:spLocks noGrp="1"/>
          </p:cNvSpPr>
          <p:nvPr>
            <p:ph idx="1"/>
          </p:nvPr>
        </p:nvSpPr>
        <p:spPr/>
        <p:txBody>
          <a:bodyPr/>
          <a:lstStyle/>
          <a:p>
            <a:r>
              <a:rPr lang="en-US" altLang="en-US" dirty="0">
                <a:ea typeface="MS PGothic" panose="020B0600070205080204" pitchFamily="34" charset="-128"/>
              </a:rPr>
              <a:t>Confidence intervals </a:t>
            </a:r>
          </a:p>
          <a:p>
            <a:pPr>
              <a:buNone/>
            </a:pPr>
            <a:r>
              <a:rPr lang="en-US" altLang="en-US" dirty="0">
                <a:ea typeface="MS PGothic" panose="020B0600070205080204" pitchFamily="34" charset="-128"/>
              </a:rPr>
              <a:t>		point estimate ± margin of error</a:t>
            </a:r>
          </a:p>
          <a:p>
            <a:r>
              <a:rPr lang="en-US" altLang="en-US" dirty="0">
                <a:ea typeface="MS PGothic" panose="020B0600070205080204" pitchFamily="34" charset="-128"/>
              </a:rPr>
              <a:t>Determine </a:t>
            </a:r>
            <a:r>
              <a:rPr lang="en-US" altLang="en-US" i="1" dirty="0">
                <a:ea typeface="MS PGothic" panose="020B0600070205080204" pitchFamily="34" charset="-128"/>
              </a:rPr>
              <a:t>n</a:t>
            </a:r>
            <a:r>
              <a:rPr lang="en-US" altLang="en-US" dirty="0">
                <a:ea typeface="MS PGothic" panose="020B0600070205080204" pitchFamily="34" charset="-128"/>
              </a:rPr>
              <a:t> to ensure small margin of error (</a:t>
            </a:r>
            <a:r>
              <a:rPr lang="en-US" altLang="en-US" i="1" dirty="0">
                <a:ea typeface="MS PGothic" panose="020B0600070205080204" pitchFamily="34" charset="-128"/>
              </a:rPr>
              <a:t>precision</a:t>
            </a:r>
            <a:r>
              <a:rPr lang="en-US" altLang="en-US" dirty="0">
                <a:ea typeface="MS PGothic" panose="020B0600070205080204" pitchFamily="34" charset="-128"/>
              </a:rPr>
              <a:t>).</a:t>
            </a:r>
          </a:p>
          <a:p>
            <a:r>
              <a:rPr lang="en-US" altLang="en-US" dirty="0">
                <a:ea typeface="MS PGothic" panose="020B0600070205080204" pitchFamily="34" charset="-128"/>
              </a:rPr>
              <a:t>Must specify desired margin of error, confidence level, and variability of parameter.</a:t>
            </a:r>
          </a:p>
        </p:txBody>
      </p:sp>
    </p:spTree>
    <p:extLst>
      <p:ext uri="{BB962C8B-B14F-4D97-AF65-F5344CB8AC3E}">
        <p14:creationId xmlns:p14="http://schemas.microsoft.com/office/powerpoint/2010/main" val="104117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 Find </a:t>
            </a:r>
            <a:r>
              <a:rPr lang="en-US" altLang="en-US" i="1" dirty="0"/>
              <a:t>n</a:t>
            </a:r>
            <a:r>
              <a:rPr lang="en-US" altLang="en-US" dirty="0"/>
              <a:t> for One Sample, Continuous Outcome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Planning study to estimate mean systolic blood pressure in children with congenital heart disease.</a:t>
            </a:r>
          </a:p>
          <a:p>
            <a:r>
              <a:rPr lang="en-US" altLang="en-US" dirty="0"/>
              <a:t>Want estimate within 5 units of true mean </a:t>
            </a:r>
          </a:p>
          <a:p>
            <a:r>
              <a:rPr lang="en-US" altLang="en-US" dirty="0"/>
              <a:t>Will use 95% confidence level; estimate of standard deviation is 20.</a:t>
            </a:r>
          </a:p>
        </p:txBody>
      </p:sp>
    </p:spTree>
    <p:extLst>
      <p:ext uri="{BB962C8B-B14F-4D97-AF65-F5344CB8AC3E}">
        <p14:creationId xmlns:p14="http://schemas.microsoft.com/office/powerpoint/2010/main" val="368970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8.1. Find </a:t>
            </a:r>
            <a:r>
              <a:rPr lang="en-US" altLang="en-US" i="1" dirty="0"/>
              <a:t>n</a:t>
            </a:r>
            <a:r>
              <a:rPr lang="en-US" altLang="en-US" dirty="0"/>
              <a:t> for One Sample, Continuous Outcome </a:t>
            </a:r>
            <a:r>
              <a:rPr lang="en-US" altLang="en-US" sz="1400" dirty="0"/>
              <a:t>(2 of 2)</a:t>
            </a:r>
            <a:endParaRPr lang="en-US" dirty="0"/>
          </a:p>
        </p:txBody>
      </p:sp>
      <p:sp>
        <p:nvSpPr>
          <p:cNvPr id="14" name="Content Placeholder 2"/>
          <p:cNvSpPr>
            <a:spLocks noGrp="1"/>
          </p:cNvSpPr>
          <p:nvPr>
            <p:ph idx="1"/>
          </p:nvPr>
        </p:nvSpPr>
        <p:spPr>
          <a:xfrm>
            <a:off x="925830" y="3002508"/>
            <a:ext cx="10287000" cy="3187410"/>
          </a:xfrm>
        </p:spPr>
        <p:txBody>
          <a:bodyPr/>
          <a:lstStyle/>
          <a:p>
            <a:pPr>
              <a:spcBef>
                <a:spcPct val="50000"/>
              </a:spcBef>
            </a:pPr>
            <a:r>
              <a:rPr lang="en-US" altLang="en-US" dirty="0"/>
              <a:t>Need sample size of 62 children with congenital heart disease</a:t>
            </a:r>
          </a:p>
        </p:txBody>
      </p:sp>
      <p:graphicFrame>
        <p:nvGraphicFramePr>
          <p:cNvPr id="4" name="Object 4" descr="n equals z sigma over E the whole square equals 1.96 times 20 over 5 the whole square equals 61.5.&#10;" title="Unnumbered figure "/>
          <p:cNvGraphicFramePr>
            <a:graphicFrameLocks noChangeAspect="1"/>
          </p:cNvGraphicFramePr>
          <p:nvPr>
            <p:extLst>
              <p:ext uri="{D42A27DB-BD31-4B8C-83A1-F6EECF244321}">
                <p14:modId xmlns:p14="http://schemas.microsoft.com/office/powerpoint/2010/main" val="3371153013"/>
              </p:ext>
            </p:extLst>
          </p:nvPr>
        </p:nvGraphicFramePr>
        <p:xfrm>
          <a:off x="2733415" y="1550016"/>
          <a:ext cx="5253037" cy="1230313"/>
        </p:xfrm>
        <a:graphic>
          <a:graphicData uri="http://schemas.openxmlformats.org/presentationml/2006/ole">
            <mc:AlternateContent xmlns:mc="http://schemas.openxmlformats.org/markup-compatibility/2006">
              <mc:Choice xmlns:v="urn:schemas-microsoft-com:vml" Requires="v">
                <p:oleObj spid="_x0000_s1029" name="Equation" r:id="rId3" imgW="2006600" imgH="469900" progId="Equation.3">
                  <p:embed/>
                </p:oleObj>
              </mc:Choice>
              <mc:Fallback>
                <p:oleObj name="Equation" r:id="rId3" imgW="2006600" imgH="469900" progId="Equation.3">
                  <p:embed/>
                  <p:pic>
                    <p:nvPicPr>
                      <p:cNvPr id="19458"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415" y="1550016"/>
                        <a:ext cx="5253037"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5266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8.3. Find </a:t>
            </a:r>
            <a:r>
              <a:rPr lang="en-US" altLang="en-US" i="1" dirty="0"/>
              <a:t>n</a:t>
            </a:r>
            <a:r>
              <a:rPr lang="en-US" altLang="en-US" dirty="0"/>
              <a:t> for One Sample, Dichotomous Outcome </a:t>
            </a:r>
            <a:r>
              <a:rPr lang="en-US" altLang="en-US" sz="1400" dirty="0"/>
              <a:t>(1 of 2)</a:t>
            </a:r>
            <a:endParaRPr lang="en-US" dirty="0"/>
          </a:p>
        </p:txBody>
      </p:sp>
      <p:sp>
        <p:nvSpPr>
          <p:cNvPr id="14" name="Content Placeholder 2"/>
          <p:cNvSpPr>
            <a:spLocks noGrp="1"/>
          </p:cNvSpPr>
          <p:nvPr>
            <p:ph idx="1"/>
          </p:nvPr>
        </p:nvSpPr>
        <p:spPr/>
        <p:txBody>
          <a:bodyPr/>
          <a:lstStyle/>
          <a:p>
            <a:r>
              <a:rPr lang="en-US" altLang="en-US" dirty="0"/>
              <a:t>Planning study to estimate proportion of freshmen who currently smoke</a:t>
            </a:r>
          </a:p>
          <a:p>
            <a:r>
              <a:rPr lang="en-US" altLang="en-US" dirty="0"/>
              <a:t>Want estimate within 5% of the true proportion; will use 95% confidence level</a:t>
            </a:r>
          </a:p>
        </p:txBody>
      </p:sp>
    </p:spTree>
    <p:extLst>
      <p:ext uri="{BB962C8B-B14F-4D97-AF65-F5344CB8AC3E}">
        <p14:creationId xmlns:p14="http://schemas.microsoft.com/office/powerpoint/2010/main" val="280605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altLang="en-US" dirty="0"/>
              <a:t>Example 8.3. Find </a:t>
            </a:r>
            <a:r>
              <a:rPr lang="en-US" altLang="en-US" i="1" dirty="0"/>
              <a:t>n</a:t>
            </a:r>
            <a:r>
              <a:rPr lang="en-US" altLang="en-US" dirty="0"/>
              <a:t> for One Sample, Dichotomous Outcome </a:t>
            </a:r>
            <a:r>
              <a:rPr lang="en-US" altLang="en-US" sz="1400" dirty="0"/>
              <a:t>(2 of 2)</a:t>
            </a:r>
            <a:endParaRPr lang="en-US" dirty="0"/>
          </a:p>
        </p:txBody>
      </p:sp>
      <p:sp>
        <p:nvSpPr>
          <p:cNvPr id="14" name="Content Placeholder 2"/>
          <p:cNvSpPr>
            <a:spLocks noGrp="1"/>
          </p:cNvSpPr>
          <p:nvPr>
            <p:ph idx="1"/>
          </p:nvPr>
        </p:nvSpPr>
        <p:spPr>
          <a:xfrm>
            <a:off x="925830" y="2538484"/>
            <a:ext cx="10287000" cy="3651433"/>
          </a:xfrm>
        </p:spPr>
        <p:txBody>
          <a:bodyPr/>
          <a:lstStyle/>
          <a:p>
            <a:pPr>
              <a:spcBef>
                <a:spcPct val="0"/>
              </a:spcBef>
            </a:pPr>
            <a:r>
              <a:rPr lang="en-US" altLang="en-US" dirty="0"/>
              <a:t>Formula requires estimate of proportion, </a:t>
            </a:r>
            <a:r>
              <a:rPr lang="en-US" altLang="en-US" i="1" dirty="0"/>
              <a:t>p</a:t>
            </a:r>
            <a:r>
              <a:rPr lang="en-US" altLang="en-US" dirty="0"/>
              <a:t>. If unknown, use </a:t>
            </a:r>
            <a:r>
              <a:rPr lang="en-US" altLang="en-US" i="1" dirty="0"/>
              <a:t>p</a:t>
            </a:r>
            <a:r>
              <a:rPr lang="en-US" altLang="en-US" dirty="0"/>
              <a:t> = 0.5 to produce largest </a:t>
            </a:r>
            <a:r>
              <a:rPr lang="en-US" altLang="en-US" i="1" dirty="0"/>
              <a:t>n</a:t>
            </a:r>
            <a:r>
              <a:rPr lang="en-US" altLang="en-US" dirty="0"/>
              <a:t> (most conservative).</a:t>
            </a:r>
          </a:p>
          <a:p>
            <a:pPr>
              <a:spcBef>
                <a:spcPct val="0"/>
              </a:spcBef>
            </a:pPr>
            <a:r>
              <a:rPr lang="en-US" altLang="en-US" dirty="0"/>
              <a:t>Need sample size of 385 freshmen</a:t>
            </a:r>
          </a:p>
        </p:txBody>
      </p:sp>
      <p:graphicFrame>
        <p:nvGraphicFramePr>
          <p:cNvPr id="4" name="Object 3" descr="n equals p times 1 minus p times z over E the whole square equals 0.5 times 1 minus 0.5 times 1.96 over 0.05 the whole square equals 384.2.&#10;" title="Unnumbered figure "/>
          <p:cNvGraphicFramePr>
            <a:graphicFrameLocks noChangeAspect="1"/>
          </p:cNvGraphicFramePr>
          <p:nvPr>
            <p:extLst>
              <p:ext uri="{D42A27DB-BD31-4B8C-83A1-F6EECF244321}">
                <p14:modId xmlns:p14="http://schemas.microsoft.com/office/powerpoint/2010/main" val="697377277"/>
              </p:ext>
            </p:extLst>
          </p:nvPr>
        </p:nvGraphicFramePr>
        <p:xfrm>
          <a:off x="1369326" y="1439934"/>
          <a:ext cx="6705600" cy="1098550"/>
        </p:xfrm>
        <a:graphic>
          <a:graphicData uri="http://schemas.openxmlformats.org/presentationml/2006/ole">
            <mc:AlternateContent xmlns:mc="http://schemas.openxmlformats.org/markup-compatibility/2006">
              <mc:Choice xmlns:v="urn:schemas-microsoft-com:vml" Requires="v">
                <p:oleObj spid="_x0000_s2053" name="Equation" r:id="rId3" imgW="2870200" imgH="469900" progId="Equation.3">
                  <p:embed/>
                </p:oleObj>
              </mc:Choice>
              <mc:Fallback>
                <p:oleObj name="Equation" r:id="rId3" imgW="2870200" imgH="469900" progId="Equation.3">
                  <p:embed/>
                  <p:pic>
                    <p:nvPicPr>
                      <p:cNvPr id="21506"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9326" y="1439934"/>
                        <a:ext cx="670560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017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1284232202_Sullivan_Template" id="{C27B94CC-B624-F14C-BFA9-F8D3A77FEEAB}" vid="{1EC5BE18-DD04-6B4C-A346-7693CE945E6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9781284232202_CH01_SLID</Template>
  <TotalTime>64</TotalTime>
  <Words>1667</Words>
  <Application>Microsoft Office PowerPoint</Application>
  <PresentationFormat>Widescreen</PresentationFormat>
  <Paragraphs>150</Paragraphs>
  <Slides>35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MS PGothic</vt:lpstr>
      <vt:lpstr>Arial</vt:lpstr>
      <vt:lpstr>Calibri</vt:lpstr>
      <vt:lpstr>Symbol</vt:lpstr>
      <vt:lpstr>Symbol MT</vt:lpstr>
      <vt:lpstr>Times New Roman</vt:lpstr>
      <vt:lpstr>Verdana</vt:lpstr>
      <vt:lpstr>Wingdings</vt:lpstr>
      <vt:lpstr>Educational subjects 16x9</vt:lpstr>
      <vt:lpstr>Equation</vt:lpstr>
      <vt:lpstr>Power and Sample Size Determination</vt:lpstr>
      <vt:lpstr>Learning Objectives</vt:lpstr>
      <vt:lpstr>Sample Size Determination</vt:lpstr>
      <vt:lpstr>Determining Sample Size for  Confidence Interval Estimates (1 of 2)</vt:lpstr>
      <vt:lpstr>Determining Sample Size for  Confidence Interval Estimates (2 of 2)</vt:lpstr>
      <vt:lpstr>Example 8.1. Find n for One Sample, Continuous Outcome (1 of 2)</vt:lpstr>
      <vt:lpstr>Example 8.1. Find n for One Sample, Continuous Outcome (2 of 2)</vt:lpstr>
      <vt:lpstr>Example 8.3. Find n for One Sample, Dichotomous Outcome (1 of 2)</vt:lpstr>
      <vt:lpstr>Example 8.3. Find n for One Sample, Dichotomous Outcome (2 of 2)</vt:lpstr>
      <vt:lpstr>Example 8.5. Find n for Two Independent Samples, Continuous Outcome (1 of 5)</vt:lpstr>
      <vt:lpstr>Example 8.5. Find n for Two Independent Samples, Continuous Outcome (2 of 5)</vt:lpstr>
      <vt:lpstr>Example 8.5. Find n for Two Independent Samples, Continuous Outcome (3 of 5)</vt:lpstr>
      <vt:lpstr>Example 8.5. Find n for Two Independent Samples, Continuous Outcome (4 of 5)</vt:lpstr>
      <vt:lpstr>Example 8.5. Find n for Two Independent Samples, Continuous Outcome (5 of 5)</vt:lpstr>
      <vt:lpstr>Example 8.7. Find n for Two Matched Samples, Continuous Outcome (1 of 5)</vt:lpstr>
      <vt:lpstr>Example 8.7. Find n for Two Matched Samples, Continuous Outcome (2 of 5)</vt:lpstr>
      <vt:lpstr>Example 8.7. Find n for Two Matched Samples, Continuous Outcome (3 of 5)</vt:lpstr>
      <vt:lpstr>Example 8.7. Find n for Two Matched Samples, Continuous Outcome (4 of 5)</vt:lpstr>
      <vt:lpstr>Example 8.7. Find n for Two Matched Samples, Continuous Outcome (5 of 5)</vt:lpstr>
      <vt:lpstr>Example 8.8. Find n for Two Independent Samples, Dichotomous Outcome (1 of 2)</vt:lpstr>
      <vt:lpstr>Example 8.8. Find n for Two Independent Samples, Dichotomous Outcome (1 of 2)</vt:lpstr>
      <vt:lpstr>Determining Sample Size for  Hypothesis Testing (1 of 2)</vt:lpstr>
      <vt:lpstr>Determining Sample Size for  Hypothesis Testing (2 of 2)</vt:lpstr>
      <vt:lpstr>a, b, and Power</vt:lpstr>
      <vt:lpstr>Determining Sample Size for  Hypothesis Testing</vt:lpstr>
      <vt:lpstr>Example 8.11. Find n to Test H0: m = m0 (1 of 2)</vt:lpstr>
      <vt:lpstr>Example 8.11. Find n to Test H0: m = m0 (2 of 2)</vt:lpstr>
      <vt:lpstr>Example 8.12. Find n to Test H0: p = p0 (1 of 2)</vt:lpstr>
      <vt:lpstr>Example 8.12. Find n to Test H0: p = p0 (2 of 2)</vt:lpstr>
      <vt:lpstr>Example 8.14. Find n1, n2 to Test H0: m1 = m2 (1 of 2)</vt:lpstr>
      <vt:lpstr>Example 8.14. Find n1, n2 to Test H0: m1 = m2 (2 of 2)</vt:lpstr>
      <vt:lpstr>Example 8.16. Find n to Test H0: md = 0 (1 of 2)</vt:lpstr>
      <vt:lpstr>Example 8.16. Find n to Test H0: md = 0 (2 of 2)</vt:lpstr>
      <vt:lpstr>Example 8.18. Find n1, n2 to Test H0: p1 = p2 (1 of 2)</vt:lpstr>
      <vt:lpstr>Example 8.18. Find n1, n2 to Test H0: p1 = p2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Ramanathan, Subramani</dc:creator>
  <cp:lastModifiedBy>Ramanathan, Subramani</cp:lastModifiedBy>
  <cp:revision>7</cp:revision>
  <dcterms:created xsi:type="dcterms:W3CDTF">2022-03-29T18:22:44Z</dcterms:created>
  <dcterms:modified xsi:type="dcterms:W3CDTF">2022-04-14T18:38:11Z</dcterms:modified>
</cp:coreProperties>
</file>