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8"/>
  </p:notesMasterIdLst>
  <p:handoutMasterIdLst>
    <p:handoutMasterId r:id="rId49"/>
  </p:handoutMasterIdLst>
  <p:sldIdLst>
    <p:sldId id="258"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74"/>
    <a:srgbClr val="FFFFFF"/>
    <a:srgbClr val="FFC425"/>
    <a:srgbClr val="E5E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4FCF4F-79F4-AC4B-B4DA-DC8D2653DD13}" v="11" dt="2022-03-22T12:04:21.447"/>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52" autoAdjust="0"/>
    <p:restoredTop sz="94633"/>
  </p:normalViewPr>
  <p:slideViewPr>
    <p:cSldViewPr snapToGrid="0">
      <p:cViewPr varScale="1">
        <p:scale>
          <a:sx n="70" d="100"/>
          <a:sy n="70" d="100"/>
        </p:scale>
        <p:origin x="216" y="72"/>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image" Target="../media/image35.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image" Target="../media/image4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latin typeface="Arial" panose="020B0604020202020204" pitchFamily="34" charset="0"/>
              </a:rPr>
              <a:t>4/15/2022</a:t>
            </a:fld>
            <a:endParaRPr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latin typeface="Arial" panose="020B0604020202020204" pitchFamily="34" charset="0"/>
              </a:rPr>
              <a:t>‹#›</a:t>
            </a:fld>
            <a:endParaRPr dirty="0">
              <a:latin typeface="Arial" panose="020B0604020202020204" pitchFamily="34" charset="0"/>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237F6C43-988E-4257-9A1C-C162EF036D58}" type="datetimeFigureOut">
              <a:rPr lang="en-US" smtClean="0"/>
              <a:pPr/>
              <a:t>4/15/2022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DED491D0-8E1B-49C7-849B-A28568D94497}" type="slidenum">
              <a:rPr lang="en-US" smtClean="0"/>
              <a:pPr/>
              <a:t>‹#›</a:t>
            </a:fld>
            <a:endParaRPr lang="en-US" dirty="0"/>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invGray">
      <p:bgPr>
        <a:solidFill>
          <a:srgbClr val="003B74"/>
        </a:solidFill>
        <a:effectLst/>
      </p:bgPr>
    </p:bg>
    <p:spTree>
      <p:nvGrpSpPr>
        <p:cNvPr id="1" name=""/>
        <p:cNvGrpSpPr/>
        <p:nvPr/>
      </p:nvGrpSpPr>
      <p:grpSpPr>
        <a:xfrm>
          <a:off x="0" y="0"/>
          <a:ext cx="0" cy="0"/>
          <a:chOff x="0" y="0"/>
          <a:chExt cx="0" cy="0"/>
        </a:xfrm>
      </p:grpSpPr>
      <p:sp>
        <p:nvSpPr>
          <p:cNvPr id="9" name="Rectangle 8"/>
          <p:cNvSpPr/>
          <p:nvPr/>
        </p:nvSpPr>
        <p:spPr>
          <a:xfrm>
            <a:off x="0" y="1851660"/>
            <a:ext cx="12192000" cy="377190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10" name="Rectangle 9"/>
          <p:cNvSpPr/>
          <p:nvPr/>
        </p:nvSpPr>
        <p:spPr>
          <a:xfrm>
            <a:off x="-1" y="701802"/>
            <a:ext cx="12192001" cy="10332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1"/>
          <p:cNvSpPr>
            <a:spLocks noGrp="1"/>
          </p:cNvSpPr>
          <p:nvPr>
            <p:ph type="ctrTitle" hasCustomPrompt="1"/>
          </p:nvPr>
        </p:nvSpPr>
        <p:spPr bwMode="black">
          <a:xfrm>
            <a:off x="882217" y="2200275"/>
            <a:ext cx="6421553" cy="3074670"/>
          </a:xfrm>
          <a:noFill/>
        </p:spPr>
        <p:txBody>
          <a:bodyPr lIns="0" tIns="0" rIns="0" bIns="0" anchor="ctr" anchorCtr="0">
            <a:normAutofit/>
          </a:bodyPr>
          <a:lstStyle>
            <a:lvl1pPr algn="l">
              <a:lnSpc>
                <a:spcPct val="90000"/>
              </a:lnSpc>
              <a:defRPr sz="6000" b="1">
                <a:solidFill>
                  <a:schemeClr val="tx1"/>
                </a:solidFill>
              </a:defRPr>
            </a:lvl1pPr>
          </a:lstStyle>
          <a:p>
            <a:r>
              <a:rPr lang="en-US" dirty="0"/>
              <a:t>Chapter Title</a:t>
            </a:r>
            <a:endParaRPr dirty="0"/>
          </a:p>
        </p:txBody>
      </p:sp>
      <p:sp>
        <p:nvSpPr>
          <p:cNvPr id="3" name="Subtitle 2"/>
          <p:cNvSpPr>
            <a:spLocks noGrp="1"/>
          </p:cNvSpPr>
          <p:nvPr>
            <p:ph type="subTitle" idx="1" hasCustomPrompt="1"/>
          </p:nvPr>
        </p:nvSpPr>
        <p:spPr>
          <a:xfrm>
            <a:off x="882217" y="845820"/>
            <a:ext cx="6524423" cy="777639"/>
          </a:xfrm>
        </p:spPr>
        <p:txBody>
          <a:bodyPr lIns="0" tIns="0" rIns="0" bIns="0" anchor="ctr" anchorCtr="0">
            <a:normAutofit/>
          </a:bodyPr>
          <a:lstStyle>
            <a:lvl1pPr marL="0" indent="0" algn="l">
              <a:spcBef>
                <a:spcPts val="0"/>
              </a:spcBef>
              <a:buNone/>
              <a:defRPr sz="32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1</a:t>
            </a:r>
            <a:endParaRPr dirty="0"/>
          </a:p>
        </p:txBody>
      </p:sp>
      <p:sp>
        <p:nvSpPr>
          <p:cNvPr id="17" name="Rectangle 16">
            <a:extLst>
              <a:ext uri="{FF2B5EF4-FFF2-40B4-BE49-F238E27FC236}">
                <a16:creationId xmlns:a16="http://schemas.microsoft.com/office/drawing/2014/main" id="{BEEECFBC-FB4D-9945-A4FF-28E342055AC3}"/>
              </a:ext>
            </a:extLst>
          </p:cNvPr>
          <p:cNvSpPr/>
          <p:nvPr userDrawn="1"/>
        </p:nvSpPr>
        <p:spPr>
          <a:xfrm>
            <a:off x="0" y="6503670"/>
            <a:ext cx="12192000" cy="215444"/>
          </a:xfrm>
          <a:prstGeom prst="rect">
            <a:avLst/>
          </a:prstGeom>
        </p:spPr>
        <p:txBody>
          <a:bodyPr wrap="square">
            <a:spAutoFit/>
          </a:bodyPr>
          <a:lstStyle/>
          <a:p>
            <a:pPr algn="ctr"/>
            <a:r>
              <a:rPr lang="en-US" sz="800" dirty="0">
                <a:solidFill>
                  <a:schemeClr val="bg2"/>
                </a:solidFill>
                <a:latin typeface="Arial" panose="020B0604020202020204" pitchFamily="34" charset="0"/>
                <a:cs typeface="Arial" panose="020B0604020202020204" pitchFamily="34" charset="0"/>
              </a:rPr>
              <a:t>Copyright © 2023 by Jones &amp; Bartlett Learning, LLC an Ascend Learning Company. </a:t>
            </a:r>
            <a:r>
              <a:rPr lang="en-US" sz="800" dirty="0" err="1">
                <a:solidFill>
                  <a:schemeClr val="bg2"/>
                </a:solidFill>
                <a:latin typeface="Arial" panose="020B0604020202020204" pitchFamily="34" charset="0"/>
                <a:cs typeface="Arial" panose="020B0604020202020204" pitchFamily="34" charset="0"/>
              </a:rPr>
              <a:t>www.jblearning.com</a:t>
            </a:r>
            <a:endParaRPr lang="en-US" sz="800" dirty="0">
              <a:solidFill>
                <a:schemeClr val="bg2"/>
              </a:solidFill>
              <a:latin typeface="Arial" panose="020B0604020202020204" pitchFamily="34" charset="0"/>
              <a:cs typeface="Arial" panose="020B0604020202020204" pitchFamily="34" charset="0"/>
            </a:endParaRPr>
          </a:p>
        </p:txBody>
      </p:sp>
      <p:pic>
        <p:nvPicPr>
          <p:cNvPr id="8" name="Picture Placeholder 22" descr="The title of the book is, Essentials of Biostatistics in Public Health, Third Edition, by Lisa M. Sullivan. The book belongs to the category, Essential Public Health. The Series Editor is Richard Riegelman. The background image shows different types of graphs associated with statistics. &#10;" title="Unnumbered figure ">
            <a:extLst>
              <a:ext uri="{FF2B5EF4-FFF2-40B4-BE49-F238E27FC236}">
                <a16:creationId xmlns:a16="http://schemas.microsoft.com/office/drawing/2014/main" id="{B41310A0-8BA7-BF43-BEEA-66420B4CB8B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825029" y="-153895"/>
            <a:ext cx="5883773" cy="7175334"/>
          </a:xfrm>
          <a:prstGeom prst="rect">
            <a:avLst/>
          </a:prstGeom>
        </p:spPr>
      </p:pic>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E3BDFD-7FA5-2143-88E5-0CEE0A6011AD}"/>
              </a:ext>
            </a:extLst>
          </p:cNvPr>
          <p:cNvSpPr/>
          <p:nvPr userDrawn="1"/>
        </p:nvSpPr>
        <p:spPr>
          <a:xfrm>
            <a:off x="0" y="6503670"/>
            <a:ext cx="12192000" cy="215444"/>
          </a:xfrm>
          <a:prstGeom prst="rect">
            <a:avLst/>
          </a:prstGeom>
        </p:spPr>
        <p:txBody>
          <a:bodyPr wrap="square">
            <a:spAutoFit/>
          </a:bodyPr>
          <a:lstStyle/>
          <a:p>
            <a:pPr algn="ctr"/>
            <a:r>
              <a:rPr lang="en-US" sz="800" dirty="0">
                <a:solidFill>
                  <a:schemeClr val="tx2"/>
                </a:solidFill>
                <a:latin typeface="Arial" panose="020B0604020202020204" pitchFamily="34" charset="0"/>
                <a:cs typeface="Arial" panose="020B0604020202020204" pitchFamily="34" charset="0"/>
              </a:rPr>
              <a:t>Copyright © 2023 by Jones &amp; Bartlett Learning, LLC an Ascend Learning Company. </a:t>
            </a:r>
            <a:r>
              <a:rPr lang="en-US" sz="800" dirty="0" err="1">
                <a:solidFill>
                  <a:schemeClr val="tx2"/>
                </a:solidFill>
                <a:latin typeface="Arial" panose="020B0604020202020204" pitchFamily="34" charset="0"/>
                <a:cs typeface="Arial" panose="020B0604020202020204" pitchFamily="34" charset="0"/>
              </a:rPr>
              <a:t>www.jblearning.com</a:t>
            </a:r>
            <a:endParaRPr lang="en-US" sz="800" dirty="0">
              <a:solidFill>
                <a:schemeClr val="tx2"/>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A4FD052D-18CE-1249-A891-AB3E165F4441}"/>
              </a:ext>
            </a:extLst>
          </p:cNvPr>
          <p:cNvSpPr/>
          <p:nvPr userDrawn="1"/>
        </p:nvSpPr>
        <p:spPr>
          <a:xfrm>
            <a:off x="0" y="2274570"/>
            <a:ext cx="12192000" cy="1760220"/>
          </a:xfrm>
          <a:prstGeom prst="rect">
            <a:avLst/>
          </a:prstGeom>
          <a:solidFill>
            <a:srgbClr val="003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8C0E0F34-F7A9-8D4B-9F49-A76F8B00661D}"/>
              </a:ext>
            </a:extLst>
          </p:cNvPr>
          <p:cNvSpPr>
            <a:spLocks noGrp="1"/>
          </p:cNvSpPr>
          <p:nvPr>
            <p:ph type="body" sz="quarter" idx="10" hasCustomPrompt="1"/>
          </p:nvPr>
        </p:nvSpPr>
        <p:spPr>
          <a:xfrm>
            <a:off x="935038" y="2571750"/>
            <a:ext cx="10321925" cy="1165225"/>
          </a:xfrm>
        </p:spPr>
        <p:txBody>
          <a:bodyPr anchor="ctr" anchorCtr="0"/>
          <a:lstStyle>
            <a:lvl1pPr marL="0" indent="0" algn="ctr">
              <a:buNone/>
              <a:defRPr sz="4800" b="1">
                <a:solidFill>
                  <a:srgbClr val="FFFFFF"/>
                </a:solidFill>
              </a:defRPr>
            </a:lvl1pPr>
          </a:lstStyle>
          <a:p>
            <a:pPr lvl="0"/>
            <a:r>
              <a:rPr lang="en-US" dirty="0"/>
              <a:t>Divider</a:t>
            </a:r>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idx="1"/>
          </p:nvPr>
        </p:nvSpPr>
        <p:spPr>
          <a:xfrm>
            <a:off x="925830" y="1490870"/>
            <a:ext cx="10287000" cy="4699047"/>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sz="half" idx="1"/>
          </p:nvPr>
        </p:nvSpPr>
        <p:spPr>
          <a:xfrm>
            <a:off x="914400" y="1461052"/>
            <a:ext cx="4855464" cy="47294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415368" y="1461052"/>
            <a:ext cx="4862232" cy="47294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Text Placeholder 2"/>
          <p:cNvSpPr>
            <a:spLocks noGrp="1"/>
          </p:cNvSpPr>
          <p:nvPr>
            <p:ph type="body" idx="1"/>
          </p:nvPr>
        </p:nvSpPr>
        <p:spPr>
          <a:xfrm>
            <a:off x="777240" y="1496187"/>
            <a:ext cx="4992624" cy="470916"/>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777240" y="2077278"/>
            <a:ext cx="4992624" cy="439083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Picture Placeholder 10">
            <a:extLst>
              <a:ext uri="{FF2B5EF4-FFF2-40B4-BE49-F238E27FC236}">
                <a16:creationId xmlns:a16="http://schemas.microsoft.com/office/drawing/2014/main" id="{A3169499-437D-8F4D-94AA-E2299357328F}"/>
              </a:ext>
            </a:extLst>
          </p:cNvPr>
          <p:cNvSpPr>
            <a:spLocks noGrp="1"/>
          </p:cNvSpPr>
          <p:nvPr>
            <p:ph type="pic" sz="quarter" idx="10"/>
          </p:nvPr>
        </p:nvSpPr>
        <p:spPr>
          <a:xfrm>
            <a:off x="6096000" y="1496186"/>
            <a:ext cx="5208588" cy="4556743"/>
          </a:xfrm>
        </p:spPr>
        <p:txBody>
          <a:bodyPr/>
          <a:lstStyle/>
          <a:p>
            <a:r>
              <a:rPr lang="en-US" smtClean="0"/>
              <a:t>Click icon to add picture</a:t>
            </a:r>
            <a:endParaRPr lang="en-US"/>
          </a:p>
        </p:txBody>
      </p:sp>
      <p:sp>
        <p:nvSpPr>
          <p:cNvPr id="12" name="Text Placeholder 8">
            <a:extLst>
              <a:ext uri="{FF2B5EF4-FFF2-40B4-BE49-F238E27FC236}">
                <a16:creationId xmlns:a16="http://schemas.microsoft.com/office/drawing/2014/main" id="{B116746D-2971-C346-AB96-03BED323E049}"/>
              </a:ext>
            </a:extLst>
          </p:cNvPr>
          <p:cNvSpPr>
            <a:spLocks noGrp="1"/>
          </p:cNvSpPr>
          <p:nvPr>
            <p:ph type="body" sz="quarter" idx="11" hasCustomPrompt="1"/>
          </p:nvPr>
        </p:nvSpPr>
        <p:spPr>
          <a:xfrm>
            <a:off x="6096000" y="6142515"/>
            <a:ext cx="5208588" cy="651192"/>
          </a:xfrm>
        </p:spPr>
        <p:txBody>
          <a:bodyPr/>
          <a:lstStyle>
            <a:lvl1pPr marL="0" indent="0">
              <a:buNone/>
              <a:defRPr sz="1000"/>
            </a:lvl1pPr>
          </a:lstStyle>
          <a:p>
            <a:pPr lvl="0"/>
            <a:r>
              <a:rPr lang="en-US" dirty="0"/>
              <a:t>Credit line FPO</a:t>
            </a: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dirty="0"/>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smtClean="0"/>
              <a:t>Click to edit Master title style</a:t>
            </a:r>
            <a:endParaRPr/>
          </a:p>
        </p:txBody>
      </p:sp>
      <p:sp>
        <p:nvSpPr>
          <p:cNvPr id="4" name="Text Placeholder 2"/>
          <p:cNvSpPr>
            <a:spLocks noGrp="1"/>
          </p:cNvSpPr>
          <p:nvPr>
            <p:ph type="body" sz="half" idx="2"/>
          </p:nvPr>
        </p:nvSpPr>
        <p:spPr>
          <a:xfrm>
            <a:off x="880110" y="1510748"/>
            <a:ext cx="4246582" cy="4404625"/>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Text Placeholder 8">
            <a:extLst>
              <a:ext uri="{FF2B5EF4-FFF2-40B4-BE49-F238E27FC236}">
                <a16:creationId xmlns:a16="http://schemas.microsoft.com/office/drawing/2014/main" id="{752B3F09-47B3-324C-BCD8-DE2A52443CC0}"/>
              </a:ext>
            </a:extLst>
          </p:cNvPr>
          <p:cNvSpPr>
            <a:spLocks noGrp="1"/>
          </p:cNvSpPr>
          <p:nvPr>
            <p:ph type="body" sz="quarter" idx="10" hasCustomPrompt="1"/>
          </p:nvPr>
        </p:nvSpPr>
        <p:spPr>
          <a:xfrm>
            <a:off x="5518150" y="6046788"/>
            <a:ext cx="5792992" cy="651192"/>
          </a:xfrm>
        </p:spPr>
        <p:txBody>
          <a:bodyPr/>
          <a:lstStyle>
            <a:lvl1pPr marL="0" indent="0">
              <a:buNone/>
              <a:defRPr sz="1000"/>
            </a:lvl1pPr>
          </a:lstStyle>
          <a:p>
            <a:pPr lvl="0"/>
            <a:r>
              <a:rPr lang="en-US" dirty="0"/>
              <a:t>Credit line FPO</a:t>
            </a:r>
          </a:p>
        </p:txBody>
      </p:sp>
      <p:sp>
        <p:nvSpPr>
          <p:cNvPr id="11" name="Picture Placeholder 10">
            <a:extLst>
              <a:ext uri="{FF2B5EF4-FFF2-40B4-BE49-F238E27FC236}">
                <a16:creationId xmlns:a16="http://schemas.microsoft.com/office/drawing/2014/main" id="{8A3226D5-00A8-E049-8469-4BFBE39DD467}"/>
              </a:ext>
            </a:extLst>
          </p:cNvPr>
          <p:cNvSpPr>
            <a:spLocks noGrp="1"/>
          </p:cNvSpPr>
          <p:nvPr>
            <p:ph type="pic" sz="quarter" idx="11"/>
          </p:nvPr>
        </p:nvSpPr>
        <p:spPr>
          <a:xfrm>
            <a:off x="5518150" y="1508815"/>
            <a:ext cx="5792788" cy="4404624"/>
          </a:xfrm>
        </p:spPr>
        <p:txBody>
          <a:bodyPr/>
          <a:lstStyle/>
          <a:p>
            <a:r>
              <a:rPr lang="en-US" smtClean="0"/>
              <a:t>Click icon to add picture</a:t>
            </a:r>
            <a:endParaRPr lang="en-US"/>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smtClean="0"/>
              <a:t>Click to edit Master title style</a:t>
            </a:r>
            <a:endParaRPr/>
          </a:p>
        </p:txBody>
      </p:sp>
      <p:sp>
        <p:nvSpPr>
          <p:cNvPr id="3" name="Content Placeholder 3"/>
          <p:cNvSpPr>
            <a:spLocks noGrp="1"/>
          </p:cNvSpPr>
          <p:nvPr>
            <p:ph idx="1" hasCustomPrompt="1"/>
          </p:nvPr>
        </p:nvSpPr>
        <p:spPr>
          <a:xfrm>
            <a:off x="921496" y="1461052"/>
            <a:ext cx="3181874" cy="4895328"/>
          </a:xfrm>
        </p:spPr>
        <p:txBody>
          <a:bodyPr>
            <a:norm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a:defRPr sz="1600"/>
            </a:lvl6pPr>
            <a:lvl7pPr>
              <a:defRPr sz="1600"/>
            </a:lvl7pPr>
            <a:lvl8pPr>
              <a:defRPr sz="1600"/>
            </a:lvl8pPr>
            <a:lvl9pPr>
              <a:defRPr sz="1600"/>
            </a:lvl9pPr>
          </a:lstStyle>
          <a:p>
            <a:pPr lvl="0"/>
            <a:r>
              <a:rPr lang="en-US" dirty="0"/>
              <a:t>Sample text</a:t>
            </a:r>
            <a:endParaRPr dirty="0"/>
          </a:p>
        </p:txBody>
      </p:sp>
      <p:sp>
        <p:nvSpPr>
          <p:cNvPr id="7" name="Content Placeholder 3">
            <a:extLst>
              <a:ext uri="{FF2B5EF4-FFF2-40B4-BE49-F238E27FC236}">
                <a16:creationId xmlns:a16="http://schemas.microsoft.com/office/drawing/2014/main" id="{40A1ED7B-82D7-5A47-A193-C7C24693D3C4}"/>
              </a:ext>
            </a:extLst>
          </p:cNvPr>
          <p:cNvSpPr>
            <a:spLocks noGrp="1"/>
          </p:cNvSpPr>
          <p:nvPr>
            <p:ph idx="10" hasCustomPrompt="1"/>
          </p:nvPr>
        </p:nvSpPr>
        <p:spPr>
          <a:xfrm>
            <a:off x="448765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
        <p:nvSpPr>
          <p:cNvPr id="8" name="Content Placeholder 3">
            <a:extLst>
              <a:ext uri="{FF2B5EF4-FFF2-40B4-BE49-F238E27FC236}">
                <a16:creationId xmlns:a16="http://schemas.microsoft.com/office/drawing/2014/main" id="{43872FE9-5E92-4F44-8A71-024A081C439C}"/>
              </a:ext>
            </a:extLst>
          </p:cNvPr>
          <p:cNvSpPr>
            <a:spLocks noGrp="1"/>
          </p:cNvSpPr>
          <p:nvPr>
            <p:ph idx="11" hasCustomPrompt="1"/>
          </p:nvPr>
        </p:nvSpPr>
        <p:spPr>
          <a:xfrm>
            <a:off x="805381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Tree>
    <p:extLst>
      <p:ext uri="{BB962C8B-B14F-4D97-AF65-F5344CB8AC3E}">
        <p14:creationId xmlns:p14="http://schemas.microsoft.com/office/powerpoint/2010/main" val="311169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8"/>
          <p:cNvSpPr/>
          <p:nvPr/>
        </p:nvSpPr>
        <p:spPr>
          <a:xfrm>
            <a:off x="0" y="0"/>
            <a:ext cx="12188952" cy="1188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Placeholder 1"/>
          <p:cNvSpPr>
            <a:spLocks noGrp="1"/>
          </p:cNvSpPr>
          <p:nvPr>
            <p:ph type="title"/>
          </p:nvPr>
        </p:nvSpPr>
        <p:spPr bwMode="black">
          <a:xfrm>
            <a:off x="0" y="121033"/>
            <a:ext cx="12192000" cy="1002089"/>
          </a:xfrm>
          <a:prstGeom prst="rect">
            <a:avLst/>
          </a:prstGeom>
          <a:solidFill>
            <a:srgbClr val="003B74"/>
          </a:solidFill>
        </p:spPr>
        <p:txBody>
          <a:bodyPr vert="horz" lIns="914400" tIns="45720" rIns="91440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891540" y="2203704"/>
            <a:ext cx="10435590" cy="3986213"/>
          </a:xfrm>
          <a:prstGeom prst="rect">
            <a:avLst/>
          </a:prstGeom>
        </p:spPr>
        <p:txBody>
          <a:bodyPr vert="horz" lIns="91440" tIns="45720" rIns="91440" bIns="4572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a:extLst>
              <a:ext uri="{FF2B5EF4-FFF2-40B4-BE49-F238E27FC236}">
                <a16:creationId xmlns:a16="http://schemas.microsoft.com/office/drawing/2014/main" id="{21F38BD8-3F75-CE4C-AFEF-0C6B45F77F8C}"/>
              </a:ext>
            </a:extLst>
          </p:cNvPr>
          <p:cNvSpPr/>
          <p:nvPr userDrawn="1"/>
        </p:nvSpPr>
        <p:spPr>
          <a:xfrm rot="5400000">
            <a:off x="9544258" y="4245031"/>
            <a:ext cx="5010495" cy="215444"/>
          </a:xfrm>
          <a:prstGeom prst="rect">
            <a:avLst/>
          </a:prstGeom>
        </p:spPr>
        <p:txBody>
          <a:bodyPr wrap="square">
            <a:spAutoFit/>
          </a:bodyPr>
          <a:lstStyle/>
          <a:p>
            <a:r>
              <a:rPr lang="en-US" sz="800" dirty="0">
                <a:latin typeface="Arial" panose="020B0604020202020204" pitchFamily="34" charset="0"/>
                <a:cs typeface="Arial" panose="020B0604020202020204" pitchFamily="34" charset="0"/>
              </a:rPr>
              <a:t>Copyright © 2023 by Jones &amp; Bartlett Learning, LLC an Ascend Learning Company. </a:t>
            </a:r>
            <a:r>
              <a:rPr lang="en-US" sz="800" dirty="0" err="1">
                <a:latin typeface="Arial" panose="020B0604020202020204" pitchFamily="34" charset="0"/>
                <a:cs typeface="Arial" panose="020B0604020202020204" pitchFamily="34" charset="0"/>
              </a:rPr>
              <a:t>www.jblearning.com</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2" r:id="rId4"/>
    <p:sldLayoutId id="2147483653" r:id="rId5"/>
    <p:sldLayoutId id="2147483654" r:id="rId6"/>
    <p:sldLayoutId id="2147483656" r:id="rId7"/>
    <p:sldLayoutId id="2147483657"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b="1" kern="1200">
          <a:solidFill>
            <a:schemeClr val="bg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image" Target="../media/image13.wmf"/><Relationship Id="rId5" Type="http://schemas.openxmlformats.org/officeDocument/2006/relationships/oleObject" Target="../embeddings/oleObject7.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9.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11.bin"/><Relationship Id="rId4" Type="http://schemas.openxmlformats.org/officeDocument/2006/relationships/image" Target="../media/image16.wmf"/><Relationship Id="rId9" Type="http://schemas.openxmlformats.org/officeDocument/2006/relationships/image" Target="../media/image19.png"/></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23.png"/><Relationship Id="rId7" Type="http://schemas.openxmlformats.org/officeDocument/2006/relationships/image" Target="../media/image21.wmf"/><Relationship Id="rId2" Type="http://schemas.openxmlformats.org/officeDocument/2006/relationships/slideLayout" Target="../slideLayouts/slideLayout3.xml"/><Relationship Id="rId1" Type="http://schemas.openxmlformats.org/officeDocument/2006/relationships/vmlDrawing" Target="../drawings/vmlDrawing8.vml"/><Relationship Id="rId6" Type="http://schemas.openxmlformats.org/officeDocument/2006/relationships/oleObject" Target="../embeddings/oleObject14.bin"/><Relationship Id="rId5" Type="http://schemas.openxmlformats.org/officeDocument/2006/relationships/image" Target="../media/image20.wmf"/><Relationship Id="rId4" Type="http://schemas.openxmlformats.org/officeDocument/2006/relationships/oleObject" Target="../embeddings/oleObject13.bin"/><Relationship Id="rId9" Type="http://schemas.openxmlformats.org/officeDocument/2006/relationships/image" Target="../media/image22.wmf"/></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3.xml"/><Relationship Id="rId1" Type="http://schemas.openxmlformats.org/officeDocument/2006/relationships/vmlDrawing" Target="../drawings/vmlDrawing9.vml"/><Relationship Id="rId5" Type="http://schemas.openxmlformats.org/officeDocument/2006/relationships/image" Target="../media/image24.wmf"/><Relationship Id="rId4" Type="http://schemas.openxmlformats.org/officeDocument/2006/relationships/oleObject" Target="../embeddings/oleObject16.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3.xml"/><Relationship Id="rId1" Type="http://schemas.openxmlformats.org/officeDocument/2006/relationships/vmlDrawing" Target="../drawings/vmlDrawing10.vml"/><Relationship Id="rId4" Type="http://schemas.openxmlformats.org/officeDocument/2006/relationships/image" Target="../media/image26.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3.xml"/><Relationship Id="rId1" Type="http://schemas.openxmlformats.org/officeDocument/2006/relationships/vmlDrawing" Target="../drawings/vmlDrawing11.vml"/><Relationship Id="rId4" Type="http://schemas.openxmlformats.org/officeDocument/2006/relationships/image" Target="../media/image27.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3.xml"/><Relationship Id="rId1" Type="http://schemas.openxmlformats.org/officeDocument/2006/relationships/vmlDrawing" Target="../drawings/vmlDrawing12.vml"/><Relationship Id="rId4" Type="http://schemas.openxmlformats.org/officeDocument/2006/relationships/image" Target="../media/image2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3.xml"/><Relationship Id="rId1" Type="http://schemas.openxmlformats.org/officeDocument/2006/relationships/vmlDrawing" Target="../drawings/vmlDrawing13.vml"/><Relationship Id="rId6" Type="http://schemas.openxmlformats.org/officeDocument/2006/relationships/image" Target="../media/image30.wmf"/><Relationship Id="rId5" Type="http://schemas.openxmlformats.org/officeDocument/2006/relationships/oleObject" Target="../embeddings/oleObject21.bin"/><Relationship Id="rId4" Type="http://schemas.openxmlformats.org/officeDocument/2006/relationships/image" Target="../media/image29.wmf"/></Relationships>
</file>

<file path=ppt/slides/_rels/slide32.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3.xml"/><Relationship Id="rId1" Type="http://schemas.openxmlformats.org/officeDocument/2006/relationships/vmlDrawing" Target="../drawings/vmlDrawing14.vml"/><Relationship Id="rId6" Type="http://schemas.openxmlformats.org/officeDocument/2006/relationships/image" Target="../media/image32.wmf"/><Relationship Id="rId5" Type="http://schemas.openxmlformats.org/officeDocument/2006/relationships/oleObject" Target="../embeddings/oleObject23.bin"/><Relationship Id="rId4" Type="http://schemas.openxmlformats.org/officeDocument/2006/relationships/image" Target="../media/image31.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3.xml"/><Relationship Id="rId1" Type="http://schemas.openxmlformats.org/officeDocument/2006/relationships/vmlDrawing" Target="../drawings/vmlDrawing15.vml"/><Relationship Id="rId4" Type="http://schemas.openxmlformats.org/officeDocument/2006/relationships/image" Target="../media/image34.wmf"/></Relationships>
</file>

<file path=ppt/slides/_rels/slide34.x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3.xml"/><Relationship Id="rId1" Type="http://schemas.openxmlformats.org/officeDocument/2006/relationships/vmlDrawing" Target="../drawings/vmlDrawing16.vml"/><Relationship Id="rId6" Type="http://schemas.openxmlformats.org/officeDocument/2006/relationships/image" Target="../media/image36.emf"/><Relationship Id="rId5" Type="http://schemas.openxmlformats.org/officeDocument/2006/relationships/oleObject" Target="../embeddings/oleObject27.bin"/><Relationship Id="rId4" Type="http://schemas.openxmlformats.org/officeDocument/2006/relationships/image" Target="../media/image35.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3.xml"/><Relationship Id="rId1" Type="http://schemas.openxmlformats.org/officeDocument/2006/relationships/vmlDrawing" Target="../drawings/vmlDrawing17.vml"/><Relationship Id="rId6" Type="http://schemas.openxmlformats.org/officeDocument/2006/relationships/image" Target="../media/image39.emf"/><Relationship Id="rId5" Type="http://schemas.openxmlformats.org/officeDocument/2006/relationships/oleObject" Target="../embeddings/oleObject30.bin"/><Relationship Id="rId4" Type="http://schemas.openxmlformats.org/officeDocument/2006/relationships/image" Target="../media/image38.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3.xml"/><Relationship Id="rId1" Type="http://schemas.openxmlformats.org/officeDocument/2006/relationships/vmlDrawing" Target="../drawings/vmlDrawing18.vml"/><Relationship Id="rId4" Type="http://schemas.openxmlformats.org/officeDocument/2006/relationships/image" Target="../media/image40.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3.xml"/><Relationship Id="rId1" Type="http://schemas.openxmlformats.org/officeDocument/2006/relationships/vmlDrawing" Target="../drawings/vmlDrawing19.vml"/><Relationship Id="rId6" Type="http://schemas.openxmlformats.org/officeDocument/2006/relationships/image" Target="../media/image43.wmf"/><Relationship Id="rId5" Type="http://schemas.openxmlformats.org/officeDocument/2006/relationships/oleObject" Target="../embeddings/oleObject33.bin"/><Relationship Id="rId4" Type="http://schemas.openxmlformats.org/officeDocument/2006/relationships/image" Target="../media/image42.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3.xml"/><Relationship Id="rId1" Type="http://schemas.openxmlformats.org/officeDocument/2006/relationships/vmlDrawing" Target="../drawings/vmlDrawing20.vml"/><Relationship Id="rId4" Type="http://schemas.openxmlformats.org/officeDocument/2006/relationships/image" Target="../media/image44.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3.xml"/><Relationship Id="rId1" Type="http://schemas.openxmlformats.org/officeDocument/2006/relationships/vmlDrawing" Target="../drawings/vmlDrawing21.vml"/><Relationship Id="rId6" Type="http://schemas.openxmlformats.org/officeDocument/2006/relationships/image" Target="../media/image46.emf"/><Relationship Id="rId5" Type="http://schemas.openxmlformats.org/officeDocument/2006/relationships/oleObject" Target="../embeddings/oleObject36.bin"/><Relationship Id="rId4" Type="http://schemas.openxmlformats.org/officeDocument/2006/relationships/image" Target="../media/image45.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id="{CF4F1586-DE6A-1A40-AEF4-23ADA41937E4}"/>
              </a:ext>
            </a:extLst>
          </p:cNvPr>
          <p:cNvSpPr>
            <a:spLocks noGrp="1"/>
          </p:cNvSpPr>
          <p:nvPr>
            <p:ph type="subTitle" idx="1"/>
          </p:nvPr>
        </p:nvSpPr>
        <p:spPr/>
        <p:txBody>
          <a:bodyPr/>
          <a:lstStyle/>
          <a:p>
            <a:r>
              <a:rPr lang="en-US" dirty="0"/>
              <a:t>CHAPTER </a:t>
            </a:r>
            <a:r>
              <a:rPr lang="en-US" dirty="0" smtClean="0"/>
              <a:t>9</a:t>
            </a:r>
            <a:endParaRPr lang="en-US" dirty="0"/>
          </a:p>
        </p:txBody>
      </p:sp>
      <p:sp>
        <p:nvSpPr>
          <p:cNvPr id="19" name="Title 18">
            <a:extLst>
              <a:ext uri="{FF2B5EF4-FFF2-40B4-BE49-F238E27FC236}">
                <a16:creationId xmlns:a16="http://schemas.microsoft.com/office/drawing/2014/main" id="{A58A35F8-EA88-094E-8EAD-88FE6A07C447}"/>
              </a:ext>
            </a:extLst>
          </p:cNvPr>
          <p:cNvSpPr>
            <a:spLocks noGrp="1"/>
          </p:cNvSpPr>
          <p:nvPr>
            <p:ph type="ctrTitle"/>
          </p:nvPr>
        </p:nvSpPr>
        <p:spPr/>
        <p:txBody>
          <a:bodyPr/>
          <a:lstStyle/>
          <a:p>
            <a:r>
              <a:rPr lang="en-US" dirty="0"/>
              <a:t>Multivariable Methods</a:t>
            </a:r>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Effect Modification</a:t>
            </a:r>
            <a:endParaRPr lang="en-US" dirty="0"/>
          </a:p>
        </p:txBody>
      </p:sp>
      <p:pic>
        <p:nvPicPr>
          <p:cNvPr id="5" name="Picture 4" descr="The horizontal axis represents sex and the vertical axis represents mean H D L ranging from 34 to 46 in increments of 2. The data are shown as follows: Females: placebo, 39.24; new drug, 38.88. Males: placebo, 39.06; new drug, 45.25.&#10;" title="FIGURE 9.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541060"/>
            <a:ext cx="6248400" cy="4862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427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Cochran-Mantel-</a:t>
            </a:r>
            <a:r>
              <a:rPr lang="en-US" altLang="en-US" dirty="0" err="1"/>
              <a:t>Haenszel</a:t>
            </a:r>
            <a:r>
              <a:rPr lang="en-US" altLang="en-US" dirty="0"/>
              <a:t> Method</a:t>
            </a:r>
            <a:endParaRPr lang="en-US" dirty="0"/>
          </a:p>
        </p:txBody>
      </p:sp>
      <p:sp>
        <p:nvSpPr>
          <p:cNvPr id="14" name="Content Placeholder 2"/>
          <p:cNvSpPr>
            <a:spLocks noGrp="1"/>
          </p:cNvSpPr>
          <p:nvPr>
            <p:ph idx="1"/>
          </p:nvPr>
        </p:nvSpPr>
        <p:spPr/>
        <p:txBody>
          <a:bodyPr/>
          <a:lstStyle/>
          <a:p>
            <a:r>
              <a:rPr lang="en-US" altLang="en-US" dirty="0"/>
              <a:t>Technique to estimate association between risk factor and outcome accounting for confounding</a:t>
            </a:r>
          </a:p>
          <a:p>
            <a:r>
              <a:rPr lang="en-US" altLang="en-US" dirty="0"/>
              <a:t>Data are organized into stratum and associations are estimated in each stratum and combined.</a:t>
            </a:r>
          </a:p>
        </p:txBody>
      </p:sp>
    </p:spTree>
    <p:extLst>
      <p:ext uri="{BB962C8B-B14F-4D97-AF65-F5344CB8AC3E}">
        <p14:creationId xmlns:p14="http://schemas.microsoft.com/office/powerpoint/2010/main" val="868483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Correlation and Simple Linear </a:t>
            </a:r>
            <a:br>
              <a:rPr lang="en-US" altLang="en-US" dirty="0"/>
            </a:br>
            <a:r>
              <a:rPr lang="en-US" altLang="en-US" dirty="0"/>
              <a:t>Regression Analysis</a:t>
            </a:r>
            <a:endParaRPr lang="en-US" dirty="0"/>
          </a:p>
        </p:txBody>
      </p:sp>
      <p:sp>
        <p:nvSpPr>
          <p:cNvPr id="14" name="Content Placeholder 2"/>
          <p:cNvSpPr>
            <a:spLocks noGrp="1"/>
          </p:cNvSpPr>
          <p:nvPr>
            <p:ph idx="1"/>
          </p:nvPr>
        </p:nvSpPr>
        <p:spPr/>
        <p:txBody>
          <a:bodyPr/>
          <a:lstStyle/>
          <a:p>
            <a:r>
              <a:rPr lang="en-US" altLang="en-US" dirty="0"/>
              <a:t>Two continuous variables</a:t>
            </a:r>
          </a:p>
          <a:p>
            <a:pPr marL="457200" lvl="1" indent="0">
              <a:buNone/>
            </a:pPr>
            <a:r>
              <a:rPr lang="en-US" altLang="en-US" dirty="0"/>
              <a:t>Y = dependent, outcome variable</a:t>
            </a:r>
          </a:p>
          <a:p>
            <a:pPr marL="457200" lvl="1" indent="0">
              <a:buNone/>
            </a:pPr>
            <a:r>
              <a:rPr lang="en-US" altLang="en-US" dirty="0"/>
              <a:t>X = independent, predictor variable</a:t>
            </a:r>
          </a:p>
          <a:p>
            <a:r>
              <a:rPr lang="en-US" altLang="en-US" dirty="0"/>
              <a:t>Relationship between age and SBP, number of hours of exercise and percent body fat, caffeine consumption and blood sugar level.</a:t>
            </a:r>
          </a:p>
        </p:txBody>
      </p:sp>
    </p:spTree>
    <p:extLst>
      <p:ext uri="{BB962C8B-B14F-4D97-AF65-F5344CB8AC3E}">
        <p14:creationId xmlns:p14="http://schemas.microsoft.com/office/powerpoint/2010/main" val="293692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Correlation and Simple </a:t>
            </a:r>
            <a:br>
              <a:rPr lang="en-US" altLang="en-US" dirty="0"/>
            </a:br>
            <a:r>
              <a:rPr lang="en-US" altLang="en-US" dirty="0"/>
              <a:t>Linear Regression</a:t>
            </a:r>
            <a:endParaRPr lang="en-US" dirty="0"/>
          </a:p>
        </p:txBody>
      </p:sp>
      <p:sp>
        <p:nvSpPr>
          <p:cNvPr id="14" name="Content Placeholder 2"/>
          <p:cNvSpPr>
            <a:spLocks noGrp="1"/>
          </p:cNvSpPr>
          <p:nvPr>
            <p:ph idx="1"/>
          </p:nvPr>
        </p:nvSpPr>
        <p:spPr/>
        <p:txBody>
          <a:bodyPr/>
          <a:lstStyle/>
          <a:p>
            <a:r>
              <a:rPr lang="en-US" altLang="en-US" dirty="0">
                <a:ea typeface="MS PGothic" panose="020B0600070205080204" pitchFamily="34" charset="-128"/>
              </a:rPr>
              <a:t>Correlation—nature and strength of linear association between variables</a:t>
            </a:r>
          </a:p>
          <a:p>
            <a:r>
              <a:rPr lang="en-US" altLang="en-US" dirty="0">
                <a:ea typeface="MS PGothic" panose="020B0600070205080204" pitchFamily="34" charset="-128"/>
              </a:rPr>
              <a:t>Regression—equation that best describes relationship between variables</a:t>
            </a:r>
          </a:p>
        </p:txBody>
      </p:sp>
    </p:spTree>
    <p:extLst>
      <p:ext uri="{BB962C8B-B14F-4D97-AF65-F5344CB8AC3E}">
        <p14:creationId xmlns:p14="http://schemas.microsoft.com/office/powerpoint/2010/main" val="1634554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Scatter Diagram</a:t>
            </a:r>
            <a:endParaRPr lang="en-US" dirty="0"/>
          </a:p>
        </p:txBody>
      </p:sp>
      <p:graphicFrame>
        <p:nvGraphicFramePr>
          <p:cNvPr id="5" name="Object 3" descr="In scenario 1 representing strong, positive correlation, the plots of the graph move from bottom left to top right and are closer to one another. &#10;" title="Unnumbered figure "/>
          <p:cNvGraphicFramePr>
            <a:graphicFrameLocks noGrp="1" noChangeAspect="1"/>
          </p:cNvGraphicFramePr>
          <p:nvPr>
            <p:ph idx="1"/>
            <p:extLst>
              <p:ext uri="{D42A27DB-BD31-4B8C-83A1-F6EECF244321}">
                <p14:modId xmlns:p14="http://schemas.microsoft.com/office/powerpoint/2010/main" val="2925025613"/>
              </p:ext>
            </p:extLst>
          </p:nvPr>
        </p:nvGraphicFramePr>
        <p:xfrm>
          <a:off x="2025650" y="2260979"/>
          <a:ext cx="8140700" cy="4062413"/>
        </p:xfrm>
        <a:graphic>
          <a:graphicData uri="http://schemas.openxmlformats.org/presentationml/2006/ole">
            <mc:AlternateContent xmlns:mc="http://schemas.openxmlformats.org/markup-compatibility/2006">
              <mc:Choice xmlns:v="urn:schemas-microsoft-com:vml" Requires="v">
                <p:oleObj spid="_x0000_s3079" name="Chart" r:id="rId3" imgW="9728200" imgH="4864100" progId="Excel.Sheet.8">
                  <p:embed/>
                </p:oleObj>
              </mc:Choice>
              <mc:Fallback>
                <p:oleObj name="Chart" r:id="rId3" imgW="9728200" imgH="4864100" progId="Excel.Sheet.8">
                  <p:embed/>
                  <p:pic>
                    <p:nvPicPr>
                      <p:cNvPr id="30722"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5650" y="2260979"/>
                        <a:ext cx="8140700" cy="406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393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Correlation Coefficient</a:t>
            </a:r>
            <a:endParaRPr lang="en-US" dirty="0"/>
          </a:p>
        </p:txBody>
      </p:sp>
      <p:sp>
        <p:nvSpPr>
          <p:cNvPr id="14" name="Content Placeholder 2"/>
          <p:cNvSpPr>
            <a:spLocks noGrp="1"/>
          </p:cNvSpPr>
          <p:nvPr>
            <p:ph idx="1"/>
          </p:nvPr>
        </p:nvSpPr>
        <p:spPr/>
        <p:txBody>
          <a:bodyPr/>
          <a:lstStyle/>
          <a:p>
            <a:r>
              <a:rPr lang="en-US" altLang="en-US" dirty="0">
                <a:ea typeface="MS PGothic" panose="020B0600070205080204" pitchFamily="34" charset="-128"/>
              </a:rPr>
              <a:t>Population correlation </a:t>
            </a:r>
            <a:r>
              <a:rPr lang="en-US" altLang="en-US" dirty="0">
                <a:latin typeface="Symbol" panose="05050102010706020507" pitchFamily="18" charset="2"/>
                <a:ea typeface="MS PGothic" panose="020B0600070205080204" pitchFamily="34" charset="-128"/>
              </a:rPr>
              <a:t>r</a:t>
            </a:r>
          </a:p>
          <a:p>
            <a:r>
              <a:rPr lang="en-US" altLang="en-US" dirty="0">
                <a:ea typeface="MS PGothic" panose="020B0600070205080204" pitchFamily="34" charset="-128"/>
              </a:rPr>
              <a:t>Sample correlation r, –1 ≤ r ≤ +1</a:t>
            </a:r>
          </a:p>
          <a:p>
            <a:r>
              <a:rPr lang="en-US" altLang="en-US" dirty="0">
                <a:ea typeface="MS PGothic" panose="020B0600070205080204" pitchFamily="34" charset="-128"/>
              </a:rPr>
              <a:t>Sign indicates nature of relationship (positive or direct, negative, or inverse).</a:t>
            </a:r>
          </a:p>
          <a:p>
            <a:r>
              <a:rPr lang="en-US" altLang="en-US" dirty="0">
                <a:ea typeface="MS PGothic" panose="020B0600070205080204" pitchFamily="34" charset="-128"/>
              </a:rPr>
              <a:t>Magnitude indicates strength.</a:t>
            </a:r>
          </a:p>
          <a:p>
            <a:endParaRPr lang="en-US" altLang="en-US" dirty="0">
              <a:ea typeface="MS PGothic" panose="020B0600070205080204" pitchFamily="34" charset="-128"/>
            </a:endParaRPr>
          </a:p>
        </p:txBody>
      </p:sp>
    </p:spTree>
    <p:extLst>
      <p:ext uri="{BB962C8B-B14F-4D97-AF65-F5344CB8AC3E}">
        <p14:creationId xmlns:p14="http://schemas.microsoft.com/office/powerpoint/2010/main" val="3254945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Direct Relationship Between </a:t>
            </a:r>
            <a:br>
              <a:rPr lang="en-US" altLang="en-US" dirty="0"/>
            </a:br>
            <a:r>
              <a:rPr lang="en-US" altLang="en-US" dirty="0"/>
              <a:t>X and Y, r = 0.6</a:t>
            </a:r>
            <a:endParaRPr lang="en-US" dirty="0"/>
          </a:p>
        </p:txBody>
      </p:sp>
      <p:graphicFrame>
        <p:nvGraphicFramePr>
          <p:cNvPr id="5" name="Object 3" descr="In scenario 2 representing weak, positive correlation, the plots of the graph are again plotted from bottom left to top right with the plots being spread apart from one another.&#10;" title="Unnumbered figure "/>
          <p:cNvGraphicFramePr>
            <a:graphicFrameLocks noGrp="1" noChangeAspect="1"/>
          </p:cNvGraphicFramePr>
          <p:nvPr>
            <p:ph idx="1"/>
            <p:extLst>
              <p:ext uri="{D42A27DB-BD31-4B8C-83A1-F6EECF244321}">
                <p14:modId xmlns:p14="http://schemas.microsoft.com/office/powerpoint/2010/main" val="3770880669"/>
              </p:ext>
            </p:extLst>
          </p:nvPr>
        </p:nvGraphicFramePr>
        <p:xfrm>
          <a:off x="2025650" y="2151797"/>
          <a:ext cx="8140700" cy="4062413"/>
        </p:xfrm>
        <a:graphic>
          <a:graphicData uri="http://schemas.openxmlformats.org/presentationml/2006/ole">
            <mc:AlternateContent xmlns:mc="http://schemas.openxmlformats.org/markup-compatibility/2006">
              <mc:Choice xmlns:v="urn:schemas-microsoft-com:vml" Requires="v">
                <p:oleObj spid="_x0000_s4103" name="Chart" r:id="rId3" imgW="9728200" imgH="4864100" progId="Excel.Sheet.8">
                  <p:embed/>
                </p:oleObj>
              </mc:Choice>
              <mc:Fallback>
                <p:oleObj name="Chart" r:id="rId3" imgW="9728200" imgH="4864100" progId="Excel.Sheet.8">
                  <p:embed/>
                  <p:pic>
                    <p:nvPicPr>
                      <p:cNvPr id="3277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5650" y="2151797"/>
                        <a:ext cx="8140700" cy="406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92858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ea typeface="MS PGothic" panose="020B0600070205080204" pitchFamily="34" charset="-128"/>
              </a:rPr>
              <a:t>Inverse Relationship Between </a:t>
            </a:r>
            <a:br>
              <a:rPr lang="en-US" altLang="en-US" dirty="0">
                <a:ea typeface="MS PGothic" panose="020B0600070205080204" pitchFamily="34" charset="-128"/>
              </a:rPr>
            </a:br>
            <a:r>
              <a:rPr lang="en-US" altLang="en-US" dirty="0">
                <a:ea typeface="MS PGothic" panose="020B0600070205080204" pitchFamily="34" charset="-128"/>
              </a:rPr>
              <a:t>X and Y, r = –0.6</a:t>
            </a:r>
            <a:endParaRPr lang="en-US" dirty="0"/>
          </a:p>
        </p:txBody>
      </p:sp>
      <p:graphicFrame>
        <p:nvGraphicFramePr>
          <p:cNvPr id="5" name="Object 3" descr="In scenario 3 representing no correlation, the plots of the graph are spread apart from top to bottom and from left to right. &#10;" title="Unnumbered figure "/>
          <p:cNvGraphicFramePr>
            <a:graphicFrameLocks noGrp="1" noChangeAspect="1"/>
          </p:cNvGraphicFramePr>
          <p:nvPr>
            <p:ph idx="1"/>
            <p:extLst>
              <p:ext uri="{D42A27DB-BD31-4B8C-83A1-F6EECF244321}">
                <p14:modId xmlns:p14="http://schemas.microsoft.com/office/powerpoint/2010/main" val="2267942529"/>
              </p:ext>
            </p:extLst>
          </p:nvPr>
        </p:nvGraphicFramePr>
        <p:xfrm>
          <a:off x="2025650" y="1860882"/>
          <a:ext cx="8140700" cy="4062413"/>
        </p:xfrm>
        <a:graphic>
          <a:graphicData uri="http://schemas.openxmlformats.org/presentationml/2006/ole">
            <mc:AlternateContent xmlns:mc="http://schemas.openxmlformats.org/markup-compatibility/2006">
              <mc:Choice xmlns:v="urn:schemas-microsoft-com:vml" Requires="v">
                <p:oleObj spid="_x0000_s5127" name="Chart" r:id="rId3" imgW="9728200" imgH="4864100" progId="Excel.Sheet.8">
                  <p:embed/>
                </p:oleObj>
              </mc:Choice>
              <mc:Fallback>
                <p:oleObj name="Chart" r:id="rId3" imgW="9728200" imgH="4864100" progId="Excel.Sheet.8">
                  <p:embed/>
                  <p:pic>
                    <p:nvPicPr>
                      <p:cNvPr id="33794"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5650" y="1860882"/>
                        <a:ext cx="8140700" cy="406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9942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Sample Correlation Coefficient</a:t>
            </a:r>
            <a:endParaRPr lang="en-US" dirty="0"/>
          </a:p>
        </p:txBody>
      </p:sp>
      <p:graphicFrame>
        <p:nvGraphicFramePr>
          <p:cNvPr id="5" name="Content Placeholder 4" descr="s x square equals summation of X minus X bar the whole square over n minus 1, &#10;" title="Unnumbered figure 1"/>
          <p:cNvGraphicFramePr>
            <a:graphicFrameLocks noGrp="1" noChangeAspect="1"/>
          </p:cNvGraphicFramePr>
          <p:nvPr>
            <p:ph sz="quarter" idx="4294967295"/>
            <p:extLst>
              <p:ext uri="{D42A27DB-BD31-4B8C-83A1-F6EECF244321}">
                <p14:modId xmlns:p14="http://schemas.microsoft.com/office/powerpoint/2010/main" val="2205679071"/>
              </p:ext>
            </p:extLst>
          </p:nvPr>
        </p:nvGraphicFramePr>
        <p:xfrm>
          <a:off x="3150358" y="4747810"/>
          <a:ext cx="2319338" cy="993775"/>
        </p:xfrm>
        <a:graphic>
          <a:graphicData uri="http://schemas.openxmlformats.org/presentationml/2006/ole">
            <mc:AlternateContent xmlns:mc="http://schemas.openxmlformats.org/markup-compatibility/2006">
              <mc:Choice xmlns:v="urn:schemas-microsoft-com:vml" Requires="v">
                <p:oleObj spid="_x0000_s6166" name="Equation" r:id="rId3" imgW="977900" imgH="419100" progId="Equation.3">
                  <p:embed/>
                </p:oleObj>
              </mc:Choice>
              <mc:Fallback>
                <p:oleObj name="Equation" r:id="rId3" imgW="977900" imgH="419100" progId="Equation.3">
                  <p:embed/>
                  <p:pic>
                    <p:nvPicPr>
                      <p:cNvPr id="34819"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0358" y="4747810"/>
                        <a:ext cx="2319338"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6" name="Object 11" descr="s y square equals summation of Y minus Y bar the whole square over n minus 1.&#10;" title="Unnumbered figure 2"/>
          <p:cNvGraphicFramePr>
            <a:graphicFrameLocks noGrp="1" noChangeAspect="1"/>
          </p:cNvGraphicFramePr>
          <p:nvPr>
            <p:ph sz="quarter" idx="4294967295"/>
            <p:extLst>
              <p:ext uri="{D42A27DB-BD31-4B8C-83A1-F6EECF244321}">
                <p14:modId xmlns:p14="http://schemas.microsoft.com/office/powerpoint/2010/main" val="348851947"/>
              </p:ext>
            </p:extLst>
          </p:nvPr>
        </p:nvGraphicFramePr>
        <p:xfrm>
          <a:off x="6633333" y="4747810"/>
          <a:ext cx="2185988" cy="936625"/>
        </p:xfrm>
        <a:graphic>
          <a:graphicData uri="http://schemas.openxmlformats.org/presentationml/2006/ole">
            <mc:AlternateContent xmlns:mc="http://schemas.openxmlformats.org/markup-compatibility/2006">
              <mc:Choice xmlns:v="urn:schemas-microsoft-com:vml" Requires="v">
                <p:oleObj spid="_x0000_s6167" name="Equation" r:id="rId5" imgW="977900" imgH="419100" progId="Equation.3">
                  <p:embed/>
                </p:oleObj>
              </mc:Choice>
              <mc:Fallback>
                <p:oleObj name="Equation" r:id="rId5" imgW="977900" imgH="419100" progId="Equation.3">
                  <p:embed/>
                  <p:pic>
                    <p:nvPicPr>
                      <p:cNvPr id="34820" name="Object 11"/>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33333" y="4747810"/>
                        <a:ext cx="2185988"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7" name="Object 6" descr="r equals covariance of x and y over square root of s x square times s y square.&#10;" title="Unnumbered figure 3"/>
          <p:cNvGraphicFramePr>
            <a:graphicFrameLocks noChangeAspect="1"/>
          </p:cNvGraphicFramePr>
          <p:nvPr>
            <p:extLst>
              <p:ext uri="{D42A27DB-BD31-4B8C-83A1-F6EECF244321}">
                <p14:modId xmlns:p14="http://schemas.microsoft.com/office/powerpoint/2010/main" val="1375778643"/>
              </p:ext>
            </p:extLst>
          </p:nvPr>
        </p:nvGraphicFramePr>
        <p:xfrm>
          <a:off x="4906133" y="1845860"/>
          <a:ext cx="2325688" cy="1214438"/>
        </p:xfrm>
        <a:graphic>
          <a:graphicData uri="http://schemas.openxmlformats.org/presentationml/2006/ole">
            <mc:AlternateContent xmlns:mc="http://schemas.openxmlformats.org/markup-compatibility/2006">
              <mc:Choice xmlns:v="urn:schemas-microsoft-com:vml" Requires="v">
                <p:oleObj spid="_x0000_s6168" name="Equation" r:id="rId7" imgW="875920" imgH="495085" progId="Equation.3">
                  <p:embed/>
                </p:oleObj>
              </mc:Choice>
              <mc:Fallback>
                <p:oleObj name="Equation" r:id="rId7" imgW="875920" imgH="495085" progId="Equation.3">
                  <p:embed/>
                  <p:pic>
                    <p:nvPicPr>
                      <p:cNvPr id="34822"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06133" y="1845860"/>
                        <a:ext cx="2325688"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9" descr="Covariance of x and y equals summation of X minus X bar the whole times Y minus Y bar the whole over n minus 1.&#10;" title="Unnumbered figure 4"/>
          <p:cNvGraphicFramePr>
            <a:graphicFrameLocks noChangeAspect="1"/>
          </p:cNvGraphicFramePr>
          <p:nvPr>
            <p:extLst>
              <p:ext uri="{D42A27DB-BD31-4B8C-83A1-F6EECF244321}">
                <p14:modId xmlns:p14="http://schemas.microsoft.com/office/powerpoint/2010/main" val="93241552"/>
              </p:ext>
            </p:extLst>
          </p:nvPr>
        </p:nvGraphicFramePr>
        <p:xfrm>
          <a:off x="4010783" y="3452410"/>
          <a:ext cx="4122738" cy="914400"/>
        </p:xfrm>
        <a:graphic>
          <a:graphicData uri="http://schemas.openxmlformats.org/presentationml/2006/ole">
            <mc:AlternateContent xmlns:mc="http://schemas.openxmlformats.org/markup-compatibility/2006">
              <mc:Choice xmlns:v="urn:schemas-microsoft-com:vml" Requires="v">
                <p:oleObj spid="_x0000_s6169" name="Equation" r:id="rId9" imgW="1828800" imgH="419100" progId="Equation.3">
                  <p:embed/>
                </p:oleObj>
              </mc:Choice>
              <mc:Fallback>
                <p:oleObj name="Equation" r:id="rId9" imgW="1828800" imgH="419100" progId="Equation.3">
                  <p:embed/>
                  <p:pic>
                    <p:nvPicPr>
                      <p:cNvPr id="34825"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10783" y="3452410"/>
                        <a:ext cx="41227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01497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a:t>
            </a:r>
            <a:r>
              <a:rPr lang="en-US" altLang="en-US" sz="1400" dirty="0"/>
              <a:t>(1 of 6)</a:t>
            </a:r>
            <a:endParaRPr lang="en-US" dirty="0"/>
          </a:p>
        </p:txBody>
      </p:sp>
      <p:sp>
        <p:nvSpPr>
          <p:cNvPr id="14" name="Content Placeholder 2"/>
          <p:cNvSpPr>
            <a:spLocks noGrp="1"/>
          </p:cNvSpPr>
          <p:nvPr>
            <p:ph idx="1"/>
          </p:nvPr>
        </p:nvSpPr>
        <p:spPr/>
        <p:txBody>
          <a:bodyPr/>
          <a:lstStyle/>
          <a:p>
            <a:r>
              <a:rPr lang="en-US" altLang="en-US" dirty="0"/>
              <a:t>Suppose we are interested in the relationship between body mass index (BMI; computed as the ratio of weight in kilograms to height in meters squared) and systolic blood pressure in males 50 years of age. </a:t>
            </a:r>
          </a:p>
        </p:txBody>
      </p:sp>
    </p:spTree>
    <p:extLst>
      <p:ext uri="{BB962C8B-B14F-4D97-AF65-F5344CB8AC3E}">
        <p14:creationId xmlns:p14="http://schemas.microsoft.com/office/powerpoint/2010/main" val="757467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Learning Objectives </a:t>
            </a:r>
            <a:r>
              <a:rPr lang="en-US" altLang="en-US" sz="1400" dirty="0"/>
              <a:t>(1 of 2)</a:t>
            </a:r>
            <a:endParaRPr lang="en-US" dirty="0"/>
          </a:p>
        </p:txBody>
      </p:sp>
      <p:sp>
        <p:nvSpPr>
          <p:cNvPr id="14" name="Content Placeholder 2"/>
          <p:cNvSpPr>
            <a:spLocks noGrp="1"/>
          </p:cNvSpPr>
          <p:nvPr>
            <p:ph idx="1"/>
          </p:nvPr>
        </p:nvSpPr>
        <p:spPr/>
        <p:txBody>
          <a:bodyPr/>
          <a:lstStyle/>
          <a:p>
            <a:r>
              <a:rPr lang="en-US" altLang="en-US" dirty="0"/>
              <a:t>Define and provide examples of dependent and independent variables in a study of a public health problem</a:t>
            </a:r>
          </a:p>
          <a:p>
            <a:r>
              <a:rPr lang="en-US" altLang="en-US" dirty="0"/>
              <a:t>Explain the principle of statistical adjustment to a lay audience</a:t>
            </a:r>
          </a:p>
          <a:p>
            <a:r>
              <a:rPr lang="en-US" altLang="en-US" dirty="0"/>
              <a:t>Organize data for regression analysis</a:t>
            </a:r>
          </a:p>
        </p:txBody>
      </p:sp>
    </p:spTree>
    <p:extLst>
      <p:ext uri="{BB962C8B-B14F-4D97-AF65-F5344CB8AC3E}">
        <p14:creationId xmlns:p14="http://schemas.microsoft.com/office/powerpoint/2010/main" val="14403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a:t>
            </a:r>
            <a:r>
              <a:rPr lang="en-US" altLang="en-US" sz="1400" dirty="0"/>
              <a:t>(2 of 6)</a:t>
            </a:r>
            <a:endParaRPr lang="en-US" dirty="0"/>
          </a:p>
        </p:txBody>
      </p:sp>
      <p:sp>
        <p:nvSpPr>
          <p:cNvPr id="14" name="Content Placeholder 2"/>
          <p:cNvSpPr>
            <a:spLocks noGrp="1"/>
          </p:cNvSpPr>
          <p:nvPr>
            <p:ph idx="1"/>
          </p:nvPr>
        </p:nvSpPr>
        <p:spPr/>
        <p:txBody>
          <a:bodyPr/>
          <a:lstStyle/>
          <a:p>
            <a:r>
              <a:rPr lang="en-US" altLang="en-US" dirty="0"/>
              <a:t>A random sample of 10 males 50 years of age is selected and their weights, heights, and systolic blood pressures are measured.  </a:t>
            </a:r>
          </a:p>
          <a:p>
            <a:r>
              <a:rPr lang="en-US" altLang="en-US" dirty="0"/>
              <a:t>Their weights and heights are transformed into body mass index scores (see next slide).  </a:t>
            </a:r>
          </a:p>
          <a:p>
            <a:r>
              <a:rPr lang="en-US" altLang="en-US" dirty="0"/>
              <a:t>In this analysis, the independent (or predictor) variable is BMI and the dependent (or response) variable is systolic blood pressure.</a:t>
            </a:r>
          </a:p>
        </p:txBody>
      </p:sp>
    </p:spTree>
    <p:extLst>
      <p:ext uri="{BB962C8B-B14F-4D97-AF65-F5344CB8AC3E}">
        <p14:creationId xmlns:p14="http://schemas.microsoft.com/office/powerpoint/2010/main" val="2447933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a:t>
            </a:r>
            <a:r>
              <a:rPr lang="en-US" altLang="en-US" sz="1400" dirty="0"/>
              <a:t>(3 of 6)</a:t>
            </a:r>
            <a:endParaRPr lang="en-US" dirty="0"/>
          </a:p>
        </p:txBody>
      </p:sp>
      <p:sp>
        <p:nvSpPr>
          <p:cNvPr id="14" name="Content Placeholder 2"/>
          <p:cNvSpPr>
            <a:spLocks noGrp="1"/>
          </p:cNvSpPr>
          <p:nvPr>
            <p:ph idx="1"/>
          </p:nvPr>
        </p:nvSpPr>
        <p:spPr/>
        <p:txBody>
          <a:bodyPr/>
          <a:lstStyle/>
          <a:p>
            <a:pPr lvl="1">
              <a:lnSpc>
                <a:spcPct val="90000"/>
              </a:lnSpc>
            </a:pPr>
            <a:r>
              <a:rPr lang="en-US" altLang="en-US" dirty="0" smtClean="0"/>
              <a:t>Data</a:t>
            </a:r>
          </a:p>
          <a:p>
            <a:pPr lvl="1">
              <a:lnSpc>
                <a:spcPct val="90000"/>
              </a:lnSpc>
              <a:buNone/>
            </a:pPr>
            <a:r>
              <a:rPr lang="en-US" altLang="en-US" dirty="0" smtClean="0"/>
              <a:t>			      X = BMI	       Y = SBP</a:t>
            </a:r>
          </a:p>
          <a:p>
            <a:pPr lvl="1">
              <a:lnSpc>
                <a:spcPct val="90000"/>
              </a:lnSpc>
              <a:buNone/>
            </a:pPr>
            <a:r>
              <a:rPr lang="en-US" altLang="en-US" dirty="0" smtClean="0"/>
              <a:t> 				18.4		120</a:t>
            </a:r>
          </a:p>
          <a:p>
            <a:pPr lvl="1">
              <a:lnSpc>
                <a:spcPct val="90000"/>
              </a:lnSpc>
              <a:buNone/>
            </a:pPr>
            <a:r>
              <a:rPr lang="en-US" altLang="en-US" dirty="0" smtClean="0"/>
              <a:t>				20.1		110</a:t>
            </a:r>
          </a:p>
          <a:p>
            <a:pPr lvl="1">
              <a:lnSpc>
                <a:spcPct val="90000"/>
              </a:lnSpc>
              <a:buNone/>
            </a:pPr>
            <a:r>
              <a:rPr lang="en-US" altLang="en-US" dirty="0" smtClean="0"/>
              <a:t>				22.4		120</a:t>
            </a:r>
          </a:p>
          <a:p>
            <a:pPr lvl="1">
              <a:lnSpc>
                <a:spcPct val="90000"/>
              </a:lnSpc>
              <a:buNone/>
            </a:pPr>
            <a:r>
              <a:rPr lang="en-US" altLang="en-US" dirty="0" smtClean="0"/>
              <a:t>				25.9		135</a:t>
            </a:r>
          </a:p>
          <a:p>
            <a:pPr lvl="1">
              <a:lnSpc>
                <a:spcPct val="90000"/>
              </a:lnSpc>
              <a:buNone/>
            </a:pPr>
            <a:r>
              <a:rPr lang="en-US" altLang="en-US" dirty="0" smtClean="0"/>
              <a:t>				26.5		140</a:t>
            </a:r>
          </a:p>
          <a:p>
            <a:pPr lvl="1">
              <a:lnSpc>
                <a:spcPct val="90000"/>
              </a:lnSpc>
              <a:buNone/>
            </a:pPr>
            <a:r>
              <a:rPr lang="en-US" altLang="en-US" dirty="0" smtClean="0"/>
              <a:t>				28.9		115</a:t>
            </a:r>
          </a:p>
          <a:p>
            <a:pPr lvl="1">
              <a:lnSpc>
                <a:spcPct val="90000"/>
              </a:lnSpc>
              <a:buNone/>
            </a:pPr>
            <a:r>
              <a:rPr lang="en-US" altLang="en-US" dirty="0" smtClean="0"/>
              <a:t>				30.1		150</a:t>
            </a:r>
          </a:p>
          <a:p>
            <a:pPr lvl="1">
              <a:lnSpc>
                <a:spcPct val="90000"/>
              </a:lnSpc>
              <a:buNone/>
            </a:pPr>
            <a:r>
              <a:rPr lang="en-US" altLang="en-US" dirty="0" smtClean="0"/>
              <a:t>				32.9		165</a:t>
            </a:r>
          </a:p>
          <a:p>
            <a:pPr lvl="1">
              <a:lnSpc>
                <a:spcPct val="90000"/>
              </a:lnSpc>
              <a:buNone/>
            </a:pPr>
            <a:r>
              <a:rPr lang="en-US" altLang="en-US" dirty="0" smtClean="0"/>
              <a:t>				33.0		160</a:t>
            </a:r>
          </a:p>
          <a:p>
            <a:pPr lvl="1">
              <a:lnSpc>
                <a:spcPct val="90000"/>
              </a:lnSpc>
              <a:buNone/>
            </a:pPr>
            <a:r>
              <a:rPr lang="en-US" altLang="en-US" dirty="0" smtClean="0"/>
              <a:t>				34.7		180</a:t>
            </a:r>
            <a:endParaRPr lang="en-US" altLang="en-US" dirty="0"/>
          </a:p>
        </p:txBody>
      </p:sp>
    </p:spTree>
    <p:extLst>
      <p:ext uri="{BB962C8B-B14F-4D97-AF65-F5344CB8AC3E}">
        <p14:creationId xmlns:p14="http://schemas.microsoft.com/office/powerpoint/2010/main" val="412762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a:t>
            </a:r>
            <a:r>
              <a:rPr lang="en-US" altLang="en-US" sz="1400" dirty="0"/>
              <a:t>(4 of 6)</a:t>
            </a:r>
            <a:endParaRPr lang="en-US" dirty="0"/>
          </a:p>
        </p:txBody>
      </p:sp>
      <p:graphicFrame>
        <p:nvGraphicFramePr>
          <p:cNvPr id="11" name="Object 4" descr="X bar&#10;" title="Unnumbered figure 4"/>
          <p:cNvGraphicFramePr>
            <a:graphicFrameLocks noGrp="1" noChangeAspect="1"/>
          </p:cNvGraphicFramePr>
          <p:nvPr>
            <p:ph sz="quarter" idx="4294967295"/>
            <p:extLst>
              <p:ext uri="{D42A27DB-BD31-4B8C-83A1-F6EECF244321}">
                <p14:modId xmlns:p14="http://schemas.microsoft.com/office/powerpoint/2010/main" val="3358625503"/>
              </p:ext>
            </p:extLst>
          </p:nvPr>
        </p:nvGraphicFramePr>
        <p:xfrm>
          <a:off x="7390784" y="3028665"/>
          <a:ext cx="263525" cy="304800"/>
        </p:xfrm>
        <a:graphic>
          <a:graphicData uri="http://schemas.openxmlformats.org/presentationml/2006/ole">
            <mc:AlternateContent xmlns:mc="http://schemas.openxmlformats.org/markup-compatibility/2006">
              <mc:Choice xmlns:v="urn:schemas-microsoft-com:vml" Requires="v">
                <p:oleObj spid="_x0000_s7188" name="Equation" r:id="rId3" imgW="164957" imgH="190335" progId="Equation.3">
                  <p:embed/>
                </p:oleObj>
              </mc:Choice>
              <mc:Fallback>
                <p:oleObj name="Equation" r:id="rId3" imgW="164957" imgH="190335" progId="Equation.3">
                  <p:embed/>
                  <p:pic>
                    <p:nvPicPr>
                      <p:cNvPr id="38914"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0784" y="3028665"/>
                        <a:ext cx="263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6" descr="s x square equals summation of X minus X bar the whole square over n minus 1,&#10;" title="Unnumbered figure 3"/>
          <p:cNvGraphicFramePr>
            <a:graphicFrameLocks noChangeAspect="1"/>
          </p:cNvGraphicFramePr>
          <p:nvPr>
            <p:extLst>
              <p:ext uri="{D42A27DB-BD31-4B8C-83A1-F6EECF244321}">
                <p14:modId xmlns:p14="http://schemas.microsoft.com/office/powerpoint/2010/main" val="4257268441"/>
              </p:ext>
            </p:extLst>
          </p:nvPr>
        </p:nvGraphicFramePr>
        <p:xfrm>
          <a:off x="7336809" y="1434815"/>
          <a:ext cx="2081213" cy="984250"/>
        </p:xfrm>
        <a:graphic>
          <a:graphicData uri="http://schemas.openxmlformats.org/presentationml/2006/ole">
            <mc:AlternateContent xmlns:mc="http://schemas.openxmlformats.org/markup-compatibility/2006">
              <mc:Choice xmlns:v="urn:schemas-microsoft-com:vml" Requires="v">
                <p:oleObj spid="_x0000_s7189" name="Equation" r:id="rId5" imgW="965200" imgH="419100" progId="Equation.3">
                  <p:embed/>
                </p:oleObj>
              </mc:Choice>
              <mc:Fallback>
                <p:oleObj name="Equation" r:id="rId5" imgW="965200" imgH="419100" progId="Equation.3">
                  <p:embed/>
                  <p:pic>
                    <p:nvPicPr>
                      <p:cNvPr id="3891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36809" y="1434815"/>
                        <a:ext cx="2081213"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Text Box 10"/>
          <p:cNvSpPr txBox="1">
            <a:spLocks noChangeArrowheads="1"/>
          </p:cNvSpPr>
          <p:nvPr/>
        </p:nvSpPr>
        <p:spPr bwMode="auto">
          <a:xfrm>
            <a:off x="7717809" y="2952465"/>
            <a:ext cx="1295400" cy="461963"/>
          </a:xfrm>
          <a:prstGeom prst="rect">
            <a:avLst/>
          </a:prstGeom>
          <a:noFill/>
          <a:ln>
            <a:noFill/>
          </a:ln>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hangingPunct="0">
              <a:defRPr sz="2000">
                <a:solidFill>
                  <a:schemeClr val="tx1"/>
                </a:solidFill>
                <a:latin typeface="Times New Roman" charset="0"/>
                <a:ea typeface="ＭＳ Ｐゴシック" charset="0"/>
              </a:defRPr>
            </a:lvl6pPr>
            <a:lvl7pPr eaLnBrk="0" hangingPunct="0">
              <a:defRPr sz="2000">
                <a:solidFill>
                  <a:schemeClr val="tx1"/>
                </a:solidFill>
                <a:latin typeface="Times New Roman" charset="0"/>
                <a:ea typeface="ＭＳ Ｐゴシック" charset="0"/>
              </a:defRPr>
            </a:lvl7pPr>
            <a:lvl8pPr eaLnBrk="0" hangingPunct="0">
              <a:defRPr sz="2000">
                <a:solidFill>
                  <a:schemeClr val="tx1"/>
                </a:solidFill>
                <a:latin typeface="Times New Roman" charset="0"/>
                <a:ea typeface="ＭＳ Ｐゴシック" charset="0"/>
              </a:defRPr>
            </a:lvl8pPr>
            <a:lvl9pPr eaLnBrk="0" hangingPunct="0">
              <a:defRPr sz="2000">
                <a:solidFill>
                  <a:schemeClr val="tx1"/>
                </a:solidFill>
                <a:latin typeface="Times New Roman" charset="0"/>
                <a:ea typeface="ＭＳ Ｐゴシック" charset="0"/>
              </a:defRPr>
            </a:lvl9pPr>
          </a:lstStyle>
          <a:p>
            <a:pPr>
              <a:spcBef>
                <a:spcPct val="50000"/>
              </a:spcBef>
              <a:defRPr/>
            </a:pPr>
            <a:r>
              <a:rPr lang="en-US" sz="2400" dirty="0" smtClean="0">
                <a:latin typeface="+mn-lt"/>
              </a:rPr>
              <a:t>= 27.29</a:t>
            </a:r>
          </a:p>
        </p:txBody>
      </p:sp>
      <p:graphicFrame>
        <p:nvGraphicFramePr>
          <p:cNvPr id="20" name="Object 2" descr="s subscript x, squared, equals, 286.669 divided by 9, equals, 31.852. &#10;" title="Unnumbered figure 5"/>
          <p:cNvGraphicFramePr>
            <a:graphicFrameLocks noChangeAspect="1"/>
          </p:cNvGraphicFramePr>
          <p:nvPr>
            <p:extLst>
              <p:ext uri="{D42A27DB-BD31-4B8C-83A1-F6EECF244321}">
                <p14:modId xmlns:p14="http://schemas.microsoft.com/office/powerpoint/2010/main" val="2054024228"/>
              </p:ext>
            </p:extLst>
          </p:nvPr>
        </p:nvGraphicFramePr>
        <p:xfrm>
          <a:off x="7187584" y="3562065"/>
          <a:ext cx="2503488" cy="762000"/>
        </p:xfrm>
        <a:graphic>
          <a:graphicData uri="http://schemas.openxmlformats.org/presentationml/2006/ole">
            <mc:AlternateContent xmlns:mc="http://schemas.openxmlformats.org/markup-compatibility/2006">
              <mc:Choice xmlns:v="urn:schemas-microsoft-com:vml" Requires="v">
                <p:oleObj spid="_x0000_s7190" name="Equation" r:id="rId7" imgW="1409088" imgH="393529" progId="Equation.3">
                  <p:embed/>
                </p:oleObj>
              </mc:Choice>
              <mc:Fallback>
                <p:oleObj name="Equation" r:id="rId7" imgW="1409088" imgH="393529" progId="Equation.3">
                  <p:embed/>
                  <p:pic>
                    <p:nvPicPr>
                      <p:cNvPr id="38923"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87584" y="3562065"/>
                        <a:ext cx="25034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Picture 2"/>
          <p:cNvPicPr>
            <a:picLocks noChangeAspect="1"/>
          </p:cNvPicPr>
          <p:nvPr/>
        </p:nvPicPr>
        <p:blipFill>
          <a:blip r:embed="rId9"/>
          <a:stretch>
            <a:fillRect/>
          </a:stretch>
        </p:blipFill>
        <p:spPr>
          <a:xfrm>
            <a:off x="652482" y="1434815"/>
            <a:ext cx="5864860" cy="4566300"/>
          </a:xfrm>
          <a:prstGeom prst="rect">
            <a:avLst/>
          </a:prstGeom>
        </p:spPr>
      </p:pic>
    </p:spTree>
    <p:extLst>
      <p:ext uri="{BB962C8B-B14F-4D97-AF65-F5344CB8AC3E}">
        <p14:creationId xmlns:p14="http://schemas.microsoft.com/office/powerpoint/2010/main" val="32288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a:t>
            </a:r>
            <a:r>
              <a:rPr lang="en-US" altLang="en-US" sz="1400" dirty="0"/>
              <a:t>(5 of 6)</a:t>
            </a:r>
            <a:endParaRPr lang="en-US" dirty="0"/>
          </a:p>
        </p:txBody>
      </p:sp>
      <p:pic>
        <p:nvPicPr>
          <p:cNvPr id="3" name="Picture 2"/>
          <p:cNvPicPr>
            <a:picLocks noChangeAspect="1"/>
          </p:cNvPicPr>
          <p:nvPr/>
        </p:nvPicPr>
        <p:blipFill>
          <a:blip r:embed="rId3"/>
          <a:stretch>
            <a:fillRect/>
          </a:stretch>
        </p:blipFill>
        <p:spPr>
          <a:xfrm>
            <a:off x="629715" y="1587359"/>
            <a:ext cx="8230313" cy="4474852"/>
          </a:xfrm>
          <a:prstGeom prst="rect">
            <a:avLst/>
          </a:prstGeom>
        </p:spPr>
      </p:pic>
      <p:graphicFrame>
        <p:nvGraphicFramePr>
          <p:cNvPr id="6" name="Object 5" descr=" s y square equals summation of Y minus Y bar the whole square over n minus 1.&#10;" title="Unnumbered figure 2"/>
          <p:cNvGraphicFramePr>
            <a:graphicFrameLocks noChangeAspect="1"/>
          </p:cNvGraphicFramePr>
          <p:nvPr>
            <p:extLst>
              <p:ext uri="{D42A27DB-BD31-4B8C-83A1-F6EECF244321}">
                <p14:modId xmlns:p14="http://schemas.microsoft.com/office/powerpoint/2010/main" val="2254511227"/>
              </p:ext>
            </p:extLst>
          </p:nvPr>
        </p:nvGraphicFramePr>
        <p:xfrm>
          <a:off x="7667767" y="1587359"/>
          <a:ext cx="2108200" cy="984250"/>
        </p:xfrm>
        <a:graphic>
          <a:graphicData uri="http://schemas.openxmlformats.org/presentationml/2006/ole">
            <mc:AlternateContent xmlns:mc="http://schemas.openxmlformats.org/markup-compatibility/2006">
              <mc:Choice xmlns:v="urn:schemas-microsoft-com:vml" Requires="v">
                <p:oleObj spid="_x0000_s8212" name="Equation" r:id="rId4" imgW="977900" imgH="419100" progId="Equation.3">
                  <p:embed/>
                </p:oleObj>
              </mc:Choice>
              <mc:Fallback>
                <p:oleObj name="Equation" r:id="rId4" imgW="977900" imgH="419100" progId="Equation.3">
                  <p:embed/>
                  <p:pic>
                    <p:nvPicPr>
                      <p:cNvPr id="3994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7767" y="1587359"/>
                        <a:ext cx="21082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8"/>
          <p:cNvSpPr txBox="1">
            <a:spLocks noChangeArrowheads="1"/>
          </p:cNvSpPr>
          <p:nvPr/>
        </p:nvSpPr>
        <p:spPr bwMode="auto">
          <a:xfrm>
            <a:off x="8582167" y="3187559"/>
            <a:ext cx="1143000" cy="461963"/>
          </a:xfrm>
          <a:prstGeom prst="rect">
            <a:avLst/>
          </a:prstGeom>
          <a:noFill/>
          <a:ln>
            <a:noFill/>
          </a:ln>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hangingPunct="0">
              <a:defRPr sz="2000">
                <a:solidFill>
                  <a:schemeClr val="tx1"/>
                </a:solidFill>
                <a:latin typeface="Times New Roman" charset="0"/>
                <a:ea typeface="ＭＳ Ｐゴシック" charset="0"/>
              </a:defRPr>
            </a:lvl6pPr>
            <a:lvl7pPr eaLnBrk="0" hangingPunct="0">
              <a:defRPr sz="2000">
                <a:solidFill>
                  <a:schemeClr val="tx1"/>
                </a:solidFill>
                <a:latin typeface="Times New Roman" charset="0"/>
                <a:ea typeface="ＭＳ Ｐゴシック" charset="0"/>
              </a:defRPr>
            </a:lvl7pPr>
            <a:lvl8pPr eaLnBrk="0" hangingPunct="0">
              <a:defRPr sz="2000">
                <a:solidFill>
                  <a:schemeClr val="tx1"/>
                </a:solidFill>
                <a:latin typeface="Times New Roman" charset="0"/>
                <a:ea typeface="ＭＳ Ｐゴシック" charset="0"/>
              </a:defRPr>
            </a:lvl8pPr>
            <a:lvl9pPr eaLnBrk="0" hangingPunct="0">
              <a:defRPr sz="2000">
                <a:solidFill>
                  <a:schemeClr val="tx1"/>
                </a:solidFill>
                <a:latin typeface="Times New Roman" charset="0"/>
                <a:ea typeface="ＭＳ Ｐゴシック" charset="0"/>
              </a:defRPr>
            </a:lvl9pPr>
          </a:lstStyle>
          <a:p>
            <a:pPr>
              <a:spcBef>
                <a:spcPct val="50000"/>
              </a:spcBef>
              <a:defRPr/>
            </a:pPr>
            <a:r>
              <a:rPr lang="en-US" sz="2400" dirty="0" smtClean="0">
                <a:latin typeface="+mn-lt"/>
              </a:rPr>
              <a:t>= 139.5</a:t>
            </a:r>
          </a:p>
        </p:txBody>
      </p:sp>
      <p:graphicFrame>
        <p:nvGraphicFramePr>
          <p:cNvPr id="8" name="Object 10" descr="Y bar. &#10;" title="Unnumbered figure 3"/>
          <p:cNvGraphicFramePr>
            <a:graphicFrameLocks noChangeAspect="1"/>
          </p:cNvGraphicFramePr>
          <p:nvPr>
            <p:extLst>
              <p:ext uri="{D42A27DB-BD31-4B8C-83A1-F6EECF244321}">
                <p14:modId xmlns:p14="http://schemas.microsoft.com/office/powerpoint/2010/main" val="1685966359"/>
              </p:ext>
            </p:extLst>
          </p:nvPr>
        </p:nvGraphicFramePr>
        <p:xfrm>
          <a:off x="8201167" y="3187559"/>
          <a:ext cx="381000" cy="441325"/>
        </p:xfrm>
        <a:graphic>
          <a:graphicData uri="http://schemas.openxmlformats.org/presentationml/2006/ole">
            <mc:AlternateContent xmlns:mc="http://schemas.openxmlformats.org/markup-compatibility/2006">
              <mc:Choice xmlns:v="urn:schemas-microsoft-com:vml" Requires="v">
                <p:oleObj spid="_x0000_s8213" name="Equation" r:id="rId6" imgW="164957" imgH="190335" progId="Equation.3">
                  <p:embed/>
                </p:oleObj>
              </mc:Choice>
              <mc:Fallback>
                <p:oleObj name="Equation" r:id="rId6" imgW="164957" imgH="190335" progId="Equation.3">
                  <p:embed/>
                  <p:pic>
                    <p:nvPicPr>
                      <p:cNvPr id="2"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01167" y="3187559"/>
                        <a:ext cx="3810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 descr="s subscript y, squared, equals, 5072.5 divided by 9, equals, 563.611. &#10;" title="Unnumbered figure 6"/>
          <p:cNvGraphicFramePr>
            <a:graphicFrameLocks noChangeAspect="1"/>
          </p:cNvGraphicFramePr>
          <p:nvPr>
            <p:extLst>
              <p:ext uri="{D42A27DB-BD31-4B8C-83A1-F6EECF244321}">
                <p14:modId xmlns:p14="http://schemas.microsoft.com/office/powerpoint/2010/main" val="2435146327"/>
              </p:ext>
            </p:extLst>
          </p:nvPr>
        </p:nvGraphicFramePr>
        <p:xfrm>
          <a:off x="7743967" y="3873359"/>
          <a:ext cx="2590800" cy="793750"/>
        </p:xfrm>
        <a:graphic>
          <a:graphicData uri="http://schemas.openxmlformats.org/presentationml/2006/ole">
            <mc:AlternateContent xmlns:mc="http://schemas.openxmlformats.org/markup-compatibility/2006">
              <mc:Choice xmlns:v="urn:schemas-microsoft-com:vml" Requires="v">
                <p:oleObj spid="_x0000_s8214" name="Equation" r:id="rId8" imgW="1396394" imgH="393529" progId="Equation.3">
                  <p:embed/>
                </p:oleObj>
              </mc:Choice>
              <mc:Fallback>
                <p:oleObj name="Equation" r:id="rId8" imgW="1396394" imgH="393529" progId="Equation.3">
                  <p:embed/>
                  <p:pic>
                    <p:nvPicPr>
                      <p:cNvPr id="39947"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3967" y="3873359"/>
                        <a:ext cx="25908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73668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a:t>
            </a:r>
            <a:r>
              <a:rPr lang="en-US" altLang="en-US" sz="1400" dirty="0"/>
              <a:t>(6 of 6)</a:t>
            </a:r>
            <a:endParaRPr lang="en-US" dirty="0"/>
          </a:p>
        </p:txBody>
      </p:sp>
      <p:pic>
        <p:nvPicPr>
          <p:cNvPr id="3" name="Picture 2"/>
          <p:cNvPicPr>
            <a:picLocks noChangeAspect="1"/>
          </p:cNvPicPr>
          <p:nvPr/>
        </p:nvPicPr>
        <p:blipFill>
          <a:blip r:embed="rId3"/>
          <a:stretch>
            <a:fillRect/>
          </a:stretch>
        </p:blipFill>
        <p:spPr>
          <a:xfrm>
            <a:off x="302168" y="1599413"/>
            <a:ext cx="8230313" cy="4505334"/>
          </a:xfrm>
          <a:prstGeom prst="rect">
            <a:avLst/>
          </a:prstGeom>
        </p:spPr>
      </p:pic>
      <p:graphicFrame>
        <p:nvGraphicFramePr>
          <p:cNvPr id="6" name="Object 10" descr="Covariance of x and y equals summation of X minus X bar the whole times Y minus Y bar the whole over n minus 1.&#10;" title="Unnumbered figure 1"/>
          <p:cNvGraphicFramePr>
            <a:graphicFrameLocks noGrp="1" noChangeAspect="1"/>
          </p:cNvGraphicFramePr>
          <p:nvPr>
            <p:ph sz="quarter" idx="4294967295"/>
            <p:extLst>
              <p:ext uri="{D42A27DB-BD31-4B8C-83A1-F6EECF244321}">
                <p14:modId xmlns:p14="http://schemas.microsoft.com/office/powerpoint/2010/main" val="2271898529"/>
              </p:ext>
            </p:extLst>
          </p:nvPr>
        </p:nvGraphicFramePr>
        <p:xfrm>
          <a:off x="7358418" y="1599413"/>
          <a:ext cx="3414713" cy="782638"/>
        </p:xfrm>
        <a:graphic>
          <a:graphicData uri="http://schemas.openxmlformats.org/presentationml/2006/ole">
            <mc:AlternateContent xmlns:mc="http://schemas.openxmlformats.org/markup-compatibility/2006">
              <mc:Choice xmlns:v="urn:schemas-microsoft-com:vml" Requires="v">
                <p:oleObj spid="_x0000_s9223" name="Equation" r:id="rId4" imgW="1828800" imgH="419100" progId="Equation.3">
                  <p:embed/>
                </p:oleObj>
              </mc:Choice>
              <mc:Fallback>
                <p:oleObj name="Equation" r:id="rId4" imgW="1828800" imgH="419100" progId="Equation.3">
                  <p:embed/>
                  <p:pic>
                    <p:nvPicPr>
                      <p:cNvPr id="40962" name="Object 1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8418" y="1599413"/>
                        <a:ext cx="3414713"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7"/>
          <p:cNvSpPr txBox="1">
            <a:spLocks noChangeArrowheads="1"/>
          </p:cNvSpPr>
          <p:nvPr/>
        </p:nvSpPr>
        <p:spPr bwMode="auto">
          <a:xfrm>
            <a:off x="7587018" y="2590013"/>
            <a:ext cx="3276600" cy="1016000"/>
          </a:xfrm>
          <a:prstGeom prst="rect">
            <a:avLst/>
          </a:prstGeom>
          <a:noFill/>
          <a:ln>
            <a:noFill/>
          </a:ln>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hangingPunct="0">
              <a:defRPr sz="2000">
                <a:solidFill>
                  <a:schemeClr val="tx1"/>
                </a:solidFill>
                <a:latin typeface="Times New Roman" charset="0"/>
                <a:ea typeface="ＭＳ Ｐゴシック" charset="0"/>
              </a:defRPr>
            </a:lvl6pPr>
            <a:lvl7pPr eaLnBrk="0" hangingPunct="0">
              <a:defRPr sz="2000">
                <a:solidFill>
                  <a:schemeClr val="tx1"/>
                </a:solidFill>
                <a:latin typeface="Times New Roman" charset="0"/>
                <a:ea typeface="ＭＳ Ｐゴシック" charset="0"/>
              </a:defRPr>
            </a:lvl7pPr>
            <a:lvl8pPr eaLnBrk="0" hangingPunct="0">
              <a:defRPr sz="2000">
                <a:solidFill>
                  <a:schemeClr val="tx1"/>
                </a:solidFill>
                <a:latin typeface="Times New Roman" charset="0"/>
                <a:ea typeface="ＭＳ Ｐゴシック" charset="0"/>
              </a:defRPr>
            </a:lvl8pPr>
            <a:lvl9pPr eaLnBrk="0" hangingPunct="0">
              <a:defRPr sz="2000">
                <a:solidFill>
                  <a:schemeClr val="tx1"/>
                </a:solidFill>
                <a:latin typeface="Times New Roman" charset="0"/>
                <a:ea typeface="ＭＳ Ｐゴシック" charset="0"/>
              </a:defRPr>
            </a:lvl9pPr>
          </a:lstStyle>
          <a:p>
            <a:pPr>
              <a:spcBef>
                <a:spcPct val="50000"/>
              </a:spcBef>
              <a:defRPr/>
            </a:pPr>
            <a:r>
              <a:rPr lang="en-US" sz="1800" dirty="0" smtClean="0">
                <a:latin typeface="Verdana" charset="0"/>
              </a:rPr>
              <a:t>  </a:t>
            </a:r>
            <a:r>
              <a:rPr lang="en-US" sz="2400" dirty="0" err="1" smtClean="0">
                <a:latin typeface="+mn-lt"/>
              </a:rPr>
              <a:t>cov</a:t>
            </a:r>
            <a:r>
              <a:rPr lang="en-US" sz="2400" dirty="0" smtClean="0">
                <a:latin typeface="+mn-lt"/>
              </a:rPr>
              <a:t> (X,Y) = 1036.95/9</a:t>
            </a:r>
          </a:p>
          <a:p>
            <a:pPr>
              <a:spcBef>
                <a:spcPct val="50000"/>
              </a:spcBef>
              <a:defRPr/>
            </a:pPr>
            <a:r>
              <a:rPr lang="en-US" sz="2400" dirty="0" smtClean="0">
                <a:latin typeface="+mn-lt"/>
              </a:rPr>
              <a:t>                    = 115.22</a:t>
            </a:r>
          </a:p>
        </p:txBody>
      </p:sp>
    </p:spTree>
    <p:extLst>
      <p:ext uri="{BB962C8B-B14F-4D97-AF65-F5344CB8AC3E}">
        <p14:creationId xmlns:p14="http://schemas.microsoft.com/office/powerpoint/2010/main" val="2396163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Sample Correlation Coefficient</a:t>
            </a:r>
            <a:endParaRPr lang="en-US" dirty="0"/>
          </a:p>
        </p:txBody>
      </p:sp>
      <p:graphicFrame>
        <p:nvGraphicFramePr>
          <p:cNvPr id="5" name="Object 1" descr="r equals covariance of x and y over square root of s x square times s y square equals 1798.0 over square root of 10.0 times 485,478.8 equals 1798.0 over 2203.4 equals 0.82.&#10;" title="Unnumbered figure "/>
          <p:cNvGraphicFramePr>
            <a:graphicFrameLocks noChangeAspect="1"/>
          </p:cNvGraphicFramePr>
          <p:nvPr>
            <p:extLst>
              <p:ext uri="{D42A27DB-BD31-4B8C-83A1-F6EECF244321}">
                <p14:modId xmlns:p14="http://schemas.microsoft.com/office/powerpoint/2010/main" val="189585325"/>
              </p:ext>
            </p:extLst>
          </p:nvPr>
        </p:nvGraphicFramePr>
        <p:xfrm>
          <a:off x="875731" y="1536510"/>
          <a:ext cx="6877050" cy="1214438"/>
        </p:xfrm>
        <a:graphic>
          <a:graphicData uri="http://schemas.openxmlformats.org/presentationml/2006/ole">
            <mc:AlternateContent xmlns:mc="http://schemas.openxmlformats.org/markup-compatibility/2006">
              <mc:Choice xmlns:v="urn:schemas-microsoft-com:vml" Requires="v">
                <p:oleObj spid="_x0000_s10247" name="Equation" r:id="rId3" imgW="2590800" imgH="495300" progId="Equation.3">
                  <p:embed/>
                </p:oleObj>
              </mc:Choice>
              <mc:Fallback>
                <p:oleObj name="Equation" r:id="rId3" imgW="2590800" imgH="495300" progId="Equation.3">
                  <p:embed/>
                  <p:pic>
                    <p:nvPicPr>
                      <p:cNvPr id="41987"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731" y="1536510"/>
                        <a:ext cx="6877050"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6201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a:t>
            </a:r>
            <a:r>
              <a:rPr lang="en-US" altLang="en-US" sz="1400" dirty="0"/>
              <a:t>(1 of 2)</a:t>
            </a:r>
            <a:endParaRPr lang="en-US" dirty="0"/>
          </a:p>
        </p:txBody>
      </p:sp>
      <p:sp>
        <p:nvSpPr>
          <p:cNvPr id="14" name="Content Placeholder 2"/>
          <p:cNvSpPr>
            <a:spLocks noGrp="1"/>
          </p:cNvSpPr>
          <p:nvPr>
            <p:ph idx="1"/>
          </p:nvPr>
        </p:nvSpPr>
        <p:spPr/>
        <p:txBody>
          <a:bodyPr/>
          <a:lstStyle/>
          <a:p>
            <a:r>
              <a:rPr lang="en-US" altLang="en-US" dirty="0"/>
              <a:t>Suppose in the same study we also measure the number of hours of vigorous exercise per week.  </a:t>
            </a:r>
          </a:p>
          <a:p>
            <a:r>
              <a:rPr lang="en-US" altLang="en-US" dirty="0"/>
              <a:t>Is there a relationship between the number of hours of exercise and SBP in males 50 years of age? </a:t>
            </a:r>
          </a:p>
        </p:txBody>
      </p:sp>
    </p:spTree>
    <p:extLst>
      <p:ext uri="{BB962C8B-B14F-4D97-AF65-F5344CB8AC3E}">
        <p14:creationId xmlns:p14="http://schemas.microsoft.com/office/powerpoint/2010/main" val="1427288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a:t>
            </a:r>
            <a:r>
              <a:rPr lang="en-US" altLang="en-US" sz="1400" dirty="0"/>
              <a:t>(2 of 2)</a:t>
            </a:r>
            <a:endParaRPr lang="en-US" dirty="0"/>
          </a:p>
        </p:txBody>
      </p:sp>
      <p:sp>
        <p:nvSpPr>
          <p:cNvPr id="14" name="Content Placeholder 2"/>
          <p:cNvSpPr>
            <a:spLocks noGrp="1"/>
          </p:cNvSpPr>
          <p:nvPr>
            <p:ph idx="1"/>
          </p:nvPr>
        </p:nvSpPr>
        <p:spPr/>
        <p:txBody>
          <a:bodyPr/>
          <a:lstStyle/>
          <a:p>
            <a:pPr>
              <a:lnSpc>
                <a:spcPct val="90000"/>
              </a:lnSpc>
            </a:pPr>
            <a:r>
              <a:rPr lang="en-US" altLang="en-US" dirty="0"/>
              <a:t>Data</a:t>
            </a:r>
          </a:p>
          <a:p>
            <a:pPr>
              <a:lnSpc>
                <a:spcPct val="70000"/>
              </a:lnSpc>
              <a:buNone/>
            </a:pPr>
            <a:r>
              <a:rPr lang="en-US" altLang="en-US" sz="1800" dirty="0"/>
              <a:t>		       </a:t>
            </a:r>
            <a:r>
              <a:rPr lang="en-US" altLang="en-US" sz="2000" dirty="0"/>
              <a:t>X = Hours of Exercise    Y = SBP</a:t>
            </a:r>
          </a:p>
          <a:p>
            <a:pPr>
              <a:lnSpc>
                <a:spcPct val="70000"/>
              </a:lnSpc>
              <a:buNone/>
            </a:pPr>
            <a:r>
              <a:rPr lang="en-US" altLang="en-US" sz="2000" dirty="0"/>
              <a:t> 				4		120</a:t>
            </a:r>
          </a:p>
          <a:p>
            <a:pPr>
              <a:lnSpc>
                <a:spcPct val="70000"/>
              </a:lnSpc>
              <a:buNone/>
            </a:pPr>
            <a:r>
              <a:rPr lang="en-US" altLang="en-US" sz="2000" dirty="0"/>
              <a:t>				10		110</a:t>
            </a:r>
          </a:p>
          <a:p>
            <a:pPr>
              <a:lnSpc>
                <a:spcPct val="70000"/>
              </a:lnSpc>
              <a:buNone/>
            </a:pPr>
            <a:r>
              <a:rPr lang="en-US" altLang="en-US" sz="2000" dirty="0"/>
              <a:t>				2		120</a:t>
            </a:r>
          </a:p>
          <a:p>
            <a:pPr>
              <a:lnSpc>
                <a:spcPct val="70000"/>
              </a:lnSpc>
              <a:buNone/>
            </a:pPr>
            <a:r>
              <a:rPr lang="en-US" altLang="en-US" sz="2000" dirty="0"/>
              <a:t>				3		135</a:t>
            </a:r>
          </a:p>
          <a:p>
            <a:pPr>
              <a:lnSpc>
                <a:spcPct val="70000"/>
              </a:lnSpc>
              <a:buNone/>
            </a:pPr>
            <a:r>
              <a:rPr lang="en-US" altLang="en-US" sz="2000" dirty="0"/>
              <a:t>				3		140</a:t>
            </a:r>
          </a:p>
          <a:p>
            <a:pPr>
              <a:lnSpc>
                <a:spcPct val="70000"/>
              </a:lnSpc>
              <a:buNone/>
            </a:pPr>
            <a:r>
              <a:rPr lang="en-US" altLang="en-US" sz="2000" dirty="0"/>
              <a:t>				5		115</a:t>
            </a:r>
          </a:p>
          <a:p>
            <a:pPr>
              <a:lnSpc>
                <a:spcPct val="70000"/>
              </a:lnSpc>
              <a:buNone/>
            </a:pPr>
            <a:r>
              <a:rPr lang="en-US" altLang="en-US" sz="2000" dirty="0"/>
              <a:t>				1		115</a:t>
            </a:r>
          </a:p>
          <a:p>
            <a:pPr>
              <a:lnSpc>
                <a:spcPct val="70000"/>
              </a:lnSpc>
              <a:buNone/>
            </a:pPr>
            <a:r>
              <a:rPr lang="en-US" altLang="en-US" sz="2000" dirty="0"/>
              <a:t>				2		165</a:t>
            </a:r>
          </a:p>
          <a:p>
            <a:pPr>
              <a:lnSpc>
                <a:spcPct val="70000"/>
              </a:lnSpc>
              <a:buNone/>
            </a:pPr>
            <a:r>
              <a:rPr lang="en-US" altLang="en-US" sz="2000" dirty="0"/>
              <a:t>				2		160</a:t>
            </a:r>
          </a:p>
          <a:p>
            <a:pPr>
              <a:lnSpc>
                <a:spcPct val="70000"/>
              </a:lnSpc>
              <a:buNone/>
            </a:pPr>
            <a:r>
              <a:rPr lang="en-US" altLang="en-US" sz="2000" dirty="0"/>
              <a:t>				0		180</a:t>
            </a:r>
          </a:p>
        </p:txBody>
      </p:sp>
    </p:spTree>
    <p:extLst>
      <p:ext uri="{BB962C8B-B14F-4D97-AF65-F5344CB8AC3E}">
        <p14:creationId xmlns:p14="http://schemas.microsoft.com/office/powerpoint/2010/main" val="7619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Sample Correlation Coefficient</a:t>
            </a:r>
            <a:endParaRPr lang="en-US" dirty="0"/>
          </a:p>
        </p:txBody>
      </p:sp>
      <p:graphicFrame>
        <p:nvGraphicFramePr>
          <p:cNvPr id="5" name="Object 1" descr="r equals c o v of X, comma, Y, divided by, the square root of the quantity, s subscript x, squared, times, s subscript y, squared. This equals, negative 49.33 divided by the square root of quantity 7.73 times 563.611. This equals negative 0.75. &#10;" title="Unnumbered figure "/>
          <p:cNvGraphicFramePr>
            <a:graphicFrameLocks noChangeAspect="1"/>
          </p:cNvGraphicFramePr>
          <p:nvPr>
            <p:extLst>
              <p:ext uri="{D42A27DB-BD31-4B8C-83A1-F6EECF244321}">
                <p14:modId xmlns:p14="http://schemas.microsoft.com/office/powerpoint/2010/main" val="910944997"/>
              </p:ext>
            </p:extLst>
          </p:nvPr>
        </p:nvGraphicFramePr>
        <p:xfrm>
          <a:off x="954206" y="1489880"/>
          <a:ext cx="6711950" cy="1214438"/>
        </p:xfrm>
        <a:graphic>
          <a:graphicData uri="http://schemas.openxmlformats.org/presentationml/2006/ole">
            <mc:AlternateContent xmlns:mc="http://schemas.openxmlformats.org/markup-compatibility/2006">
              <mc:Choice xmlns:v="urn:schemas-microsoft-com:vml" Requires="v">
                <p:oleObj spid="_x0000_s11271" name="Equation" r:id="rId3" imgW="2527300" imgH="495300" progId="Equation.3">
                  <p:embed/>
                </p:oleObj>
              </mc:Choice>
              <mc:Fallback>
                <p:oleObj name="Equation" r:id="rId3" imgW="2527300" imgH="495300" progId="Equation.3">
                  <p:embed/>
                  <p:pic>
                    <p:nvPicPr>
                      <p:cNvPr id="45058"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4206" y="1489880"/>
                        <a:ext cx="6711950"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73424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Simple Linear Regression</a:t>
            </a:r>
            <a:endParaRPr lang="en-US" dirty="0"/>
          </a:p>
        </p:txBody>
      </p:sp>
      <p:sp>
        <p:nvSpPr>
          <p:cNvPr id="14" name="Content Placeholder 2"/>
          <p:cNvSpPr>
            <a:spLocks noGrp="1"/>
          </p:cNvSpPr>
          <p:nvPr>
            <p:ph idx="1"/>
          </p:nvPr>
        </p:nvSpPr>
        <p:spPr/>
        <p:txBody>
          <a:bodyPr/>
          <a:lstStyle/>
          <a:p>
            <a:pPr>
              <a:buNone/>
            </a:pPr>
            <a:r>
              <a:rPr lang="en-US" altLang="en-US" sz="2400" dirty="0"/>
              <a:t>Y = Dependent, outcome variable</a:t>
            </a:r>
          </a:p>
          <a:p>
            <a:pPr>
              <a:buNone/>
            </a:pPr>
            <a:r>
              <a:rPr lang="en-US" altLang="en-US" sz="2400" dirty="0"/>
              <a:t>X = Independent, predictor variable</a:t>
            </a:r>
          </a:p>
          <a:p>
            <a:pPr>
              <a:buNone/>
            </a:pPr>
            <a:endParaRPr lang="en-US" altLang="en-US" sz="2400" dirty="0"/>
          </a:p>
          <a:p>
            <a:pPr>
              <a:buNone/>
            </a:pPr>
            <a:r>
              <a:rPr lang="en-US" altLang="en-US" sz="2400" dirty="0"/>
              <a:t>      = b</a:t>
            </a:r>
            <a:r>
              <a:rPr lang="en-US" altLang="en-US" sz="2400" baseline="-25000" dirty="0"/>
              <a:t>0</a:t>
            </a:r>
            <a:r>
              <a:rPr lang="en-US" altLang="en-US" sz="2400" dirty="0"/>
              <a:t> + b</a:t>
            </a:r>
            <a:r>
              <a:rPr lang="en-US" altLang="en-US" sz="2400" baseline="-25000" dirty="0"/>
              <a:t>1</a:t>
            </a:r>
            <a:r>
              <a:rPr lang="en-US" altLang="en-US" sz="2400" dirty="0"/>
              <a:t> x</a:t>
            </a:r>
          </a:p>
          <a:p>
            <a:pPr>
              <a:buNone/>
            </a:pPr>
            <a:endParaRPr lang="en-US" altLang="en-US" sz="2400" dirty="0"/>
          </a:p>
          <a:p>
            <a:pPr>
              <a:buNone/>
            </a:pPr>
            <a:r>
              <a:rPr lang="en-US" altLang="en-US" sz="2400" dirty="0"/>
              <a:t>b</a:t>
            </a:r>
            <a:r>
              <a:rPr lang="en-US" altLang="en-US" sz="2400" baseline="-25000" dirty="0"/>
              <a:t>0</a:t>
            </a:r>
            <a:r>
              <a:rPr lang="en-US" altLang="en-US" sz="2400" dirty="0"/>
              <a:t> is the Y-intercept, b</a:t>
            </a:r>
            <a:r>
              <a:rPr lang="en-US" altLang="en-US" sz="2400" baseline="-25000" dirty="0"/>
              <a:t>1</a:t>
            </a:r>
            <a:r>
              <a:rPr lang="en-US" altLang="en-US" sz="2400" dirty="0"/>
              <a:t> is the slope </a:t>
            </a:r>
          </a:p>
        </p:txBody>
      </p:sp>
      <p:graphicFrame>
        <p:nvGraphicFramePr>
          <p:cNvPr id="4" name="Object 7" descr="y hat. &#10;" title="Unnumbered figure "/>
          <p:cNvGraphicFramePr>
            <a:graphicFrameLocks noChangeAspect="1"/>
          </p:cNvGraphicFramePr>
          <p:nvPr>
            <p:extLst>
              <p:ext uri="{D42A27DB-BD31-4B8C-83A1-F6EECF244321}">
                <p14:modId xmlns:p14="http://schemas.microsoft.com/office/powerpoint/2010/main" val="1923977535"/>
              </p:ext>
            </p:extLst>
          </p:nvPr>
        </p:nvGraphicFramePr>
        <p:xfrm>
          <a:off x="1095233" y="3116239"/>
          <a:ext cx="385763" cy="615950"/>
        </p:xfrm>
        <a:graphic>
          <a:graphicData uri="http://schemas.openxmlformats.org/presentationml/2006/ole">
            <mc:AlternateContent xmlns:mc="http://schemas.openxmlformats.org/markup-compatibility/2006">
              <mc:Choice xmlns:v="urn:schemas-microsoft-com:vml" Requires="v">
                <p:oleObj spid="_x0000_s21507" name="Equation" r:id="rId3" imgW="126835" imgH="202936" progId="Equation.3">
                  <p:embed/>
                </p:oleObj>
              </mc:Choice>
              <mc:Fallback>
                <p:oleObj name="Equation" r:id="rId3" imgW="126835" imgH="202936" progId="Equation.3">
                  <p:embed/>
                  <p:pic>
                    <p:nvPicPr>
                      <p:cNvPr id="46083" name="Object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5233" y="3116239"/>
                        <a:ext cx="3857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93179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smtClean="0"/>
              <a:t>Learning Objectives </a:t>
            </a:r>
            <a:r>
              <a:rPr lang="en-US" altLang="en-US" sz="1400" dirty="0" smtClean="0"/>
              <a:t>(2 of 2)</a:t>
            </a:r>
            <a:endParaRPr lang="en-US" dirty="0"/>
          </a:p>
        </p:txBody>
      </p:sp>
      <p:sp>
        <p:nvSpPr>
          <p:cNvPr id="14" name="Content Placeholder 2"/>
          <p:cNvSpPr>
            <a:spLocks noGrp="1"/>
          </p:cNvSpPr>
          <p:nvPr>
            <p:ph idx="1"/>
          </p:nvPr>
        </p:nvSpPr>
        <p:spPr/>
        <p:txBody>
          <a:bodyPr/>
          <a:lstStyle/>
          <a:p>
            <a:r>
              <a:rPr lang="en-US" altLang="en-US" dirty="0" smtClean="0"/>
              <a:t>Define and provide an example of confounding</a:t>
            </a:r>
          </a:p>
          <a:p>
            <a:r>
              <a:rPr lang="en-US" altLang="en-US" dirty="0" smtClean="0"/>
              <a:t>Define and provide an example of effect modification</a:t>
            </a:r>
          </a:p>
          <a:p>
            <a:r>
              <a:rPr lang="en-US" altLang="en-US" dirty="0" smtClean="0"/>
              <a:t>Interpret coefficients in multiple linear and multiple logistic regression analysis</a:t>
            </a:r>
            <a:endParaRPr lang="en-US" altLang="en-US" dirty="0"/>
          </a:p>
        </p:txBody>
      </p:sp>
    </p:spTree>
    <p:extLst>
      <p:ext uri="{BB962C8B-B14F-4D97-AF65-F5344CB8AC3E}">
        <p14:creationId xmlns:p14="http://schemas.microsoft.com/office/powerpoint/2010/main" val="450321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Simple Linear Regression Assumptions</a:t>
            </a:r>
            <a:endParaRPr lang="en-US" dirty="0"/>
          </a:p>
        </p:txBody>
      </p:sp>
      <p:sp>
        <p:nvSpPr>
          <p:cNvPr id="14" name="Content Placeholder 2"/>
          <p:cNvSpPr>
            <a:spLocks noGrp="1"/>
          </p:cNvSpPr>
          <p:nvPr>
            <p:ph idx="1"/>
          </p:nvPr>
        </p:nvSpPr>
        <p:spPr/>
        <p:txBody>
          <a:bodyPr/>
          <a:lstStyle/>
          <a:p>
            <a:r>
              <a:rPr lang="en-US" altLang="en-US" dirty="0"/>
              <a:t>Linear relationship between X and Y</a:t>
            </a:r>
          </a:p>
          <a:p>
            <a:r>
              <a:rPr lang="en-US" altLang="en-US" dirty="0"/>
              <a:t>Independence of errors </a:t>
            </a:r>
          </a:p>
          <a:p>
            <a:r>
              <a:rPr lang="en-US" altLang="en-US" dirty="0"/>
              <a:t>Homoscedasticity (constant variance) of the errors </a:t>
            </a:r>
          </a:p>
          <a:p>
            <a:r>
              <a:rPr lang="en-US" altLang="en-US" dirty="0"/>
              <a:t>Normality of errors</a:t>
            </a:r>
          </a:p>
        </p:txBody>
      </p:sp>
    </p:spTree>
    <p:extLst>
      <p:ext uri="{BB962C8B-B14F-4D97-AF65-F5344CB8AC3E}">
        <p14:creationId xmlns:p14="http://schemas.microsoft.com/office/powerpoint/2010/main" val="3549547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Least Squares Estimates of </a:t>
            </a:r>
            <a:br>
              <a:rPr lang="en-US" altLang="en-US" dirty="0"/>
            </a:br>
            <a:r>
              <a:rPr lang="en-US" altLang="en-US" dirty="0"/>
              <a:t>Regression Parameters</a:t>
            </a:r>
            <a:endParaRPr lang="en-US" dirty="0"/>
          </a:p>
        </p:txBody>
      </p:sp>
      <p:graphicFrame>
        <p:nvGraphicFramePr>
          <p:cNvPr id="5" name="Object 5" descr="b 1 equals r times s y over s x&#10;" title="Unnumbered figure 1"/>
          <p:cNvGraphicFramePr>
            <a:graphicFrameLocks noChangeAspect="1"/>
          </p:cNvGraphicFramePr>
          <p:nvPr>
            <p:extLst>
              <p:ext uri="{D42A27DB-BD31-4B8C-83A1-F6EECF244321}">
                <p14:modId xmlns:p14="http://schemas.microsoft.com/office/powerpoint/2010/main" val="1149374160"/>
              </p:ext>
            </p:extLst>
          </p:nvPr>
        </p:nvGraphicFramePr>
        <p:xfrm>
          <a:off x="4633676" y="1354540"/>
          <a:ext cx="2154237" cy="1668463"/>
        </p:xfrm>
        <a:graphic>
          <a:graphicData uri="http://schemas.openxmlformats.org/presentationml/2006/ole">
            <mc:AlternateContent xmlns:mc="http://schemas.openxmlformats.org/markup-compatibility/2006">
              <mc:Choice xmlns:v="urn:schemas-microsoft-com:vml" Requires="v">
                <p:oleObj spid="_x0000_s12300" name="Equation" r:id="rId3" imgW="545863" imgH="457002" progId="Equation.3">
                  <p:embed/>
                </p:oleObj>
              </mc:Choice>
              <mc:Fallback>
                <p:oleObj name="Equation" r:id="rId3" imgW="545863" imgH="457002" progId="Equation.3">
                  <p:embed/>
                  <p:pic>
                    <p:nvPicPr>
                      <p:cNvPr id="48132"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3676" y="1354540"/>
                        <a:ext cx="2154237"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8" descr="b 0 equals Y bar minus b 1 X bar.&#10;" title="Unnumbered figure 2"/>
          <p:cNvGraphicFramePr>
            <a:graphicFrameLocks noChangeAspect="1"/>
          </p:cNvGraphicFramePr>
          <p:nvPr>
            <p:extLst>
              <p:ext uri="{D42A27DB-BD31-4B8C-83A1-F6EECF244321}">
                <p14:modId xmlns:p14="http://schemas.microsoft.com/office/powerpoint/2010/main" val="3145988180"/>
              </p:ext>
            </p:extLst>
          </p:nvPr>
        </p:nvGraphicFramePr>
        <p:xfrm>
          <a:off x="4416188" y="3313515"/>
          <a:ext cx="2895600" cy="898525"/>
        </p:xfrm>
        <a:graphic>
          <a:graphicData uri="http://schemas.openxmlformats.org/presentationml/2006/ole">
            <mc:AlternateContent xmlns:mc="http://schemas.openxmlformats.org/markup-compatibility/2006">
              <mc:Choice xmlns:v="urn:schemas-microsoft-com:vml" Requires="v">
                <p:oleObj spid="_x0000_s12301" name="Equation" r:id="rId5" imgW="787400" imgH="241300" progId="Equation.3">
                  <p:embed/>
                </p:oleObj>
              </mc:Choice>
              <mc:Fallback>
                <p:oleObj name="Equation" r:id="rId5" imgW="787400" imgH="241300" progId="Equation.3">
                  <p:embed/>
                  <p:pic>
                    <p:nvPicPr>
                      <p:cNvPr id="48135"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6188" y="3313515"/>
                        <a:ext cx="28956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95987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Regression Analysis: BMI and SBP</a:t>
            </a:r>
            <a:endParaRPr lang="en-US" dirty="0"/>
          </a:p>
        </p:txBody>
      </p:sp>
      <p:graphicFrame>
        <p:nvGraphicFramePr>
          <p:cNvPr id="5" name="Object 3" descr="b subscript 1 equals r times S subscript y over S subscript x. This equals 0.86 times square root of 563.611 over square root of 31.852. This equals 3.61. &#10;" title="Unnumbered figure 1"/>
          <p:cNvGraphicFramePr>
            <a:graphicFrameLocks noGrp="1" noChangeAspect="1"/>
          </p:cNvGraphicFramePr>
          <p:nvPr>
            <p:ph sz="half" idx="1"/>
            <p:extLst>
              <p:ext uri="{D42A27DB-BD31-4B8C-83A1-F6EECF244321}">
                <p14:modId xmlns:p14="http://schemas.microsoft.com/office/powerpoint/2010/main" val="1430854874"/>
              </p:ext>
            </p:extLst>
          </p:nvPr>
        </p:nvGraphicFramePr>
        <p:xfrm>
          <a:off x="2889368" y="1777621"/>
          <a:ext cx="6065837" cy="1420813"/>
        </p:xfrm>
        <a:graphic>
          <a:graphicData uri="http://schemas.openxmlformats.org/presentationml/2006/ole">
            <mc:AlternateContent xmlns:mc="http://schemas.openxmlformats.org/markup-compatibility/2006">
              <mc:Choice xmlns:v="urn:schemas-microsoft-com:vml" Requires="v">
                <p:oleObj spid="_x0000_s13332" name="Equation" r:id="rId3" imgW="2006600" imgH="469900" progId="Equation.3">
                  <p:embed/>
                </p:oleObj>
              </mc:Choice>
              <mc:Fallback>
                <p:oleObj name="Equation" r:id="rId3" imgW="2006600" imgH="469900" progId="Equation.3">
                  <p:embed/>
                  <p:pic>
                    <p:nvPicPr>
                      <p:cNvPr id="49154"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9368" y="1777621"/>
                        <a:ext cx="6065837" cy="1420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6" name="Object 4" descr="b subscript 0 equals Y bar minus b subscript 1 times X bar. This equals 139.5 minus 3.61 times 27.29. This equals 40.98. &#10;" title="Unnumbered figure 2"/>
          <p:cNvGraphicFramePr>
            <a:graphicFrameLocks noChangeAspect="1"/>
          </p:cNvGraphicFramePr>
          <p:nvPr>
            <p:extLst>
              <p:ext uri="{D42A27DB-BD31-4B8C-83A1-F6EECF244321}">
                <p14:modId xmlns:p14="http://schemas.microsoft.com/office/powerpoint/2010/main" val="1908721224"/>
              </p:ext>
            </p:extLst>
          </p:nvPr>
        </p:nvGraphicFramePr>
        <p:xfrm>
          <a:off x="2097205" y="3682621"/>
          <a:ext cx="7924800" cy="709613"/>
        </p:xfrm>
        <a:graphic>
          <a:graphicData uri="http://schemas.openxmlformats.org/presentationml/2006/ole">
            <mc:AlternateContent xmlns:mc="http://schemas.openxmlformats.org/markup-compatibility/2006">
              <mc:Choice xmlns:v="urn:schemas-microsoft-com:vml" Requires="v">
                <p:oleObj spid="_x0000_s13333" name="Equation" r:id="rId5" imgW="2692400" imgH="241300" progId="Equation.3">
                  <p:embed/>
                </p:oleObj>
              </mc:Choice>
              <mc:Fallback>
                <p:oleObj name="Equation" r:id="rId5" imgW="2692400" imgH="241300" progId="Equation.3">
                  <p:embed/>
                  <p:pic>
                    <p:nvPicPr>
                      <p:cNvPr id="49155" name="Object 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7205" y="3682621"/>
                        <a:ext cx="7924800"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7" name="Object 5" descr="The formula reads, y hat equals 40.98 plus 3.61 times x. &#10;" title="Unnumbered figure 3"/>
          <p:cNvGraphicFramePr>
            <a:graphicFrameLocks noChangeAspect="1"/>
          </p:cNvGraphicFramePr>
          <p:nvPr>
            <p:extLst>
              <p:ext uri="{D42A27DB-BD31-4B8C-83A1-F6EECF244321}">
                <p14:modId xmlns:p14="http://schemas.microsoft.com/office/powerpoint/2010/main" val="3555179628"/>
              </p:ext>
            </p:extLst>
          </p:nvPr>
        </p:nvGraphicFramePr>
        <p:xfrm>
          <a:off x="3926005" y="5095496"/>
          <a:ext cx="3657600" cy="665163"/>
        </p:xfrm>
        <a:graphic>
          <a:graphicData uri="http://schemas.openxmlformats.org/presentationml/2006/ole">
            <mc:AlternateContent xmlns:mc="http://schemas.openxmlformats.org/markup-compatibility/2006">
              <mc:Choice xmlns:v="urn:schemas-microsoft-com:vml" Requires="v">
                <p:oleObj spid="_x0000_s13334" name="Equation" r:id="rId7" imgW="1117115" imgH="203112" progId="Equation.3">
                  <p:embed/>
                </p:oleObj>
              </mc:Choice>
              <mc:Fallback>
                <p:oleObj name="Equation" r:id="rId7" imgW="1117115" imgH="203112" progId="Equation.3">
                  <p:embed/>
                  <p:pic>
                    <p:nvPicPr>
                      <p:cNvPr id="49156" name="Object 5"/>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6005" y="5095496"/>
                        <a:ext cx="3657600" cy="665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51743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Using Regression Equation</a:t>
            </a:r>
            <a:endParaRPr lang="en-US" dirty="0"/>
          </a:p>
        </p:txBody>
      </p:sp>
      <p:sp>
        <p:nvSpPr>
          <p:cNvPr id="14" name="Content Placeholder 2"/>
          <p:cNvSpPr>
            <a:spLocks noGrp="1"/>
          </p:cNvSpPr>
          <p:nvPr>
            <p:ph idx="1"/>
          </p:nvPr>
        </p:nvSpPr>
        <p:spPr/>
        <p:txBody>
          <a:bodyPr/>
          <a:lstStyle/>
          <a:p>
            <a:pPr>
              <a:lnSpc>
                <a:spcPct val="90000"/>
              </a:lnSpc>
            </a:pPr>
            <a:r>
              <a:rPr lang="en-US" altLang="en-US" dirty="0"/>
              <a:t>What is expected SBP for a male with BMI = 20?</a:t>
            </a:r>
          </a:p>
          <a:p>
            <a:pPr>
              <a:lnSpc>
                <a:spcPct val="90000"/>
              </a:lnSpc>
              <a:buNone/>
            </a:pPr>
            <a:endParaRPr lang="en-US" altLang="en-US" dirty="0"/>
          </a:p>
          <a:p>
            <a:pPr>
              <a:lnSpc>
                <a:spcPct val="90000"/>
              </a:lnSpc>
              <a:buNone/>
            </a:pPr>
            <a:endParaRPr lang="en-US" altLang="en-US" dirty="0"/>
          </a:p>
          <a:p>
            <a:pPr>
              <a:lnSpc>
                <a:spcPct val="90000"/>
              </a:lnSpc>
            </a:pPr>
            <a:r>
              <a:rPr lang="en-US" altLang="en-US" dirty="0"/>
              <a:t>Compare two males whose BMIs differ by 2 units. How do SBPs compare?</a:t>
            </a:r>
          </a:p>
          <a:p>
            <a:pPr algn="ctr">
              <a:lnSpc>
                <a:spcPct val="90000"/>
              </a:lnSpc>
              <a:buNone/>
            </a:pPr>
            <a:r>
              <a:rPr lang="en-US" altLang="en-US" dirty="0"/>
              <a:t>	Person with higher BMI will have SBP that is 2(3.61) = 7.22 units higher.</a:t>
            </a:r>
          </a:p>
        </p:txBody>
      </p:sp>
      <p:graphicFrame>
        <p:nvGraphicFramePr>
          <p:cNvPr id="4" name="Object 4" descr="The formula reads: y hat equals 40.98 plus 3.61 times 20, which equals, 113.81. &#10;" title="Unnumbered figure "/>
          <p:cNvGraphicFramePr>
            <a:graphicFrameLocks noChangeAspect="1"/>
          </p:cNvGraphicFramePr>
          <p:nvPr>
            <p:extLst>
              <p:ext uri="{D42A27DB-BD31-4B8C-83A1-F6EECF244321}">
                <p14:modId xmlns:p14="http://schemas.microsoft.com/office/powerpoint/2010/main" val="601280267"/>
              </p:ext>
            </p:extLst>
          </p:nvPr>
        </p:nvGraphicFramePr>
        <p:xfrm>
          <a:off x="3165143" y="2202977"/>
          <a:ext cx="4572000" cy="508000"/>
        </p:xfrm>
        <a:graphic>
          <a:graphicData uri="http://schemas.openxmlformats.org/presentationml/2006/ole">
            <mc:AlternateContent xmlns:mc="http://schemas.openxmlformats.org/markup-compatibility/2006">
              <mc:Choice xmlns:v="urn:schemas-microsoft-com:vml" Requires="v">
                <p:oleObj spid="_x0000_s14343" name="Equation" r:id="rId3" imgW="1828800" imgH="203200" progId="Equation.3">
                  <p:embed/>
                </p:oleObj>
              </mc:Choice>
              <mc:Fallback>
                <p:oleObj name="Equation" r:id="rId3" imgW="1828800" imgH="203200" progId="Equation.3">
                  <p:embed/>
                  <p:pic>
                    <p:nvPicPr>
                      <p:cNvPr id="50179"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5143" y="2202977"/>
                        <a:ext cx="4572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1334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Regression Analysis: Exercise and SBP</a:t>
            </a:r>
            <a:endParaRPr lang="en-US" dirty="0"/>
          </a:p>
        </p:txBody>
      </p:sp>
      <p:graphicFrame>
        <p:nvGraphicFramePr>
          <p:cNvPr id="5" name="Object 3" descr="b subscript 1 equals r times S subscript y over S subscript x. This equals negative 0.75 times square root of 563.611 over square root of 7.73. This equals negative 6.38. &#10;" title="Unnumbered figure 1"/>
          <p:cNvGraphicFramePr>
            <a:graphicFrameLocks noGrp="1" noChangeAspect="1"/>
          </p:cNvGraphicFramePr>
          <p:nvPr>
            <p:ph sz="half" idx="1"/>
            <p:extLst>
              <p:ext uri="{D42A27DB-BD31-4B8C-83A1-F6EECF244321}">
                <p14:modId xmlns:p14="http://schemas.microsoft.com/office/powerpoint/2010/main" val="3893219836"/>
              </p:ext>
            </p:extLst>
          </p:nvPr>
        </p:nvGraphicFramePr>
        <p:xfrm>
          <a:off x="2051713" y="1600200"/>
          <a:ext cx="6400800" cy="1376363"/>
        </p:xfrm>
        <a:graphic>
          <a:graphicData uri="http://schemas.openxmlformats.org/presentationml/2006/ole">
            <mc:AlternateContent xmlns:mc="http://schemas.openxmlformats.org/markup-compatibility/2006">
              <mc:Choice xmlns:v="urn:schemas-microsoft-com:vml" Requires="v">
                <p:oleObj spid="_x0000_s15380" name="Equation" r:id="rId3" imgW="2184400" imgH="469900" progId="Equation.3">
                  <p:embed/>
                </p:oleObj>
              </mc:Choice>
              <mc:Fallback>
                <p:oleObj name="Equation" r:id="rId3" imgW="2184400" imgH="469900" progId="Equation.3">
                  <p:embed/>
                  <p:pic>
                    <p:nvPicPr>
                      <p:cNvPr id="51202"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13" y="1600200"/>
                        <a:ext cx="6400800"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4" descr="b subscript 0 equals Y bar minus b subscript 1 times X bar. This equals 139.5 minus negative 6.38 times 3.2 which equals 159.9.&#10;" title="Unnumbered figure 2"/>
          <p:cNvGraphicFramePr>
            <a:graphicFrameLocks noChangeAspect="1"/>
          </p:cNvGraphicFramePr>
          <p:nvPr>
            <p:extLst>
              <p:ext uri="{D42A27DB-BD31-4B8C-83A1-F6EECF244321}">
                <p14:modId xmlns:p14="http://schemas.microsoft.com/office/powerpoint/2010/main" val="3383652717"/>
              </p:ext>
            </p:extLst>
          </p:nvPr>
        </p:nvGraphicFramePr>
        <p:xfrm>
          <a:off x="1813588" y="3449638"/>
          <a:ext cx="7562850" cy="677862"/>
        </p:xfrm>
        <a:graphic>
          <a:graphicData uri="http://schemas.openxmlformats.org/presentationml/2006/ole">
            <mc:AlternateContent xmlns:mc="http://schemas.openxmlformats.org/markup-compatibility/2006">
              <mc:Choice xmlns:v="urn:schemas-microsoft-com:vml" Requires="v">
                <p:oleObj spid="_x0000_s15381" name="Equation" r:id="rId5" imgW="2692400" imgH="241300" progId="Equation.3">
                  <p:embed/>
                </p:oleObj>
              </mc:Choice>
              <mc:Fallback>
                <p:oleObj name="Equation" r:id="rId5" imgW="2692400" imgH="241300" progId="Equation.3">
                  <p:embed/>
                  <p:pic>
                    <p:nvPicPr>
                      <p:cNvPr id="51203" name="Object 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3588" y="3449638"/>
                        <a:ext cx="756285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5" descr="The formula reads: y hat, equals, 159.9 minus 6.38 times x. &#10;" title="Unnumbered figure 3"/>
          <p:cNvGraphicFramePr>
            <a:graphicFrameLocks noChangeAspect="1"/>
          </p:cNvGraphicFramePr>
          <p:nvPr>
            <p:extLst>
              <p:ext uri="{D42A27DB-BD31-4B8C-83A1-F6EECF244321}">
                <p14:modId xmlns:p14="http://schemas.microsoft.com/office/powerpoint/2010/main" val="730203062"/>
              </p:ext>
            </p:extLst>
          </p:nvPr>
        </p:nvGraphicFramePr>
        <p:xfrm>
          <a:off x="3804313" y="4838700"/>
          <a:ext cx="3276600" cy="539750"/>
        </p:xfrm>
        <a:graphic>
          <a:graphicData uri="http://schemas.openxmlformats.org/presentationml/2006/ole">
            <mc:AlternateContent xmlns:mc="http://schemas.openxmlformats.org/markup-compatibility/2006">
              <mc:Choice xmlns:v="urn:schemas-microsoft-com:vml" Requires="v">
                <p:oleObj spid="_x0000_s15382" name="Equation" r:id="rId7" imgW="1231900" imgH="203200" progId="Equation.3">
                  <p:embed/>
                </p:oleObj>
              </mc:Choice>
              <mc:Fallback>
                <p:oleObj name="Equation" r:id="rId7" imgW="1231900" imgH="203200" progId="Equation.3">
                  <p:embed/>
                  <p:pic>
                    <p:nvPicPr>
                      <p:cNvPr id="51204" name="Object 5"/>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04313" y="4838700"/>
                        <a:ext cx="32766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36003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9.6.</a:t>
            </a:r>
            <a:br>
              <a:rPr lang="en-US" altLang="en-US" dirty="0"/>
            </a:br>
            <a:r>
              <a:rPr lang="en-US" altLang="en-US" dirty="0"/>
              <a:t>Linear Regression Analysis</a:t>
            </a:r>
            <a:endParaRPr lang="en-US" dirty="0"/>
          </a:p>
        </p:txBody>
      </p:sp>
      <p:sp>
        <p:nvSpPr>
          <p:cNvPr id="14" name="Content Placeholder 2"/>
          <p:cNvSpPr>
            <a:spLocks noGrp="1"/>
          </p:cNvSpPr>
          <p:nvPr>
            <p:ph idx="1"/>
          </p:nvPr>
        </p:nvSpPr>
        <p:spPr/>
        <p:txBody>
          <a:bodyPr/>
          <a:lstStyle/>
          <a:p>
            <a:r>
              <a:rPr lang="en-US" altLang="en-US" dirty="0"/>
              <a:t>Clinical trial to assess the efficacy of a new drug to increase HDL cholesterol</a:t>
            </a:r>
          </a:p>
          <a:p>
            <a:pPr>
              <a:buNone/>
            </a:pPr>
            <a:endParaRPr lang="en-US" altLang="en-US" sz="2000" dirty="0"/>
          </a:p>
          <a:p>
            <a:pPr>
              <a:buNone/>
            </a:pPr>
            <a:endParaRPr lang="en-US" altLang="en-US" sz="2000" dirty="0"/>
          </a:p>
        </p:txBody>
      </p:sp>
      <p:graphicFrame>
        <p:nvGraphicFramePr>
          <p:cNvPr id="4" name="Object 4" descr="The formula reads: y hat, equals, 9.21 plus 0.95 times Treatment. &#10;" title="Unnumbered figure 1"/>
          <p:cNvGraphicFramePr>
            <a:graphicFrameLocks noChangeAspect="1"/>
          </p:cNvGraphicFramePr>
          <p:nvPr>
            <p:extLst>
              <p:ext uri="{D42A27DB-BD31-4B8C-83A1-F6EECF244321}">
                <p14:modId xmlns:p14="http://schemas.microsoft.com/office/powerpoint/2010/main" val="2790774046"/>
              </p:ext>
            </p:extLst>
          </p:nvPr>
        </p:nvGraphicFramePr>
        <p:xfrm>
          <a:off x="3051412" y="2355376"/>
          <a:ext cx="4646613" cy="576263"/>
        </p:xfrm>
        <a:graphic>
          <a:graphicData uri="http://schemas.openxmlformats.org/presentationml/2006/ole">
            <mc:AlternateContent xmlns:mc="http://schemas.openxmlformats.org/markup-compatibility/2006">
              <mc:Choice xmlns:v="urn:schemas-microsoft-com:vml" Requires="v">
                <p:oleObj spid="_x0000_s16396" name="Equation" r:id="rId3" imgW="1637589" imgH="203112" progId="Equation.3">
                  <p:embed/>
                </p:oleObj>
              </mc:Choice>
              <mc:Fallback>
                <p:oleObj name="Equation" r:id="rId3" imgW="1637589" imgH="203112" progId="Equation.3">
                  <p:embed/>
                  <p:pic>
                    <p:nvPicPr>
                      <p:cNvPr id="52227"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1412" y="2355376"/>
                        <a:ext cx="4646613"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7" descr="Men: y hat equals, 39.06 plus 6.19 times Treatment. Women: y hat equals 39.24 minus 0.36 times Treatment. &#10;" title="Unnumbered figure 2"/>
          <p:cNvGraphicFramePr>
            <a:graphicFrameLocks noChangeAspect="1"/>
          </p:cNvGraphicFramePr>
          <p:nvPr>
            <p:extLst>
              <p:ext uri="{D42A27DB-BD31-4B8C-83A1-F6EECF244321}">
                <p14:modId xmlns:p14="http://schemas.microsoft.com/office/powerpoint/2010/main" val="3510966074"/>
              </p:ext>
            </p:extLst>
          </p:nvPr>
        </p:nvGraphicFramePr>
        <p:xfrm>
          <a:off x="2518012" y="4107976"/>
          <a:ext cx="6096000" cy="1163638"/>
        </p:xfrm>
        <a:graphic>
          <a:graphicData uri="http://schemas.openxmlformats.org/presentationml/2006/ole">
            <mc:AlternateContent xmlns:mc="http://schemas.openxmlformats.org/markup-compatibility/2006">
              <mc:Choice xmlns:v="urn:schemas-microsoft-com:vml" Requires="v">
                <p:oleObj spid="_x0000_s16397" name="Equation" r:id="rId5" imgW="2260600" imgH="431800" progId="Equation.3">
                  <p:embed/>
                </p:oleObj>
              </mc:Choice>
              <mc:Fallback>
                <p:oleObj name="Equation" r:id="rId5" imgW="2260600" imgH="431800" progId="Equation.3">
                  <p:embed/>
                  <p:pic>
                    <p:nvPicPr>
                      <p:cNvPr id="52228" name="Object 7"/>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8012" y="4107976"/>
                        <a:ext cx="6096000"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6"/>
          <p:cNvSpPr txBox="1">
            <a:spLocks noChangeArrowheads="1"/>
          </p:cNvSpPr>
          <p:nvPr/>
        </p:nvSpPr>
        <p:spPr bwMode="auto">
          <a:xfrm>
            <a:off x="2518012" y="3269776"/>
            <a:ext cx="6400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800"/>
              <a:t>where 1 = new drug and 0 = placebo</a:t>
            </a:r>
          </a:p>
        </p:txBody>
      </p:sp>
    </p:spTree>
    <p:extLst>
      <p:ext uri="{BB962C8B-B14F-4D97-AF65-F5344CB8AC3E}">
        <p14:creationId xmlns:p14="http://schemas.microsoft.com/office/powerpoint/2010/main" val="4123843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Multiple Linear Regression</a:t>
            </a:r>
            <a:endParaRPr lang="en-US" dirty="0"/>
          </a:p>
        </p:txBody>
      </p:sp>
      <p:sp>
        <p:nvSpPr>
          <p:cNvPr id="14" name="Content Placeholder 2"/>
          <p:cNvSpPr>
            <a:spLocks noGrp="1"/>
          </p:cNvSpPr>
          <p:nvPr>
            <p:ph idx="1"/>
          </p:nvPr>
        </p:nvSpPr>
        <p:spPr/>
        <p:txBody>
          <a:bodyPr/>
          <a:lstStyle/>
          <a:p>
            <a:pPr>
              <a:buNone/>
            </a:pPr>
            <a:r>
              <a:rPr lang="en-US" altLang="en-US" dirty="0">
                <a:ea typeface="MS PGothic" panose="020B0600070205080204" pitchFamily="34" charset="-128"/>
              </a:rPr>
              <a:t>Y = continuous outcome variable</a:t>
            </a:r>
          </a:p>
          <a:p>
            <a:pPr>
              <a:buNone/>
            </a:pPr>
            <a:r>
              <a:rPr lang="en-US" altLang="en-US" dirty="0">
                <a:ea typeface="MS PGothic" panose="020B0600070205080204" pitchFamily="34" charset="-128"/>
              </a:rPr>
              <a:t>X</a:t>
            </a:r>
            <a:r>
              <a:rPr lang="en-US" altLang="en-US" baseline="-25000" dirty="0">
                <a:ea typeface="MS PGothic" panose="020B0600070205080204" pitchFamily="34" charset="-128"/>
              </a:rPr>
              <a:t>1</a:t>
            </a:r>
            <a:r>
              <a:rPr lang="en-US" altLang="en-US" dirty="0">
                <a:ea typeface="MS PGothic" panose="020B0600070205080204" pitchFamily="34" charset="-128"/>
              </a:rPr>
              <a:t>, X</a:t>
            </a:r>
            <a:r>
              <a:rPr lang="en-US" altLang="en-US" baseline="-25000" dirty="0">
                <a:ea typeface="MS PGothic" panose="020B0600070205080204" pitchFamily="34" charset="-128"/>
              </a:rPr>
              <a:t>2</a:t>
            </a:r>
            <a:r>
              <a:rPr lang="en-US" altLang="en-US" dirty="0">
                <a:ea typeface="MS PGothic" panose="020B0600070205080204" pitchFamily="34" charset="-128"/>
              </a:rPr>
              <a:t>, …, </a:t>
            </a:r>
            <a:r>
              <a:rPr lang="en-US" altLang="en-US" dirty="0" err="1">
                <a:ea typeface="MS PGothic" panose="020B0600070205080204" pitchFamily="34" charset="-128"/>
              </a:rPr>
              <a:t>X</a:t>
            </a:r>
            <a:r>
              <a:rPr lang="en-US" altLang="en-US" baseline="-25000" dirty="0" err="1">
                <a:ea typeface="MS PGothic" panose="020B0600070205080204" pitchFamily="34" charset="-128"/>
              </a:rPr>
              <a:t>p</a:t>
            </a:r>
            <a:r>
              <a:rPr lang="en-US" altLang="en-US" dirty="0">
                <a:ea typeface="MS PGothic" panose="020B0600070205080204" pitchFamily="34" charset="-128"/>
              </a:rPr>
              <a:t> = set of independent or predictor variables</a:t>
            </a:r>
          </a:p>
          <a:p>
            <a:pPr>
              <a:buNone/>
            </a:pPr>
            <a:endParaRPr lang="en-US" altLang="en-US" dirty="0">
              <a:ea typeface="MS PGothic" panose="020B0600070205080204" pitchFamily="34" charset="-128"/>
            </a:endParaRPr>
          </a:p>
          <a:p>
            <a:pPr>
              <a:buNone/>
            </a:pPr>
            <a:endParaRPr lang="en-US" altLang="en-US" dirty="0">
              <a:ea typeface="MS PGothic" panose="020B0600070205080204" pitchFamily="34" charset="-128"/>
            </a:endParaRPr>
          </a:p>
        </p:txBody>
      </p:sp>
      <p:graphicFrame>
        <p:nvGraphicFramePr>
          <p:cNvPr id="4" name="Object 5" descr="y hat equals, b subscript 0, plus, b subscript 1 times x subscript 1, plus, b subscript 2 times x subscript 2, plus, dot, dot, dot, plus, b subscript p times x subscript p. &#10;" title="Unnumbered figure "/>
          <p:cNvGraphicFramePr>
            <a:graphicFrameLocks noChangeAspect="1"/>
          </p:cNvGraphicFramePr>
          <p:nvPr>
            <p:extLst>
              <p:ext uri="{D42A27DB-BD31-4B8C-83A1-F6EECF244321}">
                <p14:modId xmlns:p14="http://schemas.microsoft.com/office/powerpoint/2010/main" val="3418796231"/>
              </p:ext>
            </p:extLst>
          </p:nvPr>
        </p:nvGraphicFramePr>
        <p:xfrm>
          <a:off x="925830" y="2921758"/>
          <a:ext cx="5943600" cy="704850"/>
        </p:xfrm>
        <a:graphic>
          <a:graphicData uri="http://schemas.openxmlformats.org/presentationml/2006/ole">
            <mc:AlternateContent xmlns:mc="http://schemas.openxmlformats.org/markup-compatibility/2006">
              <mc:Choice xmlns:v="urn:schemas-microsoft-com:vml" Requires="v">
                <p:oleObj spid="_x0000_s17415" name="Equation" r:id="rId3" imgW="1981200" imgH="215900" progId="Equation.3">
                  <p:embed/>
                </p:oleObj>
              </mc:Choice>
              <mc:Fallback>
                <p:oleObj name="Equation" r:id="rId3" imgW="1981200" imgH="215900" progId="Equation.3">
                  <p:embed/>
                  <p:pic>
                    <p:nvPicPr>
                      <p:cNvPr id="53252"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830" y="2921758"/>
                        <a:ext cx="59436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66790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Multiple Regression Analysis </a:t>
            </a:r>
            <a:r>
              <a:rPr lang="en-US" altLang="en-US" sz="1400" dirty="0"/>
              <a:t>(1 of 2)</a:t>
            </a:r>
            <a:endParaRPr lang="en-US" dirty="0"/>
          </a:p>
        </p:txBody>
      </p:sp>
      <p:sp>
        <p:nvSpPr>
          <p:cNvPr id="14" name="Content Placeholder 2"/>
          <p:cNvSpPr>
            <a:spLocks noGrp="1"/>
          </p:cNvSpPr>
          <p:nvPr>
            <p:ph idx="1"/>
          </p:nvPr>
        </p:nvSpPr>
        <p:spPr/>
        <p:txBody>
          <a:bodyPr/>
          <a:lstStyle/>
          <a:p>
            <a:r>
              <a:rPr lang="en-US" altLang="en-US" dirty="0"/>
              <a:t>Model is conditional, parameter estimates are conditioned on other variables in model.</a:t>
            </a:r>
          </a:p>
          <a:p>
            <a:r>
              <a:rPr lang="en-US" altLang="en-US" dirty="0"/>
              <a:t>Perform overall test of regression.</a:t>
            </a:r>
          </a:p>
          <a:p>
            <a:pPr lvl="1"/>
            <a:r>
              <a:rPr lang="en-US" altLang="en-US" sz="2200" dirty="0"/>
              <a:t>If significant, examine individual predictors.</a:t>
            </a:r>
          </a:p>
          <a:p>
            <a:pPr lvl="1"/>
            <a:r>
              <a:rPr lang="en-US" altLang="en-US" sz="2200" dirty="0"/>
              <a:t>Relative importance of predictors by </a:t>
            </a:r>
            <a:r>
              <a:rPr lang="en-US" altLang="en-US" sz="2200" i="1" dirty="0"/>
              <a:t>p</a:t>
            </a:r>
            <a:r>
              <a:rPr lang="en-US" altLang="en-US" sz="2200" dirty="0"/>
              <a:t>-values (or standardized coefficients)</a:t>
            </a:r>
          </a:p>
        </p:txBody>
      </p:sp>
    </p:spTree>
    <p:extLst>
      <p:ext uri="{BB962C8B-B14F-4D97-AF65-F5344CB8AC3E}">
        <p14:creationId xmlns:p14="http://schemas.microsoft.com/office/powerpoint/2010/main" val="410616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Multiple Regression Analysis </a:t>
            </a:r>
            <a:r>
              <a:rPr lang="en-US" altLang="en-US" sz="1400" dirty="0"/>
              <a:t>(2 of 2)</a:t>
            </a:r>
            <a:endParaRPr lang="en-US" dirty="0"/>
          </a:p>
        </p:txBody>
      </p:sp>
      <p:sp>
        <p:nvSpPr>
          <p:cNvPr id="14" name="Content Placeholder 2"/>
          <p:cNvSpPr>
            <a:spLocks noGrp="1"/>
          </p:cNvSpPr>
          <p:nvPr>
            <p:ph idx="1"/>
          </p:nvPr>
        </p:nvSpPr>
        <p:spPr/>
        <p:txBody>
          <a:bodyPr/>
          <a:lstStyle/>
          <a:p>
            <a:r>
              <a:rPr lang="en-US" altLang="en-US" dirty="0"/>
              <a:t>Predictors can be continuous, indicator variables (0/1), or a set of dummy variables.</a:t>
            </a:r>
          </a:p>
          <a:p>
            <a:r>
              <a:rPr lang="en-US" altLang="en-US" dirty="0"/>
              <a:t>Dummy variables (for categorical predictors)</a:t>
            </a:r>
          </a:p>
          <a:p>
            <a:pPr lvl="1"/>
            <a:r>
              <a:rPr lang="en-US" altLang="en-US" sz="2200" dirty="0"/>
              <a:t>Race: white, black, Hispanic</a:t>
            </a:r>
          </a:p>
          <a:p>
            <a:pPr lvl="2"/>
            <a:r>
              <a:rPr lang="en-US" altLang="en-US" sz="2200" dirty="0"/>
              <a:t>Black (1 if black, 0 otherwise) </a:t>
            </a:r>
          </a:p>
          <a:p>
            <a:pPr lvl="2"/>
            <a:r>
              <a:rPr lang="en-US" altLang="en-US" sz="2200" dirty="0"/>
              <a:t>Hispanic (1 if Hispanic, 0 otherwise)</a:t>
            </a:r>
          </a:p>
        </p:txBody>
      </p:sp>
    </p:spTree>
    <p:extLst>
      <p:ext uri="{BB962C8B-B14F-4D97-AF65-F5344CB8AC3E}">
        <p14:creationId xmlns:p14="http://schemas.microsoft.com/office/powerpoint/2010/main" val="365147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9.7.</a:t>
            </a:r>
            <a:br>
              <a:rPr lang="en-US" altLang="en-US" dirty="0"/>
            </a:br>
            <a:r>
              <a:rPr lang="en-US" altLang="en-US" dirty="0"/>
              <a:t>Multiple Linear Regression Analysis</a:t>
            </a:r>
            <a:endParaRPr lang="en-US" dirty="0"/>
          </a:p>
        </p:txBody>
      </p:sp>
      <p:pic>
        <p:nvPicPr>
          <p:cNvPr id="3" name="Picture 2"/>
          <p:cNvPicPr>
            <a:picLocks noChangeAspect="1"/>
          </p:cNvPicPr>
          <p:nvPr/>
        </p:nvPicPr>
        <p:blipFill>
          <a:blip r:embed="rId2"/>
          <a:stretch>
            <a:fillRect/>
          </a:stretch>
        </p:blipFill>
        <p:spPr>
          <a:xfrm>
            <a:off x="1977795" y="1843479"/>
            <a:ext cx="8236410" cy="4535817"/>
          </a:xfrm>
          <a:prstGeom prst="rect">
            <a:avLst/>
          </a:prstGeom>
        </p:spPr>
      </p:pic>
    </p:spTree>
    <p:extLst>
      <p:ext uri="{BB962C8B-B14F-4D97-AF65-F5344CB8AC3E}">
        <p14:creationId xmlns:p14="http://schemas.microsoft.com/office/powerpoint/2010/main" val="624568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Definitions</a:t>
            </a:r>
            <a:endParaRPr lang="en-US" dirty="0"/>
          </a:p>
        </p:txBody>
      </p:sp>
      <p:sp>
        <p:nvSpPr>
          <p:cNvPr id="14" name="Content Placeholder 2"/>
          <p:cNvSpPr>
            <a:spLocks noGrp="1"/>
          </p:cNvSpPr>
          <p:nvPr>
            <p:ph idx="1"/>
          </p:nvPr>
        </p:nvSpPr>
        <p:spPr/>
        <p:txBody>
          <a:bodyPr/>
          <a:lstStyle/>
          <a:p>
            <a:r>
              <a:rPr lang="en-US" altLang="en-US" dirty="0">
                <a:ea typeface="MS PGothic" panose="020B0600070205080204" pitchFamily="34" charset="-128"/>
              </a:rPr>
              <a:t>Confounding—the distortion of the effect of a risk factor on an outcome</a:t>
            </a:r>
          </a:p>
          <a:p>
            <a:r>
              <a:rPr lang="en-US" altLang="en-US" dirty="0">
                <a:ea typeface="MS PGothic" panose="020B0600070205080204" pitchFamily="34" charset="-128"/>
              </a:rPr>
              <a:t>Effect modification—a different relationship between the risk factor and an outcome depending on the level of another variable</a:t>
            </a:r>
          </a:p>
        </p:txBody>
      </p:sp>
    </p:spTree>
    <p:extLst>
      <p:ext uri="{BB962C8B-B14F-4D97-AF65-F5344CB8AC3E}">
        <p14:creationId xmlns:p14="http://schemas.microsoft.com/office/powerpoint/2010/main" val="1826492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Simple Logistic Regression Analysis</a:t>
            </a:r>
            <a:endParaRPr lang="en-US" dirty="0"/>
          </a:p>
        </p:txBody>
      </p:sp>
      <p:sp>
        <p:nvSpPr>
          <p:cNvPr id="14" name="Content Placeholder 2"/>
          <p:cNvSpPr>
            <a:spLocks noGrp="1"/>
          </p:cNvSpPr>
          <p:nvPr>
            <p:ph idx="1"/>
          </p:nvPr>
        </p:nvSpPr>
        <p:spPr/>
        <p:txBody>
          <a:bodyPr/>
          <a:lstStyle/>
          <a:p>
            <a:r>
              <a:rPr lang="en-US" altLang="en-US" dirty="0"/>
              <a:t>Outcome is dichotomous (1 = event, 0 = non-event) and p = P(event).</a:t>
            </a:r>
          </a:p>
          <a:p>
            <a:r>
              <a:rPr lang="en-US" altLang="en-US" dirty="0"/>
              <a:t>Outcome is modeled as log odds.</a:t>
            </a:r>
          </a:p>
        </p:txBody>
      </p:sp>
      <p:graphicFrame>
        <p:nvGraphicFramePr>
          <p:cNvPr id="4" name="Object 3" descr="p hat equals numerator over denominator. The numerator equals e raised to the power of quantity, b subscript 0 plus b subscript 1 times X. The denominator is 1 plus e raised to the power of quantity b subscript 0 plus b subscript 1 times X. &#10;" title="Unnumbered figure 1"/>
          <p:cNvGraphicFramePr>
            <a:graphicFrameLocks noChangeAspect="1"/>
          </p:cNvGraphicFramePr>
          <p:nvPr>
            <p:extLst>
              <p:ext uri="{D42A27DB-BD31-4B8C-83A1-F6EECF244321}">
                <p14:modId xmlns:p14="http://schemas.microsoft.com/office/powerpoint/2010/main" val="3551373024"/>
              </p:ext>
            </p:extLst>
          </p:nvPr>
        </p:nvGraphicFramePr>
        <p:xfrm>
          <a:off x="3700818" y="2763671"/>
          <a:ext cx="2590800" cy="1238250"/>
        </p:xfrm>
        <a:graphic>
          <a:graphicData uri="http://schemas.openxmlformats.org/presentationml/2006/ole">
            <mc:AlternateContent xmlns:mc="http://schemas.openxmlformats.org/markup-compatibility/2006">
              <mc:Choice xmlns:v="urn:schemas-microsoft-com:vml" Requires="v">
                <p:oleObj spid="_x0000_s18444" name="Equation" r:id="rId3" imgW="876300" imgH="419100" progId="Equation.3">
                  <p:embed/>
                </p:oleObj>
              </mc:Choice>
              <mc:Fallback>
                <p:oleObj name="Equation" r:id="rId3" imgW="876300" imgH="419100" progId="Equation.3">
                  <p:embed/>
                  <p:pic>
                    <p:nvPicPr>
                      <p:cNvPr id="5734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0818" y="2763671"/>
                        <a:ext cx="25908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descr="log of odds equals log it of p which equals the natural logarithm of p over 1 minus p. This equals b subscript 0 plus b subscript 1 times x. &#10;" title="Unnumbered figure 2"/>
          <p:cNvGraphicFramePr>
            <a:graphicFrameLocks noChangeAspect="1"/>
          </p:cNvGraphicFramePr>
          <p:nvPr>
            <p:extLst>
              <p:ext uri="{D42A27DB-BD31-4B8C-83A1-F6EECF244321}">
                <p14:modId xmlns:p14="http://schemas.microsoft.com/office/powerpoint/2010/main" val="1372828371"/>
              </p:ext>
            </p:extLst>
          </p:nvPr>
        </p:nvGraphicFramePr>
        <p:xfrm>
          <a:off x="2176818" y="4211471"/>
          <a:ext cx="6324600" cy="1122363"/>
        </p:xfrm>
        <a:graphic>
          <a:graphicData uri="http://schemas.openxmlformats.org/presentationml/2006/ole">
            <mc:AlternateContent xmlns:mc="http://schemas.openxmlformats.org/markup-compatibility/2006">
              <mc:Choice xmlns:v="urn:schemas-microsoft-com:vml" Requires="v">
                <p:oleObj spid="_x0000_s18445" name="Equation" r:id="rId5" imgW="2578100" imgH="457200" progId="Equation.3">
                  <p:embed/>
                </p:oleObj>
              </mc:Choice>
              <mc:Fallback>
                <p:oleObj name="Equation" r:id="rId5" imgW="2578100" imgH="457200" progId="Equation.3">
                  <p:embed/>
                  <p:pic>
                    <p:nvPicPr>
                      <p:cNvPr id="57348"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6818" y="4211471"/>
                        <a:ext cx="6324600"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39352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Multiple Logistic Regression Analysis</a:t>
            </a:r>
            <a:endParaRPr lang="en-US" dirty="0"/>
          </a:p>
        </p:txBody>
      </p:sp>
      <p:sp>
        <p:nvSpPr>
          <p:cNvPr id="14" name="Content Placeholder 2"/>
          <p:cNvSpPr>
            <a:spLocks noGrp="1"/>
          </p:cNvSpPr>
          <p:nvPr>
            <p:ph idx="1"/>
          </p:nvPr>
        </p:nvSpPr>
        <p:spPr/>
        <p:txBody>
          <a:bodyPr/>
          <a:lstStyle/>
          <a:p>
            <a:r>
              <a:rPr lang="en-US" altLang="en-US" dirty="0"/>
              <a:t>Outcome is dichotomous (1 = event, 0 = non-event) and p = P(event).</a:t>
            </a:r>
          </a:p>
          <a:p>
            <a:r>
              <a:rPr lang="en-US" altLang="en-US" dirty="0"/>
              <a:t>Outcome is modeled as log odds.</a:t>
            </a:r>
          </a:p>
        </p:txBody>
      </p:sp>
      <p:graphicFrame>
        <p:nvGraphicFramePr>
          <p:cNvPr id="4" name="Object 5" descr="natural logarithm of p hat over 1 minus p hat equals b subscript 0 plus b subscript 1 times x subscript 1 plus b subscript 2 times x subscript 2 and so on, up to, b subscript p times x subscript p. &#10;" title="Unnumbered figure 1"/>
          <p:cNvGraphicFramePr>
            <a:graphicFrameLocks noChangeAspect="1"/>
          </p:cNvGraphicFramePr>
          <p:nvPr>
            <p:extLst>
              <p:ext uri="{D42A27DB-BD31-4B8C-83A1-F6EECF244321}">
                <p14:modId xmlns:p14="http://schemas.microsoft.com/office/powerpoint/2010/main" val="1451870902"/>
              </p:ext>
            </p:extLst>
          </p:nvPr>
        </p:nvGraphicFramePr>
        <p:xfrm>
          <a:off x="1354541" y="2762481"/>
          <a:ext cx="5943600" cy="1077912"/>
        </p:xfrm>
        <a:graphic>
          <a:graphicData uri="http://schemas.openxmlformats.org/presentationml/2006/ole">
            <mc:AlternateContent xmlns:mc="http://schemas.openxmlformats.org/markup-compatibility/2006">
              <mc:Choice xmlns:v="urn:schemas-microsoft-com:vml" Requires="v">
                <p:oleObj spid="_x0000_s19463" name="Equation" r:id="rId3" imgW="2590800" imgH="469900" progId="Equation.3">
                  <p:embed/>
                </p:oleObj>
              </mc:Choice>
              <mc:Fallback>
                <p:oleObj name="Equation" r:id="rId3" imgW="2590800" imgH="469900" progId="Equation.3">
                  <p:embed/>
                  <p:pic>
                    <p:nvPicPr>
                      <p:cNvPr id="58371"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4541" y="2762481"/>
                        <a:ext cx="59436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5132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9.8.</a:t>
            </a:r>
            <a:br>
              <a:rPr lang="en-US" altLang="en-US" dirty="0"/>
            </a:br>
            <a:r>
              <a:rPr lang="en-US" altLang="en-US" dirty="0"/>
              <a:t>Logistic Regression Analysis</a:t>
            </a:r>
            <a:endParaRPr lang="en-US" dirty="0"/>
          </a:p>
        </p:txBody>
      </p:sp>
      <p:sp>
        <p:nvSpPr>
          <p:cNvPr id="14" name="Content Placeholder 2"/>
          <p:cNvSpPr>
            <a:spLocks noGrp="1"/>
          </p:cNvSpPr>
          <p:nvPr>
            <p:ph idx="1"/>
          </p:nvPr>
        </p:nvSpPr>
        <p:spPr/>
        <p:txBody>
          <a:bodyPr/>
          <a:lstStyle/>
          <a:p>
            <a:r>
              <a:rPr lang="en-US" altLang="en-US" sz="2400" dirty="0"/>
              <a:t>Study to assess the relationship between obesity and incident CVD</a:t>
            </a:r>
          </a:p>
        </p:txBody>
      </p:sp>
      <p:graphicFrame>
        <p:nvGraphicFramePr>
          <p:cNvPr id="4" name="Object 5" descr="natural logarithm of p hat over 1 minus p hat equals negative 2.367 plus 0.658 Obesity. O hat R equals e x p of 0.658 which equals 1.93. &#10;" title="Unnumbered figure 3"/>
          <p:cNvGraphicFramePr>
            <a:graphicFrameLocks noChangeAspect="1"/>
          </p:cNvGraphicFramePr>
          <p:nvPr>
            <p:extLst>
              <p:ext uri="{D42A27DB-BD31-4B8C-83A1-F6EECF244321}">
                <p14:modId xmlns:p14="http://schemas.microsoft.com/office/powerpoint/2010/main" val="2908249596"/>
              </p:ext>
            </p:extLst>
          </p:nvPr>
        </p:nvGraphicFramePr>
        <p:xfrm>
          <a:off x="1269266" y="3832391"/>
          <a:ext cx="7856537" cy="1665287"/>
        </p:xfrm>
        <a:graphic>
          <a:graphicData uri="http://schemas.openxmlformats.org/presentationml/2006/ole">
            <mc:AlternateContent xmlns:mc="http://schemas.openxmlformats.org/markup-compatibility/2006">
              <mc:Choice xmlns:v="urn:schemas-microsoft-com:vml" Requires="v">
                <p:oleObj spid="_x0000_s20492" name="Equation" r:id="rId3" imgW="3416300" imgH="723900" progId="Equation.3">
                  <p:embed/>
                </p:oleObj>
              </mc:Choice>
              <mc:Fallback>
                <p:oleObj name="Equation" r:id="rId3" imgW="3416300" imgH="723900" progId="Equation.3">
                  <p:embed/>
                  <p:pic>
                    <p:nvPicPr>
                      <p:cNvPr id="59395"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9266" y="3832391"/>
                        <a:ext cx="7856537" cy="1665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5" name="Object 4" descr="Logarithm of p cap over 1 minus p cap equals negative 2.592 plus 0.415 Obesity plus 0.655 Age group.&#10;" title="Unnumbered figure 2"/>
          <p:cNvGraphicFramePr>
            <a:graphicFrameLocks noChangeAspect="1"/>
          </p:cNvGraphicFramePr>
          <p:nvPr>
            <p:extLst>
              <p:ext uri="{D42A27DB-BD31-4B8C-83A1-F6EECF244321}">
                <p14:modId xmlns:p14="http://schemas.microsoft.com/office/powerpoint/2010/main" val="1394814492"/>
              </p:ext>
            </p:extLst>
          </p:nvPr>
        </p:nvGraphicFramePr>
        <p:xfrm>
          <a:off x="1293078" y="2227428"/>
          <a:ext cx="4794250" cy="1598613"/>
        </p:xfrm>
        <a:graphic>
          <a:graphicData uri="http://schemas.openxmlformats.org/presentationml/2006/ole">
            <mc:AlternateContent xmlns:mc="http://schemas.openxmlformats.org/markup-compatibility/2006">
              <mc:Choice xmlns:v="urn:schemas-microsoft-com:vml" Requires="v">
                <p:oleObj spid="_x0000_s20493" name="Equation" r:id="rId5" imgW="2171700" imgH="723900" progId="Equation.3">
                  <p:embed/>
                </p:oleObj>
              </mc:Choice>
              <mc:Fallback>
                <p:oleObj name="Equation" r:id="rId5" imgW="2171700" imgH="723900" progId="Equation.3">
                  <p:embed/>
                  <p:pic>
                    <p:nvPicPr>
                      <p:cNvPr id="59396" name="Object 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3078" y="2227428"/>
                        <a:ext cx="4794250" cy="1598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32219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Estimation of Regression Coefficients</a:t>
            </a:r>
            <a:endParaRPr lang="en-US" dirty="0"/>
          </a:p>
        </p:txBody>
      </p:sp>
      <p:sp>
        <p:nvSpPr>
          <p:cNvPr id="14" name="Content Placeholder 2"/>
          <p:cNvSpPr>
            <a:spLocks noGrp="1"/>
          </p:cNvSpPr>
          <p:nvPr>
            <p:ph idx="1"/>
          </p:nvPr>
        </p:nvSpPr>
        <p:spPr/>
        <p:txBody>
          <a:bodyPr/>
          <a:lstStyle/>
          <a:p>
            <a:pPr>
              <a:lnSpc>
                <a:spcPct val="80000"/>
              </a:lnSpc>
              <a:spcAft>
                <a:spcPct val="30000"/>
              </a:spcAft>
            </a:pPr>
            <a:r>
              <a:rPr lang="en-US" altLang="en-US" dirty="0"/>
              <a:t>Model parameters are estimated using maximum likelihood techniques.</a:t>
            </a:r>
          </a:p>
          <a:p>
            <a:pPr marL="400050" lvl="1" indent="0">
              <a:lnSpc>
                <a:spcPct val="80000"/>
              </a:lnSpc>
              <a:spcAft>
                <a:spcPct val="30000"/>
              </a:spcAft>
              <a:buNone/>
            </a:pPr>
            <a:r>
              <a:rPr lang="en-US" altLang="en-US" sz="2200" dirty="0">
                <a:sym typeface="Symbol" panose="05050102010706020507" pitchFamily="18" charset="2"/>
              </a:rPr>
              <a:t>b</a:t>
            </a:r>
            <a:r>
              <a:rPr lang="en-US" altLang="en-US" sz="2200" baseline="-25000" dirty="0">
                <a:sym typeface="Symbol" panose="05050102010706020507" pitchFamily="18" charset="2"/>
              </a:rPr>
              <a:t>1</a:t>
            </a:r>
            <a:r>
              <a:rPr lang="en-US" altLang="en-US" sz="2200" dirty="0">
                <a:sym typeface="Symbol" panose="05050102010706020507" pitchFamily="18" charset="2"/>
              </a:rPr>
              <a:t> </a:t>
            </a:r>
            <a:r>
              <a:rPr lang="en-US" altLang="en-US" sz="2200" dirty="0"/>
              <a:t>is the log odds ratio.</a:t>
            </a:r>
          </a:p>
          <a:p>
            <a:pPr marL="400050" lvl="1" indent="0">
              <a:lnSpc>
                <a:spcPct val="80000"/>
              </a:lnSpc>
              <a:spcAft>
                <a:spcPct val="30000"/>
              </a:spcAft>
              <a:buNone/>
            </a:pPr>
            <a:r>
              <a:rPr lang="en-US" altLang="en-US" sz="2200" dirty="0" err="1"/>
              <a:t>exp</a:t>
            </a:r>
            <a:r>
              <a:rPr lang="en-US" altLang="en-US" sz="2200" dirty="0"/>
              <a:t>(</a:t>
            </a:r>
            <a:r>
              <a:rPr lang="en-US" altLang="en-US" sz="2200" dirty="0">
                <a:sym typeface="Symbol" panose="05050102010706020507" pitchFamily="18" charset="2"/>
              </a:rPr>
              <a:t>b</a:t>
            </a:r>
            <a:r>
              <a:rPr lang="en-US" altLang="en-US" sz="2200" baseline="-25000" dirty="0">
                <a:sym typeface="Symbol" panose="05050102010706020507" pitchFamily="18" charset="2"/>
              </a:rPr>
              <a:t>1</a:t>
            </a:r>
            <a:r>
              <a:rPr lang="en-US" altLang="en-US" sz="2200" dirty="0"/>
              <a:t>) is the odds ratio estimate from a logistic regression model.</a:t>
            </a:r>
          </a:p>
        </p:txBody>
      </p:sp>
    </p:spTree>
    <p:extLst>
      <p:ext uri="{BB962C8B-B14F-4D97-AF65-F5344CB8AC3E}">
        <p14:creationId xmlns:p14="http://schemas.microsoft.com/office/powerpoint/2010/main" val="3151129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Interpretation of Regression Coefficients in Logistic Regression</a:t>
            </a:r>
            <a:r>
              <a:rPr lang="en-US" altLang="en-US" sz="3600" dirty="0"/>
              <a:t> </a:t>
            </a:r>
            <a:r>
              <a:rPr lang="en-US" altLang="en-US" sz="1400" dirty="0"/>
              <a:t>(1 of 2)</a:t>
            </a:r>
            <a:endParaRPr lang="en-US" dirty="0"/>
          </a:p>
        </p:txBody>
      </p:sp>
      <p:sp>
        <p:nvSpPr>
          <p:cNvPr id="14" name="Content Placeholder 2"/>
          <p:cNvSpPr>
            <a:spLocks noGrp="1"/>
          </p:cNvSpPr>
          <p:nvPr>
            <p:ph idx="1"/>
          </p:nvPr>
        </p:nvSpPr>
        <p:spPr/>
        <p:txBody>
          <a:bodyPr/>
          <a:lstStyle/>
          <a:p>
            <a:pPr>
              <a:lnSpc>
                <a:spcPct val="90000"/>
              </a:lnSpc>
            </a:pPr>
            <a:r>
              <a:rPr lang="en-US" altLang="en-US" dirty="0"/>
              <a:t>With a dichotomous predictor X, </a:t>
            </a:r>
            <a:r>
              <a:rPr lang="en-US" altLang="en-US" dirty="0">
                <a:sym typeface="Symbol" panose="05050102010706020507" pitchFamily="18" charset="2"/>
              </a:rPr>
              <a:t>b</a:t>
            </a:r>
            <a:r>
              <a:rPr lang="en-US" altLang="en-US" baseline="-25000" dirty="0">
                <a:sym typeface="Symbol" panose="05050102010706020507" pitchFamily="18" charset="2"/>
              </a:rPr>
              <a:t>1</a:t>
            </a:r>
            <a:r>
              <a:rPr lang="en-US" altLang="en-US" dirty="0"/>
              <a:t> is a log odds ratio for success for </a:t>
            </a:r>
            <a:r>
              <a:rPr lang="en-US" altLang="en-US" i="1" dirty="0"/>
              <a:t>group1 versus group2.</a:t>
            </a:r>
            <a:endParaRPr lang="en-US" altLang="en-US" dirty="0"/>
          </a:p>
          <a:p>
            <a:pPr>
              <a:lnSpc>
                <a:spcPct val="90000"/>
              </a:lnSpc>
            </a:pPr>
            <a:r>
              <a:rPr lang="en-US" altLang="en-US" dirty="0"/>
              <a:t>With a continuous predictor X, </a:t>
            </a:r>
            <a:r>
              <a:rPr lang="en-US" altLang="en-US" dirty="0">
                <a:sym typeface="Symbol" panose="05050102010706020507" pitchFamily="18" charset="2"/>
              </a:rPr>
              <a:t>b</a:t>
            </a:r>
            <a:r>
              <a:rPr lang="en-US" altLang="en-US" baseline="-25000" dirty="0">
                <a:sym typeface="Symbol" panose="05050102010706020507" pitchFamily="18" charset="2"/>
              </a:rPr>
              <a:t>1</a:t>
            </a:r>
            <a:r>
              <a:rPr lang="en-US" altLang="en-US" i="1" dirty="0">
                <a:sym typeface="Symbol" panose="05050102010706020507" pitchFamily="18" charset="2"/>
              </a:rPr>
              <a:t> </a:t>
            </a:r>
            <a:r>
              <a:rPr lang="en-US" altLang="en-US" dirty="0"/>
              <a:t>is a log odds ratio for success </a:t>
            </a:r>
            <a:r>
              <a:rPr lang="en-US" altLang="en-US" i="1" dirty="0"/>
              <a:t>per unit change</a:t>
            </a:r>
            <a:r>
              <a:rPr lang="en-US" altLang="en-US" dirty="0"/>
              <a:t> in X.</a:t>
            </a:r>
          </a:p>
        </p:txBody>
      </p:sp>
    </p:spTree>
    <p:extLst>
      <p:ext uri="{BB962C8B-B14F-4D97-AF65-F5344CB8AC3E}">
        <p14:creationId xmlns:p14="http://schemas.microsoft.com/office/powerpoint/2010/main" val="355676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Interpretation of Regression Coefficients in Logistic Regression</a:t>
            </a:r>
            <a:r>
              <a:rPr lang="en-US" altLang="en-US" sz="3600" dirty="0"/>
              <a:t> </a:t>
            </a:r>
            <a:r>
              <a:rPr lang="en-US" altLang="en-US" sz="1400" dirty="0"/>
              <a:t>(2 of 2)</a:t>
            </a:r>
            <a:endParaRPr lang="en-US" dirty="0"/>
          </a:p>
        </p:txBody>
      </p:sp>
      <p:sp>
        <p:nvSpPr>
          <p:cNvPr id="14" name="Content Placeholder 2"/>
          <p:cNvSpPr>
            <a:spLocks noGrp="1"/>
          </p:cNvSpPr>
          <p:nvPr>
            <p:ph idx="1"/>
          </p:nvPr>
        </p:nvSpPr>
        <p:spPr/>
        <p:txBody>
          <a:bodyPr/>
          <a:lstStyle/>
          <a:p>
            <a:pPr>
              <a:buNone/>
            </a:pPr>
            <a:r>
              <a:rPr lang="en-US" altLang="en-US" dirty="0">
                <a:sym typeface="Symbol" panose="05050102010706020507" pitchFamily="18" charset="2"/>
              </a:rPr>
              <a:t>b</a:t>
            </a:r>
            <a:r>
              <a:rPr lang="en-US" altLang="en-US" baseline="-25000" dirty="0">
                <a:sym typeface="Symbol" panose="05050102010706020507" pitchFamily="18" charset="2"/>
              </a:rPr>
              <a:t>1</a:t>
            </a:r>
            <a:r>
              <a:rPr lang="en-US" altLang="en-US" dirty="0"/>
              <a:t> = 0   </a:t>
            </a:r>
            <a:r>
              <a:rPr lang="en-US" altLang="en-US" dirty="0">
                <a:sym typeface="Symbol" panose="05050102010706020507" pitchFamily="18" charset="2"/>
              </a:rPr>
              <a:t> No association between Y and X</a:t>
            </a:r>
          </a:p>
          <a:p>
            <a:pPr>
              <a:buNone/>
            </a:pPr>
            <a:endParaRPr lang="en-US" altLang="en-US" dirty="0">
              <a:sym typeface="Symbol" panose="05050102010706020507" pitchFamily="18" charset="2"/>
            </a:endParaRPr>
          </a:p>
          <a:p>
            <a:pPr>
              <a:buNone/>
            </a:pPr>
            <a:r>
              <a:rPr lang="en-US" altLang="en-US" dirty="0">
                <a:sym typeface="Symbol" panose="05050102010706020507" pitchFamily="18" charset="2"/>
              </a:rPr>
              <a:t>b</a:t>
            </a:r>
            <a:r>
              <a:rPr lang="en-US" altLang="en-US" baseline="-25000" dirty="0">
                <a:sym typeface="Symbol" panose="05050102010706020507" pitchFamily="18" charset="2"/>
              </a:rPr>
              <a:t>1</a:t>
            </a:r>
            <a:r>
              <a:rPr lang="en-US" altLang="en-US" dirty="0"/>
              <a:t> &gt; 0   </a:t>
            </a:r>
            <a:r>
              <a:rPr lang="en-US" altLang="en-US" dirty="0">
                <a:sym typeface="Symbol" panose="05050102010706020507" pitchFamily="18" charset="2"/>
              </a:rPr>
              <a:t> Probability of success increases as 		X increases </a:t>
            </a:r>
          </a:p>
          <a:p>
            <a:pPr>
              <a:buNone/>
            </a:pPr>
            <a:endParaRPr lang="en-US" altLang="en-US" dirty="0">
              <a:sym typeface="Symbol" panose="05050102010706020507" pitchFamily="18" charset="2"/>
            </a:endParaRPr>
          </a:p>
          <a:p>
            <a:pPr>
              <a:buNone/>
            </a:pPr>
            <a:r>
              <a:rPr lang="en-US" altLang="en-US" dirty="0" smtClean="0">
                <a:sym typeface="Symbol" panose="05050102010706020507" pitchFamily="18" charset="2"/>
              </a:rPr>
              <a:t>b</a:t>
            </a:r>
            <a:r>
              <a:rPr lang="en-US" altLang="en-US" baseline="-25000" dirty="0" smtClean="0">
                <a:sym typeface="Symbol" panose="05050102010706020507" pitchFamily="18" charset="2"/>
              </a:rPr>
              <a:t>1</a:t>
            </a:r>
            <a:r>
              <a:rPr lang="en-US" altLang="en-US" dirty="0" smtClean="0"/>
              <a:t> &lt; 0</a:t>
            </a:r>
            <a:r>
              <a:rPr lang="en-US" altLang="en-US" dirty="0" smtClean="0">
                <a:solidFill>
                  <a:srgbClr val="FFFF00"/>
                </a:solidFill>
              </a:rPr>
              <a:t> </a:t>
            </a:r>
            <a:r>
              <a:rPr lang="en-US" altLang="en-US" dirty="0" smtClean="0"/>
              <a:t>  </a:t>
            </a:r>
            <a:r>
              <a:rPr lang="en-US" altLang="en-US" dirty="0" smtClean="0">
                <a:sym typeface="Symbol" panose="05050102010706020507" pitchFamily="18" charset="2"/>
              </a:rPr>
              <a:t> Probability of success decreases as 		X increases </a:t>
            </a:r>
            <a:endParaRPr lang="en-US" altLang="en-US" dirty="0">
              <a:sym typeface="Symbol" panose="05050102010706020507" pitchFamily="18" charset="2"/>
            </a:endParaRPr>
          </a:p>
        </p:txBody>
      </p:sp>
    </p:spTree>
    <p:extLst>
      <p:ext uri="{BB962C8B-B14F-4D97-AF65-F5344CB8AC3E}">
        <p14:creationId xmlns:p14="http://schemas.microsoft.com/office/powerpoint/2010/main" val="4201290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Multiple Logistic Regression Model for Hypertension (Y/N)</a:t>
            </a:r>
            <a:endParaRPr lang="en-US" dirty="0"/>
          </a:p>
        </p:txBody>
      </p:sp>
      <p:pic>
        <p:nvPicPr>
          <p:cNvPr id="3" name="Picture 2"/>
          <p:cNvPicPr>
            <a:picLocks noChangeAspect="1"/>
          </p:cNvPicPr>
          <p:nvPr/>
        </p:nvPicPr>
        <p:blipFill>
          <a:blip r:embed="rId2"/>
          <a:stretch>
            <a:fillRect/>
          </a:stretch>
        </p:blipFill>
        <p:spPr>
          <a:xfrm>
            <a:off x="1794899" y="1800182"/>
            <a:ext cx="8602202" cy="4267570"/>
          </a:xfrm>
          <a:prstGeom prst="rect">
            <a:avLst/>
          </a:prstGeom>
        </p:spPr>
      </p:pic>
    </p:spTree>
    <p:extLst>
      <p:ext uri="{BB962C8B-B14F-4D97-AF65-F5344CB8AC3E}">
        <p14:creationId xmlns:p14="http://schemas.microsoft.com/office/powerpoint/2010/main" val="2569801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Confounding</a:t>
            </a:r>
            <a:endParaRPr lang="en-US" dirty="0"/>
          </a:p>
        </p:txBody>
      </p:sp>
      <p:sp>
        <p:nvSpPr>
          <p:cNvPr id="14" name="Content Placeholder 2"/>
          <p:cNvSpPr>
            <a:spLocks noGrp="1"/>
          </p:cNvSpPr>
          <p:nvPr>
            <p:ph idx="1"/>
          </p:nvPr>
        </p:nvSpPr>
        <p:spPr/>
        <p:txBody>
          <a:bodyPr/>
          <a:lstStyle/>
          <a:p>
            <a:r>
              <a:rPr lang="en-US" altLang="en-US" dirty="0"/>
              <a:t>A confounder is related to the risk factor and also to the outcome.</a:t>
            </a:r>
          </a:p>
          <a:p>
            <a:r>
              <a:rPr lang="en-US" altLang="en-US" dirty="0"/>
              <a:t>Assessing confounding</a:t>
            </a:r>
          </a:p>
          <a:p>
            <a:pPr lvl="1"/>
            <a:r>
              <a:rPr lang="en-US" altLang="en-US" sz="2200" dirty="0"/>
              <a:t>Formal tests of hypothesis</a:t>
            </a:r>
          </a:p>
          <a:p>
            <a:pPr lvl="1"/>
            <a:r>
              <a:rPr lang="en-US" altLang="en-US" sz="2200" dirty="0"/>
              <a:t>Clinically meaningful associations</a:t>
            </a:r>
          </a:p>
        </p:txBody>
      </p:sp>
    </p:spTree>
    <p:extLst>
      <p:ext uri="{BB962C8B-B14F-4D97-AF65-F5344CB8AC3E}">
        <p14:creationId xmlns:p14="http://schemas.microsoft.com/office/powerpoint/2010/main" val="2467321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9.1.</a:t>
            </a:r>
            <a:br>
              <a:rPr lang="en-US" altLang="en-US" dirty="0"/>
            </a:br>
            <a:r>
              <a:rPr lang="en-US" altLang="en-US" dirty="0"/>
              <a:t>Confounding </a:t>
            </a:r>
            <a:r>
              <a:rPr lang="en-US" altLang="en-US" sz="1400" dirty="0"/>
              <a:t>(1 of 2)</a:t>
            </a:r>
            <a:endParaRPr lang="en-US" dirty="0"/>
          </a:p>
        </p:txBody>
      </p:sp>
      <p:sp>
        <p:nvSpPr>
          <p:cNvPr id="14" name="Content Placeholder 2"/>
          <p:cNvSpPr>
            <a:spLocks noGrp="1"/>
          </p:cNvSpPr>
          <p:nvPr>
            <p:ph idx="1"/>
          </p:nvPr>
        </p:nvSpPr>
        <p:spPr/>
        <p:txBody>
          <a:bodyPr/>
          <a:lstStyle/>
          <a:p>
            <a:r>
              <a:rPr lang="en-US" altLang="en-US" dirty="0"/>
              <a:t>We wish to assess the association between obesity and incident cardiovascular disease.</a:t>
            </a:r>
          </a:p>
          <a:p>
            <a:pPr>
              <a:buNone/>
            </a:pPr>
            <a:endParaRPr lang="en-US" altLang="en-US" sz="2000" dirty="0"/>
          </a:p>
          <a:p>
            <a:pPr>
              <a:buNone/>
            </a:pPr>
            <a:endParaRPr lang="en-US" altLang="en-US" sz="2000" dirty="0"/>
          </a:p>
        </p:txBody>
      </p:sp>
      <p:graphicFrame>
        <p:nvGraphicFramePr>
          <p:cNvPr id="4" name="Object 42" descr="R R cap equals p 1 cap over p 2 cap equals 0.153 over 0.086 equals 1.78.&#10;" title="Unnumbered figure "/>
          <p:cNvGraphicFramePr>
            <a:graphicFrameLocks noChangeAspect="1"/>
          </p:cNvGraphicFramePr>
          <p:nvPr>
            <p:extLst>
              <p:ext uri="{D42A27DB-BD31-4B8C-83A1-F6EECF244321}">
                <p14:modId xmlns:p14="http://schemas.microsoft.com/office/powerpoint/2010/main" val="1251228365"/>
              </p:ext>
            </p:extLst>
          </p:nvPr>
        </p:nvGraphicFramePr>
        <p:xfrm>
          <a:off x="5559188" y="2725003"/>
          <a:ext cx="3617913" cy="714375"/>
        </p:xfrm>
        <a:graphic>
          <a:graphicData uri="http://schemas.openxmlformats.org/presentationml/2006/ole">
            <mc:AlternateContent xmlns:mc="http://schemas.openxmlformats.org/markup-compatibility/2006">
              <mc:Choice xmlns:v="urn:schemas-microsoft-com:vml" Requires="v">
                <p:oleObj spid="_x0000_s1030" name="Equation" r:id="rId3" imgW="1993900" imgH="393700" progId="Equation.3">
                  <p:embed/>
                </p:oleObj>
              </mc:Choice>
              <mc:Fallback>
                <p:oleObj name="Equation" r:id="rId3" imgW="1993900" imgH="393700" progId="Equation.3">
                  <p:embed/>
                  <p:pic>
                    <p:nvPicPr>
                      <p:cNvPr id="22530" name="Object 4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9188" y="2725003"/>
                        <a:ext cx="3617913"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 name="Picture 5" descr="Incident C V D, no C V D, and total are the column heads of the table. The row heads and entries of the table are as follows: Obese: 46, 254, and 300. Not obese: 60, 640, and 700. Total: 106, 894, and 1000.&#10;" title="Table 9.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5788" y="2528153"/>
            <a:ext cx="4343400" cy="2482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3653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9.1.</a:t>
            </a:r>
            <a:br>
              <a:rPr lang="en-US" altLang="en-US" dirty="0"/>
            </a:br>
            <a:r>
              <a:rPr lang="en-US" altLang="en-US" dirty="0"/>
              <a:t>Confounding </a:t>
            </a:r>
            <a:r>
              <a:rPr lang="en-US" altLang="en-US" sz="1400" dirty="0"/>
              <a:t>(2 of 2)</a:t>
            </a:r>
            <a:endParaRPr lang="en-US" dirty="0"/>
          </a:p>
        </p:txBody>
      </p:sp>
      <p:sp>
        <p:nvSpPr>
          <p:cNvPr id="14" name="Content Placeholder 2"/>
          <p:cNvSpPr>
            <a:spLocks noGrp="1"/>
          </p:cNvSpPr>
          <p:nvPr>
            <p:ph idx="1"/>
          </p:nvPr>
        </p:nvSpPr>
        <p:spPr/>
        <p:txBody>
          <a:bodyPr/>
          <a:lstStyle/>
          <a:p>
            <a:r>
              <a:rPr lang="en-US" altLang="en-US" dirty="0"/>
              <a:t>Is age a confounder?</a:t>
            </a:r>
          </a:p>
          <a:p>
            <a:pPr>
              <a:buNone/>
            </a:pPr>
            <a:endParaRPr lang="en-US" altLang="en-US" sz="2000" dirty="0"/>
          </a:p>
          <a:p>
            <a:pPr>
              <a:buNone/>
            </a:pPr>
            <a:endParaRPr lang="en-US" altLang="en-US" sz="2000" dirty="0"/>
          </a:p>
        </p:txBody>
      </p:sp>
      <p:graphicFrame>
        <p:nvGraphicFramePr>
          <p:cNvPr id="4" name="Object 31" descr="&quot;R R cap equals p 1 cap over p 2 cap equals 0.100 over 0.070 equals 1.43.&#10;R R cap equals p 1 cap over p 2 cap equals 0.180 over 0.125 equals 1.44.&quot;&#10;" title="Unnumbered figure "/>
          <p:cNvGraphicFramePr>
            <a:graphicFrameLocks noChangeAspect="1"/>
          </p:cNvGraphicFramePr>
          <p:nvPr>
            <p:extLst>
              <p:ext uri="{D42A27DB-BD31-4B8C-83A1-F6EECF244321}">
                <p14:modId xmlns:p14="http://schemas.microsoft.com/office/powerpoint/2010/main" val="1127393774"/>
              </p:ext>
            </p:extLst>
          </p:nvPr>
        </p:nvGraphicFramePr>
        <p:xfrm>
          <a:off x="925830" y="4899232"/>
          <a:ext cx="8229600" cy="914400"/>
        </p:xfrm>
        <a:graphic>
          <a:graphicData uri="http://schemas.openxmlformats.org/presentationml/2006/ole">
            <mc:AlternateContent xmlns:mc="http://schemas.openxmlformats.org/markup-compatibility/2006">
              <mc:Choice xmlns:v="urn:schemas-microsoft-com:vml" Requires="v">
                <p:oleObj spid="_x0000_s2054" name="Equation" r:id="rId3" imgW="3543300" imgH="393700" progId="Equation.3">
                  <p:embed/>
                </p:oleObj>
              </mc:Choice>
              <mc:Fallback>
                <p:oleObj name="Equation" r:id="rId3" imgW="3543300" imgH="393700" progId="Equation.3">
                  <p:embed/>
                  <p:pic>
                    <p:nvPicPr>
                      <p:cNvPr id="23555" name="Object 3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830" y="4899232"/>
                        <a:ext cx="82296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 name="Picture 5" descr="Incident C V D, no C V D, and total are the three column heads of the table. The top panel represents age less than 50 and the bottom panel represents age of 50 plus. The row heads and entries of the top panel are as follows: Obese: 10, 90, and 100. Not obese: 35, 465, and 500. Total: 45, 555, and 600. The row heads and entries of the bottom panel are as follows: Obese: 36, 164, and 200. Not obese: 25, 175, and 200. Total: 61, 339, and 400.&#10;" title="Table 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4030" y="1490870"/>
            <a:ext cx="3657600" cy="337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6345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9.2.</a:t>
            </a:r>
            <a:br>
              <a:rPr lang="en-US" altLang="en-US" dirty="0"/>
            </a:br>
            <a:r>
              <a:rPr lang="en-US" altLang="en-US" dirty="0"/>
              <a:t>Effect Modification</a:t>
            </a:r>
            <a:r>
              <a:rPr lang="en-US" altLang="en-US" sz="3600" dirty="0"/>
              <a:t> </a:t>
            </a:r>
            <a:r>
              <a:rPr lang="en-US" altLang="en-US" sz="1400" dirty="0"/>
              <a:t>(1 of 2)</a:t>
            </a:r>
            <a:endParaRPr lang="en-US" dirty="0"/>
          </a:p>
        </p:txBody>
      </p:sp>
      <p:sp>
        <p:nvSpPr>
          <p:cNvPr id="14" name="Content Placeholder 2"/>
          <p:cNvSpPr>
            <a:spLocks noGrp="1"/>
          </p:cNvSpPr>
          <p:nvPr>
            <p:ph idx="1"/>
          </p:nvPr>
        </p:nvSpPr>
        <p:spPr/>
        <p:txBody>
          <a:bodyPr/>
          <a:lstStyle/>
          <a:p>
            <a:r>
              <a:rPr lang="en-US" altLang="en-US" dirty="0"/>
              <a:t>A clinical trial is run to assess the efficacy of a new drug to increase HDL cholesterol.</a:t>
            </a:r>
          </a:p>
          <a:p>
            <a:pPr>
              <a:buNone/>
            </a:pPr>
            <a:endParaRPr lang="en-US" altLang="en-US" sz="2000" dirty="0"/>
          </a:p>
        </p:txBody>
      </p:sp>
      <p:sp>
        <p:nvSpPr>
          <p:cNvPr id="4" name="Text Box 33"/>
          <p:cNvSpPr txBox="1">
            <a:spLocks noChangeArrowheads="1"/>
          </p:cNvSpPr>
          <p:nvPr/>
        </p:nvSpPr>
        <p:spPr bwMode="auto">
          <a:xfrm>
            <a:off x="2297350" y="4436921"/>
            <a:ext cx="7010400"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50000"/>
              </a:spcBef>
              <a:buFontTx/>
              <a:buNone/>
            </a:pPr>
            <a:r>
              <a:rPr lang="en-US" altLang="en-US" sz="2800">
                <a:latin typeface="Times New Roman" panose="02020603050405020304" pitchFamily="18" charset="0"/>
              </a:rPr>
              <a:t>H</a:t>
            </a:r>
            <a:r>
              <a:rPr lang="en-US" altLang="en-US" sz="2800" baseline="-25000">
                <a:latin typeface="Times New Roman" panose="02020603050405020304" pitchFamily="18" charset="0"/>
              </a:rPr>
              <a:t>0</a:t>
            </a:r>
            <a:r>
              <a:rPr lang="en-US" altLang="en-US" sz="2800">
                <a:latin typeface="Times New Roman" panose="02020603050405020304" pitchFamily="18" charset="0"/>
              </a:rPr>
              <a:t>: m</a:t>
            </a:r>
            <a:r>
              <a:rPr lang="en-US" altLang="en-US" sz="2800" baseline="-25000">
                <a:latin typeface="Times New Roman" panose="02020603050405020304" pitchFamily="18" charset="0"/>
              </a:rPr>
              <a:t>1 </a:t>
            </a:r>
            <a:r>
              <a:rPr lang="en-US" altLang="en-US" sz="2800">
                <a:latin typeface="Times New Roman" panose="02020603050405020304" pitchFamily="18" charset="0"/>
              </a:rPr>
              <a:t>= m</a:t>
            </a:r>
            <a:r>
              <a:rPr lang="en-US" altLang="en-US" sz="2800" baseline="-25000">
                <a:latin typeface="Times New Roman" panose="02020603050405020304" pitchFamily="18" charset="0"/>
              </a:rPr>
              <a:t>2</a:t>
            </a:r>
            <a:r>
              <a:rPr lang="en-US" altLang="en-US" sz="2800">
                <a:latin typeface="Times New Roman" panose="02020603050405020304" pitchFamily="18" charset="0"/>
              </a:rPr>
              <a:t> versus H</a:t>
            </a:r>
            <a:r>
              <a:rPr lang="en-US" altLang="en-US" sz="2800" baseline="-25000">
                <a:latin typeface="Times New Roman" panose="02020603050405020304" pitchFamily="18" charset="0"/>
              </a:rPr>
              <a:t>1</a:t>
            </a:r>
            <a:r>
              <a:rPr lang="en-US" altLang="en-US" sz="2800">
                <a:latin typeface="Times New Roman" panose="02020603050405020304" pitchFamily="18" charset="0"/>
              </a:rPr>
              <a:t>:m</a:t>
            </a:r>
            <a:r>
              <a:rPr lang="en-US" altLang="en-US" sz="2800" baseline="-25000">
                <a:latin typeface="Times New Roman" panose="02020603050405020304" pitchFamily="18" charset="0"/>
              </a:rPr>
              <a:t>1 </a:t>
            </a:r>
            <a:r>
              <a:rPr lang="en-US" altLang="en-US" sz="2800">
                <a:latin typeface="Times New Roman" panose="02020603050405020304" pitchFamily="18" charset="0"/>
              </a:rPr>
              <a:t>≠ m</a:t>
            </a:r>
            <a:r>
              <a:rPr lang="en-US" altLang="en-US" sz="2800" baseline="-25000">
                <a:latin typeface="Times New Roman" panose="02020603050405020304" pitchFamily="18" charset="0"/>
              </a:rPr>
              <a:t>2</a:t>
            </a:r>
          </a:p>
          <a:p>
            <a:pPr algn="ctr">
              <a:spcBef>
                <a:spcPct val="50000"/>
              </a:spcBef>
              <a:buFontTx/>
              <a:buNone/>
            </a:pPr>
            <a:r>
              <a:rPr lang="en-US" altLang="en-US" sz="2800">
                <a:latin typeface="Times New Roman" panose="02020603050405020304" pitchFamily="18" charset="0"/>
              </a:rPr>
              <a:t>Z = –1.13 is not statistically significant.</a:t>
            </a:r>
          </a:p>
        </p:txBody>
      </p:sp>
      <p:pic>
        <p:nvPicPr>
          <p:cNvPr id="5" name="Picture 5" descr="Sample size, mean H D L, and standard deviation of H D L are the three column heads of the table. The row heads and entries of the table are as follows: New drug: 50, 40.16, and 4.46. Placebo: 50, 39.21, and 3.91.&#10;" title="Table 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8450" y="2365613"/>
            <a:ext cx="4648200" cy="1966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3499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9.2.</a:t>
            </a:r>
            <a:br>
              <a:rPr lang="en-US" altLang="en-US" dirty="0"/>
            </a:br>
            <a:r>
              <a:rPr lang="en-US" altLang="en-US" dirty="0"/>
              <a:t>Effect Modification</a:t>
            </a:r>
            <a:r>
              <a:rPr lang="en-US" altLang="en-US" sz="3600" dirty="0"/>
              <a:t> </a:t>
            </a:r>
            <a:r>
              <a:rPr lang="en-US" altLang="en-US" sz="1400" dirty="0"/>
              <a:t>(2 of 2)</a:t>
            </a:r>
            <a:endParaRPr lang="en-US" dirty="0"/>
          </a:p>
        </p:txBody>
      </p:sp>
      <p:sp>
        <p:nvSpPr>
          <p:cNvPr id="14" name="Content Placeholder 2"/>
          <p:cNvSpPr>
            <a:spLocks noGrp="1"/>
          </p:cNvSpPr>
          <p:nvPr>
            <p:ph idx="1"/>
          </p:nvPr>
        </p:nvSpPr>
        <p:spPr/>
        <p:txBody>
          <a:bodyPr/>
          <a:lstStyle/>
          <a:p>
            <a:r>
              <a:rPr lang="en-US" altLang="en-US" dirty="0"/>
              <a:t>Is there effect modification by gender?</a:t>
            </a:r>
          </a:p>
        </p:txBody>
      </p:sp>
      <p:pic>
        <p:nvPicPr>
          <p:cNvPr id="4" name="Picture 3" descr="Sample size, mean H D L, and standard deviation of H D L are the three column heads of the table. The top panel represents females and the bottom panel represents males. The row heads and entries of the top panel are as follows: New drug: 40, 38.88, and 3.97. Placebo: 41, 39.24, and 4.21. The row heads and entries of the bottom panel are as follows: New drug: 10, 45.25, and 1.89. Placebo: 9, 39.06, and 2.22.&#10;" title="Table 9.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358" y="2113217"/>
            <a:ext cx="5400675" cy="407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467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ducational subjects 16x9">
  <a:themeElements>
    <a:clrScheme name="JBLPSG PPT 1">
      <a:dk1>
        <a:srgbClr val="3C4743"/>
      </a:dk1>
      <a:lt1>
        <a:srgbClr val="E1E1E1"/>
      </a:lt1>
      <a:dk2>
        <a:srgbClr val="000000"/>
      </a:dk2>
      <a:lt2>
        <a:srgbClr val="FFFFFF"/>
      </a:lt2>
      <a:accent1>
        <a:srgbClr val="FFC324"/>
      </a:accent1>
      <a:accent2>
        <a:srgbClr val="F05123"/>
      </a:accent2>
      <a:accent3>
        <a:srgbClr val="418AC9"/>
      </a:accent3>
      <a:accent4>
        <a:srgbClr val="B7B7B7"/>
      </a:accent4>
      <a:accent5>
        <a:srgbClr val="00B18A"/>
      </a:accent5>
      <a:accent6>
        <a:srgbClr val="7BABBF"/>
      </a:accent6>
      <a:hlink>
        <a:srgbClr val="004B91"/>
      </a:hlink>
      <a:folHlink>
        <a:srgbClr val="5C284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9781284232202_Sullivan_Template" id="{C27B94CC-B624-F14C-BFA9-F8D3A77FEEAB}" vid="{1EC5BE18-DD04-6B4C-A346-7693CE945E6A}"/>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9781284232202_CH01_SLID</Template>
  <TotalTime>100</TotalTime>
  <Words>1288</Words>
  <Application>Microsoft Office PowerPoint</Application>
  <PresentationFormat>Widescreen</PresentationFormat>
  <Paragraphs>154</Paragraphs>
  <Slides>46</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46</vt:i4>
      </vt:variant>
    </vt:vector>
  </HeadingPairs>
  <TitlesOfParts>
    <vt:vector size="58" baseType="lpstr">
      <vt:lpstr>MS PGothic</vt:lpstr>
      <vt:lpstr>MS PGothic</vt:lpstr>
      <vt:lpstr>Arial</vt:lpstr>
      <vt:lpstr>Calibri</vt:lpstr>
      <vt:lpstr>Symbol</vt:lpstr>
      <vt:lpstr>Times New Roman</vt:lpstr>
      <vt:lpstr>Verdana</vt:lpstr>
      <vt:lpstr>Wingdings</vt:lpstr>
      <vt:lpstr>Educational subjects 16x9</vt:lpstr>
      <vt:lpstr>Equation</vt:lpstr>
      <vt:lpstr>Chart</vt:lpstr>
      <vt:lpstr>Microsoft Equation 3.0</vt:lpstr>
      <vt:lpstr>Multivariable Methods</vt:lpstr>
      <vt:lpstr>Learning Objectives (1 of 2)</vt:lpstr>
      <vt:lpstr>Learning Objectives (2 of 2)</vt:lpstr>
      <vt:lpstr>Definitions</vt:lpstr>
      <vt:lpstr>Confounding</vt:lpstr>
      <vt:lpstr>Example 9.1. Confounding (1 of 2)</vt:lpstr>
      <vt:lpstr>Example 9.1. Confounding (2 of 2)</vt:lpstr>
      <vt:lpstr>Example 9.2. Effect Modification (1 of 2)</vt:lpstr>
      <vt:lpstr>Example 9.2. Effect Modification (2 of 2)</vt:lpstr>
      <vt:lpstr>Effect Modification</vt:lpstr>
      <vt:lpstr>Cochran-Mantel-Haenszel Method</vt:lpstr>
      <vt:lpstr>Correlation and Simple Linear  Regression Analysis</vt:lpstr>
      <vt:lpstr>Correlation and Simple  Linear Regression</vt:lpstr>
      <vt:lpstr>Scatter Diagram</vt:lpstr>
      <vt:lpstr>Correlation Coefficient</vt:lpstr>
      <vt:lpstr>Direct Relationship Between  X and Y, r = 0.6</vt:lpstr>
      <vt:lpstr>Inverse Relationship Between  X and Y, r = –0.6</vt:lpstr>
      <vt:lpstr>Sample Correlation Coefficient</vt:lpstr>
      <vt:lpstr>Example (1 of 6)</vt:lpstr>
      <vt:lpstr>Example (2 of 6)</vt:lpstr>
      <vt:lpstr>Example (3 of 6)</vt:lpstr>
      <vt:lpstr>Example (4 of 6)</vt:lpstr>
      <vt:lpstr>Example (5 of 6)</vt:lpstr>
      <vt:lpstr>Example (6 of 6)</vt:lpstr>
      <vt:lpstr>Sample Correlation Coefficient</vt:lpstr>
      <vt:lpstr>Example (1 of 2)</vt:lpstr>
      <vt:lpstr>Example (2 of 2)</vt:lpstr>
      <vt:lpstr>Sample Correlation Coefficient</vt:lpstr>
      <vt:lpstr>Simple Linear Regression</vt:lpstr>
      <vt:lpstr>Simple Linear Regression Assumptions</vt:lpstr>
      <vt:lpstr>Least Squares Estimates of  Regression Parameters</vt:lpstr>
      <vt:lpstr>Regression Analysis: BMI and SBP</vt:lpstr>
      <vt:lpstr>Using Regression Equation</vt:lpstr>
      <vt:lpstr>Regression Analysis: Exercise and SBP</vt:lpstr>
      <vt:lpstr>Example 9.6. Linear Regression Analysis</vt:lpstr>
      <vt:lpstr>Multiple Linear Regression</vt:lpstr>
      <vt:lpstr>Multiple Regression Analysis (1 of 2)</vt:lpstr>
      <vt:lpstr>Multiple Regression Analysis (2 of 2)</vt:lpstr>
      <vt:lpstr>Example 9.7. Multiple Linear Regression Analysis</vt:lpstr>
      <vt:lpstr>Simple Logistic Regression Analysis</vt:lpstr>
      <vt:lpstr>Multiple Logistic Regression Analysis</vt:lpstr>
      <vt:lpstr>Example 9.8. Logistic Regression Analysis</vt:lpstr>
      <vt:lpstr>Estimation of Regression Coefficients</vt:lpstr>
      <vt:lpstr>Interpretation of Regression Coefficients in Logistic Regression (1 of 2)</vt:lpstr>
      <vt:lpstr>Interpretation of Regression Coefficients in Logistic Regression (2 of 2)</vt:lpstr>
      <vt:lpstr>Multiple Logistic Regression Model for Hypertension (Y/N)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Ramanathan, Subramani</dc:creator>
  <cp:lastModifiedBy>Ramanathan, Subramani</cp:lastModifiedBy>
  <cp:revision>14</cp:revision>
  <dcterms:created xsi:type="dcterms:W3CDTF">2022-03-29T18:22:44Z</dcterms:created>
  <dcterms:modified xsi:type="dcterms:W3CDTF">2022-04-14T19:37:54Z</dcterms:modified>
</cp:coreProperties>
</file>