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4/15/2022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10</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Nonparametric Tests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10.1.</a:t>
            </a:r>
            <a:br>
              <a:rPr lang="en-US" altLang="en-US" dirty="0">
                <a:ea typeface="MS PGothic" panose="020B0600070205080204" pitchFamily="34" charset="-128"/>
              </a:rPr>
            </a:br>
            <a:r>
              <a:rPr lang="en-US" altLang="en-US" dirty="0">
                <a:ea typeface="MS PGothic" panose="020B0600070205080204" pitchFamily="34" charset="-128"/>
              </a:rPr>
              <a:t>Mann–Whitney </a:t>
            </a:r>
            <a:r>
              <a:rPr lang="en-US" altLang="en-US" i="1" dirty="0">
                <a:ea typeface="MS PGothic" panose="020B0600070205080204" pitchFamily="34" charset="-128"/>
              </a:rPr>
              <a:t>U</a:t>
            </a:r>
            <a:r>
              <a:rPr lang="en-US" altLang="en-US" dirty="0">
                <a:ea typeface="MS PGothic" panose="020B0600070205080204" pitchFamily="34" charset="-128"/>
              </a:rPr>
              <a:t> Test </a:t>
            </a:r>
            <a:r>
              <a:rPr lang="en-US" altLang="en-US" sz="1400" dirty="0">
                <a:ea typeface="MS PGothic" panose="020B0600070205080204" pitchFamily="34" charset="-128"/>
              </a:rPr>
              <a:t>(1 of 4)</a:t>
            </a:r>
            <a:endParaRPr lang="en-US" dirty="0"/>
          </a:p>
        </p:txBody>
      </p:sp>
      <p:sp>
        <p:nvSpPr>
          <p:cNvPr id="14" name="Content Placeholder 2"/>
          <p:cNvSpPr>
            <a:spLocks noGrp="1"/>
          </p:cNvSpPr>
          <p:nvPr>
            <p:ph idx="1"/>
          </p:nvPr>
        </p:nvSpPr>
        <p:spPr/>
        <p:txBody>
          <a:bodyPr/>
          <a:lstStyle/>
          <a:p>
            <a:r>
              <a:rPr lang="en-US" altLang="en-US" dirty="0"/>
              <a:t>A Phase II clinical trial is run to investigate efficacy of a new drug for asthma in children. </a:t>
            </a:r>
          </a:p>
          <a:p>
            <a:r>
              <a:rPr lang="en-US" altLang="en-US" dirty="0"/>
              <a:t>Outcome is number of episodes of shortness of breath over a 1-week period.</a:t>
            </a:r>
          </a:p>
          <a:p>
            <a:pPr>
              <a:buNone/>
            </a:pPr>
            <a:endParaRPr lang="en-US" altLang="en-US" dirty="0"/>
          </a:p>
          <a:p>
            <a:pPr marL="400050" lvl="1" indent="0">
              <a:buNone/>
            </a:pPr>
            <a:r>
              <a:rPr lang="en-US" altLang="en-US" dirty="0"/>
              <a:t>Placebo		7	5	6	4	12</a:t>
            </a:r>
          </a:p>
          <a:p>
            <a:pPr marL="400050" lvl="1" indent="0">
              <a:buNone/>
            </a:pPr>
            <a:r>
              <a:rPr lang="en-US" altLang="en-US" dirty="0"/>
              <a:t>Drug		3	6	4	2	1</a:t>
            </a:r>
          </a:p>
        </p:txBody>
      </p:sp>
    </p:spTree>
    <p:extLst>
      <p:ext uri="{BB962C8B-B14F-4D97-AF65-F5344CB8AC3E}">
        <p14:creationId xmlns:p14="http://schemas.microsoft.com/office/powerpoint/2010/main" val="145639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10.1.</a:t>
            </a:r>
            <a:br>
              <a:rPr lang="en-US" altLang="en-US" dirty="0">
                <a:ea typeface="MS PGothic" panose="020B0600070205080204" pitchFamily="34" charset="-128"/>
              </a:rPr>
            </a:br>
            <a:r>
              <a:rPr lang="en-US" altLang="en-US" dirty="0">
                <a:ea typeface="MS PGothic" panose="020B0600070205080204" pitchFamily="34" charset="-128"/>
              </a:rPr>
              <a:t>Mann–Whitney </a:t>
            </a:r>
            <a:r>
              <a:rPr lang="en-US" altLang="en-US" i="1" dirty="0">
                <a:ea typeface="MS PGothic" panose="020B0600070205080204" pitchFamily="34" charset="-128"/>
              </a:rPr>
              <a:t>U</a:t>
            </a:r>
            <a:r>
              <a:rPr lang="en-US" altLang="en-US" dirty="0">
                <a:ea typeface="MS PGothic" panose="020B0600070205080204" pitchFamily="34" charset="-128"/>
              </a:rPr>
              <a:t> Test </a:t>
            </a:r>
            <a:r>
              <a:rPr lang="en-US" altLang="en-US" sz="1400" dirty="0">
                <a:ea typeface="MS PGothic" panose="020B0600070205080204" pitchFamily="34" charset="-128"/>
              </a:rPr>
              <a:t>(2 of 4)</a:t>
            </a:r>
            <a:endParaRPr lang="en-US" dirty="0"/>
          </a:p>
        </p:txBody>
      </p:sp>
      <p:sp>
        <p:nvSpPr>
          <p:cNvPr id="14" name="Content Placeholder 2"/>
          <p:cNvSpPr>
            <a:spLocks noGrp="1"/>
          </p:cNvSpPr>
          <p:nvPr>
            <p:ph idx="1"/>
          </p:nvPr>
        </p:nvSpPr>
        <p:spPr/>
        <p:txBody>
          <a:bodyPr/>
          <a:lstStyle/>
          <a:p>
            <a:pPr marL="400050" lvl="1" indent="0">
              <a:buNone/>
              <a:defRPr/>
            </a:pPr>
            <a:r>
              <a:rPr lang="en-US" dirty="0"/>
              <a:t>H</a:t>
            </a:r>
            <a:r>
              <a:rPr lang="en-US" baseline="-25000" dirty="0"/>
              <a:t>0</a:t>
            </a:r>
            <a:r>
              <a:rPr lang="en-US" dirty="0"/>
              <a:t>: The two populations are equal</a:t>
            </a:r>
          </a:p>
          <a:p>
            <a:pPr marL="400050" lvl="1" indent="0">
              <a:buNone/>
              <a:defRPr/>
            </a:pPr>
            <a:r>
              <a:rPr lang="en-US" dirty="0"/>
              <a:t>H</a:t>
            </a:r>
            <a:r>
              <a:rPr lang="en-US" baseline="-25000" dirty="0"/>
              <a:t>1</a:t>
            </a:r>
            <a:r>
              <a:rPr lang="en-US" dirty="0"/>
              <a:t>: The two populations are not equal</a:t>
            </a:r>
          </a:p>
          <a:p>
            <a:pPr marL="400050" lvl="1" indent="0">
              <a:buNone/>
              <a:defRPr/>
            </a:pPr>
            <a:r>
              <a:rPr lang="en-US" dirty="0">
                <a:latin typeface="Symbol" charset="0"/>
              </a:rPr>
              <a:t>	a </a:t>
            </a:r>
            <a:r>
              <a:rPr lang="en-US" dirty="0"/>
              <a:t>= 0.05</a:t>
            </a:r>
          </a:p>
          <a:p>
            <a:pPr>
              <a:defRPr/>
            </a:pPr>
            <a:r>
              <a:rPr lang="en-US" dirty="0"/>
              <a:t>Test statistic is U.</a:t>
            </a:r>
          </a:p>
          <a:p>
            <a:pPr>
              <a:defRPr/>
            </a:pPr>
            <a:r>
              <a:rPr lang="en-US" dirty="0"/>
              <a:t>Rank data in pooled sample (</a:t>
            </a:r>
            <a:r>
              <a:rPr lang="en-US" i="1" dirty="0"/>
              <a:t>n</a:t>
            </a:r>
            <a:r>
              <a:rPr lang="en-US" dirty="0"/>
              <a:t> = 10), and compute R</a:t>
            </a:r>
            <a:r>
              <a:rPr lang="en-US" baseline="-25000" dirty="0"/>
              <a:t>1</a:t>
            </a:r>
            <a:r>
              <a:rPr lang="en-US" dirty="0"/>
              <a:t> and R</a:t>
            </a:r>
            <a:r>
              <a:rPr lang="en-US" baseline="-25000" dirty="0"/>
              <a:t>2</a:t>
            </a:r>
            <a:r>
              <a:rPr lang="en-US" dirty="0"/>
              <a:t>.</a:t>
            </a:r>
          </a:p>
        </p:txBody>
      </p:sp>
    </p:spTree>
    <p:extLst>
      <p:ext uri="{BB962C8B-B14F-4D97-AF65-F5344CB8AC3E}">
        <p14:creationId xmlns:p14="http://schemas.microsoft.com/office/powerpoint/2010/main" val="49870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10.1.</a:t>
            </a:r>
            <a:br>
              <a:rPr lang="en-US" altLang="en-US" dirty="0">
                <a:ea typeface="MS PGothic" panose="020B0600070205080204" pitchFamily="34" charset="-128"/>
              </a:rPr>
            </a:br>
            <a:r>
              <a:rPr lang="en-US" altLang="en-US" dirty="0">
                <a:ea typeface="MS PGothic" panose="020B0600070205080204" pitchFamily="34" charset="-128"/>
              </a:rPr>
              <a:t>Mann–Whitney </a:t>
            </a:r>
            <a:r>
              <a:rPr lang="en-US" altLang="en-US" i="1" dirty="0">
                <a:ea typeface="MS PGothic" panose="020B0600070205080204" pitchFamily="34" charset="-128"/>
              </a:rPr>
              <a:t>U</a:t>
            </a:r>
            <a:r>
              <a:rPr lang="en-US" altLang="en-US" dirty="0">
                <a:ea typeface="MS PGothic" panose="020B0600070205080204" pitchFamily="34" charset="-128"/>
              </a:rPr>
              <a:t> Test </a:t>
            </a:r>
            <a:r>
              <a:rPr lang="en-US" altLang="en-US" sz="1400" dirty="0">
                <a:ea typeface="MS PGothic" panose="020B0600070205080204" pitchFamily="34" charset="-128"/>
              </a:rPr>
              <a:t>(3 of 4)</a:t>
            </a:r>
            <a:endParaRPr lang="en-US" dirty="0"/>
          </a:p>
        </p:txBody>
      </p:sp>
      <p:pic>
        <p:nvPicPr>
          <p:cNvPr id="5" name="Picture 3" descr="Placebo, new drug, total sample (ordered smallest to largest), and ranks are the four column heads of the table. Each of the total sample column and ranks column is further divided into two subcolumns, placebo and new drug. The row entries of the first two columns are as follows: 7 and 3; 5 and 6; 6 and 4; 4 and 2; and 12 and 1. The row entries of the total sample column are as follows: blank and 1; blank and 2; blank and 3; 4 and 4; 5 and blank; 6 and 6; 7 and blank; and 12 and blank. The row entries of the ranks column are as follows: blank and 1; blank and 2; blank and 3; 4.5 and 4.5; 6 and blank; 7.5 and 7.5; 9 and blank; and 10 and blank.&#10;" title="Table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38300"/>
            <a:ext cx="8839200" cy="430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88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10.1.</a:t>
            </a:r>
            <a:br>
              <a:rPr lang="en-US" altLang="en-US" dirty="0">
                <a:ea typeface="MS PGothic" panose="020B0600070205080204" pitchFamily="34" charset="-128"/>
              </a:rPr>
            </a:br>
            <a:r>
              <a:rPr lang="en-US" altLang="en-US" dirty="0">
                <a:ea typeface="MS PGothic" panose="020B0600070205080204" pitchFamily="34" charset="-128"/>
              </a:rPr>
              <a:t>Mann–Whitney </a:t>
            </a:r>
            <a:r>
              <a:rPr lang="en-US" altLang="en-US" i="1" dirty="0">
                <a:ea typeface="MS PGothic" panose="020B0600070205080204" pitchFamily="34" charset="-128"/>
              </a:rPr>
              <a:t>U</a:t>
            </a:r>
            <a:r>
              <a:rPr lang="en-US" altLang="en-US" dirty="0">
                <a:ea typeface="MS PGothic" panose="020B0600070205080204" pitchFamily="34" charset="-128"/>
              </a:rPr>
              <a:t> Test </a:t>
            </a:r>
            <a:r>
              <a:rPr lang="en-US" altLang="en-US" sz="1400" dirty="0">
                <a:ea typeface="MS PGothic" panose="020B0600070205080204" pitchFamily="34" charset="-128"/>
              </a:rPr>
              <a:t>(4 of 4)</a:t>
            </a:r>
            <a:endParaRPr lang="en-US" dirty="0"/>
          </a:p>
        </p:txBody>
      </p:sp>
      <p:sp>
        <p:nvSpPr>
          <p:cNvPr id="14" name="Content Placeholder 2"/>
          <p:cNvSpPr>
            <a:spLocks noGrp="1"/>
          </p:cNvSpPr>
          <p:nvPr>
            <p:ph idx="1"/>
          </p:nvPr>
        </p:nvSpPr>
        <p:spPr>
          <a:xfrm>
            <a:off x="925830" y="3657600"/>
            <a:ext cx="10287000" cy="2532317"/>
          </a:xfrm>
        </p:spPr>
        <p:txBody>
          <a:bodyPr/>
          <a:lstStyle/>
          <a:p>
            <a:r>
              <a:rPr lang="en-US" altLang="en-US" dirty="0">
                <a:ea typeface="MS PGothic" panose="020B0600070205080204" pitchFamily="34" charset="-128"/>
              </a:rPr>
              <a:t>Test statistic is U = 3.</a:t>
            </a:r>
          </a:p>
          <a:p>
            <a:r>
              <a:rPr lang="en-US" altLang="en-US" dirty="0">
                <a:ea typeface="MS PGothic" panose="020B0600070205080204" pitchFamily="34" charset="-128"/>
              </a:rPr>
              <a:t>Reject H0 if U ≤ 2 (Table 5).</a:t>
            </a:r>
          </a:p>
          <a:p>
            <a:r>
              <a:rPr lang="en-US" altLang="en-US" dirty="0">
                <a:ea typeface="MS PGothic" panose="020B0600070205080204" pitchFamily="34" charset="-128"/>
              </a:rPr>
              <a:t>Do not reject H0 because 3 &gt; 2. We do not have significant evidence to show that the two populations are not equal.</a:t>
            </a:r>
          </a:p>
        </p:txBody>
      </p:sp>
      <p:graphicFrame>
        <p:nvGraphicFramePr>
          <p:cNvPr id="4" name="Object 3" descr="U 1 equals n 1 n 2 plus n 1 times the whole of n 1 plus 1 the whole over 2 minus R 1 equals 5 times 5 plus 5 times 6 the whole over 2 minus 37 equals 3;&#10;" title="Unnumbered figure 1"/>
          <p:cNvGraphicFramePr>
            <a:graphicFrameLocks noChangeAspect="1"/>
          </p:cNvGraphicFramePr>
          <p:nvPr>
            <p:extLst>
              <p:ext uri="{D42A27DB-BD31-4B8C-83A1-F6EECF244321}">
                <p14:modId xmlns:p14="http://schemas.microsoft.com/office/powerpoint/2010/main" val="2421069992"/>
              </p:ext>
            </p:extLst>
          </p:nvPr>
        </p:nvGraphicFramePr>
        <p:xfrm>
          <a:off x="1363497" y="1428466"/>
          <a:ext cx="7085013" cy="990600"/>
        </p:xfrm>
        <a:graphic>
          <a:graphicData uri="http://schemas.openxmlformats.org/presentationml/2006/ole">
            <mc:AlternateContent xmlns:mc="http://schemas.openxmlformats.org/markup-compatibility/2006">
              <mc:Choice xmlns:v="urn:schemas-microsoft-com:vml" Requires="v">
                <p:oleObj spid="_x0000_s2056" name="Equation" r:id="rId3" imgW="2984500" imgH="419100" progId="Equation.3">
                  <p:embed/>
                </p:oleObj>
              </mc:Choice>
              <mc:Fallback>
                <p:oleObj name="Equation" r:id="rId3" imgW="2984500" imgH="419100" progId="Equation.3">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497" y="1428466"/>
                        <a:ext cx="70850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U 2 equals n 1 n 2 plus n 2 times the whole of n 2 plus 1 the whole over 2 minus R 2 equals 5 times 5 plus 5 times 6 the whole over 2 minus 18 equals 22.&#10;" title="Unnumbered figure 2"/>
          <p:cNvGraphicFramePr>
            <a:graphicFrameLocks noChangeAspect="1"/>
          </p:cNvGraphicFramePr>
          <p:nvPr>
            <p:extLst>
              <p:ext uri="{D42A27DB-BD31-4B8C-83A1-F6EECF244321}">
                <p14:modId xmlns:p14="http://schemas.microsoft.com/office/powerpoint/2010/main" val="1021589634"/>
              </p:ext>
            </p:extLst>
          </p:nvPr>
        </p:nvGraphicFramePr>
        <p:xfrm>
          <a:off x="1347622" y="2419066"/>
          <a:ext cx="7386638" cy="990600"/>
        </p:xfrm>
        <a:graphic>
          <a:graphicData uri="http://schemas.openxmlformats.org/presentationml/2006/ole">
            <mc:AlternateContent xmlns:mc="http://schemas.openxmlformats.org/markup-compatibility/2006">
              <mc:Choice xmlns:v="urn:schemas-microsoft-com:vml" Requires="v">
                <p:oleObj spid="_x0000_s2057" name="Equation" r:id="rId5" imgW="3111500" imgH="419100" progId="Equation.3">
                  <p:embed/>
                </p:oleObj>
              </mc:Choice>
              <mc:Fallback>
                <p:oleObj name="Equation" r:id="rId5" imgW="3111500" imgH="419100" progId="Equation.3">
                  <p:embed/>
                  <p:pic>
                    <p:nvPicPr>
                      <p:cNvPr id="2765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622" y="2419066"/>
                        <a:ext cx="73866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507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Tests with Matched Samples: </a:t>
            </a:r>
            <a:br>
              <a:rPr lang="en-US" dirty="0"/>
            </a:br>
            <a:r>
              <a:rPr lang="en-US" dirty="0"/>
              <a:t>Sign Test </a:t>
            </a:r>
            <a:r>
              <a:rPr lang="en-US" sz="1400" dirty="0"/>
              <a:t>(1 of 2)</a:t>
            </a:r>
            <a:endParaRPr lang="en-US" dirty="0"/>
          </a:p>
        </p:txBody>
      </p:sp>
      <p:sp>
        <p:nvSpPr>
          <p:cNvPr id="14" name="Content Placeholder 2"/>
          <p:cNvSpPr>
            <a:spLocks noGrp="1"/>
          </p:cNvSpPr>
          <p:nvPr>
            <p:ph idx="1"/>
          </p:nvPr>
        </p:nvSpPr>
        <p:spPr/>
        <p:txBody>
          <a:bodyPr/>
          <a:lstStyle/>
          <a:p>
            <a:r>
              <a:rPr lang="en-US" altLang="en-US" dirty="0"/>
              <a:t>Continuous outcome measured in matched or paired samples; differences are not assumed to follow a normal distribution.</a:t>
            </a:r>
          </a:p>
          <a:p>
            <a:r>
              <a:rPr lang="en-US" altLang="en-US" dirty="0"/>
              <a:t>Matched or paired samples</a:t>
            </a:r>
          </a:p>
          <a:p>
            <a:pPr>
              <a:buNone/>
            </a:pPr>
            <a:r>
              <a:rPr lang="en-US" altLang="en-US" sz="2000" dirty="0"/>
              <a:t>		H</a:t>
            </a:r>
            <a:r>
              <a:rPr lang="en-US" altLang="en-US" sz="2000" baseline="-25000" dirty="0"/>
              <a:t>0</a:t>
            </a:r>
            <a:r>
              <a:rPr lang="en-US" altLang="en-US" sz="2000" dirty="0"/>
              <a:t>: Median difference is zero</a:t>
            </a:r>
          </a:p>
          <a:p>
            <a:pPr>
              <a:buNone/>
            </a:pPr>
            <a:r>
              <a:rPr lang="en-US" altLang="en-US" sz="2000" dirty="0"/>
              <a:t>		H</a:t>
            </a:r>
            <a:r>
              <a:rPr lang="en-US" altLang="en-US" sz="2000" baseline="-25000" dirty="0"/>
              <a:t>1</a:t>
            </a:r>
            <a:r>
              <a:rPr lang="en-US" altLang="en-US" sz="2000" dirty="0"/>
              <a:t>: Median difference &gt;, &lt;, or ≠ 0</a:t>
            </a:r>
          </a:p>
          <a:p>
            <a:pPr>
              <a:buNone/>
            </a:pPr>
            <a:endParaRPr lang="en-US" altLang="en-US" sz="1600" dirty="0"/>
          </a:p>
          <a:p>
            <a:pPr>
              <a:buNone/>
            </a:pPr>
            <a:endParaRPr lang="en-US" altLang="en-US" sz="1800" dirty="0"/>
          </a:p>
          <a:p>
            <a:pPr>
              <a:buNone/>
            </a:pPr>
            <a:endParaRPr lang="en-US" altLang="en-US" sz="1800" dirty="0"/>
          </a:p>
        </p:txBody>
      </p:sp>
    </p:spTree>
    <p:extLst>
      <p:ext uri="{BB962C8B-B14F-4D97-AF65-F5344CB8AC3E}">
        <p14:creationId xmlns:p14="http://schemas.microsoft.com/office/powerpoint/2010/main" val="11020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Tests with Matched Samples: </a:t>
            </a:r>
            <a:br>
              <a:rPr lang="en-US" dirty="0"/>
            </a:br>
            <a:r>
              <a:rPr lang="en-US" dirty="0"/>
              <a:t>Sign Test </a:t>
            </a:r>
            <a:r>
              <a:rPr lang="en-US" sz="2000" dirty="0"/>
              <a:t>(2 of 2)</a:t>
            </a:r>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the smaller of the number of positive or negative signs (of differences).</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the smaller of the number of positive of negative signs ≤ critical value in Table 6.</a:t>
            </a:r>
          </a:p>
          <a:p>
            <a:endParaRPr lang="en-US" altLang="en-US" sz="1800" dirty="0">
              <a:ea typeface="MS PGothic" panose="020B0600070205080204" pitchFamily="34" charset="-128"/>
            </a:endParaRPr>
          </a:p>
          <a:p>
            <a:pPr>
              <a:buNone/>
            </a:pPr>
            <a:endParaRPr lang="en-US" altLang="en-US" sz="1800" dirty="0">
              <a:ea typeface="MS PGothic" panose="020B0600070205080204" pitchFamily="34" charset="-128"/>
            </a:endParaRPr>
          </a:p>
          <a:p>
            <a:pPr>
              <a:buNone/>
            </a:pPr>
            <a:r>
              <a:rPr lang="en-US" altLang="en-US" sz="1800" dirty="0">
                <a:ea typeface="MS PGothic" panose="020B0600070205080204" pitchFamily="34" charset="-128"/>
              </a:rPr>
              <a:t>	</a:t>
            </a:r>
            <a:endParaRPr lang="en-US" altLang="en-US" sz="1600" dirty="0">
              <a:ea typeface="MS PGothic" panose="020B0600070205080204" pitchFamily="34" charset="-128"/>
            </a:endParaRPr>
          </a:p>
          <a:p>
            <a:pPr>
              <a:buNone/>
            </a:pPr>
            <a:endParaRPr lang="en-US" altLang="en-US" sz="1800" dirty="0">
              <a:ea typeface="MS PGothic" panose="020B0600070205080204" pitchFamily="34" charset="-128"/>
            </a:endParaRPr>
          </a:p>
          <a:p>
            <a:pPr>
              <a:buNone/>
            </a:pPr>
            <a:endParaRPr lang="en-US" altLang="en-US" sz="1800" dirty="0">
              <a:ea typeface="MS PGothic" panose="020B0600070205080204" pitchFamily="34" charset="-128"/>
            </a:endParaRPr>
          </a:p>
        </p:txBody>
      </p:sp>
    </p:spTree>
    <p:extLst>
      <p:ext uri="{BB962C8B-B14F-4D97-AF65-F5344CB8AC3E}">
        <p14:creationId xmlns:p14="http://schemas.microsoft.com/office/powerpoint/2010/main" val="19522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10.5.</a:t>
            </a:r>
            <a:br>
              <a:rPr lang="en-US" altLang="en-US" dirty="0"/>
            </a:br>
            <a:r>
              <a:rPr lang="en-US" altLang="en-US" dirty="0"/>
              <a:t>Sign Test </a:t>
            </a:r>
            <a:r>
              <a:rPr lang="en-US" altLang="en-US" sz="1400" dirty="0"/>
              <a:t>(1 of 5)</a:t>
            </a:r>
            <a:endParaRPr lang="en-US" dirty="0"/>
          </a:p>
        </p:txBody>
      </p:sp>
      <p:sp>
        <p:nvSpPr>
          <p:cNvPr id="14" name="Content Placeholder 2"/>
          <p:cNvSpPr>
            <a:spLocks noGrp="1"/>
          </p:cNvSpPr>
          <p:nvPr>
            <p:ph idx="1"/>
          </p:nvPr>
        </p:nvSpPr>
        <p:spPr/>
        <p:txBody>
          <a:bodyPr/>
          <a:lstStyle/>
          <a:p>
            <a:pPr>
              <a:defRPr/>
            </a:pPr>
            <a:r>
              <a:rPr lang="en-US" dirty="0"/>
              <a:t>A new chemotherapy treatment is proposed for patients with breast cancer. Investigators want to assess tolerability of treatment. </a:t>
            </a:r>
          </a:p>
          <a:p>
            <a:pPr>
              <a:defRPr/>
            </a:pPr>
            <a:r>
              <a:rPr lang="en-US" dirty="0"/>
              <a:t>Outcome is quality of life (QOL) measured on an ordinal scale (1 = poor, 2 = fair, 3 = good, 4 = very good, 5 = excellent) both before and after treatment.  </a:t>
            </a:r>
          </a:p>
        </p:txBody>
      </p:sp>
    </p:spTree>
    <p:extLst>
      <p:ext uri="{BB962C8B-B14F-4D97-AF65-F5344CB8AC3E}">
        <p14:creationId xmlns:p14="http://schemas.microsoft.com/office/powerpoint/2010/main" val="333072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10.5.</a:t>
            </a:r>
            <a:br>
              <a:rPr lang="en-US" altLang="en-US" dirty="0"/>
            </a:br>
            <a:r>
              <a:rPr lang="en-US" altLang="en-US" dirty="0"/>
              <a:t>Sign Test </a:t>
            </a:r>
            <a:r>
              <a:rPr lang="en-US" altLang="en-US" sz="1400" dirty="0"/>
              <a:t>(2 of 5)</a:t>
            </a:r>
            <a:endParaRPr lang="en-US" dirty="0"/>
          </a:p>
        </p:txBody>
      </p:sp>
      <p:sp>
        <p:nvSpPr>
          <p:cNvPr id="14" name="Content Placeholder 2"/>
          <p:cNvSpPr>
            <a:spLocks noGrp="1"/>
          </p:cNvSpPr>
          <p:nvPr>
            <p:ph idx="1"/>
          </p:nvPr>
        </p:nvSpPr>
        <p:spPr/>
        <p:txBody>
          <a:bodyPr/>
          <a:lstStyle/>
          <a:p>
            <a:pPr>
              <a:spcBef>
                <a:spcPct val="0"/>
              </a:spcBef>
            </a:pPr>
            <a:r>
              <a:rPr lang="en-US" altLang="en-US" dirty="0"/>
              <a:t>Observed data</a:t>
            </a:r>
          </a:p>
        </p:txBody>
      </p:sp>
      <p:pic>
        <p:nvPicPr>
          <p:cNvPr id="4" name="Picture 4" descr="Patient, Q O L before chemotherapy treatment, and Q O L after chemotherapy treatment are the three column heads of the table. The row entries are as follows: 1, 3, and 2. 2, 2, and 3. 3, 3, and 4. 4, 2, and 4. 5, 1, and 1. 6, 3, and 4. 7, 2, and 4. 8, 3, and 3. 9, 2, and 1. 10, 1, and 3. 11, 3, and 4. 12, 2, and 3.&#10;" title="Table 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262" y="1490870"/>
            <a:ext cx="434340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62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10.5.</a:t>
            </a:r>
            <a:br>
              <a:rPr lang="en-US" altLang="en-US" dirty="0"/>
            </a:br>
            <a:r>
              <a:rPr lang="en-US" altLang="en-US" dirty="0"/>
              <a:t>Sign Test </a:t>
            </a:r>
            <a:r>
              <a:rPr lang="en-US" altLang="en-US" sz="1400" dirty="0"/>
              <a:t>(3 of 5)</a:t>
            </a:r>
            <a:endParaRPr lang="en-US" dirty="0"/>
          </a:p>
        </p:txBody>
      </p:sp>
      <p:sp>
        <p:nvSpPr>
          <p:cNvPr id="14" name="Content Placeholder 2"/>
          <p:cNvSpPr>
            <a:spLocks noGrp="1"/>
          </p:cNvSpPr>
          <p:nvPr>
            <p:ph idx="1"/>
          </p:nvPr>
        </p:nvSpPr>
        <p:spPr/>
        <p:txBody>
          <a:bodyPr/>
          <a:lstStyle/>
          <a:p>
            <a:pPr>
              <a:spcBef>
                <a:spcPct val="0"/>
              </a:spcBef>
            </a:pPr>
            <a:r>
              <a:rPr lang="en-US" altLang="en-US" dirty="0"/>
              <a:t>Difference scores</a:t>
            </a:r>
          </a:p>
        </p:txBody>
      </p:sp>
      <p:pic>
        <p:nvPicPr>
          <p:cNvPr id="4" name="Picture 4" descr="Patient, Q O L before chemotherapy treatment, Q O L after chemotherapy treatment, and difference (after minus before) are the four column heads of the table. The row entries are as follows: 1, 3, 2, and negative 1. 2, 2, 3, and 1. 3, 3, 4, and 1. 4, 2, 4, and 2. 5, 1, 1, and 0. 6, 3, 4, and 1. 7, 2, 4, and 2. 8, 3, 3, and 0. 9, 2, 1, and negative 1. 10, 1, 3, and 2. 11, 3, 4, and 1. 12, 2, 3, and 1.&#10;" title="Table 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5442"/>
            <a:ext cx="8229600" cy="405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14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10.5.</a:t>
            </a:r>
            <a:br>
              <a:rPr lang="en-US" altLang="en-US" dirty="0"/>
            </a:br>
            <a:r>
              <a:rPr lang="en-US" altLang="en-US" dirty="0"/>
              <a:t>Sign Test </a:t>
            </a:r>
            <a:r>
              <a:rPr lang="en-US" altLang="en-US" sz="1400" dirty="0"/>
              <a:t>(4 of 5)</a:t>
            </a:r>
            <a:endParaRPr lang="en-US" dirty="0"/>
          </a:p>
        </p:txBody>
      </p:sp>
      <p:sp>
        <p:nvSpPr>
          <p:cNvPr id="14" name="Content Placeholder 2"/>
          <p:cNvSpPr>
            <a:spLocks noGrp="1"/>
          </p:cNvSpPr>
          <p:nvPr>
            <p:ph idx="1"/>
          </p:nvPr>
        </p:nvSpPr>
        <p:spPr/>
        <p:txBody>
          <a:bodyPr/>
          <a:lstStyle/>
          <a:p>
            <a:pPr>
              <a:spcBef>
                <a:spcPct val="0"/>
              </a:spcBef>
            </a:pPr>
            <a:r>
              <a:rPr lang="en-US" altLang="en-US" dirty="0"/>
              <a:t>Signs of the difference scores</a:t>
            </a:r>
          </a:p>
        </p:txBody>
      </p:sp>
      <p:sp>
        <p:nvSpPr>
          <p:cNvPr id="4" name="TextBox 2"/>
          <p:cNvSpPr txBox="1">
            <a:spLocks noChangeArrowheads="1"/>
          </p:cNvSpPr>
          <p:nvPr/>
        </p:nvSpPr>
        <p:spPr bwMode="auto">
          <a:xfrm>
            <a:off x="1303655" y="5461300"/>
            <a:ext cx="8229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2200" dirty="0"/>
          </a:p>
          <a:p>
            <a:pPr>
              <a:spcBef>
                <a:spcPct val="0"/>
              </a:spcBef>
              <a:buFontTx/>
              <a:buNone/>
            </a:pPr>
            <a:r>
              <a:rPr lang="en-US" altLang="en-US" sz="2200" dirty="0"/>
              <a:t>NOTE: Randomly assign “+” or “–” when there are zeros.</a:t>
            </a:r>
          </a:p>
        </p:txBody>
      </p:sp>
      <p:pic>
        <p:nvPicPr>
          <p:cNvPr id="5" name="Picture 5" descr="Patient, Q O L before chemotherapy treatment, Q O L after chemotherapy treatment, difference (after minus before), and sign are the five column heads of the table. The row entries are as follows: 1, 3, 2, negative 1, and minus. 2, 2, 3, 1, and plus. 3, 3, 4, 1, and plus. 4, 2, 4, 2, and plus. 5, 1, 1, 0, and minus. 6, 3, 4, 1, and plus. 7, 2, 4, 2, and plus. 8, 3, 3, 0, and plus. 9, 2, 1, negative 1, and minus. 10, 1, 3, 2, and plus. 11, 3, 4, 1, and plus. 12, 2, 3, 1, and plus.&#10;" title="Table 1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655" y="2041779"/>
            <a:ext cx="7546975" cy="369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75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Compare and contrast parametric and nonparametric tests</a:t>
            </a:r>
          </a:p>
          <a:p>
            <a:r>
              <a:rPr lang="en-US" altLang="en-US" dirty="0">
                <a:ea typeface="MS PGothic" panose="020B0600070205080204" pitchFamily="34" charset="-128"/>
              </a:rPr>
              <a:t>Identify multiple applications where nonparametric approaches are appropriate</a:t>
            </a:r>
          </a:p>
          <a:p>
            <a:r>
              <a:rPr lang="en-US" altLang="en-US" dirty="0">
                <a:ea typeface="MS PGothic" panose="020B0600070205080204" pitchFamily="34" charset="-128"/>
              </a:rPr>
              <a:t>Perform and interpret the Mann–Whitney </a:t>
            </a:r>
            <a:r>
              <a:rPr lang="en-US" altLang="en-US" i="1" dirty="0">
                <a:ea typeface="MS PGothic" panose="020B0600070205080204" pitchFamily="34" charset="-128"/>
              </a:rPr>
              <a:t>U</a:t>
            </a:r>
            <a:r>
              <a:rPr lang="en-US" altLang="en-US" dirty="0">
                <a:ea typeface="MS PGothic" panose="020B0600070205080204" pitchFamily="34" charset="-128"/>
              </a:rPr>
              <a:t> test</a:t>
            </a:r>
          </a:p>
          <a:p>
            <a:r>
              <a:rPr lang="en-US" altLang="en-US" dirty="0">
                <a:ea typeface="MS PGothic" panose="020B0600070205080204" pitchFamily="34" charset="-128"/>
              </a:rPr>
              <a:t>Perform and interpret the Sign test and Wilcoxon Signed Rank test</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10.5.</a:t>
            </a:r>
            <a:br>
              <a:rPr lang="en-US" altLang="en-US" dirty="0"/>
            </a:br>
            <a:r>
              <a:rPr lang="en-US" altLang="en-US" dirty="0"/>
              <a:t>Sign Test </a:t>
            </a:r>
            <a:r>
              <a:rPr lang="en-US" altLang="en-US" sz="1400" dirty="0"/>
              <a:t>(5 of 5)</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3.</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the smaller of the number of positive or negative signs ≤ 2 (Table 6).</a:t>
            </a:r>
          </a:p>
          <a:p>
            <a:r>
              <a:rPr lang="en-US" altLang="en-US" dirty="0">
                <a:ea typeface="MS PGothic" panose="020B0600070205080204" pitchFamily="34" charset="-128"/>
              </a:rPr>
              <a:t>Do not reject H</a:t>
            </a:r>
            <a:r>
              <a:rPr lang="en-US" altLang="en-US" baseline="-25000" dirty="0">
                <a:ea typeface="MS PGothic" panose="020B0600070205080204" pitchFamily="34" charset="-128"/>
              </a:rPr>
              <a:t>0</a:t>
            </a:r>
            <a:r>
              <a:rPr lang="en-US" altLang="en-US" dirty="0">
                <a:ea typeface="MS PGothic" panose="020B0600070205080204" pitchFamily="34" charset="-128"/>
              </a:rPr>
              <a:t> because 3 &gt; 2. We do not have significant evidence to show that there is a difference in QOL measured before versus after chemotherapy treatment.</a:t>
            </a:r>
          </a:p>
        </p:txBody>
      </p:sp>
    </p:spTree>
    <p:extLst>
      <p:ext uri="{BB962C8B-B14F-4D97-AF65-F5344CB8AC3E}">
        <p14:creationId xmlns:p14="http://schemas.microsoft.com/office/powerpoint/2010/main" val="172972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Tests with Matched Samples: Wilcoxon Signed Rank Test </a:t>
            </a:r>
            <a:r>
              <a:rPr lang="en-US" sz="2000" dirty="0"/>
              <a:t>(1 of 2)</a:t>
            </a:r>
          </a:p>
        </p:txBody>
      </p:sp>
      <p:sp>
        <p:nvSpPr>
          <p:cNvPr id="14" name="Content Placeholder 2"/>
          <p:cNvSpPr>
            <a:spLocks noGrp="1"/>
          </p:cNvSpPr>
          <p:nvPr>
            <p:ph idx="1"/>
          </p:nvPr>
        </p:nvSpPr>
        <p:spPr/>
        <p:txBody>
          <a:bodyPr/>
          <a:lstStyle/>
          <a:p>
            <a:r>
              <a:rPr lang="en-US" altLang="en-US" dirty="0"/>
              <a:t>Continuous outcome measured in matched or paired samples, differences are not assumed to follow a normal distribution.</a:t>
            </a:r>
          </a:p>
          <a:p>
            <a:r>
              <a:rPr lang="en-US" altLang="en-US" dirty="0"/>
              <a:t>Matched or paired samples</a:t>
            </a:r>
          </a:p>
          <a:p>
            <a:pPr>
              <a:buNone/>
            </a:pPr>
            <a:r>
              <a:rPr lang="en-US" altLang="en-US" dirty="0"/>
              <a:t>		H</a:t>
            </a:r>
            <a:r>
              <a:rPr lang="en-US" altLang="en-US" baseline="-25000" dirty="0"/>
              <a:t>0</a:t>
            </a:r>
            <a:r>
              <a:rPr lang="en-US" altLang="en-US" dirty="0"/>
              <a:t>: Median difference is zero</a:t>
            </a:r>
          </a:p>
          <a:p>
            <a:pPr>
              <a:buNone/>
            </a:pPr>
            <a:r>
              <a:rPr lang="en-US" altLang="en-US" dirty="0"/>
              <a:t>		H</a:t>
            </a:r>
            <a:r>
              <a:rPr lang="en-US" altLang="en-US" baseline="-25000" dirty="0"/>
              <a:t>1</a:t>
            </a:r>
            <a:r>
              <a:rPr lang="en-US" altLang="en-US" dirty="0"/>
              <a:t>: Median difference &gt;, &lt;, or ≠ 0</a:t>
            </a:r>
          </a:p>
          <a:p>
            <a:pPr>
              <a:buNone/>
            </a:pPr>
            <a:endParaRPr lang="en-US" altLang="en-US" dirty="0"/>
          </a:p>
          <a:p>
            <a:pPr>
              <a:buNone/>
            </a:pPr>
            <a:endParaRPr lang="en-US" altLang="en-US" dirty="0"/>
          </a:p>
          <a:p>
            <a:pPr>
              <a:buNone/>
            </a:pPr>
            <a:endParaRPr lang="en-US" altLang="en-US" dirty="0"/>
          </a:p>
        </p:txBody>
      </p:sp>
    </p:spTree>
    <p:extLst>
      <p:ext uri="{BB962C8B-B14F-4D97-AF65-F5344CB8AC3E}">
        <p14:creationId xmlns:p14="http://schemas.microsoft.com/office/powerpoint/2010/main" val="221263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Tests with Matched Samples: Wilcoxon Signed Rank Test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W, the smaller of W+ and W–, the sums of the positive and negative ranks of the differences scores.</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W ≤ critical value in Table 7.</a:t>
            </a:r>
            <a:endParaRPr lang="en-US" altLang="en-US" sz="1600" dirty="0">
              <a:ea typeface="MS PGothic" panose="020B0600070205080204" pitchFamily="34" charset="-128"/>
            </a:endParaRPr>
          </a:p>
          <a:p>
            <a:pPr>
              <a:buNone/>
            </a:pPr>
            <a:endParaRPr lang="en-US" altLang="en-US" sz="1800" dirty="0">
              <a:ea typeface="MS PGothic" panose="020B0600070205080204" pitchFamily="34" charset="-128"/>
            </a:endParaRPr>
          </a:p>
          <a:p>
            <a:pPr>
              <a:buNone/>
            </a:pPr>
            <a:endParaRPr lang="en-US" altLang="en-US" sz="1800" dirty="0">
              <a:ea typeface="MS PGothic" panose="020B0600070205080204" pitchFamily="34" charset="-128"/>
            </a:endParaRPr>
          </a:p>
        </p:txBody>
      </p:sp>
    </p:spTree>
    <p:extLst>
      <p:ext uri="{BB962C8B-B14F-4D97-AF65-F5344CB8AC3E}">
        <p14:creationId xmlns:p14="http://schemas.microsoft.com/office/powerpoint/2010/main" val="23612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800" dirty="0"/>
              <a:t>(1 of 6)</a:t>
            </a:r>
          </a:p>
        </p:txBody>
      </p:sp>
      <p:sp>
        <p:nvSpPr>
          <p:cNvPr id="14" name="Content Placeholder 2"/>
          <p:cNvSpPr>
            <a:spLocks noGrp="1"/>
          </p:cNvSpPr>
          <p:nvPr>
            <p:ph idx="1"/>
          </p:nvPr>
        </p:nvSpPr>
        <p:spPr/>
        <p:txBody>
          <a:bodyPr/>
          <a:lstStyle/>
          <a:p>
            <a:pPr>
              <a:defRPr/>
            </a:pPr>
            <a:r>
              <a:rPr lang="en-US" dirty="0"/>
              <a:t>A study is run to evaluate the effectiveness of a new exercise program to reduce systolic blood pressure (SBP) in patients with pre-hypertension; </a:t>
            </a:r>
            <a:r>
              <a:rPr lang="en-US" i="1" dirty="0"/>
              <a:t>n</a:t>
            </a:r>
            <a:r>
              <a:rPr lang="en-US" dirty="0"/>
              <a:t> = 15 patients participate and have SBP measured before and after 6 weeks on the program.  </a:t>
            </a:r>
          </a:p>
          <a:p>
            <a:pPr>
              <a:defRPr/>
            </a:pPr>
            <a:r>
              <a:rPr lang="en-US" dirty="0"/>
              <a:t>Is there a significant difference in SBP after participating in the program?</a:t>
            </a:r>
          </a:p>
        </p:txBody>
      </p:sp>
    </p:spTree>
    <p:extLst>
      <p:ext uri="{BB962C8B-B14F-4D97-AF65-F5344CB8AC3E}">
        <p14:creationId xmlns:p14="http://schemas.microsoft.com/office/powerpoint/2010/main" val="6159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400" dirty="0"/>
              <a:t>(2 of 6)</a:t>
            </a:r>
            <a:endParaRPr lang="en-US" dirty="0"/>
          </a:p>
        </p:txBody>
      </p:sp>
      <p:sp>
        <p:nvSpPr>
          <p:cNvPr id="14" name="Content Placeholder 2"/>
          <p:cNvSpPr>
            <a:spLocks noGrp="1"/>
          </p:cNvSpPr>
          <p:nvPr>
            <p:ph idx="1"/>
          </p:nvPr>
        </p:nvSpPr>
        <p:spPr/>
        <p:txBody>
          <a:bodyPr/>
          <a:lstStyle/>
          <a:p>
            <a:pPr>
              <a:spcBef>
                <a:spcPct val="0"/>
              </a:spcBef>
            </a:pPr>
            <a:r>
              <a:rPr lang="en-US" altLang="en-US" dirty="0"/>
              <a:t>Observed data</a:t>
            </a:r>
          </a:p>
        </p:txBody>
      </p:sp>
      <p:pic>
        <p:nvPicPr>
          <p:cNvPr id="4" name="Picture 4" descr="Patient, systolic blood pressure before exercise program, and systolic blood pressure after exercise program are the three column heads of the table. The row entries are as follows: 1, 125, and 118. 2, 132, and 134. 3, 138, and 130. 4, 120, and 124. 5, 125, and 105. 6, 127, and 130. 7, 136, and 130. 8, 139, and 132. 9, 131, and 123. 10, 132, and 128. 11, 135, and 126. 12, 136, and 140. 13, 128, and 135. 14, 127, and 126. 15, 130, and 132.&#10;" title="Table 1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648" y="2106867"/>
            <a:ext cx="3167062" cy="408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603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400" dirty="0"/>
              <a:t>(3 of 6)</a:t>
            </a:r>
            <a:endParaRPr lang="en-US" dirty="0"/>
          </a:p>
        </p:txBody>
      </p:sp>
      <p:sp>
        <p:nvSpPr>
          <p:cNvPr id="14" name="Content Placeholder 2"/>
          <p:cNvSpPr>
            <a:spLocks noGrp="1"/>
          </p:cNvSpPr>
          <p:nvPr>
            <p:ph idx="1"/>
          </p:nvPr>
        </p:nvSpPr>
        <p:spPr/>
        <p:txBody>
          <a:bodyPr/>
          <a:lstStyle/>
          <a:p>
            <a:pPr>
              <a:spcBef>
                <a:spcPct val="0"/>
              </a:spcBef>
            </a:pPr>
            <a:r>
              <a:rPr lang="en-US" altLang="en-US" dirty="0"/>
              <a:t>Difference scores</a:t>
            </a:r>
          </a:p>
        </p:txBody>
      </p:sp>
      <p:pic>
        <p:nvPicPr>
          <p:cNvPr id="4" name="Picture 4" descr="Patient, systolic blood pressure before exercise program, systolic blood pressure after exercise program, and difference (before minus after) are the four column heads of the table. The row entries are as follows: 1, 125, 118, and 7. 2, 132, 134, and negative 2. 3, 138, 130, and 8. 4, 120, 124, and negative 4. 5, 125, 105, and 20. 6, 127, 130, and negative 3. 7, 136, 130, and 6. 8, 139, 132, and 7. 9, 131, 123, and 8. 10, 132, 128, and 4. 11, 135, 126, and 9. 12, 136, 140, and negative 4. 13, 128, 135, and negative 7. 14, 127, 126, and 1. 15, 130, 132, and negative 2.&#10;" title="Table 1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150" y="2156080"/>
            <a:ext cx="6997700" cy="403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2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400" dirty="0"/>
              <a:t>(4 of 6)</a:t>
            </a:r>
            <a:endParaRPr lang="en-US" dirty="0"/>
          </a:p>
        </p:txBody>
      </p:sp>
      <p:sp>
        <p:nvSpPr>
          <p:cNvPr id="14" name="Content Placeholder 2"/>
          <p:cNvSpPr>
            <a:spLocks noGrp="1"/>
          </p:cNvSpPr>
          <p:nvPr>
            <p:ph idx="1"/>
          </p:nvPr>
        </p:nvSpPr>
        <p:spPr/>
        <p:txBody>
          <a:bodyPr/>
          <a:lstStyle/>
          <a:p>
            <a:pPr>
              <a:spcBef>
                <a:spcPct val="0"/>
              </a:spcBef>
            </a:pPr>
            <a:r>
              <a:rPr lang="en-US" altLang="en-US" dirty="0"/>
              <a:t>Ranks of the difference scores</a:t>
            </a:r>
          </a:p>
        </p:txBody>
      </p:sp>
      <p:pic>
        <p:nvPicPr>
          <p:cNvPr id="4" name="Picture 4" descr="Observed differences, ordered absolute values of differences, and ranks are the three column heads of the table. The row entries are as follows: 7, 1, and 1. Negative 2, negative 2, and 2.5. 8, negative 2, and 2.5. Negative 4, negative 3, and 4. 20, negative 4, and 6. Negative 3, negative 4, and 6. 6, 4, and 6. 7, 6, and 8. 8, negative 7, and 10. 4, 7, and 10. 9, 7, and 10. Negative 4, 8, and 12.5. Negative 7, 8, and 12.5. 1, 9, and 14. Negative 2, 20, and 15.&#10;" title="Table 1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068" y="2075117"/>
            <a:ext cx="321786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79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400" dirty="0"/>
              <a:t>(5 of 6)</a:t>
            </a:r>
            <a:endParaRPr lang="en-US" dirty="0"/>
          </a:p>
        </p:txBody>
      </p:sp>
      <p:sp>
        <p:nvSpPr>
          <p:cNvPr id="14" name="Content Placeholder 2"/>
          <p:cNvSpPr>
            <a:spLocks noGrp="1"/>
          </p:cNvSpPr>
          <p:nvPr>
            <p:ph idx="1"/>
          </p:nvPr>
        </p:nvSpPr>
        <p:spPr/>
        <p:txBody>
          <a:bodyPr/>
          <a:lstStyle/>
          <a:p>
            <a:pPr>
              <a:spcBef>
                <a:spcPct val="0"/>
              </a:spcBef>
            </a:pPr>
            <a:r>
              <a:rPr lang="en-US" altLang="en-US" dirty="0"/>
              <a:t>Signed ranks of the difference scores</a:t>
            </a:r>
          </a:p>
        </p:txBody>
      </p:sp>
      <p:pic>
        <p:nvPicPr>
          <p:cNvPr id="4" name="Picture 5" descr="Observed differences, ordered absolute values of differences, ranks, and signed ranks are the four column heads of the table. The row entries are as follows: 7, 1, 1, and 1. Negative 2, negative 2, 2.5, and negative 2.5. 8, negative 2, 2.5, and negative 2.5. Negative 4, negative 3, 4, and negative 4. 20, negative 4, 6, and negative 6. Negative 3, negative 4, 6, and negative 6. 6, 4, 6, and 6. 7, 6, 8, and 8. 8, negative 7, 10, and negative 10. 4, 7, 10, and 10. 9, 7, 10, and 10. Negative 4, 8, 12.5, and 12.5. Negative 7, 8, 12.5, and 12.5. 1, 9, 14, and 14. Negative 2, 20, 15, and 15.&#10;" title="Table 1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267" y="1984630"/>
            <a:ext cx="3286125" cy="420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2"/>
          <p:cNvSpPr txBox="1">
            <a:spLocks noChangeArrowheads="1"/>
          </p:cNvSpPr>
          <p:nvPr/>
        </p:nvSpPr>
        <p:spPr bwMode="auto">
          <a:xfrm>
            <a:off x="925829" y="5235829"/>
            <a:ext cx="1752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200" dirty="0"/>
              <a:t>W+ = </a:t>
            </a:r>
            <a:r>
              <a:rPr lang="en-US" altLang="en-US" sz="2200" dirty="0" smtClean="0"/>
              <a:t>89</a:t>
            </a:r>
          </a:p>
          <a:p>
            <a:pPr>
              <a:spcBef>
                <a:spcPct val="0"/>
              </a:spcBef>
              <a:buFontTx/>
              <a:buNone/>
            </a:pPr>
            <a:r>
              <a:rPr lang="en-US" altLang="en-US" sz="2200" dirty="0" smtClean="0"/>
              <a:t>W</a:t>
            </a:r>
            <a:r>
              <a:rPr lang="en-US" altLang="en-US" sz="2200" dirty="0"/>
              <a:t>– = 31</a:t>
            </a:r>
          </a:p>
        </p:txBody>
      </p:sp>
    </p:spTree>
    <p:extLst>
      <p:ext uri="{BB962C8B-B14F-4D97-AF65-F5344CB8AC3E}">
        <p14:creationId xmlns:p14="http://schemas.microsoft.com/office/powerpoint/2010/main" val="404136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Example 10.7.</a:t>
            </a:r>
            <a:br>
              <a:rPr lang="en-US" dirty="0"/>
            </a:br>
            <a:r>
              <a:rPr lang="en-US" dirty="0"/>
              <a:t>Wilcoxon Signed Rank Test </a:t>
            </a:r>
            <a:r>
              <a:rPr lang="en-US" sz="1400" dirty="0"/>
              <a:t>(6 of 6)</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W = 31.</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W ≤ 25 (Table 7).</a:t>
            </a:r>
          </a:p>
          <a:p>
            <a:r>
              <a:rPr lang="en-US" altLang="en-US" dirty="0">
                <a:ea typeface="MS PGothic" panose="020B0600070205080204" pitchFamily="34" charset="-128"/>
              </a:rPr>
              <a:t>Do not reject H</a:t>
            </a:r>
            <a:r>
              <a:rPr lang="en-US" altLang="en-US" baseline="-25000" dirty="0">
                <a:ea typeface="MS PGothic" panose="020B0600070205080204" pitchFamily="34" charset="-128"/>
              </a:rPr>
              <a:t>0</a:t>
            </a:r>
            <a:r>
              <a:rPr lang="en-US" altLang="en-US" dirty="0">
                <a:ea typeface="MS PGothic" panose="020B0600070205080204" pitchFamily="34" charset="-128"/>
              </a:rPr>
              <a:t> because 31 &gt; 25. We do not have significant evidence to show that the median difference in SBP is not zero.</a:t>
            </a:r>
            <a:endParaRPr lang="en-US" altLang="en-US" sz="1800" dirty="0">
              <a:ea typeface="MS PGothic" panose="020B0600070205080204" pitchFamily="34" charset="-128"/>
            </a:endParaRPr>
          </a:p>
        </p:txBody>
      </p:sp>
    </p:spTree>
    <p:extLst>
      <p:ext uri="{BB962C8B-B14F-4D97-AF65-F5344CB8AC3E}">
        <p14:creationId xmlns:p14="http://schemas.microsoft.com/office/powerpoint/2010/main" val="30823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Tests with More Than Two Independent Samples: </a:t>
            </a: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600" dirty="0">
                <a:ea typeface="MS PGothic" panose="020B0600070205080204" pitchFamily="34" charset="-128"/>
              </a:rPr>
              <a:t>(1 of 2)</a:t>
            </a:r>
            <a:endParaRPr lang="en-US" dirty="0"/>
          </a:p>
        </p:txBody>
      </p:sp>
      <p:sp>
        <p:nvSpPr>
          <p:cNvPr id="14" name="Content Placeholder 2"/>
          <p:cNvSpPr>
            <a:spLocks noGrp="1"/>
          </p:cNvSpPr>
          <p:nvPr>
            <p:ph idx="1"/>
          </p:nvPr>
        </p:nvSpPr>
        <p:spPr/>
        <p:txBody>
          <a:bodyPr/>
          <a:lstStyle/>
          <a:p>
            <a:r>
              <a:rPr lang="en-US" altLang="en-US" dirty="0"/>
              <a:t>Continuous outcome that is not assumed to follow a normal distribution</a:t>
            </a:r>
          </a:p>
          <a:p>
            <a:r>
              <a:rPr lang="en-US" altLang="en-US" dirty="0"/>
              <a:t>k (k &gt; 2) independent samples</a:t>
            </a:r>
          </a:p>
          <a:p>
            <a:pPr>
              <a:buNone/>
            </a:pPr>
            <a:r>
              <a:rPr lang="en-US" altLang="en-US" dirty="0"/>
              <a:t>		H</a:t>
            </a:r>
            <a:r>
              <a:rPr lang="en-US" altLang="en-US" baseline="-25000" dirty="0"/>
              <a:t>0</a:t>
            </a:r>
            <a:r>
              <a:rPr lang="en-US" altLang="en-US" dirty="0"/>
              <a:t>: k population medians are equal</a:t>
            </a:r>
          </a:p>
          <a:p>
            <a:pPr>
              <a:buNone/>
            </a:pPr>
            <a:r>
              <a:rPr lang="en-US" altLang="en-US" dirty="0"/>
              <a:t>		H</a:t>
            </a:r>
            <a:r>
              <a:rPr lang="en-US" altLang="en-US" baseline="-25000" dirty="0"/>
              <a:t>1</a:t>
            </a:r>
            <a:r>
              <a:rPr lang="en-US" altLang="en-US" dirty="0"/>
              <a:t>: k population medians are not all equal </a:t>
            </a:r>
          </a:p>
          <a:p>
            <a:pPr>
              <a:buNone/>
            </a:pPr>
            <a:endParaRPr lang="en-US" altLang="en-US" dirty="0"/>
          </a:p>
          <a:p>
            <a:pPr>
              <a:buNone/>
            </a:pPr>
            <a:endParaRPr lang="en-US" altLang="en-US" dirty="0"/>
          </a:p>
          <a:p>
            <a:pPr>
              <a:buNone/>
            </a:pPr>
            <a:endParaRPr lang="en-US" altLang="en-US" dirty="0"/>
          </a:p>
        </p:txBody>
      </p:sp>
    </p:spTree>
    <p:extLst>
      <p:ext uri="{BB962C8B-B14F-4D97-AF65-F5344CB8AC3E}">
        <p14:creationId xmlns:p14="http://schemas.microsoft.com/office/powerpoint/2010/main" val="33869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Compare and contrast the Sign test and Wilcoxon Signed Rank test</a:t>
            </a:r>
          </a:p>
          <a:p>
            <a:r>
              <a:rPr lang="en-US" altLang="en-US" dirty="0">
                <a:ea typeface="MS PGothic" panose="020B0600070205080204" pitchFamily="34" charset="-128"/>
              </a:rPr>
              <a:t>Perform and interpret the </a:t>
            </a:r>
            <a:r>
              <a:rPr lang="en-US" altLang="en-US" dirty="0" err="1">
                <a:ea typeface="MS PGothic" panose="020B0600070205080204" pitchFamily="34" charset="-128"/>
              </a:rPr>
              <a:t>Kruskal</a:t>
            </a:r>
            <a:r>
              <a:rPr lang="en-US" altLang="en-US" dirty="0">
                <a:ea typeface="MS PGothic" panose="020B0600070205080204" pitchFamily="34" charset="-128"/>
              </a:rPr>
              <a:t>–Wallis test</a:t>
            </a:r>
          </a:p>
          <a:p>
            <a:r>
              <a:rPr lang="en-US" altLang="en-US" dirty="0">
                <a:ea typeface="MS PGothic" panose="020B0600070205080204" pitchFamily="34" charset="-128"/>
              </a:rPr>
              <a:t>Identify the appropriate nonparametric hypothesis testing procedure based on type of outcome variable and number of samples</a:t>
            </a:r>
          </a:p>
        </p:txBody>
      </p:sp>
    </p:spTree>
    <p:extLst>
      <p:ext uri="{BB962C8B-B14F-4D97-AF65-F5344CB8AC3E}">
        <p14:creationId xmlns:p14="http://schemas.microsoft.com/office/powerpoint/2010/main" val="406558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Tests with More Than Two Independent Samples: </a:t>
            </a: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600" dirty="0">
                <a:ea typeface="MS PGothic" panose="020B0600070205080204" pitchFamily="34" charset="-128"/>
              </a:rPr>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H,</a:t>
            </a:r>
          </a:p>
          <a:p>
            <a:endParaRPr lang="en-US" altLang="en-US" dirty="0">
              <a:ea typeface="MS PGothic" panose="020B0600070205080204" pitchFamily="34" charset="-128"/>
            </a:endParaRPr>
          </a:p>
          <a:p>
            <a:endParaRPr lang="en-US" altLang="en-US" dirty="0">
              <a:ea typeface="MS PGothic" panose="020B0600070205080204" pitchFamily="34" charset="-128"/>
            </a:endParaRPr>
          </a:p>
          <a:p>
            <a:pPr>
              <a:buNone/>
            </a:pPr>
            <a:r>
              <a:rPr lang="en-US" altLang="en-US" sz="2400" dirty="0">
                <a:ea typeface="MS PGothic" panose="020B0600070205080204" pitchFamily="34" charset="-128"/>
              </a:rPr>
              <a:t>	where k = number of groups, N = total sample size, </a:t>
            </a:r>
            <a:r>
              <a:rPr lang="en-US" altLang="en-US" sz="2400" dirty="0" err="1">
                <a:ea typeface="MS PGothic" panose="020B0600070205080204" pitchFamily="34" charset="-128"/>
              </a:rPr>
              <a:t>nj</a:t>
            </a:r>
            <a:r>
              <a:rPr lang="en-US" altLang="en-US" sz="2400" dirty="0">
                <a:ea typeface="MS PGothic" panose="020B0600070205080204" pitchFamily="34" charset="-128"/>
              </a:rPr>
              <a:t> = sample size in </a:t>
            </a:r>
            <a:r>
              <a:rPr lang="en-US" altLang="en-US" sz="2400" dirty="0" err="1">
                <a:ea typeface="MS PGothic" panose="020B0600070205080204" pitchFamily="34" charset="-128"/>
              </a:rPr>
              <a:t>jth</a:t>
            </a:r>
            <a:r>
              <a:rPr lang="en-US" altLang="en-US" sz="2400" dirty="0">
                <a:ea typeface="MS PGothic" panose="020B0600070205080204" pitchFamily="34" charset="-128"/>
              </a:rPr>
              <a:t> group, </a:t>
            </a:r>
            <a:r>
              <a:rPr lang="en-US" altLang="en-US" sz="2400" dirty="0" err="1">
                <a:ea typeface="MS PGothic" panose="020B0600070205080204" pitchFamily="34" charset="-128"/>
              </a:rPr>
              <a:t>Rj</a:t>
            </a:r>
            <a:r>
              <a:rPr lang="en-US" altLang="en-US" sz="2400" dirty="0">
                <a:ea typeface="MS PGothic" panose="020B0600070205080204" pitchFamily="34" charset="-128"/>
              </a:rPr>
              <a:t> = sum of the ranks in </a:t>
            </a:r>
            <a:r>
              <a:rPr lang="en-US" altLang="en-US" sz="2400" dirty="0" err="1">
                <a:ea typeface="MS PGothic" panose="020B0600070205080204" pitchFamily="34" charset="-128"/>
              </a:rPr>
              <a:t>jth</a:t>
            </a:r>
            <a:r>
              <a:rPr lang="en-US" altLang="en-US" sz="2400" dirty="0">
                <a:ea typeface="MS PGothic" panose="020B0600070205080204" pitchFamily="34" charset="-128"/>
              </a:rPr>
              <a:t> group.</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H ≥ critical value in Table 8.</a:t>
            </a:r>
            <a:endParaRPr lang="en-US" altLang="en-US" sz="2000" dirty="0">
              <a:ea typeface="MS PGothic" panose="020B0600070205080204" pitchFamily="34" charset="-128"/>
            </a:endParaRPr>
          </a:p>
        </p:txBody>
      </p:sp>
      <p:graphicFrame>
        <p:nvGraphicFramePr>
          <p:cNvPr id="4" name="Object 3" descr="H equals 12 over N times N plus 1 times summation of R j square over n j with lower limit of j equals 1 and upper limit of k the whole minus 3 times the whole of N plus 1.&#10;" title="Unnumbered figure"/>
          <p:cNvGraphicFramePr>
            <a:graphicFrameLocks noChangeAspect="1"/>
          </p:cNvGraphicFramePr>
          <p:nvPr>
            <p:extLst>
              <p:ext uri="{D42A27DB-BD31-4B8C-83A1-F6EECF244321}">
                <p14:modId xmlns:p14="http://schemas.microsoft.com/office/powerpoint/2010/main" val="1787297555"/>
              </p:ext>
            </p:extLst>
          </p:nvPr>
        </p:nvGraphicFramePr>
        <p:xfrm>
          <a:off x="3124200" y="1964140"/>
          <a:ext cx="4289425" cy="1066800"/>
        </p:xfrm>
        <a:graphic>
          <a:graphicData uri="http://schemas.openxmlformats.org/presentationml/2006/ole">
            <mc:AlternateContent xmlns:mc="http://schemas.openxmlformats.org/markup-compatibility/2006">
              <mc:Choice xmlns:v="urn:schemas-microsoft-com:vml" Requires="v">
                <p:oleObj spid="_x0000_s3076" name="Equation" r:id="rId3" imgW="2032000" imgH="508000" progId="Equation.3">
                  <p:embed/>
                </p:oleObj>
              </mc:Choice>
              <mc:Fallback>
                <p:oleObj name="Equation" r:id="rId3" imgW="2032000" imgH="508000" progId="Equation.3">
                  <p:embed/>
                  <p:pic>
                    <p:nvPicPr>
                      <p:cNvPr id="450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964140"/>
                        <a:ext cx="42894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664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10.8.</a:t>
            </a:r>
            <a:br>
              <a:rPr lang="en-US" altLang="en-US" dirty="0">
                <a:ea typeface="MS PGothic" panose="020B0600070205080204" pitchFamily="34" charset="-128"/>
              </a:rPr>
            </a:b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400" dirty="0">
                <a:ea typeface="MS PGothic" panose="020B0600070205080204" pitchFamily="34" charset="-128"/>
              </a:rPr>
              <a:t>(1 of 4)</a:t>
            </a:r>
            <a:endParaRPr lang="en-US" dirty="0"/>
          </a:p>
        </p:txBody>
      </p:sp>
      <p:sp>
        <p:nvSpPr>
          <p:cNvPr id="14" name="Content Placeholder 2"/>
          <p:cNvSpPr>
            <a:spLocks noGrp="1"/>
          </p:cNvSpPr>
          <p:nvPr>
            <p:ph idx="1"/>
          </p:nvPr>
        </p:nvSpPr>
        <p:spPr/>
        <p:txBody>
          <a:bodyPr/>
          <a:lstStyle/>
          <a:p>
            <a:pPr>
              <a:defRPr/>
            </a:pPr>
            <a:r>
              <a:rPr lang="en-US" dirty="0"/>
              <a:t>A clinical study is run to assess differences in albumin levels in patients following 5%, 10%, and 15% protein diets.  </a:t>
            </a:r>
          </a:p>
        </p:txBody>
      </p:sp>
      <p:pic>
        <p:nvPicPr>
          <p:cNvPr id="4" name="Picture 4" descr="5 percent protein, 10 percent protein, and 15 percent protein are the three column heads of the table. The row entries are as follows: 3.1, 3.8, and 4.0. 2.6, 4.1, and 5.5. 2.9, 2.9, and 5.0. Blank, 3.4, and 4.8. Blank, 4.2, and blank.&#10;" title="Table 1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646528"/>
            <a:ext cx="53721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955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10.8.</a:t>
            </a:r>
            <a:br>
              <a:rPr lang="en-US" altLang="en-US" dirty="0">
                <a:ea typeface="MS PGothic" panose="020B0600070205080204" pitchFamily="34" charset="-128"/>
              </a:rPr>
            </a:b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400" dirty="0">
                <a:ea typeface="MS PGothic" panose="020B0600070205080204" pitchFamily="34" charset="-128"/>
              </a:rPr>
              <a:t>(2 of 4)</a:t>
            </a:r>
            <a:endParaRPr lang="en-US" dirty="0"/>
          </a:p>
        </p:txBody>
      </p:sp>
      <p:sp>
        <p:nvSpPr>
          <p:cNvPr id="14" name="Content Placeholder 2"/>
          <p:cNvSpPr>
            <a:spLocks noGrp="1"/>
          </p:cNvSpPr>
          <p:nvPr>
            <p:ph idx="1"/>
          </p:nvPr>
        </p:nvSpPr>
        <p:spPr/>
        <p:txBody>
          <a:bodyPr/>
          <a:lstStyle/>
          <a:p>
            <a:pPr marL="400050" lvl="1" indent="0">
              <a:buNone/>
              <a:defRPr/>
            </a:pPr>
            <a:r>
              <a:rPr lang="en-US" sz="2200" dirty="0"/>
              <a:t>H</a:t>
            </a:r>
            <a:r>
              <a:rPr lang="en-US" sz="2200" baseline="-25000" dirty="0"/>
              <a:t>0</a:t>
            </a:r>
            <a:r>
              <a:rPr lang="en-US" sz="2200" dirty="0"/>
              <a:t>: The three population medians are equal</a:t>
            </a:r>
          </a:p>
          <a:p>
            <a:pPr marL="400050" lvl="1" indent="0">
              <a:buNone/>
              <a:defRPr/>
            </a:pPr>
            <a:r>
              <a:rPr lang="en-US" sz="2200" dirty="0"/>
              <a:t>H</a:t>
            </a:r>
            <a:r>
              <a:rPr lang="en-US" sz="2200" baseline="-25000" dirty="0"/>
              <a:t>1</a:t>
            </a:r>
            <a:r>
              <a:rPr lang="en-US" sz="2200" dirty="0"/>
              <a:t>: The three population medians are not equal</a:t>
            </a:r>
          </a:p>
          <a:p>
            <a:pPr marL="0" indent="0">
              <a:buNone/>
              <a:defRPr/>
            </a:pPr>
            <a:r>
              <a:rPr lang="en-US" dirty="0">
                <a:latin typeface="Symbol" charset="0"/>
              </a:rPr>
              <a:t>		a </a:t>
            </a:r>
            <a:r>
              <a:rPr lang="en-US" dirty="0"/>
              <a:t>= 0.05</a:t>
            </a:r>
          </a:p>
          <a:p>
            <a:pPr>
              <a:defRPr/>
            </a:pPr>
            <a:r>
              <a:rPr lang="en-US" dirty="0"/>
              <a:t>Test statistic is H.</a:t>
            </a:r>
          </a:p>
          <a:p>
            <a:pPr>
              <a:defRPr/>
            </a:pPr>
            <a:r>
              <a:rPr lang="en-US" dirty="0"/>
              <a:t>Rank data in pooled sample (</a:t>
            </a:r>
            <a:r>
              <a:rPr lang="en-US" i="1" dirty="0"/>
              <a:t>n</a:t>
            </a:r>
            <a:r>
              <a:rPr lang="en-US" dirty="0"/>
              <a:t> = 12), and compute R</a:t>
            </a:r>
            <a:r>
              <a:rPr lang="en-US" baseline="-25000" dirty="0"/>
              <a:t>1</a:t>
            </a:r>
            <a:r>
              <a:rPr lang="en-US" dirty="0"/>
              <a:t>, R</a:t>
            </a:r>
            <a:r>
              <a:rPr lang="en-US" baseline="-25000" dirty="0"/>
              <a:t>2</a:t>
            </a:r>
            <a:r>
              <a:rPr lang="en-US" dirty="0"/>
              <a:t>, and R</a:t>
            </a:r>
            <a:r>
              <a:rPr lang="en-US" baseline="-25000" dirty="0"/>
              <a:t>3</a:t>
            </a:r>
            <a:r>
              <a:rPr lang="en-US" dirty="0"/>
              <a:t>.</a:t>
            </a:r>
          </a:p>
        </p:txBody>
      </p:sp>
    </p:spTree>
    <p:extLst>
      <p:ext uri="{BB962C8B-B14F-4D97-AF65-F5344CB8AC3E}">
        <p14:creationId xmlns:p14="http://schemas.microsoft.com/office/powerpoint/2010/main" val="192394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10.8.</a:t>
            </a:r>
            <a:br>
              <a:rPr lang="en-US" altLang="en-US" dirty="0">
                <a:ea typeface="MS PGothic" panose="020B0600070205080204" pitchFamily="34" charset="-128"/>
              </a:rPr>
            </a:b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400" dirty="0">
                <a:ea typeface="MS PGothic" panose="020B0600070205080204" pitchFamily="34" charset="-128"/>
              </a:rPr>
              <a:t>(3 of 4)</a:t>
            </a:r>
            <a:endParaRPr lang="en-US" dirty="0"/>
          </a:p>
        </p:txBody>
      </p:sp>
      <p:pic>
        <p:nvPicPr>
          <p:cNvPr id="5" name="Picture 3" descr="5 percent protein, 10 percent protein, 15 percent protein, total sample (ordered smallest to largest), and ranks are the column heads of the table. Each of the total sample and ranks columns is further divided into three subcolumns, 5 percent protein, 10 percent protein, and 15 percent protein. Under 5 percent protein, 3.1, 2.6, and 2.9 are the values listed. Under 10 percent protein, 3.8, 4.1, 2.9, 3.4, and 4.2 are the values listed. Under 15 percent protein, 4.0, 5.5, 5.0, and 4.8 are the values listed. In the columns representing total sample, values are ordered smallest to largest row-wise. Under 5 percent protein, 2.6, 2.9, and 3.1 are the values listed. Under 10 percent protein, 2.9, 3.4, 3.8, 4.1, and 4.2 are the values listed. Under 15 percent protein, 4.0, 4.8, 5.0, and 5.5 are the values listed. In the columns representing ranks, values are listed from smallest to largest row-wise. Under 5 percent protein, 1, 2.5, and 4 are the ranks listed. Under 10 percent protein, 2.5, 5, 6, 8, and 9 are the ranks listed. Under 15 percent protein, 7, 10, 11, and 12 are the ranks listed.&#10;" title="Table 1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44" y="1586552"/>
            <a:ext cx="8418512"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73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10.8.</a:t>
            </a:r>
            <a:br>
              <a:rPr lang="en-US" altLang="en-US" dirty="0">
                <a:ea typeface="MS PGothic" panose="020B0600070205080204" pitchFamily="34" charset="-128"/>
              </a:rPr>
            </a:br>
            <a:r>
              <a:rPr lang="en-US" altLang="en-US" dirty="0" err="1">
                <a:ea typeface="MS PGothic" panose="020B0600070205080204" pitchFamily="34" charset="-128"/>
              </a:rPr>
              <a:t>Kruskal</a:t>
            </a:r>
            <a:r>
              <a:rPr lang="en-US" altLang="en-US" dirty="0">
                <a:ea typeface="MS PGothic" panose="020B0600070205080204" pitchFamily="34" charset="-128"/>
              </a:rPr>
              <a:t>–Wallis Test </a:t>
            </a:r>
            <a:r>
              <a:rPr lang="en-US" altLang="en-US" sz="1400" dirty="0">
                <a:ea typeface="MS PGothic" panose="020B0600070205080204" pitchFamily="34" charset="-128"/>
              </a:rPr>
              <a:t>(4 of 4)</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R</a:t>
            </a:r>
            <a:r>
              <a:rPr lang="en-US" altLang="en-US" baseline="-25000" dirty="0">
                <a:ea typeface="MS PGothic" panose="020B0600070205080204" pitchFamily="34" charset="-128"/>
              </a:rPr>
              <a:t>1</a:t>
            </a:r>
            <a:r>
              <a:rPr lang="en-US" altLang="en-US" dirty="0">
                <a:ea typeface="MS PGothic" panose="020B0600070205080204" pitchFamily="34" charset="-128"/>
              </a:rPr>
              <a:t> = 7.5, R</a:t>
            </a:r>
            <a:r>
              <a:rPr lang="en-US" altLang="en-US" baseline="-25000" dirty="0">
                <a:ea typeface="MS PGothic" panose="020B0600070205080204" pitchFamily="34" charset="-128"/>
              </a:rPr>
              <a:t>2</a:t>
            </a:r>
            <a:r>
              <a:rPr lang="en-US" altLang="en-US" dirty="0">
                <a:ea typeface="MS PGothic" panose="020B0600070205080204" pitchFamily="34" charset="-128"/>
              </a:rPr>
              <a:t> = 30.5, R</a:t>
            </a:r>
            <a:r>
              <a:rPr lang="en-US" altLang="en-US" baseline="-25000" dirty="0">
                <a:ea typeface="MS PGothic" panose="020B0600070205080204" pitchFamily="34" charset="-128"/>
              </a:rPr>
              <a:t>3</a:t>
            </a:r>
            <a:r>
              <a:rPr lang="en-US" altLang="en-US" dirty="0">
                <a:ea typeface="MS PGothic" panose="020B0600070205080204" pitchFamily="34" charset="-128"/>
              </a:rPr>
              <a:t> = 40.  </a:t>
            </a:r>
          </a:p>
          <a:p>
            <a:r>
              <a:rPr lang="en-US" altLang="en-US" dirty="0">
                <a:ea typeface="MS PGothic" panose="020B0600070205080204" pitchFamily="34" charset="-128"/>
              </a:rPr>
              <a:t>Test statistic is H.</a:t>
            </a:r>
          </a:p>
          <a:p>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ea typeface="MS PGothic" panose="020B0600070205080204" pitchFamily="34" charset="-128"/>
            </a:endParaRPr>
          </a:p>
          <a:p>
            <a:pPr>
              <a:buNone/>
            </a:pPr>
            <a:endParaRPr lang="en-US" altLang="en-US" dirty="0">
              <a:ea typeface="MS PGothic" panose="020B0600070205080204" pitchFamily="34" charset="-128"/>
            </a:endParaRP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H ≥ 5.656 (Table 8).</a:t>
            </a:r>
          </a:p>
        </p:txBody>
      </p:sp>
      <p:graphicFrame>
        <p:nvGraphicFramePr>
          <p:cNvPr id="4" name="Object 4" descr="H equals 12 over N times N plus 1 times summation of R j square over n j with lower limit of j equals 1 and upper limit of k the whole minus 3 times the whole of N plus 1 equals 12 over 12 times 13 times the whole of 7.5 square over 3 plus 30.5 square over 5 plus 40 square over 4 minus 3 times 13 equals 7.52.&#10;" title="Unnumbered figure"/>
          <p:cNvGraphicFramePr>
            <a:graphicFrameLocks noChangeAspect="1"/>
          </p:cNvGraphicFramePr>
          <p:nvPr>
            <p:extLst>
              <p:ext uri="{D42A27DB-BD31-4B8C-83A1-F6EECF244321}">
                <p14:modId xmlns:p14="http://schemas.microsoft.com/office/powerpoint/2010/main" val="3363206493"/>
              </p:ext>
            </p:extLst>
          </p:nvPr>
        </p:nvGraphicFramePr>
        <p:xfrm>
          <a:off x="1310185" y="2432145"/>
          <a:ext cx="6097588" cy="2247900"/>
        </p:xfrm>
        <a:graphic>
          <a:graphicData uri="http://schemas.openxmlformats.org/presentationml/2006/ole">
            <mc:AlternateContent xmlns:mc="http://schemas.openxmlformats.org/markup-compatibility/2006">
              <mc:Choice xmlns:v="urn:schemas-microsoft-com:vml" Requires="v">
                <p:oleObj spid="_x0000_s4100" name="Equation" r:id="rId3" imgW="2743200" imgH="1016000" progId="Equation.3">
                  <p:embed/>
                </p:oleObj>
              </mc:Choice>
              <mc:Fallback>
                <p:oleObj name="Equation" r:id="rId3" imgW="2743200" imgH="1016000" progId="Equation.3">
                  <p:embed/>
                  <p:pic>
                    <p:nvPicPr>
                      <p:cNvPr id="4915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0185" y="2432145"/>
                        <a:ext cx="60975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585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sz="3200" dirty="0"/>
              <a:t>Tests with More Than Two Independent Samples: </a:t>
            </a:r>
            <a:r>
              <a:rPr lang="en-US" sz="3200" dirty="0" err="1"/>
              <a:t>Kruskal</a:t>
            </a:r>
            <a:r>
              <a:rPr lang="en-US" sz="3200" dirty="0"/>
              <a:t> Wallis Test</a:t>
            </a:r>
            <a:endParaRPr lang="en-US" dirty="0"/>
          </a:p>
        </p:txBody>
      </p:sp>
      <p:sp>
        <p:nvSpPr>
          <p:cNvPr id="14" name="Content Placeholder 2"/>
          <p:cNvSpPr>
            <a:spLocks noGrp="1"/>
          </p:cNvSpPr>
          <p:nvPr>
            <p:ph idx="1"/>
          </p:nvPr>
        </p:nvSpPr>
        <p:spPr/>
        <p:txBody>
          <a:bodyPr/>
          <a:lstStyle/>
          <a:p>
            <a:r>
              <a:rPr lang="en-US" altLang="en-US" dirty="0"/>
              <a:t>Reject H</a:t>
            </a:r>
            <a:r>
              <a:rPr lang="en-US" altLang="en-US" baseline="-25000" dirty="0"/>
              <a:t>0</a:t>
            </a:r>
            <a:r>
              <a:rPr lang="en-US" altLang="en-US" dirty="0"/>
              <a:t> because 7.52 &gt; 5.656.  </a:t>
            </a:r>
          </a:p>
          <a:p>
            <a:r>
              <a:rPr lang="en-US" altLang="en-US" dirty="0"/>
              <a:t>We have statistically significant evidence to show that there is a difference in median albumin levels among the three diets.</a:t>
            </a:r>
          </a:p>
          <a:p>
            <a:endParaRPr lang="en-US" altLang="en-US" sz="1800" dirty="0"/>
          </a:p>
          <a:p>
            <a:pPr>
              <a:buNone/>
            </a:pPr>
            <a:endParaRPr lang="en-US" altLang="en-US" sz="1800" dirty="0"/>
          </a:p>
          <a:p>
            <a:pPr>
              <a:buNone/>
            </a:pPr>
            <a:r>
              <a:rPr lang="en-US" altLang="en-US" sz="1800" dirty="0"/>
              <a:t>	</a:t>
            </a:r>
            <a:endParaRPr lang="en-US" altLang="en-US" sz="1600" dirty="0"/>
          </a:p>
          <a:p>
            <a:pPr>
              <a:buNone/>
            </a:pPr>
            <a:endParaRPr lang="en-US" altLang="en-US" sz="1800" dirty="0"/>
          </a:p>
          <a:p>
            <a:pPr>
              <a:buNone/>
            </a:pPr>
            <a:endParaRPr lang="en-US" altLang="en-US" sz="1800" dirty="0"/>
          </a:p>
        </p:txBody>
      </p:sp>
    </p:spTree>
    <p:extLst>
      <p:ext uri="{BB962C8B-B14F-4D97-AF65-F5344CB8AC3E}">
        <p14:creationId xmlns:p14="http://schemas.microsoft.com/office/powerpoint/2010/main" val="58900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Nonparametric Tests</a:t>
            </a:r>
          </a:p>
        </p:txBody>
      </p:sp>
      <p:sp>
        <p:nvSpPr>
          <p:cNvPr id="14" name="Content Placeholder 2"/>
          <p:cNvSpPr>
            <a:spLocks noGrp="1"/>
          </p:cNvSpPr>
          <p:nvPr>
            <p:ph idx="1"/>
          </p:nvPr>
        </p:nvSpPr>
        <p:spPr/>
        <p:txBody>
          <a:bodyPr/>
          <a:lstStyle/>
          <a:p>
            <a:pPr>
              <a:defRPr/>
            </a:pPr>
            <a:r>
              <a:rPr lang="en-US" dirty="0"/>
              <a:t>Appropriate when outcome is continuous but not normally distributed</a:t>
            </a:r>
          </a:p>
          <a:p>
            <a:pPr lvl="1">
              <a:defRPr/>
            </a:pPr>
            <a:r>
              <a:rPr lang="en-US" sz="2200" dirty="0"/>
              <a:t>Rank scores (e.g., disease stage)</a:t>
            </a:r>
          </a:p>
          <a:p>
            <a:pPr lvl="1">
              <a:defRPr/>
            </a:pPr>
            <a:r>
              <a:rPr lang="en-US" sz="2200" dirty="0"/>
              <a:t>Continuous but subject to extremes</a:t>
            </a:r>
          </a:p>
          <a:p>
            <a:pPr lvl="1">
              <a:defRPr/>
            </a:pPr>
            <a:r>
              <a:rPr lang="en-US" sz="2200" dirty="0"/>
              <a:t>Continuous but there are limits of detection (on high or low end of scale)</a:t>
            </a:r>
          </a:p>
        </p:txBody>
      </p:sp>
    </p:spTree>
    <p:extLst>
      <p:ext uri="{BB962C8B-B14F-4D97-AF65-F5344CB8AC3E}">
        <p14:creationId xmlns:p14="http://schemas.microsoft.com/office/powerpoint/2010/main" val="381399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General Approach</a:t>
            </a:r>
          </a:p>
        </p:txBody>
      </p:sp>
      <p:sp>
        <p:nvSpPr>
          <p:cNvPr id="14" name="Content Placeholder 2"/>
          <p:cNvSpPr>
            <a:spLocks noGrp="1"/>
          </p:cNvSpPr>
          <p:nvPr>
            <p:ph idx="1"/>
          </p:nvPr>
        </p:nvSpPr>
        <p:spPr/>
        <p:txBody>
          <a:bodyPr/>
          <a:lstStyle/>
          <a:p>
            <a:pPr>
              <a:defRPr/>
            </a:pPr>
            <a:r>
              <a:rPr lang="en-US" dirty="0"/>
              <a:t>Rank data</a:t>
            </a:r>
          </a:p>
          <a:p>
            <a:pPr>
              <a:defRPr/>
            </a:pPr>
            <a:r>
              <a:rPr lang="en-US" dirty="0"/>
              <a:t>Perform analysis on ranks</a:t>
            </a:r>
          </a:p>
          <a:p>
            <a:pPr>
              <a:defRPr/>
            </a:pPr>
            <a:r>
              <a:rPr lang="en-US" dirty="0"/>
              <a:t>Follow same 5-step procedure for hypothesis testing</a:t>
            </a:r>
          </a:p>
        </p:txBody>
      </p:sp>
    </p:spTree>
    <p:extLst>
      <p:ext uri="{BB962C8B-B14F-4D97-AF65-F5344CB8AC3E}">
        <p14:creationId xmlns:p14="http://schemas.microsoft.com/office/powerpoint/2010/main" val="114546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Ranking Data</a:t>
            </a:r>
          </a:p>
        </p:txBody>
      </p:sp>
      <p:sp>
        <p:nvSpPr>
          <p:cNvPr id="14" name="Content Placeholder 2"/>
          <p:cNvSpPr>
            <a:spLocks noGrp="1"/>
          </p:cNvSpPr>
          <p:nvPr>
            <p:ph idx="1"/>
          </p:nvPr>
        </p:nvSpPr>
        <p:spPr/>
        <p:txBody>
          <a:bodyPr/>
          <a:lstStyle/>
          <a:p>
            <a:pPr>
              <a:defRPr/>
            </a:pPr>
            <a:r>
              <a:rPr lang="en-US" dirty="0"/>
              <a:t>Raw data	</a:t>
            </a:r>
          </a:p>
          <a:p>
            <a:pPr marL="0" indent="0">
              <a:buNone/>
              <a:defRPr/>
            </a:pPr>
            <a:r>
              <a:rPr lang="en-US" dirty="0"/>
              <a:t>		7	5	9	3	0	2</a:t>
            </a:r>
          </a:p>
          <a:p>
            <a:pPr>
              <a:defRPr/>
            </a:pPr>
            <a:r>
              <a:rPr lang="en-US" dirty="0"/>
              <a:t>Ordered data</a:t>
            </a:r>
          </a:p>
          <a:p>
            <a:pPr marL="471487" lvl="1" indent="0">
              <a:buNone/>
              <a:defRPr/>
            </a:pPr>
            <a:r>
              <a:rPr lang="en-US" sz="2200" dirty="0"/>
              <a:t>		0	2	3	5	7	9</a:t>
            </a:r>
          </a:p>
          <a:p>
            <a:pPr>
              <a:defRPr/>
            </a:pPr>
            <a:r>
              <a:rPr lang="en-US" dirty="0"/>
              <a:t>Ranked data</a:t>
            </a:r>
          </a:p>
          <a:p>
            <a:pPr marL="0" indent="0">
              <a:buNone/>
              <a:defRPr/>
            </a:pPr>
            <a:r>
              <a:rPr lang="en-US" dirty="0"/>
              <a:t>		1	2	3	4	5	6</a:t>
            </a:r>
          </a:p>
        </p:txBody>
      </p:sp>
    </p:spTree>
    <p:extLst>
      <p:ext uri="{BB962C8B-B14F-4D97-AF65-F5344CB8AC3E}">
        <p14:creationId xmlns:p14="http://schemas.microsoft.com/office/powerpoint/2010/main" val="411602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Ranking Data with Ties</a:t>
            </a:r>
          </a:p>
        </p:txBody>
      </p:sp>
      <p:sp>
        <p:nvSpPr>
          <p:cNvPr id="14" name="Content Placeholder 2"/>
          <p:cNvSpPr>
            <a:spLocks noGrp="1"/>
          </p:cNvSpPr>
          <p:nvPr>
            <p:ph idx="1"/>
          </p:nvPr>
        </p:nvSpPr>
        <p:spPr/>
        <p:txBody>
          <a:bodyPr/>
          <a:lstStyle/>
          <a:p>
            <a:pPr>
              <a:defRPr/>
            </a:pPr>
            <a:r>
              <a:rPr lang="en-US" dirty="0"/>
              <a:t>Raw data	</a:t>
            </a:r>
          </a:p>
          <a:p>
            <a:pPr marL="0" indent="0">
              <a:buNone/>
              <a:defRPr/>
            </a:pPr>
            <a:r>
              <a:rPr lang="en-US" dirty="0"/>
              <a:t>		7	7	9	3	0	2</a:t>
            </a:r>
          </a:p>
          <a:p>
            <a:pPr>
              <a:defRPr/>
            </a:pPr>
            <a:r>
              <a:rPr lang="en-US" dirty="0"/>
              <a:t>Ordered data</a:t>
            </a:r>
          </a:p>
          <a:p>
            <a:pPr marL="471487" lvl="1" indent="0">
              <a:buNone/>
              <a:defRPr/>
            </a:pPr>
            <a:r>
              <a:rPr lang="en-US" sz="2200" dirty="0"/>
              <a:t>		0	2	3	7	7	9</a:t>
            </a:r>
          </a:p>
          <a:p>
            <a:pPr>
              <a:defRPr/>
            </a:pPr>
            <a:r>
              <a:rPr lang="en-US" dirty="0"/>
              <a:t>Ranked data</a:t>
            </a:r>
          </a:p>
          <a:p>
            <a:pPr marL="0" indent="0">
              <a:buNone/>
              <a:defRPr/>
            </a:pPr>
            <a:r>
              <a:rPr lang="en-US" dirty="0"/>
              <a:t>		1	2	3	4.5	4.5	6</a:t>
            </a:r>
          </a:p>
          <a:p>
            <a:pPr marL="0" indent="0" algn="ctr">
              <a:buNone/>
              <a:defRPr/>
            </a:pPr>
            <a:r>
              <a:rPr lang="en-US" i="1" dirty="0"/>
              <a:t>Assign mean rank to ties, </a:t>
            </a:r>
          </a:p>
          <a:p>
            <a:pPr marL="0" indent="0" algn="ctr">
              <a:buNone/>
              <a:defRPr/>
            </a:pPr>
            <a:r>
              <a:rPr lang="en-US" i="1" dirty="0"/>
              <a:t>Sum of ranks = n(n + 1)/2</a:t>
            </a:r>
          </a:p>
        </p:txBody>
      </p:sp>
    </p:spTree>
    <p:extLst>
      <p:ext uri="{BB962C8B-B14F-4D97-AF65-F5344CB8AC3E}">
        <p14:creationId xmlns:p14="http://schemas.microsoft.com/office/powerpoint/2010/main" val="80894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ea typeface="MS PGothic" panose="020B0600070205080204" pitchFamily="34" charset="-128"/>
              </a:rPr>
              <a:t>Tests with Two Independent Samples: Mann–Whitney </a:t>
            </a:r>
            <a:r>
              <a:rPr lang="en-US" altLang="en-US" sz="3200" i="1" dirty="0">
                <a:ea typeface="MS PGothic" panose="020B0600070205080204" pitchFamily="34" charset="-128"/>
              </a:rPr>
              <a:t>U</a:t>
            </a:r>
            <a:r>
              <a:rPr lang="en-US" altLang="en-US" sz="3200" dirty="0">
                <a:ea typeface="MS PGothic" panose="020B0600070205080204" pitchFamily="34" charset="-128"/>
              </a:rPr>
              <a:t> Test </a:t>
            </a:r>
            <a:r>
              <a:rPr lang="en-US" altLang="en-US" sz="1600" dirty="0">
                <a:ea typeface="MS PGothic" panose="020B0600070205080204" pitchFamily="34" charset="-128"/>
              </a:rPr>
              <a:t>(1 of 2)</a:t>
            </a:r>
            <a:endParaRPr lang="en-US" dirty="0"/>
          </a:p>
        </p:txBody>
      </p:sp>
      <p:sp>
        <p:nvSpPr>
          <p:cNvPr id="14" name="Content Placeholder 2"/>
          <p:cNvSpPr>
            <a:spLocks noGrp="1"/>
          </p:cNvSpPr>
          <p:nvPr>
            <p:ph idx="1"/>
          </p:nvPr>
        </p:nvSpPr>
        <p:spPr/>
        <p:txBody>
          <a:bodyPr/>
          <a:lstStyle/>
          <a:p>
            <a:r>
              <a:rPr lang="en-US" altLang="en-US" dirty="0"/>
              <a:t>Continuous outcome that is not assumed to follow a normal distribution</a:t>
            </a:r>
          </a:p>
          <a:p>
            <a:r>
              <a:rPr lang="en-US" altLang="en-US" dirty="0"/>
              <a:t>Two independent samples</a:t>
            </a:r>
          </a:p>
          <a:p>
            <a:pPr>
              <a:buNone/>
            </a:pPr>
            <a:r>
              <a:rPr lang="en-US" altLang="en-US" dirty="0"/>
              <a:t>		H</a:t>
            </a:r>
            <a:r>
              <a:rPr lang="en-US" altLang="en-US" baseline="-25000" dirty="0"/>
              <a:t>0</a:t>
            </a:r>
            <a:r>
              <a:rPr lang="en-US" altLang="en-US" dirty="0"/>
              <a:t>: Two populations are equal</a:t>
            </a:r>
          </a:p>
          <a:p>
            <a:pPr>
              <a:buNone/>
            </a:pPr>
            <a:r>
              <a:rPr lang="en-US" altLang="en-US" dirty="0"/>
              <a:t>		H</a:t>
            </a:r>
            <a:r>
              <a:rPr lang="en-US" altLang="en-US" baseline="-25000" dirty="0"/>
              <a:t>1</a:t>
            </a:r>
            <a:r>
              <a:rPr lang="en-US" altLang="en-US" dirty="0"/>
              <a:t>: Two populations are not equal</a:t>
            </a:r>
          </a:p>
          <a:p>
            <a:pPr>
              <a:buNone/>
            </a:pPr>
            <a:endParaRPr lang="en-US" altLang="en-US" sz="1600" dirty="0"/>
          </a:p>
          <a:p>
            <a:pPr>
              <a:buNone/>
            </a:pPr>
            <a:endParaRPr lang="en-US" altLang="en-US" sz="1800" dirty="0"/>
          </a:p>
          <a:p>
            <a:pPr>
              <a:buNone/>
            </a:pPr>
            <a:endParaRPr lang="en-US" altLang="en-US" sz="1800" dirty="0"/>
          </a:p>
        </p:txBody>
      </p:sp>
    </p:spTree>
    <p:extLst>
      <p:ext uri="{BB962C8B-B14F-4D97-AF65-F5344CB8AC3E}">
        <p14:creationId xmlns:p14="http://schemas.microsoft.com/office/powerpoint/2010/main" val="283485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ea typeface="MS PGothic" panose="020B0600070205080204" pitchFamily="34" charset="-128"/>
              </a:rPr>
              <a:t>Tests with Two Independent Samples: Mann–Whitney </a:t>
            </a:r>
            <a:r>
              <a:rPr lang="en-US" altLang="en-US" sz="3200" i="1" dirty="0">
                <a:ea typeface="MS PGothic" panose="020B0600070205080204" pitchFamily="34" charset="-128"/>
              </a:rPr>
              <a:t>U</a:t>
            </a:r>
            <a:r>
              <a:rPr lang="en-US" altLang="en-US" sz="3200" dirty="0">
                <a:ea typeface="MS PGothic" panose="020B0600070205080204" pitchFamily="34" charset="-128"/>
              </a:rPr>
              <a:t> Test </a:t>
            </a:r>
            <a:r>
              <a:rPr lang="en-US" altLang="en-US" sz="1600" dirty="0">
                <a:ea typeface="MS PGothic" panose="020B0600070205080204" pitchFamily="34" charset="-128"/>
              </a:rPr>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Test statistic is U = min(U</a:t>
            </a:r>
            <a:r>
              <a:rPr lang="en-US" altLang="en-US" baseline="-25000" dirty="0">
                <a:ea typeface="MS PGothic" panose="020B0600070205080204" pitchFamily="34" charset="-128"/>
              </a:rPr>
              <a:t>1</a:t>
            </a:r>
            <a:r>
              <a:rPr lang="en-US" altLang="en-US" dirty="0">
                <a:ea typeface="MS PGothic" panose="020B0600070205080204" pitchFamily="34" charset="-128"/>
              </a:rPr>
              <a:t>, U</a:t>
            </a:r>
            <a:r>
              <a:rPr lang="en-US" altLang="en-US" baseline="-25000" dirty="0">
                <a:ea typeface="MS PGothic" panose="020B0600070205080204" pitchFamily="34" charset="-128"/>
              </a:rPr>
              <a:t>2</a:t>
            </a:r>
            <a:r>
              <a:rPr lang="en-US" altLang="en-US" dirty="0">
                <a:ea typeface="MS PGothic" panose="020B0600070205080204" pitchFamily="34" charset="-128"/>
              </a:rPr>
              <a:t>),</a:t>
            </a:r>
          </a:p>
          <a:p>
            <a:endParaRPr lang="en-US" altLang="en-US" dirty="0">
              <a:ea typeface="MS PGothic" panose="020B0600070205080204" pitchFamily="34" charset="-128"/>
            </a:endParaRPr>
          </a:p>
          <a:p>
            <a:endParaRPr lang="en-US" altLang="en-US" dirty="0">
              <a:ea typeface="MS PGothic" panose="020B0600070205080204" pitchFamily="34" charset="-128"/>
            </a:endParaRPr>
          </a:p>
          <a:p>
            <a:pPr marL="400050" lvl="1" indent="0">
              <a:buNone/>
            </a:pPr>
            <a:r>
              <a:rPr lang="en-US" altLang="en-US" dirty="0">
                <a:ea typeface="MS PGothic" panose="020B0600070205080204" pitchFamily="34" charset="-128"/>
              </a:rPr>
              <a:t>where R</a:t>
            </a:r>
            <a:r>
              <a:rPr lang="en-US" altLang="en-US" baseline="-25000" dirty="0">
                <a:ea typeface="MS PGothic" panose="020B0600070205080204" pitchFamily="34" charset="-128"/>
              </a:rPr>
              <a:t>1</a:t>
            </a:r>
            <a:r>
              <a:rPr lang="en-US" altLang="en-US" dirty="0">
                <a:ea typeface="MS PGothic" panose="020B0600070205080204" pitchFamily="34" charset="-128"/>
              </a:rPr>
              <a:t> and R</a:t>
            </a:r>
            <a:r>
              <a:rPr lang="en-US" altLang="en-US" baseline="-25000" dirty="0">
                <a:ea typeface="MS PGothic" panose="020B0600070205080204" pitchFamily="34" charset="-128"/>
              </a:rPr>
              <a:t>2</a:t>
            </a:r>
            <a:r>
              <a:rPr lang="en-US" altLang="en-US" dirty="0">
                <a:ea typeface="MS PGothic" panose="020B0600070205080204" pitchFamily="34" charset="-128"/>
              </a:rPr>
              <a:t> are the sums of the ranks in groups 1 and 2.</a:t>
            </a:r>
          </a:p>
          <a:p>
            <a:r>
              <a:rPr lang="en-US" altLang="en-US" dirty="0">
                <a:ea typeface="MS PGothic" panose="020B0600070205080204" pitchFamily="34" charset="-128"/>
              </a:rPr>
              <a:t>Reject H</a:t>
            </a:r>
            <a:r>
              <a:rPr lang="en-US" altLang="en-US" baseline="-25000" dirty="0">
                <a:ea typeface="MS PGothic" panose="020B0600070205080204" pitchFamily="34" charset="-128"/>
              </a:rPr>
              <a:t>0</a:t>
            </a:r>
            <a:r>
              <a:rPr lang="en-US" altLang="en-US" dirty="0">
                <a:ea typeface="MS PGothic" panose="020B0600070205080204" pitchFamily="34" charset="-128"/>
              </a:rPr>
              <a:t> if U ≤ critical value in Table 5.</a:t>
            </a:r>
          </a:p>
          <a:p>
            <a:endParaRPr lang="en-US" altLang="en-US" sz="2400" dirty="0">
              <a:ea typeface="MS PGothic" panose="020B0600070205080204" pitchFamily="34" charset="-128"/>
            </a:endParaRPr>
          </a:p>
          <a:p>
            <a:pPr>
              <a:buNone/>
            </a:pPr>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	</a:t>
            </a:r>
            <a:endParaRPr lang="en-US" altLang="en-US" sz="2000" dirty="0">
              <a:ea typeface="MS PGothic" panose="020B0600070205080204" pitchFamily="34" charset="-128"/>
            </a:endParaRPr>
          </a:p>
          <a:p>
            <a:pPr>
              <a:buNone/>
            </a:pPr>
            <a:endParaRPr lang="en-US" altLang="en-US" sz="2400" dirty="0">
              <a:ea typeface="MS PGothic" panose="020B0600070205080204" pitchFamily="34" charset="-128"/>
            </a:endParaRPr>
          </a:p>
          <a:p>
            <a:pPr>
              <a:buNone/>
            </a:pPr>
            <a:endParaRPr lang="en-US" altLang="en-US" sz="2400" dirty="0">
              <a:ea typeface="MS PGothic" panose="020B0600070205080204" pitchFamily="34" charset="-128"/>
            </a:endParaRPr>
          </a:p>
        </p:txBody>
      </p:sp>
      <p:graphicFrame>
        <p:nvGraphicFramePr>
          <p:cNvPr id="4" name="Object 3" descr="U 1 equals n 1 n 2 plus n 1 times the whole of n 1 plus 1 the whole over 2 minus R 1; &#10;" title="Unnumbered figure  1"/>
          <p:cNvGraphicFramePr>
            <a:graphicFrameLocks noChangeAspect="1"/>
          </p:cNvGraphicFramePr>
          <p:nvPr>
            <p:extLst>
              <p:ext uri="{D42A27DB-BD31-4B8C-83A1-F6EECF244321}">
                <p14:modId xmlns:p14="http://schemas.microsoft.com/office/powerpoint/2010/main" val="3095786998"/>
              </p:ext>
            </p:extLst>
          </p:nvPr>
        </p:nvGraphicFramePr>
        <p:xfrm>
          <a:off x="1249766" y="1903863"/>
          <a:ext cx="3949700" cy="990600"/>
        </p:xfrm>
        <a:graphic>
          <a:graphicData uri="http://schemas.openxmlformats.org/presentationml/2006/ole">
            <mc:AlternateContent xmlns:mc="http://schemas.openxmlformats.org/markup-compatibility/2006">
              <mc:Choice xmlns:v="urn:schemas-microsoft-com:vml" Requires="v">
                <p:oleObj spid="_x0000_s1032" name="Equation" r:id="rId3" imgW="1663700" imgH="419100" progId="Equation.3">
                  <p:embed/>
                </p:oleObj>
              </mc:Choice>
              <mc:Fallback>
                <p:oleObj name="Equation" r:id="rId3" imgW="1663700" imgH="419100" progId="Equation.3">
                  <p:embed/>
                  <p:pic>
                    <p:nvPicPr>
                      <p:cNvPr id="235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766" y="1903863"/>
                        <a:ext cx="3949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U 2 equals n 1 n 2 plus n 2 times the whole of n 2 plus 1 the whole over 2 minus R 2.&#10;" title="Unnumbered figure  2"/>
          <p:cNvGraphicFramePr>
            <a:graphicFrameLocks noChangeAspect="1"/>
          </p:cNvGraphicFramePr>
          <p:nvPr>
            <p:extLst>
              <p:ext uri="{D42A27DB-BD31-4B8C-83A1-F6EECF244321}">
                <p14:modId xmlns:p14="http://schemas.microsoft.com/office/powerpoint/2010/main" val="600042441"/>
              </p:ext>
            </p:extLst>
          </p:nvPr>
        </p:nvGraphicFramePr>
        <p:xfrm>
          <a:off x="5440766" y="1903863"/>
          <a:ext cx="4070350" cy="990600"/>
        </p:xfrm>
        <a:graphic>
          <a:graphicData uri="http://schemas.openxmlformats.org/presentationml/2006/ole">
            <mc:AlternateContent xmlns:mc="http://schemas.openxmlformats.org/markup-compatibility/2006">
              <mc:Choice xmlns:v="urn:schemas-microsoft-com:vml" Requires="v">
                <p:oleObj spid="_x0000_s1033" name="Equation" r:id="rId5" imgW="1714500" imgH="419100" progId="Equation.3">
                  <p:embed/>
                </p:oleObj>
              </mc:Choice>
              <mc:Fallback>
                <p:oleObj name="Equation" r:id="rId5" imgW="1714500" imgH="419100" progId="Equation.3">
                  <p:embed/>
                  <p:pic>
                    <p:nvPicPr>
                      <p:cNvPr id="2355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766" y="1903863"/>
                        <a:ext cx="40703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2499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50</TotalTime>
  <Words>1441</Words>
  <Application>Microsoft Office PowerPoint</Application>
  <PresentationFormat>Widescreen</PresentationFormat>
  <Paragraphs>156</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MS PGothic</vt:lpstr>
      <vt:lpstr>Arial</vt:lpstr>
      <vt:lpstr>Calibri</vt:lpstr>
      <vt:lpstr>Symbol</vt:lpstr>
      <vt:lpstr>Wingdings</vt:lpstr>
      <vt:lpstr>Educational subjects 16x9</vt:lpstr>
      <vt:lpstr>Equation</vt:lpstr>
      <vt:lpstr>Nonparametric Tests</vt:lpstr>
      <vt:lpstr>Learning Objectives (1 of 2)</vt:lpstr>
      <vt:lpstr>Learning Objectives (2 of 2)</vt:lpstr>
      <vt:lpstr>Nonparametric Tests</vt:lpstr>
      <vt:lpstr>General Approach</vt:lpstr>
      <vt:lpstr>Ranking Data</vt:lpstr>
      <vt:lpstr>Ranking Data with Ties</vt:lpstr>
      <vt:lpstr>Tests with Two Independent Samples: Mann–Whitney U Test (1 of 2)</vt:lpstr>
      <vt:lpstr>Tests with Two Independent Samples: Mann–Whitney U Test (2 of 2)</vt:lpstr>
      <vt:lpstr>Example 10.1. Mann–Whitney U Test (1 of 4)</vt:lpstr>
      <vt:lpstr>Example 10.1. Mann–Whitney U Test (2 of 4)</vt:lpstr>
      <vt:lpstr>Example 10.1. Mann–Whitney U Test (3 of 4)</vt:lpstr>
      <vt:lpstr>Example 10.1. Mann–Whitney U Test (4 of 4)</vt:lpstr>
      <vt:lpstr>Tests with Matched Samples:  Sign Test (1 of 2)</vt:lpstr>
      <vt:lpstr>Tests with Matched Samples:  Sign Test (2 of 2)</vt:lpstr>
      <vt:lpstr>Example 10.5. Sign Test (1 of 5)</vt:lpstr>
      <vt:lpstr>Example 10.5. Sign Test (2 of 5)</vt:lpstr>
      <vt:lpstr>Example 10.5. Sign Test (3 of 5)</vt:lpstr>
      <vt:lpstr>Example 10.5. Sign Test (4 of 5)</vt:lpstr>
      <vt:lpstr>Example 10.5. Sign Test (5 of 5)</vt:lpstr>
      <vt:lpstr>Tests with Matched Samples: Wilcoxon Signed Rank Test (1 of 2)</vt:lpstr>
      <vt:lpstr>Tests with Matched Samples: Wilcoxon Signed Rank Test (2 of 2)</vt:lpstr>
      <vt:lpstr>Example 10.7. Wilcoxon Signed Rank Test (1 of 6)</vt:lpstr>
      <vt:lpstr>Example 10.7. Wilcoxon Signed Rank Test (2 of 6)</vt:lpstr>
      <vt:lpstr>Example 10.7. Wilcoxon Signed Rank Test (3 of 6)</vt:lpstr>
      <vt:lpstr>Example 10.7. Wilcoxon Signed Rank Test (4 of 6)</vt:lpstr>
      <vt:lpstr>Example 10.7. Wilcoxon Signed Rank Test (5 of 6)</vt:lpstr>
      <vt:lpstr>Example 10.7. Wilcoxon Signed Rank Test (6 of 6)</vt:lpstr>
      <vt:lpstr>Tests with More Than Two Independent Samples: Kruskal–Wallis Test (1 of 2)</vt:lpstr>
      <vt:lpstr>Tests with More Than Two Independent Samples: Kruskal–Wallis Test (2 of 2)</vt:lpstr>
      <vt:lpstr>Example 10.8. Kruskal–Wallis Test (1 of 4)</vt:lpstr>
      <vt:lpstr>Example 10.8. Kruskal–Wallis Test (2 of 4)</vt:lpstr>
      <vt:lpstr>Example 10.8. Kruskal–Wallis Test (3 of 4)</vt:lpstr>
      <vt:lpstr>Example 10.8. Kruskal–Wallis Test (4 of 4)</vt:lpstr>
      <vt:lpstr>Tests with More Than Two Independent Samples: Kruskal Wallis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7</cp:revision>
  <dcterms:created xsi:type="dcterms:W3CDTF">2022-03-29T18:22:44Z</dcterms:created>
  <dcterms:modified xsi:type="dcterms:W3CDTF">2022-04-14T19:54:14Z</dcterms:modified>
</cp:coreProperties>
</file>