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3"/>
  </p:notesMasterIdLst>
  <p:handoutMasterIdLst>
    <p:handoutMasterId r:id="rId34"/>
  </p:handout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4"/>
    <a:srgbClr val="FFFFFF"/>
    <a:srgbClr val="FFC425"/>
    <a:srgbClr val="E5E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FCF4F-79F4-AC4B-B4DA-DC8D2653DD13}" v="11" dt="2022-03-22T12:04:21.44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52" autoAdjust="0"/>
    <p:restoredTop sz="94633"/>
  </p:normalViewPr>
  <p:slideViewPr>
    <p:cSldViewPr snapToGrid="0">
      <p:cViewPr varScale="1">
        <p:scale>
          <a:sx n="70" d="100"/>
          <a:sy n="70" d="100"/>
        </p:scale>
        <p:origin x="216" y="72"/>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latin typeface="Arial" panose="020B0604020202020204" pitchFamily="34" charset="0"/>
              </a:rPr>
              <a:t>4/15/2022</a:t>
            </a:fld>
            <a:endParaRPr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latin typeface="Arial" panose="020B0604020202020204" pitchFamily="34" charset="0"/>
              </a:rPr>
              <a:t>‹#›</a:t>
            </a:fld>
            <a:endParaRPr dirty="0">
              <a:latin typeface="Arial" panose="020B0604020202020204" pitchFamily="34" charset="0"/>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237F6C43-988E-4257-9A1C-C162EF036D58}" type="datetimeFigureOut">
              <a:rPr lang="en-US" smtClean="0"/>
              <a:pPr/>
              <a:t>4/15/2022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DED491D0-8E1B-49C7-849B-A28568D94497}" type="slidenum">
              <a:rPr lang="en-US" smtClean="0"/>
              <a:pPr/>
              <a:t>‹#›</a:t>
            </a:fld>
            <a:endParaRPr lang="en-US"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bg2"/>
                </a:solidFill>
                <a:latin typeface="Arial" panose="020B0604020202020204" pitchFamily="34" charset="0"/>
                <a:cs typeface="Arial" panose="020B0604020202020204" pitchFamily="34" charset="0"/>
              </a:rPr>
              <a:t>Copyright © 2023 by Jones &amp; Bartlett Learning, LLC an Ascend Learning Company. </a:t>
            </a:r>
            <a:r>
              <a:rPr lang="en-US" sz="800" dirty="0" err="1">
                <a:solidFill>
                  <a:schemeClr val="bg2"/>
                </a:solidFill>
                <a:latin typeface="Arial" panose="020B0604020202020204" pitchFamily="34" charset="0"/>
                <a:cs typeface="Arial" panose="020B0604020202020204" pitchFamily="34" charset="0"/>
              </a:rPr>
              <a:t>www.jblearning.com</a:t>
            </a:r>
            <a:endParaRPr lang="en-US" sz="800" dirty="0">
              <a:solidFill>
                <a:schemeClr val="bg2"/>
              </a:solidFill>
              <a:latin typeface="Arial" panose="020B0604020202020204" pitchFamily="34" charset="0"/>
              <a:cs typeface="Arial" panose="020B0604020202020204" pitchFamily="34" charset="0"/>
            </a:endParaRPr>
          </a:p>
        </p:txBody>
      </p:sp>
      <p:pic>
        <p:nvPicPr>
          <p:cNvPr id="8" name="Picture Placeholder 22" descr="The title of the book is, Essentials of Biostatistics in Public Health, Third Edition, by Lisa M. Sullivan. The book belongs to the category, Essential Public Health. The Series Editor is Richard Riegelman. The background image shows different types of graphs associated with statistics. &#10;" title="Unnumbered figure ">
            <a:extLst>
              <a:ext uri="{FF2B5EF4-FFF2-40B4-BE49-F238E27FC236}">
                <a16:creationId xmlns:a16="http://schemas.microsoft.com/office/drawing/2014/main" id="{B41310A0-8BA7-BF43-BEEA-66420B4CB8B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825029" y="-153895"/>
            <a:ext cx="5883773" cy="7175334"/>
          </a:xfrm>
          <a:prstGeom prst="rect">
            <a:avLst/>
          </a:prstGeom>
        </p:spPr>
      </p:pic>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tx2"/>
                </a:solidFill>
                <a:latin typeface="Arial" panose="020B0604020202020204" pitchFamily="34" charset="0"/>
                <a:cs typeface="Arial" panose="020B0604020202020204" pitchFamily="34" charset="0"/>
              </a:rPr>
              <a:t>Copyright © 2023 by Jones &amp; Bartlett Learning, LLC an Ascend Learning Company. </a:t>
            </a:r>
            <a:r>
              <a:rPr lang="en-US" sz="800" dirty="0" err="1">
                <a:solidFill>
                  <a:schemeClr val="tx2"/>
                </a:solidFill>
                <a:latin typeface="Arial" panose="020B0604020202020204" pitchFamily="34" charset="0"/>
                <a:cs typeface="Arial" panose="020B0604020202020204" pitchFamily="34" charset="0"/>
              </a:rPr>
              <a:t>www.jblearning.com</a:t>
            </a:r>
            <a:endParaRPr lang="en-US" sz="800" dirty="0">
              <a:solidFill>
                <a:schemeClr val="tx2"/>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r>
              <a:rPr lang="en-US" smtClean="0"/>
              <a:t>Click icon to add picture</a:t>
            </a:r>
            <a:endParaRPr lang="en-US"/>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smtClean="0"/>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r>
              <a:rPr lang="en-US" smtClean="0"/>
              <a:t>Click icon to add picture</a:t>
            </a:r>
            <a:endParaRPr lang="en-US"/>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smtClean="0"/>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extLst>
      <p:ext uri="{BB962C8B-B14F-4D97-AF65-F5344CB8AC3E}">
        <p14:creationId xmlns:p14="http://schemas.microsoft.com/office/powerpoint/2010/main" val="311169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r>
              <a:rPr lang="en-US" sz="800" dirty="0">
                <a:latin typeface="Arial" panose="020B0604020202020204" pitchFamily="34" charset="0"/>
                <a:cs typeface="Arial" panose="020B0604020202020204" pitchFamily="34" charset="0"/>
              </a:rPr>
              <a:t>Copyright © 2023 by Jones &amp; Bartlett Learning, LLC an Ascend Learning Company. </a:t>
            </a:r>
            <a:r>
              <a:rPr lang="en-US" sz="800" dirty="0" err="1">
                <a:latin typeface="Arial" panose="020B0604020202020204" pitchFamily="34" charset="0"/>
                <a:cs typeface="Arial" panose="020B0604020202020204" pitchFamily="34" charset="0"/>
              </a:rPr>
              <a:t>www.jblearning.com</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3" r:id="rId5"/>
    <p:sldLayoutId id="2147483654" r:id="rId6"/>
    <p:sldLayoutId id="2147483656" r:id="rId7"/>
    <p:sldLayoutId id="214748365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5.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a:t>
            </a:r>
            <a:r>
              <a:rPr lang="en-US" dirty="0" smtClean="0"/>
              <a:t>11</a:t>
            </a:r>
            <a:endParaRPr lang="en-US" dirty="0"/>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lstStyle/>
          <a:p>
            <a:r>
              <a:rPr lang="en-US" dirty="0"/>
              <a:t>Survival Analysis</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Survival Curve with 95% CI</a:t>
            </a:r>
            <a:endParaRPr lang="en-US" dirty="0"/>
          </a:p>
        </p:txBody>
      </p:sp>
      <p:pic>
        <p:nvPicPr>
          <p:cNvPr id="5" name="Picture 3" descr="The y axis is labelled survival probability and it ranges from 0 to 1. The x axis is labelled Time in years and it ranges from 0 to 25. The first survival curve passes through the following points: (0, 0.85), (2.5, 0.85), (2.5, 0.75), (3.5, 0.75), (3.5, 0.67), (13, 0.67), (13, 0.53), (14, 0.53), (14, 0.42), (22, 0.42), (22, 0.2), and (24, 0.2). The second survival curve passes through the following points: (0, 1), (2, 1), (2, 0.95), (3, 0.95), (3, 0.9), (3.5, 0.9), (3.5, 0.85), (13, 0.85), (13, 0.75), (14, 0.75), (14, 0.69), (21, 0.69), (21, 0.59) and (24, 0.59). The third survival curve passes through the following points: (0, 1), (13, 1), (13, 0.98), (14, 0.98), (14, 0.92), (21, 0.92), (21, 0.88), and (24, 0.88). All values are estimated. &#10;" title="Unnumbered fig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47900" y="1902014"/>
            <a:ext cx="7696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223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Estimating the Survival Function</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There are many parametric approaches (which make certain assumptions about survival times).</a:t>
            </a:r>
          </a:p>
          <a:p>
            <a:r>
              <a:rPr lang="en-US" altLang="en-US" dirty="0">
                <a:ea typeface="MS PGothic" panose="020B0600070205080204" pitchFamily="34" charset="-128"/>
              </a:rPr>
              <a:t>We focus on two nonparametric approaches.</a:t>
            </a:r>
          </a:p>
          <a:p>
            <a:pPr lvl="1"/>
            <a:r>
              <a:rPr lang="en-US" altLang="en-US" dirty="0">
                <a:ea typeface="MS PGothic" panose="020B0600070205080204" pitchFamily="34" charset="-128"/>
              </a:rPr>
              <a:t>Actuarial or life-table approach</a:t>
            </a:r>
          </a:p>
          <a:p>
            <a:pPr lvl="1"/>
            <a:r>
              <a:rPr lang="en-US" altLang="en-US" dirty="0">
                <a:ea typeface="MS PGothic" panose="020B0600070205080204" pitchFamily="34" charset="-128"/>
              </a:rPr>
              <a:t>Kaplan–Meier approach</a:t>
            </a:r>
          </a:p>
        </p:txBody>
      </p:sp>
    </p:spTree>
    <p:extLst>
      <p:ext uri="{BB962C8B-B14F-4D97-AF65-F5344CB8AC3E}">
        <p14:creationId xmlns:p14="http://schemas.microsoft.com/office/powerpoint/2010/main" val="203165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11.2.</a:t>
            </a:r>
            <a:br>
              <a:rPr lang="en-US" altLang="en-US" dirty="0"/>
            </a:br>
            <a:r>
              <a:rPr lang="en-US" altLang="en-US" dirty="0"/>
              <a:t>Estimating the Survival </a:t>
            </a:r>
            <a:r>
              <a:rPr lang="en-US" altLang="en-US" dirty="0" smtClean="0"/>
              <a:t>Function </a:t>
            </a:r>
            <a:r>
              <a:rPr lang="en-US" altLang="en-US" sz="1400" dirty="0" smtClean="0"/>
              <a:t>(1 </a:t>
            </a:r>
            <a:r>
              <a:rPr lang="en-US" altLang="en-US" sz="1400" dirty="0"/>
              <a:t>of 2)</a:t>
            </a:r>
            <a:endParaRPr lang="en-US" dirty="0"/>
          </a:p>
        </p:txBody>
      </p:sp>
      <p:sp>
        <p:nvSpPr>
          <p:cNvPr id="14" name="Content Placeholder 2"/>
          <p:cNvSpPr>
            <a:spLocks noGrp="1"/>
          </p:cNvSpPr>
          <p:nvPr>
            <p:ph idx="1"/>
          </p:nvPr>
        </p:nvSpPr>
        <p:spPr/>
        <p:txBody>
          <a:bodyPr/>
          <a:lstStyle/>
          <a:p>
            <a:r>
              <a:rPr lang="en-US" altLang="en-US" dirty="0"/>
              <a:t>Participants are 65 years and older, followed for up to 24 years until they die, the study ends, or they drop out.</a:t>
            </a:r>
          </a:p>
          <a:p>
            <a:r>
              <a:rPr lang="en-US" altLang="en-US" i="1" dirty="0"/>
              <a:t>n</a:t>
            </a:r>
            <a:r>
              <a:rPr lang="en-US" altLang="en-US" dirty="0"/>
              <a:t> = 20 participants are enrolled over a 5-year period.</a:t>
            </a:r>
          </a:p>
        </p:txBody>
      </p:sp>
    </p:spTree>
    <p:extLst>
      <p:ext uri="{BB962C8B-B14F-4D97-AF65-F5344CB8AC3E}">
        <p14:creationId xmlns:p14="http://schemas.microsoft.com/office/powerpoint/2010/main" val="2735880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11.2.</a:t>
            </a:r>
            <a:br>
              <a:rPr lang="en-US" altLang="en-US" dirty="0"/>
            </a:br>
            <a:r>
              <a:rPr lang="en-US" altLang="en-US" dirty="0"/>
              <a:t>Estimating the Survival </a:t>
            </a:r>
            <a:r>
              <a:rPr lang="en-US" altLang="en-US" dirty="0" smtClean="0"/>
              <a:t>Function </a:t>
            </a:r>
            <a:r>
              <a:rPr lang="en-US" altLang="en-US" sz="1400" dirty="0" smtClean="0"/>
              <a:t>(2 </a:t>
            </a:r>
            <a:r>
              <a:rPr lang="en-US" altLang="en-US" sz="1400" dirty="0"/>
              <a:t>of 2)</a:t>
            </a:r>
            <a:endParaRPr lang="en-US" dirty="0"/>
          </a:p>
        </p:txBody>
      </p:sp>
      <p:sp>
        <p:nvSpPr>
          <p:cNvPr id="14" name="Content Placeholder 2"/>
          <p:cNvSpPr>
            <a:spLocks noGrp="1"/>
          </p:cNvSpPr>
          <p:nvPr>
            <p:ph idx="1"/>
          </p:nvPr>
        </p:nvSpPr>
        <p:spPr/>
        <p:txBody>
          <a:bodyPr/>
          <a:lstStyle/>
          <a:p>
            <a:pPr>
              <a:defRPr/>
            </a:pPr>
            <a:r>
              <a:rPr lang="en-US" dirty="0"/>
              <a:t>Year of death or year of last contact</a:t>
            </a:r>
          </a:p>
          <a:p>
            <a:pPr lvl="1">
              <a:defRPr/>
            </a:pPr>
            <a:r>
              <a:rPr lang="en-US" dirty="0"/>
              <a:t>Years of death: 3, 14, 1, 23, 5, 17</a:t>
            </a:r>
          </a:p>
          <a:p>
            <a:pPr lvl="1">
              <a:defRPr/>
            </a:pPr>
            <a:r>
              <a:rPr lang="en-US" dirty="0"/>
              <a:t>Years of last contact: 24, 11, 19, 24, 13, 2, 18, 17, 24, 21, 12, 10, 6, 9</a:t>
            </a:r>
          </a:p>
        </p:txBody>
      </p:sp>
    </p:spTree>
    <p:extLst>
      <p:ext uri="{BB962C8B-B14F-4D97-AF65-F5344CB8AC3E}">
        <p14:creationId xmlns:p14="http://schemas.microsoft.com/office/powerpoint/2010/main" val="369626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Notation</a:t>
            </a:r>
            <a:endParaRPr lang="en-US" dirty="0"/>
          </a:p>
        </p:txBody>
      </p:sp>
      <p:sp>
        <p:nvSpPr>
          <p:cNvPr id="14" name="Content Placeholder 2"/>
          <p:cNvSpPr>
            <a:spLocks noGrp="1"/>
          </p:cNvSpPr>
          <p:nvPr>
            <p:ph idx="1"/>
          </p:nvPr>
        </p:nvSpPr>
        <p:spPr/>
        <p:txBody>
          <a:bodyPr/>
          <a:lstStyle/>
          <a:p>
            <a:pPr marL="736600" indent="-736600">
              <a:buNone/>
              <a:defRPr/>
            </a:pPr>
            <a:r>
              <a:rPr lang="en-US" dirty="0" err="1"/>
              <a:t>N</a:t>
            </a:r>
            <a:r>
              <a:rPr lang="en-US" baseline="-25000" dirty="0" err="1"/>
              <a:t>t</a:t>
            </a:r>
            <a:r>
              <a:rPr lang="en-US" dirty="0"/>
              <a:t> = number of participants who are event-free and considered at risk during interval</a:t>
            </a:r>
          </a:p>
          <a:p>
            <a:pPr marL="0" indent="0">
              <a:buNone/>
              <a:defRPr/>
            </a:pPr>
            <a:r>
              <a:rPr lang="en-US" dirty="0"/>
              <a:t>D</a:t>
            </a:r>
            <a:r>
              <a:rPr lang="en-US" baseline="-25000" dirty="0"/>
              <a:t>t</a:t>
            </a:r>
            <a:r>
              <a:rPr lang="en-US" dirty="0"/>
              <a:t> = number who suffer event during interval</a:t>
            </a:r>
          </a:p>
          <a:p>
            <a:pPr marL="0" indent="0">
              <a:buNone/>
              <a:defRPr/>
            </a:pPr>
            <a:r>
              <a:rPr lang="en-US" dirty="0"/>
              <a:t>C</a:t>
            </a:r>
            <a:r>
              <a:rPr lang="en-US" baseline="-25000" dirty="0"/>
              <a:t>t</a:t>
            </a:r>
            <a:r>
              <a:rPr lang="en-US" dirty="0"/>
              <a:t> = number censored during interval</a:t>
            </a:r>
          </a:p>
          <a:p>
            <a:pPr marL="0" indent="0">
              <a:buNone/>
              <a:defRPr/>
            </a:pPr>
            <a:r>
              <a:rPr lang="en-US" dirty="0" err="1"/>
              <a:t>q</a:t>
            </a:r>
            <a:r>
              <a:rPr lang="en-US" baseline="-25000" dirty="0" err="1"/>
              <a:t>t</a:t>
            </a:r>
            <a:r>
              <a:rPr lang="en-US" dirty="0"/>
              <a:t> = proportion suffering event during interval</a:t>
            </a:r>
          </a:p>
          <a:p>
            <a:pPr marL="0" indent="0">
              <a:buNone/>
              <a:defRPr/>
            </a:pPr>
            <a:r>
              <a:rPr lang="en-US" dirty="0" err="1"/>
              <a:t>p</a:t>
            </a:r>
            <a:r>
              <a:rPr lang="en-US" baseline="-25000" dirty="0" err="1"/>
              <a:t>t</a:t>
            </a:r>
            <a:r>
              <a:rPr lang="en-US" dirty="0"/>
              <a:t> = proportion surviving interval</a:t>
            </a:r>
          </a:p>
          <a:p>
            <a:pPr marL="0" indent="0">
              <a:buNone/>
              <a:defRPr/>
            </a:pPr>
            <a:r>
              <a:rPr lang="en-US" dirty="0"/>
              <a:t>S</a:t>
            </a:r>
            <a:r>
              <a:rPr lang="en-US" baseline="-25000" dirty="0"/>
              <a:t>t</a:t>
            </a:r>
            <a:r>
              <a:rPr lang="en-US" dirty="0"/>
              <a:t> = proportion surviving past interval</a:t>
            </a:r>
          </a:p>
        </p:txBody>
      </p:sp>
    </p:spTree>
    <p:extLst>
      <p:ext uri="{BB962C8B-B14F-4D97-AF65-F5344CB8AC3E}">
        <p14:creationId xmlns:p14="http://schemas.microsoft.com/office/powerpoint/2010/main" val="1090098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11.2. </a:t>
            </a:r>
            <a:br>
              <a:rPr lang="en-US" altLang="en-US" dirty="0"/>
            </a:br>
            <a:r>
              <a:rPr lang="en-US" altLang="en-US" dirty="0"/>
              <a:t>Life Table</a:t>
            </a:r>
            <a:endParaRPr lang="en-US" dirty="0"/>
          </a:p>
        </p:txBody>
      </p:sp>
      <p:pic>
        <p:nvPicPr>
          <p:cNvPr id="5" name="Picture 3" descr="Interval in years, number alive at beginning of interval, number of deaths during interval, and number censored are the column heads of the table. The row entries of the table are as follows: Row 1: 0 to 4, 20, 2, and 1. Row 2: 5 to 9, 17, 1, and 2. Row 3: 10 to 14, 14, 1, and 4. Row 4: 15 to 19, 9, 1, and 3. Row 5: 20 to 24, 5, 1, and 4.&#10;" title="Table 1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425" y="1846855"/>
            <a:ext cx="5391150"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933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ea typeface="MS PGothic" panose="020B0600070205080204" pitchFamily="34" charset="-128"/>
              </a:rPr>
              <a:t>Example 11.2.</a:t>
            </a:r>
            <a:br>
              <a:rPr lang="en-US" altLang="en-US" dirty="0">
                <a:ea typeface="MS PGothic" panose="020B0600070205080204" pitchFamily="34" charset="-128"/>
              </a:rPr>
            </a:br>
            <a:r>
              <a:rPr lang="en-US" altLang="en-US" dirty="0">
                <a:ea typeface="MS PGothic" panose="020B0600070205080204" pitchFamily="34" charset="-128"/>
              </a:rPr>
              <a:t>Life Table—Actuarial Approach</a:t>
            </a:r>
            <a:endParaRPr lang="en-US" dirty="0"/>
          </a:p>
        </p:txBody>
      </p:sp>
      <p:pic>
        <p:nvPicPr>
          <p:cNvPr id="5" name="Picture 3" descr="Interval in Years; Number at Risk During Interval, N sub t; Average Number at Risk During Interval, N sub t asterisk; Number of Deaths During Interval, D sub t; Lost to Follow-Up, C sub t; Proportion Dying During Interval, q sub t; Among those at Risk, Proportion Surviving Interval, p sub t; and Survival Probability, S sub t are the column heads of the table. The row entries of the table are as follows: Row 1: 0 to 4; 20; 19.5; 2; 1; 0.103; 0.897; and 0.897. Row 2: 5 to 9; 17; 16.0; 1; 2; 0.063; 0.937; and 0.840. Row 3: 10 to 14; 14; 12.0; 1; 4; 0.083; 0.917; and 0.770. Row 4: 15 to 19; 9; 7.5; 1; 3; 0.133; 0.867; and 0.688. Row 5: 20 to 24; 5; 3.0; 1; 4; 0.333; 0.667; and 0.446.&#10;" title="Table 1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8143" y="2355376"/>
            <a:ext cx="8875713" cy="3243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3503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ea typeface="MS PGothic" panose="020B0600070205080204" pitchFamily="34" charset="-128"/>
              </a:rPr>
              <a:t>Example 11.2. Life Table—Kaplan–Meier Approach</a:t>
            </a:r>
            <a:endParaRPr lang="en-US" dirty="0"/>
          </a:p>
        </p:txBody>
      </p:sp>
      <p:pic>
        <p:nvPicPr>
          <p:cNvPr id="5" name="Picture 3" descr="Time, years; Number at Risk, N sub t; Number of Deaths, D sub t; Number Censored, C sub t; and Survival Probability, S sub t plus 1 equals S sub t times parenthesis parenthesis N sub t plus 1 minus D sub t plus 1 parenthesis over N sub t plus 1 parenthesis are the five column heads of the table. The row entries are as follows: Row 1: 0, 20, blank, blank, and 1. A footnote for 1 reads recall that S 0 equals 1. Row 2: 1, 20, 1, blank, and 1 times bracket parenthesis 20 minus 1 parenthesis over 20 bracket equals 0.950. Row 3: 2, 19, blank, 1, and 0.950 times bracket parenthesis 19 minus 0 parenthesis over 19 bracket equals 0.950. Row 4: 3, 18, 1, blank, and 0.950 times bracket parenthesis 18 minus 1 parenthesis over 18 bracket equals 0.897. Row 5: 5, 17, 1, blank, and 0.897 times bracket parenthesis 17 minus 1 parenthesis over 17 bracket equals 0.844. Row 6: 6, 16, blank, 1, and 0.844. Row 7: 9, 15, blank, 1, and 0.844. Row 8: 10, 14, blank, 1, and 0.844. Row 9: 11, 13, blank, 1, and 0.844. Row 10: 12, 12, blank, 1, and 0.844. Row 11: 13, 11, blank, 1, and 0.844. Row 12: 14, 10, 1, blank, and 0.760. Row 13: 17, 9, 1, 1, and 0.676. Row 14: 18, 7, blank, 1, and 0.676. Row 15: 19, 6, blank, 1, and 0.676. Row 16: 21, 5, blank, 1, and 0.676. Row 17: 23, 4, 1, blank, and 0.507. Row 18: 24, 3, blank, 3, and 0.507.&#10;" title="Table 1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1850" y="1597925"/>
            <a:ext cx="5448300" cy="467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129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11.2.</a:t>
            </a:r>
            <a:br>
              <a:rPr lang="en-US" altLang="en-US" dirty="0"/>
            </a:br>
            <a:r>
              <a:rPr lang="en-US" altLang="en-US" dirty="0"/>
              <a:t> Survival Function</a:t>
            </a:r>
            <a:endParaRPr lang="en-US" dirty="0"/>
          </a:p>
        </p:txBody>
      </p:sp>
      <p:pic>
        <p:nvPicPr>
          <p:cNvPr id="5" name="Picture 3" descr="The horizontal axis represents years ranging from 0 to 25 in increments of 5. The vertical axis represents percent surviving ranging from 0 to 1.0 in increments of 0.1. The curve is in the form of steps connecting the following points: (0, 1), (1, 0.95), (2, 0.95), (3, 0.89), (5, 0.84), (6, 0.84), (9, 0.84), (10, 0.84), (11, 0.84), (12, 0.84), (13, 0.84), (14, 0.76), (17, 0.67), (18, 0.67), (19, 0.67), (21, 0.67), (23, 0.50), and (24, 0.50). Probability of survival is indicated as 0.84 at 10 years.&#10;" title="Figure 1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6737" y="1475095"/>
            <a:ext cx="5978525"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484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Comparing Survival Curves</a:t>
            </a:r>
            <a:endParaRPr lang="en-US" dirty="0"/>
          </a:p>
        </p:txBody>
      </p:sp>
      <p:sp>
        <p:nvSpPr>
          <p:cNvPr id="14" name="Content Placeholder 2"/>
          <p:cNvSpPr>
            <a:spLocks noGrp="1"/>
          </p:cNvSpPr>
          <p:nvPr>
            <p:ph idx="1"/>
          </p:nvPr>
        </p:nvSpPr>
        <p:spPr/>
        <p:txBody>
          <a:bodyPr/>
          <a:lstStyle/>
          <a:p>
            <a:r>
              <a:rPr lang="en-US" altLang="en-US" dirty="0"/>
              <a:t>Log-rank test to compare survival in two or more independent groups.</a:t>
            </a:r>
          </a:p>
          <a:p>
            <a:r>
              <a:rPr lang="en-US" altLang="en-US" dirty="0"/>
              <a:t>Chi-square test that compares the observed numbers of events to what would be expected if the groups had equal survival</a:t>
            </a:r>
          </a:p>
        </p:txBody>
      </p:sp>
    </p:spTree>
    <p:extLst>
      <p:ext uri="{BB962C8B-B14F-4D97-AF65-F5344CB8AC3E}">
        <p14:creationId xmlns:p14="http://schemas.microsoft.com/office/powerpoint/2010/main" val="122208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Learning Objectives </a:t>
            </a:r>
            <a:r>
              <a:rPr lang="en-US" altLang="en-US" sz="1400" dirty="0"/>
              <a:t>(1 of 2)</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Identify applications with time-to-event outcomes</a:t>
            </a:r>
          </a:p>
          <a:p>
            <a:r>
              <a:rPr lang="en-US" altLang="en-US" dirty="0">
                <a:ea typeface="MS PGothic" panose="020B0600070205080204" pitchFamily="34" charset="-128"/>
              </a:rPr>
              <a:t>Construct a life table using the actuarial approach</a:t>
            </a:r>
          </a:p>
          <a:p>
            <a:r>
              <a:rPr lang="en-US" altLang="en-US" dirty="0">
                <a:ea typeface="MS PGothic" panose="020B0600070205080204" pitchFamily="34" charset="-128"/>
              </a:rPr>
              <a:t>Construct a life table using the Kaplan–Meier approach</a:t>
            </a:r>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11.3.</a:t>
            </a:r>
            <a:br>
              <a:rPr lang="en-US" altLang="en-US" dirty="0"/>
            </a:br>
            <a:r>
              <a:rPr lang="en-US" altLang="en-US" dirty="0"/>
              <a:t>Comparing Survival</a:t>
            </a:r>
            <a:endParaRPr lang="en-US" dirty="0"/>
          </a:p>
        </p:txBody>
      </p:sp>
      <p:sp>
        <p:nvSpPr>
          <p:cNvPr id="14" name="Content Placeholder 2"/>
          <p:cNvSpPr>
            <a:spLocks noGrp="1"/>
          </p:cNvSpPr>
          <p:nvPr>
            <p:ph idx="1"/>
          </p:nvPr>
        </p:nvSpPr>
        <p:spPr/>
        <p:txBody>
          <a:bodyPr/>
          <a:lstStyle/>
          <a:p>
            <a:r>
              <a:rPr lang="en-US" altLang="en-US" dirty="0"/>
              <a:t>Clinical trial to compare two treatments for advanced gastric cancer</a:t>
            </a:r>
          </a:p>
          <a:p>
            <a:r>
              <a:rPr lang="en-US" altLang="en-US" i="1" dirty="0"/>
              <a:t>n</a:t>
            </a:r>
            <a:r>
              <a:rPr lang="en-US" altLang="en-US" dirty="0"/>
              <a:t> = 20 participants with stage IV cancer are randomly assigned to receive chemotherapy before surgery or chemotherapy after surgery.  </a:t>
            </a:r>
          </a:p>
          <a:p>
            <a:r>
              <a:rPr lang="en-US" altLang="en-US" dirty="0"/>
              <a:t>Primary outcome is death.</a:t>
            </a:r>
          </a:p>
          <a:p>
            <a:r>
              <a:rPr lang="en-US" altLang="en-US" dirty="0"/>
              <a:t>Participants are followed for up to 48 months following enrollment.</a:t>
            </a:r>
          </a:p>
        </p:txBody>
      </p:sp>
    </p:spTree>
    <p:extLst>
      <p:ext uri="{BB962C8B-B14F-4D97-AF65-F5344CB8AC3E}">
        <p14:creationId xmlns:p14="http://schemas.microsoft.com/office/powerpoint/2010/main" val="368456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RCT to Compare Two Treatments for Advanced Gastric Cancer</a:t>
            </a:r>
            <a:endParaRPr lang="en-US" dirty="0"/>
          </a:p>
        </p:txBody>
      </p:sp>
      <p:pic>
        <p:nvPicPr>
          <p:cNvPr id="5" name="Picture 3" descr="Chemotherapy before surgery and chemotherapy after surgery are the column heads of the table. Each of the columns is further divided into two subcolumns, month of death and month of last contact. Months 8, 12, 26, 14, 21, and 27 are listed under month of death and 8, 32, 20, and 40 are listed under month of last contact in chemotherapy before surgery. Months 33, 28, and 41 are listed under month of death and 48, 48, 25, 37, 48, 25, and 43 are listed under month of last contact in chemotherapy after surgery.&#10;" title="Table 1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376985"/>
            <a:ext cx="8534400" cy="307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631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Log-Rank Test	</a:t>
            </a:r>
            <a:endParaRPr lang="en-US" dirty="0"/>
          </a:p>
        </p:txBody>
      </p:sp>
      <p:sp>
        <p:nvSpPr>
          <p:cNvPr id="14" name="Content Placeholder 2"/>
          <p:cNvSpPr>
            <a:spLocks noGrp="1"/>
          </p:cNvSpPr>
          <p:nvPr>
            <p:ph idx="1"/>
          </p:nvPr>
        </p:nvSpPr>
        <p:spPr/>
        <p:txBody>
          <a:bodyPr/>
          <a:lstStyle/>
          <a:p>
            <a:pPr marL="400050" lvl="1" indent="0">
              <a:buNone/>
            </a:pPr>
            <a:r>
              <a:rPr lang="en-US" altLang="en-US" sz="2200" dirty="0">
                <a:ea typeface="MS PGothic" panose="020B0600070205080204" pitchFamily="34" charset="-128"/>
              </a:rPr>
              <a:t>H</a:t>
            </a:r>
            <a:r>
              <a:rPr lang="en-US" altLang="en-US" sz="2200" baseline="-25000" dirty="0">
                <a:ea typeface="MS PGothic" panose="020B0600070205080204" pitchFamily="34" charset="-128"/>
              </a:rPr>
              <a:t>0</a:t>
            </a:r>
            <a:r>
              <a:rPr lang="en-US" altLang="en-US" sz="2200" dirty="0">
                <a:ea typeface="MS PGothic" panose="020B0600070205080204" pitchFamily="34" charset="-128"/>
              </a:rPr>
              <a:t>: Two survival curves are identical</a:t>
            </a:r>
          </a:p>
          <a:p>
            <a:pPr marL="400050" lvl="1" indent="0">
              <a:buNone/>
            </a:pPr>
            <a:r>
              <a:rPr lang="en-US" altLang="en-US" sz="2200" dirty="0">
                <a:ea typeface="MS PGothic" panose="020B0600070205080204" pitchFamily="34" charset="-128"/>
              </a:rPr>
              <a:t>H</a:t>
            </a:r>
            <a:r>
              <a:rPr lang="en-US" altLang="en-US" sz="2200" baseline="-25000" dirty="0">
                <a:ea typeface="MS PGothic" panose="020B0600070205080204" pitchFamily="34" charset="-128"/>
              </a:rPr>
              <a:t>1</a:t>
            </a:r>
            <a:r>
              <a:rPr lang="en-US" altLang="en-US" sz="2200" dirty="0">
                <a:ea typeface="MS PGothic" panose="020B0600070205080204" pitchFamily="34" charset="-128"/>
              </a:rPr>
              <a:t>: Two survival curves are not identical</a:t>
            </a:r>
          </a:p>
          <a:p>
            <a:pPr marL="0" indent="0">
              <a:buNone/>
            </a:pPr>
            <a:endParaRPr lang="en-US" altLang="en-US" dirty="0">
              <a:ea typeface="MS PGothic" panose="020B0600070205080204" pitchFamily="34" charset="-128"/>
            </a:endParaRPr>
          </a:p>
          <a:p>
            <a:pPr marL="400050" lvl="1" indent="0">
              <a:buNone/>
            </a:pPr>
            <a:r>
              <a:rPr lang="en-US" altLang="en-US" sz="2200" dirty="0">
                <a:ea typeface="MS PGothic" panose="020B0600070205080204" pitchFamily="34" charset="-128"/>
              </a:rPr>
              <a:t>Test statistic:</a:t>
            </a:r>
          </a:p>
          <a:p>
            <a:pPr marL="0" indent="0">
              <a:buNone/>
            </a:pPr>
            <a:endParaRPr lang="en-US" altLang="en-US" dirty="0">
              <a:ea typeface="MS PGothic" panose="020B0600070205080204" pitchFamily="34" charset="-128"/>
            </a:endParaRPr>
          </a:p>
          <a:p>
            <a:pPr marL="0" indent="0">
              <a:buNone/>
            </a:pPr>
            <a:r>
              <a:rPr lang="en-US" altLang="en-US" dirty="0">
                <a:ea typeface="MS PGothic" panose="020B0600070205080204" pitchFamily="34" charset="-128"/>
              </a:rPr>
              <a:t>Reject H</a:t>
            </a:r>
            <a:r>
              <a:rPr lang="en-US" altLang="en-US" baseline="-25000" dirty="0">
                <a:ea typeface="MS PGothic" panose="020B0600070205080204" pitchFamily="34" charset="-128"/>
              </a:rPr>
              <a:t>0</a:t>
            </a:r>
            <a:r>
              <a:rPr lang="en-US" altLang="en-US" dirty="0">
                <a:ea typeface="MS PGothic" panose="020B0600070205080204" pitchFamily="34" charset="-128"/>
              </a:rPr>
              <a:t> if </a:t>
            </a:r>
            <a:r>
              <a:rPr lang="en-US" altLang="en-US" dirty="0">
                <a:latin typeface="Symbol" panose="05050102010706020507" pitchFamily="18" charset="2"/>
                <a:ea typeface="MS PGothic" panose="020B0600070205080204" pitchFamily="34" charset="-128"/>
              </a:rPr>
              <a:t>c</a:t>
            </a:r>
            <a:r>
              <a:rPr lang="en-US" altLang="en-US" baseline="30000" dirty="0">
                <a:ea typeface="MS PGothic" panose="020B0600070205080204" pitchFamily="34" charset="-128"/>
              </a:rPr>
              <a:t>2</a:t>
            </a:r>
            <a:r>
              <a:rPr lang="en-US" altLang="en-US" dirty="0">
                <a:ea typeface="MS PGothic" panose="020B0600070205080204" pitchFamily="34" charset="-128"/>
              </a:rPr>
              <a:t> &gt; </a:t>
            </a:r>
            <a:r>
              <a:rPr lang="en-US" altLang="en-US" dirty="0">
                <a:latin typeface="Symbol" panose="05050102010706020507" pitchFamily="18" charset="2"/>
                <a:ea typeface="MS PGothic" panose="020B0600070205080204" pitchFamily="34" charset="-128"/>
              </a:rPr>
              <a:t>c</a:t>
            </a:r>
            <a:r>
              <a:rPr lang="en-US" altLang="en-US" baseline="30000" dirty="0">
                <a:ea typeface="MS PGothic" panose="020B0600070205080204" pitchFamily="34" charset="-128"/>
              </a:rPr>
              <a:t>2</a:t>
            </a:r>
            <a:r>
              <a:rPr lang="en-US" altLang="en-US" dirty="0">
                <a:ea typeface="MS PGothic" panose="020B0600070205080204" pitchFamily="34" charset="-128"/>
              </a:rPr>
              <a:t>,df  where </a:t>
            </a:r>
            <a:r>
              <a:rPr lang="en-US" altLang="en-US" dirty="0" err="1">
                <a:ea typeface="MS PGothic" panose="020B0600070205080204" pitchFamily="34" charset="-128"/>
              </a:rPr>
              <a:t>df</a:t>
            </a:r>
            <a:r>
              <a:rPr lang="en-US" altLang="en-US" dirty="0">
                <a:ea typeface="MS PGothic" panose="020B0600070205080204" pitchFamily="34" charset="-128"/>
              </a:rPr>
              <a:t> = k – 1 and k = number of comparison groups.</a:t>
            </a:r>
          </a:p>
        </p:txBody>
      </p:sp>
      <p:graphicFrame>
        <p:nvGraphicFramePr>
          <p:cNvPr id="4" name="Object 4" descr="Chi square equals summation of parenthesis summation of O sub j t minus summation of E sub j t parenthesis the whole square over summation of E sub j t.&#10;" title="Unnumbered figure"/>
          <p:cNvGraphicFramePr>
            <a:graphicFrameLocks noChangeAspect="1"/>
          </p:cNvGraphicFramePr>
          <p:nvPr>
            <p:extLst>
              <p:ext uri="{D42A27DB-BD31-4B8C-83A1-F6EECF244321}">
                <p14:modId xmlns:p14="http://schemas.microsoft.com/office/powerpoint/2010/main" val="969478393"/>
              </p:ext>
            </p:extLst>
          </p:nvPr>
        </p:nvGraphicFramePr>
        <p:xfrm>
          <a:off x="3561711" y="2210937"/>
          <a:ext cx="4148137" cy="1524000"/>
        </p:xfrm>
        <a:graphic>
          <a:graphicData uri="http://schemas.openxmlformats.org/presentationml/2006/ole">
            <mc:AlternateContent xmlns:mc="http://schemas.openxmlformats.org/markup-compatibility/2006">
              <mc:Choice xmlns:v="urn:schemas-microsoft-com:vml" Requires="v">
                <p:oleObj spid="_x0000_s1030" name="Equation" r:id="rId3" imgW="1459866" imgH="495085" progId="Equation.3">
                  <p:embed/>
                </p:oleObj>
              </mc:Choice>
              <mc:Fallback>
                <p:oleObj name="Equation" r:id="rId3" imgW="1459866" imgH="495085" progId="Equation.3">
                  <p:embed/>
                  <p:pic>
                    <p:nvPicPr>
                      <p:cNvPr id="358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1711" y="2210937"/>
                        <a:ext cx="4148137"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264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RCT to Compare Two Treatments for Advanced Gastric Cancer</a:t>
            </a:r>
            <a:endParaRPr lang="en-US" dirty="0"/>
          </a:p>
        </p:txBody>
      </p:sp>
      <p:pic>
        <p:nvPicPr>
          <p:cNvPr id="5" name="Picture 3" descr="Time, months; Number at Risk in Group 1, N sub 1 t; Number at Risk in Group 2, N sub 2 t; Total Number at Risk, N sub t; Number of Events in Group 1, O sub 1 t; Number of Events in Group 2, O sub 2 t; Total Number of Events, O sub t; Expected Number of Events in Group 1, E sub 1 t equals N sub 1 t times parenthesis O sub t over N sub t parenthesis; and Expected Number of Events in Group 2, E sub 2 t equals N sub 2 t times parenthesis O sub t over N sub t parenthesis are the nine column heads of the table. The row entries of the table are as follows: Row 1: 8, 10, 10, 20, 1, 0, 1, 0.500, and 0.500. Row 2: 12, 8, 10, 18, 1, 0, 1, 0.444, and 0.556. Row 3: 14, 7, 10, 17, 1, 0, 1, 0.412, and 0.588. Row 4: 21, 5, 10, 15, 1, 0, 1, 0.333, and 0.667. Row 5: 26, 4, 8, 12, 1, 0, 1, 0.333, and 0.667. Row 6: 27, 3, 8, 11, 1, 0, 1, 0.273, and 0.727. Row 7: 28, 2, 8, 10, 0, 1, 1, 0.200, and 0.800. Row 8: 33, 1, 7, 8, 0, 1, 1, 0.125, and 0.875. Row 9: 41, 0, 5, 5, 0, 1, 1, 0.000, and 1.000. Total observed number of events in Group 1 is 6. Total observed number of events in Group 2 is 3. Total expected number of events in Group 1 is 2.620. Total expected number of events in Group 2 is 6.380.&#10;" title="Table 11.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393" y="1589964"/>
            <a:ext cx="8685213"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070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11.3.</a:t>
            </a:r>
            <a:br>
              <a:rPr lang="en-US" altLang="en-US" dirty="0"/>
            </a:br>
            <a:r>
              <a:rPr lang="en-US" altLang="en-US" dirty="0"/>
              <a:t>Log-Rank Test </a:t>
            </a:r>
            <a:r>
              <a:rPr lang="en-US" altLang="en-US" sz="1400" dirty="0"/>
              <a:t>(1 of 2)</a:t>
            </a:r>
            <a:endParaRPr lang="en-US" dirty="0"/>
          </a:p>
        </p:txBody>
      </p:sp>
      <p:sp>
        <p:nvSpPr>
          <p:cNvPr id="14" name="Content Placeholder 2"/>
          <p:cNvSpPr>
            <a:spLocks noGrp="1"/>
          </p:cNvSpPr>
          <p:nvPr>
            <p:ph idx="1"/>
          </p:nvPr>
        </p:nvSpPr>
        <p:spPr/>
        <p:txBody>
          <a:bodyPr/>
          <a:lstStyle/>
          <a:p>
            <a:pPr marL="400050" lvl="1" indent="0">
              <a:buNone/>
            </a:pPr>
            <a:r>
              <a:rPr lang="en-US" altLang="en-US" sz="3200" dirty="0"/>
              <a:t>H</a:t>
            </a:r>
            <a:r>
              <a:rPr lang="en-US" altLang="en-US" sz="3200" baseline="-25000" dirty="0"/>
              <a:t>0</a:t>
            </a:r>
            <a:r>
              <a:rPr lang="en-US" altLang="en-US" sz="3200" dirty="0"/>
              <a:t>: Two survival curves are identical</a:t>
            </a:r>
          </a:p>
          <a:p>
            <a:pPr marL="400050" lvl="1" indent="0">
              <a:buNone/>
            </a:pPr>
            <a:r>
              <a:rPr lang="en-US" altLang="en-US" sz="3200" dirty="0"/>
              <a:t>H</a:t>
            </a:r>
            <a:r>
              <a:rPr lang="en-US" altLang="en-US" sz="3200" baseline="-25000" dirty="0"/>
              <a:t>1</a:t>
            </a:r>
            <a:r>
              <a:rPr lang="en-US" altLang="en-US" sz="3200" dirty="0"/>
              <a:t>: Two survival curves are not identical</a:t>
            </a:r>
          </a:p>
          <a:p>
            <a:pPr marL="400050" lvl="1" indent="0">
              <a:buNone/>
            </a:pPr>
            <a:endParaRPr lang="en-US" altLang="en-US" sz="3200" dirty="0"/>
          </a:p>
          <a:p>
            <a:pPr marL="400050" lvl="1" indent="0">
              <a:buNone/>
            </a:pPr>
            <a:r>
              <a:rPr lang="en-US" altLang="en-US" sz="3200" dirty="0"/>
              <a:t>Test statistic:</a:t>
            </a:r>
          </a:p>
          <a:p>
            <a:pPr marL="0" indent="0">
              <a:buNone/>
            </a:pPr>
            <a:endParaRPr lang="en-US" altLang="en-US" dirty="0"/>
          </a:p>
          <a:p>
            <a:pPr marL="0" indent="0">
              <a:buNone/>
            </a:pPr>
            <a:endParaRPr lang="en-US" altLang="en-US" dirty="0"/>
          </a:p>
        </p:txBody>
      </p:sp>
      <p:graphicFrame>
        <p:nvGraphicFramePr>
          <p:cNvPr id="4" name="Object 4" descr="Chi square equals summation of parenthesis summation of O sub j t minus summation of E sub j t parenthesis the whole square over summation of E sub j t equals 6 minus 2.620 the whole square over 2.620 plus 3 minus 6.380 the whole square over 6.380 equals 4.360 plus 1.791 equals 6.151.&#10;" title="Unnumbered figure"/>
          <p:cNvGraphicFramePr>
            <a:graphicFrameLocks noChangeAspect="1"/>
          </p:cNvGraphicFramePr>
          <p:nvPr>
            <p:extLst>
              <p:ext uri="{D42A27DB-BD31-4B8C-83A1-F6EECF244321}">
                <p14:modId xmlns:p14="http://schemas.microsoft.com/office/powerpoint/2010/main" val="2905201815"/>
              </p:ext>
            </p:extLst>
          </p:nvPr>
        </p:nvGraphicFramePr>
        <p:xfrm>
          <a:off x="1426191" y="4112526"/>
          <a:ext cx="8229600" cy="1171575"/>
        </p:xfrm>
        <a:graphic>
          <a:graphicData uri="http://schemas.openxmlformats.org/presentationml/2006/ole">
            <mc:AlternateContent xmlns:mc="http://schemas.openxmlformats.org/markup-compatibility/2006">
              <mc:Choice xmlns:v="urn:schemas-microsoft-com:vml" Requires="v">
                <p:oleObj spid="_x0000_s2054" name="Equation" r:id="rId3" imgW="3670300" imgH="482600" progId="Equation.3">
                  <p:embed/>
                </p:oleObj>
              </mc:Choice>
              <mc:Fallback>
                <p:oleObj name="Equation" r:id="rId3" imgW="3670300" imgH="482600" progId="Equation.3">
                  <p:embed/>
                  <p:pic>
                    <p:nvPicPr>
                      <p:cNvPr id="378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6191" y="4112526"/>
                        <a:ext cx="82296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9137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11.3.</a:t>
            </a:r>
            <a:br>
              <a:rPr lang="en-US" altLang="en-US" dirty="0"/>
            </a:br>
            <a:r>
              <a:rPr lang="en-US" altLang="en-US" dirty="0"/>
              <a:t>Log-Rank Test </a:t>
            </a:r>
            <a:r>
              <a:rPr lang="en-US" altLang="en-US" sz="1400" dirty="0"/>
              <a:t>(2 of 2)</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Reject H</a:t>
            </a:r>
            <a:r>
              <a:rPr lang="en-US" altLang="en-US" sz="1600" dirty="0">
                <a:ea typeface="MS PGothic" panose="020B0600070205080204" pitchFamily="34" charset="-128"/>
              </a:rPr>
              <a:t>0</a:t>
            </a:r>
            <a:r>
              <a:rPr lang="en-US" altLang="en-US" dirty="0">
                <a:ea typeface="MS PGothic" panose="020B0600070205080204" pitchFamily="34" charset="-128"/>
              </a:rPr>
              <a:t> if </a:t>
            </a:r>
            <a:r>
              <a:rPr lang="en-US" altLang="en-US" dirty="0">
                <a:latin typeface="Symbol" panose="05050102010706020507" pitchFamily="18" charset="2"/>
                <a:ea typeface="MS PGothic" panose="020B0600070205080204" pitchFamily="34" charset="-128"/>
              </a:rPr>
              <a:t>c</a:t>
            </a:r>
            <a:r>
              <a:rPr lang="en-US" altLang="en-US" baseline="30000" dirty="0">
                <a:ea typeface="MS PGothic" panose="020B0600070205080204" pitchFamily="34" charset="-128"/>
              </a:rPr>
              <a:t>2</a:t>
            </a:r>
            <a:r>
              <a:rPr lang="en-US" altLang="en-US" dirty="0">
                <a:ea typeface="MS PGothic" panose="020B0600070205080204" pitchFamily="34" charset="-128"/>
              </a:rPr>
              <a:t> ≥ 3.84.</a:t>
            </a:r>
          </a:p>
          <a:p>
            <a:r>
              <a:rPr lang="en-US" altLang="en-US" dirty="0">
                <a:ea typeface="MS PGothic" panose="020B0600070205080204" pitchFamily="34" charset="-128"/>
              </a:rPr>
              <a:t>Reject H</a:t>
            </a:r>
            <a:r>
              <a:rPr lang="en-US" altLang="en-US" sz="1800" baseline="-25000" dirty="0">
                <a:ea typeface="MS PGothic" panose="020B0600070205080204" pitchFamily="34" charset="-128"/>
              </a:rPr>
              <a:t>0</a:t>
            </a:r>
            <a:r>
              <a:rPr lang="en-US" altLang="en-US" dirty="0">
                <a:ea typeface="MS PGothic" panose="020B0600070205080204" pitchFamily="34" charset="-128"/>
              </a:rPr>
              <a:t> because 6.151 &gt; 3.84. We have statistical evidence that two survival curves are not identical.</a:t>
            </a:r>
          </a:p>
        </p:txBody>
      </p:sp>
    </p:spTree>
    <p:extLst>
      <p:ext uri="{BB962C8B-B14F-4D97-AF65-F5344CB8AC3E}">
        <p14:creationId xmlns:p14="http://schemas.microsoft.com/office/powerpoint/2010/main" val="1894971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Comparing Survival Curves</a:t>
            </a:r>
            <a:endParaRPr lang="en-US" dirty="0"/>
          </a:p>
        </p:txBody>
      </p:sp>
      <p:pic>
        <p:nvPicPr>
          <p:cNvPr id="5" name="Picture 2" descr="The y axis is labelled Survival probability and it ranges from 0 to 1. The x axis is labelled Time in months and it ranges from 0 to 50. The survival curve corresponding to Chemo before surgery passes through the following points: (0, 1), (8, 1), (8, 0.9), (8, 0.78), (13, 0.78), (13, 0.66), (14, 0.66), (19, 0.66), (19, 0.55), (20, 0.55), (20, 0.4), (25, 0.4), (25, 0.27), (26, 0.27), (33, 0.27), and (40, 0.27). The survival curve corresponding to chemo After surgery passes through the following points: (0, 1), (25, 1), (25, 0.9), (28, 0.9), (28, 0.77), (33, 0.77), (37, 0.77), (37, 0.6), (40, 0.6), (43, 0.6), and (50, 0.6). All values are estimated. &#10;" title="Unnumbered figure"/>
          <p:cNvPicPr>
            <a:picLocks noChangeAspect="1" noChangeArrowheads="1"/>
          </p:cNvPicPr>
          <p:nvPr/>
        </p:nvPicPr>
        <p:blipFill>
          <a:blip r:embed="rId2">
            <a:extLst>
              <a:ext uri="{28A0092B-C50C-407E-A947-70E740481C1C}">
                <a14:useLocalDpi xmlns:a14="http://schemas.microsoft.com/office/drawing/2010/main" val="0"/>
              </a:ext>
            </a:extLst>
          </a:blip>
          <a:srcRect l="26250" t="39063" r="25626" b="19531"/>
          <a:stretch>
            <a:fillRect/>
          </a:stretch>
        </p:blipFill>
        <p:spPr bwMode="auto">
          <a:xfrm>
            <a:off x="1626359" y="1752600"/>
            <a:ext cx="6096000" cy="419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4"/>
          <p:cNvSpPr txBox="1">
            <a:spLocks noChangeArrowheads="1"/>
          </p:cNvSpPr>
          <p:nvPr/>
        </p:nvSpPr>
        <p:spPr bwMode="auto">
          <a:xfrm>
            <a:off x="6655559" y="3810000"/>
            <a:ext cx="39624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latin typeface="Verdana" panose="020B0604030504040204" pitchFamily="34" charset="0"/>
              </a:rPr>
              <a:t>H</a:t>
            </a:r>
            <a:r>
              <a:rPr lang="en-US" altLang="en-US" sz="1400" baseline="-25000">
                <a:latin typeface="Verdana" panose="020B0604030504040204" pitchFamily="34" charset="0"/>
              </a:rPr>
              <a:t>0</a:t>
            </a:r>
            <a:r>
              <a:rPr lang="en-US" altLang="en-US" sz="1400">
                <a:latin typeface="Verdana" panose="020B0604030504040204" pitchFamily="34" charset="0"/>
              </a:rPr>
              <a:t>: Two survival curves are equal</a:t>
            </a:r>
          </a:p>
          <a:p>
            <a:pPr>
              <a:spcBef>
                <a:spcPct val="0"/>
              </a:spcBef>
              <a:buFontTx/>
              <a:buNone/>
            </a:pPr>
            <a:endParaRPr lang="en-US" altLang="en-US" sz="1400">
              <a:latin typeface="Verdana" panose="020B0604030504040204" pitchFamily="34" charset="0"/>
            </a:endParaRPr>
          </a:p>
          <a:p>
            <a:pPr>
              <a:spcBef>
                <a:spcPct val="0"/>
              </a:spcBef>
              <a:buFontTx/>
              <a:buNone/>
            </a:pPr>
            <a:r>
              <a:rPr lang="en-US" altLang="en-US" sz="1400">
                <a:latin typeface="Symbol" panose="05050102010706020507" pitchFamily="18" charset="2"/>
              </a:rPr>
              <a:t>c</a:t>
            </a:r>
            <a:r>
              <a:rPr lang="en-US" altLang="en-US" sz="1400">
                <a:latin typeface="Verdana" panose="020B0604030504040204" pitchFamily="34" charset="0"/>
              </a:rPr>
              <a:t>2 Test with df=1.  Reject H</a:t>
            </a:r>
            <a:r>
              <a:rPr lang="en-US" altLang="en-US" sz="1100">
                <a:latin typeface="Verdana" panose="020B0604030504040204" pitchFamily="34" charset="0"/>
              </a:rPr>
              <a:t>0</a:t>
            </a:r>
            <a:r>
              <a:rPr lang="en-US" altLang="en-US" sz="1400">
                <a:latin typeface="Verdana" panose="020B0604030504040204" pitchFamily="34" charset="0"/>
              </a:rPr>
              <a:t> if </a:t>
            </a:r>
            <a:r>
              <a:rPr lang="en-US" altLang="en-US" sz="1400">
                <a:latin typeface="Symbol" panose="05050102010706020507" pitchFamily="18" charset="2"/>
              </a:rPr>
              <a:t>c</a:t>
            </a:r>
            <a:r>
              <a:rPr lang="en-US" altLang="en-US" sz="1400">
                <a:latin typeface="Verdana" panose="020B0604030504040204" pitchFamily="34" charset="0"/>
              </a:rPr>
              <a:t>2 </a:t>
            </a:r>
            <a:r>
              <a:rPr lang="en-US" altLang="en-US" sz="1400" u="sng">
                <a:latin typeface="Verdana" panose="020B0604030504040204" pitchFamily="34" charset="0"/>
              </a:rPr>
              <a:t>&gt;</a:t>
            </a:r>
            <a:r>
              <a:rPr lang="en-US" altLang="en-US" sz="1400">
                <a:latin typeface="Verdana" panose="020B0604030504040204" pitchFamily="34" charset="0"/>
              </a:rPr>
              <a:t> 3.84</a:t>
            </a:r>
          </a:p>
          <a:p>
            <a:pPr>
              <a:spcBef>
                <a:spcPct val="0"/>
              </a:spcBef>
              <a:buFontTx/>
              <a:buNone/>
            </a:pPr>
            <a:endParaRPr lang="en-US" altLang="en-US" sz="1400">
              <a:latin typeface="Verdana" panose="020B0604030504040204" pitchFamily="34" charset="0"/>
            </a:endParaRPr>
          </a:p>
          <a:p>
            <a:pPr>
              <a:spcBef>
                <a:spcPct val="0"/>
              </a:spcBef>
              <a:buFontTx/>
              <a:buNone/>
            </a:pPr>
            <a:r>
              <a:rPr lang="en-US" altLang="en-US" sz="1400">
                <a:latin typeface="Symbol" panose="05050102010706020507" pitchFamily="18" charset="2"/>
              </a:rPr>
              <a:t>c</a:t>
            </a:r>
            <a:r>
              <a:rPr lang="en-US" altLang="en-US" sz="1400">
                <a:latin typeface="Verdana" panose="020B0604030504040204" pitchFamily="34" charset="0"/>
              </a:rPr>
              <a:t>2 = 6.151.  Reject H</a:t>
            </a:r>
            <a:r>
              <a:rPr lang="en-US" altLang="en-US" sz="1100">
                <a:latin typeface="Verdana" panose="020B0604030504040204" pitchFamily="34" charset="0"/>
              </a:rPr>
              <a:t>0</a:t>
            </a:r>
            <a:r>
              <a:rPr lang="en-US" altLang="en-US" sz="1400">
                <a:latin typeface="Verdana" panose="020B0604030504040204" pitchFamily="34" charset="0"/>
              </a:rPr>
              <a:t>.</a:t>
            </a:r>
          </a:p>
          <a:p>
            <a:pPr>
              <a:spcBef>
                <a:spcPct val="0"/>
              </a:spcBef>
              <a:buFontTx/>
              <a:buNone/>
            </a:pPr>
            <a:endParaRPr lang="en-US" altLang="en-US" sz="1400">
              <a:latin typeface="Verdana" panose="020B0604030504040204" pitchFamily="34" charset="0"/>
            </a:endParaRPr>
          </a:p>
        </p:txBody>
      </p:sp>
    </p:spTree>
    <p:extLst>
      <p:ext uri="{BB962C8B-B14F-4D97-AF65-F5344CB8AC3E}">
        <p14:creationId xmlns:p14="http://schemas.microsoft.com/office/powerpoint/2010/main" val="3880892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Cox Proportional Hazards </a:t>
            </a:r>
            <a:br>
              <a:rPr lang="en-US" altLang="en-US" dirty="0"/>
            </a:br>
            <a:r>
              <a:rPr lang="en-US" altLang="en-US" dirty="0"/>
              <a:t>Regression </a:t>
            </a:r>
            <a:r>
              <a:rPr lang="en-US" altLang="en-US" sz="1400" dirty="0"/>
              <a:t>(1 of 2)</a:t>
            </a:r>
            <a:endParaRPr lang="en-US" dirty="0"/>
          </a:p>
        </p:txBody>
      </p:sp>
      <p:sp>
        <p:nvSpPr>
          <p:cNvPr id="14" name="Content Placeholder 2"/>
          <p:cNvSpPr>
            <a:spLocks noGrp="1"/>
          </p:cNvSpPr>
          <p:nvPr>
            <p:ph idx="1"/>
          </p:nvPr>
        </p:nvSpPr>
        <p:spPr/>
        <p:txBody>
          <a:bodyPr/>
          <a:lstStyle/>
          <a:p>
            <a:r>
              <a:rPr lang="de-DE" altLang="en-US" dirty="0">
                <a:ea typeface="MS PGothic" panose="020B0600070205080204" pitchFamily="34" charset="-128"/>
              </a:rPr>
              <a:t>Model</a:t>
            </a:r>
          </a:p>
          <a:p>
            <a:pPr>
              <a:buNone/>
            </a:pPr>
            <a:r>
              <a:rPr lang="de-DE" altLang="en-US" dirty="0">
                <a:ea typeface="MS PGothic" panose="020B0600070205080204" pitchFamily="34" charset="-128"/>
              </a:rPr>
              <a:t>	</a:t>
            </a:r>
            <a:r>
              <a:rPr lang="de-DE" altLang="en-US" sz="2000" dirty="0">
                <a:ea typeface="MS PGothic" panose="020B0600070205080204" pitchFamily="34" charset="-128"/>
              </a:rPr>
              <a:t>h(t) = h</a:t>
            </a:r>
            <a:r>
              <a:rPr lang="de-DE" altLang="en-US" sz="2000" baseline="-25000" dirty="0">
                <a:ea typeface="MS PGothic" panose="020B0600070205080204" pitchFamily="34" charset="-128"/>
              </a:rPr>
              <a:t>0</a:t>
            </a:r>
            <a:r>
              <a:rPr lang="de-DE" altLang="en-US" sz="2000" dirty="0">
                <a:ea typeface="MS PGothic" panose="020B0600070205080204" pitchFamily="34" charset="-128"/>
              </a:rPr>
              <a:t>(t) exp (b</a:t>
            </a:r>
            <a:r>
              <a:rPr lang="de-DE" altLang="en-US" sz="2000" baseline="-25000" dirty="0">
                <a:ea typeface="MS PGothic" panose="020B0600070205080204" pitchFamily="34" charset="-128"/>
              </a:rPr>
              <a:t>1</a:t>
            </a:r>
            <a:r>
              <a:rPr lang="de-DE" altLang="en-US" sz="2000" dirty="0">
                <a:ea typeface="MS PGothic" panose="020B0600070205080204" pitchFamily="34" charset="-128"/>
              </a:rPr>
              <a:t>X</a:t>
            </a:r>
            <a:r>
              <a:rPr lang="de-DE" altLang="en-US" sz="2000" baseline="-25000" dirty="0">
                <a:ea typeface="MS PGothic" panose="020B0600070205080204" pitchFamily="34" charset="-128"/>
              </a:rPr>
              <a:t>1</a:t>
            </a:r>
            <a:r>
              <a:rPr lang="de-DE" altLang="en-US" sz="2000" dirty="0">
                <a:ea typeface="MS PGothic" panose="020B0600070205080204" pitchFamily="34" charset="-128"/>
              </a:rPr>
              <a:t> + b</a:t>
            </a:r>
            <a:r>
              <a:rPr lang="de-DE" altLang="en-US" sz="2000" baseline="-25000" dirty="0">
                <a:ea typeface="MS PGothic" panose="020B0600070205080204" pitchFamily="34" charset="-128"/>
              </a:rPr>
              <a:t>2</a:t>
            </a:r>
            <a:r>
              <a:rPr lang="de-DE" altLang="en-US" sz="2000" dirty="0">
                <a:ea typeface="MS PGothic" panose="020B0600070205080204" pitchFamily="34" charset="-128"/>
              </a:rPr>
              <a:t>X</a:t>
            </a:r>
            <a:r>
              <a:rPr lang="de-DE" altLang="en-US" sz="2000" baseline="-25000" dirty="0">
                <a:ea typeface="MS PGothic" panose="020B0600070205080204" pitchFamily="34" charset="-128"/>
              </a:rPr>
              <a:t>2</a:t>
            </a:r>
            <a:r>
              <a:rPr lang="de-DE" altLang="en-US" sz="2000" dirty="0">
                <a:ea typeface="MS PGothic" panose="020B0600070205080204" pitchFamily="34" charset="-128"/>
              </a:rPr>
              <a:t> + … </a:t>
            </a:r>
            <a:r>
              <a:rPr lang="en-US" altLang="en-US" sz="2000" dirty="0">
                <a:ea typeface="MS PGothic" panose="020B0600070205080204" pitchFamily="34" charset="-128"/>
              </a:rPr>
              <a:t>+ </a:t>
            </a:r>
            <a:r>
              <a:rPr lang="en-US" altLang="en-US" sz="2000" dirty="0" err="1">
                <a:ea typeface="MS PGothic" panose="020B0600070205080204" pitchFamily="34" charset="-128"/>
              </a:rPr>
              <a:t>b</a:t>
            </a:r>
            <a:r>
              <a:rPr lang="en-US" altLang="en-US" sz="2000" baseline="-25000" dirty="0" err="1">
                <a:ea typeface="MS PGothic" panose="020B0600070205080204" pitchFamily="34" charset="-128"/>
              </a:rPr>
              <a:t>p</a:t>
            </a:r>
            <a:r>
              <a:rPr lang="en-US" altLang="en-US" sz="2000" dirty="0" err="1">
                <a:ea typeface="MS PGothic" panose="020B0600070205080204" pitchFamily="34" charset="-128"/>
              </a:rPr>
              <a:t>X</a:t>
            </a:r>
            <a:r>
              <a:rPr lang="en-US" altLang="en-US" sz="2000" baseline="-25000" dirty="0" err="1">
                <a:ea typeface="MS PGothic" panose="020B0600070205080204" pitchFamily="34" charset="-128"/>
              </a:rPr>
              <a:t>p</a:t>
            </a:r>
            <a:r>
              <a:rPr lang="en-US" altLang="en-US" sz="2000" dirty="0">
                <a:ea typeface="MS PGothic" panose="020B0600070205080204" pitchFamily="34" charset="-128"/>
              </a:rPr>
              <a:t>)</a:t>
            </a:r>
            <a:endParaRPr lang="en-US" altLang="en-US" dirty="0">
              <a:ea typeface="MS PGothic" panose="020B0600070205080204" pitchFamily="34" charset="-128"/>
            </a:endParaRPr>
          </a:p>
          <a:p>
            <a:r>
              <a:rPr lang="en-US" altLang="en-US" dirty="0">
                <a:ea typeface="MS PGothic" panose="020B0600070205080204" pitchFamily="34" charset="-128"/>
              </a:rPr>
              <a:t>Where h(t) = hazard at time t (risk of	 failure at time t), </a:t>
            </a:r>
          </a:p>
          <a:p>
            <a:pPr>
              <a:buNone/>
            </a:pPr>
            <a:r>
              <a:rPr lang="en-US" altLang="en-US" sz="2000" dirty="0">
                <a:ea typeface="MS PGothic" panose="020B0600070205080204" pitchFamily="34" charset="-128"/>
              </a:rPr>
              <a:t>			</a:t>
            </a:r>
            <a:r>
              <a:rPr lang="de-DE" altLang="en-US" sz="2000" dirty="0">
                <a:ea typeface="MS PGothic" panose="020B0600070205080204" pitchFamily="34" charset="-128"/>
              </a:rPr>
              <a:t>h</a:t>
            </a:r>
            <a:r>
              <a:rPr lang="de-DE" altLang="en-US" sz="2000" baseline="-25000" dirty="0">
                <a:ea typeface="MS PGothic" panose="020B0600070205080204" pitchFamily="34" charset="-128"/>
              </a:rPr>
              <a:t>0</a:t>
            </a:r>
            <a:r>
              <a:rPr lang="de-DE" altLang="en-US" sz="2000" dirty="0">
                <a:ea typeface="MS PGothic" panose="020B0600070205080204" pitchFamily="34" charset="-128"/>
              </a:rPr>
              <a:t>(t) = baseline hazard, </a:t>
            </a:r>
          </a:p>
          <a:p>
            <a:pPr>
              <a:buNone/>
            </a:pPr>
            <a:r>
              <a:rPr lang="de-DE" altLang="en-US" dirty="0">
                <a:ea typeface="MS PGothic" panose="020B0600070205080204" pitchFamily="34" charset="-128"/>
              </a:rPr>
              <a:t>			</a:t>
            </a:r>
            <a:r>
              <a:rPr lang="en-US" altLang="en-US" sz="2000" dirty="0">
                <a:ea typeface="MS PGothic" panose="020B0600070205080204" pitchFamily="34" charset="-128"/>
              </a:rPr>
              <a:t>X</a:t>
            </a:r>
            <a:r>
              <a:rPr lang="en-US" altLang="en-US" sz="2000" baseline="-25000" dirty="0">
                <a:ea typeface="MS PGothic" panose="020B0600070205080204" pitchFamily="34" charset="-128"/>
              </a:rPr>
              <a:t>i</a:t>
            </a:r>
            <a:r>
              <a:rPr lang="en-US" altLang="en-US" sz="2000" dirty="0">
                <a:ea typeface="MS PGothic" panose="020B0600070205080204" pitchFamily="34" charset="-128"/>
              </a:rPr>
              <a:t> are predictors,</a:t>
            </a:r>
          </a:p>
          <a:p>
            <a:pPr>
              <a:buNone/>
            </a:pPr>
            <a:r>
              <a:rPr lang="en-US" altLang="en-US" sz="2000" dirty="0">
                <a:ea typeface="MS PGothic" panose="020B0600070205080204" pitchFamily="34" charset="-128"/>
              </a:rPr>
              <a:t>			b</a:t>
            </a:r>
            <a:r>
              <a:rPr lang="en-US" altLang="en-US" sz="2000" baseline="-25000" dirty="0">
                <a:ea typeface="MS PGothic" panose="020B0600070205080204" pitchFamily="34" charset="-128"/>
              </a:rPr>
              <a:t>i</a:t>
            </a:r>
            <a:r>
              <a:rPr lang="en-US" altLang="en-US" sz="2000" dirty="0">
                <a:ea typeface="MS PGothic" panose="020B0600070205080204" pitchFamily="34" charset="-128"/>
              </a:rPr>
              <a:t> are regression coefficients.</a:t>
            </a:r>
          </a:p>
        </p:txBody>
      </p:sp>
    </p:spTree>
    <p:extLst>
      <p:ext uri="{BB962C8B-B14F-4D97-AF65-F5344CB8AC3E}">
        <p14:creationId xmlns:p14="http://schemas.microsoft.com/office/powerpoint/2010/main" val="1626601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Cox Proportional Hazards </a:t>
            </a:r>
            <a:br>
              <a:rPr lang="en-US" altLang="en-US" dirty="0"/>
            </a:br>
            <a:r>
              <a:rPr lang="en-US" altLang="en-US" dirty="0"/>
              <a:t>Regression </a:t>
            </a:r>
            <a:r>
              <a:rPr lang="en-US" altLang="en-US" sz="1400" dirty="0"/>
              <a:t>(2 of 2)</a:t>
            </a:r>
            <a:endParaRPr lang="en-US" dirty="0"/>
          </a:p>
        </p:txBody>
      </p:sp>
      <p:sp>
        <p:nvSpPr>
          <p:cNvPr id="14" name="Content Placeholder 2"/>
          <p:cNvSpPr>
            <a:spLocks noGrp="1"/>
          </p:cNvSpPr>
          <p:nvPr>
            <p:ph idx="1"/>
          </p:nvPr>
        </p:nvSpPr>
        <p:spPr/>
        <p:txBody>
          <a:bodyPr/>
          <a:lstStyle/>
          <a:p>
            <a:r>
              <a:rPr lang="de-DE" altLang="en-US" dirty="0">
                <a:ea typeface="MS PGothic" panose="020B0600070205080204" pitchFamily="34" charset="-128"/>
              </a:rPr>
              <a:t>Model</a:t>
            </a:r>
          </a:p>
          <a:p>
            <a:pPr>
              <a:buNone/>
            </a:pPr>
            <a:r>
              <a:rPr lang="de-DE" altLang="en-US" dirty="0">
                <a:ea typeface="MS PGothic" panose="020B0600070205080204" pitchFamily="34" charset="-128"/>
              </a:rPr>
              <a:t>	ln(</a:t>
            </a:r>
            <a:r>
              <a:rPr lang="de-DE" altLang="en-US" sz="2400" dirty="0">
                <a:ea typeface="MS PGothic" panose="020B0600070205080204" pitchFamily="34" charset="-128"/>
              </a:rPr>
              <a:t>h(t)/h</a:t>
            </a:r>
            <a:r>
              <a:rPr lang="de-DE" altLang="en-US" sz="2400" baseline="-25000" dirty="0">
                <a:ea typeface="MS PGothic" panose="020B0600070205080204" pitchFamily="34" charset="-128"/>
              </a:rPr>
              <a:t>0</a:t>
            </a:r>
            <a:r>
              <a:rPr lang="de-DE" altLang="en-US" sz="2400" dirty="0">
                <a:ea typeface="MS PGothic" panose="020B0600070205080204" pitchFamily="34" charset="-128"/>
              </a:rPr>
              <a:t>(t)) = b</a:t>
            </a:r>
            <a:r>
              <a:rPr lang="de-DE" altLang="en-US" sz="2400" baseline="-25000" dirty="0">
                <a:ea typeface="MS PGothic" panose="020B0600070205080204" pitchFamily="34" charset="-128"/>
              </a:rPr>
              <a:t>1</a:t>
            </a:r>
            <a:r>
              <a:rPr lang="de-DE" altLang="en-US" sz="2400" dirty="0">
                <a:ea typeface="MS PGothic" panose="020B0600070205080204" pitchFamily="34" charset="-128"/>
              </a:rPr>
              <a:t>X</a:t>
            </a:r>
            <a:r>
              <a:rPr lang="de-DE" altLang="en-US" sz="2400" baseline="-25000" dirty="0">
                <a:ea typeface="MS PGothic" panose="020B0600070205080204" pitchFamily="34" charset="-128"/>
              </a:rPr>
              <a:t>1</a:t>
            </a:r>
            <a:r>
              <a:rPr lang="de-DE" altLang="en-US" sz="2400" dirty="0">
                <a:ea typeface="MS PGothic" panose="020B0600070205080204" pitchFamily="34" charset="-128"/>
              </a:rPr>
              <a:t> + b</a:t>
            </a:r>
            <a:r>
              <a:rPr lang="de-DE" altLang="en-US" sz="2400" baseline="-25000" dirty="0">
                <a:ea typeface="MS PGothic" panose="020B0600070205080204" pitchFamily="34" charset="-128"/>
              </a:rPr>
              <a:t>2</a:t>
            </a:r>
            <a:r>
              <a:rPr lang="de-DE" altLang="en-US" sz="2400" dirty="0">
                <a:ea typeface="MS PGothic" panose="020B0600070205080204" pitchFamily="34" charset="-128"/>
              </a:rPr>
              <a:t>X</a:t>
            </a:r>
            <a:r>
              <a:rPr lang="de-DE" altLang="en-US" sz="2400" baseline="-25000" dirty="0">
                <a:ea typeface="MS PGothic" panose="020B0600070205080204" pitchFamily="34" charset="-128"/>
              </a:rPr>
              <a:t>2</a:t>
            </a:r>
            <a:r>
              <a:rPr lang="de-DE" altLang="en-US" sz="2400" dirty="0">
                <a:ea typeface="MS PGothic" panose="020B0600070205080204" pitchFamily="34" charset="-128"/>
              </a:rPr>
              <a:t> + … </a:t>
            </a:r>
            <a:r>
              <a:rPr lang="en-US" altLang="en-US" sz="2400" dirty="0">
                <a:ea typeface="MS PGothic" panose="020B0600070205080204" pitchFamily="34" charset="-128"/>
              </a:rPr>
              <a:t>+ </a:t>
            </a:r>
            <a:r>
              <a:rPr lang="en-US" altLang="en-US" sz="2400" dirty="0" err="1">
                <a:ea typeface="MS PGothic" panose="020B0600070205080204" pitchFamily="34" charset="-128"/>
              </a:rPr>
              <a:t>b</a:t>
            </a:r>
            <a:r>
              <a:rPr lang="en-US" altLang="en-US" sz="2400" baseline="-25000" dirty="0" err="1">
                <a:ea typeface="MS PGothic" panose="020B0600070205080204" pitchFamily="34" charset="-128"/>
              </a:rPr>
              <a:t>p</a:t>
            </a:r>
            <a:r>
              <a:rPr lang="en-US" altLang="en-US" sz="2400" dirty="0" err="1">
                <a:ea typeface="MS PGothic" panose="020B0600070205080204" pitchFamily="34" charset="-128"/>
              </a:rPr>
              <a:t>X</a:t>
            </a:r>
            <a:r>
              <a:rPr lang="en-US" altLang="en-US" sz="2400" baseline="-25000" dirty="0" err="1">
                <a:ea typeface="MS PGothic" panose="020B0600070205080204" pitchFamily="34" charset="-128"/>
              </a:rPr>
              <a:t>p</a:t>
            </a:r>
            <a:endParaRPr lang="en-US" altLang="en-US" dirty="0">
              <a:ea typeface="MS PGothic" panose="020B0600070205080204" pitchFamily="34" charset="-128"/>
            </a:endParaRPr>
          </a:p>
          <a:p>
            <a:r>
              <a:rPr lang="en-US" altLang="en-US" dirty="0" err="1">
                <a:ea typeface="MS PGothic" panose="020B0600070205080204" pitchFamily="34" charset="-128"/>
              </a:rPr>
              <a:t>exp</a:t>
            </a:r>
            <a:r>
              <a:rPr lang="en-US" altLang="en-US" dirty="0">
                <a:ea typeface="MS PGothic" panose="020B0600070205080204" pitchFamily="34" charset="-128"/>
              </a:rPr>
              <a:t>(b</a:t>
            </a:r>
            <a:r>
              <a:rPr lang="en-US" altLang="en-US" baseline="-25000" dirty="0">
                <a:ea typeface="MS PGothic" panose="020B0600070205080204" pitchFamily="34" charset="-128"/>
              </a:rPr>
              <a:t>i</a:t>
            </a:r>
            <a:r>
              <a:rPr lang="en-US" altLang="en-US" dirty="0">
                <a:ea typeface="MS PGothic" panose="020B0600070205080204" pitchFamily="34" charset="-128"/>
              </a:rPr>
              <a:t>) = hazard ratios</a:t>
            </a:r>
          </a:p>
        </p:txBody>
      </p:sp>
    </p:spTree>
    <p:extLst>
      <p:ext uri="{BB962C8B-B14F-4D97-AF65-F5344CB8AC3E}">
        <p14:creationId xmlns:p14="http://schemas.microsoft.com/office/powerpoint/2010/main" val="295586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11.5.</a:t>
            </a:r>
            <a:br>
              <a:rPr lang="en-US" altLang="en-US" dirty="0"/>
            </a:br>
            <a:r>
              <a:rPr lang="en-US" altLang="en-US" dirty="0"/>
              <a:t>Cox Proportional Hazards </a:t>
            </a:r>
            <a:r>
              <a:rPr lang="en-US" altLang="en-US" dirty="0" smtClean="0"/>
              <a:t>Regression </a:t>
            </a:r>
            <a:r>
              <a:rPr lang="en-US" altLang="en-US" sz="1600" dirty="0" smtClean="0"/>
              <a:t>(1 </a:t>
            </a:r>
            <a:r>
              <a:rPr lang="en-US" altLang="en-US" sz="1600" dirty="0"/>
              <a:t>of 3)</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Framingham Study</a:t>
            </a:r>
          </a:p>
          <a:p>
            <a:pPr lvl="1"/>
            <a:r>
              <a:rPr lang="en-US" altLang="en-US" dirty="0">
                <a:ea typeface="MS PGothic" panose="020B0600070205080204" pitchFamily="34" charset="-128"/>
              </a:rPr>
              <a:t>Outcome = all-cause mortality</a:t>
            </a:r>
          </a:p>
          <a:p>
            <a:pPr lvl="1"/>
            <a:r>
              <a:rPr lang="en-US" altLang="en-US" i="1" dirty="0">
                <a:ea typeface="MS PGothic" panose="020B0600070205080204" pitchFamily="34" charset="-128"/>
              </a:rPr>
              <a:t>N</a:t>
            </a:r>
            <a:r>
              <a:rPr lang="en-US" altLang="en-US" dirty="0">
                <a:ea typeface="MS PGothic" panose="020B0600070205080204" pitchFamily="34" charset="-128"/>
              </a:rPr>
              <a:t> = 5180 participants ≥ 45 years</a:t>
            </a:r>
          </a:p>
          <a:p>
            <a:pPr lvl="1"/>
            <a:r>
              <a:rPr lang="en-US" altLang="en-US" dirty="0">
                <a:ea typeface="MS PGothic" panose="020B0600070205080204" pitchFamily="34" charset="-128"/>
              </a:rPr>
              <a:t>10-year follow-up</a:t>
            </a:r>
          </a:p>
          <a:p>
            <a:pPr lvl="1"/>
            <a:r>
              <a:rPr lang="en-US" altLang="en-US" dirty="0">
                <a:ea typeface="MS PGothic" panose="020B0600070205080204" pitchFamily="34" charset="-128"/>
              </a:rPr>
              <a:t>Analysis with Cox proportional hazards regression</a:t>
            </a:r>
          </a:p>
        </p:txBody>
      </p:sp>
    </p:spTree>
    <p:extLst>
      <p:ext uri="{BB962C8B-B14F-4D97-AF65-F5344CB8AC3E}">
        <p14:creationId xmlns:p14="http://schemas.microsoft.com/office/powerpoint/2010/main" val="23722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Learning Objectives </a:t>
            </a:r>
            <a:r>
              <a:rPr lang="en-US" altLang="en-US" sz="1400" dirty="0"/>
              <a:t>(2 of 2)</a:t>
            </a:r>
            <a:endParaRPr lang="en-US" dirty="0"/>
          </a:p>
        </p:txBody>
      </p:sp>
      <p:sp>
        <p:nvSpPr>
          <p:cNvPr id="14" name="Content Placeholder 2"/>
          <p:cNvSpPr>
            <a:spLocks noGrp="1"/>
          </p:cNvSpPr>
          <p:nvPr>
            <p:ph idx="1"/>
          </p:nvPr>
        </p:nvSpPr>
        <p:spPr/>
        <p:txBody>
          <a:bodyPr/>
          <a:lstStyle/>
          <a:p>
            <a:pPr>
              <a:spcAft>
                <a:spcPct val="30000"/>
              </a:spcAft>
            </a:pPr>
            <a:r>
              <a:rPr lang="en-US" altLang="en-US" dirty="0"/>
              <a:t>Perform and interpret the log-rank test</a:t>
            </a:r>
          </a:p>
          <a:p>
            <a:pPr>
              <a:spcAft>
                <a:spcPct val="30000"/>
              </a:spcAft>
            </a:pPr>
            <a:r>
              <a:rPr lang="en-US" altLang="en-US" dirty="0"/>
              <a:t>Compute and interpret a hazard ratio</a:t>
            </a:r>
          </a:p>
          <a:p>
            <a:pPr>
              <a:spcAft>
                <a:spcPct val="30000"/>
              </a:spcAft>
            </a:pPr>
            <a:r>
              <a:rPr lang="en-US" altLang="en-US" dirty="0"/>
              <a:t>Interpret regression coefficients in a Cox proportional hazards regression analysis</a:t>
            </a:r>
          </a:p>
        </p:txBody>
      </p:sp>
    </p:spTree>
    <p:extLst>
      <p:ext uri="{BB962C8B-B14F-4D97-AF65-F5344CB8AC3E}">
        <p14:creationId xmlns:p14="http://schemas.microsoft.com/office/powerpoint/2010/main" val="174799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11.5.</a:t>
            </a:r>
            <a:br>
              <a:rPr lang="en-US" altLang="en-US" dirty="0"/>
            </a:br>
            <a:r>
              <a:rPr lang="en-US" altLang="en-US" dirty="0"/>
              <a:t>Cox Proportional Hazards </a:t>
            </a:r>
            <a:r>
              <a:rPr lang="en-US" altLang="en-US" dirty="0" smtClean="0"/>
              <a:t>Regression </a:t>
            </a:r>
            <a:r>
              <a:rPr lang="en-US" altLang="en-US" sz="1600" dirty="0" smtClean="0"/>
              <a:t>(2 </a:t>
            </a:r>
            <a:r>
              <a:rPr lang="en-US" altLang="en-US" sz="1600" dirty="0"/>
              <a:t>of 3)</a:t>
            </a:r>
            <a:endParaRPr lang="en-US" dirty="0"/>
          </a:p>
        </p:txBody>
      </p:sp>
      <p:sp>
        <p:nvSpPr>
          <p:cNvPr id="14" name="Content Placeholder 2"/>
          <p:cNvSpPr>
            <a:spLocks noGrp="1"/>
          </p:cNvSpPr>
          <p:nvPr>
            <p:ph idx="1"/>
          </p:nvPr>
        </p:nvSpPr>
        <p:spPr/>
        <p:txBody>
          <a:bodyPr/>
          <a:lstStyle/>
          <a:p>
            <a:pPr>
              <a:buNone/>
            </a:pPr>
            <a:r>
              <a:rPr lang="en-US" altLang="en-US" dirty="0"/>
              <a:t>				     b</a:t>
            </a:r>
            <a:r>
              <a:rPr lang="en-US" altLang="en-US" baseline="-25000" dirty="0"/>
              <a:t>i</a:t>
            </a:r>
            <a:r>
              <a:rPr lang="en-US" altLang="en-US" dirty="0"/>
              <a:t>	    	    p		  HR</a:t>
            </a:r>
          </a:p>
          <a:p>
            <a:pPr>
              <a:buNone/>
            </a:pPr>
            <a:r>
              <a:rPr lang="en-US" altLang="en-US" dirty="0"/>
              <a:t>	Age		</a:t>
            </a:r>
            <a:r>
              <a:rPr lang="en-US" altLang="en-US" dirty="0" smtClean="0"/>
              <a:t>           0.11149  </a:t>
            </a:r>
            <a:r>
              <a:rPr lang="en-US" altLang="en-US" dirty="0"/>
              <a:t>	</a:t>
            </a:r>
            <a:r>
              <a:rPr lang="en-US" altLang="en-US" dirty="0" smtClean="0"/>
              <a:t>0.0001 </a:t>
            </a:r>
            <a:r>
              <a:rPr lang="en-US" altLang="en-US" dirty="0"/>
              <a:t>	1.118</a:t>
            </a:r>
          </a:p>
          <a:p>
            <a:pPr>
              <a:buNone/>
            </a:pPr>
            <a:r>
              <a:rPr lang="en-US" altLang="en-US" dirty="0"/>
              <a:t>	Male sex </a:t>
            </a:r>
            <a:r>
              <a:rPr lang="en-US" altLang="en-US" dirty="0" smtClean="0"/>
              <a:t>       	0.67958</a:t>
            </a:r>
            <a:r>
              <a:rPr lang="en-US" altLang="en-US" dirty="0"/>
              <a:t>	</a:t>
            </a:r>
            <a:r>
              <a:rPr lang="en-US" altLang="en-US" dirty="0" smtClean="0"/>
              <a:t>0.0001 </a:t>
            </a:r>
            <a:r>
              <a:rPr lang="en-US" altLang="en-US" dirty="0"/>
              <a:t>	1.973</a:t>
            </a:r>
          </a:p>
        </p:txBody>
      </p:sp>
    </p:spTree>
    <p:extLst>
      <p:ext uri="{BB962C8B-B14F-4D97-AF65-F5344CB8AC3E}">
        <p14:creationId xmlns:p14="http://schemas.microsoft.com/office/powerpoint/2010/main" val="261537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11.5.</a:t>
            </a:r>
            <a:br>
              <a:rPr lang="en-US" altLang="en-US" dirty="0"/>
            </a:br>
            <a:r>
              <a:rPr lang="en-US" altLang="en-US" dirty="0"/>
              <a:t>Cox Proportional Hazards </a:t>
            </a:r>
            <a:r>
              <a:rPr lang="en-US" altLang="en-US" dirty="0" smtClean="0"/>
              <a:t>Regression </a:t>
            </a:r>
            <a:r>
              <a:rPr lang="en-US" altLang="en-US" sz="1600" dirty="0" smtClean="0"/>
              <a:t>(3 </a:t>
            </a:r>
            <a:r>
              <a:rPr lang="en-US" altLang="en-US" sz="1600" dirty="0"/>
              <a:t>of 3)</a:t>
            </a:r>
            <a:endParaRPr lang="en-US" dirty="0"/>
          </a:p>
        </p:txBody>
      </p:sp>
      <p:sp>
        <p:nvSpPr>
          <p:cNvPr id="14" name="Content Placeholder 2"/>
          <p:cNvSpPr>
            <a:spLocks noGrp="1"/>
          </p:cNvSpPr>
          <p:nvPr>
            <p:ph idx="1"/>
          </p:nvPr>
        </p:nvSpPr>
        <p:spPr/>
        <p:txBody>
          <a:bodyPr/>
          <a:lstStyle/>
          <a:p>
            <a:r>
              <a:rPr lang="en-US" altLang="en-US" sz="3200" dirty="0">
                <a:ea typeface="MS PGothic" panose="020B0600070205080204" pitchFamily="34" charset="-128"/>
              </a:rPr>
              <a:t>Multivariable model</a:t>
            </a:r>
          </a:p>
          <a:p>
            <a:pPr>
              <a:buNone/>
            </a:pPr>
            <a:r>
              <a:rPr lang="en-US" altLang="en-US" sz="2400" dirty="0">
                <a:ea typeface="MS PGothic" panose="020B0600070205080204" pitchFamily="34" charset="-128"/>
              </a:rPr>
              <a:t>			     b</a:t>
            </a:r>
            <a:r>
              <a:rPr lang="en-US" altLang="en-US" sz="2400" baseline="-25000" dirty="0">
                <a:ea typeface="MS PGothic" panose="020B0600070205080204" pitchFamily="34" charset="-128"/>
              </a:rPr>
              <a:t>i</a:t>
            </a:r>
            <a:r>
              <a:rPr lang="en-US" altLang="en-US" sz="2400" dirty="0">
                <a:ea typeface="MS PGothic" panose="020B0600070205080204" pitchFamily="34" charset="-128"/>
              </a:rPr>
              <a:t>	    	    p		   HR (95% CI)</a:t>
            </a:r>
          </a:p>
          <a:p>
            <a:pPr>
              <a:buNone/>
            </a:pPr>
            <a:r>
              <a:rPr lang="en-US" altLang="en-US" sz="2400" dirty="0">
                <a:ea typeface="MS PGothic" panose="020B0600070205080204" pitchFamily="34" charset="-128"/>
              </a:rPr>
              <a:t>Age	  	 0.11691	0.0001		1.12 (1.11 – 1.14)</a:t>
            </a:r>
          </a:p>
          <a:p>
            <a:pPr>
              <a:buNone/>
            </a:pPr>
            <a:r>
              <a:rPr lang="en-US" altLang="en-US" sz="2400" dirty="0">
                <a:ea typeface="MS PGothic" panose="020B0600070205080204" pitchFamily="34" charset="-128"/>
              </a:rPr>
              <a:t>Male sex  	 0.40359	0.0001		1.50 (1.22 – 1.85)</a:t>
            </a:r>
          </a:p>
          <a:p>
            <a:pPr>
              <a:buNone/>
            </a:pPr>
            <a:r>
              <a:rPr lang="en-US" altLang="en-US" sz="2400" dirty="0">
                <a:ea typeface="MS PGothic" panose="020B0600070205080204" pitchFamily="34" charset="-128"/>
              </a:rPr>
              <a:t>SBP	  	 0.11691	0.0001		1.02 (1.01 – 1.02)</a:t>
            </a:r>
          </a:p>
          <a:p>
            <a:pPr>
              <a:lnSpc>
                <a:spcPct val="70000"/>
              </a:lnSpc>
              <a:buNone/>
            </a:pPr>
            <a:r>
              <a:rPr lang="en-US" altLang="en-US" sz="2400" dirty="0">
                <a:ea typeface="MS PGothic" panose="020B0600070205080204" pitchFamily="34" charset="-128"/>
              </a:rPr>
              <a:t>Current </a:t>
            </a:r>
          </a:p>
          <a:p>
            <a:pPr>
              <a:lnSpc>
                <a:spcPct val="70000"/>
              </a:lnSpc>
              <a:buNone/>
            </a:pPr>
            <a:r>
              <a:rPr lang="en-US" altLang="en-US" sz="2400" dirty="0">
                <a:ea typeface="MS PGothic" panose="020B0600070205080204" pitchFamily="34" charset="-128"/>
              </a:rPr>
              <a:t>   smoker 	0.40359	0.0001		2.16 (1.76 – 2.64)</a:t>
            </a:r>
          </a:p>
          <a:p>
            <a:pPr>
              <a:buNone/>
            </a:pPr>
            <a:r>
              <a:rPr lang="en-US" altLang="en-US" sz="2400" dirty="0">
                <a:ea typeface="MS PGothic" panose="020B0600070205080204" pitchFamily="34" charset="-128"/>
              </a:rPr>
              <a:t>Total </a:t>
            </a:r>
            <a:r>
              <a:rPr lang="en-US" altLang="en-US" sz="2400" dirty="0" err="1">
                <a:ea typeface="MS PGothic" panose="020B0600070205080204" pitchFamily="34" charset="-128"/>
              </a:rPr>
              <a:t>chol</a:t>
            </a:r>
            <a:r>
              <a:rPr lang="en-US" altLang="en-US" sz="2400" dirty="0">
                <a:ea typeface="MS PGothic" panose="020B0600070205080204" pitchFamily="34" charset="-128"/>
              </a:rPr>
              <a:t>. 	 0.40359	0.0001		1.00 (0.99 – 1.00)</a:t>
            </a:r>
          </a:p>
          <a:p>
            <a:pPr>
              <a:buNone/>
            </a:pPr>
            <a:r>
              <a:rPr lang="en-US" altLang="en-US" sz="2400" dirty="0">
                <a:ea typeface="MS PGothic" panose="020B0600070205080204" pitchFamily="34" charset="-128"/>
              </a:rPr>
              <a:t>Diabetes  	 0.40359	0.0001		0.82 (0.62 – 1.08)</a:t>
            </a:r>
          </a:p>
        </p:txBody>
      </p:sp>
    </p:spTree>
    <p:extLst>
      <p:ext uri="{BB962C8B-B14F-4D97-AF65-F5344CB8AC3E}">
        <p14:creationId xmlns:p14="http://schemas.microsoft.com/office/powerpoint/2010/main" val="527712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Survival Analysis</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Outcome is time to event.</a:t>
            </a:r>
          </a:p>
          <a:p>
            <a:pPr lvl="1"/>
            <a:r>
              <a:rPr lang="en-US" altLang="en-US" dirty="0">
                <a:ea typeface="MS PGothic" panose="020B0600070205080204" pitchFamily="34" charset="-128"/>
              </a:rPr>
              <a:t>Time to heart attack, cancer remission, death</a:t>
            </a:r>
          </a:p>
          <a:p>
            <a:r>
              <a:rPr lang="en-US" altLang="en-US" dirty="0">
                <a:ea typeface="MS PGothic" panose="020B0600070205080204" pitchFamily="34" charset="-128"/>
              </a:rPr>
              <a:t>Measure whether person has event or not.</a:t>
            </a:r>
          </a:p>
          <a:p>
            <a:pPr lvl="1"/>
            <a:r>
              <a:rPr lang="en-US" altLang="en-US" dirty="0">
                <a:ea typeface="MS PGothic" panose="020B0600070205080204" pitchFamily="34" charset="-128"/>
              </a:rPr>
              <a:t>(Yes/No) and time to event</a:t>
            </a:r>
          </a:p>
          <a:p>
            <a:r>
              <a:rPr lang="en-US" altLang="en-US" dirty="0">
                <a:ea typeface="MS PGothic" panose="020B0600070205080204" pitchFamily="34" charset="-128"/>
              </a:rPr>
              <a:t>Estimate “survival time.”</a:t>
            </a:r>
            <a:endParaRPr lang="en-US" altLang="ja-JP" dirty="0">
              <a:ea typeface="MS PGothic" panose="020B0600070205080204" pitchFamily="34" charset="-128"/>
            </a:endParaRPr>
          </a:p>
          <a:p>
            <a:r>
              <a:rPr lang="en-US" altLang="en-US" dirty="0">
                <a:ea typeface="MS PGothic" panose="020B0600070205080204" pitchFamily="34" charset="-128"/>
              </a:rPr>
              <a:t>Determine factors associated with longer survival.</a:t>
            </a:r>
          </a:p>
        </p:txBody>
      </p:sp>
    </p:spTree>
    <p:extLst>
      <p:ext uri="{BB962C8B-B14F-4D97-AF65-F5344CB8AC3E}">
        <p14:creationId xmlns:p14="http://schemas.microsoft.com/office/powerpoint/2010/main" val="1776595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Issues with Time to Event Data</a:t>
            </a:r>
            <a:endParaRPr lang="en-US" dirty="0"/>
          </a:p>
        </p:txBody>
      </p:sp>
      <p:sp>
        <p:nvSpPr>
          <p:cNvPr id="14" name="Content Placeholder 2"/>
          <p:cNvSpPr>
            <a:spLocks noGrp="1"/>
          </p:cNvSpPr>
          <p:nvPr>
            <p:ph idx="1"/>
          </p:nvPr>
        </p:nvSpPr>
        <p:spPr/>
        <p:txBody>
          <a:bodyPr/>
          <a:lstStyle/>
          <a:p>
            <a:r>
              <a:rPr lang="en-US" altLang="en-US" dirty="0"/>
              <a:t>Times are positive (often skewed).</a:t>
            </a:r>
          </a:p>
          <a:p>
            <a:r>
              <a:rPr lang="en-US" altLang="en-US" dirty="0"/>
              <a:t>Incomplete follow-up information</a:t>
            </a:r>
          </a:p>
          <a:p>
            <a:pPr lvl="1"/>
            <a:r>
              <a:rPr lang="en-US" altLang="en-US" dirty="0"/>
              <a:t>Some participants enroll late.</a:t>
            </a:r>
          </a:p>
          <a:p>
            <a:pPr lvl="1"/>
            <a:r>
              <a:rPr lang="en-US" altLang="en-US" dirty="0"/>
              <a:t>Some participants drop out.</a:t>
            </a:r>
          </a:p>
          <a:p>
            <a:pPr lvl="1"/>
            <a:r>
              <a:rPr lang="en-US" altLang="en-US" dirty="0"/>
              <a:t>Study ends.</a:t>
            </a:r>
          </a:p>
          <a:p>
            <a:r>
              <a:rPr lang="en-US" altLang="en-US" dirty="0"/>
              <a:t>Censoring</a:t>
            </a:r>
          </a:p>
          <a:p>
            <a:pPr lvl="1"/>
            <a:r>
              <a:rPr lang="en-US" altLang="en-US" dirty="0"/>
              <a:t>Measure follow-up time and not time to event.</a:t>
            </a:r>
          </a:p>
          <a:p>
            <a:pPr lvl="1"/>
            <a:r>
              <a:rPr lang="en-US" altLang="en-US" dirty="0"/>
              <a:t>We know survival time &gt; follow-up time.</a:t>
            </a:r>
          </a:p>
          <a:p>
            <a:endParaRPr lang="en-US" altLang="en-US" dirty="0"/>
          </a:p>
          <a:p>
            <a:pPr lvl="1">
              <a:buNone/>
            </a:pPr>
            <a:endParaRPr lang="en-US" altLang="en-US" dirty="0"/>
          </a:p>
        </p:txBody>
      </p:sp>
    </p:spTree>
    <p:extLst>
      <p:ext uri="{BB962C8B-B14F-4D97-AF65-F5344CB8AC3E}">
        <p14:creationId xmlns:p14="http://schemas.microsoft.com/office/powerpoint/2010/main" val="92983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Experiences of </a:t>
            </a:r>
            <a:r>
              <a:rPr lang="en-US" altLang="en-US" i="1" dirty="0"/>
              <a:t>n</a:t>
            </a:r>
            <a:r>
              <a:rPr lang="en-US" altLang="en-US" dirty="0"/>
              <a:t> = 10 Participants</a:t>
            </a:r>
            <a:endParaRPr lang="en-US" dirty="0"/>
          </a:p>
        </p:txBody>
      </p:sp>
      <p:pic>
        <p:nvPicPr>
          <p:cNvPr id="5" name="Picture 4" descr="The horizontal axis represents years ranging from 0 to 12 in increments of 1 year. The vertical axis represents participant from 1 to 10. Participant 1 joins study in year 1 and completes the study at year 11 without suffering M I. Participant 2 joins the study at year 0 and suffers M I at year 4. Participant 3 joins study at year 2 and suffers M I at year 11. Participant 4 joins study at year 0 and drops out at year 4. Participant 5 joins study in year 1 and suffers M I at year 8. Participant 6 joins study at year 1 and completes the study without M I at year 11. Participant 7 joins the study at year 0 and drops out at year 2. Participant 8 joins study at year 2 and completes the study at year 12. Participant 9 joins the study at year 0 and completes the study without M I at year 10. Participant 10 joins the study in year 1 and dies at year 4.&#10;" title="Figure 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387" y="1541060"/>
            <a:ext cx="7769225" cy="482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121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Experiences of Same </a:t>
            </a:r>
            <a:r>
              <a:rPr lang="en-US" altLang="en-US" i="1" dirty="0"/>
              <a:t>n</a:t>
            </a:r>
            <a:r>
              <a:rPr lang="en-US" altLang="en-US" dirty="0"/>
              <a:t> = 10 Participants, Time Projected to Zero</a:t>
            </a:r>
            <a:endParaRPr lang="en-US" dirty="0"/>
          </a:p>
        </p:txBody>
      </p:sp>
      <p:pic>
        <p:nvPicPr>
          <p:cNvPr id="5" name="Picture 4" descr="The horizontal axis represents years ranging from 0 to 10 in increments of 1 year. The vertical axis represents participant from 1 to 10. All participants join study at year 0. Participant 1 completes study at year 10. Participant 2 suffers M I at year 4. Participant 3 suffers M I at year 9. Participant 4 drops out at year 4. Participant 5 suffers M I at year 7. Participants 6, 8, and 9 complete the study at year 10. Participant 7 drops out at year 2. Participant 10 dies at year 3.&#10;" title="Figure 1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7" y="1469409"/>
            <a:ext cx="7362825" cy="465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6793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Is the Following Different?</a:t>
            </a:r>
            <a:endParaRPr lang="en-US" dirty="0"/>
          </a:p>
        </p:txBody>
      </p:sp>
      <p:pic>
        <p:nvPicPr>
          <p:cNvPr id="5" name="Picture 3" descr="The horizontal axis represents years ranging from 0 to 10 in increments of 1 year. The vertical axis represents participant from 1 to 10. All participants join study at year 0. Participants 1, 6, 8, and 9 complete the study at year 10 without suffering M I. Participants 2, 3, and 5 suffer M I at years 1, 2, and 2, respectively. Participants 4 and 7 drop out at years 9 and 8, respectively. Participant 10 dies at year 8.&#10;" title="Figure 1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7287" y="1325159"/>
            <a:ext cx="7337425"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149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ea typeface="MS PGothic" panose="020B0600070205080204" pitchFamily="34" charset="-128"/>
              </a:rPr>
              <a:t>Survival Curve – Survival Function</a:t>
            </a:r>
            <a:endParaRPr lang="en-US" dirty="0"/>
          </a:p>
        </p:txBody>
      </p:sp>
      <p:pic>
        <p:nvPicPr>
          <p:cNvPr id="5" name="Picture 3" descr="The horizontal axis of the graph represents years ranging from 0 to 20 in increments of 2 and the vertical axis represents probability of surviving ranging from 0 to 1.0 in increments of 0.2. Survival probability is 1.0 at year 0 and it declines consistently until year 20. A dot on the curve indicates probability of survival of 0.83 at 2 years. Another dot on the curve indicates median survival of 0.5 at 8.5 years.&#10;" title="Figure 1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1300058"/>
            <a:ext cx="6477000" cy="521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813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9781284232202_Sullivan_Template" id="{C27B94CC-B624-F14C-BFA9-F8D3A77FEEAB}" vid="{1EC5BE18-DD04-6B4C-A346-7693CE945E6A}"/>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9781284232202_CH01_SLID</Template>
  <TotalTime>47</TotalTime>
  <Words>954</Words>
  <Application>Microsoft Office PowerPoint</Application>
  <PresentationFormat>Widescreen</PresentationFormat>
  <Paragraphs>116</Paragraphs>
  <Slides>31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9" baseType="lpstr">
      <vt:lpstr>MS PGothic</vt:lpstr>
      <vt:lpstr>Arial</vt:lpstr>
      <vt:lpstr>Calibri</vt:lpstr>
      <vt:lpstr>Symbol</vt:lpstr>
      <vt:lpstr>Verdana</vt:lpstr>
      <vt:lpstr>Wingdings</vt:lpstr>
      <vt:lpstr>Educational subjects 16x9</vt:lpstr>
      <vt:lpstr>Equation</vt:lpstr>
      <vt:lpstr>Survival Analysis</vt:lpstr>
      <vt:lpstr>Learning Objectives (1 of 2)</vt:lpstr>
      <vt:lpstr>Learning Objectives (2 of 2)</vt:lpstr>
      <vt:lpstr>Survival Analysis</vt:lpstr>
      <vt:lpstr>Issues with Time to Event Data</vt:lpstr>
      <vt:lpstr>Experiences of n = 10 Participants</vt:lpstr>
      <vt:lpstr>Experiences of Same n = 10 Participants, Time Projected to Zero</vt:lpstr>
      <vt:lpstr>Is the Following Different?</vt:lpstr>
      <vt:lpstr>Survival Curve – Survival Function</vt:lpstr>
      <vt:lpstr>Survival Curve with 95% CI</vt:lpstr>
      <vt:lpstr>Estimating the Survival Function</vt:lpstr>
      <vt:lpstr>Example 11.2. Estimating the Survival Function (1 of 2)</vt:lpstr>
      <vt:lpstr>Example 11.2. Estimating the Survival Function (2 of 2)</vt:lpstr>
      <vt:lpstr>Notation</vt:lpstr>
      <vt:lpstr>Example 11.2.  Life Table</vt:lpstr>
      <vt:lpstr>Example 11.2. Life Table—Actuarial Approach</vt:lpstr>
      <vt:lpstr>Example 11.2. Life Table—Kaplan–Meier Approach</vt:lpstr>
      <vt:lpstr>Example 11.2.  Survival Function</vt:lpstr>
      <vt:lpstr>Comparing Survival Curves</vt:lpstr>
      <vt:lpstr>Example 11.3. Comparing Survival</vt:lpstr>
      <vt:lpstr>RCT to Compare Two Treatments for Advanced Gastric Cancer</vt:lpstr>
      <vt:lpstr>Log-Rank Test </vt:lpstr>
      <vt:lpstr>RCT to Compare Two Treatments for Advanced Gastric Cancer</vt:lpstr>
      <vt:lpstr>Example 11.3. Log-Rank Test (1 of 2)</vt:lpstr>
      <vt:lpstr>Example 11.3. Log-Rank Test (2 of 2)</vt:lpstr>
      <vt:lpstr>Comparing Survival Curves</vt:lpstr>
      <vt:lpstr>Cox Proportional Hazards  Regression (1 of 2)</vt:lpstr>
      <vt:lpstr>Cox Proportional Hazards  Regression (2 of 2)</vt:lpstr>
      <vt:lpstr>Example 11.5. Cox Proportional Hazards Regression (1 of 3)</vt:lpstr>
      <vt:lpstr>Example 11.5. Cox Proportional Hazards Regression (2 of 3)</vt:lpstr>
      <vt:lpstr>Example 11.5. Cox Proportional Hazards Regression (3 of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Ramanathan, Subramani</dc:creator>
  <cp:lastModifiedBy>Ramanathan, Subramani</cp:lastModifiedBy>
  <cp:revision>8</cp:revision>
  <dcterms:created xsi:type="dcterms:W3CDTF">2022-03-29T18:22:44Z</dcterms:created>
  <dcterms:modified xsi:type="dcterms:W3CDTF">2022-04-14T20:05:06Z</dcterms:modified>
</cp:coreProperties>
</file>