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8" r:id="rId4"/>
    <p:sldMasterId id="214748368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5143500" cx="9144000"/>
  <p:notesSz cx="6858000" cy="9144000"/>
  <p:embeddedFontLst>
    <p:embeddedFont>
      <p:font typeface="Roboto Black"/>
      <p:bold r:id="rId40"/>
      <p:boldItalic r:id="rId41"/>
    </p:embeddedFont>
    <p:embeddedFont>
      <p:font typeface="Roboto"/>
      <p:regular r:id="rId42"/>
      <p:bold r:id="rId43"/>
      <p:italic r:id="rId44"/>
      <p:boldItalic r:id="rId45"/>
    </p:embeddedFont>
    <p:embeddedFont>
      <p:font typeface="Livvic"/>
      <p:regular r:id="rId46"/>
      <p:bold r:id="rId47"/>
      <p:italic r:id="rId48"/>
      <p:boldItalic r:id="rId49"/>
    </p:embeddedFont>
    <p:embeddedFont>
      <p:font typeface="Carter One"/>
      <p:regular r:id="rId50"/>
    </p:embeddedFont>
    <p:embeddedFont>
      <p:font typeface="Alfa Slab One"/>
      <p:regular r:id="rId51"/>
    </p:embeddedFont>
    <p:embeddedFont>
      <p:font typeface="Open Sans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Black-bold.fntdata"/><Relationship Id="rId42" Type="http://schemas.openxmlformats.org/officeDocument/2006/relationships/font" Target="fonts/Roboto-regular.fntdata"/><Relationship Id="rId41" Type="http://schemas.openxmlformats.org/officeDocument/2006/relationships/font" Target="fonts/RobotoBlack-boldItalic.fntdata"/><Relationship Id="rId44" Type="http://schemas.openxmlformats.org/officeDocument/2006/relationships/font" Target="fonts/Roboto-italic.fntdata"/><Relationship Id="rId43" Type="http://schemas.openxmlformats.org/officeDocument/2006/relationships/font" Target="fonts/Roboto-bold.fntdata"/><Relationship Id="rId46" Type="http://schemas.openxmlformats.org/officeDocument/2006/relationships/font" Target="fonts/Livvic-regular.fntdata"/><Relationship Id="rId45" Type="http://schemas.openxmlformats.org/officeDocument/2006/relationships/font" Target="fonts/Roboto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Livvic-italic.fntdata"/><Relationship Id="rId47" Type="http://schemas.openxmlformats.org/officeDocument/2006/relationships/font" Target="fonts/Livvic-bold.fntdata"/><Relationship Id="rId49" Type="http://schemas.openxmlformats.org/officeDocument/2006/relationships/font" Target="fonts/Livvic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AlfaSlabOne-regular.fntdata"/><Relationship Id="rId50" Type="http://schemas.openxmlformats.org/officeDocument/2006/relationships/font" Target="fonts/CarterOne-regular.fntdata"/><Relationship Id="rId53" Type="http://schemas.openxmlformats.org/officeDocument/2006/relationships/font" Target="fonts/OpenSans-bold.fntdata"/><Relationship Id="rId52" Type="http://schemas.openxmlformats.org/officeDocument/2006/relationships/font" Target="fonts/OpenSans-regular.fntdata"/><Relationship Id="rId11" Type="http://schemas.openxmlformats.org/officeDocument/2006/relationships/slide" Target="slides/slide5.xml"/><Relationship Id="rId55" Type="http://schemas.openxmlformats.org/officeDocument/2006/relationships/font" Target="fonts/OpenSans-boldItalic.fntdata"/><Relationship Id="rId10" Type="http://schemas.openxmlformats.org/officeDocument/2006/relationships/slide" Target="slides/slide4.xml"/><Relationship Id="rId54" Type="http://schemas.openxmlformats.org/officeDocument/2006/relationships/font" Target="fonts/OpenSans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9c78b190ee_0_18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9c78b190ee_0_1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ae4930378c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ae4930378c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a681bb3b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a681bb3b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a681bb3b1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a681bb3b1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a681bb3b1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1a681bb3b1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ae4930378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1ae4930378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ae4930378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1ae4930378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a4dc1cf4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a4dc1cf4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a681bb3b1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a681bb3b1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9c78b190ee_0_29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9c78b190ee_0_29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a4d7f5b8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a4d7f5b8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ae4930378c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ae4930378c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9c78b190ee_0_29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19c78b190ee_0_29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19c78b190ee_0_29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19c78b190ee_0_29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9c78b190ee_0_29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19c78b190ee_0_29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a681bb3b1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a681bb3b1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a681bb3b1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1a681bb3b1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a681bb3b1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a681bb3b1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a681bb3b1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1a681bb3b1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a681bb3b1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1a681bb3b1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a681bb3b1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a681bb3b1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1a681bb3b1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1a681bb3b1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9c78b190ee_0_29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9c78b190ee_0_29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a681bb3b17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1a681bb3b1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a681bb3b17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1a681bb3b17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a681bb3b1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1a681bb3b1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a681bb3b17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a681bb3b1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9c78b190ee_0_18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9c78b190ee_0_18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9c78b190ee_0_29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9c78b190ee_0_29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9c78b190ee_0_29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9c78b190ee_0_29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ae4930378c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ae4930378c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9c78b190ee_0_29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9c78b190ee_0_29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9c78b190ee_0_29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9c78b190ee_0_29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655083" y="1629192"/>
            <a:ext cx="3992100" cy="1791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b="0" sz="7000"/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615575" y="4034776"/>
            <a:ext cx="2242500" cy="597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1549500" y="3846050"/>
            <a:ext cx="6045000" cy="1012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9144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58" name="Google Shape;58;p15"/>
          <p:cNvSpPr txBox="1"/>
          <p:nvPr>
            <p:ph hasCustomPrompt="1" idx="2" type="title"/>
          </p:nvPr>
        </p:nvSpPr>
        <p:spPr>
          <a:xfrm>
            <a:off x="1444716" y="2669259"/>
            <a:ext cx="1095000" cy="9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713226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720000" y="1290400"/>
            <a:ext cx="7717500" cy="3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/>
        </p:txBody>
      </p:sp>
      <p:grpSp>
        <p:nvGrpSpPr>
          <p:cNvPr id="62" name="Google Shape;62;p16"/>
          <p:cNvGrpSpPr/>
          <p:nvPr/>
        </p:nvGrpSpPr>
        <p:grpSpPr>
          <a:xfrm>
            <a:off x="7230637" y="781196"/>
            <a:ext cx="1198043" cy="210331"/>
            <a:chOff x="1026623" y="2953314"/>
            <a:chExt cx="5688711" cy="1008300"/>
          </a:xfrm>
        </p:grpSpPr>
        <p:sp>
          <p:nvSpPr>
            <p:cNvPr id="63" name="Google Shape;63;p16"/>
            <p:cNvSpPr/>
            <p:nvPr/>
          </p:nvSpPr>
          <p:spPr>
            <a:xfrm>
              <a:off x="1026623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6"/>
            <p:cNvSpPr/>
            <p:nvPr/>
          </p:nvSpPr>
          <p:spPr>
            <a:xfrm>
              <a:off x="2183600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6"/>
            <p:cNvSpPr/>
            <p:nvPr/>
          </p:nvSpPr>
          <p:spPr>
            <a:xfrm>
              <a:off x="3340578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6"/>
            <p:cNvSpPr/>
            <p:nvPr/>
          </p:nvSpPr>
          <p:spPr>
            <a:xfrm>
              <a:off x="4497556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6"/>
            <p:cNvSpPr/>
            <p:nvPr/>
          </p:nvSpPr>
          <p:spPr>
            <a:xfrm>
              <a:off x="5654534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idx="1" type="subTitle"/>
          </p:nvPr>
        </p:nvSpPr>
        <p:spPr>
          <a:xfrm>
            <a:off x="1164588" y="1726850"/>
            <a:ext cx="2962800" cy="10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type="title"/>
          </p:nvPr>
        </p:nvSpPr>
        <p:spPr>
          <a:xfrm>
            <a:off x="1164588" y="1334538"/>
            <a:ext cx="2962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b="1" sz="2200"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71" name="Google Shape;71;p17"/>
          <p:cNvSpPr txBox="1"/>
          <p:nvPr>
            <p:ph idx="2" type="title"/>
          </p:nvPr>
        </p:nvSpPr>
        <p:spPr>
          <a:xfrm>
            <a:off x="1163988" y="3114988"/>
            <a:ext cx="296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b="1" sz="2200"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72" name="Google Shape;72;p17"/>
          <p:cNvSpPr txBox="1"/>
          <p:nvPr>
            <p:ph idx="3" type="subTitle"/>
          </p:nvPr>
        </p:nvSpPr>
        <p:spPr>
          <a:xfrm>
            <a:off x="1163988" y="3507300"/>
            <a:ext cx="2964000" cy="10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713226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75" name="Google Shape;75;p18"/>
          <p:cNvGrpSpPr/>
          <p:nvPr/>
        </p:nvGrpSpPr>
        <p:grpSpPr>
          <a:xfrm>
            <a:off x="7230637" y="781196"/>
            <a:ext cx="1198043" cy="210331"/>
            <a:chOff x="1026623" y="2953314"/>
            <a:chExt cx="5688711" cy="1008300"/>
          </a:xfrm>
        </p:grpSpPr>
        <p:sp>
          <p:nvSpPr>
            <p:cNvPr id="76" name="Google Shape;76;p18"/>
            <p:cNvSpPr/>
            <p:nvPr/>
          </p:nvSpPr>
          <p:spPr>
            <a:xfrm>
              <a:off x="1026623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8"/>
            <p:cNvSpPr/>
            <p:nvPr/>
          </p:nvSpPr>
          <p:spPr>
            <a:xfrm>
              <a:off x="2183600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8"/>
            <p:cNvSpPr/>
            <p:nvPr/>
          </p:nvSpPr>
          <p:spPr>
            <a:xfrm>
              <a:off x="3340578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8"/>
            <p:cNvSpPr/>
            <p:nvPr/>
          </p:nvSpPr>
          <p:spPr>
            <a:xfrm>
              <a:off x="4497556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8"/>
            <p:cNvSpPr/>
            <p:nvPr/>
          </p:nvSpPr>
          <p:spPr>
            <a:xfrm>
              <a:off x="5654534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idx="1" type="subTitle"/>
          </p:nvPr>
        </p:nvSpPr>
        <p:spPr>
          <a:xfrm>
            <a:off x="720000" y="2038625"/>
            <a:ext cx="2857200" cy="1614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3" name="Google Shape;83;p19"/>
          <p:cNvSpPr txBox="1"/>
          <p:nvPr>
            <p:ph type="title"/>
          </p:nvPr>
        </p:nvSpPr>
        <p:spPr>
          <a:xfrm>
            <a:off x="713225" y="539500"/>
            <a:ext cx="385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84" name="Google Shape;84;p19"/>
          <p:cNvGrpSpPr/>
          <p:nvPr/>
        </p:nvGrpSpPr>
        <p:grpSpPr>
          <a:xfrm>
            <a:off x="805575" y="4394071"/>
            <a:ext cx="1198043" cy="210331"/>
            <a:chOff x="1026623" y="2953314"/>
            <a:chExt cx="5688711" cy="1008300"/>
          </a:xfrm>
        </p:grpSpPr>
        <p:sp>
          <p:nvSpPr>
            <p:cNvPr id="85" name="Google Shape;85;p19"/>
            <p:cNvSpPr/>
            <p:nvPr/>
          </p:nvSpPr>
          <p:spPr>
            <a:xfrm>
              <a:off x="1026623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9"/>
            <p:cNvSpPr/>
            <p:nvPr/>
          </p:nvSpPr>
          <p:spPr>
            <a:xfrm>
              <a:off x="2183600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9"/>
            <p:cNvSpPr/>
            <p:nvPr/>
          </p:nvSpPr>
          <p:spPr>
            <a:xfrm>
              <a:off x="3340578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9"/>
            <p:cNvSpPr/>
            <p:nvPr/>
          </p:nvSpPr>
          <p:spPr>
            <a:xfrm>
              <a:off x="4497556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9"/>
            <p:cNvSpPr/>
            <p:nvPr/>
          </p:nvSpPr>
          <p:spPr>
            <a:xfrm>
              <a:off x="5654534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20"/>
          <p:cNvGrpSpPr/>
          <p:nvPr/>
        </p:nvGrpSpPr>
        <p:grpSpPr>
          <a:xfrm flipH="1">
            <a:off x="490871" y="1078975"/>
            <a:ext cx="4479425" cy="3051604"/>
            <a:chOff x="4109736" y="1499802"/>
            <a:chExt cx="3922782" cy="2672392"/>
          </a:xfrm>
        </p:grpSpPr>
        <p:sp>
          <p:nvSpPr>
            <p:cNvPr id="92" name="Google Shape;92;p20"/>
            <p:cNvSpPr/>
            <p:nvPr/>
          </p:nvSpPr>
          <p:spPr>
            <a:xfrm>
              <a:off x="4109736" y="1504509"/>
              <a:ext cx="3912250" cy="2453025"/>
            </a:xfrm>
            <a:custGeom>
              <a:rect b="b" l="l" r="r" t="t"/>
              <a:pathLst>
                <a:path extrusionOk="0" h="98121" w="156490">
                  <a:moveTo>
                    <a:pt x="3195" y="4448"/>
                  </a:moveTo>
                  <a:lnTo>
                    <a:pt x="147792" y="0"/>
                  </a:lnTo>
                  <a:lnTo>
                    <a:pt x="156490" y="98121"/>
                  </a:lnTo>
                  <a:lnTo>
                    <a:pt x="0" y="939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93" name="Google Shape;93;p20"/>
            <p:cNvSpPr/>
            <p:nvPr/>
          </p:nvSpPr>
          <p:spPr>
            <a:xfrm>
              <a:off x="7862810" y="1499802"/>
              <a:ext cx="119300" cy="1403200"/>
            </a:xfrm>
            <a:custGeom>
              <a:rect b="b" l="l" r="r" t="t"/>
              <a:pathLst>
                <a:path extrusionOk="0" h="56128" w="4772">
                  <a:moveTo>
                    <a:pt x="4772" y="56128"/>
                  </a:moveTo>
                  <a:lnTo>
                    <a:pt x="0" y="94"/>
                  </a:lnTo>
                  <a:lnTo>
                    <a:pt x="41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4" name="Google Shape;94;p20"/>
            <p:cNvSpPr/>
            <p:nvPr/>
          </p:nvSpPr>
          <p:spPr>
            <a:xfrm>
              <a:off x="7170468" y="3993519"/>
              <a:ext cx="862050" cy="178675"/>
            </a:xfrm>
            <a:custGeom>
              <a:rect b="b" l="l" r="r" t="t"/>
              <a:pathLst>
                <a:path extrusionOk="0" h="7147" w="34482">
                  <a:moveTo>
                    <a:pt x="34482" y="505"/>
                  </a:moveTo>
                  <a:lnTo>
                    <a:pt x="0" y="7147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sp>
        <p:nvSpPr>
          <p:cNvPr id="95" name="Google Shape;95;p20"/>
          <p:cNvSpPr txBox="1"/>
          <p:nvPr>
            <p:ph type="ctrTitle"/>
          </p:nvPr>
        </p:nvSpPr>
        <p:spPr>
          <a:xfrm flipH="1">
            <a:off x="951250" y="4283550"/>
            <a:ext cx="3390900" cy="496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96" name="Google Shape;96;p20"/>
          <p:cNvSpPr txBox="1"/>
          <p:nvPr>
            <p:ph idx="1" type="subTitle"/>
          </p:nvPr>
        </p:nvSpPr>
        <p:spPr>
          <a:xfrm flipH="1">
            <a:off x="951250" y="1284350"/>
            <a:ext cx="3390900" cy="235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rter One"/>
              <a:buNone/>
              <a:defRPr sz="2200">
                <a:latin typeface="Carter One"/>
                <a:ea typeface="Carter One"/>
                <a:cs typeface="Carter One"/>
                <a:sym typeface="Carte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lfa Slab One"/>
              <a:buNone/>
              <a:defRPr sz="2200">
                <a:solidFill>
                  <a:schemeClr val="dk2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lfa Slab One"/>
              <a:buNone/>
              <a:defRPr sz="2200">
                <a:solidFill>
                  <a:schemeClr val="dk2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lfa Slab One"/>
              <a:buNone/>
              <a:defRPr sz="2200">
                <a:solidFill>
                  <a:schemeClr val="dk2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lfa Slab One"/>
              <a:buNone/>
              <a:defRPr sz="2200">
                <a:solidFill>
                  <a:schemeClr val="dk2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lfa Slab One"/>
              <a:buNone/>
              <a:defRPr sz="2200">
                <a:solidFill>
                  <a:schemeClr val="dk2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lfa Slab One"/>
              <a:buNone/>
              <a:defRPr sz="2200">
                <a:solidFill>
                  <a:schemeClr val="dk2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lfa Slab One"/>
              <a:buNone/>
              <a:defRPr sz="2200">
                <a:solidFill>
                  <a:schemeClr val="dk2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lfa Slab One"/>
              <a:buNone/>
              <a:defRPr sz="2200">
                <a:solidFill>
                  <a:schemeClr val="dk2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21"/>
          <p:cNvGrpSpPr/>
          <p:nvPr/>
        </p:nvGrpSpPr>
        <p:grpSpPr>
          <a:xfrm>
            <a:off x="-245023" y="-91675"/>
            <a:ext cx="4817022" cy="5326850"/>
            <a:chOff x="-245023" y="-94025"/>
            <a:chExt cx="4817022" cy="5326850"/>
          </a:xfrm>
        </p:grpSpPr>
        <p:sp>
          <p:nvSpPr>
            <p:cNvPr id="99" name="Google Shape;99;p21"/>
            <p:cNvSpPr/>
            <p:nvPr/>
          </p:nvSpPr>
          <p:spPr>
            <a:xfrm flipH="1">
              <a:off x="-245023" y="-89325"/>
              <a:ext cx="4817022" cy="5322150"/>
            </a:xfrm>
            <a:custGeom>
              <a:rect b="b" l="l" r="r" t="t"/>
              <a:pathLst>
                <a:path extrusionOk="0" h="212886" w="200772">
                  <a:moveTo>
                    <a:pt x="198515" y="0"/>
                  </a:moveTo>
                  <a:lnTo>
                    <a:pt x="20232" y="0"/>
                  </a:lnTo>
                  <a:lnTo>
                    <a:pt x="0" y="212134"/>
                  </a:lnTo>
                  <a:lnTo>
                    <a:pt x="200772" y="2128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100" name="Google Shape;100;p21"/>
            <p:cNvSpPr/>
            <p:nvPr/>
          </p:nvSpPr>
          <p:spPr>
            <a:xfrm>
              <a:off x="4162800" y="-94025"/>
              <a:ext cx="261375" cy="2045175"/>
            </a:xfrm>
            <a:custGeom>
              <a:rect b="b" l="l" r="r" t="t"/>
              <a:pathLst>
                <a:path extrusionOk="0" h="81807" w="10455">
                  <a:moveTo>
                    <a:pt x="6505" y="81807"/>
                  </a:moveTo>
                  <a:lnTo>
                    <a:pt x="10455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101" name="Google Shape;101;p21"/>
          <p:cNvSpPr txBox="1"/>
          <p:nvPr>
            <p:ph type="title"/>
          </p:nvPr>
        </p:nvSpPr>
        <p:spPr>
          <a:xfrm>
            <a:off x="4965575" y="1763700"/>
            <a:ext cx="3069900" cy="58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2" name="Google Shape;102;p21"/>
          <p:cNvSpPr txBox="1"/>
          <p:nvPr>
            <p:ph idx="1" type="subTitle"/>
          </p:nvPr>
        </p:nvSpPr>
        <p:spPr>
          <a:xfrm>
            <a:off x="4965575" y="2292800"/>
            <a:ext cx="30699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/>
          <p:nvPr/>
        </p:nvSpPr>
        <p:spPr>
          <a:xfrm>
            <a:off x="5259139" y="456758"/>
            <a:ext cx="4467398" cy="2801109"/>
          </a:xfrm>
          <a:custGeom>
            <a:rect b="b" l="l" r="r" t="t"/>
            <a:pathLst>
              <a:path extrusionOk="0" h="98121" w="156490">
                <a:moveTo>
                  <a:pt x="12012" y="3760"/>
                </a:moveTo>
                <a:lnTo>
                  <a:pt x="147792" y="0"/>
                </a:lnTo>
                <a:lnTo>
                  <a:pt x="156490" y="98121"/>
                </a:lnTo>
                <a:lnTo>
                  <a:pt x="0" y="9392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105" name="Google Shape;105;p22"/>
          <p:cNvSpPr txBox="1"/>
          <p:nvPr>
            <p:ph type="title"/>
          </p:nvPr>
        </p:nvSpPr>
        <p:spPr>
          <a:xfrm flipH="1">
            <a:off x="5541600" y="1540525"/>
            <a:ext cx="2882400" cy="1161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106" name="Google Shape;106;p22"/>
          <p:cNvGrpSpPr/>
          <p:nvPr/>
        </p:nvGrpSpPr>
        <p:grpSpPr>
          <a:xfrm>
            <a:off x="7230637" y="781196"/>
            <a:ext cx="1198043" cy="210331"/>
            <a:chOff x="1026623" y="2953314"/>
            <a:chExt cx="5688711" cy="1008300"/>
          </a:xfrm>
        </p:grpSpPr>
        <p:sp>
          <p:nvSpPr>
            <p:cNvPr id="107" name="Google Shape;107;p22"/>
            <p:cNvSpPr/>
            <p:nvPr/>
          </p:nvSpPr>
          <p:spPr>
            <a:xfrm>
              <a:off x="1026623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2"/>
            <p:cNvSpPr/>
            <p:nvPr/>
          </p:nvSpPr>
          <p:spPr>
            <a:xfrm>
              <a:off x="2183600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2"/>
            <p:cNvSpPr/>
            <p:nvPr/>
          </p:nvSpPr>
          <p:spPr>
            <a:xfrm>
              <a:off x="3340578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2"/>
            <p:cNvSpPr/>
            <p:nvPr/>
          </p:nvSpPr>
          <p:spPr>
            <a:xfrm>
              <a:off x="4497556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2"/>
            <p:cNvSpPr/>
            <p:nvPr/>
          </p:nvSpPr>
          <p:spPr>
            <a:xfrm>
              <a:off x="5654534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22"/>
          <p:cNvSpPr/>
          <p:nvPr/>
        </p:nvSpPr>
        <p:spPr>
          <a:xfrm>
            <a:off x="5227350" y="3196050"/>
            <a:ext cx="1097200" cy="184025"/>
          </a:xfrm>
          <a:custGeom>
            <a:rect b="b" l="l" r="r" t="t"/>
            <a:pathLst>
              <a:path extrusionOk="0" h="7361" w="43888">
                <a:moveTo>
                  <a:pt x="0" y="7361"/>
                </a:moveTo>
                <a:lnTo>
                  <a:pt x="1026" y="0"/>
                </a:lnTo>
                <a:lnTo>
                  <a:pt x="43888" y="1211"/>
                </a:lnTo>
                <a:close/>
              </a:path>
            </a:pathLst>
          </a:custGeom>
          <a:solidFill>
            <a:srgbClr val="FFFAF5"/>
          </a:solidFill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/>
          <p:nvPr/>
        </p:nvSpPr>
        <p:spPr>
          <a:xfrm>
            <a:off x="-131650" y="995375"/>
            <a:ext cx="9403125" cy="3612150"/>
          </a:xfrm>
          <a:custGeom>
            <a:rect b="b" l="l" r="r" t="t"/>
            <a:pathLst>
              <a:path extrusionOk="0" h="144486" w="376125">
                <a:moveTo>
                  <a:pt x="207" y="21909"/>
                </a:moveTo>
                <a:lnTo>
                  <a:pt x="0" y="144486"/>
                </a:lnTo>
                <a:lnTo>
                  <a:pt x="376125" y="121918"/>
                </a:lnTo>
                <a:lnTo>
                  <a:pt x="376085" y="9585"/>
                </a:lnTo>
                <a:lnTo>
                  <a:pt x="18575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15" name="Google Shape;115;p23"/>
          <p:cNvSpPr/>
          <p:nvPr/>
        </p:nvSpPr>
        <p:spPr>
          <a:xfrm>
            <a:off x="-128375" y="1252091"/>
            <a:ext cx="1787600" cy="207500"/>
          </a:xfrm>
          <a:custGeom>
            <a:rect b="b" l="l" r="r" t="t"/>
            <a:pathLst>
              <a:path extrusionOk="0" h="8300" w="71504">
                <a:moveTo>
                  <a:pt x="0" y="0"/>
                </a:moveTo>
                <a:lnTo>
                  <a:pt x="76" y="8300"/>
                </a:lnTo>
                <a:lnTo>
                  <a:pt x="71504" y="85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16" name="Google Shape;116;p23"/>
          <p:cNvSpPr/>
          <p:nvPr/>
        </p:nvSpPr>
        <p:spPr>
          <a:xfrm>
            <a:off x="7454325" y="4111650"/>
            <a:ext cx="1817150" cy="207500"/>
          </a:xfrm>
          <a:custGeom>
            <a:rect b="b" l="l" r="r" t="t"/>
            <a:pathLst>
              <a:path extrusionOk="0" h="8300" w="72686">
                <a:moveTo>
                  <a:pt x="72686" y="8300"/>
                </a:moveTo>
                <a:lnTo>
                  <a:pt x="72610" y="0"/>
                </a:lnTo>
                <a:lnTo>
                  <a:pt x="0" y="441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17" name="Google Shape;117;p23"/>
          <p:cNvSpPr txBox="1"/>
          <p:nvPr>
            <p:ph hasCustomPrompt="1" type="title"/>
          </p:nvPr>
        </p:nvSpPr>
        <p:spPr>
          <a:xfrm>
            <a:off x="2019163" y="1793782"/>
            <a:ext cx="5101500" cy="108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8" name="Google Shape;118;p23"/>
          <p:cNvSpPr txBox="1"/>
          <p:nvPr>
            <p:ph idx="1" type="subTitle"/>
          </p:nvPr>
        </p:nvSpPr>
        <p:spPr>
          <a:xfrm>
            <a:off x="2993550" y="2997150"/>
            <a:ext cx="3156900" cy="734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CUSTOM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25"/>
          <p:cNvGrpSpPr/>
          <p:nvPr/>
        </p:nvGrpSpPr>
        <p:grpSpPr>
          <a:xfrm>
            <a:off x="-422592" y="2935225"/>
            <a:ext cx="6279736" cy="2795850"/>
            <a:chOff x="-422592" y="2935225"/>
            <a:chExt cx="6279736" cy="2795850"/>
          </a:xfrm>
        </p:grpSpPr>
        <p:sp>
          <p:nvSpPr>
            <p:cNvPr id="122" name="Google Shape;122;p25"/>
            <p:cNvSpPr/>
            <p:nvPr/>
          </p:nvSpPr>
          <p:spPr>
            <a:xfrm rot="10517393">
              <a:off x="-338139" y="3180080"/>
              <a:ext cx="6058579" cy="2306140"/>
            </a:xfrm>
            <a:custGeom>
              <a:rect b="b" l="l" r="r" t="t"/>
              <a:pathLst>
                <a:path extrusionOk="0" h="67813" w="178155">
                  <a:moveTo>
                    <a:pt x="7251" y="0"/>
                  </a:moveTo>
                  <a:lnTo>
                    <a:pt x="178155" y="14559"/>
                  </a:lnTo>
                  <a:lnTo>
                    <a:pt x="174777" y="67813"/>
                  </a:lnTo>
                  <a:lnTo>
                    <a:pt x="0" y="360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23" name="Google Shape;123;p25"/>
            <p:cNvSpPr/>
            <p:nvPr/>
          </p:nvSpPr>
          <p:spPr>
            <a:xfrm rot="10517393">
              <a:off x="5556029" y="4032681"/>
              <a:ext cx="251246" cy="1224945"/>
            </a:xfrm>
            <a:custGeom>
              <a:rect b="b" l="l" r="r" t="t"/>
              <a:pathLst>
                <a:path extrusionOk="0" h="36020" w="7388">
                  <a:moveTo>
                    <a:pt x="0" y="36020"/>
                  </a:moveTo>
                  <a:lnTo>
                    <a:pt x="2680" y="98"/>
                  </a:lnTo>
                  <a:lnTo>
                    <a:pt x="73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</p:grpSp>
      <p:sp>
        <p:nvSpPr>
          <p:cNvPr id="124" name="Google Shape;124;p25"/>
          <p:cNvSpPr txBox="1"/>
          <p:nvPr>
            <p:ph type="title"/>
          </p:nvPr>
        </p:nvSpPr>
        <p:spPr>
          <a:xfrm>
            <a:off x="720000" y="3867578"/>
            <a:ext cx="7710600" cy="1020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5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5" name="Google Shape;125;p25"/>
          <p:cNvSpPr txBox="1"/>
          <p:nvPr>
            <p:ph hasCustomPrompt="1" idx="2" type="title"/>
          </p:nvPr>
        </p:nvSpPr>
        <p:spPr>
          <a:xfrm>
            <a:off x="1411050" y="540000"/>
            <a:ext cx="7926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>
            <a:r>
              <a:t>xx%</a:t>
            </a:r>
          </a:p>
        </p:txBody>
      </p:sp>
      <p:sp>
        <p:nvSpPr>
          <p:cNvPr id="126" name="Google Shape;126;p25"/>
          <p:cNvSpPr txBox="1"/>
          <p:nvPr>
            <p:ph idx="1" type="subTitle"/>
          </p:nvPr>
        </p:nvSpPr>
        <p:spPr>
          <a:xfrm>
            <a:off x="716700" y="930312"/>
            <a:ext cx="21813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127" name="Google Shape;127;p25"/>
          <p:cNvSpPr txBox="1"/>
          <p:nvPr>
            <p:ph idx="3" type="subTitle"/>
          </p:nvPr>
        </p:nvSpPr>
        <p:spPr>
          <a:xfrm>
            <a:off x="716700" y="1183149"/>
            <a:ext cx="2181300" cy="633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28" name="Google Shape;128;p25"/>
          <p:cNvSpPr txBox="1"/>
          <p:nvPr>
            <p:ph hasCustomPrompt="1" idx="4" type="title"/>
          </p:nvPr>
        </p:nvSpPr>
        <p:spPr>
          <a:xfrm>
            <a:off x="4171500" y="1970633"/>
            <a:ext cx="7926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>
            <a:r>
              <a:t>xx%</a:t>
            </a:r>
          </a:p>
        </p:txBody>
      </p:sp>
      <p:sp>
        <p:nvSpPr>
          <p:cNvPr id="129" name="Google Shape;129;p25"/>
          <p:cNvSpPr txBox="1"/>
          <p:nvPr>
            <p:ph idx="5" type="subTitle"/>
          </p:nvPr>
        </p:nvSpPr>
        <p:spPr>
          <a:xfrm>
            <a:off x="3476250" y="2360941"/>
            <a:ext cx="21831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130" name="Google Shape;130;p25"/>
          <p:cNvSpPr txBox="1"/>
          <p:nvPr>
            <p:ph idx="6" type="subTitle"/>
          </p:nvPr>
        </p:nvSpPr>
        <p:spPr>
          <a:xfrm>
            <a:off x="3476250" y="2613783"/>
            <a:ext cx="2183100" cy="633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31" name="Google Shape;131;p25"/>
          <p:cNvSpPr txBox="1"/>
          <p:nvPr>
            <p:ph hasCustomPrompt="1" idx="7" type="title"/>
          </p:nvPr>
        </p:nvSpPr>
        <p:spPr>
          <a:xfrm>
            <a:off x="1411350" y="1970633"/>
            <a:ext cx="7920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>
            <a:r>
              <a:t>xx%</a:t>
            </a:r>
          </a:p>
        </p:txBody>
      </p:sp>
      <p:sp>
        <p:nvSpPr>
          <p:cNvPr id="132" name="Google Shape;132;p25"/>
          <p:cNvSpPr txBox="1"/>
          <p:nvPr>
            <p:ph idx="8" type="subTitle"/>
          </p:nvPr>
        </p:nvSpPr>
        <p:spPr>
          <a:xfrm>
            <a:off x="715800" y="2360941"/>
            <a:ext cx="21831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133" name="Google Shape;133;p25"/>
          <p:cNvSpPr txBox="1"/>
          <p:nvPr>
            <p:ph idx="9" type="subTitle"/>
          </p:nvPr>
        </p:nvSpPr>
        <p:spPr>
          <a:xfrm>
            <a:off x="715800" y="2613783"/>
            <a:ext cx="2183100" cy="633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34" name="Google Shape;134;p25"/>
          <p:cNvSpPr txBox="1"/>
          <p:nvPr>
            <p:ph hasCustomPrompt="1" idx="13" type="title"/>
          </p:nvPr>
        </p:nvSpPr>
        <p:spPr>
          <a:xfrm>
            <a:off x="6940350" y="540000"/>
            <a:ext cx="7926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>
            <a:r>
              <a:t>xx%</a:t>
            </a:r>
          </a:p>
        </p:txBody>
      </p:sp>
      <p:sp>
        <p:nvSpPr>
          <p:cNvPr id="135" name="Google Shape;135;p25"/>
          <p:cNvSpPr txBox="1"/>
          <p:nvPr>
            <p:ph idx="14" type="subTitle"/>
          </p:nvPr>
        </p:nvSpPr>
        <p:spPr>
          <a:xfrm>
            <a:off x="6245100" y="930312"/>
            <a:ext cx="21831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136" name="Google Shape;136;p25"/>
          <p:cNvSpPr txBox="1"/>
          <p:nvPr>
            <p:ph idx="15" type="subTitle"/>
          </p:nvPr>
        </p:nvSpPr>
        <p:spPr>
          <a:xfrm>
            <a:off x="6246750" y="1183149"/>
            <a:ext cx="2179800" cy="633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37" name="Google Shape;137;p25"/>
          <p:cNvSpPr txBox="1"/>
          <p:nvPr>
            <p:ph hasCustomPrompt="1" idx="16" type="title"/>
          </p:nvPr>
        </p:nvSpPr>
        <p:spPr>
          <a:xfrm>
            <a:off x="4171800" y="540000"/>
            <a:ext cx="7920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>
            <a:r>
              <a:t>xx%</a:t>
            </a:r>
          </a:p>
        </p:txBody>
      </p:sp>
      <p:sp>
        <p:nvSpPr>
          <p:cNvPr id="138" name="Google Shape;138;p25"/>
          <p:cNvSpPr txBox="1"/>
          <p:nvPr>
            <p:ph idx="17" type="subTitle"/>
          </p:nvPr>
        </p:nvSpPr>
        <p:spPr>
          <a:xfrm>
            <a:off x="3476250" y="930312"/>
            <a:ext cx="21831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139" name="Google Shape;139;p25"/>
          <p:cNvSpPr txBox="1"/>
          <p:nvPr>
            <p:ph idx="18" type="subTitle"/>
          </p:nvPr>
        </p:nvSpPr>
        <p:spPr>
          <a:xfrm>
            <a:off x="3476250" y="1183149"/>
            <a:ext cx="2183100" cy="633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40" name="Google Shape;140;p25"/>
          <p:cNvSpPr txBox="1"/>
          <p:nvPr>
            <p:ph hasCustomPrompt="1" idx="19" type="title"/>
          </p:nvPr>
        </p:nvSpPr>
        <p:spPr>
          <a:xfrm>
            <a:off x="6940650" y="1970633"/>
            <a:ext cx="7920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>
            <a:r>
              <a:t>xx%</a:t>
            </a:r>
          </a:p>
        </p:txBody>
      </p:sp>
      <p:sp>
        <p:nvSpPr>
          <p:cNvPr id="141" name="Google Shape;141;p25"/>
          <p:cNvSpPr txBox="1"/>
          <p:nvPr>
            <p:ph idx="20" type="subTitle"/>
          </p:nvPr>
        </p:nvSpPr>
        <p:spPr>
          <a:xfrm>
            <a:off x="6245100" y="2360941"/>
            <a:ext cx="21831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142" name="Google Shape;142;p25"/>
          <p:cNvSpPr txBox="1"/>
          <p:nvPr>
            <p:ph idx="21" type="subTitle"/>
          </p:nvPr>
        </p:nvSpPr>
        <p:spPr>
          <a:xfrm>
            <a:off x="6245100" y="2613783"/>
            <a:ext cx="2183100" cy="633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grpSp>
        <p:nvGrpSpPr>
          <p:cNvPr id="143" name="Google Shape;143;p25"/>
          <p:cNvGrpSpPr/>
          <p:nvPr/>
        </p:nvGrpSpPr>
        <p:grpSpPr>
          <a:xfrm>
            <a:off x="7230637" y="4394079"/>
            <a:ext cx="1198043" cy="210331"/>
            <a:chOff x="1026623" y="2953314"/>
            <a:chExt cx="5688711" cy="1008300"/>
          </a:xfrm>
        </p:grpSpPr>
        <p:sp>
          <p:nvSpPr>
            <p:cNvPr id="144" name="Google Shape;144;p25"/>
            <p:cNvSpPr/>
            <p:nvPr/>
          </p:nvSpPr>
          <p:spPr>
            <a:xfrm>
              <a:off x="1026623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5"/>
            <p:cNvSpPr/>
            <p:nvPr/>
          </p:nvSpPr>
          <p:spPr>
            <a:xfrm>
              <a:off x="2183600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5"/>
            <p:cNvSpPr/>
            <p:nvPr/>
          </p:nvSpPr>
          <p:spPr>
            <a:xfrm>
              <a:off x="3340578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5"/>
            <p:cNvSpPr/>
            <p:nvPr/>
          </p:nvSpPr>
          <p:spPr>
            <a:xfrm>
              <a:off x="4497556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5"/>
            <p:cNvSpPr/>
            <p:nvPr/>
          </p:nvSpPr>
          <p:spPr>
            <a:xfrm>
              <a:off x="5654534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-column text">
  <p:cSld name="CUSTOM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idx="1" type="subTitle"/>
          </p:nvPr>
        </p:nvSpPr>
        <p:spPr>
          <a:xfrm>
            <a:off x="5413800" y="1633536"/>
            <a:ext cx="2583600" cy="10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51" name="Google Shape;151;p26"/>
          <p:cNvSpPr txBox="1"/>
          <p:nvPr>
            <p:ph type="title"/>
          </p:nvPr>
        </p:nvSpPr>
        <p:spPr>
          <a:xfrm>
            <a:off x="5413800" y="1165025"/>
            <a:ext cx="2583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sz="2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sz="2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sz="2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sz="2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sz="2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sz="2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sz="2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sz="2200"/>
            </a:lvl9pPr>
          </a:lstStyle>
          <a:p/>
        </p:txBody>
      </p:sp>
      <p:sp>
        <p:nvSpPr>
          <p:cNvPr id="152" name="Google Shape;152;p26"/>
          <p:cNvSpPr txBox="1"/>
          <p:nvPr>
            <p:ph idx="2" type="title"/>
          </p:nvPr>
        </p:nvSpPr>
        <p:spPr>
          <a:xfrm>
            <a:off x="5413350" y="3352140"/>
            <a:ext cx="2584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sz="2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sz="2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sz="2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sz="2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sz="2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sz="2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sz="2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sz="2200"/>
            </a:lvl9pPr>
          </a:lstStyle>
          <a:p/>
        </p:txBody>
      </p:sp>
      <p:sp>
        <p:nvSpPr>
          <p:cNvPr id="153" name="Google Shape;153;p26"/>
          <p:cNvSpPr txBox="1"/>
          <p:nvPr>
            <p:ph idx="3" type="subTitle"/>
          </p:nvPr>
        </p:nvSpPr>
        <p:spPr>
          <a:xfrm>
            <a:off x="5413350" y="3820650"/>
            <a:ext cx="2584500" cy="10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text columns">
  <p:cSld name="CUSTOM_2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27"/>
          <p:cNvGrpSpPr/>
          <p:nvPr/>
        </p:nvGrpSpPr>
        <p:grpSpPr>
          <a:xfrm>
            <a:off x="-422592" y="2935225"/>
            <a:ext cx="6279736" cy="2795850"/>
            <a:chOff x="-422592" y="2935225"/>
            <a:chExt cx="6279736" cy="2795850"/>
          </a:xfrm>
        </p:grpSpPr>
        <p:sp>
          <p:nvSpPr>
            <p:cNvPr id="156" name="Google Shape;156;p27"/>
            <p:cNvSpPr/>
            <p:nvPr/>
          </p:nvSpPr>
          <p:spPr>
            <a:xfrm rot="10517393">
              <a:off x="-338139" y="3180080"/>
              <a:ext cx="6058579" cy="2306140"/>
            </a:xfrm>
            <a:custGeom>
              <a:rect b="b" l="l" r="r" t="t"/>
              <a:pathLst>
                <a:path extrusionOk="0" h="67813" w="178155">
                  <a:moveTo>
                    <a:pt x="7251" y="0"/>
                  </a:moveTo>
                  <a:lnTo>
                    <a:pt x="178155" y="14559"/>
                  </a:lnTo>
                  <a:lnTo>
                    <a:pt x="174777" y="67813"/>
                  </a:lnTo>
                  <a:lnTo>
                    <a:pt x="0" y="360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57" name="Google Shape;157;p27"/>
            <p:cNvSpPr/>
            <p:nvPr/>
          </p:nvSpPr>
          <p:spPr>
            <a:xfrm rot="10517393">
              <a:off x="5556029" y="4032681"/>
              <a:ext cx="251246" cy="1224945"/>
            </a:xfrm>
            <a:custGeom>
              <a:rect b="b" l="l" r="r" t="t"/>
              <a:pathLst>
                <a:path extrusionOk="0" h="36020" w="7388">
                  <a:moveTo>
                    <a:pt x="0" y="36020"/>
                  </a:moveTo>
                  <a:lnTo>
                    <a:pt x="2680" y="98"/>
                  </a:lnTo>
                  <a:lnTo>
                    <a:pt x="73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</p:grpSp>
      <p:sp>
        <p:nvSpPr>
          <p:cNvPr id="158" name="Google Shape;158;p27"/>
          <p:cNvSpPr txBox="1"/>
          <p:nvPr>
            <p:ph type="title"/>
          </p:nvPr>
        </p:nvSpPr>
        <p:spPr>
          <a:xfrm>
            <a:off x="720000" y="3867578"/>
            <a:ext cx="7710600" cy="1020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9" name="Google Shape;159;p27"/>
          <p:cNvSpPr txBox="1"/>
          <p:nvPr>
            <p:ph idx="1" type="subTitle"/>
          </p:nvPr>
        </p:nvSpPr>
        <p:spPr>
          <a:xfrm>
            <a:off x="716700" y="2307515"/>
            <a:ext cx="2183100" cy="95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60" name="Google Shape;160;p27"/>
          <p:cNvSpPr txBox="1"/>
          <p:nvPr>
            <p:ph idx="2" type="subTitle"/>
          </p:nvPr>
        </p:nvSpPr>
        <p:spPr>
          <a:xfrm>
            <a:off x="3476250" y="2307515"/>
            <a:ext cx="2183100" cy="95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61" name="Google Shape;161;p27"/>
          <p:cNvSpPr txBox="1"/>
          <p:nvPr>
            <p:ph idx="3" type="subTitle"/>
          </p:nvPr>
        </p:nvSpPr>
        <p:spPr>
          <a:xfrm>
            <a:off x="6243450" y="2307515"/>
            <a:ext cx="2183100" cy="95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62" name="Google Shape;162;p27"/>
          <p:cNvSpPr txBox="1"/>
          <p:nvPr>
            <p:ph idx="4" type="title"/>
          </p:nvPr>
        </p:nvSpPr>
        <p:spPr>
          <a:xfrm>
            <a:off x="716700" y="2054664"/>
            <a:ext cx="21831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b="1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163" name="Google Shape;163;p27"/>
          <p:cNvSpPr txBox="1"/>
          <p:nvPr>
            <p:ph idx="5" type="title"/>
          </p:nvPr>
        </p:nvSpPr>
        <p:spPr>
          <a:xfrm>
            <a:off x="3476250" y="2054664"/>
            <a:ext cx="21831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b="1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164" name="Google Shape;164;p27"/>
          <p:cNvSpPr txBox="1"/>
          <p:nvPr>
            <p:ph idx="6" type="title"/>
          </p:nvPr>
        </p:nvSpPr>
        <p:spPr>
          <a:xfrm>
            <a:off x="6243450" y="2054664"/>
            <a:ext cx="21831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b="1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grpSp>
        <p:nvGrpSpPr>
          <p:cNvPr id="165" name="Google Shape;165;p27"/>
          <p:cNvGrpSpPr/>
          <p:nvPr/>
        </p:nvGrpSpPr>
        <p:grpSpPr>
          <a:xfrm>
            <a:off x="7230637" y="4394079"/>
            <a:ext cx="1198043" cy="210331"/>
            <a:chOff x="1026623" y="2953314"/>
            <a:chExt cx="5688711" cy="1008300"/>
          </a:xfrm>
        </p:grpSpPr>
        <p:sp>
          <p:nvSpPr>
            <p:cNvPr id="166" name="Google Shape;166;p27"/>
            <p:cNvSpPr/>
            <p:nvPr/>
          </p:nvSpPr>
          <p:spPr>
            <a:xfrm>
              <a:off x="1026623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2183600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7"/>
            <p:cNvSpPr/>
            <p:nvPr/>
          </p:nvSpPr>
          <p:spPr>
            <a:xfrm>
              <a:off x="3340578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7"/>
            <p:cNvSpPr/>
            <p:nvPr/>
          </p:nvSpPr>
          <p:spPr>
            <a:xfrm>
              <a:off x="4497556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7"/>
            <p:cNvSpPr/>
            <p:nvPr/>
          </p:nvSpPr>
          <p:spPr>
            <a:xfrm>
              <a:off x="5654534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text columns 2">
  <p:cSld name="CUSTOM_2_2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2699500" y="762275"/>
            <a:ext cx="1738800" cy="5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b="1" sz="1800">
                <a:latin typeface="Livvic"/>
                <a:ea typeface="Livvic"/>
                <a:cs typeface="Livvic"/>
                <a:sym typeface="Livv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173" name="Google Shape;173;p28"/>
          <p:cNvSpPr txBox="1"/>
          <p:nvPr>
            <p:ph idx="1" type="subTitle"/>
          </p:nvPr>
        </p:nvSpPr>
        <p:spPr>
          <a:xfrm>
            <a:off x="4651176" y="762267"/>
            <a:ext cx="2943300" cy="5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74" name="Google Shape;174;p28"/>
          <p:cNvSpPr txBox="1"/>
          <p:nvPr>
            <p:ph idx="2" type="title"/>
          </p:nvPr>
        </p:nvSpPr>
        <p:spPr>
          <a:xfrm>
            <a:off x="2699500" y="1624969"/>
            <a:ext cx="1738800" cy="5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b="1" sz="1800">
                <a:latin typeface="Livvic"/>
                <a:ea typeface="Livvic"/>
                <a:cs typeface="Livvic"/>
                <a:sym typeface="Livv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175" name="Google Shape;175;p28"/>
          <p:cNvSpPr txBox="1"/>
          <p:nvPr>
            <p:ph idx="3" type="subTitle"/>
          </p:nvPr>
        </p:nvSpPr>
        <p:spPr>
          <a:xfrm>
            <a:off x="4651176" y="1624955"/>
            <a:ext cx="2943300" cy="5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76" name="Google Shape;176;p28"/>
          <p:cNvSpPr txBox="1"/>
          <p:nvPr>
            <p:ph idx="4" type="title"/>
          </p:nvPr>
        </p:nvSpPr>
        <p:spPr>
          <a:xfrm>
            <a:off x="2699500" y="2487750"/>
            <a:ext cx="1738800" cy="5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b="1" sz="1800">
                <a:latin typeface="Livvic"/>
                <a:ea typeface="Livvic"/>
                <a:cs typeface="Livvic"/>
                <a:sym typeface="Livv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177" name="Google Shape;177;p28"/>
          <p:cNvSpPr txBox="1"/>
          <p:nvPr>
            <p:ph idx="5" type="subTitle"/>
          </p:nvPr>
        </p:nvSpPr>
        <p:spPr>
          <a:xfrm>
            <a:off x="4651176" y="2487729"/>
            <a:ext cx="2943300" cy="5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grpSp>
        <p:nvGrpSpPr>
          <p:cNvPr id="178" name="Google Shape;178;p28"/>
          <p:cNvGrpSpPr/>
          <p:nvPr/>
        </p:nvGrpSpPr>
        <p:grpSpPr>
          <a:xfrm>
            <a:off x="-422592" y="2935225"/>
            <a:ext cx="6279736" cy="2795850"/>
            <a:chOff x="-422592" y="2935225"/>
            <a:chExt cx="6279736" cy="2795850"/>
          </a:xfrm>
        </p:grpSpPr>
        <p:sp>
          <p:nvSpPr>
            <p:cNvPr id="179" name="Google Shape;179;p28"/>
            <p:cNvSpPr/>
            <p:nvPr/>
          </p:nvSpPr>
          <p:spPr>
            <a:xfrm rot="10517393">
              <a:off x="-338139" y="3180080"/>
              <a:ext cx="6058579" cy="2306140"/>
            </a:xfrm>
            <a:custGeom>
              <a:rect b="b" l="l" r="r" t="t"/>
              <a:pathLst>
                <a:path extrusionOk="0" h="67813" w="178155">
                  <a:moveTo>
                    <a:pt x="7251" y="0"/>
                  </a:moveTo>
                  <a:lnTo>
                    <a:pt x="178155" y="14559"/>
                  </a:lnTo>
                  <a:lnTo>
                    <a:pt x="174777" y="67813"/>
                  </a:lnTo>
                  <a:lnTo>
                    <a:pt x="0" y="360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80" name="Google Shape;180;p28"/>
            <p:cNvSpPr/>
            <p:nvPr/>
          </p:nvSpPr>
          <p:spPr>
            <a:xfrm rot="10517393">
              <a:off x="5556029" y="4032681"/>
              <a:ext cx="251246" cy="1224945"/>
            </a:xfrm>
            <a:custGeom>
              <a:rect b="b" l="l" r="r" t="t"/>
              <a:pathLst>
                <a:path extrusionOk="0" h="36020" w="7388">
                  <a:moveTo>
                    <a:pt x="0" y="36020"/>
                  </a:moveTo>
                  <a:lnTo>
                    <a:pt x="2680" y="98"/>
                  </a:lnTo>
                  <a:lnTo>
                    <a:pt x="73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</p:grpSp>
      <p:sp>
        <p:nvSpPr>
          <p:cNvPr id="181" name="Google Shape;181;p28"/>
          <p:cNvSpPr txBox="1"/>
          <p:nvPr>
            <p:ph idx="6" type="title"/>
          </p:nvPr>
        </p:nvSpPr>
        <p:spPr>
          <a:xfrm>
            <a:off x="720000" y="3867578"/>
            <a:ext cx="7710600" cy="1020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182" name="Google Shape;182;p28"/>
          <p:cNvGrpSpPr/>
          <p:nvPr/>
        </p:nvGrpSpPr>
        <p:grpSpPr>
          <a:xfrm>
            <a:off x="7230637" y="4394079"/>
            <a:ext cx="1198043" cy="210331"/>
            <a:chOff x="1026623" y="2953314"/>
            <a:chExt cx="5688711" cy="1008300"/>
          </a:xfrm>
        </p:grpSpPr>
        <p:sp>
          <p:nvSpPr>
            <p:cNvPr id="183" name="Google Shape;183;p28"/>
            <p:cNvSpPr/>
            <p:nvPr/>
          </p:nvSpPr>
          <p:spPr>
            <a:xfrm>
              <a:off x="1026623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8"/>
            <p:cNvSpPr/>
            <p:nvPr/>
          </p:nvSpPr>
          <p:spPr>
            <a:xfrm>
              <a:off x="2183600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8"/>
            <p:cNvSpPr/>
            <p:nvPr/>
          </p:nvSpPr>
          <p:spPr>
            <a:xfrm>
              <a:off x="3340578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8"/>
            <p:cNvSpPr/>
            <p:nvPr/>
          </p:nvSpPr>
          <p:spPr>
            <a:xfrm>
              <a:off x="4497556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8"/>
            <p:cNvSpPr/>
            <p:nvPr/>
          </p:nvSpPr>
          <p:spPr>
            <a:xfrm>
              <a:off x="5654534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Google Shape;188;p28"/>
          <p:cNvSpPr txBox="1"/>
          <p:nvPr>
            <p:ph hasCustomPrompt="1" idx="7" type="title"/>
          </p:nvPr>
        </p:nvSpPr>
        <p:spPr>
          <a:xfrm>
            <a:off x="1906209" y="882275"/>
            <a:ext cx="7926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>
            <a:r>
              <a:t>xx%</a:t>
            </a:r>
          </a:p>
        </p:txBody>
      </p:sp>
      <p:sp>
        <p:nvSpPr>
          <p:cNvPr id="189" name="Google Shape;189;p28"/>
          <p:cNvSpPr txBox="1"/>
          <p:nvPr>
            <p:ph hasCustomPrompt="1" idx="8" type="title"/>
          </p:nvPr>
        </p:nvSpPr>
        <p:spPr>
          <a:xfrm>
            <a:off x="1906209" y="1744969"/>
            <a:ext cx="7926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>
            <a:r>
              <a:t>xx%</a:t>
            </a:r>
          </a:p>
        </p:txBody>
      </p:sp>
      <p:sp>
        <p:nvSpPr>
          <p:cNvPr id="190" name="Google Shape;190;p28"/>
          <p:cNvSpPr txBox="1"/>
          <p:nvPr>
            <p:ph hasCustomPrompt="1" idx="9" type="title"/>
          </p:nvPr>
        </p:nvSpPr>
        <p:spPr>
          <a:xfrm>
            <a:off x="1906209" y="2607750"/>
            <a:ext cx="7926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text columns">
  <p:cSld name="CUSTOM_2_1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858451" y="2041875"/>
            <a:ext cx="15795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93" name="Google Shape;193;p29"/>
          <p:cNvSpPr txBox="1"/>
          <p:nvPr>
            <p:ph idx="1" type="subTitle"/>
          </p:nvPr>
        </p:nvSpPr>
        <p:spPr>
          <a:xfrm>
            <a:off x="858454" y="2318010"/>
            <a:ext cx="1579500" cy="8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94" name="Google Shape;194;p29"/>
          <p:cNvSpPr txBox="1"/>
          <p:nvPr>
            <p:ph idx="2" type="title"/>
          </p:nvPr>
        </p:nvSpPr>
        <p:spPr>
          <a:xfrm>
            <a:off x="858451" y="3657533"/>
            <a:ext cx="15795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95" name="Google Shape;195;p29"/>
          <p:cNvSpPr txBox="1"/>
          <p:nvPr>
            <p:ph idx="3" type="subTitle"/>
          </p:nvPr>
        </p:nvSpPr>
        <p:spPr>
          <a:xfrm>
            <a:off x="858454" y="3933663"/>
            <a:ext cx="1579500" cy="8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96" name="Google Shape;196;p29"/>
          <p:cNvSpPr txBox="1"/>
          <p:nvPr>
            <p:ph idx="4" type="title"/>
          </p:nvPr>
        </p:nvSpPr>
        <p:spPr>
          <a:xfrm>
            <a:off x="2538097" y="2041875"/>
            <a:ext cx="15795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97" name="Google Shape;197;p29"/>
          <p:cNvSpPr txBox="1"/>
          <p:nvPr>
            <p:ph idx="5" type="subTitle"/>
          </p:nvPr>
        </p:nvSpPr>
        <p:spPr>
          <a:xfrm>
            <a:off x="2538101" y="2318010"/>
            <a:ext cx="1579500" cy="8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98" name="Google Shape;198;p29"/>
          <p:cNvSpPr txBox="1"/>
          <p:nvPr>
            <p:ph idx="6" type="title"/>
          </p:nvPr>
        </p:nvSpPr>
        <p:spPr>
          <a:xfrm>
            <a:off x="2538097" y="3657533"/>
            <a:ext cx="15795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99" name="Google Shape;199;p29"/>
          <p:cNvSpPr txBox="1"/>
          <p:nvPr>
            <p:ph idx="7" type="subTitle"/>
          </p:nvPr>
        </p:nvSpPr>
        <p:spPr>
          <a:xfrm>
            <a:off x="2538101" y="3933663"/>
            <a:ext cx="1579500" cy="8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00" name="Google Shape;200;p29"/>
          <p:cNvSpPr txBox="1"/>
          <p:nvPr>
            <p:ph idx="8" type="title"/>
          </p:nvPr>
        </p:nvSpPr>
        <p:spPr>
          <a:xfrm>
            <a:off x="713226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201" name="Google Shape;201;p29"/>
          <p:cNvGrpSpPr/>
          <p:nvPr/>
        </p:nvGrpSpPr>
        <p:grpSpPr>
          <a:xfrm>
            <a:off x="7230637" y="779827"/>
            <a:ext cx="1198043" cy="210331"/>
            <a:chOff x="1026623" y="2953314"/>
            <a:chExt cx="5688711" cy="1008300"/>
          </a:xfrm>
        </p:grpSpPr>
        <p:sp>
          <p:nvSpPr>
            <p:cNvPr id="202" name="Google Shape;202;p29"/>
            <p:cNvSpPr/>
            <p:nvPr/>
          </p:nvSpPr>
          <p:spPr>
            <a:xfrm>
              <a:off x="1026623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9"/>
            <p:cNvSpPr/>
            <p:nvPr/>
          </p:nvSpPr>
          <p:spPr>
            <a:xfrm>
              <a:off x="2183600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9"/>
            <p:cNvSpPr/>
            <p:nvPr/>
          </p:nvSpPr>
          <p:spPr>
            <a:xfrm>
              <a:off x="3340578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9"/>
            <p:cNvSpPr/>
            <p:nvPr/>
          </p:nvSpPr>
          <p:spPr>
            <a:xfrm>
              <a:off x="4497556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9"/>
            <p:cNvSpPr/>
            <p:nvPr/>
          </p:nvSpPr>
          <p:spPr>
            <a:xfrm>
              <a:off x="5654534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4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720000" y="1773125"/>
            <a:ext cx="3575700" cy="1766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9144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209" name="Google Shape;209;p30"/>
          <p:cNvSpPr txBox="1"/>
          <p:nvPr>
            <p:ph hasCustomPrompt="1" idx="2" type="title"/>
          </p:nvPr>
        </p:nvSpPr>
        <p:spPr>
          <a:xfrm>
            <a:off x="3846225" y="408825"/>
            <a:ext cx="1095000" cy="9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4_1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4724400" y="1783184"/>
            <a:ext cx="3699600" cy="1766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9144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1pPr>
            <a:lvl2pPr lvl="1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212" name="Google Shape;212;p31"/>
          <p:cNvSpPr txBox="1"/>
          <p:nvPr>
            <p:ph hasCustomPrompt="1" idx="2" type="title"/>
          </p:nvPr>
        </p:nvSpPr>
        <p:spPr>
          <a:xfrm>
            <a:off x="4077104" y="376588"/>
            <a:ext cx="1095000" cy="9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4_1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 flipH="1">
            <a:off x="1378775" y="387600"/>
            <a:ext cx="6386700" cy="10626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215" name="Google Shape;215;p32"/>
          <p:cNvSpPr txBox="1"/>
          <p:nvPr>
            <p:ph hasCustomPrompt="1" idx="2" type="title"/>
          </p:nvPr>
        </p:nvSpPr>
        <p:spPr>
          <a:xfrm flipH="1">
            <a:off x="1213300" y="1854275"/>
            <a:ext cx="1097700" cy="9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CUSTOM_4_1_1_1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 flipH="1">
            <a:off x="719949" y="1504375"/>
            <a:ext cx="3586800" cy="23775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18" name="Google Shape;218;p33"/>
          <p:cNvSpPr txBox="1"/>
          <p:nvPr>
            <p:ph hasCustomPrompt="1" idx="2" type="title"/>
          </p:nvPr>
        </p:nvSpPr>
        <p:spPr>
          <a:xfrm flipH="1">
            <a:off x="431255" y="615775"/>
            <a:ext cx="1327200" cy="9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6">
  <p:cSld name="CUSTOM_4_1_1_1_1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 flipH="1">
            <a:off x="4710549" y="1504375"/>
            <a:ext cx="3586800" cy="23775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21" name="Google Shape;221;p34"/>
          <p:cNvSpPr txBox="1"/>
          <p:nvPr>
            <p:ph hasCustomPrompt="1" idx="2" type="title"/>
          </p:nvPr>
        </p:nvSpPr>
        <p:spPr>
          <a:xfrm flipH="1">
            <a:off x="7341580" y="3767775"/>
            <a:ext cx="1327200" cy="9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text columns">
  <p:cSld name="CUSTOM_5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1161012" y="2050916"/>
            <a:ext cx="18654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b="1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224" name="Google Shape;224;p35"/>
          <p:cNvSpPr txBox="1"/>
          <p:nvPr>
            <p:ph idx="1" type="subTitle"/>
          </p:nvPr>
        </p:nvSpPr>
        <p:spPr>
          <a:xfrm>
            <a:off x="1161000" y="2309739"/>
            <a:ext cx="186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25" name="Google Shape;225;p35"/>
          <p:cNvSpPr txBox="1"/>
          <p:nvPr>
            <p:ph idx="2" type="title"/>
          </p:nvPr>
        </p:nvSpPr>
        <p:spPr>
          <a:xfrm>
            <a:off x="1161012" y="3875067"/>
            <a:ext cx="18654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b="1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226" name="Google Shape;226;p35"/>
          <p:cNvSpPr txBox="1"/>
          <p:nvPr>
            <p:ph idx="3" type="subTitle"/>
          </p:nvPr>
        </p:nvSpPr>
        <p:spPr>
          <a:xfrm>
            <a:off x="1161000" y="4133887"/>
            <a:ext cx="1865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27" name="Google Shape;227;p35"/>
          <p:cNvSpPr txBox="1"/>
          <p:nvPr>
            <p:ph idx="4" type="title"/>
          </p:nvPr>
        </p:nvSpPr>
        <p:spPr>
          <a:xfrm>
            <a:off x="3639300" y="2050916"/>
            <a:ext cx="18654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b="1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228" name="Google Shape;228;p35"/>
          <p:cNvSpPr txBox="1"/>
          <p:nvPr>
            <p:ph idx="5" type="subTitle"/>
          </p:nvPr>
        </p:nvSpPr>
        <p:spPr>
          <a:xfrm>
            <a:off x="3639300" y="2309739"/>
            <a:ext cx="186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29" name="Google Shape;229;p35"/>
          <p:cNvSpPr txBox="1"/>
          <p:nvPr>
            <p:ph idx="6" type="title"/>
          </p:nvPr>
        </p:nvSpPr>
        <p:spPr>
          <a:xfrm>
            <a:off x="3639300" y="3875067"/>
            <a:ext cx="18654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b="1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230" name="Google Shape;230;p35"/>
          <p:cNvSpPr txBox="1"/>
          <p:nvPr>
            <p:ph idx="7" type="subTitle"/>
          </p:nvPr>
        </p:nvSpPr>
        <p:spPr>
          <a:xfrm>
            <a:off x="3639299" y="4133887"/>
            <a:ext cx="1865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31" name="Google Shape;231;p35"/>
          <p:cNvSpPr txBox="1"/>
          <p:nvPr>
            <p:ph idx="8" type="title"/>
          </p:nvPr>
        </p:nvSpPr>
        <p:spPr>
          <a:xfrm>
            <a:off x="6117584" y="2050916"/>
            <a:ext cx="18654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b="1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232" name="Google Shape;232;p35"/>
          <p:cNvSpPr txBox="1"/>
          <p:nvPr>
            <p:ph idx="9" type="subTitle"/>
          </p:nvPr>
        </p:nvSpPr>
        <p:spPr>
          <a:xfrm>
            <a:off x="6117599" y="2309739"/>
            <a:ext cx="186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33" name="Google Shape;233;p35"/>
          <p:cNvSpPr txBox="1"/>
          <p:nvPr>
            <p:ph idx="13" type="title"/>
          </p:nvPr>
        </p:nvSpPr>
        <p:spPr>
          <a:xfrm>
            <a:off x="6117584" y="3875067"/>
            <a:ext cx="18654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b="1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234" name="Google Shape;234;p35"/>
          <p:cNvSpPr txBox="1"/>
          <p:nvPr>
            <p:ph idx="14" type="subTitle"/>
          </p:nvPr>
        </p:nvSpPr>
        <p:spPr>
          <a:xfrm>
            <a:off x="6117598" y="4133887"/>
            <a:ext cx="1865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35" name="Google Shape;235;p35"/>
          <p:cNvSpPr txBox="1"/>
          <p:nvPr>
            <p:ph idx="15" type="title"/>
          </p:nvPr>
        </p:nvSpPr>
        <p:spPr>
          <a:xfrm>
            <a:off x="713226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/>
        </p:txBody>
      </p:sp>
      <p:grpSp>
        <p:nvGrpSpPr>
          <p:cNvPr id="236" name="Google Shape;236;p35"/>
          <p:cNvGrpSpPr/>
          <p:nvPr/>
        </p:nvGrpSpPr>
        <p:grpSpPr>
          <a:xfrm>
            <a:off x="7230637" y="779827"/>
            <a:ext cx="1198043" cy="210331"/>
            <a:chOff x="1026623" y="2953314"/>
            <a:chExt cx="5688711" cy="1008300"/>
          </a:xfrm>
        </p:grpSpPr>
        <p:sp>
          <p:nvSpPr>
            <p:cNvPr id="237" name="Google Shape;237;p35"/>
            <p:cNvSpPr/>
            <p:nvPr/>
          </p:nvSpPr>
          <p:spPr>
            <a:xfrm>
              <a:off x="1026623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5"/>
            <p:cNvSpPr/>
            <p:nvPr/>
          </p:nvSpPr>
          <p:spPr>
            <a:xfrm>
              <a:off x="2183600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5"/>
            <p:cNvSpPr/>
            <p:nvPr/>
          </p:nvSpPr>
          <p:spPr>
            <a:xfrm>
              <a:off x="3340578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5"/>
            <p:cNvSpPr/>
            <p:nvPr/>
          </p:nvSpPr>
          <p:spPr>
            <a:xfrm>
              <a:off x="4497556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5"/>
            <p:cNvSpPr/>
            <p:nvPr/>
          </p:nvSpPr>
          <p:spPr>
            <a:xfrm>
              <a:off x="5654534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 text 2">
  <p:cSld name="CUSTOM_8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p36"/>
          <p:cNvGrpSpPr/>
          <p:nvPr/>
        </p:nvGrpSpPr>
        <p:grpSpPr>
          <a:xfrm flipH="1">
            <a:off x="4248150" y="-323850"/>
            <a:ext cx="5143500" cy="5943600"/>
            <a:chOff x="-171450" y="-323850"/>
            <a:chExt cx="5143500" cy="5943600"/>
          </a:xfrm>
        </p:grpSpPr>
        <p:sp>
          <p:nvSpPr>
            <p:cNvPr id="244" name="Google Shape;244;p36"/>
            <p:cNvSpPr/>
            <p:nvPr/>
          </p:nvSpPr>
          <p:spPr>
            <a:xfrm flipH="1">
              <a:off x="-171450" y="-323850"/>
              <a:ext cx="5143500" cy="5943600"/>
            </a:xfrm>
            <a:custGeom>
              <a:rect b="b" l="l" r="r" t="t"/>
              <a:pathLst>
                <a:path extrusionOk="0" h="237744" w="205740">
                  <a:moveTo>
                    <a:pt x="25908" y="0"/>
                  </a:moveTo>
                  <a:lnTo>
                    <a:pt x="0" y="115824"/>
                  </a:lnTo>
                  <a:lnTo>
                    <a:pt x="16764" y="237744"/>
                  </a:lnTo>
                  <a:lnTo>
                    <a:pt x="205740" y="237744"/>
                  </a:lnTo>
                  <a:lnTo>
                    <a:pt x="205740" y="15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45" name="Google Shape;245;p36"/>
            <p:cNvSpPr/>
            <p:nvPr/>
          </p:nvSpPr>
          <p:spPr>
            <a:xfrm flipH="1">
              <a:off x="4371975" y="-323850"/>
              <a:ext cx="438150" cy="1962150"/>
            </a:xfrm>
            <a:custGeom>
              <a:rect b="b" l="l" r="r" t="t"/>
              <a:pathLst>
                <a:path extrusionOk="0" h="78486" w="17526">
                  <a:moveTo>
                    <a:pt x="17526" y="0"/>
                  </a:moveTo>
                  <a:lnTo>
                    <a:pt x="3429" y="0"/>
                  </a:lnTo>
                  <a:lnTo>
                    <a:pt x="0" y="784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sp>
        <p:nvSpPr>
          <p:cNvPr id="246" name="Google Shape;246;p36"/>
          <p:cNvSpPr txBox="1"/>
          <p:nvPr>
            <p:ph idx="1" type="subTitle"/>
          </p:nvPr>
        </p:nvSpPr>
        <p:spPr>
          <a:xfrm>
            <a:off x="1032469" y="3418962"/>
            <a:ext cx="2962800" cy="11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247" name="Google Shape;247;p36"/>
          <p:cNvSpPr txBox="1"/>
          <p:nvPr>
            <p:ph type="title"/>
          </p:nvPr>
        </p:nvSpPr>
        <p:spPr>
          <a:xfrm>
            <a:off x="1032456" y="2874249"/>
            <a:ext cx="2962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48" name="Google Shape;248;p36"/>
          <p:cNvSpPr txBox="1"/>
          <p:nvPr>
            <p:ph idx="2" type="title"/>
          </p:nvPr>
        </p:nvSpPr>
        <p:spPr>
          <a:xfrm>
            <a:off x="5147531" y="2874249"/>
            <a:ext cx="296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9" name="Google Shape;249;p36"/>
          <p:cNvSpPr txBox="1"/>
          <p:nvPr>
            <p:ph idx="3" type="subTitle"/>
          </p:nvPr>
        </p:nvSpPr>
        <p:spPr>
          <a:xfrm>
            <a:off x="5147544" y="3418962"/>
            <a:ext cx="2964000" cy="11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251;p37"/>
          <p:cNvGrpSpPr/>
          <p:nvPr/>
        </p:nvGrpSpPr>
        <p:grpSpPr>
          <a:xfrm>
            <a:off x="-131650" y="689475"/>
            <a:ext cx="9399850" cy="3612150"/>
            <a:chOff x="-131650" y="765675"/>
            <a:chExt cx="9399850" cy="3612150"/>
          </a:xfrm>
        </p:grpSpPr>
        <p:sp>
          <p:nvSpPr>
            <p:cNvPr id="252" name="Google Shape;252;p37"/>
            <p:cNvSpPr/>
            <p:nvPr/>
          </p:nvSpPr>
          <p:spPr>
            <a:xfrm>
              <a:off x="-128375" y="765675"/>
              <a:ext cx="9396575" cy="3612150"/>
            </a:xfrm>
            <a:custGeom>
              <a:rect b="b" l="l" r="r" t="t"/>
              <a:pathLst>
                <a:path extrusionOk="0" h="144486" w="375863">
                  <a:moveTo>
                    <a:pt x="375656" y="122577"/>
                  </a:moveTo>
                  <a:lnTo>
                    <a:pt x="375863" y="0"/>
                  </a:lnTo>
                  <a:lnTo>
                    <a:pt x="685" y="15555"/>
                  </a:lnTo>
                  <a:lnTo>
                    <a:pt x="0" y="140847"/>
                  </a:lnTo>
                  <a:lnTo>
                    <a:pt x="190113" y="14448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53" name="Google Shape;253;p37"/>
            <p:cNvSpPr/>
            <p:nvPr/>
          </p:nvSpPr>
          <p:spPr>
            <a:xfrm rot="10800000">
              <a:off x="7480600" y="3913609"/>
              <a:ext cx="1787600" cy="207500"/>
            </a:xfrm>
            <a:custGeom>
              <a:rect b="b" l="l" r="r" t="t"/>
              <a:pathLst>
                <a:path extrusionOk="0" h="8300" w="71504">
                  <a:moveTo>
                    <a:pt x="0" y="0"/>
                  </a:moveTo>
                  <a:lnTo>
                    <a:pt x="76" y="8300"/>
                  </a:lnTo>
                  <a:lnTo>
                    <a:pt x="71504" y="85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254" name="Google Shape;254;p37"/>
            <p:cNvSpPr/>
            <p:nvPr/>
          </p:nvSpPr>
          <p:spPr>
            <a:xfrm>
              <a:off x="-131650" y="858850"/>
              <a:ext cx="1834750" cy="207500"/>
            </a:xfrm>
            <a:custGeom>
              <a:rect b="b" l="l" r="r" t="t"/>
              <a:pathLst>
                <a:path extrusionOk="0" h="8300" w="73390">
                  <a:moveTo>
                    <a:pt x="0" y="0"/>
                  </a:moveTo>
                  <a:lnTo>
                    <a:pt x="76" y="8300"/>
                  </a:lnTo>
                  <a:lnTo>
                    <a:pt x="73390" y="56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sp>
        <p:nvSpPr>
          <p:cNvPr id="255" name="Google Shape;255;p37"/>
          <p:cNvSpPr txBox="1"/>
          <p:nvPr>
            <p:ph type="title"/>
          </p:nvPr>
        </p:nvSpPr>
        <p:spPr>
          <a:xfrm>
            <a:off x="1153400" y="1218750"/>
            <a:ext cx="3384900" cy="11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6" name="Google Shape;256;p37"/>
          <p:cNvSpPr txBox="1"/>
          <p:nvPr>
            <p:ph idx="1" type="subTitle"/>
          </p:nvPr>
        </p:nvSpPr>
        <p:spPr>
          <a:xfrm>
            <a:off x="1153400" y="2232725"/>
            <a:ext cx="3384900" cy="10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57" name="Google Shape;257;p37"/>
          <p:cNvSpPr txBox="1"/>
          <p:nvPr/>
        </p:nvSpPr>
        <p:spPr>
          <a:xfrm>
            <a:off x="1153400" y="3251667"/>
            <a:ext cx="3384900" cy="8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CREDITS</a:t>
            </a:r>
            <a:r>
              <a:rPr lang="en-GB"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: This presentation template was created by </a:t>
            </a:r>
            <a:r>
              <a:rPr b="1" lang="en-GB" sz="1200">
                <a:solidFill>
                  <a:schemeClr val="dk1"/>
                </a:solidFill>
                <a:uFill>
                  <a:noFill/>
                </a:uFill>
                <a:latin typeface="Livvic"/>
                <a:ea typeface="Livvic"/>
                <a:cs typeface="Livvic"/>
                <a:sym typeface="Livvic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-GB"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,</a:t>
            </a:r>
            <a:r>
              <a:rPr lang="en-GB"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including icons by </a:t>
            </a:r>
            <a:r>
              <a:rPr b="1" lang="en-GB" sz="1200">
                <a:solidFill>
                  <a:schemeClr val="dk1"/>
                </a:solidFill>
                <a:uFill>
                  <a:noFill/>
                </a:uFill>
                <a:latin typeface="Livvic"/>
                <a:ea typeface="Livvic"/>
                <a:cs typeface="Livvic"/>
                <a:sym typeface="Livv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-GB"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, infographics &amp; images by </a:t>
            </a:r>
            <a:r>
              <a:rPr b="1" lang="en-GB" sz="1200">
                <a:solidFill>
                  <a:schemeClr val="dk1"/>
                </a:solidFill>
                <a:uFill>
                  <a:noFill/>
                </a:uFill>
                <a:latin typeface="Livvic"/>
                <a:ea typeface="Livvic"/>
                <a:cs typeface="Livvic"/>
                <a:sym typeface="Livv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text columns 3">
  <p:cSld name="CUSTOM_9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/>
          <p:nvPr>
            <p:ph idx="1" type="subTitle"/>
          </p:nvPr>
        </p:nvSpPr>
        <p:spPr>
          <a:xfrm>
            <a:off x="716700" y="3392950"/>
            <a:ext cx="2183100" cy="95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60" name="Google Shape;260;p38"/>
          <p:cNvSpPr txBox="1"/>
          <p:nvPr>
            <p:ph idx="2" type="subTitle"/>
          </p:nvPr>
        </p:nvSpPr>
        <p:spPr>
          <a:xfrm>
            <a:off x="3476250" y="3392950"/>
            <a:ext cx="2183100" cy="95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61" name="Google Shape;261;p38"/>
          <p:cNvSpPr txBox="1"/>
          <p:nvPr>
            <p:ph idx="3" type="subTitle"/>
          </p:nvPr>
        </p:nvSpPr>
        <p:spPr>
          <a:xfrm>
            <a:off x="6243450" y="3392950"/>
            <a:ext cx="2183100" cy="95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62" name="Google Shape;262;p38"/>
          <p:cNvSpPr txBox="1"/>
          <p:nvPr>
            <p:ph type="title"/>
          </p:nvPr>
        </p:nvSpPr>
        <p:spPr>
          <a:xfrm>
            <a:off x="716700" y="3140100"/>
            <a:ext cx="21831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b="1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263" name="Google Shape;263;p38"/>
          <p:cNvSpPr txBox="1"/>
          <p:nvPr>
            <p:ph idx="4" type="title"/>
          </p:nvPr>
        </p:nvSpPr>
        <p:spPr>
          <a:xfrm>
            <a:off x="3476250" y="3140100"/>
            <a:ext cx="21831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b="1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264" name="Google Shape;264;p38"/>
          <p:cNvSpPr txBox="1"/>
          <p:nvPr>
            <p:ph idx="5" type="title"/>
          </p:nvPr>
        </p:nvSpPr>
        <p:spPr>
          <a:xfrm>
            <a:off x="6243450" y="3140100"/>
            <a:ext cx="21831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b="1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265" name="Google Shape;265;p38"/>
          <p:cNvSpPr txBox="1"/>
          <p:nvPr>
            <p:ph idx="6" type="title"/>
          </p:nvPr>
        </p:nvSpPr>
        <p:spPr>
          <a:xfrm>
            <a:off x="713226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266" name="Google Shape;266;p38"/>
          <p:cNvGrpSpPr/>
          <p:nvPr/>
        </p:nvGrpSpPr>
        <p:grpSpPr>
          <a:xfrm>
            <a:off x="7230637" y="779827"/>
            <a:ext cx="1198043" cy="210331"/>
            <a:chOff x="1026623" y="2953314"/>
            <a:chExt cx="5688711" cy="1008300"/>
          </a:xfrm>
        </p:grpSpPr>
        <p:sp>
          <p:nvSpPr>
            <p:cNvPr id="267" name="Google Shape;267;p38"/>
            <p:cNvSpPr/>
            <p:nvPr/>
          </p:nvSpPr>
          <p:spPr>
            <a:xfrm>
              <a:off x="1026623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8"/>
            <p:cNvSpPr/>
            <p:nvPr/>
          </p:nvSpPr>
          <p:spPr>
            <a:xfrm>
              <a:off x="2183600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8"/>
            <p:cNvSpPr/>
            <p:nvPr/>
          </p:nvSpPr>
          <p:spPr>
            <a:xfrm>
              <a:off x="3340578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8"/>
            <p:cNvSpPr/>
            <p:nvPr/>
          </p:nvSpPr>
          <p:spPr>
            <a:xfrm>
              <a:off x="4497556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8"/>
            <p:cNvSpPr/>
            <p:nvPr/>
          </p:nvSpPr>
          <p:spPr>
            <a:xfrm>
              <a:off x="5654534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2" name="Google Shape;272;p38"/>
          <p:cNvSpPr txBox="1"/>
          <p:nvPr>
            <p:ph hasCustomPrompt="1" idx="7" type="title"/>
          </p:nvPr>
        </p:nvSpPr>
        <p:spPr>
          <a:xfrm>
            <a:off x="1411950" y="2659794"/>
            <a:ext cx="7926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>
            <a:r>
              <a:t>xx%</a:t>
            </a:r>
          </a:p>
        </p:txBody>
      </p:sp>
      <p:sp>
        <p:nvSpPr>
          <p:cNvPr id="273" name="Google Shape;273;p38"/>
          <p:cNvSpPr txBox="1"/>
          <p:nvPr>
            <p:ph hasCustomPrompt="1" idx="8" type="title"/>
          </p:nvPr>
        </p:nvSpPr>
        <p:spPr>
          <a:xfrm>
            <a:off x="4171500" y="2659794"/>
            <a:ext cx="7926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>
            <a:r>
              <a:t>xx%</a:t>
            </a:r>
          </a:p>
        </p:txBody>
      </p:sp>
      <p:sp>
        <p:nvSpPr>
          <p:cNvPr id="274" name="Google Shape;274;p38"/>
          <p:cNvSpPr txBox="1"/>
          <p:nvPr>
            <p:ph hasCustomPrompt="1" idx="9" type="title"/>
          </p:nvPr>
        </p:nvSpPr>
        <p:spPr>
          <a:xfrm>
            <a:off x="6938700" y="2659794"/>
            <a:ext cx="7926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text columns 4">
  <p:cSld name="CUSTOM_10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9"/>
          <p:cNvSpPr txBox="1"/>
          <p:nvPr>
            <p:ph idx="1" type="subTitle"/>
          </p:nvPr>
        </p:nvSpPr>
        <p:spPr>
          <a:xfrm>
            <a:off x="869100" y="3610713"/>
            <a:ext cx="2183100" cy="95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77" name="Google Shape;277;p39"/>
          <p:cNvSpPr txBox="1"/>
          <p:nvPr>
            <p:ph idx="2" type="subTitle"/>
          </p:nvPr>
        </p:nvSpPr>
        <p:spPr>
          <a:xfrm>
            <a:off x="3476250" y="3610713"/>
            <a:ext cx="2183100" cy="95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78" name="Google Shape;278;p39"/>
          <p:cNvSpPr txBox="1"/>
          <p:nvPr>
            <p:ph idx="3" type="subTitle"/>
          </p:nvPr>
        </p:nvSpPr>
        <p:spPr>
          <a:xfrm>
            <a:off x="6091050" y="3610713"/>
            <a:ext cx="2183100" cy="95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79" name="Google Shape;279;p39"/>
          <p:cNvSpPr txBox="1"/>
          <p:nvPr>
            <p:ph type="title"/>
          </p:nvPr>
        </p:nvSpPr>
        <p:spPr>
          <a:xfrm>
            <a:off x="869100" y="3357863"/>
            <a:ext cx="21831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b="1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280" name="Google Shape;280;p39"/>
          <p:cNvSpPr txBox="1"/>
          <p:nvPr>
            <p:ph idx="4" type="title"/>
          </p:nvPr>
        </p:nvSpPr>
        <p:spPr>
          <a:xfrm>
            <a:off x="3476250" y="3357863"/>
            <a:ext cx="21831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b="1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281" name="Google Shape;281;p39"/>
          <p:cNvSpPr txBox="1"/>
          <p:nvPr>
            <p:ph idx="5" type="title"/>
          </p:nvPr>
        </p:nvSpPr>
        <p:spPr>
          <a:xfrm>
            <a:off x="6091050" y="3357863"/>
            <a:ext cx="21831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b="1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282" name="Google Shape;282;p39"/>
          <p:cNvSpPr txBox="1"/>
          <p:nvPr>
            <p:ph idx="6" type="title"/>
          </p:nvPr>
        </p:nvSpPr>
        <p:spPr>
          <a:xfrm>
            <a:off x="713226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283" name="Google Shape;283;p39"/>
          <p:cNvGrpSpPr/>
          <p:nvPr/>
        </p:nvGrpSpPr>
        <p:grpSpPr>
          <a:xfrm>
            <a:off x="7230637" y="779827"/>
            <a:ext cx="1198043" cy="210331"/>
            <a:chOff x="1026623" y="2953314"/>
            <a:chExt cx="5688711" cy="1008300"/>
          </a:xfrm>
        </p:grpSpPr>
        <p:sp>
          <p:nvSpPr>
            <p:cNvPr id="284" name="Google Shape;284;p39"/>
            <p:cNvSpPr/>
            <p:nvPr/>
          </p:nvSpPr>
          <p:spPr>
            <a:xfrm>
              <a:off x="1026623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9"/>
            <p:cNvSpPr/>
            <p:nvPr/>
          </p:nvSpPr>
          <p:spPr>
            <a:xfrm>
              <a:off x="2183600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9"/>
            <p:cNvSpPr/>
            <p:nvPr/>
          </p:nvSpPr>
          <p:spPr>
            <a:xfrm>
              <a:off x="3340578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9"/>
            <p:cNvSpPr/>
            <p:nvPr/>
          </p:nvSpPr>
          <p:spPr>
            <a:xfrm>
              <a:off x="4497556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9"/>
            <p:cNvSpPr/>
            <p:nvPr/>
          </p:nvSpPr>
          <p:spPr>
            <a:xfrm>
              <a:off x="5654534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text columns">
  <p:cSld name="CUSTOM_11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0"/>
          <p:cNvSpPr txBox="1"/>
          <p:nvPr>
            <p:ph type="title"/>
          </p:nvPr>
        </p:nvSpPr>
        <p:spPr>
          <a:xfrm>
            <a:off x="1573200" y="2050925"/>
            <a:ext cx="21468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b="1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291" name="Google Shape;291;p40"/>
          <p:cNvSpPr txBox="1"/>
          <p:nvPr>
            <p:ph idx="1" type="subTitle"/>
          </p:nvPr>
        </p:nvSpPr>
        <p:spPr>
          <a:xfrm>
            <a:off x="1573200" y="2309747"/>
            <a:ext cx="214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92" name="Google Shape;292;p40"/>
          <p:cNvSpPr txBox="1"/>
          <p:nvPr>
            <p:ph idx="2" type="title"/>
          </p:nvPr>
        </p:nvSpPr>
        <p:spPr>
          <a:xfrm>
            <a:off x="1573200" y="3875061"/>
            <a:ext cx="2146800" cy="356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b="1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293" name="Google Shape;293;p40"/>
          <p:cNvSpPr txBox="1"/>
          <p:nvPr>
            <p:ph idx="3" type="subTitle"/>
          </p:nvPr>
        </p:nvSpPr>
        <p:spPr>
          <a:xfrm>
            <a:off x="1573200" y="4133880"/>
            <a:ext cx="2146800" cy="576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94" name="Google Shape;294;p40"/>
          <p:cNvSpPr txBox="1"/>
          <p:nvPr>
            <p:ph idx="4" type="title"/>
          </p:nvPr>
        </p:nvSpPr>
        <p:spPr>
          <a:xfrm>
            <a:off x="5424000" y="2050925"/>
            <a:ext cx="21468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b="1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295" name="Google Shape;295;p40"/>
          <p:cNvSpPr txBox="1"/>
          <p:nvPr>
            <p:ph idx="5" type="subTitle"/>
          </p:nvPr>
        </p:nvSpPr>
        <p:spPr>
          <a:xfrm>
            <a:off x="5424000" y="2309747"/>
            <a:ext cx="214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96" name="Google Shape;296;p40"/>
          <p:cNvSpPr txBox="1"/>
          <p:nvPr>
            <p:ph idx="6" type="title"/>
          </p:nvPr>
        </p:nvSpPr>
        <p:spPr>
          <a:xfrm>
            <a:off x="5424000" y="3875061"/>
            <a:ext cx="2146800" cy="356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b="1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297" name="Google Shape;297;p40"/>
          <p:cNvSpPr txBox="1"/>
          <p:nvPr>
            <p:ph idx="7" type="subTitle"/>
          </p:nvPr>
        </p:nvSpPr>
        <p:spPr>
          <a:xfrm>
            <a:off x="5424000" y="4133880"/>
            <a:ext cx="2146800" cy="576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98" name="Google Shape;298;p40"/>
          <p:cNvSpPr txBox="1"/>
          <p:nvPr>
            <p:ph idx="8" type="title"/>
          </p:nvPr>
        </p:nvSpPr>
        <p:spPr>
          <a:xfrm>
            <a:off x="713226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/>
        </p:txBody>
      </p:sp>
      <p:grpSp>
        <p:nvGrpSpPr>
          <p:cNvPr id="299" name="Google Shape;299;p40"/>
          <p:cNvGrpSpPr/>
          <p:nvPr/>
        </p:nvGrpSpPr>
        <p:grpSpPr>
          <a:xfrm>
            <a:off x="7230637" y="779827"/>
            <a:ext cx="1198043" cy="210331"/>
            <a:chOff x="1026623" y="2953314"/>
            <a:chExt cx="5688711" cy="1008300"/>
          </a:xfrm>
        </p:grpSpPr>
        <p:sp>
          <p:nvSpPr>
            <p:cNvPr id="300" name="Google Shape;300;p40"/>
            <p:cNvSpPr/>
            <p:nvPr/>
          </p:nvSpPr>
          <p:spPr>
            <a:xfrm>
              <a:off x="1026623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40"/>
            <p:cNvSpPr/>
            <p:nvPr/>
          </p:nvSpPr>
          <p:spPr>
            <a:xfrm>
              <a:off x="2183600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40"/>
            <p:cNvSpPr/>
            <p:nvPr/>
          </p:nvSpPr>
          <p:spPr>
            <a:xfrm>
              <a:off x="3340578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40"/>
            <p:cNvSpPr/>
            <p:nvPr/>
          </p:nvSpPr>
          <p:spPr>
            <a:xfrm>
              <a:off x="4497556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40"/>
            <p:cNvSpPr/>
            <p:nvPr/>
          </p:nvSpPr>
          <p:spPr>
            <a:xfrm>
              <a:off x="5654534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5" name="Google Shape;305;p40"/>
          <p:cNvSpPr txBox="1"/>
          <p:nvPr>
            <p:ph hasCustomPrompt="1" idx="9" type="title"/>
          </p:nvPr>
        </p:nvSpPr>
        <p:spPr>
          <a:xfrm>
            <a:off x="2250300" y="1658503"/>
            <a:ext cx="7926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>
            <a:r>
              <a:t>xx%</a:t>
            </a:r>
          </a:p>
        </p:txBody>
      </p:sp>
      <p:sp>
        <p:nvSpPr>
          <p:cNvPr id="306" name="Google Shape;306;p40"/>
          <p:cNvSpPr txBox="1"/>
          <p:nvPr>
            <p:ph hasCustomPrompt="1" idx="13" type="title"/>
          </p:nvPr>
        </p:nvSpPr>
        <p:spPr>
          <a:xfrm>
            <a:off x="6101100" y="1658503"/>
            <a:ext cx="7926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>
            <a:r>
              <a:t>xx%</a:t>
            </a:r>
          </a:p>
        </p:txBody>
      </p:sp>
      <p:sp>
        <p:nvSpPr>
          <p:cNvPr id="307" name="Google Shape;307;p40"/>
          <p:cNvSpPr txBox="1"/>
          <p:nvPr>
            <p:ph hasCustomPrompt="1" idx="14" type="title"/>
          </p:nvPr>
        </p:nvSpPr>
        <p:spPr>
          <a:xfrm>
            <a:off x="2250300" y="3485940"/>
            <a:ext cx="7926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>
            <a:r>
              <a:t>xx%</a:t>
            </a:r>
          </a:p>
        </p:txBody>
      </p:sp>
      <p:sp>
        <p:nvSpPr>
          <p:cNvPr id="308" name="Google Shape;308;p40"/>
          <p:cNvSpPr txBox="1"/>
          <p:nvPr>
            <p:ph hasCustomPrompt="1" idx="15" type="title"/>
          </p:nvPr>
        </p:nvSpPr>
        <p:spPr>
          <a:xfrm>
            <a:off x="6101100" y="3485940"/>
            <a:ext cx="7926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2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1"/>
          <p:cNvSpPr txBox="1"/>
          <p:nvPr>
            <p:ph hasCustomPrompt="1" type="title"/>
          </p:nvPr>
        </p:nvSpPr>
        <p:spPr>
          <a:xfrm>
            <a:off x="3868350" y="3740350"/>
            <a:ext cx="13989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9pPr>
          </a:lstStyle>
          <a:p>
            <a:r>
              <a:t>xx%</a:t>
            </a:r>
          </a:p>
        </p:txBody>
      </p:sp>
      <p:sp>
        <p:nvSpPr>
          <p:cNvPr id="311" name="Google Shape;311;p41"/>
          <p:cNvSpPr txBox="1"/>
          <p:nvPr>
            <p:ph idx="1" type="subTitle"/>
          </p:nvPr>
        </p:nvSpPr>
        <p:spPr>
          <a:xfrm>
            <a:off x="3476250" y="2360941"/>
            <a:ext cx="21831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312" name="Google Shape;312;p41"/>
          <p:cNvSpPr txBox="1"/>
          <p:nvPr>
            <p:ph idx="2" type="subTitle"/>
          </p:nvPr>
        </p:nvSpPr>
        <p:spPr>
          <a:xfrm>
            <a:off x="3476250" y="2613783"/>
            <a:ext cx="2183100" cy="633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13" name="Google Shape;313;p41"/>
          <p:cNvSpPr txBox="1"/>
          <p:nvPr>
            <p:ph hasCustomPrompt="1" idx="3" type="title"/>
          </p:nvPr>
        </p:nvSpPr>
        <p:spPr>
          <a:xfrm>
            <a:off x="1105650" y="3740350"/>
            <a:ext cx="14034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9pPr>
          </a:lstStyle>
          <a:p>
            <a:r>
              <a:t>xx%</a:t>
            </a:r>
          </a:p>
        </p:txBody>
      </p:sp>
      <p:sp>
        <p:nvSpPr>
          <p:cNvPr id="314" name="Google Shape;314;p41"/>
          <p:cNvSpPr txBox="1"/>
          <p:nvPr>
            <p:ph idx="4" type="subTitle"/>
          </p:nvPr>
        </p:nvSpPr>
        <p:spPr>
          <a:xfrm>
            <a:off x="715800" y="2360941"/>
            <a:ext cx="21831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315" name="Google Shape;315;p41"/>
          <p:cNvSpPr txBox="1"/>
          <p:nvPr>
            <p:ph idx="5" type="subTitle"/>
          </p:nvPr>
        </p:nvSpPr>
        <p:spPr>
          <a:xfrm>
            <a:off x="715800" y="2613783"/>
            <a:ext cx="2183100" cy="633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16" name="Google Shape;316;p41"/>
          <p:cNvSpPr txBox="1"/>
          <p:nvPr>
            <p:ph hasCustomPrompt="1" idx="6" type="title"/>
          </p:nvPr>
        </p:nvSpPr>
        <p:spPr>
          <a:xfrm>
            <a:off x="6637200" y="3740350"/>
            <a:ext cx="13989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9pPr>
          </a:lstStyle>
          <a:p>
            <a:r>
              <a:t>xx%</a:t>
            </a:r>
          </a:p>
        </p:txBody>
      </p:sp>
      <p:sp>
        <p:nvSpPr>
          <p:cNvPr id="317" name="Google Shape;317;p41"/>
          <p:cNvSpPr txBox="1"/>
          <p:nvPr>
            <p:ph idx="7" type="subTitle"/>
          </p:nvPr>
        </p:nvSpPr>
        <p:spPr>
          <a:xfrm>
            <a:off x="6245100" y="2360941"/>
            <a:ext cx="21831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318" name="Google Shape;318;p41"/>
          <p:cNvSpPr txBox="1"/>
          <p:nvPr>
            <p:ph idx="8" type="subTitle"/>
          </p:nvPr>
        </p:nvSpPr>
        <p:spPr>
          <a:xfrm>
            <a:off x="6245100" y="2613783"/>
            <a:ext cx="2183100" cy="633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19" name="Google Shape;319;p41"/>
          <p:cNvSpPr txBox="1"/>
          <p:nvPr>
            <p:ph idx="9" type="title"/>
          </p:nvPr>
        </p:nvSpPr>
        <p:spPr>
          <a:xfrm>
            <a:off x="713226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/>
        </p:txBody>
      </p:sp>
      <p:grpSp>
        <p:nvGrpSpPr>
          <p:cNvPr id="320" name="Google Shape;320;p41"/>
          <p:cNvGrpSpPr/>
          <p:nvPr/>
        </p:nvGrpSpPr>
        <p:grpSpPr>
          <a:xfrm>
            <a:off x="7230637" y="779827"/>
            <a:ext cx="1198043" cy="210331"/>
            <a:chOff x="1026623" y="2953314"/>
            <a:chExt cx="5688711" cy="1008300"/>
          </a:xfrm>
        </p:grpSpPr>
        <p:sp>
          <p:nvSpPr>
            <p:cNvPr id="321" name="Google Shape;321;p41"/>
            <p:cNvSpPr/>
            <p:nvPr/>
          </p:nvSpPr>
          <p:spPr>
            <a:xfrm>
              <a:off x="1026623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41"/>
            <p:cNvSpPr/>
            <p:nvPr/>
          </p:nvSpPr>
          <p:spPr>
            <a:xfrm>
              <a:off x="2183600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41"/>
            <p:cNvSpPr/>
            <p:nvPr/>
          </p:nvSpPr>
          <p:spPr>
            <a:xfrm>
              <a:off x="3340578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41"/>
            <p:cNvSpPr/>
            <p:nvPr/>
          </p:nvSpPr>
          <p:spPr>
            <a:xfrm>
              <a:off x="4497556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41"/>
            <p:cNvSpPr/>
            <p:nvPr/>
          </p:nvSpPr>
          <p:spPr>
            <a:xfrm>
              <a:off x="5654534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 text 3">
  <p:cSld name="CUSTOM_13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2"/>
          <p:cNvSpPr txBox="1"/>
          <p:nvPr>
            <p:ph type="title"/>
          </p:nvPr>
        </p:nvSpPr>
        <p:spPr>
          <a:xfrm>
            <a:off x="713226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28" name="Google Shape;328;p42"/>
          <p:cNvSpPr txBox="1"/>
          <p:nvPr>
            <p:ph idx="1" type="body"/>
          </p:nvPr>
        </p:nvSpPr>
        <p:spPr>
          <a:xfrm>
            <a:off x="720000" y="1385236"/>
            <a:ext cx="3696600" cy="3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 sz="1400"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 sz="1400"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 sz="1400"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 sz="1400"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 sz="1400"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 sz="1400"/>
            </a:lvl9pPr>
          </a:lstStyle>
          <a:p/>
        </p:txBody>
      </p:sp>
      <p:grpSp>
        <p:nvGrpSpPr>
          <p:cNvPr id="329" name="Google Shape;329;p42"/>
          <p:cNvGrpSpPr/>
          <p:nvPr/>
        </p:nvGrpSpPr>
        <p:grpSpPr>
          <a:xfrm>
            <a:off x="7230637" y="781196"/>
            <a:ext cx="1198043" cy="210331"/>
            <a:chOff x="1026623" y="2953314"/>
            <a:chExt cx="5688711" cy="1008300"/>
          </a:xfrm>
        </p:grpSpPr>
        <p:sp>
          <p:nvSpPr>
            <p:cNvPr id="330" name="Google Shape;330;p42"/>
            <p:cNvSpPr/>
            <p:nvPr/>
          </p:nvSpPr>
          <p:spPr>
            <a:xfrm>
              <a:off x="1026623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42"/>
            <p:cNvSpPr/>
            <p:nvPr/>
          </p:nvSpPr>
          <p:spPr>
            <a:xfrm>
              <a:off x="2183600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42"/>
            <p:cNvSpPr/>
            <p:nvPr/>
          </p:nvSpPr>
          <p:spPr>
            <a:xfrm>
              <a:off x="3340578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42"/>
            <p:cNvSpPr/>
            <p:nvPr/>
          </p:nvSpPr>
          <p:spPr>
            <a:xfrm>
              <a:off x="4497556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42"/>
            <p:cNvSpPr/>
            <p:nvPr/>
          </p:nvSpPr>
          <p:spPr>
            <a:xfrm>
              <a:off x="5654534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5" name="Google Shape;335;p42"/>
          <p:cNvSpPr txBox="1"/>
          <p:nvPr>
            <p:ph idx="2" type="body"/>
          </p:nvPr>
        </p:nvSpPr>
        <p:spPr>
          <a:xfrm>
            <a:off x="4727400" y="2149200"/>
            <a:ext cx="3696600" cy="24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 sz="1400"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 sz="1400"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 sz="1400"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 sz="1400"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 sz="1400"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13226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b="1" sz="3000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b="1" sz="3000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b="1" sz="3000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b="1" sz="3000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b="1" sz="3000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b="1" sz="3000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b="1" sz="3000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b="1" sz="3000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13225" y="1480575"/>
            <a:ext cx="7717500" cy="31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●"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○"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■"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indent="-330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●"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indent="-330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○"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indent="-330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■"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indent="-330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●"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indent="-330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○"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indent="-330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■"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Relationship Id="rId4" Type="http://schemas.openxmlformats.org/officeDocument/2006/relationships/image" Target="../media/image14.jpg"/><Relationship Id="rId5" Type="http://schemas.openxmlformats.org/officeDocument/2006/relationships/image" Target="../media/image17.jpg"/><Relationship Id="rId6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insideairbnb.com/get-the-data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43"/>
          <p:cNvPicPr preferRelativeResize="0"/>
          <p:nvPr/>
        </p:nvPicPr>
        <p:blipFill rotWithShape="1">
          <a:blip r:embed="rId3">
            <a:alphaModFix/>
          </a:blip>
          <a:srcRect b="209" l="11394" r="4579" t="-210"/>
          <a:stretch/>
        </p:blipFill>
        <p:spPr>
          <a:xfrm rot="138568">
            <a:off x="3813497" y="336886"/>
            <a:ext cx="5628880" cy="44697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1" name="Google Shape;341;p43"/>
          <p:cNvGrpSpPr/>
          <p:nvPr/>
        </p:nvGrpSpPr>
        <p:grpSpPr>
          <a:xfrm>
            <a:off x="295607" y="865280"/>
            <a:ext cx="4711051" cy="3412937"/>
            <a:chOff x="3958700" y="1446124"/>
            <a:chExt cx="4125625" cy="2988823"/>
          </a:xfrm>
        </p:grpSpPr>
        <p:sp>
          <p:nvSpPr>
            <p:cNvPr id="342" name="Google Shape;342;p43"/>
            <p:cNvSpPr/>
            <p:nvPr/>
          </p:nvSpPr>
          <p:spPr>
            <a:xfrm>
              <a:off x="3996300" y="1504500"/>
              <a:ext cx="4080950" cy="2849150"/>
            </a:xfrm>
            <a:custGeom>
              <a:rect b="b" l="l" r="r" t="t"/>
              <a:pathLst>
                <a:path extrusionOk="0" h="113966" w="163238">
                  <a:moveTo>
                    <a:pt x="16550" y="3761"/>
                  </a:moveTo>
                  <a:lnTo>
                    <a:pt x="152330" y="0"/>
                  </a:lnTo>
                  <a:lnTo>
                    <a:pt x="163238" y="113966"/>
                  </a:lnTo>
                  <a:lnTo>
                    <a:pt x="0" y="84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43" name="Google Shape;343;p43"/>
            <p:cNvSpPr/>
            <p:nvPr/>
          </p:nvSpPr>
          <p:spPr>
            <a:xfrm>
              <a:off x="3958700" y="1904125"/>
              <a:ext cx="332425" cy="1694925"/>
            </a:xfrm>
            <a:custGeom>
              <a:rect b="b" l="l" r="r" t="t"/>
              <a:pathLst>
                <a:path extrusionOk="0" h="67797" w="13297">
                  <a:moveTo>
                    <a:pt x="0" y="67797"/>
                  </a:moveTo>
                  <a:lnTo>
                    <a:pt x="6151" y="0"/>
                  </a:lnTo>
                  <a:lnTo>
                    <a:pt x="13297" y="11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44" name="Google Shape;344;p43"/>
            <p:cNvSpPr/>
            <p:nvPr/>
          </p:nvSpPr>
          <p:spPr>
            <a:xfrm>
              <a:off x="4420426" y="1446124"/>
              <a:ext cx="1256700" cy="108150"/>
            </a:xfrm>
            <a:custGeom>
              <a:rect b="b" l="l" r="r" t="t"/>
              <a:pathLst>
                <a:path extrusionOk="0" h="4326" w="50268">
                  <a:moveTo>
                    <a:pt x="50268" y="3369"/>
                  </a:moveTo>
                  <a:lnTo>
                    <a:pt x="0" y="4326"/>
                  </a:lnTo>
                  <a:lnTo>
                    <a:pt x="9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345" name="Google Shape;345;p43"/>
            <p:cNvSpPr/>
            <p:nvPr/>
          </p:nvSpPr>
          <p:spPr>
            <a:xfrm>
              <a:off x="7846500" y="1499800"/>
              <a:ext cx="134400" cy="1403400"/>
            </a:xfrm>
            <a:custGeom>
              <a:rect b="b" l="l" r="r" t="t"/>
              <a:pathLst>
                <a:path extrusionOk="0" h="56136" w="5376">
                  <a:moveTo>
                    <a:pt x="5376" y="56136"/>
                  </a:moveTo>
                  <a:lnTo>
                    <a:pt x="0" y="94"/>
                  </a:lnTo>
                  <a:lnTo>
                    <a:pt x="41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346" name="Google Shape;346;p43"/>
            <p:cNvSpPr/>
            <p:nvPr/>
          </p:nvSpPr>
          <p:spPr>
            <a:xfrm>
              <a:off x="7212175" y="4256272"/>
              <a:ext cx="872150" cy="178675"/>
            </a:xfrm>
            <a:custGeom>
              <a:rect b="b" l="l" r="r" t="t"/>
              <a:pathLst>
                <a:path extrusionOk="0" h="7147" w="34886">
                  <a:moveTo>
                    <a:pt x="34886" y="5681"/>
                  </a:moveTo>
                  <a:lnTo>
                    <a:pt x="0" y="7147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</p:grpSp>
      <p:sp>
        <p:nvSpPr>
          <p:cNvPr id="347" name="Google Shape;347;p43"/>
          <p:cNvSpPr txBox="1"/>
          <p:nvPr>
            <p:ph type="ctrTitle"/>
          </p:nvPr>
        </p:nvSpPr>
        <p:spPr>
          <a:xfrm>
            <a:off x="655083" y="1629192"/>
            <a:ext cx="3992100" cy="179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16452"/>
                </a:solidFill>
              </a:rPr>
              <a:t>Airbnb </a:t>
            </a:r>
            <a:r>
              <a:rPr lang="en-GB" sz="3500">
                <a:solidFill>
                  <a:srgbClr val="916452"/>
                </a:solidFill>
              </a:rPr>
              <a:t>Database</a:t>
            </a:r>
            <a:endParaRPr b="0" sz="3500">
              <a:solidFill>
                <a:srgbClr val="916452"/>
              </a:solidFill>
              <a:latin typeface="Carter One"/>
              <a:ea typeface="Carter One"/>
              <a:cs typeface="Carter One"/>
              <a:sym typeface="Carter One"/>
            </a:endParaRPr>
          </a:p>
        </p:txBody>
      </p:sp>
      <p:sp>
        <p:nvSpPr>
          <p:cNvPr id="348" name="Google Shape;348;p43"/>
          <p:cNvSpPr txBox="1"/>
          <p:nvPr>
            <p:ph idx="1" type="subTitle"/>
          </p:nvPr>
        </p:nvSpPr>
        <p:spPr>
          <a:xfrm>
            <a:off x="430325" y="4045675"/>
            <a:ext cx="3340200" cy="956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Team 9: Sylvie Zhou, Jason Hamilton, 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Mild Trakarnsakdikul, Faarid Sanaan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49" name="Google Shape;349;p43"/>
          <p:cNvSpPr/>
          <p:nvPr/>
        </p:nvSpPr>
        <p:spPr>
          <a:xfrm>
            <a:off x="7602425" y="270825"/>
            <a:ext cx="1647300" cy="117700"/>
          </a:xfrm>
          <a:custGeom>
            <a:rect b="b" l="l" r="r" t="t"/>
            <a:pathLst>
              <a:path extrusionOk="0" h="4708" w="65892">
                <a:moveTo>
                  <a:pt x="0" y="2143"/>
                </a:moveTo>
                <a:lnTo>
                  <a:pt x="65892" y="0"/>
                </a:lnTo>
                <a:lnTo>
                  <a:pt x="65501" y="4708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grpSp>
        <p:nvGrpSpPr>
          <p:cNvPr id="350" name="Google Shape;350;p43"/>
          <p:cNvGrpSpPr/>
          <p:nvPr/>
        </p:nvGrpSpPr>
        <p:grpSpPr>
          <a:xfrm>
            <a:off x="2052125" y="1354896"/>
            <a:ext cx="1198043" cy="210331"/>
            <a:chOff x="1026623" y="2953314"/>
            <a:chExt cx="5688711" cy="1008300"/>
          </a:xfrm>
        </p:grpSpPr>
        <p:sp>
          <p:nvSpPr>
            <p:cNvPr id="351" name="Google Shape;351;p43"/>
            <p:cNvSpPr/>
            <p:nvPr/>
          </p:nvSpPr>
          <p:spPr>
            <a:xfrm>
              <a:off x="1026623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43"/>
            <p:cNvSpPr/>
            <p:nvPr/>
          </p:nvSpPr>
          <p:spPr>
            <a:xfrm>
              <a:off x="2183600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43"/>
            <p:cNvSpPr/>
            <p:nvPr/>
          </p:nvSpPr>
          <p:spPr>
            <a:xfrm>
              <a:off x="3340578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43"/>
            <p:cNvSpPr/>
            <p:nvPr/>
          </p:nvSpPr>
          <p:spPr>
            <a:xfrm>
              <a:off x="4497556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43"/>
            <p:cNvSpPr/>
            <p:nvPr/>
          </p:nvSpPr>
          <p:spPr>
            <a:xfrm>
              <a:off x="5654534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56" name="Google Shape;35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65186">
            <a:off x="4894276" y="443897"/>
            <a:ext cx="4255705" cy="4255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2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5A5F"/>
                </a:solidFill>
              </a:rPr>
              <a:t>Data Querying</a:t>
            </a:r>
            <a:endParaRPr>
              <a:solidFill>
                <a:srgbClr val="FF5A5F"/>
              </a:solidFill>
            </a:endParaRPr>
          </a:p>
        </p:txBody>
      </p:sp>
      <p:sp>
        <p:nvSpPr>
          <p:cNvPr id="464" name="Google Shape;464;p52"/>
          <p:cNvSpPr/>
          <p:nvPr/>
        </p:nvSpPr>
        <p:spPr>
          <a:xfrm>
            <a:off x="7159500" y="533975"/>
            <a:ext cx="1547400" cy="63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52"/>
          <p:cNvSpPr txBox="1"/>
          <p:nvPr>
            <p:ph idx="1" type="body"/>
          </p:nvPr>
        </p:nvSpPr>
        <p:spPr>
          <a:xfrm>
            <a:off x="720000" y="1290400"/>
            <a:ext cx="7717500" cy="3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916452"/>
                </a:solidFill>
              </a:rPr>
              <a:t>After cleaning the data, we focused on answering the business questions to provide </a:t>
            </a:r>
            <a:r>
              <a:rPr lang="en-GB" sz="1600">
                <a:solidFill>
                  <a:srgbClr val="916452"/>
                </a:solidFill>
              </a:rPr>
              <a:t>insights</a:t>
            </a:r>
            <a:r>
              <a:rPr lang="en-GB" sz="1600">
                <a:solidFill>
                  <a:srgbClr val="916452"/>
                </a:solidFill>
              </a:rPr>
              <a:t> to Airbnb and its stakeholder.</a:t>
            </a:r>
            <a:endParaRPr sz="1600">
              <a:solidFill>
                <a:srgbClr val="91645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1645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916452"/>
                </a:solidFill>
              </a:rPr>
              <a:t>Multiple challenges faced</a:t>
            </a:r>
            <a:r>
              <a:rPr lang="en-GB" sz="1600">
                <a:solidFill>
                  <a:srgbClr val="916452"/>
                </a:solidFill>
              </a:rPr>
              <a:t>:</a:t>
            </a:r>
            <a:endParaRPr sz="1600">
              <a:solidFill>
                <a:srgbClr val="91645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16452"/>
              </a:buClr>
              <a:buSzPts val="1600"/>
              <a:buChar char="●"/>
            </a:pPr>
            <a:r>
              <a:rPr lang="en-GB" sz="1600">
                <a:solidFill>
                  <a:srgbClr val="916452"/>
                </a:solidFill>
              </a:rPr>
              <a:t>Issues reading in data due to delimiter </a:t>
            </a:r>
            <a:endParaRPr sz="1600">
              <a:solidFill>
                <a:srgbClr val="91645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916452"/>
              </a:buClr>
              <a:buSzPts val="1600"/>
              <a:buChar char="○"/>
            </a:pPr>
            <a:r>
              <a:rPr lang="en-GB" sz="1600">
                <a:solidFill>
                  <a:srgbClr val="916452"/>
                </a:solidFill>
              </a:rPr>
              <a:t>Ex. “Amenities” column separated at incorrect times</a:t>
            </a:r>
            <a:endParaRPr sz="1600">
              <a:solidFill>
                <a:srgbClr val="91645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916452"/>
              </a:buClr>
              <a:buSzPts val="1600"/>
              <a:buChar char="○"/>
            </a:pPr>
            <a:r>
              <a:rPr lang="en-GB" sz="1600">
                <a:solidFill>
                  <a:srgbClr val="916452"/>
                </a:solidFill>
              </a:rPr>
              <a:t>Solved with spark.read.option("escape", "\"").option("multiline", True)</a:t>
            </a:r>
            <a:endParaRPr sz="1600">
              <a:solidFill>
                <a:srgbClr val="91645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16452"/>
              </a:buClr>
              <a:buSzPts val="1600"/>
              <a:buChar char="●"/>
            </a:pPr>
            <a:r>
              <a:rPr lang="en-GB" sz="1600">
                <a:solidFill>
                  <a:srgbClr val="916452"/>
                </a:solidFill>
              </a:rPr>
              <a:t>Tables may have differing numbers of columns</a:t>
            </a:r>
            <a:endParaRPr sz="1600">
              <a:solidFill>
                <a:srgbClr val="91645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916452"/>
              </a:buClr>
              <a:buSzPts val="1600"/>
              <a:buChar char="○"/>
            </a:pPr>
            <a:r>
              <a:rPr lang="en-GB" sz="1600">
                <a:solidFill>
                  <a:srgbClr val="916452"/>
                </a:solidFill>
              </a:rPr>
              <a:t>Solved with .unionByName(, allowMissingColumns=True)</a:t>
            </a:r>
            <a:endParaRPr sz="1600">
              <a:solidFill>
                <a:srgbClr val="91645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16452"/>
              </a:buClr>
              <a:buSzPts val="1600"/>
              <a:buChar char="●"/>
            </a:pPr>
            <a:r>
              <a:rPr lang="en-GB" sz="1600">
                <a:solidFill>
                  <a:srgbClr val="916452"/>
                </a:solidFill>
              </a:rPr>
              <a:t>Inconsistent state names, as described during data cleaning</a:t>
            </a:r>
            <a:endParaRPr sz="1600">
              <a:solidFill>
                <a:srgbClr val="91645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3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5A5F"/>
                </a:solidFill>
              </a:rPr>
              <a:t>Data Querying - Pricing</a:t>
            </a:r>
            <a:endParaRPr>
              <a:solidFill>
                <a:srgbClr val="FF5A5F"/>
              </a:solidFill>
            </a:endParaRPr>
          </a:p>
        </p:txBody>
      </p:sp>
      <p:sp>
        <p:nvSpPr>
          <p:cNvPr id="471" name="Google Shape;471;p53"/>
          <p:cNvSpPr/>
          <p:nvPr/>
        </p:nvSpPr>
        <p:spPr>
          <a:xfrm>
            <a:off x="7159500" y="533975"/>
            <a:ext cx="1547400" cy="63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2" name="Google Shape;47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3787" y="1665552"/>
            <a:ext cx="2256967" cy="287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7300" y="1665550"/>
            <a:ext cx="3018700" cy="2873892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53"/>
          <p:cNvSpPr txBox="1"/>
          <p:nvPr/>
        </p:nvSpPr>
        <p:spPr>
          <a:xfrm>
            <a:off x="922263" y="123445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Avg Price by Neighbourhood</a:t>
            </a:r>
            <a:endParaRPr/>
          </a:p>
        </p:txBody>
      </p:sp>
      <p:sp>
        <p:nvSpPr>
          <p:cNvPr id="475" name="Google Shape;475;p53"/>
          <p:cNvSpPr txBox="1"/>
          <p:nvPr/>
        </p:nvSpPr>
        <p:spPr>
          <a:xfrm>
            <a:off x="4836650" y="123445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Avg Price by Date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4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5A5F"/>
                </a:solidFill>
              </a:rPr>
              <a:t>Data Querying - Availability</a:t>
            </a:r>
            <a:endParaRPr>
              <a:solidFill>
                <a:srgbClr val="FF5A5F"/>
              </a:solidFill>
            </a:endParaRPr>
          </a:p>
        </p:txBody>
      </p:sp>
      <p:sp>
        <p:nvSpPr>
          <p:cNvPr id="481" name="Google Shape;481;p54"/>
          <p:cNvSpPr/>
          <p:nvPr/>
        </p:nvSpPr>
        <p:spPr>
          <a:xfrm>
            <a:off x="7159500" y="533975"/>
            <a:ext cx="1547400" cy="63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2" name="Google Shape;48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3525" y="1774925"/>
            <a:ext cx="3367801" cy="293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2625" y="1774927"/>
            <a:ext cx="3454425" cy="2930425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54"/>
          <p:cNvSpPr txBox="1"/>
          <p:nvPr/>
        </p:nvSpPr>
        <p:spPr>
          <a:xfrm>
            <a:off x="1129838" y="142822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Monthly</a:t>
            </a:r>
            <a:endParaRPr/>
          </a:p>
        </p:txBody>
      </p:sp>
      <p:sp>
        <p:nvSpPr>
          <p:cNvPr id="485" name="Google Shape;485;p54"/>
          <p:cNvSpPr txBox="1"/>
          <p:nvPr/>
        </p:nvSpPr>
        <p:spPr>
          <a:xfrm>
            <a:off x="5057425" y="142822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Annually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5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5A5F"/>
                </a:solidFill>
              </a:rPr>
              <a:t>Data Querying - Listing</a:t>
            </a:r>
            <a:endParaRPr>
              <a:solidFill>
                <a:srgbClr val="FF5A5F"/>
              </a:solidFill>
            </a:endParaRPr>
          </a:p>
        </p:txBody>
      </p:sp>
      <p:sp>
        <p:nvSpPr>
          <p:cNvPr id="491" name="Google Shape;491;p55"/>
          <p:cNvSpPr/>
          <p:nvPr/>
        </p:nvSpPr>
        <p:spPr>
          <a:xfrm>
            <a:off x="7159500" y="533975"/>
            <a:ext cx="1547400" cy="63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2" name="Google Shape;49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7437" y="1408575"/>
            <a:ext cx="3729075" cy="326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6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5A5F"/>
                </a:solidFill>
              </a:rPr>
              <a:t>Data Visualization</a:t>
            </a:r>
            <a:endParaRPr>
              <a:solidFill>
                <a:srgbClr val="FF5A5F"/>
              </a:solidFill>
            </a:endParaRPr>
          </a:p>
        </p:txBody>
      </p:sp>
      <p:sp>
        <p:nvSpPr>
          <p:cNvPr id="498" name="Google Shape;498;p56"/>
          <p:cNvSpPr txBox="1"/>
          <p:nvPr>
            <p:ph idx="1" type="body"/>
          </p:nvPr>
        </p:nvSpPr>
        <p:spPr>
          <a:xfrm>
            <a:off x="720000" y="1214200"/>
            <a:ext cx="7717500" cy="3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916452"/>
                </a:solidFill>
              </a:rPr>
              <a:t>After querying the data we wanted to visualized our finding for ease of  </a:t>
            </a:r>
            <a:r>
              <a:rPr lang="en-GB" sz="1600">
                <a:solidFill>
                  <a:srgbClr val="916452"/>
                </a:solidFill>
              </a:rPr>
              <a:t>interpretation</a:t>
            </a:r>
            <a:r>
              <a:rPr lang="en-GB" sz="1600">
                <a:solidFill>
                  <a:srgbClr val="916452"/>
                </a:solidFill>
              </a:rPr>
              <a:t> and data </a:t>
            </a:r>
            <a:r>
              <a:rPr lang="en-GB" sz="1600">
                <a:solidFill>
                  <a:srgbClr val="916452"/>
                </a:solidFill>
              </a:rPr>
              <a:t>understanding.</a:t>
            </a:r>
            <a:endParaRPr sz="1600">
              <a:solidFill>
                <a:srgbClr val="91645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1645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916452"/>
                </a:solidFill>
              </a:rPr>
              <a:t>Tableau:</a:t>
            </a:r>
            <a:endParaRPr sz="1600">
              <a:solidFill>
                <a:srgbClr val="91645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16452"/>
              </a:buClr>
              <a:buSzPts val="1600"/>
              <a:buChar char="●"/>
            </a:pPr>
            <a:r>
              <a:rPr lang="en-GB" sz="1600">
                <a:solidFill>
                  <a:srgbClr val="916452"/>
                </a:solidFill>
              </a:rPr>
              <a:t>Used Tableau for a state level analysis based on parameters like pricing, availability and popularity.</a:t>
            </a:r>
            <a:endParaRPr sz="1600">
              <a:solidFill>
                <a:srgbClr val="91645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16452"/>
              </a:buClr>
              <a:buSzPts val="1600"/>
              <a:buChar char="●"/>
            </a:pPr>
            <a:r>
              <a:rPr lang="en-GB" sz="1600">
                <a:solidFill>
                  <a:srgbClr val="916452"/>
                </a:solidFill>
              </a:rPr>
              <a:t>Plotted bar graphs, treemaps and map to check various variable distributions.</a:t>
            </a:r>
            <a:endParaRPr sz="1600">
              <a:solidFill>
                <a:srgbClr val="91645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16452"/>
              </a:buClr>
              <a:buSzPts val="1600"/>
              <a:buChar char="●"/>
            </a:pPr>
            <a:r>
              <a:rPr lang="en-GB" sz="1600">
                <a:solidFill>
                  <a:srgbClr val="916452"/>
                </a:solidFill>
              </a:rPr>
              <a:t>Built line charts to do a time series analysis for availability and pricing across states.</a:t>
            </a:r>
            <a:endParaRPr sz="1600">
              <a:solidFill>
                <a:srgbClr val="91645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916452"/>
                </a:solidFill>
              </a:rPr>
              <a:t>Challenges:</a:t>
            </a:r>
            <a:endParaRPr sz="1600">
              <a:solidFill>
                <a:srgbClr val="91645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16452"/>
              </a:buClr>
              <a:buSzPts val="1600"/>
              <a:buChar char="●"/>
            </a:pPr>
            <a:r>
              <a:rPr lang="en-GB" sz="1600">
                <a:solidFill>
                  <a:srgbClr val="916452"/>
                </a:solidFill>
              </a:rPr>
              <a:t>Huge data size resulted in hurdles while loading and joining the two tables.</a:t>
            </a:r>
            <a:endParaRPr sz="1600">
              <a:solidFill>
                <a:srgbClr val="91645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16452"/>
              </a:buClr>
              <a:buSzPts val="1600"/>
              <a:buChar char="●"/>
            </a:pPr>
            <a:r>
              <a:rPr lang="en-GB" sz="1600">
                <a:solidFill>
                  <a:srgbClr val="916452"/>
                </a:solidFill>
              </a:rPr>
              <a:t>Performing queries involving disaggregated measures was a limitation because of the size of the dataset.</a:t>
            </a:r>
            <a:endParaRPr sz="1600">
              <a:solidFill>
                <a:srgbClr val="91645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16452"/>
              </a:solidFill>
            </a:endParaRPr>
          </a:p>
        </p:txBody>
      </p:sp>
      <p:sp>
        <p:nvSpPr>
          <p:cNvPr id="499" name="Google Shape;499;p56"/>
          <p:cNvSpPr/>
          <p:nvPr/>
        </p:nvSpPr>
        <p:spPr>
          <a:xfrm>
            <a:off x="7159500" y="533975"/>
            <a:ext cx="1547400" cy="63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7"/>
          <p:cNvSpPr/>
          <p:nvPr/>
        </p:nvSpPr>
        <p:spPr>
          <a:xfrm>
            <a:off x="7159500" y="533975"/>
            <a:ext cx="1547400" cy="63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57"/>
          <p:cNvSpPr txBox="1"/>
          <p:nvPr>
            <p:ph idx="1" type="body"/>
          </p:nvPr>
        </p:nvSpPr>
        <p:spPr>
          <a:xfrm>
            <a:off x="720000" y="1290400"/>
            <a:ext cx="3852000" cy="3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How does the number of listings vary across each state?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California have the most listing state wise at 51,929 listings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Oregon have the least listing state wise at 3,517 listings </a:t>
            </a:r>
            <a:endParaRPr sz="1600"/>
          </a:p>
        </p:txBody>
      </p:sp>
      <p:grpSp>
        <p:nvGrpSpPr>
          <p:cNvPr id="506" name="Google Shape;506;p57"/>
          <p:cNvGrpSpPr/>
          <p:nvPr/>
        </p:nvGrpSpPr>
        <p:grpSpPr>
          <a:xfrm>
            <a:off x="5300789" y="751161"/>
            <a:ext cx="3206131" cy="3945966"/>
            <a:chOff x="5293439" y="836823"/>
            <a:chExt cx="3206131" cy="3945966"/>
          </a:xfrm>
        </p:grpSpPr>
        <p:pic>
          <p:nvPicPr>
            <p:cNvPr id="507" name="Google Shape;507;p5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300135" y="2842909"/>
              <a:ext cx="3192747" cy="19398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8" name="Google Shape;508;p5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93439" y="836823"/>
              <a:ext cx="3206131" cy="190800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09" name="Google Shape;509;p57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5A5F"/>
                </a:solidFill>
              </a:rPr>
              <a:t>Data Visualization - Listing</a:t>
            </a:r>
            <a:endParaRPr>
              <a:solidFill>
                <a:srgbClr val="FF5A5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8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5A5F"/>
                </a:solidFill>
              </a:rPr>
              <a:t>Data Visualization - Popularity</a:t>
            </a:r>
            <a:endParaRPr>
              <a:solidFill>
                <a:srgbClr val="FF5A5F"/>
              </a:solidFill>
            </a:endParaRPr>
          </a:p>
        </p:txBody>
      </p:sp>
      <p:sp>
        <p:nvSpPr>
          <p:cNvPr id="515" name="Google Shape;515;p58"/>
          <p:cNvSpPr/>
          <p:nvPr/>
        </p:nvSpPr>
        <p:spPr>
          <a:xfrm>
            <a:off x="7159500" y="533975"/>
            <a:ext cx="1547400" cy="63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58"/>
          <p:cNvSpPr txBox="1"/>
          <p:nvPr>
            <p:ph idx="1" type="body"/>
          </p:nvPr>
        </p:nvSpPr>
        <p:spPr>
          <a:xfrm>
            <a:off x="720000" y="1290400"/>
            <a:ext cx="3852000" cy="3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What are the popular type of listings in different states?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In every state entire home and apartment are the most popular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Hotel room and shared rooms are the least popular across all states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Private room were the second popular across all states </a:t>
            </a:r>
            <a:endParaRPr sz="1600"/>
          </a:p>
        </p:txBody>
      </p:sp>
      <p:pic>
        <p:nvPicPr>
          <p:cNvPr id="517" name="Google Shape;51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8300" y="1825549"/>
            <a:ext cx="4092949" cy="218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9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5A5F"/>
                </a:solidFill>
              </a:rPr>
              <a:t>Data Visualization - Pricing</a:t>
            </a:r>
            <a:endParaRPr>
              <a:solidFill>
                <a:srgbClr val="FF5A5F"/>
              </a:solidFill>
            </a:endParaRPr>
          </a:p>
        </p:txBody>
      </p:sp>
      <p:sp>
        <p:nvSpPr>
          <p:cNvPr id="523" name="Google Shape;523;p59"/>
          <p:cNvSpPr/>
          <p:nvPr/>
        </p:nvSpPr>
        <p:spPr>
          <a:xfrm>
            <a:off x="7159500" y="533975"/>
            <a:ext cx="1547400" cy="63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4" name="Google Shape;52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850" y="1919050"/>
            <a:ext cx="3932152" cy="2330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2525" y="1936175"/>
            <a:ext cx="3932150" cy="2296575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59"/>
          <p:cNvSpPr txBox="1"/>
          <p:nvPr/>
        </p:nvSpPr>
        <p:spPr>
          <a:xfrm>
            <a:off x="621825" y="1455450"/>
            <a:ext cx="781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What is the average pricing in each state and over time?</a:t>
            </a:r>
            <a:endParaRPr b="1" sz="16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60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5A5F"/>
                </a:solidFill>
              </a:rPr>
              <a:t>Data Visualization - Availability</a:t>
            </a:r>
            <a:endParaRPr>
              <a:solidFill>
                <a:srgbClr val="FF5A5F"/>
              </a:solidFill>
            </a:endParaRPr>
          </a:p>
        </p:txBody>
      </p:sp>
      <p:sp>
        <p:nvSpPr>
          <p:cNvPr id="532" name="Google Shape;532;p60"/>
          <p:cNvSpPr/>
          <p:nvPr/>
        </p:nvSpPr>
        <p:spPr>
          <a:xfrm>
            <a:off x="7159500" y="533975"/>
            <a:ext cx="1547400" cy="63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3" name="Google Shape;533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862" y="1776700"/>
            <a:ext cx="4014651" cy="2353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4563" y="1748525"/>
            <a:ext cx="4069525" cy="2409697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60"/>
          <p:cNvSpPr txBox="1"/>
          <p:nvPr/>
        </p:nvSpPr>
        <p:spPr>
          <a:xfrm>
            <a:off x="665400" y="1317425"/>
            <a:ext cx="781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What is the monthly and </a:t>
            </a:r>
            <a:r>
              <a:rPr b="1" lang="en-GB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annual</a:t>
            </a:r>
            <a:r>
              <a:rPr b="1" lang="en-GB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availability by each state?</a:t>
            </a:r>
            <a:endParaRPr b="1" sz="16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5A5F"/>
                </a:solidFill>
              </a:rPr>
              <a:t>Data Visualization - Seasonality</a:t>
            </a:r>
            <a:endParaRPr>
              <a:solidFill>
                <a:srgbClr val="FF5A5F"/>
              </a:solidFill>
            </a:endParaRPr>
          </a:p>
        </p:txBody>
      </p:sp>
      <p:sp>
        <p:nvSpPr>
          <p:cNvPr id="541" name="Google Shape;541;p61"/>
          <p:cNvSpPr/>
          <p:nvPr/>
        </p:nvSpPr>
        <p:spPr>
          <a:xfrm>
            <a:off x="7159500" y="533975"/>
            <a:ext cx="1547400" cy="63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61"/>
          <p:cNvSpPr txBox="1"/>
          <p:nvPr>
            <p:ph idx="1" type="body"/>
          </p:nvPr>
        </p:nvSpPr>
        <p:spPr>
          <a:xfrm>
            <a:off x="720000" y="1290400"/>
            <a:ext cx="3852000" cy="3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How does availability differ over time in different states?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The graph was able to show seasonality, we see spike in November and May and a decrease in December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 general increase after June across the states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Beginning of the year seems to be stable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16452"/>
              </a:solidFill>
            </a:endParaRPr>
          </a:p>
        </p:txBody>
      </p:sp>
      <p:pic>
        <p:nvPicPr>
          <p:cNvPr id="543" name="Google Shape;543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7750" y="1765775"/>
            <a:ext cx="4032674" cy="213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44"/>
          <p:cNvPicPr preferRelativeResize="0"/>
          <p:nvPr/>
        </p:nvPicPr>
        <p:blipFill rotWithShape="1">
          <a:blip r:embed="rId3">
            <a:alphaModFix/>
          </a:blip>
          <a:srcRect b="4662" l="24889" r="10864" t="0"/>
          <a:stretch/>
        </p:blipFill>
        <p:spPr>
          <a:xfrm>
            <a:off x="343001" y="1452550"/>
            <a:ext cx="1951800" cy="19308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62" name="Google Shape;362;p44"/>
          <p:cNvPicPr preferRelativeResize="0"/>
          <p:nvPr/>
        </p:nvPicPr>
        <p:blipFill rotWithShape="1">
          <a:blip r:embed="rId4">
            <a:alphaModFix/>
          </a:blip>
          <a:srcRect b="4662" l="22854" r="11528" t="0"/>
          <a:stretch/>
        </p:blipFill>
        <p:spPr>
          <a:xfrm>
            <a:off x="2541920" y="1472585"/>
            <a:ext cx="1951800" cy="18906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63" name="Google Shape;363;p44"/>
          <p:cNvPicPr preferRelativeResize="0"/>
          <p:nvPr/>
        </p:nvPicPr>
        <p:blipFill rotWithShape="1">
          <a:blip r:embed="rId5">
            <a:alphaModFix/>
          </a:blip>
          <a:srcRect b="4662" l="24015" r="11737" t="0"/>
          <a:stretch/>
        </p:blipFill>
        <p:spPr>
          <a:xfrm>
            <a:off x="6939737" y="1452550"/>
            <a:ext cx="1951800" cy="19308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64" name="Google Shape;364;p44"/>
          <p:cNvPicPr preferRelativeResize="0"/>
          <p:nvPr/>
        </p:nvPicPr>
        <p:blipFill rotWithShape="1">
          <a:blip r:embed="rId6">
            <a:alphaModFix/>
          </a:blip>
          <a:srcRect b="27677" l="5325" r="24237" t="2640"/>
          <a:stretch/>
        </p:blipFill>
        <p:spPr>
          <a:xfrm>
            <a:off x="4740811" y="1452550"/>
            <a:ext cx="1951800" cy="1930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65" name="Google Shape;365;p44"/>
          <p:cNvSpPr txBox="1"/>
          <p:nvPr/>
        </p:nvSpPr>
        <p:spPr>
          <a:xfrm>
            <a:off x="252475" y="3383192"/>
            <a:ext cx="2133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rgbClr val="916452"/>
                </a:solidFill>
                <a:latin typeface="Livvic"/>
                <a:ea typeface="Livvic"/>
                <a:cs typeface="Livvic"/>
                <a:sym typeface="Livvic"/>
              </a:rPr>
              <a:t>Mild Trakarnsakdikul</a:t>
            </a:r>
            <a:endParaRPr sz="1800">
              <a:solidFill>
                <a:srgbClr val="916452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366" name="Google Shape;366;p44"/>
          <p:cNvSpPr txBox="1"/>
          <p:nvPr/>
        </p:nvSpPr>
        <p:spPr>
          <a:xfrm>
            <a:off x="5227750" y="3383192"/>
            <a:ext cx="978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rgbClr val="916452"/>
                </a:solidFill>
                <a:latin typeface="Livvic"/>
                <a:ea typeface="Livvic"/>
                <a:cs typeface="Livvic"/>
                <a:sym typeface="Livvic"/>
              </a:rPr>
              <a:t>Sylvie Zhou</a:t>
            </a:r>
            <a:endParaRPr sz="1800">
              <a:solidFill>
                <a:srgbClr val="916452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367" name="Google Shape;367;p44"/>
          <p:cNvSpPr txBox="1"/>
          <p:nvPr/>
        </p:nvSpPr>
        <p:spPr>
          <a:xfrm>
            <a:off x="2721046" y="3383192"/>
            <a:ext cx="15936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rgbClr val="916452"/>
                </a:solidFill>
                <a:latin typeface="Livvic"/>
                <a:ea typeface="Livvic"/>
                <a:cs typeface="Livvic"/>
                <a:sym typeface="Livvic"/>
              </a:rPr>
              <a:t>Jason Hamilton</a:t>
            </a:r>
            <a:endParaRPr sz="1800">
              <a:solidFill>
                <a:srgbClr val="916452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368" name="Google Shape;368;p44"/>
          <p:cNvSpPr txBox="1"/>
          <p:nvPr/>
        </p:nvSpPr>
        <p:spPr>
          <a:xfrm>
            <a:off x="7288083" y="3383192"/>
            <a:ext cx="12552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rgbClr val="916452"/>
                </a:solidFill>
                <a:latin typeface="Livvic"/>
                <a:ea typeface="Livvic"/>
                <a:cs typeface="Livvic"/>
                <a:sym typeface="Livvic"/>
              </a:rPr>
              <a:t>Faarid Sanaan</a:t>
            </a:r>
            <a:endParaRPr sz="1800">
              <a:solidFill>
                <a:srgbClr val="916452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369" name="Google Shape;369;p44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5A5F"/>
                </a:solidFill>
              </a:rPr>
              <a:t>Team 9 Introduction</a:t>
            </a:r>
            <a:endParaRPr>
              <a:solidFill>
                <a:srgbClr val="FF5A5F"/>
              </a:solidFill>
            </a:endParaRPr>
          </a:p>
        </p:txBody>
      </p:sp>
      <p:sp>
        <p:nvSpPr>
          <p:cNvPr id="370" name="Google Shape;370;p44"/>
          <p:cNvSpPr/>
          <p:nvPr/>
        </p:nvSpPr>
        <p:spPr>
          <a:xfrm>
            <a:off x="7159500" y="533975"/>
            <a:ext cx="1547400" cy="63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62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5A5F"/>
                </a:solidFill>
              </a:rPr>
              <a:t>Business Application</a:t>
            </a:r>
            <a:endParaRPr>
              <a:solidFill>
                <a:srgbClr val="FF5A5F"/>
              </a:solidFill>
            </a:endParaRPr>
          </a:p>
        </p:txBody>
      </p:sp>
      <p:sp>
        <p:nvSpPr>
          <p:cNvPr id="549" name="Google Shape;549;p62"/>
          <p:cNvSpPr/>
          <p:nvPr/>
        </p:nvSpPr>
        <p:spPr>
          <a:xfrm>
            <a:off x="7159500" y="533975"/>
            <a:ext cx="1547400" cy="63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62"/>
          <p:cNvSpPr txBox="1"/>
          <p:nvPr>
            <p:ph idx="1" type="body"/>
          </p:nvPr>
        </p:nvSpPr>
        <p:spPr>
          <a:xfrm>
            <a:off x="720000" y="1290400"/>
            <a:ext cx="7717500" cy="3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916452"/>
                </a:solidFill>
              </a:rPr>
              <a:t>Through querying and data </a:t>
            </a:r>
            <a:r>
              <a:rPr lang="en-GB" sz="1600">
                <a:solidFill>
                  <a:srgbClr val="916452"/>
                </a:solidFill>
              </a:rPr>
              <a:t>visualizations</a:t>
            </a:r>
            <a:r>
              <a:rPr lang="en-GB" sz="1600">
                <a:solidFill>
                  <a:srgbClr val="916452"/>
                </a:solidFill>
              </a:rPr>
              <a:t> will be able to help Airbnb determine how to generate more revenue.</a:t>
            </a:r>
            <a:endParaRPr sz="1600">
              <a:solidFill>
                <a:srgbClr val="91645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1645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916452"/>
                </a:solidFill>
              </a:rPr>
              <a:t>This can be </a:t>
            </a:r>
            <a:r>
              <a:rPr lang="en-GB" sz="1600">
                <a:solidFill>
                  <a:srgbClr val="916452"/>
                </a:solidFill>
              </a:rPr>
              <a:t>achieved</a:t>
            </a:r>
            <a:r>
              <a:rPr lang="en-GB" sz="1600">
                <a:solidFill>
                  <a:srgbClr val="916452"/>
                </a:solidFill>
              </a:rPr>
              <a:t> through:</a:t>
            </a:r>
            <a:endParaRPr sz="1600">
              <a:solidFill>
                <a:srgbClr val="91645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16452"/>
              </a:buClr>
              <a:buSzPts val="1600"/>
              <a:buChar char="●"/>
            </a:pPr>
            <a:r>
              <a:rPr lang="en-GB" sz="1600">
                <a:solidFill>
                  <a:srgbClr val="916452"/>
                </a:solidFill>
              </a:rPr>
              <a:t>Targeted advertising popular listings</a:t>
            </a:r>
            <a:endParaRPr sz="1600">
              <a:solidFill>
                <a:srgbClr val="91645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16452"/>
              </a:buClr>
              <a:buSzPts val="1600"/>
              <a:buChar char="●"/>
            </a:pPr>
            <a:r>
              <a:rPr lang="en-GB" sz="1600">
                <a:solidFill>
                  <a:srgbClr val="916452"/>
                </a:solidFill>
              </a:rPr>
              <a:t>Targeting guests in different cities and states </a:t>
            </a:r>
            <a:endParaRPr sz="1600">
              <a:solidFill>
                <a:srgbClr val="91645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16452"/>
              </a:buClr>
              <a:buSzPts val="1600"/>
              <a:buChar char="●"/>
            </a:pPr>
            <a:r>
              <a:rPr lang="en-GB" sz="1600">
                <a:solidFill>
                  <a:srgbClr val="916452"/>
                </a:solidFill>
              </a:rPr>
              <a:t>The queries provide  insights into </a:t>
            </a:r>
            <a:endParaRPr sz="1600">
              <a:solidFill>
                <a:srgbClr val="91645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16452"/>
              </a:buClr>
              <a:buSzPts val="1400"/>
              <a:buChar char="○"/>
            </a:pPr>
            <a:r>
              <a:rPr lang="en-GB" sz="1400">
                <a:solidFill>
                  <a:srgbClr val="916452"/>
                </a:solidFill>
              </a:rPr>
              <a:t>Pricing</a:t>
            </a:r>
            <a:endParaRPr sz="1400">
              <a:solidFill>
                <a:srgbClr val="91645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16452"/>
              </a:buClr>
              <a:buSzPts val="1400"/>
              <a:buChar char="○"/>
            </a:pPr>
            <a:r>
              <a:rPr lang="en-GB" sz="1400">
                <a:solidFill>
                  <a:srgbClr val="916452"/>
                </a:solidFill>
              </a:rPr>
              <a:t>Listing popularity</a:t>
            </a:r>
            <a:endParaRPr sz="1400">
              <a:solidFill>
                <a:srgbClr val="91645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16452"/>
              </a:buClr>
              <a:buSzPts val="1400"/>
              <a:buChar char="○"/>
            </a:pPr>
            <a:r>
              <a:rPr lang="en-GB" sz="1400">
                <a:solidFill>
                  <a:srgbClr val="916452"/>
                </a:solidFill>
              </a:rPr>
              <a:t>Availability</a:t>
            </a:r>
            <a:endParaRPr sz="1400">
              <a:solidFill>
                <a:srgbClr val="91645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16452"/>
              </a:buClr>
              <a:buSzPts val="1400"/>
              <a:buChar char="○"/>
            </a:pPr>
            <a:r>
              <a:rPr lang="en-GB" sz="1400">
                <a:solidFill>
                  <a:srgbClr val="916452"/>
                </a:solidFill>
              </a:rPr>
              <a:t>Location-specific details </a:t>
            </a:r>
            <a:endParaRPr sz="1400">
              <a:solidFill>
                <a:srgbClr val="91645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1645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916452"/>
                </a:solidFill>
              </a:rPr>
              <a:t>Airbnb can leverage the </a:t>
            </a:r>
            <a:r>
              <a:rPr lang="en-GB" sz="1600">
                <a:solidFill>
                  <a:srgbClr val="916452"/>
                </a:solidFill>
              </a:rPr>
              <a:t>information </a:t>
            </a:r>
            <a:r>
              <a:rPr lang="en-GB" sz="1600">
                <a:solidFill>
                  <a:srgbClr val="916452"/>
                </a:solidFill>
              </a:rPr>
              <a:t>and business strategies to maximize their business reach.</a:t>
            </a:r>
            <a:endParaRPr sz="1600">
              <a:solidFill>
                <a:srgbClr val="91645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3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5A5F"/>
                </a:solidFill>
              </a:rPr>
              <a:t>Future Database Improvement</a:t>
            </a:r>
            <a:endParaRPr>
              <a:solidFill>
                <a:srgbClr val="FF5A5F"/>
              </a:solidFill>
            </a:endParaRPr>
          </a:p>
        </p:txBody>
      </p:sp>
      <p:sp>
        <p:nvSpPr>
          <p:cNvPr id="556" name="Google Shape;556;p63"/>
          <p:cNvSpPr/>
          <p:nvPr/>
        </p:nvSpPr>
        <p:spPr>
          <a:xfrm>
            <a:off x="7159500" y="533975"/>
            <a:ext cx="1547400" cy="63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63"/>
          <p:cNvSpPr txBox="1"/>
          <p:nvPr>
            <p:ph idx="1" type="body"/>
          </p:nvPr>
        </p:nvSpPr>
        <p:spPr>
          <a:xfrm>
            <a:off x="720000" y="1290400"/>
            <a:ext cx="7717500" cy="3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916452"/>
                </a:solidFill>
              </a:rPr>
              <a:t>Utilized other region and states data</a:t>
            </a:r>
            <a:endParaRPr sz="1600">
              <a:solidFill>
                <a:srgbClr val="91645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16452"/>
              </a:buClr>
              <a:buSzPts val="1600"/>
              <a:buChar char="●"/>
            </a:pPr>
            <a:r>
              <a:rPr lang="en-GB" sz="1600">
                <a:solidFill>
                  <a:srgbClr val="916452"/>
                </a:solidFill>
              </a:rPr>
              <a:t>Include east coast data for comparison</a:t>
            </a:r>
            <a:endParaRPr sz="1600">
              <a:solidFill>
                <a:srgbClr val="91645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16452"/>
              </a:buClr>
              <a:buSzPts val="1600"/>
              <a:buChar char="●"/>
            </a:pPr>
            <a:r>
              <a:rPr lang="en-GB" sz="1600">
                <a:solidFill>
                  <a:srgbClr val="916452"/>
                </a:solidFill>
              </a:rPr>
              <a:t>Explore other region trends </a:t>
            </a:r>
            <a:endParaRPr sz="1600">
              <a:solidFill>
                <a:srgbClr val="91645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1645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916452"/>
                </a:solidFill>
              </a:rPr>
              <a:t>Analyze sentiment in airbnb reviews.</a:t>
            </a:r>
            <a:endParaRPr sz="1600">
              <a:solidFill>
                <a:srgbClr val="91645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16452"/>
              </a:buClr>
              <a:buSzPts val="1600"/>
              <a:buChar char="●"/>
            </a:pPr>
            <a:r>
              <a:rPr lang="en-GB" sz="1600">
                <a:solidFill>
                  <a:srgbClr val="916452"/>
                </a:solidFill>
              </a:rPr>
              <a:t>Combine with rating to evaluate popularity</a:t>
            </a:r>
            <a:endParaRPr sz="1600">
              <a:solidFill>
                <a:srgbClr val="91645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16452"/>
              </a:buClr>
              <a:buSzPts val="1600"/>
              <a:buChar char="●"/>
            </a:pPr>
            <a:r>
              <a:rPr lang="en-GB" sz="1600">
                <a:solidFill>
                  <a:srgbClr val="916452"/>
                </a:solidFill>
              </a:rPr>
              <a:t>Able help hosts to </a:t>
            </a:r>
            <a:r>
              <a:rPr lang="en-GB" sz="1600">
                <a:solidFill>
                  <a:srgbClr val="916452"/>
                </a:solidFill>
              </a:rPr>
              <a:t>improve their service</a:t>
            </a:r>
            <a:endParaRPr sz="1600">
              <a:solidFill>
                <a:srgbClr val="91645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1645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916452"/>
                </a:solidFill>
              </a:rPr>
              <a:t>Build clustering or multi-class classification model</a:t>
            </a:r>
            <a:endParaRPr sz="1600">
              <a:solidFill>
                <a:srgbClr val="91645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16452"/>
              </a:buClr>
              <a:buSzPts val="1600"/>
              <a:buChar char="●"/>
            </a:pPr>
            <a:r>
              <a:rPr lang="en-GB" sz="1600">
                <a:solidFill>
                  <a:srgbClr val="916452"/>
                </a:solidFill>
              </a:rPr>
              <a:t>Recognize the characteristics of successful host/listing.</a:t>
            </a:r>
            <a:endParaRPr sz="1600">
              <a:solidFill>
                <a:srgbClr val="91645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1645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4"/>
          <p:cNvSpPr txBox="1"/>
          <p:nvPr>
            <p:ph type="title"/>
          </p:nvPr>
        </p:nvSpPr>
        <p:spPr>
          <a:xfrm>
            <a:off x="163450" y="1438425"/>
            <a:ext cx="8980500" cy="2637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/>
              <a:t>THANK YOU!</a:t>
            </a:r>
            <a:endParaRPr sz="9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65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5A5F"/>
                </a:solidFill>
              </a:rPr>
              <a:t>Appendix</a:t>
            </a:r>
            <a:endParaRPr>
              <a:solidFill>
                <a:srgbClr val="FF5A5F"/>
              </a:solidFill>
            </a:endParaRPr>
          </a:p>
        </p:txBody>
      </p:sp>
      <p:sp>
        <p:nvSpPr>
          <p:cNvPr id="568" name="Google Shape;568;p65"/>
          <p:cNvSpPr/>
          <p:nvPr/>
        </p:nvSpPr>
        <p:spPr>
          <a:xfrm>
            <a:off x="7159500" y="533975"/>
            <a:ext cx="1547400" cy="63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65"/>
          <p:cNvSpPr txBox="1"/>
          <p:nvPr>
            <p:ph idx="1" type="body"/>
          </p:nvPr>
        </p:nvSpPr>
        <p:spPr>
          <a:xfrm>
            <a:off x="720000" y="1290400"/>
            <a:ext cx="7717500" cy="3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16452"/>
              </a:buClr>
              <a:buSzPts val="1600"/>
              <a:buAutoNum type="arabicPeriod"/>
            </a:pPr>
            <a:r>
              <a:rPr lang="en-GB" sz="1600">
                <a:solidFill>
                  <a:srgbClr val="916452"/>
                </a:solidFill>
              </a:rPr>
              <a:t>Data Querying</a:t>
            </a:r>
            <a:endParaRPr sz="1600">
              <a:solidFill>
                <a:srgbClr val="91645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66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5A5F"/>
                </a:solidFill>
              </a:rPr>
              <a:t>Data Querying</a:t>
            </a:r>
            <a:endParaRPr>
              <a:solidFill>
                <a:srgbClr val="FF5A5F"/>
              </a:solidFill>
            </a:endParaRPr>
          </a:p>
        </p:txBody>
      </p:sp>
      <p:sp>
        <p:nvSpPr>
          <p:cNvPr id="575" name="Google Shape;575;p66"/>
          <p:cNvSpPr/>
          <p:nvPr/>
        </p:nvSpPr>
        <p:spPr>
          <a:xfrm>
            <a:off x="7159500" y="533975"/>
            <a:ext cx="1547400" cy="63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66"/>
          <p:cNvSpPr txBox="1"/>
          <p:nvPr>
            <p:ph idx="1" type="body"/>
          </p:nvPr>
        </p:nvSpPr>
        <p:spPr>
          <a:xfrm>
            <a:off x="720000" y="1290400"/>
            <a:ext cx="4749900" cy="3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16452"/>
                </a:solidFill>
              </a:rPr>
              <a:t>How does pricing differ in different cities and states?</a:t>
            </a:r>
            <a:endParaRPr b="1" sz="1600">
              <a:solidFill>
                <a:srgbClr val="91645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1645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916452"/>
                </a:solidFill>
              </a:rPr>
              <a:t>The Query:</a:t>
            </a:r>
            <a:endParaRPr sz="1600">
              <a:solidFill>
                <a:srgbClr val="91645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16452"/>
              </a:buClr>
              <a:buSzPts val="1600"/>
              <a:buChar char="●"/>
            </a:pPr>
            <a:r>
              <a:rPr lang="en-GB" sz="1600">
                <a:solidFill>
                  <a:srgbClr val="916452"/>
                </a:solidFill>
              </a:rPr>
              <a:t>spark.sql("SELECT l.neighbourhood, ROUND(AVG(c.price), 2) avg_price FROM listings l LEFT JOIN calendar c on l.id = c.listing_id GROUP BY l.neighbourhood ORDER BY avg_price DESC")</a:t>
            </a:r>
            <a:endParaRPr sz="1600">
              <a:solidFill>
                <a:srgbClr val="91645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16452"/>
              </a:solidFill>
            </a:endParaRPr>
          </a:p>
        </p:txBody>
      </p:sp>
      <p:pic>
        <p:nvPicPr>
          <p:cNvPr id="577" name="Google Shape;577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2468" y="1370012"/>
            <a:ext cx="2608882" cy="332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67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5A5F"/>
                </a:solidFill>
              </a:rPr>
              <a:t>Data Querying</a:t>
            </a:r>
            <a:endParaRPr>
              <a:solidFill>
                <a:srgbClr val="FF5A5F"/>
              </a:solidFill>
            </a:endParaRPr>
          </a:p>
        </p:txBody>
      </p:sp>
      <p:sp>
        <p:nvSpPr>
          <p:cNvPr id="583" name="Google Shape;583;p67"/>
          <p:cNvSpPr/>
          <p:nvPr/>
        </p:nvSpPr>
        <p:spPr>
          <a:xfrm>
            <a:off x="7159500" y="533975"/>
            <a:ext cx="1547400" cy="63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4" name="Google Shape;584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8200" y="1579950"/>
            <a:ext cx="3018700" cy="2873892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67"/>
          <p:cNvSpPr txBox="1"/>
          <p:nvPr>
            <p:ph idx="1" type="body"/>
          </p:nvPr>
        </p:nvSpPr>
        <p:spPr>
          <a:xfrm>
            <a:off x="720000" y="1290400"/>
            <a:ext cx="4749900" cy="3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16452"/>
                </a:solidFill>
              </a:rPr>
              <a:t>How does pricing differ annually and monthly in different cities and states?</a:t>
            </a:r>
            <a:endParaRPr b="1" sz="1600">
              <a:solidFill>
                <a:srgbClr val="91645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1645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916452"/>
                </a:solidFill>
              </a:rPr>
              <a:t>The Query:</a:t>
            </a:r>
            <a:endParaRPr sz="1600">
              <a:solidFill>
                <a:srgbClr val="91645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16452"/>
              </a:buClr>
              <a:buSzPts val="1600"/>
              <a:buChar char="●"/>
            </a:pPr>
            <a:r>
              <a:rPr lang="en-GB" sz="1600">
                <a:solidFill>
                  <a:srgbClr val="916452"/>
                </a:solidFill>
              </a:rPr>
              <a:t>spark.sql("SELECT neighbourhood, year(to_date(c.date)) year, month(to_date(c.date)) month, ROUND(Avg(c.price), 2) avg_price FROM listings l LEFT JOIN calendar c on l.id = c.listing_id WHERE neighbourhood IS NOT NULL GROUP BY l.neighbourhood, year, month ORDER BY avg_price DESC")</a:t>
            </a:r>
            <a:endParaRPr sz="1600">
              <a:solidFill>
                <a:srgbClr val="91645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1645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68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5A5F"/>
                </a:solidFill>
              </a:rPr>
              <a:t>Data Querying</a:t>
            </a:r>
            <a:endParaRPr>
              <a:solidFill>
                <a:srgbClr val="FF5A5F"/>
              </a:solidFill>
            </a:endParaRPr>
          </a:p>
        </p:txBody>
      </p:sp>
      <p:sp>
        <p:nvSpPr>
          <p:cNvPr id="591" name="Google Shape;591;p68"/>
          <p:cNvSpPr/>
          <p:nvPr/>
        </p:nvSpPr>
        <p:spPr>
          <a:xfrm>
            <a:off x="7159500" y="533975"/>
            <a:ext cx="1547400" cy="63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2" name="Google Shape;592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5900" y="1760175"/>
            <a:ext cx="2921000" cy="2541650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68"/>
          <p:cNvSpPr txBox="1"/>
          <p:nvPr>
            <p:ph idx="1" type="body"/>
          </p:nvPr>
        </p:nvSpPr>
        <p:spPr>
          <a:xfrm>
            <a:off x="720000" y="1290400"/>
            <a:ext cx="4749900" cy="3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16452"/>
                </a:solidFill>
              </a:rPr>
              <a:t>What is the annual availability by each cities and states?</a:t>
            </a:r>
            <a:endParaRPr b="1" sz="1600">
              <a:solidFill>
                <a:srgbClr val="91645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1645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916452"/>
                </a:solidFill>
              </a:rPr>
              <a:t>The Query:</a:t>
            </a:r>
            <a:endParaRPr sz="1600">
              <a:solidFill>
                <a:srgbClr val="91645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16452"/>
              </a:buClr>
              <a:buSzPts val="1600"/>
              <a:buChar char="●"/>
            </a:pPr>
            <a:r>
              <a:rPr lang="en-GB" sz="1600">
                <a:solidFill>
                  <a:srgbClr val="916452"/>
                </a:solidFill>
              </a:rPr>
              <a:t>spark.sql("SELECT l.neighbourhood, ROUND(AVG(l.availability_365), 0) avg_yearly_availability FROM listings l LEFT JOIN calendar c on l.id = c.listing_id GROUP BY l.neighbourhood ORDER BY avg_yearly_availability DESC")</a:t>
            </a:r>
            <a:endParaRPr sz="1600">
              <a:solidFill>
                <a:srgbClr val="91645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1645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69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5A5F"/>
                </a:solidFill>
              </a:rPr>
              <a:t>Data Querying</a:t>
            </a:r>
            <a:endParaRPr>
              <a:solidFill>
                <a:srgbClr val="FF5A5F"/>
              </a:solidFill>
            </a:endParaRPr>
          </a:p>
        </p:txBody>
      </p:sp>
      <p:sp>
        <p:nvSpPr>
          <p:cNvPr id="599" name="Google Shape;599;p69"/>
          <p:cNvSpPr/>
          <p:nvPr/>
        </p:nvSpPr>
        <p:spPr>
          <a:xfrm>
            <a:off x="7159500" y="533975"/>
            <a:ext cx="1547400" cy="63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0" name="Google Shape;600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1425" y="1751250"/>
            <a:ext cx="2945475" cy="2498675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69"/>
          <p:cNvSpPr txBox="1"/>
          <p:nvPr>
            <p:ph idx="1" type="body"/>
          </p:nvPr>
        </p:nvSpPr>
        <p:spPr>
          <a:xfrm>
            <a:off x="720000" y="1290400"/>
            <a:ext cx="4749900" cy="3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16452"/>
                </a:solidFill>
              </a:rPr>
              <a:t>What is the monthly availability by each cities and states?</a:t>
            </a:r>
            <a:endParaRPr b="1" sz="1600">
              <a:solidFill>
                <a:srgbClr val="91645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1645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916452"/>
                </a:solidFill>
              </a:rPr>
              <a:t>The Query:</a:t>
            </a:r>
            <a:endParaRPr sz="1600">
              <a:solidFill>
                <a:srgbClr val="91645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16452"/>
              </a:buClr>
              <a:buSzPts val="1600"/>
              <a:buChar char="●"/>
            </a:pPr>
            <a:r>
              <a:rPr lang="en-GB" sz="1600">
                <a:solidFill>
                  <a:srgbClr val="916452"/>
                </a:solidFill>
              </a:rPr>
              <a:t>spark.sql("SELECT l.neighbourhood, ROUND(AVG(availability_30), 0) avg_monthly_availability FROM listings l LEFT JOIN calendar c on l.id = c.listing_id GROUP BY l.neighbourhood ORDER BY avg_monthly_availability DESC")</a:t>
            </a:r>
            <a:endParaRPr sz="1600">
              <a:solidFill>
                <a:srgbClr val="91645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1645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70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5A5F"/>
                </a:solidFill>
              </a:rPr>
              <a:t>Data Querying</a:t>
            </a:r>
            <a:endParaRPr>
              <a:solidFill>
                <a:srgbClr val="FF5A5F"/>
              </a:solidFill>
            </a:endParaRPr>
          </a:p>
        </p:txBody>
      </p:sp>
      <p:sp>
        <p:nvSpPr>
          <p:cNvPr id="607" name="Google Shape;607;p70"/>
          <p:cNvSpPr/>
          <p:nvPr/>
        </p:nvSpPr>
        <p:spPr>
          <a:xfrm>
            <a:off x="7159500" y="533975"/>
            <a:ext cx="1547400" cy="63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8" name="Google Shape;608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6275" y="1760650"/>
            <a:ext cx="2900625" cy="2540700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70"/>
          <p:cNvSpPr txBox="1"/>
          <p:nvPr>
            <p:ph idx="1" type="body"/>
          </p:nvPr>
        </p:nvSpPr>
        <p:spPr>
          <a:xfrm>
            <a:off x="720000" y="1290400"/>
            <a:ext cx="4749900" cy="3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16452"/>
                </a:solidFill>
              </a:rPr>
              <a:t>How does the number of listings vary in different cities and state over time?</a:t>
            </a:r>
            <a:endParaRPr b="1" sz="1600">
              <a:solidFill>
                <a:srgbClr val="91645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1645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916452"/>
                </a:solidFill>
              </a:rPr>
              <a:t>The Query:</a:t>
            </a:r>
            <a:endParaRPr sz="1600">
              <a:solidFill>
                <a:srgbClr val="91645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16452"/>
              </a:buClr>
              <a:buSzPts val="1600"/>
              <a:buChar char="●"/>
            </a:pPr>
            <a:r>
              <a:rPr lang="en-GB" sz="1600">
                <a:solidFill>
                  <a:srgbClr val="916452"/>
                </a:solidFill>
              </a:rPr>
              <a:t>spark.sql("SELECT l.neighbourhood, month(to_date(c.date)) month, count(DISTINCT(c.listing_id)) distinct_listings FROM listings l LEFT JOIN calendar c ON l.id = c.listing_id WHERE instr(c.available, 't') &gt;=1 AND neighbourhood IS NOT NULL GROUP BY l.neighbourhood, month ORDER BY distinct_listings DESC")</a:t>
            </a:r>
            <a:endParaRPr sz="1600">
              <a:solidFill>
                <a:srgbClr val="91645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1645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7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5A5F"/>
                </a:solidFill>
              </a:rPr>
              <a:t>Appendix</a:t>
            </a:r>
            <a:endParaRPr>
              <a:solidFill>
                <a:srgbClr val="FF5A5F"/>
              </a:solidFill>
            </a:endParaRPr>
          </a:p>
        </p:txBody>
      </p:sp>
      <p:sp>
        <p:nvSpPr>
          <p:cNvPr id="615" name="Google Shape;615;p71"/>
          <p:cNvSpPr/>
          <p:nvPr/>
        </p:nvSpPr>
        <p:spPr>
          <a:xfrm>
            <a:off x="7159500" y="533975"/>
            <a:ext cx="1547400" cy="63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71"/>
          <p:cNvSpPr txBox="1"/>
          <p:nvPr>
            <p:ph idx="1" type="body"/>
          </p:nvPr>
        </p:nvSpPr>
        <p:spPr>
          <a:xfrm>
            <a:off x="720000" y="1290400"/>
            <a:ext cx="7717500" cy="3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916452"/>
                </a:solidFill>
              </a:rPr>
              <a:t>2. </a:t>
            </a:r>
            <a:r>
              <a:rPr lang="en-GB" sz="1600">
                <a:solidFill>
                  <a:srgbClr val="916452"/>
                </a:solidFill>
              </a:rPr>
              <a:t>Data Visualizations</a:t>
            </a:r>
            <a:endParaRPr sz="1600">
              <a:solidFill>
                <a:srgbClr val="91645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5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5A5F"/>
                </a:solidFill>
              </a:rPr>
              <a:t>Business </a:t>
            </a:r>
            <a:r>
              <a:rPr lang="en-GB">
                <a:solidFill>
                  <a:srgbClr val="FF5A5F"/>
                </a:solidFill>
              </a:rPr>
              <a:t>Understanding</a:t>
            </a:r>
            <a:endParaRPr>
              <a:solidFill>
                <a:srgbClr val="FF5A5F"/>
              </a:solidFill>
            </a:endParaRPr>
          </a:p>
        </p:txBody>
      </p:sp>
      <p:sp>
        <p:nvSpPr>
          <p:cNvPr id="376" name="Google Shape;376;p45"/>
          <p:cNvSpPr txBox="1"/>
          <p:nvPr>
            <p:ph idx="1" type="body"/>
          </p:nvPr>
        </p:nvSpPr>
        <p:spPr>
          <a:xfrm>
            <a:off x="713250" y="1279500"/>
            <a:ext cx="7717500" cy="3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Airbnb is a community-based, two-sided online marketplace that facilitates and connects </a:t>
            </a:r>
            <a:r>
              <a:rPr b="1" lang="en-GB" sz="1600"/>
              <a:t>people who want to rent out their home</a:t>
            </a:r>
            <a:r>
              <a:rPr lang="en-GB" sz="1600"/>
              <a:t> with </a:t>
            </a:r>
            <a:r>
              <a:rPr b="1" lang="en-GB" sz="1600"/>
              <a:t>people who are looking for lodging</a:t>
            </a:r>
            <a:r>
              <a:rPr lang="en-GB" sz="1600"/>
              <a:t> in a specific location around the world.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Their revenue is from: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Commission host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400"/>
              <a:t>Everytime guest makes payment, Airbnb takes 10% of the payment amount as commission.</a:t>
            </a:r>
            <a:r>
              <a:rPr lang="en-GB" sz="1600"/>
              <a:t>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Guest Transaction fee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When travelers make payments for stays, they are charged a 3% fee for the transaction.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77" name="Google Shape;377;p45"/>
          <p:cNvSpPr/>
          <p:nvPr/>
        </p:nvSpPr>
        <p:spPr>
          <a:xfrm>
            <a:off x="7159500" y="533975"/>
            <a:ext cx="1547400" cy="63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72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5A5F"/>
                </a:solidFill>
              </a:rPr>
              <a:t>Data Visualization</a:t>
            </a:r>
            <a:endParaRPr>
              <a:solidFill>
                <a:srgbClr val="FF5A5F"/>
              </a:solidFill>
            </a:endParaRPr>
          </a:p>
        </p:txBody>
      </p:sp>
      <p:sp>
        <p:nvSpPr>
          <p:cNvPr id="622" name="Google Shape;622;p72"/>
          <p:cNvSpPr/>
          <p:nvPr/>
        </p:nvSpPr>
        <p:spPr>
          <a:xfrm>
            <a:off x="7159500" y="533975"/>
            <a:ext cx="1547400" cy="63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3" name="Google Shape;623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4850" y="1722900"/>
            <a:ext cx="4134474" cy="2450750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72"/>
          <p:cNvSpPr txBox="1"/>
          <p:nvPr>
            <p:ph idx="1" type="body"/>
          </p:nvPr>
        </p:nvSpPr>
        <p:spPr>
          <a:xfrm>
            <a:off x="720000" y="1290400"/>
            <a:ext cx="3852000" cy="3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16452"/>
                </a:solidFill>
              </a:rPr>
              <a:t>How does pricing differ in different states?</a:t>
            </a:r>
            <a:endParaRPr b="1" sz="1600">
              <a:solidFill>
                <a:srgbClr val="91645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91645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16452"/>
              </a:buClr>
              <a:buSzPts val="1600"/>
              <a:buChar char="●"/>
            </a:pPr>
            <a:r>
              <a:rPr lang="en-GB" sz="1600">
                <a:solidFill>
                  <a:srgbClr val="916452"/>
                </a:solidFill>
              </a:rPr>
              <a:t>Hawaii have the highest average price of $461.1</a:t>
            </a:r>
            <a:endParaRPr sz="1600">
              <a:solidFill>
                <a:srgbClr val="91645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16452"/>
              </a:buClr>
              <a:buSzPts val="1600"/>
              <a:buChar char="●"/>
            </a:pPr>
            <a:r>
              <a:rPr lang="en-GB" sz="1600">
                <a:solidFill>
                  <a:srgbClr val="916452"/>
                </a:solidFill>
              </a:rPr>
              <a:t>Oregon have the lowest average price of $150.4</a:t>
            </a:r>
            <a:endParaRPr sz="1600">
              <a:solidFill>
                <a:srgbClr val="916452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73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5A5F"/>
                </a:solidFill>
              </a:rPr>
              <a:t>Data Visualization</a:t>
            </a:r>
            <a:endParaRPr>
              <a:solidFill>
                <a:srgbClr val="FF5A5F"/>
              </a:solidFill>
            </a:endParaRPr>
          </a:p>
        </p:txBody>
      </p:sp>
      <p:sp>
        <p:nvSpPr>
          <p:cNvPr id="630" name="Google Shape;630;p73"/>
          <p:cNvSpPr/>
          <p:nvPr/>
        </p:nvSpPr>
        <p:spPr>
          <a:xfrm>
            <a:off x="7159500" y="533975"/>
            <a:ext cx="1547400" cy="63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1" name="Google Shape;631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9" y="1680926"/>
            <a:ext cx="4212649" cy="24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73"/>
          <p:cNvSpPr txBox="1"/>
          <p:nvPr>
            <p:ph idx="1" type="body"/>
          </p:nvPr>
        </p:nvSpPr>
        <p:spPr>
          <a:xfrm>
            <a:off x="720000" y="1290400"/>
            <a:ext cx="3852000" cy="3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16452"/>
                </a:solidFill>
              </a:rPr>
              <a:t>How does pricing differ over time in different states?</a:t>
            </a:r>
            <a:endParaRPr b="1" sz="1600">
              <a:solidFill>
                <a:srgbClr val="91645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91645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16452"/>
              </a:buClr>
              <a:buSzPts val="1600"/>
              <a:buChar char="●"/>
            </a:pPr>
            <a:r>
              <a:rPr lang="en-GB" sz="1600">
                <a:solidFill>
                  <a:srgbClr val="916452"/>
                </a:solidFill>
              </a:rPr>
              <a:t>Most state show a constant average price over the year</a:t>
            </a:r>
            <a:endParaRPr sz="1600">
              <a:solidFill>
                <a:srgbClr val="91645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16452"/>
              </a:buClr>
              <a:buSzPts val="1600"/>
              <a:buChar char="●"/>
            </a:pPr>
            <a:r>
              <a:rPr lang="en-GB" sz="1600">
                <a:solidFill>
                  <a:srgbClr val="916452"/>
                </a:solidFill>
              </a:rPr>
              <a:t>Nevada have the most variation in price </a:t>
            </a:r>
            <a:endParaRPr sz="1600">
              <a:solidFill>
                <a:srgbClr val="91645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16452"/>
              </a:buClr>
              <a:buSzPts val="1400"/>
              <a:buChar char="○"/>
            </a:pPr>
            <a:r>
              <a:rPr lang="en-GB" sz="1400">
                <a:solidFill>
                  <a:srgbClr val="916452"/>
                </a:solidFill>
              </a:rPr>
              <a:t>Peaks in March to May and in October</a:t>
            </a:r>
            <a:endParaRPr sz="1400">
              <a:solidFill>
                <a:srgbClr val="91645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16452"/>
              </a:buClr>
              <a:buSzPts val="1600"/>
              <a:buChar char="●"/>
            </a:pPr>
            <a:r>
              <a:rPr lang="en-GB" sz="1600">
                <a:solidFill>
                  <a:srgbClr val="916452"/>
                </a:solidFill>
              </a:rPr>
              <a:t>Colorado show average price to go down and spike up in December</a:t>
            </a:r>
            <a:endParaRPr sz="1600">
              <a:solidFill>
                <a:srgbClr val="91645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74"/>
          <p:cNvSpPr txBox="1"/>
          <p:nvPr>
            <p:ph idx="1" type="body"/>
          </p:nvPr>
        </p:nvSpPr>
        <p:spPr>
          <a:xfrm>
            <a:off x="665525" y="1290400"/>
            <a:ext cx="3906600" cy="3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16452"/>
                </a:solidFill>
              </a:rPr>
              <a:t>What is the monthly availability by each state?</a:t>
            </a:r>
            <a:endParaRPr b="1" sz="1600">
              <a:solidFill>
                <a:srgbClr val="91645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91645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16452"/>
              </a:buClr>
              <a:buSzPts val="1600"/>
              <a:buChar char="●"/>
            </a:pPr>
            <a:r>
              <a:rPr lang="en-GB" sz="1600">
                <a:solidFill>
                  <a:srgbClr val="916452"/>
                </a:solidFill>
              </a:rPr>
              <a:t>Nevada have the most </a:t>
            </a:r>
            <a:r>
              <a:rPr lang="en-GB" sz="1600"/>
              <a:t>monthly </a:t>
            </a:r>
            <a:r>
              <a:rPr lang="en-GB" sz="1600">
                <a:solidFill>
                  <a:srgbClr val="916452"/>
                </a:solidFill>
              </a:rPr>
              <a:t>availability with 18.145 day per listings available on average</a:t>
            </a:r>
            <a:endParaRPr sz="1600">
              <a:solidFill>
                <a:srgbClr val="91645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16452"/>
              </a:buClr>
              <a:buSzPts val="1600"/>
              <a:buChar char="●"/>
            </a:pPr>
            <a:r>
              <a:rPr lang="en-GB" sz="1600">
                <a:solidFill>
                  <a:srgbClr val="916452"/>
                </a:solidFill>
              </a:rPr>
              <a:t>Washington have the least monthly availability with 4.841 days per listings available on average </a:t>
            </a:r>
            <a:endParaRPr sz="1600">
              <a:solidFill>
                <a:srgbClr val="91645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16452"/>
              </a:buClr>
              <a:buSzPts val="1600"/>
              <a:buChar char="●"/>
            </a:pPr>
            <a:r>
              <a:rPr lang="en-GB" sz="1600">
                <a:solidFill>
                  <a:srgbClr val="916452"/>
                </a:solidFill>
              </a:rPr>
              <a:t>Other states average monthly availability is between 5 to 6 days per listings available on average</a:t>
            </a:r>
            <a:endParaRPr sz="1600">
              <a:solidFill>
                <a:srgbClr val="916452"/>
              </a:solidFill>
            </a:endParaRPr>
          </a:p>
        </p:txBody>
      </p:sp>
      <p:sp>
        <p:nvSpPr>
          <p:cNvPr id="638" name="Google Shape;638;p74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5A5F"/>
                </a:solidFill>
              </a:rPr>
              <a:t>Data Visualization</a:t>
            </a:r>
            <a:endParaRPr>
              <a:solidFill>
                <a:srgbClr val="FF5A5F"/>
              </a:solidFill>
            </a:endParaRPr>
          </a:p>
        </p:txBody>
      </p:sp>
      <p:sp>
        <p:nvSpPr>
          <p:cNvPr id="639" name="Google Shape;639;p74"/>
          <p:cNvSpPr/>
          <p:nvPr/>
        </p:nvSpPr>
        <p:spPr>
          <a:xfrm>
            <a:off x="7159500" y="533975"/>
            <a:ext cx="1547400" cy="63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0" name="Google Shape;640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475" y="1798500"/>
            <a:ext cx="4014651" cy="2353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75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5A5F"/>
                </a:solidFill>
              </a:rPr>
              <a:t>Data Visualization</a:t>
            </a:r>
            <a:endParaRPr>
              <a:solidFill>
                <a:srgbClr val="FF5A5F"/>
              </a:solidFill>
            </a:endParaRPr>
          </a:p>
        </p:txBody>
      </p:sp>
      <p:sp>
        <p:nvSpPr>
          <p:cNvPr id="646" name="Google Shape;646;p75"/>
          <p:cNvSpPr/>
          <p:nvPr/>
        </p:nvSpPr>
        <p:spPr>
          <a:xfrm>
            <a:off x="7159500" y="533975"/>
            <a:ext cx="1547400" cy="63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7" name="Google Shape;647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1850" y="1747850"/>
            <a:ext cx="4069525" cy="2409697"/>
          </a:xfrm>
          <a:prstGeom prst="rect">
            <a:avLst/>
          </a:prstGeom>
          <a:noFill/>
          <a:ln>
            <a:noFill/>
          </a:ln>
        </p:spPr>
      </p:pic>
      <p:sp>
        <p:nvSpPr>
          <p:cNvPr id="648" name="Google Shape;648;p75"/>
          <p:cNvSpPr txBox="1"/>
          <p:nvPr>
            <p:ph idx="1" type="body"/>
          </p:nvPr>
        </p:nvSpPr>
        <p:spPr>
          <a:xfrm>
            <a:off x="720000" y="1290400"/>
            <a:ext cx="3852000" cy="3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What is the annual availability by each state?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Annual availability by state does not vary as much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Hawaii is the most available annually at 176.14 days availability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Washington is the least available annually at 152.72 days availability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1645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6"/>
          <p:cNvSpPr txBox="1"/>
          <p:nvPr>
            <p:ph type="title"/>
          </p:nvPr>
        </p:nvSpPr>
        <p:spPr>
          <a:xfrm>
            <a:off x="5205300" y="1763700"/>
            <a:ext cx="3069900" cy="58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5A5F"/>
                </a:solidFill>
              </a:rPr>
              <a:t>Stakeholders</a:t>
            </a:r>
            <a:endParaRPr>
              <a:solidFill>
                <a:srgbClr val="FF5A5F"/>
              </a:solidFill>
            </a:endParaRPr>
          </a:p>
        </p:txBody>
      </p:sp>
      <p:sp>
        <p:nvSpPr>
          <p:cNvPr id="383" name="Google Shape;383;p46"/>
          <p:cNvSpPr txBox="1"/>
          <p:nvPr>
            <p:ph idx="1" type="subTitle"/>
          </p:nvPr>
        </p:nvSpPr>
        <p:spPr>
          <a:xfrm>
            <a:off x="4853250" y="2281900"/>
            <a:ext cx="3774000" cy="17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16452"/>
                </a:solidFill>
              </a:rPr>
              <a:t>Prioritize</a:t>
            </a:r>
            <a:r>
              <a:rPr lang="en-GB">
                <a:solidFill>
                  <a:srgbClr val="916452"/>
                </a:solidFill>
              </a:rPr>
              <a:t> their revenue stream by focusing on: </a:t>
            </a:r>
            <a:endParaRPr>
              <a:solidFill>
                <a:srgbClr val="91645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1645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916452"/>
                </a:solidFill>
              </a:rPr>
              <a:t>Listing Hosts</a:t>
            </a:r>
            <a:endParaRPr b="1">
              <a:solidFill>
                <a:srgbClr val="91645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916452"/>
                </a:solidFill>
              </a:rPr>
              <a:t>Staying Guests</a:t>
            </a:r>
            <a:endParaRPr b="1">
              <a:solidFill>
                <a:srgbClr val="91645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16452"/>
              </a:solidFill>
            </a:endParaRPr>
          </a:p>
        </p:txBody>
      </p:sp>
      <p:grpSp>
        <p:nvGrpSpPr>
          <p:cNvPr id="384" name="Google Shape;384;p46"/>
          <p:cNvGrpSpPr/>
          <p:nvPr/>
        </p:nvGrpSpPr>
        <p:grpSpPr>
          <a:xfrm>
            <a:off x="1073180" y="1362369"/>
            <a:ext cx="2261609" cy="2367234"/>
            <a:chOff x="1073180" y="1362369"/>
            <a:chExt cx="2261609" cy="2367234"/>
          </a:xfrm>
        </p:grpSpPr>
        <p:grpSp>
          <p:nvGrpSpPr>
            <p:cNvPr id="385" name="Google Shape;385;p46"/>
            <p:cNvGrpSpPr/>
            <p:nvPr/>
          </p:nvGrpSpPr>
          <p:grpSpPr>
            <a:xfrm>
              <a:off x="1073180" y="1362369"/>
              <a:ext cx="2261609" cy="1490976"/>
              <a:chOff x="1225580" y="1576023"/>
              <a:chExt cx="2261609" cy="1490976"/>
            </a:xfrm>
          </p:grpSpPr>
          <p:grpSp>
            <p:nvGrpSpPr>
              <p:cNvPr id="386" name="Google Shape;386;p46"/>
              <p:cNvGrpSpPr/>
              <p:nvPr/>
            </p:nvGrpSpPr>
            <p:grpSpPr>
              <a:xfrm>
                <a:off x="1225580" y="1576023"/>
                <a:ext cx="2261609" cy="1490976"/>
                <a:chOff x="1216975" y="1950278"/>
                <a:chExt cx="1824025" cy="1202497"/>
              </a:xfrm>
            </p:grpSpPr>
            <p:sp>
              <p:nvSpPr>
                <p:cNvPr id="387" name="Google Shape;387;p46"/>
                <p:cNvSpPr/>
                <p:nvPr/>
              </p:nvSpPr>
              <p:spPr>
                <a:xfrm>
                  <a:off x="1216975" y="2257425"/>
                  <a:ext cx="533400" cy="895350"/>
                </a:xfrm>
                <a:custGeom>
                  <a:rect b="b" l="l" r="r" t="t"/>
                  <a:pathLst>
                    <a:path extrusionOk="0" h="35814" w="21336">
                      <a:moveTo>
                        <a:pt x="0" y="34099"/>
                      </a:moveTo>
                      <a:lnTo>
                        <a:pt x="0" y="3238"/>
                      </a:lnTo>
                      <a:lnTo>
                        <a:pt x="21336" y="0"/>
                      </a:lnTo>
                      <a:lnTo>
                        <a:pt x="21336" y="3581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</p:sp>
            <p:sp>
              <p:nvSpPr>
                <p:cNvPr id="388" name="Google Shape;388;p46"/>
                <p:cNvSpPr/>
                <p:nvPr/>
              </p:nvSpPr>
              <p:spPr>
                <a:xfrm flipH="1">
                  <a:off x="2507600" y="2204760"/>
                  <a:ext cx="533400" cy="895350"/>
                </a:xfrm>
                <a:custGeom>
                  <a:rect b="b" l="l" r="r" t="t"/>
                  <a:pathLst>
                    <a:path extrusionOk="0" h="35814" w="21336">
                      <a:moveTo>
                        <a:pt x="0" y="34099"/>
                      </a:moveTo>
                      <a:lnTo>
                        <a:pt x="0" y="3238"/>
                      </a:lnTo>
                      <a:lnTo>
                        <a:pt x="21336" y="0"/>
                      </a:lnTo>
                      <a:lnTo>
                        <a:pt x="21336" y="3581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</p:sp>
            <p:sp>
              <p:nvSpPr>
                <p:cNvPr id="389" name="Google Shape;389;p46"/>
                <p:cNvSpPr/>
                <p:nvPr/>
              </p:nvSpPr>
              <p:spPr>
                <a:xfrm>
                  <a:off x="1828242" y="1950278"/>
                  <a:ext cx="615175" cy="1162050"/>
                </a:xfrm>
                <a:custGeom>
                  <a:rect b="b" l="l" r="r" t="t"/>
                  <a:pathLst>
                    <a:path extrusionOk="0" h="46482" w="24607">
                      <a:moveTo>
                        <a:pt x="0" y="4191"/>
                      </a:moveTo>
                      <a:lnTo>
                        <a:pt x="0" y="46482"/>
                      </a:lnTo>
                      <a:lnTo>
                        <a:pt x="24607" y="44615"/>
                      </a:lnTo>
                      <a:lnTo>
                        <a:pt x="2457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</p:sp>
          </p:grpSp>
          <p:grpSp>
            <p:nvGrpSpPr>
              <p:cNvPr id="390" name="Google Shape;390;p46"/>
              <p:cNvGrpSpPr/>
              <p:nvPr/>
            </p:nvGrpSpPr>
            <p:grpSpPr>
              <a:xfrm>
                <a:off x="2773316" y="1979522"/>
                <a:ext cx="530726" cy="529715"/>
                <a:chOff x="-60254550" y="3367325"/>
                <a:chExt cx="318200" cy="317575"/>
              </a:xfrm>
            </p:grpSpPr>
            <p:sp>
              <p:nvSpPr>
                <p:cNvPr id="391" name="Google Shape;391;p46"/>
                <p:cNvSpPr/>
                <p:nvPr/>
              </p:nvSpPr>
              <p:spPr>
                <a:xfrm>
                  <a:off x="-60219125" y="3367325"/>
                  <a:ext cx="51225" cy="103575"/>
                </a:xfrm>
                <a:custGeom>
                  <a:rect b="b" l="l" r="r" t="t"/>
                  <a:pathLst>
                    <a:path extrusionOk="0" h="4143" w="2049">
                      <a:moveTo>
                        <a:pt x="1051" y="0"/>
                      </a:moveTo>
                      <a:cubicBezTo>
                        <a:pt x="935" y="0"/>
                        <a:pt x="815" y="57"/>
                        <a:pt x="725" y="164"/>
                      </a:cubicBezTo>
                      <a:cubicBezTo>
                        <a:pt x="568" y="290"/>
                        <a:pt x="568" y="573"/>
                        <a:pt x="757" y="731"/>
                      </a:cubicBezTo>
                      <a:cubicBezTo>
                        <a:pt x="1103" y="1046"/>
                        <a:pt x="1103" y="1456"/>
                        <a:pt x="757" y="1771"/>
                      </a:cubicBezTo>
                      <a:cubicBezTo>
                        <a:pt x="32" y="2401"/>
                        <a:pt x="1" y="3377"/>
                        <a:pt x="757" y="4039"/>
                      </a:cubicBezTo>
                      <a:cubicBezTo>
                        <a:pt x="828" y="4110"/>
                        <a:pt x="924" y="4143"/>
                        <a:pt x="1023" y="4143"/>
                      </a:cubicBezTo>
                      <a:cubicBezTo>
                        <a:pt x="1144" y="4143"/>
                        <a:pt x="1269" y="4094"/>
                        <a:pt x="1356" y="4007"/>
                      </a:cubicBezTo>
                      <a:cubicBezTo>
                        <a:pt x="1513" y="3850"/>
                        <a:pt x="1513" y="3566"/>
                        <a:pt x="1292" y="3409"/>
                      </a:cubicBezTo>
                      <a:cubicBezTo>
                        <a:pt x="946" y="3094"/>
                        <a:pt x="946" y="2716"/>
                        <a:pt x="1292" y="2401"/>
                      </a:cubicBezTo>
                      <a:cubicBezTo>
                        <a:pt x="2017" y="1771"/>
                        <a:pt x="2049" y="762"/>
                        <a:pt x="1292" y="101"/>
                      </a:cubicBezTo>
                      <a:cubicBezTo>
                        <a:pt x="1224" y="33"/>
                        <a:pt x="1139" y="0"/>
                        <a:pt x="105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" name="Google Shape;392;p46"/>
                <p:cNvSpPr/>
                <p:nvPr/>
              </p:nvSpPr>
              <p:spPr>
                <a:xfrm>
                  <a:off x="-60156900" y="3367325"/>
                  <a:ext cx="51225" cy="103575"/>
                </a:xfrm>
                <a:custGeom>
                  <a:rect b="b" l="l" r="r" t="t"/>
                  <a:pathLst>
                    <a:path extrusionOk="0" h="4143" w="2049">
                      <a:moveTo>
                        <a:pt x="1038" y="0"/>
                      </a:moveTo>
                      <a:cubicBezTo>
                        <a:pt x="913" y="0"/>
                        <a:pt x="783" y="57"/>
                        <a:pt x="694" y="164"/>
                      </a:cubicBezTo>
                      <a:cubicBezTo>
                        <a:pt x="536" y="290"/>
                        <a:pt x="536" y="573"/>
                        <a:pt x="757" y="731"/>
                      </a:cubicBezTo>
                      <a:cubicBezTo>
                        <a:pt x="1103" y="1046"/>
                        <a:pt x="1103" y="1456"/>
                        <a:pt x="757" y="1771"/>
                      </a:cubicBezTo>
                      <a:cubicBezTo>
                        <a:pt x="32" y="2401"/>
                        <a:pt x="1" y="3377"/>
                        <a:pt x="757" y="4039"/>
                      </a:cubicBezTo>
                      <a:cubicBezTo>
                        <a:pt x="828" y="4110"/>
                        <a:pt x="918" y="4143"/>
                        <a:pt x="1010" y="4143"/>
                      </a:cubicBezTo>
                      <a:cubicBezTo>
                        <a:pt x="1122" y="4143"/>
                        <a:pt x="1237" y="4094"/>
                        <a:pt x="1324" y="4007"/>
                      </a:cubicBezTo>
                      <a:cubicBezTo>
                        <a:pt x="1481" y="3850"/>
                        <a:pt x="1481" y="3566"/>
                        <a:pt x="1292" y="3409"/>
                      </a:cubicBezTo>
                      <a:cubicBezTo>
                        <a:pt x="946" y="3094"/>
                        <a:pt x="946" y="2716"/>
                        <a:pt x="1292" y="2401"/>
                      </a:cubicBezTo>
                      <a:cubicBezTo>
                        <a:pt x="2017" y="1771"/>
                        <a:pt x="2049" y="762"/>
                        <a:pt x="1292" y="101"/>
                      </a:cubicBezTo>
                      <a:cubicBezTo>
                        <a:pt x="1224" y="33"/>
                        <a:pt x="1133" y="0"/>
                        <a:pt x="103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3" name="Google Shape;393;p46"/>
                <p:cNvSpPr/>
                <p:nvPr/>
              </p:nvSpPr>
              <p:spPr>
                <a:xfrm>
                  <a:off x="-60094675" y="3367325"/>
                  <a:ext cx="51225" cy="103575"/>
                </a:xfrm>
                <a:custGeom>
                  <a:rect b="b" l="l" r="r" t="t"/>
                  <a:pathLst>
                    <a:path extrusionOk="0" h="4143" w="2049">
                      <a:moveTo>
                        <a:pt x="1038" y="0"/>
                      </a:moveTo>
                      <a:cubicBezTo>
                        <a:pt x="913" y="0"/>
                        <a:pt x="783" y="57"/>
                        <a:pt x="694" y="164"/>
                      </a:cubicBezTo>
                      <a:cubicBezTo>
                        <a:pt x="536" y="290"/>
                        <a:pt x="536" y="573"/>
                        <a:pt x="725" y="731"/>
                      </a:cubicBezTo>
                      <a:cubicBezTo>
                        <a:pt x="1103" y="1046"/>
                        <a:pt x="1103" y="1456"/>
                        <a:pt x="725" y="1771"/>
                      </a:cubicBezTo>
                      <a:cubicBezTo>
                        <a:pt x="32" y="2401"/>
                        <a:pt x="1" y="3377"/>
                        <a:pt x="725" y="4039"/>
                      </a:cubicBezTo>
                      <a:cubicBezTo>
                        <a:pt x="796" y="4110"/>
                        <a:pt x="893" y="4143"/>
                        <a:pt x="992" y="4143"/>
                      </a:cubicBezTo>
                      <a:cubicBezTo>
                        <a:pt x="1113" y="4143"/>
                        <a:pt x="1237" y="4094"/>
                        <a:pt x="1324" y="4007"/>
                      </a:cubicBezTo>
                      <a:cubicBezTo>
                        <a:pt x="1481" y="3850"/>
                        <a:pt x="1481" y="3566"/>
                        <a:pt x="1292" y="3409"/>
                      </a:cubicBezTo>
                      <a:cubicBezTo>
                        <a:pt x="946" y="3094"/>
                        <a:pt x="946" y="2716"/>
                        <a:pt x="1292" y="2401"/>
                      </a:cubicBezTo>
                      <a:cubicBezTo>
                        <a:pt x="1985" y="1771"/>
                        <a:pt x="2048" y="762"/>
                        <a:pt x="1292" y="101"/>
                      </a:cubicBezTo>
                      <a:cubicBezTo>
                        <a:pt x="1224" y="33"/>
                        <a:pt x="1133" y="0"/>
                        <a:pt x="103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4" name="Google Shape;394;p46"/>
                <p:cNvSpPr/>
                <p:nvPr/>
              </p:nvSpPr>
              <p:spPr>
                <a:xfrm>
                  <a:off x="-60254550" y="3478525"/>
                  <a:ext cx="318200" cy="206375"/>
                </a:xfrm>
                <a:custGeom>
                  <a:rect b="b" l="l" r="r" t="t"/>
                  <a:pathLst>
                    <a:path extrusionOk="0" h="8255" w="12728">
                      <a:moveTo>
                        <a:pt x="10428" y="1607"/>
                      </a:moveTo>
                      <a:cubicBezTo>
                        <a:pt x="11184" y="1607"/>
                        <a:pt x="11814" y="2237"/>
                        <a:pt x="11814" y="2994"/>
                      </a:cubicBezTo>
                      <a:cubicBezTo>
                        <a:pt x="11814" y="3718"/>
                        <a:pt x="11184" y="4380"/>
                        <a:pt x="10428" y="4380"/>
                      </a:cubicBezTo>
                      <a:lnTo>
                        <a:pt x="9767" y="4380"/>
                      </a:lnTo>
                      <a:cubicBezTo>
                        <a:pt x="9861" y="4002"/>
                        <a:pt x="9893" y="3655"/>
                        <a:pt x="9893" y="3246"/>
                      </a:cubicBezTo>
                      <a:lnTo>
                        <a:pt x="9893" y="1607"/>
                      </a:lnTo>
                      <a:close/>
                      <a:moveTo>
                        <a:pt x="410" y="1"/>
                      </a:moveTo>
                      <a:cubicBezTo>
                        <a:pt x="158" y="1"/>
                        <a:pt x="0" y="190"/>
                        <a:pt x="0" y="379"/>
                      </a:cubicBezTo>
                      <a:lnTo>
                        <a:pt x="0" y="3309"/>
                      </a:lnTo>
                      <a:cubicBezTo>
                        <a:pt x="0" y="5041"/>
                        <a:pt x="882" y="6522"/>
                        <a:pt x="2237" y="7436"/>
                      </a:cubicBezTo>
                      <a:lnTo>
                        <a:pt x="441" y="7436"/>
                      </a:lnTo>
                      <a:cubicBezTo>
                        <a:pt x="189" y="7436"/>
                        <a:pt x="32" y="7625"/>
                        <a:pt x="32" y="7845"/>
                      </a:cubicBezTo>
                      <a:cubicBezTo>
                        <a:pt x="32" y="8066"/>
                        <a:pt x="252" y="8255"/>
                        <a:pt x="441" y="8255"/>
                      </a:cubicBezTo>
                      <a:lnTo>
                        <a:pt x="9546" y="8255"/>
                      </a:lnTo>
                      <a:cubicBezTo>
                        <a:pt x="9767" y="8255"/>
                        <a:pt x="9924" y="8066"/>
                        <a:pt x="9924" y="7845"/>
                      </a:cubicBezTo>
                      <a:cubicBezTo>
                        <a:pt x="9924" y="7593"/>
                        <a:pt x="9735" y="7436"/>
                        <a:pt x="9546" y="7436"/>
                      </a:cubicBezTo>
                      <a:lnTo>
                        <a:pt x="7719" y="7436"/>
                      </a:lnTo>
                      <a:cubicBezTo>
                        <a:pt x="8538" y="6900"/>
                        <a:pt x="9168" y="6144"/>
                        <a:pt x="9578" y="5230"/>
                      </a:cubicBezTo>
                      <a:lnTo>
                        <a:pt x="10523" y="5230"/>
                      </a:lnTo>
                      <a:cubicBezTo>
                        <a:pt x="11751" y="5230"/>
                        <a:pt x="12728" y="4254"/>
                        <a:pt x="12728" y="3025"/>
                      </a:cubicBezTo>
                      <a:cubicBezTo>
                        <a:pt x="12728" y="1796"/>
                        <a:pt x="11657" y="788"/>
                        <a:pt x="10428" y="788"/>
                      </a:cubicBezTo>
                      <a:lnTo>
                        <a:pt x="9893" y="788"/>
                      </a:lnTo>
                      <a:lnTo>
                        <a:pt x="9893" y="379"/>
                      </a:lnTo>
                      <a:cubicBezTo>
                        <a:pt x="9893" y="158"/>
                        <a:pt x="9704" y="1"/>
                        <a:pt x="948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5" name="Google Shape;395;p46"/>
              <p:cNvGrpSpPr/>
              <p:nvPr/>
            </p:nvGrpSpPr>
            <p:grpSpPr>
              <a:xfrm>
                <a:off x="2135842" y="2518359"/>
                <a:ext cx="439624" cy="532860"/>
                <a:chOff x="-39248625" y="3588600"/>
                <a:chExt cx="256775" cy="316050"/>
              </a:xfrm>
            </p:grpSpPr>
            <p:sp>
              <p:nvSpPr>
                <p:cNvPr id="396" name="Google Shape;396;p46"/>
                <p:cNvSpPr/>
                <p:nvPr/>
              </p:nvSpPr>
              <p:spPr>
                <a:xfrm>
                  <a:off x="-39248625" y="3588600"/>
                  <a:ext cx="256775" cy="316050"/>
                </a:xfrm>
                <a:custGeom>
                  <a:rect b="b" l="l" r="r" t="t"/>
                  <a:pathLst>
                    <a:path extrusionOk="0" h="12642" w="10271">
                      <a:moveTo>
                        <a:pt x="5364" y="0"/>
                      </a:moveTo>
                      <a:cubicBezTo>
                        <a:pt x="5041" y="0"/>
                        <a:pt x="4710" y="118"/>
                        <a:pt x="4443" y="355"/>
                      </a:cubicBezTo>
                      <a:lnTo>
                        <a:pt x="3277" y="1552"/>
                      </a:lnTo>
                      <a:cubicBezTo>
                        <a:pt x="2804" y="2025"/>
                        <a:pt x="2804" y="2812"/>
                        <a:pt x="3277" y="3316"/>
                      </a:cubicBezTo>
                      <a:lnTo>
                        <a:pt x="3938" y="3978"/>
                      </a:lnTo>
                      <a:lnTo>
                        <a:pt x="1702" y="6215"/>
                      </a:lnTo>
                      <a:cubicBezTo>
                        <a:pt x="1544" y="6152"/>
                        <a:pt x="1355" y="6057"/>
                        <a:pt x="1135" y="6057"/>
                      </a:cubicBezTo>
                      <a:cubicBezTo>
                        <a:pt x="1119" y="6056"/>
                        <a:pt x="1104" y="6056"/>
                        <a:pt x="1089" y="6056"/>
                      </a:cubicBezTo>
                      <a:cubicBezTo>
                        <a:pt x="538" y="6056"/>
                        <a:pt x="0" y="6611"/>
                        <a:pt x="0" y="7286"/>
                      </a:cubicBezTo>
                      <a:cubicBezTo>
                        <a:pt x="0" y="7947"/>
                        <a:pt x="567" y="8515"/>
                        <a:pt x="1229" y="8515"/>
                      </a:cubicBezTo>
                      <a:cubicBezTo>
                        <a:pt x="1418" y="8515"/>
                        <a:pt x="1576" y="8483"/>
                        <a:pt x="1733" y="8388"/>
                      </a:cubicBezTo>
                      <a:lnTo>
                        <a:pt x="3560" y="10216"/>
                      </a:lnTo>
                      <a:cubicBezTo>
                        <a:pt x="2993" y="10720"/>
                        <a:pt x="2615" y="11381"/>
                        <a:pt x="2521" y="12169"/>
                      </a:cubicBezTo>
                      <a:cubicBezTo>
                        <a:pt x="2489" y="12421"/>
                        <a:pt x="2678" y="12642"/>
                        <a:pt x="2930" y="12642"/>
                      </a:cubicBezTo>
                      <a:lnTo>
                        <a:pt x="8633" y="12642"/>
                      </a:lnTo>
                      <a:cubicBezTo>
                        <a:pt x="8853" y="12642"/>
                        <a:pt x="9074" y="12421"/>
                        <a:pt x="9011" y="12169"/>
                      </a:cubicBezTo>
                      <a:cubicBezTo>
                        <a:pt x="8790" y="10562"/>
                        <a:pt x="7404" y="9334"/>
                        <a:pt x="5766" y="9334"/>
                      </a:cubicBezTo>
                      <a:cubicBezTo>
                        <a:pt x="5199" y="9334"/>
                        <a:pt x="4695" y="9491"/>
                        <a:pt x="4222" y="9743"/>
                      </a:cubicBezTo>
                      <a:lnTo>
                        <a:pt x="2300" y="7853"/>
                      </a:lnTo>
                      <a:cubicBezTo>
                        <a:pt x="2363" y="7695"/>
                        <a:pt x="2395" y="7475"/>
                        <a:pt x="2395" y="7286"/>
                      </a:cubicBezTo>
                      <a:cubicBezTo>
                        <a:pt x="2395" y="7097"/>
                        <a:pt x="2363" y="6939"/>
                        <a:pt x="2300" y="6782"/>
                      </a:cubicBezTo>
                      <a:lnTo>
                        <a:pt x="4285" y="4797"/>
                      </a:lnTo>
                      <a:lnTo>
                        <a:pt x="4285" y="4797"/>
                      </a:lnTo>
                      <a:cubicBezTo>
                        <a:pt x="4253" y="5742"/>
                        <a:pt x="4537" y="6624"/>
                        <a:pt x="5073" y="7317"/>
                      </a:cubicBezTo>
                      <a:lnTo>
                        <a:pt x="10271" y="2119"/>
                      </a:lnTo>
                      <a:cubicBezTo>
                        <a:pt x="9636" y="1606"/>
                        <a:pt x="8888" y="1321"/>
                        <a:pt x="8026" y="1321"/>
                      </a:cubicBezTo>
                      <a:cubicBezTo>
                        <a:pt x="7776" y="1321"/>
                        <a:pt x="7516" y="1345"/>
                        <a:pt x="7246" y="1394"/>
                      </a:cubicBezTo>
                      <a:lnTo>
                        <a:pt x="6238" y="355"/>
                      </a:lnTo>
                      <a:cubicBezTo>
                        <a:pt x="6002" y="118"/>
                        <a:pt x="5687" y="0"/>
                        <a:pt x="536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7" name="Google Shape;397;p46"/>
                <p:cNvSpPr/>
                <p:nvPr/>
              </p:nvSpPr>
              <p:spPr>
                <a:xfrm>
                  <a:off x="-39076150" y="3684875"/>
                  <a:ext cx="84300" cy="80300"/>
                </a:xfrm>
                <a:custGeom>
                  <a:rect b="b" l="l" r="r" t="t"/>
                  <a:pathLst>
                    <a:path extrusionOk="0" h="3212" w="3372">
                      <a:moveTo>
                        <a:pt x="2868" y="1"/>
                      </a:moveTo>
                      <a:lnTo>
                        <a:pt x="1" y="2868"/>
                      </a:lnTo>
                      <a:cubicBezTo>
                        <a:pt x="353" y="3098"/>
                        <a:pt x="757" y="3212"/>
                        <a:pt x="1156" y="3212"/>
                      </a:cubicBezTo>
                      <a:cubicBezTo>
                        <a:pt x="1686" y="3212"/>
                        <a:pt x="2207" y="3011"/>
                        <a:pt x="2584" y="2616"/>
                      </a:cubicBezTo>
                      <a:cubicBezTo>
                        <a:pt x="3309" y="1891"/>
                        <a:pt x="3372" y="851"/>
                        <a:pt x="286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8" name="Google Shape;398;p46"/>
              <p:cNvGrpSpPr/>
              <p:nvPr/>
            </p:nvGrpSpPr>
            <p:grpSpPr>
              <a:xfrm>
                <a:off x="1410245" y="1976503"/>
                <a:ext cx="546161" cy="532878"/>
                <a:chOff x="-17170750" y="4058800"/>
                <a:chExt cx="308775" cy="304050"/>
              </a:xfrm>
            </p:grpSpPr>
            <p:sp>
              <p:nvSpPr>
                <p:cNvPr id="399" name="Google Shape;399;p46"/>
                <p:cNvSpPr/>
                <p:nvPr/>
              </p:nvSpPr>
              <p:spPr>
                <a:xfrm>
                  <a:off x="-17041575" y="4058800"/>
                  <a:ext cx="49650" cy="49850"/>
                </a:xfrm>
                <a:custGeom>
                  <a:rect b="b" l="l" r="r" t="t"/>
                  <a:pathLst>
                    <a:path extrusionOk="0" h="1994" w="1986">
                      <a:moveTo>
                        <a:pt x="989" y="1"/>
                      </a:moveTo>
                      <a:cubicBezTo>
                        <a:pt x="859" y="1"/>
                        <a:pt x="725" y="56"/>
                        <a:pt x="662" y="166"/>
                      </a:cubicBezTo>
                      <a:lnTo>
                        <a:pt x="1" y="1521"/>
                      </a:lnTo>
                      <a:lnTo>
                        <a:pt x="32" y="1521"/>
                      </a:lnTo>
                      <a:lnTo>
                        <a:pt x="977" y="1993"/>
                      </a:lnTo>
                      <a:lnTo>
                        <a:pt x="1954" y="1521"/>
                      </a:lnTo>
                      <a:lnTo>
                        <a:pt x="1985" y="1521"/>
                      </a:lnTo>
                      <a:lnTo>
                        <a:pt x="1292" y="166"/>
                      </a:lnTo>
                      <a:cubicBezTo>
                        <a:pt x="1245" y="56"/>
                        <a:pt x="1119" y="1"/>
                        <a:pt x="98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0" name="Google Shape;400;p46"/>
                <p:cNvSpPr/>
                <p:nvPr/>
              </p:nvSpPr>
              <p:spPr>
                <a:xfrm>
                  <a:off x="-17041575" y="4312625"/>
                  <a:ext cx="49650" cy="50225"/>
                </a:xfrm>
                <a:custGeom>
                  <a:rect b="b" l="l" r="r" t="t"/>
                  <a:pathLst>
                    <a:path extrusionOk="0" h="2009" w="1986">
                      <a:moveTo>
                        <a:pt x="977" y="0"/>
                      </a:moveTo>
                      <a:lnTo>
                        <a:pt x="32" y="473"/>
                      </a:lnTo>
                      <a:lnTo>
                        <a:pt x="1" y="473"/>
                      </a:lnTo>
                      <a:lnTo>
                        <a:pt x="662" y="1796"/>
                      </a:lnTo>
                      <a:cubicBezTo>
                        <a:pt x="757" y="1938"/>
                        <a:pt x="891" y="2009"/>
                        <a:pt x="1013" y="2009"/>
                      </a:cubicBezTo>
                      <a:cubicBezTo>
                        <a:pt x="1135" y="2009"/>
                        <a:pt x="1245" y="1938"/>
                        <a:pt x="1292" y="1796"/>
                      </a:cubicBezTo>
                      <a:lnTo>
                        <a:pt x="1985" y="473"/>
                      </a:lnTo>
                      <a:lnTo>
                        <a:pt x="1954" y="473"/>
                      </a:lnTo>
                      <a:lnTo>
                        <a:pt x="97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1" name="Google Shape;401;p46"/>
                <p:cNvSpPr/>
                <p:nvPr/>
              </p:nvSpPr>
              <p:spPr>
                <a:xfrm>
                  <a:off x="-17170750" y="4186600"/>
                  <a:ext cx="52800" cy="48075"/>
                </a:xfrm>
                <a:custGeom>
                  <a:rect b="b" l="l" r="r" t="t"/>
                  <a:pathLst>
                    <a:path extrusionOk="0" h="1923" w="2112">
                      <a:moveTo>
                        <a:pt x="1639" y="0"/>
                      </a:moveTo>
                      <a:lnTo>
                        <a:pt x="284" y="630"/>
                      </a:lnTo>
                      <a:cubicBezTo>
                        <a:pt x="1" y="788"/>
                        <a:pt x="1" y="1135"/>
                        <a:pt x="284" y="1261"/>
                      </a:cubicBezTo>
                      <a:lnTo>
                        <a:pt x="1639" y="1922"/>
                      </a:lnTo>
                      <a:lnTo>
                        <a:pt x="1639" y="1891"/>
                      </a:lnTo>
                      <a:lnTo>
                        <a:pt x="2112" y="946"/>
                      </a:lnTo>
                      <a:lnTo>
                        <a:pt x="163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2" name="Google Shape;402;p46"/>
                <p:cNvSpPr/>
                <p:nvPr/>
              </p:nvSpPr>
              <p:spPr>
                <a:xfrm>
                  <a:off x="-16914775" y="4185025"/>
                  <a:ext cx="52800" cy="49650"/>
                </a:xfrm>
                <a:custGeom>
                  <a:rect b="b" l="l" r="r" t="t"/>
                  <a:pathLst>
                    <a:path extrusionOk="0" h="1986" w="2112">
                      <a:moveTo>
                        <a:pt x="474" y="0"/>
                      </a:moveTo>
                      <a:lnTo>
                        <a:pt x="474" y="63"/>
                      </a:lnTo>
                      <a:lnTo>
                        <a:pt x="1" y="1009"/>
                      </a:lnTo>
                      <a:lnTo>
                        <a:pt x="474" y="1954"/>
                      </a:lnTo>
                      <a:lnTo>
                        <a:pt x="474" y="1985"/>
                      </a:lnTo>
                      <a:lnTo>
                        <a:pt x="1828" y="1324"/>
                      </a:lnTo>
                      <a:cubicBezTo>
                        <a:pt x="2112" y="1198"/>
                        <a:pt x="2112" y="851"/>
                        <a:pt x="1828" y="693"/>
                      </a:cubicBezTo>
                      <a:lnTo>
                        <a:pt x="47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" name="Google Shape;403;p46"/>
                <p:cNvSpPr/>
                <p:nvPr/>
              </p:nvSpPr>
              <p:spPr>
                <a:xfrm>
                  <a:off x="-17127800" y="4273225"/>
                  <a:ext cx="47650" cy="46500"/>
                </a:xfrm>
                <a:custGeom>
                  <a:rect b="b" l="l" r="r" t="t"/>
                  <a:pathLst>
                    <a:path extrusionOk="0" h="1860" w="1906">
                      <a:moveTo>
                        <a:pt x="551" y="1"/>
                      </a:moveTo>
                      <a:lnTo>
                        <a:pt x="79" y="1419"/>
                      </a:lnTo>
                      <a:cubicBezTo>
                        <a:pt x="0" y="1628"/>
                        <a:pt x="183" y="1859"/>
                        <a:pt x="373" y="1859"/>
                      </a:cubicBezTo>
                      <a:cubicBezTo>
                        <a:pt x="412" y="1859"/>
                        <a:pt x="451" y="1850"/>
                        <a:pt x="488" y="1828"/>
                      </a:cubicBezTo>
                      <a:lnTo>
                        <a:pt x="1906" y="1356"/>
                      </a:lnTo>
                      <a:lnTo>
                        <a:pt x="1906" y="1324"/>
                      </a:lnTo>
                      <a:lnTo>
                        <a:pt x="1591" y="347"/>
                      </a:lnTo>
                      <a:lnTo>
                        <a:pt x="58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4" name="Google Shape;404;p46"/>
                <p:cNvSpPr/>
                <p:nvPr/>
              </p:nvSpPr>
              <p:spPr>
                <a:xfrm>
                  <a:off x="-16952575" y="4100775"/>
                  <a:ext cx="47675" cy="47250"/>
                </a:xfrm>
                <a:custGeom>
                  <a:rect b="b" l="l" r="r" t="t"/>
                  <a:pathLst>
                    <a:path extrusionOk="0" h="1890" w="1907">
                      <a:moveTo>
                        <a:pt x="1544" y="0"/>
                      </a:moveTo>
                      <a:cubicBezTo>
                        <a:pt x="1503" y="0"/>
                        <a:pt x="1461" y="10"/>
                        <a:pt x="1418" y="31"/>
                      </a:cubicBezTo>
                      <a:lnTo>
                        <a:pt x="1" y="503"/>
                      </a:lnTo>
                      <a:lnTo>
                        <a:pt x="1" y="535"/>
                      </a:lnTo>
                      <a:lnTo>
                        <a:pt x="316" y="1543"/>
                      </a:lnTo>
                      <a:lnTo>
                        <a:pt x="1324" y="1890"/>
                      </a:lnTo>
                      <a:lnTo>
                        <a:pt x="1355" y="1890"/>
                      </a:lnTo>
                      <a:lnTo>
                        <a:pt x="1828" y="472"/>
                      </a:lnTo>
                      <a:cubicBezTo>
                        <a:pt x="1907" y="236"/>
                        <a:pt x="1745" y="0"/>
                        <a:pt x="15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5" name="Google Shape;405;p46"/>
                <p:cNvSpPr/>
                <p:nvPr/>
              </p:nvSpPr>
              <p:spPr>
                <a:xfrm>
                  <a:off x="-16954150" y="4273225"/>
                  <a:ext cx="49200" cy="47800"/>
                </a:xfrm>
                <a:custGeom>
                  <a:rect b="b" l="l" r="r" t="t"/>
                  <a:pathLst>
                    <a:path extrusionOk="0" h="1912" w="1968">
                      <a:moveTo>
                        <a:pt x="1387" y="1"/>
                      </a:moveTo>
                      <a:lnTo>
                        <a:pt x="379" y="347"/>
                      </a:lnTo>
                      <a:lnTo>
                        <a:pt x="1" y="1356"/>
                      </a:lnTo>
                      <a:lnTo>
                        <a:pt x="1" y="1419"/>
                      </a:lnTo>
                      <a:lnTo>
                        <a:pt x="1418" y="1891"/>
                      </a:lnTo>
                      <a:cubicBezTo>
                        <a:pt x="1460" y="1905"/>
                        <a:pt x="1501" y="1911"/>
                        <a:pt x="1541" y="1911"/>
                      </a:cubicBezTo>
                      <a:cubicBezTo>
                        <a:pt x="1776" y="1911"/>
                        <a:pt x="1967" y="1692"/>
                        <a:pt x="1860" y="1450"/>
                      </a:cubicBezTo>
                      <a:lnTo>
                        <a:pt x="138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6" name="Google Shape;406;p46"/>
                <p:cNvSpPr/>
                <p:nvPr/>
              </p:nvSpPr>
              <p:spPr>
                <a:xfrm>
                  <a:off x="-17128625" y="4101275"/>
                  <a:ext cx="48475" cy="46750"/>
                </a:xfrm>
                <a:custGeom>
                  <a:rect b="b" l="l" r="r" t="t"/>
                  <a:pathLst>
                    <a:path extrusionOk="0" h="1870" w="1939">
                      <a:moveTo>
                        <a:pt x="433" y="0"/>
                      </a:moveTo>
                      <a:cubicBezTo>
                        <a:pt x="209" y="0"/>
                        <a:pt x="0" y="201"/>
                        <a:pt x="112" y="452"/>
                      </a:cubicBezTo>
                      <a:lnTo>
                        <a:pt x="584" y="1870"/>
                      </a:lnTo>
                      <a:lnTo>
                        <a:pt x="1592" y="1523"/>
                      </a:lnTo>
                      <a:lnTo>
                        <a:pt x="1939" y="483"/>
                      </a:lnTo>
                      <a:lnTo>
                        <a:pt x="521" y="11"/>
                      </a:lnTo>
                      <a:cubicBezTo>
                        <a:pt x="492" y="4"/>
                        <a:pt x="462" y="0"/>
                        <a:pt x="43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7" name="Google Shape;407;p46"/>
                <p:cNvSpPr/>
                <p:nvPr/>
              </p:nvSpPr>
              <p:spPr>
                <a:xfrm>
                  <a:off x="-17043150" y="4183450"/>
                  <a:ext cx="52800" cy="52800"/>
                </a:xfrm>
                <a:custGeom>
                  <a:rect b="b" l="l" r="r" t="t"/>
                  <a:pathLst>
                    <a:path extrusionOk="0" h="2112" w="2112">
                      <a:moveTo>
                        <a:pt x="1040" y="0"/>
                      </a:moveTo>
                      <a:cubicBezTo>
                        <a:pt x="473" y="0"/>
                        <a:pt x="1" y="473"/>
                        <a:pt x="1" y="1072"/>
                      </a:cubicBezTo>
                      <a:cubicBezTo>
                        <a:pt x="1" y="1639"/>
                        <a:pt x="473" y="2111"/>
                        <a:pt x="1040" y="2111"/>
                      </a:cubicBezTo>
                      <a:cubicBezTo>
                        <a:pt x="1639" y="2111"/>
                        <a:pt x="2112" y="1639"/>
                        <a:pt x="2112" y="1072"/>
                      </a:cubicBezTo>
                      <a:cubicBezTo>
                        <a:pt x="2112" y="504"/>
                        <a:pt x="1639" y="0"/>
                        <a:pt x="104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8" name="Google Shape;408;p46"/>
                <p:cNvSpPr/>
                <p:nvPr/>
              </p:nvSpPr>
              <p:spPr>
                <a:xfrm>
                  <a:off x="-17070725" y="4111975"/>
                  <a:ext cx="44925" cy="60475"/>
                </a:xfrm>
                <a:custGeom>
                  <a:rect b="b" l="l" r="r" t="t"/>
                  <a:pathLst>
                    <a:path extrusionOk="0" h="2419" w="1797">
                      <a:moveTo>
                        <a:pt x="722" y="0"/>
                      </a:moveTo>
                      <a:cubicBezTo>
                        <a:pt x="663" y="0"/>
                        <a:pt x="600" y="8"/>
                        <a:pt x="537" y="24"/>
                      </a:cubicBezTo>
                      <a:cubicBezTo>
                        <a:pt x="411" y="55"/>
                        <a:pt x="348" y="150"/>
                        <a:pt x="316" y="244"/>
                      </a:cubicBezTo>
                      <a:lnTo>
                        <a:pt x="1" y="1253"/>
                      </a:lnTo>
                      <a:lnTo>
                        <a:pt x="1167" y="2418"/>
                      </a:lnTo>
                      <a:cubicBezTo>
                        <a:pt x="1356" y="2355"/>
                        <a:pt x="1576" y="2229"/>
                        <a:pt x="1797" y="2198"/>
                      </a:cubicBezTo>
                      <a:lnTo>
                        <a:pt x="1797" y="496"/>
                      </a:lnTo>
                      <a:lnTo>
                        <a:pt x="883" y="24"/>
                      </a:lnTo>
                      <a:cubicBezTo>
                        <a:pt x="836" y="8"/>
                        <a:pt x="781" y="0"/>
                        <a:pt x="72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9" name="Google Shape;409;p46"/>
                <p:cNvSpPr/>
                <p:nvPr/>
              </p:nvSpPr>
              <p:spPr>
                <a:xfrm>
                  <a:off x="-16979350" y="4156675"/>
                  <a:ext cx="60675" cy="45700"/>
                </a:xfrm>
                <a:custGeom>
                  <a:rect b="b" l="l" r="r" t="t"/>
                  <a:pathLst>
                    <a:path extrusionOk="0" h="1828" w="2427">
                      <a:moveTo>
                        <a:pt x="1166" y="0"/>
                      </a:moveTo>
                      <a:lnTo>
                        <a:pt x="1" y="1166"/>
                      </a:lnTo>
                      <a:cubicBezTo>
                        <a:pt x="127" y="1386"/>
                        <a:pt x="190" y="1575"/>
                        <a:pt x="284" y="1827"/>
                      </a:cubicBezTo>
                      <a:lnTo>
                        <a:pt x="1954" y="1827"/>
                      </a:lnTo>
                      <a:lnTo>
                        <a:pt x="2426" y="914"/>
                      </a:lnTo>
                      <a:cubicBezTo>
                        <a:pt x="2426" y="756"/>
                        <a:pt x="2426" y="630"/>
                        <a:pt x="2395" y="567"/>
                      </a:cubicBezTo>
                      <a:cubicBezTo>
                        <a:pt x="2363" y="441"/>
                        <a:pt x="2269" y="347"/>
                        <a:pt x="2174" y="315"/>
                      </a:cubicBezTo>
                      <a:lnTo>
                        <a:pt x="116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0" name="Google Shape;410;p46"/>
                <p:cNvSpPr/>
                <p:nvPr/>
              </p:nvSpPr>
              <p:spPr>
                <a:xfrm>
                  <a:off x="-17116400" y="4155875"/>
                  <a:ext cx="63050" cy="44125"/>
                </a:xfrm>
                <a:custGeom>
                  <a:rect b="b" l="l" r="r" t="t"/>
                  <a:pathLst>
                    <a:path extrusionOk="0" h="1765" w="2522">
                      <a:moveTo>
                        <a:pt x="1292" y="1"/>
                      </a:moveTo>
                      <a:lnTo>
                        <a:pt x="316" y="316"/>
                      </a:lnTo>
                      <a:cubicBezTo>
                        <a:pt x="190" y="347"/>
                        <a:pt x="127" y="442"/>
                        <a:pt x="95" y="536"/>
                      </a:cubicBezTo>
                      <a:cubicBezTo>
                        <a:pt x="32" y="662"/>
                        <a:pt x="1" y="788"/>
                        <a:pt x="95" y="851"/>
                      </a:cubicBezTo>
                      <a:lnTo>
                        <a:pt x="568" y="1765"/>
                      </a:lnTo>
                      <a:lnTo>
                        <a:pt x="2238" y="1765"/>
                      </a:lnTo>
                      <a:cubicBezTo>
                        <a:pt x="2301" y="1544"/>
                        <a:pt x="2364" y="1324"/>
                        <a:pt x="2521" y="1135"/>
                      </a:cubicBezTo>
                      <a:lnTo>
                        <a:pt x="129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1" name="Google Shape;411;p46"/>
                <p:cNvSpPr/>
                <p:nvPr/>
              </p:nvSpPr>
              <p:spPr>
                <a:xfrm>
                  <a:off x="-17007700" y="4112450"/>
                  <a:ext cx="44925" cy="60775"/>
                </a:xfrm>
                <a:custGeom>
                  <a:rect b="b" l="l" r="r" t="t"/>
                  <a:pathLst>
                    <a:path extrusionOk="0" h="2431" w="1797">
                      <a:moveTo>
                        <a:pt x="1042" y="0"/>
                      </a:moveTo>
                      <a:cubicBezTo>
                        <a:pt x="989" y="0"/>
                        <a:pt x="936" y="10"/>
                        <a:pt x="883" y="36"/>
                      </a:cubicBezTo>
                      <a:lnTo>
                        <a:pt x="0" y="509"/>
                      </a:lnTo>
                      <a:lnTo>
                        <a:pt x="0" y="2179"/>
                      </a:lnTo>
                      <a:cubicBezTo>
                        <a:pt x="221" y="2210"/>
                        <a:pt x="410" y="2273"/>
                        <a:pt x="630" y="2431"/>
                      </a:cubicBezTo>
                      <a:lnTo>
                        <a:pt x="1796" y="1265"/>
                      </a:lnTo>
                      <a:lnTo>
                        <a:pt x="1481" y="288"/>
                      </a:lnTo>
                      <a:cubicBezTo>
                        <a:pt x="1450" y="162"/>
                        <a:pt x="1355" y="68"/>
                        <a:pt x="1261" y="36"/>
                      </a:cubicBezTo>
                      <a:cubicBezTo>
                        <a:pt x="1188" y="18"/>
                        <a:pt x="1115" y="0"/>
                        <a:pt x="104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2" name="Google Shape;412;p46"/>
                <p:cNvSpPr/>
                <p:nvPr/>
              </p:nvSpPr>
              <p:spPr>
                <a:xfrm>
                  <a:off x="-17007700" y="4248025"/>
                  <a:ext cx="44925" cy="61475"/>
                </a:xfrm>
                <a:custGeom>
                  <a:rect b="b" l="l" r="r" t="t"/>
                  <a:pathLst>
                    <a:path extrusionOk="0" h="2459" w="1797">
                      <a:moveTo>
                        <a:pt x="630" y="1"/>
                      </a:moveTo>
                      <a:cubicBezTo>
                        <a:pt x="473" y="95"/>
                        <a:pt x="221" y="221"/>
                        <a:pt x="0" y="253"/>
                      </a:cubicBezTo>
                      <a:lnTo>
                        <a:pt x="0" y="1954"/>
                      </a:lnTo>
                      <a:lnTo>
                        <a:pt x="883" y="2427"/>
                      </a:lnTo>
                      <a:cubicBezTo>
                        <a:pt x="946" y="2458"/>
                        <a:pt x="1009" y="2458"/>
                        <a:pt x="1040" y="2458"/>
                      </a:cubicBezTo>
                      <a:cubicBezTo>
                        <a:pt x="1135" y="2458"/>
                        <a:pt x="1198" y="2427"/>
                        <a:pt x="1261" y="2364"/>
                      </a:cubicBezTo>
                      <a:cubicBezTo>
                        <a:pt x="1324" y="2332"/>
                        <a:pt x="1450" y="2269"/>
                        <a:pt x="1481" y="2175"/>
                      </a:cubicBezTo>
                      <a:lnTo>
                        <a:pt x="1796" y="1198"/>
                      </a:lnTo>
                      <a:lnTo>
                        <a:pt x="63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3" name="Google Shape;413;p46"/>
                <p:cNvSpPr/>
                <p:nvPr/>
              </p:nvSpPr>
              <p:spPr>
                <a:xfrm>
                  <a:off x="-16980125" y="4219675"/>
                  <a:ext cx="61450" cy="45700"/>
                </a:xfrm>
                <a:custGeom>
                  <a:rect b="b" l="l" r="r" t="t"/>
                  <a:pathLst>
                    <a:path extrusionOk="0" h="1828" w="2458">
                      <a:moveTo>
                        <a:pt x="252" y="1"/>
                      </a:moveTo>
                      <a:cubicBezTo>
                        <a:pt x="221" y="253"/>
                        <a:pt x="158" y="442"/>
                        <a:pt x="0" y="631"/>
                      </a:cubicBezTo>
                      <a:lnTo>
                        <a:pt x="1166" y="1828"/>
                      </a:lnTo>
                      <a:lnTo>
                        <a:pt x="2142" y="1513"/>
                      </a:lnTo>
                      <a:cubicBezTo>
                        <a:pt x="2268" y="1450"/>
                        <a:pt x="2363" y="1387"/>
                        <a:pt x="2394" y="1261"/>
                      </a:cubicBezTo>
                      <a:cubicBezTo>
                        <a:pt x="2426" y="1135"/>
                        <a:pt x="2457" y="1009"/>
                        <a:pt x="2394" y="946"/>
                      </a:cubicBezTo>
                      <a:lnTo>
                        <a:pt x="195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4" name="Google Shape;414;p46"/>
                <p:cNvSpPr/>
                <p:nvPr/>
              </p:nvSpPr>
              <p:spPr>
                <a:xfrm>
                  <a:off x="-17070725" y="4247250"/>
                  <a:ext cx="44925" cy="61300"/>
                </a:xfrm>
                <a:custGeom>
                  <a:rect b="b" l="l" r="r" t="t"/>
                  <a:pathLst>
                    <a:path extrusionOk="0" h="2452" w="1797">
                      <a:moveTo>
                        <a:pt x="1167" y="0"/>
                      </a:moveTo>
                      <a:lnTo>
                        <a:pt x="1" y="1197"/>
                      </a:lnTo>
                      <a:lnTo>
                        <a:pt x="316" y="2174"/>
                      </a:lnTo>
                      <a:cubicBezTo>
                        <a:pt x="348" y="2300"/>
                        <a:pt x="411" y="2332"/>
                        <a:pt x="505" y="2363"/>
                      </a:cubicBezTo>
                      <a:cubicBezTo>
                        <a:pt x="578" y="2418"/>
                        <a:pt x="641" y="2452"/>
                        <a:pt x="711" y="2452"/>
                      </a:cubicBezTo>
                      <a:cubicBezTo>
                        <a:pt x="762" y="2452"/>
                        <a:pt x="817" y="2434"/>
                        <a:pt x="883" y="2395"/>
                      </a:cubicBezTo>
                      <a:lnTo>
                        <a:pt x="1797" y="1922"/>
                      </a:lnTo>
                      <a:lnTo>
                        <a:pt x="1797" y="284"/>
                      </a:lnTo>
                      <a:cubicBezTo>
                        <a:pt x="1576" y="221"/>
                        <a:pt x="1356" y="158"/>
                        <a:pt x="116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" name="Google Shape;415;p46"/>
                <p:cNvSpPr/>
                <p:nvPr/>
              </p:nvSpPr>
              <p:spPr>
                <a:xfrm>
                  <a:off x="-17115600" y="4218900"/>
                  <a:ext cx="61450" cy="44900"/>
                </a:xfrm>
                <a:custGeom>
                  <a:rect b="b" l="l" r="r" t="t"/>
                  <a:pathLst>
                    <a:path extrusionOk="0" h="1796" w="2458">
                      <a:moveTo>
                        <a:pt x="536" y="0"/>
                      </a:moveTo>
                      <a:lnTo>
                        <a:pt x="536" y="32"/>
                      </a:lnTo>
                      <a:lnTo>
                        <a:pt x="63" y="945"/>
                      </a:lnTo>
                      <a:cubicBezTo>
                        <a:pt x="0" y="1071"/>
                        <a:pt x="0" y="1166"/>
                        <a:pt x="63" y="1260"/>
                      </a:cubicBezTo>
                      <a:cubicBezTo>
                        <a:pt x="95" y="1386"/>
                        <a:pt x="158" y="1449"/>
                        <a:pt x="284" y="1481"/>
                      </a:cubicBezTo>
                      <a:lnTo>
                        <a:pt x="1260" y="1796"/>
                      </a:lnTo>
                      <a:lnTo>
                        <a:pt x="2458" y="630"/>
                      </a:lnTo>
                      <a:cubicBezTo>
                        <a:pt x="2332" y="441"/>
                        <a:pt x="2269" y="221"/>
                        <a:pt x="217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16" name="Google Shape;416;p46"/>
            <p:cNvGrpSpPr/>
            <p:nvPr/>
          </p:nvGrpSpPr>
          <p:grpSpPr>
            <a:xfrm>
              <a:off x="1604962" y="3519271"/>
              <a:ext cx="1198043" cy="210331"/>
              <a:chOff x="1026623" y="2953314"/>
              <a:chExt cx="5688711" cy="1008300"/>
            </a:xfrm>
          </p:grpSpPr>
          <p:sp>
            <p:nvSpPr>
              <p:cNvPr id="417" name="Google Shape;417;p46"/>
              <p:cNvSpPr/>
              <p:nvPr/>
            </p:nvSpPr>
            <p:spPr>
              <a:xfrm>
                <a:off x="1026623" y="2953314"/>
                <a:ext cx="1060800" cy="1008300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46"/>
              <p:cNvSpPr/>
              <p:nvPr/>
            </p:nvSpPr>
            <p:spPr>
              <a:xfrm>
                <a:off x="2183600" y="2953314"/>
                <a:ext cx="1060800" cy="1008300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46"/>
              <p:cNvSpPr/>
              <p:nvPr/>
            </p:nvSpPr>
            <p:spPr>
              <a:xfrm>
                <a:off x="3340578" y="2953314"/>
                <a:ext cx="1060800" cy="1008300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46"/>
              <p:cNvSpPr/>
              <p:nvPr/>
            </p:nvSpPr>
            <p:spPr>
              <a:xfrm>
                <a:off x="4497556" y="2953314"/>
                <a:ext cx="1060800" cy="1008300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46"/>
              <p:cNvSpPr/>
              <p:nvPr/>
            </p:nvSpPr>
            <p:spPr>
              <a:xfrm>
                <a:off x="5654534" y="2953314"/>
                <a:ext cx="1060800" cy="1008300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2" name="Google Shape;422;p46"/>
          <p:cNvSpPr txBox="1"/>
          <p:nvPr>
            <p:ph type="title"/>
          </p:nvPr>
        </p:nvSpPr>
        <p:spPr>
          <a:xfrm>
            <a:off x="669025" y="2930275"/>
            <a:ext cx="3069900" cy="58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Bed &amp; Breakfast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7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5A5F"/>
                </a:solidFill>
              </a:rPr>
              <a:t>Business Question</a:t>
            </a:r>
            <a:endParaRPr>
              <a:solidFill>
                <a:srgbClr val="FF5A5F"/>
              </a:solidFill>
            </a:endParaRPr>
          </a:p>
        </p:txBody>
      </p:sp>
      <p:sp>
        <p:nvSpPr>
          <p:cNvPr id="428" name="Google Shape;428;p47"/>
          <p:cNvSpPr txBox="1"/>
          <p:nvPr>
            <p:ph idx="1" type="body"/>
          </p:nvPr>
        </p:nvSpPr>
        <p:spPr>
          <a:xfrm>
            <a:off x="720000" y="1290400"/>
            <a:ext cx="7717500" cy="3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Their biggest assets are the</a:t>
            </a:r>
            <a:r>
              <a:rPr b="1" lang="en-GB" sz="1600"/>
              <a:t> individuals who book</a:t>
            </a:r>
            <a:r>
              <a:rPr lang="en-GB" sz="1600"/>
              <a:t> through Airbnb and </a:t>
            </a:r>
            <a:r>
              <a:rPr b="1" lang="en-GB" sz="1600"/>
              <a:t>the hosts </a:t>
            </a:r>
            <a:r>
              <a:rPr lang="en-GB" sz="1600"/>
              <a:t>that post the stay listings.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A </a:t>
            </a:r>
            <a:r>
              <a:rPr lang="en-GB" sz="1600"/>
              <a:t>beneficial investigation should focus on queries relating to the listing, host and guest information: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What are the popular listings type  in different location/region?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What are the trends and seasonality of the listing in each region?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How does pricing differ by region?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What is the availability by region?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How do prices vary over time by region?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How does the number of listings vary for each region?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How long is the booking time by region?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429" name="Google Shape;429;p47"/>
          <p:cNvSpPr/>
          <p:nvPr/>
        </p:nvSpPr>
        <p:spPr>
          <a:xfrm>
            <a:off x="7159500" y="533975"/>
            <a:ext cx="1547400" cy="63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8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5A5F"/>
                </a:solidFill>
              </a:rPr>
              <a:t>Data </a:t>
            </a:r>
            <a:r>
              <a:rPr lang="en-GB">
                <a:solidFill>
                  <a:srgbClr val="FF5A5F"/>
                </a:solidFill>
              </a:rPr>
              <a:t>Understanding</a:t>
            </a:r>
            <a:endParaRPr>
              <a:solidFill>
                <a:srgbClr val="FF5A5F"/>
              </a:solidFill>
            </a:endParaRPr>
          </a:p>
        </p:txBody>
      </p:sp>
      <p:sp>
        <p:nvSpPr>
          <p:cNvPr id="435" name="Google Shape;435;p48"/>
          <p:cNvSpPr txBox="1"/>
          <p:nvPr>
            <p:ph idx="1" type="body"/>
          </p:nvPr>
        </p:nvSpPr>
        <p:spPr>
          <a:xfrm>
            <a:off x="720000" y="1290400"/>
            <a:ext cx="7717500" cy="3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916452"/>
                </a:solidFill>
              </a:rPr>
              <a:t>We are exploring Airbnb’s United States data that is posted through Kaggle. The dataset is separated by the state and city the listing is located in. </a:t>
            </a:r>
            <a:endParaRPr sz="1600">
              <a:solidFill>
                <a:srgbClr val="91645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1645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For feasibility we decided to focus on the West Coast data: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2.47 GB of Data</a:t>
            </a:r>
            <a:endParaRPr sz="1600">
              <a:solidFill>
                <a:srgbClr val="91645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16452"/>
              </a:buClr>
              <a:buSzPts val="1600"/>
              <a:buChar char="●"/>
            </a:pPr>
            <a:r>
              <a:rPr lang="en-GB" sz="1600">
                <a:solidFill>
                  <a:srgbClr val="916452"/>
                </a:solidFill>
              </a:rPr>
              <a:t>6 States </a:t>
            </a:r>
            <a:endParaRPr sz="1600">
              <a:solidFill>
                <a:srgbClr val="91645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16452"/>
              </a:buClr>
              <a:buSzPts val="1400"/>
              <a:buChar char="○"/>
            </a:pPr>
            <a:r>
              <a:rPr lang="en-GB" sz="1400">
                <a:solidFill>
                  <a:srgbClr val="916452"/>
                </a:solidFill>
              </a:rPr>
              <a:t>California, Colorado, Hawaii, Nevada, Oregon, Washington </a:t>
            </a:r>
            <a:endParaRPr sz="1400">
              <a:solidFill>
                <a:srgbClr val="91645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16452"/>
              </a:buClr>
              <a:buSzPts val="1600"/>
              <a:buChar char="●"/>
            </a:pPr>
            <a:r>
              <a:rPr lang="en-GB" sz="1600">
                <a:solidFill>
                  <a:srgbClr val="916452"/>
                </a:solidFill>
              </a:rPr>
              <a:t>14 Cities</a:t>
            </a:r>
            <a:endParaRPr sz="1600">
              <a:solidFill>
                <a:srgbClr val="91645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16452"/>
              </a:buClr>
              <a:buSzPts val="1600"/>
              <a:buChar char="●"/>
            </a:pPr>
            <a:r>
              <a:rPr lang="en-GB" sz="1600">
                <a:solidFill>
                  <a:srgbClr val="916452"/>
                </a:solidFill>
              </a:rPr>
              <a:t>4 tables in each city in the state </a:t>
            </a:r>
            <a:endParaRPr sz="1600">
              <a:solidFill>
                <a:srgbClr val="91645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16452"/>
              </a:buClr>
              <a:buSzPts val="1400"/>
              <a:buChar char="○"/>
            </a:pPr>
            <a:r>
              <a:rPr lang="en-GB" sz="1400">
                <a:solidFill>
                  <a:srgbClr val="916452"/>
                </a:solidFill>
              </a:rPr>
              <a:t>listing, calendar, reviews and neighborhoods</a:t>
            </a:r>
            <a:endParaRPr sz="1400">
              <a:solidFill>
                <a:srgbClr val="91645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1645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91645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16452"/>
                </a:solidFill>
              </a:rPr>
              <a:t>Source: </a:t>
            </a:r>
            <a:r>
              <a:rPr lang="en-GB" sz="1100" u="sng">
                <a:solidFill>
                  <a:schemeClr val="hlink"/>
                </a:solidFill>
                <a:hlinkClick r:id="rId3"/>
              </a:rPr>
              <a:t>http://insideairbnb.com/get-the-data/</a:t>
            </a:r>
            <a:r>
              <a:rPr lang="en-GB" sz="1100">
                <a:solidFill>
                  <a:srgbClr val="916452"/>
                </a:solidFill>
              </a:rPr>
              <a:t> </a:t>
            </a:r>
            <a:endParaRPr sz="1100">
              <a:solidFill>
                <a:srgbClr val="916452"/>
              </a:solidFill>
            </a:endParaRPr>
          </a:p>
        </p:txBody>
      </p:sp>
      <p:sp>
        <p:nvSpPr>
          <p:cNvPr id="436" name="Google Shape;436;p48"/>
          <p:cNvSpPr/>
          <p:nvPr/>
        </p:nvSpPr>
        <p:spPr>
          <a:xfrm>
            <a:off x="7159500" y="533975"/>
            <a:ext cx="1547400" cy="63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9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5A5F"/>
                </a:solidFill>
              </a:rPr>
              <a:t>Forming a Database</a:t>
            </a:r>
            <a:endParaRPr>
              <a:solidFill>
                <a:srgbClr val="FF5A5F"/>
              </a:solidFill>
            </a:endParaRPr>
          </a:p>
        </p:txBody>
      </p:sp>
      <p:sp>
        <p:nvSpPr>
          <p:cNvPr id="442" name="Google Shape;442;p49"/>
          <p:cNvSpPr txBox="1"/>
          <p:nvPr>
            <p:ph idx="1" type="body"/>
          </p:nvPr>
        </p:nvSpPr>
        <p:spPr>
          <a:xfrm>
            <a:off x="720000" y="1290400"/>
            <a:ext cx="7717500" cy="3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916452"/>
                </a:solidFill>
              </a:rPr>
              <a:t>By using the STAR method we create an ER </a:t>
            </a:r>
            <a:r>
              <a:rPr lang="en-GB" sz="1600">
                <a:solidFill>
                  <a:srgbClr val="916452"/>
                </a:solidFill>
              </a:rPr>
              <a:t>diagram</a:t>
            </a:r>
            <a:r>
              <a:rPr lang="en-GB" sz="1600">
                <a:solidFill>
                  <a:srgbClr val="916452"/>
                </a:solidFill>
              </a:rPr>
              <a:t> to show how each data table would be connected: </a:t>
            </a:r>
            <a:endParaRPr sz="1100">
              <a:solidFill>
                <a:srgbClr val="916452"/>
              </a:solidFill>
            </a:endParaRPr>
          </a:p>
        </p:txBody>
      </p:sp>
      <p:sp>
        <p:nvSpPr>
          <p:cNvPr id="443" name="Google Shape;443;p49"/>
          <p:cNvSpPr/>
          <p:nvPr/>
        </p:nvSpPr>
        <p:spPr>
          <a:xfrm>
            <a:off x="7159500" y="533975"/>
            <a:ext cx="1547400" cy="63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4" name="Google Shape;44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7613" y="1968850"/>
            <a:ext cx="4328725" cy="280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0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5A5F"/>
                </a:solidFill>
              </a:rPr>
              <a:t>Exploratory Data Analysis</a:t>
            </a:r>
            <a:endParaRPr>
              <a:solidFill>
                <a:srgbClr val="FF5A5F"/>
              </a:solidFill>
            </a:endParaRPr>
          </a:p>
        </p:txBody>
      </p:sp>
      <p:sp>
        <p:nvSpPr>
          <p:cNvPr id="450" name="Google Shape;450;p50"/>
          <p:cNvSpPr/>
          <p:nvPr/>
        </p:nvSpPr>
        <p:spPr>
          <a:xfrm>
            <a:off x="7159500" y="533975"/>
            <a:ext cx="1547400" cy="63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50"/>
          <p:cNvSpPr txBox="1"/>
          <p:nvPr>
            <p:ph idx="1" type="body"/>
          </p:nvPr>
        </p:nvSpPr>
        <p:spPr>
          <a:xfrm>
            <a:off x="720000" y="1290400"/>
            <a:ext cx="7717500" cy="3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916452"/>
                </a:solidFill>
              </a:rPr>
              <a:t>Due to the size of the data we uploaded the data into S3 and process the data through Hue using pySpark.</a:t>
            </a:r>
            <a:endParaRPr sz="1600">
              <a:solidFill>
                <a:srgbClr val="91645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1645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916452"/>
                </a:solidFill>
              </a:rPr>
              <a:t>We are using two tables: listing and calendar</a:t>
            </a:r>
            <a:endParaRPr sz="1600">
              <a:solidFill>
                <a:srgbClr val="91645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16452"/>
              </a:buClr>
              <a:buSzPts val="1600"/>
              <a:buChar char="●"/>
            </a:pPr>
            <a:r>
              <a:rPr lang="en-GB" sz="1400">
                <a:solidFill>
                  <a:srgbClr val="916452"/>
                </a:solidFill>
              </a:rPr>
              <a:t>After unioning all tables, listing_union:</a:t>
            </a:r>
            <a:endParaRPr sz="1400">
              <a:solidFill>
                <a:srgbClr val="91645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16452"/>
              </a:buClr>
              <a:buSzPts val="1400"/>
              <a:buChar char="○"/>
            </a:pPr>
            <a:r>
              <a:rPr lang="en-GB" sz="1400">
                <a:solidFill>
                  <a:srgbClr val="916452"/>
                </a:solidFill>
              </a:rPr>
              <a:t>118,107 observations</a:t>
            </a:r>
            <a:endParaRPr sz="1400">
              <a:solidFill>
                <a:srgbClr val="91645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16452"/>
              </a:buClr>
              <a:buSzPts val="1400"/>
              <a:buChar char="○"/>
            </a:pPr>
            <a:r>
              <a:rPr lang="en-GB" sz="1400">
                <a:solidFill>
                  <a:srgbClr val="916452"/>
                </a:solidFill>
              </a:rPr>
              <a:t>Average yearly availability: 175 days/year</a:t>
            </a:r>
            <a:endParaRPr sz="1400">
              <a:solidFill>
                <a:srgbClr val="91645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16452"/>
              </a:buClr>
              <a:buSzPts val="1400"/>
              <a:buChar char="○"/>
            </a:pPr>
            <a:r>
              <a:rPr lang="en-GB" sz="1400">
                <a:solidFill>
                  <a:srgbClr val="916452"/>
                </a:solidFill>
              </a:rPr>
              <a:t>Average monthly availability: 8.7 days/month</a:t>
            </a:r>
            <a:endParaRPr sz="1400">
              <a:solidFill>
                <a:srgbClr val="91645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16452"/>
              </a:buClr>
              <a:buSzPts val="1400"/>
              <a:buChar char="●"/>
            </a:pPr>
            <a:r>
              <a:rPr lang="en-GB" sz="1400">
                <a:solidFill>
                  <a:srgbClr val="916452"/>
                </a:solidFill>
              </a:rPr>
              <a:t>Calendars_union:</a:t>
            </a:r>
            <a:endParaRPr sz="1400">
              <a:solidFill>
                <a:srgbClr val="91645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16452"/>
              </a:buClr>
              <a:buSzPts val="1400"/>
              <a:buChar char="○"/>
            </a:pPr>
            <a:r>
              <a:rPr lang="en-GB" sz="1400">
                <a:solidFill>
                  <a:srgbClr val="916452"/>
                </a:solidFill>
              </a:rPr>
              <a:t>43,100,840 observations</a:t>
            </a:r>
            <a:endParaRPr sz="1400">
              <a:solidFill>
                <a:srgbClr val="91645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16452"/>
              </a:buClr>
              <a:buSzPts val="1400"/>
              <a:buChar char="○"/>
            </a:pPr>
            <a:r>
              <a:rPr lang="en-GB" sz="1400">
                <a:solidFill>
                  <a:srgbClr val="916452"/>
                </a:solidFill>
              </a:rPr>
              <a:t>Average price: $230.52/night</a:t>
            </a:r>
            <a:endParaRPr sz="1400">
              <a:solidFill>
                <a:srgbClr val="91645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5A5F"/>
                </a:solidFill>
              </a:rPr>
              <a:t>Cleaning Data</a:t>
            </a:r>
            <a:endParaRPr>
              <a:solidFill>
                <a:srgbClr val="FF5A5F"/>
              </a:solidFill>
            </a:endParaRPr>
          </a:p>
        </p:txBody>
      </p:sp>
      <p:sp>
        <p:nvSpPr>
          <p:cNvPr id="457" name="Google Shape;457;p51"/>
          <p:cNvSpPr/>
          <p:nvPr/>
        </p:nvSpPr>
        <p:spPr>
          <a:xfrm>
            <a:off x="7159500" y="533975"/>
            <a:ext cx="1547400" cy="63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51"/>
          <p:cNvSpPr txBox="1"/>
          <p:nvPr>
            <p:ph idx="1" type="body"/>
          </p:nvPr>
        </p:nvSpPr>
        <p:spPr>
          <a:xfrm>
            <a:off x="720000" y="1290400"/>
            <a:ext cx="7717500" cy="3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916452"/>
                </a:solidFill>
              </a:rPr>
              <a:t>We cleaned the data using pySpark by:</a:t>
            </a:r>
            <a:endParaRPr sz="1600">
              <a:solidFill>
                <a:srgbClr val="91645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1645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16452"/>
              </a:buClr>
              <a:buSzPts val="1600"/>
              <a:buChar char="●"/>
            </a:pPr>
            <a:r>
              <a:rPr lang="en-GB" sz="1600">
                <a:solidFill>
                  <a:srgbClr val="916452"/>
                </a:solidFill>
              </a:rPr>
              <a:t>Removing  ‘$’ in price and adjusted price column</a:t>
            </a:r>
            <a:endParaRPr sz="1600">
              <a:solidFill>
                <a:srgbClr val="91645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16452"/>
              </a:buClr>
              <a:buSzPts val="1400"/>
              <a:buChar char="○"/>
            </a:pPr>
            <a:r>
              <a:rPr lang="en-GB" sz="1400">
                <a:solidFill>
                  <a:srgbClr val="916452"/>
                </a:solidFill>
              </a:rPr>
              <a:t>calendars_union = calendars_union.withColumn('price',expr("replace(price, '$', '')"))</a:t>
            </a:r>
            <a:endParaRPr sz="1400">
              <a:solidFill>
                <a:srgbClr val="91645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16452"/>
              </a:buClr>
              <a:buSzPts val="1400"/>
              <a:buChar char="○"/>
            </a:pPr>
            <a:r>
              <a:rPr lang="en-GB" sz="1400">
                <a:solidFill>
                  <a:srgbClr val="916452"/>
                </a:solidFill>
              </a:rPr>
              <a:t>listings_union = listings_union.withColumn('price',expr("replace(price, '$', '')"))</a:t>
            </a:r>
            <a:endParaRPr sz="1400">
              <a:solidFill>
                <a:srgbClr val="91645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16452"/>
              </a:buClr>
              <a:buSzPts val="1600"/>
              <a:buChar char="●"/>
            </a:pPr>
            <a:r>
              <a:rPr lang="en-GB" sz="1600">
                <a:solidFill>
                  <a:srgbClr val="916452"/>
                </a:solidFill>
              </a:rPr>
              <a:t>Removing extra space from state name</a:t>
            </a:r>
            <a:endParaRPr sz="1600">
              <a:solidFill>
                <a:srgbClr val="91645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16452"/>
              </a:buClr>
              <a:buSzPts val="1400"/>
              <a:buChar char="○"/>
            </a:pPr>
            <a:r>
              <a:rPr lang="en-GB" sz="1400">
                <a:solidFill>
                  <a:srgbClr val="916452"/>
                </a:solidFill>
              </a:rPr>
              <a:t>listings_union3.withColumn("state", trim(listings_union3.state))</a:t>
            </a:r>
            <a:endParaRPr sz="1400">
              <a:solidFill>
                <a:srgbClr val="91645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16452"/>
              </a:buClr>
              <a:buSzPts val="1600"/>
              <a:buChar char="●"/>
            </a:pPr>
            <a:r>
              <a:rPr lang="en-GB" sz="1600">
                <a:solidFill>
                  <a:srgbClr val="916452"/>
                </a:solidFill>
              </a:rPr>
              <a:t>Normalized state name with the same spelling of two capitalized letters</a:t>
            </a:r>
            <a:endParaRPr sz="1600">
              <a:solidFill>
                <a:srgbClr val="91645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16452"/>
              </a:buClr>
              <a:buSzPts val="1400"/>
              <a:buChar char="○"/>
            </a:pPr>
            <a:r>
              <a:rPr lang="en-GB" sz="1400">
                <a:solidFill>
                  <a:srgbClr val="916452"/>
                </a:solidFill>
              </a:rPr>
              <a:t>listings_union3.withColumn('state_clean',expr("replace(state_clean, 'Ca ', 'California')"))</a:t>
            </a:r>
            <a:endParaRPr sz="1400">
              <a:solidFill>
                <a:srgbClr val="91645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16452"/>
              </a:buClr>
              <a:buSzPts val="1400"/>
              <a:buChar char="○"/>
            </a:pPr>
            <a:r>
              <a:rPr lang="en-GB" sz="1400">
                <a:solidFill>
                  <a:srgbClr val="916452"/>
                </a:solidFill>
              </a:rPr>
              <a:t>listings_union3.withColumn('state_clean',expr("replace(state_clean, 'CA ', 'California')"))</a:t>
            </a:r>
            <a:endParaRPr sz="1400">
              <a:solidFill>
                <a:srgbClr val="91645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otel Business Plan by Slidesgo">
  <a:themeElements>
    <a:clrScheme name="Simple Light">
      <a:dk1>
        <a:srgbClr val="916452"/>
      </a:dk1>
      <a:lt1>
        <a:srgbClr val="FFFFFF"/>
      </a:lt1>
      <a:dk2>
        <a:srgbClr val="FFF6EC"/>
      </a:dk2>
      <a:lt2>
        <a:srgbClr val="FFC0A7"/>
      </a:lt2>
      <a:accent1>
        <a:srgbClr val="FED3C2"/>
      </a:accent1>
      <a:accent2>
        <a:srgbClr val="C7D8D0"/>
      </a:accent2>
      <a:accent3>
        <a:srgbClr val="E1EAE7"/>
      </a:accent3>
      <a:accent4>
        <a:srgbClr val="FFF6EC"/>
      </a:accent4>
      <a:accent5>
        <a:srgbClr val="FED3C2"/>
      </a:accent5>
      <a:accent6>
        <a:srgbClr val="C7D8D0"/>
      </a:accent6>
      <a:hlink>
        <a:srgbClr val="8C623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