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59" r:id="rId8"/>
    <p:sldId id="258" r:id="rId9"/>
    <p:sldId id="267" r:id="rId10"/>
    <p:sldId id="277" r:id="rId11"/>
    <p:sldId id="279" r:id="rId12"/>
    <p:sldId id="262" r:id="rId13"/>
    <p:sldId id="272" r:id="rId14"/>
    <p:sldId id="273" r:id="rId15"/>
    <p:sldId id="274" r:id="rId16"/>
    <p:sldId id="275" r:id="rId17"/>
    <p:sldId id="268" r:id="rId18"/>
    <p:sldId id="276" r:id="rId19"/>
    <p:sldId id="269" r:id="rId20"/>
    <p:sldId id="271" r:id="rId21"/>
    <p:sldId id="260" r:id="rId22"/>
    <p:sldId id="261" r:id="rId23"/>
    <p:sldId id="263" r:id="rId24"/>
    <p:sldId id="266" r:id="rId25"/>
    <p:sldId id="265"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44E52-FACA-101B-0356-565B65383FEF}" v="13" dt="2022-06-22T07:21:20.450"/>
    <p1510:client id="{EB7A76F9-8EFF-4CE9-BB30-7E90752F5178}" v="18" dt="2023-02-28T10:17:26.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Upadhyay" userId="S::aditi@edunetfoundation.org::90400f40-b266-476a-a91b-1d0cee3d3917" providerId="AD" clId="Web-{EB7A76F9-8EFF-4CE9-BB30-7E90752F5178}"/>
    <pc:docChg chg="modSld">
      <pc:chgData name="Aditi Upadhyay" userId="S::aditi@edunetfoundation.org::90400f40-b266-476a-a91b-1d0cee3d3917" providerId="AD" clId="Web-{EB7A76F9-8EFF-4CE9-BB30-7E90752F5178}" dt="2023-02-28T10:17:22.260" v="14" actId="20577"/>
      <pc:docMkLst>
        <pc:docMk/>
      </pc:docMkLst>
      <pc:sldChg chg="modSp">
        <pc:chgData name="Aditi Upadhyay" userId="S::aditi@edunetfoundation.org::90400f40-b266-476a-a91b-1d0cee3d3917" providerId="AD" clId="Web-{EB7A76F9-8EFF-4CE9-BB30-7E90752F5178}" dt="2023-02-28T10:17:22.260" v="14" actId="20577"/>
        <pc:sldMkLst>
          <pc:docMk/>
          <pc:sldMk cId="3365938424" sldId="261"/>
        </pc:sldMkLst>
        <pc:spChg chg="mod">
          <ac:chgData name="Aditi Upadhyay" userId="S::aditi@edunetfoundation.org::90400f40-b266-476a-a91b-1d0cee3d3917" providerId="AD" clId="Web-{EB7A76F9-8EFF-4CE9-BB30-7E90752F5178}" dt="2023-02-28T10:17:22.260" v="14" actId="20577"/>
          <ac:spMkLst>
            <pc:docMk/>
            <pc:sldMk cId="3365938424" sldId="261"/>
            <ac:spMk id="2" creationId="{A9E7EA8A-2C36-4AB0-86B5-D4AF8CF00EF5}"/>
          </ac:spMkLst>
        </pc:spChg>
      </pc:sldChg>
      <pc:sldChg chg="modSp">
        <pc:chgData name="Aditi Upadhyay" userId="S::aditi@edunetfoundation.org::90400f40-b266-476a-a91b-1d0cee3d3917" providerId="AD" clId="Web-{EB7A76F9-8EFF-4CE9-BB30-7E90752F5178}" dt="2023-02-28T10:17:11.963" v="12" actId="20577"/>
        <pc:sldMkLst>
          <pc:docMk/>
          <pc:sldMk cId="4040384468" sldId="266"/>
        </pc:sldMkLst>
        <pc:spChg chg="mod">
          <ac:chgData name="Aditi Upadhyay" userId="S::aditi@edunetfoundation.org::90400f40-b266-476a-a91b-1d0cee3d3917" providerId="AD" clId="Web-{EB7A76F9-8EFF-4CE9-BB30-7E90752F5178}" dt="2023-02-28T10:17:11.963" v="12" actId="20577"/>
          <ac:spMkLst>
            <pc:docMk/>
            <pc:sldMk cId="4040384468" sldId="266"/>
            <ac:spMk id="2" creationId="{41937F2F-2521-47F7-9C75-34E9B44C92DE}"/>
          </ac:spMkLst>
        </pc:spChg>
      </pc:sldChg>
    </pc:docChg>
  </pc:docChgLst>
  <pc:docChgLst>
    <pc:chgData name="Shashank Shekhar" userId="S::shashank@edunetfoundation.org::0008d1ff-90e7-469a-9966-0dcad996503d" providerId="AD" clId="Web-{3E544E52-FACA-101B-0356-565B65383FEF}"/>
    <pc:docChg chg="modSld">
      <pc:chgData name="Shashank Shekhar" userId="S::shashank@edunetfoundation.org::0008d1ff-90e7-469a-9966-0dcad996503d" providerId="AD" clId="Web-{3E544E52-FACA-101B-0356-565B65383FEF}" dt="2022-06-22T07:21:20.450" v="10"/>
      <pc:docMkLst>
        <pc:docMk/>
      </pc:docMkLst>
      <pc:sldChg chg="addSp delSp modSp">
        <pc:chgData name="Shashank Shekhar" userId="S::shashank@edunetfoundation.org::0008d1ff-90e7-469a-9966-0dcad996503d" providerId="AD" clId="Web-{3E544E52-FACA-101B-0356-565B65383FEF}" dt="2022-06-22T07:21:20.450" v="10"/>
        <pc:sldMkLst>
          <pc:docMk/>
          <pc:sldMk cId="3632885485" sldId="256"/>
        </pc:sldMkLst>
        <pc:spChg chg="add del">
          <ac:chgData name="Shashank Shekhar" userId="S::shashank@edunetfoundation.org::0008d1ff-90e7-469a-9966-0dcad996503d" providerId="AD" clId="Web-{3E544E52-FACA-101B-0356-565B65383FEF}" dt="2022-06-22T07:21:14.825" v="8"/>
          <ac:spMkLst>
            <pc:docMk/>
            <pc:sldMk cId="3632885485" sldId="256"/>
            <ac:spMk id="4" creationId="{8E652245-1325-1D70-A6BC-DD6EB00C56C0}"/>
          </ac:spMkLst>
        </pc:spChg>
        <pc:spChg chg="add del">
          <ac:chgData name="Shashank Shekhar" userId="S::shashank@edunetfoundation.org::0008d1ff-90e7-469a-9966-0dcad996503d" providerId="AD" clId="Web-{3E544E52-FACA-101B-0356-565B65383FEF}" dt="2022-06-22T07:21:13.888" v="7"/>
          <ac:spMkLst>
            <pc:docMk/>
            <pc:sldMk cId="3632885485" sldId="256"/>
            <ac:spMk id="5" creationId="{61A53D80-F466-22AE-6E9C-BF97FA2F6572}"/>
          </ac:spMkLst>
        </pc:spChg>
        <pc:spChg chg="add del">
          <ac:chgData name="Shashank Shekhar" userId="S::shashank@edunetfoundation.org::0008d1ff-90e7-469a-9966-0dcad996503d" providerId="AD" clId="Web-{3E544E52-FACA-101B-0356-565B65383FEF}" dt="2022-06-22T07:21:12.919" v="6"/>
          <ac:spMkLst>
            <pc:docMk/>
            <pc:sldMk cId="3632885485" sldId="256"/>
            <ac:spMk id="6" creationId="{E3FF3D71-C660-B974-0A53-5D74F93C1F82}"/>
          </ac:spMkLst>
        </pc:spChg>
        <pc:spChg chg="add del mod">
          <ac:chgData name="Shashank Shekhar" userId="S::shashank@edunetfoundation.org::0008d1ff-90e7-469a-9966-0dcad996503d" providerId="AD" clId="Web-{3E544E52-FACA-101B-0356-565B65383FEF}" dt="2022-06-22T07:21:11.716" v="5"/>
          <ac:spMkLst>
            <pc:docMk/>
            <pc:sldMk cId="3632885485" sldId="256"/>
            <ac:spMk id="7" creationId="{B25A9689-68D3-23A9-A96E-57EE8080E52E}"/>
          </ac:spMkLst>
        </pc:spChg>
        <pc:spChg chg="add del">
          <ac:chgData name="Shashank Shekhar" userId="S::shashank@edunetfoundation.org::0008d1ff-90e7-469a-9966-0dcad996503d" providerId="AD" clId="Web-{3E544E52-FACA-101B-0356-565B65383FEF}" dt="2022-06-22T07:21:20.450" v="10"/>
          <ac:spMkLst>
            <pc:docMk/>
            <pc:sldMk cId="3632885485" sldId="256"/>
            <ac:spMk id="8" creationId="{65585B28-C8DE-17D6-BF8C-FA1764CD67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kashprajapatiroyal/Team_4078-CU-Innovation-Marathon-Crop-Disease-Predictor-Project"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re-good-heroes.fandom.com/wiki/WAL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a:xfrm>
            <a:off x="1524000" y="1122363"/>
            <a:ext cx="9144000" cy="2064182"/>
          </a:xfrm>
        </p:spPr>
        <p:txBody>
          <a:bodyPr/>
          <a:lstStyle/>
          <a:p>
            <a:r>
              <a:rPr lang="en-IN" dirty="0">
                <a:latin typeface="Arial" panose="020B0604020202020204" pitchFamily="34" charset="0"/>
                <a:cs typeface="Arial" panose="020B0604020202020204" pitchFamily="34" charset="0"/>
              </a:rPr>
              <a:t>Crop Disease Predictor</a:t>
            </a:r>
            <a:endParaRPr lang="en-IN" dirty="0"/>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1524000" y="3429000"/>
            <a:ext cx="9402618" cy="2560637"/>
          </a:xfrm>
        </p:spPr>
        <p:txBody>
          <a:bodyPr/>
          <a:lstStyle/>
          <a:p>
            <a:r>
              <a:rPr lang="en-IN" sz="2800" dirty="0"/>
              <a:t>Team Id : 4078</a:t>
            </a:r>
          </a:p>
          <a:p>
            <a:r>
              <a:rPr lang="en-IN" sz="2800" dirty="0"/>
              <a:t>College Name : ITM Universe</a:t>
            </a:r>
          </a:p>
          <a:p>
            <a:r>
              <a:rPr lang="en-IN" sz="2800" dirty="0"/>
              <a:t>Team Leader : Aditya Gujjar</a:t>
            </a:r>
          </a:p>
          <a:p>
            <a:r>
              <a:rPr lang="en-IN" sz="2800" dirty="0"/>
              <a:t>Members : Akash Prajapati</a:t>
            </a:r>
          </a:p>
          <a:p>
            <a:r>
              <a:rPr lang="en-IN" sz="2800" dirty="0"/>
              <a:t>                      </a:t>
            </a:r>
            <a:r>
              <a:rPr lang="en-IN" sz="2800" dirty="0" err="1"/>
              <a:t>Madhvesh</a:t>
            </a:r>
            <a:r>
              <a:rPr lang="en-IN" sz="2800" dirty="0"/>
              <a:t> Patel</a:t>
            </a:r>
          </a:p>
          <a:p>
            <a:endParaRPr lang="en-IN" dirty="0"/>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TensorFlow</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sz="2400" b="0" i="0" dirty="0">
                <a:solidFill>
                  <a:srgbClr val="51565E"/>
                </a:solidFill>
                <a:effectLst/>
              </a:rPr>
              <a:t>TensorFlow is an open-source library developed by Google primarily for deep learning applications. It also supports traditional machine learning.</a:t>
            </a:r>
          </a:p>
          <a:p>
            <a:r>
              <a:rPr lang="en-US" sz="2400" b="0" i="0" dirty="0">
                <a:solidFill>
                  <a:srgbClr val="51565E"/>
                </a:solidFill>
                <a:effectLst/>
              </a:rPr>
              <a:t>TensorFlow was originally developed for large numerical computations without keeping deep learning in mind. However, it proved to be very useful for deep learning development as well.</a:t>
            </a:r>
          </a:p>
          <a:p>
            <a:r>
              <a:rPr lang="en-US" sz="2400" b="0" i="0" dirty="0">
                <a:solidFill>
                  <a:srgbClr val="51565E"/>
                </a:solidFill>
                <a:effectLst/>
              </a:rPr>
              <a:t>TensorFlow accepts data in the form of multi-dimensional arrays of higher dimensions called tensors. </a:t>
            </a:r>
          </a:p>
          <a:p>
            <a:r>
              <a:rPr lang="en-US" sz="2400" b="0" i="0" dirty="0">
                <a:solidFill>
                  <a:srgbClr val="51565E"/>
                </a:solidFill>
                <a:effectLst/>
              </a:rPr>
              <a:t>Multi-dimensional arrays are very handy in handling large amounts of data.</a:t>
            </a:r>
          </a:p>
        </p:txBody>
      </p:sp>
    </p:spTree>
    <p:extLst>
      <p:ext uri="{BB962C8B-B14F-4D97-AF65-F5344CB8AC3E}">
        <p14:creationId xmlns:p14="http://schemas.microsoft.com/office/powerpoint/2010/main" val="118839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CNN (convolution neural network) </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sz="2400" b="0" i="0" dirty="0">
                <a:solidFill>
                  <a:srgbClr val="51565E"/>
                </a:solidFill>
                <a:effectLst/>
              </a:rPr>
              <a:t>A Convolutional Neural Network (CNN) is a type of Deep Learning architecture commonly used for image classification and recognition tasks. </a:t>
            </a:r>
          </a:p>
          <a:p>
            <a:r>
              <a:rPr lang="en-US" sz="2400" b="0" i="0" dirty="0">
                <a:solidFill>
                  <a:srgbClr val="51565E"/>
                </a:solidFill>
                <a:effectLst/>
              </a:rPr>
              <a:t>Convolutional neural networks are distinguished from other neural networks by their superior performance with image, speech, or audio signal inputs. They have three main types of layers, which are:</a:t>
            </a:r>
          </a:p>
          <a:p>
            <a:pPr lvl="1"/>
            <a:r>
              <a:rPr lang="en-US" b="0" i="0" dirty="0">
                <a:solidFill>
                  <a:srgbClr val="51565E"/>
                </a:solidFill>
                <a:effectLst/>
              </a:rPr>
              <a:t>Convolutional layer</a:t>
            </a:r>
          </a:p>
          <a:p>
            <a:pPr lvl="1"/>
            <a:r>
              <a:rPr lang="en-US" b="0" i="0" dirty="0">
                <a:solidFill>
                  <a:srgbClr val="51565E"/>
                </a:solidFill>
                <a:effectLst/>
              </a:rPr>
              <a:t>Pooling layer</a:t>
            </a:r>
          </a:p>
          <a:p>
            <a:pPr lvl="1"/>
            <a:r>
              <a:rPr lang="en-US" b="0" i="0" dirty="0">
                <a:solidFill>
                  <a:srgbClr val="51565E"/>
                </a:solidFill>
                <a:effectLst/>
              </a:rPr>
              <a:t>Fully-connected (FC) layer</a:t>
            </a:r>
          </a:p>
          <a:p>
            <a:pPr marL="0" indent="0">
              <a:buNone/>
            </a:pPr>
            <a:endParaRPr lang="en-US" b="0" i="0" dirty="0">
              <a:solidFill>
                <a:srgbClr val="51565E"/>
              </a:solidFill>
              <a:effectLst/>
            </a:endParaRPr>
          </a:p>
        </p:txBody>
      </p:sp>
    </p:spTree>
    <p:extLst>
      <p:ext uri="{BB962C8B-B14F-4D97-AF65-F5344CB8AC3E}">
        <p14:creationId xmlns:p14="http://schemas.microsoft.com/office/powerpoint/2010/main" val="207677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CNN (convolution neural network) </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838200" y="1652981"/>
            <a:ext cx="10515600" cy="4523982"/>
          </a:xfrm>
        </p:spPr>
        <p:txBody>
          <a:bodyPr/>
          <a:lstStyle/>
          <a:p>
            <a:r>
              <a:rPr lang="en-US" sz="2400" b="0" i="0" dirty="0">
                <a:solidFill>
                  <a:srgbClr val="51565E"/>
                </a:solidFill>
                <a:effectLst/>
              </a:rPr>
              <a:t>With each layer, the CNN increases in its complexity, identifying greater portions of the image. </a:t>
            </a:r>
          </a:p>
          <a:p>
            <a:r>
              <a:rPr lang="en-US" sz="2400" b="0" i="0" dirty="0">
                <a:solidFill>
                  <a:srgbClr val="51565E"/>
                </a:solidFill>
                <a:effectLst/>
              </a:rPr>
              <a:t>Earlier layers focus on simple features, such as colors and edges. </a:t>
            </a:r>
          </a:p>
          <a:p>
            <a:r>
              <a:rPr lang="en-US" sz="2400" b="0" i="0" dirty="0">
                <a:solidFill>
                  <a:srgbClr val="51565E"/>
                </a:solidFill>
                <a:effectLst/>
              </a:rPr>
              <a:t>As the image data progresses through the layers of the CNN, it starts to recognize larger elements or shapes of the object until it finally identifies the intended object.</a:t>
            </a:r>
          </a:p>
          <a:p>
            <a:pPr marL="0" indent="0">
              <a:buNone/>
            </a:pPr>
            <a:endParaRPr lang="en-US" sz="2400" b="0" i="0" dirty="0">
              <a:solidFill>
                <a:srgbClr val="51565E"/>
              </a:solidFill>
              <a:effectLst/>
            </a:endParaRPr>
          </a:p>
          <a:p>
            <a:endParaRPr lang="en-US" b="0" i="0" dirty="0">
              <a:solidFill>
                <a:srgbClr val="51565E"/>
              </a:solidFill>
              <a:effectLst/>
            </a:endParaRPr>
          </a:p>
        </p:txBody>
      </p:sp>
      <p:pic>
        <p:nvPicPr>
          <p:cNvPr id="5" name="Picture 4">
            <a:extLst>
              <a:ext uri="{FF2B5EF4-FFF2-40B4-BE49-F238E27FC236}">
                <a16:creationId xmlns:a16="http://schemas.microsoft.com/office/drawing/2014/main" id="{EBC5B323-38AF-E70A-6636-F8A2B576DC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14682" y="4001294"/>
            <a:ext cx="7645400" cy="2552700"/>
          </a:xfrm>
          <a:prstGeom prst="rect">
            <a:avLst/>
          </a:prstGeom>
        </p:spPr>
      </p:pic>
    </p:spTree>
    <p:extLst>
      <p:ext uri="{BB962C8B-B14F-4D97-AF65-F5344CB8AC3E}">
        <p14:creationId xmlns:p14="http://schemas.microsoft.com/office/powerpoint/2010/main" val="168907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Image Augmentation</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sz="2400" b="0" i="0" dirty="0">
                <a:solidFill>
                  <a:srgbClr val="222222"/>
                </a:solidFill>
                <a:effectLst/>
              </a:rPr>
              <a:t>Image augmentation is a technique of applying different transformations to original images which results in multiple transformed copies of the same image. </a:t>
            </a:r>
          </a:p>
          <a:p>
            <a:r>
              <a:rPr lang="en-US" sz="2400" b="0" i="0" dirty="0">
                <a:solidFill>
                  <a:srgbClr val="222222"/>
                </a:solidFill>
                <a:effectLst/>
              </a:rPr>
              <a:t>Each copy, however, is different from the other in certain aspects depending on the augmentation techniques you apply like shifting, rotating, flipping, etc.</a:t>
            </a:r>
          </a:p>
          <a:p>
            <a:r>
              <a:rPr lang="en-US" sz="2400" b="0" i="0" dirty="0">
                <a:solidFill>
                  <a:srgbClr val="222222"/>
                </a:solidFill>
                <a:effectLst/>
              </a:rPr>
              <a:t>These image augmentation techniques not only expand the size of your dataset but also incorporate a level of variation in the dataset which allows your model to generalize better on unseen data. </a:t>
            </a:r>
          </a:p>
          <a:p>
            <a:r>
              <a:rPr lang="en-US" sz="2400" b="0" i="0" dirty="0">
                <a:solidFill>
                  <a:srgbClr val="222222"/>
                </a:solidFill>
                <a:effectLst/>
              </a:rPr>
              <a:t>Also, the model becomes more robust when it is trained on new, slightly altered images.</a:t>
            </a:r>
            <a:endParaRPr lang="en-US" sz="2400" dirty="0"/>
          </a:p>
        </p:txBody>
      </p:sp>
    </p:spTree>
    <p:extLst>
      <p:ext uri="{BB962C8B-B14F-4D97-AF65-F5344CB8AC3E}">
        <p14:creationId xmlns:p14="http://schemas.microsoft.com/office/powerpoint/2010/main" val="47863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Image Augmentation</a:t>
            </a:r>
            <a:endParaRPr lang="en-IN" dirty="0"/>
          </a:p>
        </p:txBody>
      </p:sp>
      <p:pic>
        <p:nvPicPr>
          <p:cNvPr id="7" name="Content Placeholder 6">
            <a:extLst>
              <a:ext uri="{FF2B5EF4-FFF2-40B4-BE49-F238E27FC236}">
                <a16:creationId xmlns:a16="http://schemas.microsoft.com/office/drawing/2014/main" id="{A2928DB0-6C69-0EAD-849F-733082965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416" y="2983936"/>
            <a:ext cx="10463167" cy="2034716"/>
          </a:xfrm>
        </p:spPr>
      </p:pic>
    </p:spTree>
    <p:extLst>
      <p:ext uri="{BB962C8B-B14F-4D97-AF65-F5344CB8AC3E}">
        <p14:creationId xmlns:p14="http://schemas.microsoft.com/office/powerpoint/2010/main" val="44615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Image Pre-processing</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dirty="0"/>
              <a:t>The use of computer algorithms to perform image processing on digital images is known as image pre-processing.</a:t>
            </a:r>
          </a:p>
          <a:p>
            <a:r>
              <a:rPr lang="en-US" dirty="0"/>
              <a:t>We can detect the plant by analyzing the image with a specific algorithm.</a:t>
            </a:r>
          </a:p>
          <a:p>
            <a:r>
              <a:rPr lang="en-US" dirty="0"/>
              <a:t>We use a similar approach for image processing and detection with a specific algorithm. </a:t>
            </a:r>
          </a:p>
          <a:p>
            <a:r>
              <a:rPr lang="en-US" dirty="0"/>
              <a:t>The image quality is critical in this process; we can't use the algorithm if the image isn't clear.</a:t>
            </a:r>
          </a:p>
        </p:txBody>
      </p:sp>
    </p:spTree>
    <p:extLst>
      <p:ext uri="{BB962C8B-B14F-4D97-AF65-F5344CB8AC3E}">
        <p14:creationId xmlns:p14="http://schemas.microsoft.com/office/powerpoint/2010/main" val="325683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IN" dirty="0"/>
              <a:t>Adam (optimization algorithm) </a:t>
            </a:r>
            <a:br>
              <a:rPr lang="en-IN" dirty="0"/>
            </a:b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b="0" i="0" dirty="0">
                <a:solidFill>
                  <a:srgbClr val="555555"/>
                </a:solidFill>
                <a:effectLst/>
              </a:rPr>
              <a:t>Adam is an optimization algorithm that can be used instead of the classical stochastic gradient descent procedure to update network weights iterative based in training data.</a:t>
            </a:r>
          </a:p>
          <a:p>
            <a:r>
              <a:rPr lang="en-US" b="0" i="0" dirty="0">
                <a:solidFill>
                  <a:srgbClr val="555555"/>
                </a:solidFill>
                <a:effectLst/>
              </a:rPr>
              <a:t>The algorithm is called Adam. It is not an acronym and is not written as “ADAM”.</a:t>
            </a:r>
            <a:r>
              <a:rPr lang="en-US" b="0" i="1" dirty="0">
                <a:solidFill>
                  <a:srgbClr val="555555"/>
                </a:solidFill>
                <a:effectLst/>
              </a:rPr>
              <a:t> </a:t>
            </a:r>
            <a:r>
              <a:rPr lang="en-US" i="1" dirty="0">
                <a:solidFill>
                  <a:srgbClr val="555555"/>
                </a:solidFill>
              </a:rPr>
              <a:t>T</a:t>
            </a:r>
            <a:r>
              <a:rPr lang="en-US" b="0" i="1" dirty="0">
                <a:solidFill>
                  <a:srgbClr val="555555"/>
                </a:solidFill>
                <a:effectLst/>
              </a:rPr>
              <a:t>he name Adam is derived from Adaptive </a:t>
            </a:r>
            <a:r>
              <a:rPr lang="en-US" i="1" dirty="0">
                <a:solidFill>
                  <a:srgbClr val="555555"/>
                </a:solidFill>
              </a:rPr>
              <a:t>M</a:t>
            </a:r>
            <a:r>
              <a:rPr lang="en-US" b="0" i="1" dirty="0">
                <a:solidFill>
                  <a:srgbClr val="555555"/>
                </a:solidFill>
                <a:effectLst/>
              </a:rPr>
              <a:t>oment </a:t>
            </a:r>
            <a:r>
              <a:rPr lang="en-US" i="1" dirty="0">
                <a:solidFill>
                  <a:srgbClr val="555555"/>
                </a:solidFill>
              </a:rPr>
              <a:t>E</a:t>
            </a:r>
            <a:r>
              <a:rPr lang="en-US" b="0" i="1" dirty="0">
                <a:solidFill>
                  <a:srgbClr val="555555"/>
                </a:solidFill>
                <a:effectLst/>
              </a:rPr>
              <a:t>stimation.</a:t>
            </a:r>
          </a:p>
          <a:p>
            <a:r>
              <a:rPr lang="en-US" dirty="0">
                <a:solidFill>
                  <a:srgbClr val="555555"/>
                </a:solidFill>
              </a:rPr>
              <a:t>T</a:t>
            </a:r>
            <a:r>
              <a:rPr lang="en-US" b="0" i="0" dirty="0">
                <a:solidFill>
                  <a:srgbClr val="555555"/>
                </a:solidFill>
                <a:effectLst/>
              </a:rPr>
              <a:t>he attractive benefits of using Adam are as follows:</a:t>
            </a:r>
          </a:p>
          <a:p>
            <a:pPr lvl="1" fontAlgn="base">
              <a:buFont typeface="Courier New" panose="02070309020205020404" pitchFamily="49" charset="0"/>
              <a:buChar char="o"/>
            </a:pPr>
            <a:r>
              <a:rPr lang="en-US" b="0" i="0" dirty="0">
                <a:solidFill>
                  <a:srgbClr val="555555"/>
                </a:solidFill>
                <a:effectLst/>
              </a:rPr>
              <a:t>Straightforward to implement.</a:t>
            </a:r>
          </a:p>
          <a:p>
            <a:pPr lvl="1" fontAlgn="base">
              <a:buFont typeface="Courier New" panose="02070309020205020404" pitchFamily="49" charset="0"/>
              <a:buChar char="o"/>
            </a:pPr>
            <a:r>
              <a:rPr lang="en-US" b="0" i="0" dirty="0">
                <a:solidFill>
                  <a:srgbClr val="555555"/>
                </a:solidFill>
                <a:effectLst/>
              </a:rPr>
              <a:t>Computationally efficient.</a:t>
            </a:r>
          </a:p>
          <a:p>
            <a:pPr lvl="1" fontAlgn="base">
              <a:buFont typeface="Courier New" panose="02070309020205020404" pitchFamily="49" charset="0"/>
              <a:buChar char="o"/>
            </a:pPr>
            <a:r>
              <a:rPr lang="en-US" b="0" i="0" dirty="0">
                <a:solidFill>
                  <a:srgbClr val="555555"/>
                </a:solidFill>
                <a:effectLst/>
              </a:rPr>
              <a:t>Little memory requirements.</a:t>
            </a:r>
          </a:p>
          <a:p>
            <a:endParaRPr lang="en-US" b="0" i="1" dirty="0">
              <a:solidFill>
                <a:srgbClr val="555555"/>
              </a:solidFill>
              <a:effectLst/>
            </a:endParaRPr>
          </a:p>
          <a:p>
            <a:endParaRPr lang="en-US" dirty="0">
              <a:solidFill>
                <a:srgbClr val="555555"/>
              </a:solidFill>
              <a:latin typeface="Helvetica Neue"/>
            </a:endParaRPr>
          </a:p>
        </p:txBody>
      </p:sp>
    </p:spTree>
    <p:extLst>
      <p:ext uri="{BB962C8B-B14F-4D97-AF65-F5344CB8AC3E}">
        <p14:creationId xmlns:p14="http://schemas.microsoft.com/office/powerpoint/2010/main" val="127070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IN" sz="3600" dirty="0"/>
              <a:t>End users are as follows:</a:t>
            </a:r>
          </a:p>
          <a:p>
            <a:pPr lvl="1">
              <a:buFont typeface="Courier New" panose="02070309020205020404" pitchFamily="49" charset="0"/>
              <a:buChar char="o"/>
            </a:pPr>
            <a:r>
              <a:rPr lang="en-IN" sz="3200" dirty="0"/>
              <a:t>Farmers</a:t>
            </a:r>
          </a:p>
          <a:p>
            <a:pPr lvl="1">
              <a:buFont typeface="Courier New" panose="02070309020205020404" pitchFamily="49" charset="0"/>
              <a:buChar char="o"/>
            </a:pPr>
            <a:r>
              <a:rPr lang="en-IN" sz="3200" dirty="0"/>
              <a:t>Gardener</a:t>
            </a:r>
          </a:p>
          <a:p>
            <a:pPr lvl="1">
              <a:buFont typeface="Courier New" panose="02070309020205020404" pitchFamily="49" charset="0"/>
              <a:buChar char="o"/>
            </a:pPr>
            <a:r>
              <a:rPr lang="en-IN" sz="3200" dirty="0"/>
              <a:t>Government agriculture department</a:t>
            </a:r>
          </a:p>
          <a:p>
            <a:pPr lvl="1">
              <a:buFont typeface="Courier New" panose="02070309020205020404" pitchFamily="49" charset="0"/>
              <a:buChar char="o"/>
            </a:pPr>
            <a:r>
              <a:rPr lang="en-IN" sz="3200" dirty="0"/>
              <a:t>Researchers  </a:t>
            </a:r>
          </a:p>
        </p:txBody>
      </p:sp>
    </p:spTree>
    <p:extLst>
      <p:ext uri="{BB962C8B-B14F-4D97-AF65-F5344CB8AC3E}">
        <p14:creationId xmlns:p14="http://schemas.microsoft.com/office/powerpoint/2010/main" val="86745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dirty="0"/>
              <a:t>THE WOW FACTOR IN OUR SOLUTION</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IN" sz="3200" dirty="0"/>
              <a:t>There are multiple wow factors in our project and those are as follows:</a:t>
            </a:r>
          </a:p>
          <a:p>
            <a:pPr lvl="1">
              <a:buFont typeface="Courier New" panose="02070309020205020404" pitchFamily="49" charset="0"/>
              <a:buChar char="o"/>
            </a:pPr>
            <a:r>
              <a:rPr lang="en-IN" sz="2800" dirty="0"/>
              <a:t>This project helps to detect disease at an early stage. </a:t>
            </a:r>
          </a:p>
          <a:p>
            <a:pPr lvl="1">
              <a:buFont typeface="Courier New" panose="02070309020205020404" pitchFamily="49" charset="0"/>
              <a:buChar char="o"/>
            </a:pPr>
            <a:r>
              <a:rPr lang="en-IN" sz="2800" dirty="0"/>
              <a:t>It is machine learning and deep learning based project and efficient enough to predict plant disease on its own.</a:t>
            </a:r>
          </a:p>
          <a:p>
            <a:pPr lvl="1">
              <a:buFont typeface="Courier New" panose="02070309020205020404" pitchFamily="49" charset="0"/>
              <a:buChar char="o"/>
            </a:pPr>
            <a:r>
              <a:rPr lang="en-IN" sz="2800" dirty="0"/>
              <a:t>Cost effective, time saving and easily scalable at the same time.</a:t>
            </a:r>
          </a:p>
          <a:p>
            <a:endParaRPr lang="en-IN" dirty="0"/>
          </a:p>
        </p:txBody>
      </p:sp>
    </p:spTree>
    <p:extLst>
      <p:ext uri="{BB962C8B-B14F-4D97-AF65-F5344CB8AC3E}">
        <p14:creationId xmlns:p14="http://schemas.microsoft.com/office/powerpoint/2010/main" val="336593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RESULTS </a:t>
            </a:r>
            <a:endParaRPr lang="en-IN" dirty="0"/>
          </a:p>
        </p:txBody>
      </p:sp>
      <p:pic>
        <p:nvPicPr>
          <p:cNvPr id="6" name="Content Placeholder 5">
            <a:extLst>
              <a:ext uri="{FF2B5EF4-FFF2-40B4-BE49-F238E27FC236}">
                <a16:creationId xmlns:a16="http://schemas.microsoft.com/office/drawing/2014/main" id="{9728C933-C12C-1CE5-2FCD-2DDDB25157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52981"/>
            <a:ext cx="4757057" cy="3900488"/>
          </a:xfrm>
        </p:spPr>
      </p:pic>
      <p:sp>
        <p:nvSpPr>
          <p:cNvPr id="5" name="TextBox 4">
            <a:extLst>
              <a:ext uri="{FF2B5EF4-FFF2-40B4-BE49-F238E27FC236}">
                <a16:creationId xmlns:a16="http://schemas.microsoft.com/office/drawing/2014/main" id="{A52D614D-E4D5-473E-8C78-37E798FD52D6}"/>
              </a:ext>
            </a:extLst>
          </p:cNvPr>
          <p:cNvSpPr txBox="1"/>
          <p:nvPr/>
        </p:nvSpPr>
        <p:spPr>
          <a:xfrm>
            <a:off x="838199" y="5763491"/>
            <a:ext cx="11169074" cy="461665"/>
          </a:xfrm>
          <a:prstGeom prst="rect">
            <a:avLst/>
          </a:prstGeom>
          <a:noFill/>
        </p:spPr>
        <p:txBody>
          <a:bodyPr wrap="square" rtlCol="0">
            <a:spAutoFit/>
          </a:bodyPr>
          <a:lstStyle/>
          <a:p>
            <a:r>
              <a:rPr lang="en-US" sz="2400" dirty="0">
                <a:hlinkClick r:id="rId3"/>
              </a:rPr>
              <a:t>GitHub Link</a:t>
            </a:r>
            <a:endParaRPr lang="en-IN" sz="2400" dirty="0"/>
          </a:p>
        </p:txBody>
      </p:sp>
      <p:pic>
        <p:nvPicPr>
          <p:cNvPr id="8" name="Picture 7">
            <a:extLst>
              <a:ext uri="{FF2B5EF4-FFF2-40B4-BE49-F238E27FC236}">
                <a16:creationId xmlns:a16="http://schemas.microsoft.com/office/drawing/2014/main" id="{C794E4DD-B314-F3C3-B666-7CE0CA5FC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1594" y="1652981"/>
            <a:ext cx="4757057" cy="3900488"/>
          </a:xfrm>
          <a:prstGeom prst="rect">
            <a:avLst/>
          </a:prstGeom>
        </p:spPr>
      </p:pic>
    </p:spTree>
    <p:extLst>
      <p:ext uri="{BB962C8B-B14F-4D97-AF65-F5344CB8AC3E}">
        <p14:creationId xmlns:p14="http://schemas.microsoft.com/office/powerpoint/2010/main" val="19241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5"/>
            <a:ext cx="10515600" cy="500456"/>
          </a:xfrm>
        </p:spPr>
        <p:txBody>
          <a:bodyPr/>
          <a:lstStyle/>
          <a:p>
            <a:r>
              <a:rPr lang="en-US" dirty="0"/>
              <a:t>AGENDA</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81199"/>
            <a:ext cx="10515600" cy="4195763"/>
          </a:xfrm>
        </p:spPr>
        <p:txBody>
          <a:bodyPr/>
          <a:lstStyle/>
          <a:p>
            <a:r>
              <a:rPr lang="en-IN" sz="2400" dirty="0">
                <a:latin typeface="Arial" panose="020B0604020202020204" pitchFamily="34" charset="0"/>
                <a:cs typeface="Arial" panose="020B0604020202020204" pitchFamily="34" charset="0"/>
              </a:rPr>
              <a:t>Project overview </a:t>
            </a:r>
          </a:p>
          <a:p>
            <a:pPr marL="914400" lvl="1" indent="-457200">
              <a:buFont typeface="+mj-lt"/>
              <a:buAutoNum type="arabicPeriod"/>
            </a:pPr>
            <a:r>
              <a:rPr lang="en-IN" sz="2000" dirty="0">
                <a:latin typeface="Arial" panose="020B0604020202020204" pitchFamily="34" charset="0"/>
                <a:cs typeface="Arial" panose="020B0604020202020204" pitchFamily="34" charset="0"/>
              </a:rPr>
              <a:t>Problem statement </a:t>
            </a:r>
          </a:p>
          <a:p>
            <a:pPr marL="914400" lvl="1" indent="-457200">
              <a:buFont typeface="+mj-lt"/>
              <a:buAutoNum type="arabicPeriod"/>
            </a:pPr>
            <a:r>
              <a:rPr lang="en-IN" sz="2000" dirty="0">
                <a:latin typeface="Arial" panose="020B0604020202020204" pitchFamily="34" charset="0"/>
                <a:cs typeface="Arial" panose="020B0604020202020204" pitchFamily="34" charset="0"/>
              </a:rPr>
              <a:t>Solution</a:t>
            </a:r>
          </a:p>
          <a:p>
            <a:pPr marL="914400" lvl="1" indent="-457200">
              <a:buFont typeface="+mj-lt"/>
              <a:buAutoNum type="arabicPeriod"/>
            </a:pPr>
            <a:r>
              <a:rPr lang="en-IN" sz="2000" dirty="0">
                <a:latin typeface="Arial" panose="020B0604020202020204" pitchFamily="34" charset="0"/>
                <a:cs typeface="Arial" panose="020B0604020202020204" pitchFamily="34" charset="0"/>
              </a:rPr>
              <a:t>Uniqueness</a:t>
            </a:r>
          </a:p>
          <a:p>
            <a:r>
              <a:rPr lang="en-IN" sz="2400" dirty="0">
                <a:latin typeface="Arial" panose="020B0604020202020204" pitchFamily="34" charset="0"/>
                <a:cs typeface="Arial" panose="020B0604020202020204" pitchFamily="34" charset="0"/>
              </a:rPr>
              <a:t>The crux part</a:t>
            </a:r>
          </a:p>
          <a:p>
            <a:pPr marL="914400" lvl="1" indent="-457200">
              <a:buFont typeface="+mj-lt"/>
              <a:buAutoNum type="arabicPeriod"/>
            </a:pPr>
            <a:r>
              <a:rPr lang="en-IN" sz="2000" dirty="0">
                <a:latin typeface="Arial" panose="020B0604020202020204" pitchFamily="34" charset="0"/>
                <a:cs typeface="Arial" panose="020B0604020202020204" pitchFamily="34" charset="0"/>
              </a:rPr>
              <a:t>Modelling of project</a:t>
            </a:r>
          </a:p>
          <a:p>
            <a:pPr marL="914400" lvl="1" indent="-457200">
              <a:buFont typeface="+mj-lt"/>
              <a:buAutoNum type="arabicPeriod"/>
            </a:pPr>
            <a:r>
              <a:rPr lang="en-IN" sz="2000" dirty="0">
                <a:latin typeface="Arial" panose="020B0604020202020204" pitchFamily="34" charset="0"/>
                <a:cs typeface="Arial" panose="020B0604020202020204" pitchFamily="34" charset="0"/>
              </a:rPr>
              <a:t>End users</a:t>
            </a:r>
          </a:p>
          <a:p>
            <a:pPr marL="914400" lvl="1" indent="-457200">
              <a:buFont typeface="+mj-lt"/>
              <a:buAutoNum type="arabicPeriod"/>
            </a:pPr>
            <a:r>
              <a:rPr lang="en-IN" sz="2000" dirty="0">
                <a:latin typeface="Arial" panose="020B0604020202020204" pitchFamily="34" charset="0"/>
                <a:cs typeface="Arial" panose="020B0604020202020204" pitchFamily="34" charset="0"/>
              </a:rPr>
              <a:t>Wow factor in solution (Uniqueness)</a:t>
            </a:r>
          </a:p>
          <a:p>
            <a:r>
              <a:rPr lang="en-IN" sz="2400" dirty="0">
                <a:latin typeface="Arial" panose="020B0604020202020204" pitchFamily="34" charset="0"/>
                <a:cs typeface="Arial" panose="020B0604020202020204" pitchFamily="34" charset="0"/>
              </a:rPr>
              <a:t>Observations, results and conclusion</a:t>
            </a:r>
          </a:p>
          <a:p>
            <a:pPr marL="457200" indent="-457200">
              <a:buFont typeface="+mj-lt"/>
              <a:buAutoNum type="arabicPeriod"/>
            </a:pPr>
            <a:endParaRPr lang="en-IN"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0100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r>
              <a:rPr lang="en-US" dirty="0"/>
              <a:t>CONCLUSION</a:t>
            </a:r>
            <a:endParaRPr lang="en-IN" dirty="0"/>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r>
              <a:rPr lang="en-US" dirty="0"/>
              <a:t>With the help of the proposed system one can track the cultivated field on a regular basis. </a:t>
            </a:r>
          </a:p>
          <a:p>
            <a:r>
              <a:rPr lang="en-US" dirty="0"/>
              <a:t>The CNN and other related algorithms are used to identify crop diseases at an early stage. </a:t>
            </a:r>
          </a:p>
          <a:p>
            <a:r>
              <a:rPr lang="en-US" dirty="0"/>
              <a:t>Machine learning methods are used to train the model, which aids in making appropriate disease decisions. </a:t>
            </a:r>
          </a:p>
          <a:p>
            <a:r>
              <a:rPr lang="en-US" dirty="0"/>
              <a:t>To contain infected diseases, the farmer is advised to use pesticides as a cure. In the future, the proposed scheme could be expanded to provide additional facilities such as nearby government markets, pesticide price lists, and a nearby open market, among others.</a:t>
            </a:r>
            <a:endParaRPr lang="en-IN" dirty="0"/>
          </a:p>
        </p:txBody>
      </p:sp>
    </p:spTree>
    <p:extLst>
      <p:ext uri="{BB962C8B-B14F-4D97-AF65-F5344CB8AC3E}">
        <p14:creationId xmlns:p14="http://schemas.microsoft.com/office/powerpoint/2010/main" val="404038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398-0AD3-4958-9228-86290AAAE892}"/>
              </a:ext>
            </a:extLst>
          </p:cNvPr>
          <p:cNvSpPr>
            <a:spLocks noGrp="1"/>
          </p:cNvSpPr>
          <p:nvPr>
            <p:ph type="title"/>
          </p:nvPr>
        </p:nvSpPr>
        <p:spPr/>
        <p:txBody>
          <a:bodyPr/>
          <a:lstStyle/>
          <a:p>
            <a:r>
              <a:rPr lang="en-US" dirty="0"/>
              <a:t>MEET OUR TEAM</a:t>
            </a:r>
            <a:endParaRPr lang="en-IN" dirty="0"/>
          </a:p>
        </p:txBody>
      </p:sp>
      <p:sp>
        <p:nvSpPr>
          <p:cNvPr id="3" name="Text Placeholder 2">
            <a:extLst>
              <a:ext uri="{FF2B5EF4-FFF2-40B4-BE49-F238E27FC236}">
                <a16:creationId xmlns:a16="http://schemas.microsoft.com/office/drawing/2014/main" id="{7B74A749-BB5A-47DD-AC00-A3346252ECD5}"/>
              </a:ext>
            </a:extLst>
          </p:cNvPr>
          <p:cNvSpPr>
            <a:spLocks noGrp="1"/>
          </p:cNvSpPr>
          <p:nvPr>
            <p:ph type="body" sz="quarter" idx="13"/>
          </p:nvPr>
        </p:nvSpPr>
        <p:spPr/>
        <p:txBody>
          <a:bodyPr/>
          <a:lstStyle/>
          <a:p>
            <a:r>
              <a:rPr lang="en-IN" dirty="0" err="1"/>
              <a:t>Madhvesh</a:t>
            </a:r>
            <a:r>
              <a:rPr lang="en-IN" dirty="0"/>
              <a:t> Patel</a:t>
            </a:r>
          </a:p>
        </p:txBody>
      </p:sp>
      <p:pic>
        <p:nvPicPr>
          <p:cNvPr id="16" name="Picture Placeholder 15">
            <a:extLst>
              <a:ext uri="{FF2B5EF4-FFF2-40B4-BE49-F238E27FC236}">
                <a16:creationId xmlns:a16="http://schemas.microsoft.com/office/drawing/2014/main" id="{48841C0C-98BD-7F00-97B6-932D9365EF1B}"/>
              </a:ext>
            </a:extLst>
          </p:cNvPr>
          <p:cNvPicPr>
            <a:picLocks noGrp="1" noChangeAspect="1"/>
          </p:cNvPicPr>
          <p:nvPr>
            <p:ph type="pic" sz="quarter" idx="20"/>
          </p:nvPr>
        </p:nvPicPr>
        <p:blipFill rotWithShape="1">
          <a:blip r:embed="rId2">
            <a:extLst>
              <a:ext uri="{28A0092B-C50C-407E-A947-70E740481C1C}">
                <a14:useLocalDpi xmlns:a14="http://schemas.microsoft.com/office/drawing/2010/main" val="0"/>
              </a:ext>
            </a:extLst>
          </a:blip>
          <a:srcRect l="-7065" t="734" r="-7065" b="734"/>
          <a:stretch/>
        </p:blipFill>
        <p:spPr>
          <a:xfrm>
            <a:off x="878337" y="1920240"/>
            <a:ext cx="2383023" cy="1915471"/>
          </a:xfrm>
        </p:spPr>
      </p:pic>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a:xfrm>
            <a:off x="5026151" y="4099768"/>
            <a:ext cx="2139696" cy="344312"/>
          </a:xfrm>
        </p:spPr>
        <p:txBody>
          <a:bodyPr/>
          <a:lstStyle/>
          <a:p>
            <a:r>
              <a:rPr lang="en-IN" dirty="0"/>
              <a:t>Aditya Gujjar</a:t>
            </a:r>
          </a:p>
        </p:txBody>
      </p:sp>
      <p:pic>
        <p:nvPicPr>
          <p:cNvPr id="12" name="Picture Placeholder 11">
            <a:extLst>
              <a:ext uri="{FF2B5EF4-FFF2-40B4-BE49-F238E27FC236}">
                <a16:creationId xmlns:a16="http://schemas.microsoft.com/office/drawing/2014/main" id="{52D12FE3-9C8C-74D6-267E-0A29B910301C}"/>
              </a:ext>
            </a:extLst>
          </p:cNvPr>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91" t="11504" r="-91" b="11504"/>
          <a:stretch/>
        </p:blipFill>
        <p:spPr>
          <a:xfrm>
            <a:off x="4903786" y="1918639"/>
            <a:ext cx="2416397" cy="1940219"/>
          </a:xfrm>
        </p:spPr>
      </p:pic>
      <p:sp>
        <p:nvSpPr>
          <p:cNvPr id="7" name="Text Placeholder 6">
            <a:extLst>
              <a:ext uri="{FF2B5EF4-FFF2-40B4-BE49-F238E27FC236}">
                <a16:creationId xmlns:a16="http://schemas.microsoft.com/office/drawing/2014/main" id="{DEE6DA85-CD62-4608-ABBD-C154944D4B89}"/>
              </a:ext>
            </a:extLst>
          </p:cNvPr>
          <p:cNvSpPr>
            <a:spLocks noGrp="1"/>
          </p:cNvSpPr>
          <p:nvPr>
            <p:ph type="body" sz="quarter" idx="23"/>
          </p:nvPr>
        </p:nvSpPr>
        <p:spPr>
          <a:xfrm>
            <a:off x="9202817" y="4099768"/>
            <a:ext cx="2139696" cy="344312"/>
          </a:xfrm>
        </p:spPr>
        <p:txBody>
          <a:bodyPr/>
          <a:lstStyle/>
          <a:p>
            <a:r>
              <a:rPr lang="en-IN" dirty="0"/>
              <a:t>Akash Prajapati</a:t>
            </a:r>
          </a:p>
        </p:txBody>
      </p:sp>
      <p:pic>
        <p:nvPicPr>
          <p:cNvPr id="14" name="Picture Placeholder 13">
            <a:extLst>
              <a:ext uri="{FF2B5EF4-FFF2-40B4-BE49-F238E27FC236}">
                <a16:creationId xmlns:a16="http://schemas.microsoft.com/office/drawing/2014/main" id="{C2A80625-DA7A-C7AF-D328-0C5066E22C62}"/>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t="10339" b="10339"/>
          <a:stretch>
            <a:fillRect/>
          </a:stretch>
        </p:blipFill>
        <p:spPr>
          <a:xfrm>
            <a:off x="9080500" y="1919288"/>
            <a:ext cx="2384425" cy="1914525"/>
          </a:xfrm>
        </p:spPr>
      </p:pic>
    </p:spTree>
    <p:extLst>
      <p:ext uri="{BB962C8B-B14F-4D97-AF65-F5344CB8AC3E}">
        <p14:creationId xmlns:p14="http://schemas.microsoft.com/office/powerpoint/2010/main" val="323717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a:xfrm>
            <a:off x="955963" y="2453869"/>
            <a:ext cx="10280073" cy="1950262"/>
          </a:xfrm>
        </p:spPr>
        <p:txBody>
          <a:bodyPr/>
          <a:lstStyle/>
          <a:p>
            <a:r>
              <a:rPr lang="en-IN" sz="13800" dirty="0"/>
              <a:t>Thanks!!</a:t>
            </a:r>
          </a:p>
        </p:txBody>
      </p:sp>
    </p:spTree>
    <p:extLst>
      <p:ext uri="{BB962C8B-B14F-4D97-AF65-F5344CB8AC3E}">
        <p14:creationId xmlns:p14="http://schemas.microsoft.com/office/powerpoint/2010/main" val="2790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marL="514350" indent="-514350">
              <a:buFont typeface="+mj-lt"/>
              <a:buAutoNum type="arabicPeriod"/>
            </a:pPr>
            <a:r>
              <a:rPr lang="en-IN" dirty="0"/>
              <a:t>Problem Statement </a:t>
            </a:r>
          </a:p>
          <a:p>
            <a:pPr marL="514350" indent="-514350">
              <a:buFont typeface="+mj-lt"/>
              <a:buAutoNum type="arabicPeriod"/>
            </a:pPr>
            <a:r>
              <a:rPr lang="en-IN" dirty="0"/>
              <a:t>Solution</a:t>
            </a:r>
          </a:p>
          <a:p>
            <a:pPr marL="514350" indent="-514350">
              <a:buFont typeface="+mj-lt"/>
              <a:buAutoNum type="arabicPeriod"/>
            </a:pPr>
            <a:r>
              <a:rPr lang="en-IN" dirty="0"/>
              <a:t>Uniqueness</a:t>
            </a:r>
          </a:p>
          <a:p>
            <a:pPr marL="0" indent="0">
              <a:buNone/>
            </a:pPr>
            <a:endParaRPr lang="en-IN" dirty="0"/>
          </a:p>
          <a:p>
            <a:pPr marL="0" indent="0">
              <a:buNone/>
            </a:pPr>
            <a:r>
              <a:rPr lang="en-IN" b="1" dirty="0"/>
              <a:t>Project Keywords: </a:t>
            </a:r>
            <a:r>
              <a:rPr lang="en-US" dirty="0"/>
              <a:t>Plant Disease Detection, Deep Learning, Convolution Neural Network, Python.</a:t>
            </a:r>
            <a:endParaRPr lang="en-IN" dirty="0"/>
          </a:p>
          <a:p>
            <a:pPr marL="514350" indent="-514350">
              <a:buFont typeface="+mj-lt"/>
              <a:buAutoNum type="arabicPeriod"/>
            </a:pPr>
            <a:endParaRPr lang="en-IN" dirty="0"/>
          </a:p>
        </p:txBody>
      </p:sp>
    </p:spTree>
    <p:extLst>
      <p:ext uri="{BB962C8B-B14F-4D97-AF65-F5344CB8AC3E}">
        <p14:creationId xmlns:p14="http://schemas.microsoft.com/office/powerpoint/2010/main" val="40640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782-BDB0-D3FE-7E56-5658E3C75CDA}"/>
              </a:ext>
            </a:extLst>
          </p:cNvPr>
          <p:cNvSpPr>
            <a:spLocks noGrp="1"/>
          </p:cNvSpPr>
          <p:nvPr>
            <p:ph type="title"/>
          </p:nvPr>
        </p:nvSpPr>
        <p:spPr>
          <a:xfrm>
            <a:off x="838200" y="1104900"/>
            <a:ext cx="10515600" cy="720725"/>
          </a:xfrm>
        </p:spPr>
        <p:txBody>
          <a:bodyPr/>
          <a:lstStyle/>
          <a:p>
            <a:r>
              <a:rPr lang="en-US" dirty="0"/>
              <a:t>PROBLEM  STATEMENT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B04697C-808D-A2DB-99EB-93A47E999145}"/>
              </a:ext>
            </a:extLst>
          </p:cNvPr>
          <p:cNvSpPr txBox="1"/>
          <p:nvPr/>
        </p:nvSpPr>
        <p:spPr>
          <a:xfrm>
            <a:off x="6762751" y="5419725"/>
            <a:ext cx="4419078" cy="492443"/>
          </a:xfrm>
          <a:prstGeom prst="rect">
            <a:avLst/>
          </a:prstGeom>
          <a:noFill/>
        </p:spPr>
        <p:txBody>
          <a:bodyPr wrap="square" rtlCol="0">
            <a:spAutoFit/>
          </a:bodyPr>
          <a:lstStyle/>
          <a:p>
            <a:pPr algn="ctr"/>
            <a:r>
              <a:rPr lang="en-IN" sz="800"/>
              <a:t>Reference : </a:t>
            </a:r>
            <a:r>
              <a:rPr lang="en-IN" sz="800">
                <a:hlinkClick r:id="rId2"/>
              </a:rPr>
              <a:t>https://pure-good-heroes.fandom.com/wiki/WALL-E</a:t>
            </a:r>
            <a:endParaRPr lang="en-IN" sz="800"/>
          </a:p>
          <a:p>
            <a:endParaRPr lang="en-IN"/>
          </a:p>
        </p:txBody>
      </p:sp>
      <p:sp>
        <p:nvSpPr>
          <p:cNvPr id="7" name="Content Placeholder 6">
            <a:extLst>
              <a:ext uri="{FF2B5EF4-FFF2-40B4-BE49-F238E27FC236}">
                <a16:creationId xmlns:a16="http://schemas.microsoft.com/office/drawing/2014/main" id="{7BE9BA5D-D110-4ADC-98F8-01232C0922BB}"/>
              </a:ext>
            </a:extLst>
          </p:cNvPr>
          <p:cNvSpPr>
            <a:spLocks noGrp="1"/>
          </p:cNvSpPr>
          <p:nvPr>
            <p:ph idx="1"/>
          </p:nvPr>
        </p:nvSpPr>
        <p:spPr/>
        <p:txBody>
          <a:bodyPr/>
          <a:lstStyle/>
          <a:p>
            <a:r>
              <a:rPr lang="en-US" sz="2400" dirty="0"/>
              <a:t>Plant diseases have turned into a dilemma as it can cause significant reduction in both quality and quantity of agricultural products.</a:t>
            </a:r>
          </a:p>
          <a:p>
            <a:r>
              <a:rPr lang="en-US" sz="2400" dirty="0"/>
              <a:t>Agriculture is an integral part of the Indian economy. The Indian agriculture sector employs nearly half of the country's workforce.</a:t>
            </a:r>
          </a:p>
          <a:p>
            <a:r>
              <a:rPr lang="en-US" sz="2400" dirty="0"/>
              <a:t>Farmers' economic growth is determined by the quality of the goods they make, which is dependent on plant growth and yield.</a:t>
            </a:r>
          </a:p>
          <a:p>
            <a:r>
              <a:rPr lang="en-US" sz="2400" dirty="0"/>
              <a:t>As result automated detection of plant diseases is an essential research topic to work on as it may prove benefits in monitoring large fields of crops, and thus automatically detect the symptoms of diseases as soon as they appear on plant leaves.</a:t>
            </a:r>
            <a:endParaRPr lang="en-IN" sz="2400" dirty="0"/>
          </a:p>
        </p:txBody>
      </p:sp>
    </p:spTree>
    <p:extLst>
      <p:ext uri="{BB962C8B-B14F-4D97-AF65-F5344CB8AC3E}">
        <p14:creationId xmlns:p14="http://schemas.microsoft.com/office/powerpoint/2010/main" val="340927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SOLUTION</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dirty="0"/>
              <a:t>This project is focused on the identification of plant diseases.</a:t>
            </a:r>
          </a:p>
          <a:p>
            <a:r>
              <a:rPr lang="en-US" dirty="0"/>
              <a:t>Different classification techniques are used to detect plant diseases.</a:t>
            </a:r>
          </a:p>
          <a:p>
            <a:r>
              <a:rPr lang="en-US" dirty="0"/>
              <a:t>Photos of leaves from various plants are taken with a digital camera or similar unit, and the images are used to classify the affected region in the leaves.</a:t>
            </a:r>
          </a:p>
          <a:p>
            <a:r>
              <a:rPr lang="en-US" dirty="0"/>
              <a:t>To detect plant disease, we use a Convolution Neural Network (CNN) in the proposed framework.</a:t>
            </a:r>
            <a:endParaRPr lang="en-IN" dirty="0"/>
          </a:p>
        </p:txBody>
      </p:sp>
    </p:spTree>
    <p:extLst>
      <p:ext uri="{BB962C8B-B14F-4D97-AF65-F5344CB8AC3E}">
        <p14:creationId xmlns:p14="http://schemas.microsoft.com/office/powerpoint/2010/main" val="49079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Uniqueness</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dirty="0"/>
              <a:t>Easy to use, efficient and low cost at the same time.</a:t>
            </a:r>
          </a:p>
          <a:p>
            <a:r>
              <a:rPr lang="en-US" dirty="0"/>
              <a:t>As this project is machine learning and deep learning based, therefore we can use all its related libraries in this project and that will make it more robust.</a:t>
            </a:r>
          </a:p>
          <a:p>
            <a:r>
              <a:rPr lang="en-US" dirty="0"/>
              <a:t>Since this project is easy to use and adaptable, therefore we can add more functionalities as the project progresses.</a:t>
            </a:r>
          </a:p>
          <a:p>
            <a:r>
              <a:rPr lang="en-US" dirty="0"/>
              <a:t>In our project with detection of diseases, it can also give remedies like which pesticides and insecticides to use for that specific disease.</a:t>
            </a:r>
          </a:p>
          <a:p>
            <a:endParaRPr lang="en-US" dirty="0"/>
          </a:p>
          <a:p>
            <a:endParaRPr lang="en-IN" dirty="0"/>
          </a:p>
        </p:txBody>
      </p:sp>
    </p:spTree>
    <p:extLst>
      <p:ext uri="{BB962C8B-B14F-4D97-AF65-F5344CB8AC3E}">
        <p14:creationId xmlns:p14="http://schemas.microsoft.com/office/powerpoint/2010/main" val="383872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6439B2-03B3-22C3-DE4C-DFBE286FC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127" y="1064491"/>
            <a:ext cx="4913746" cy="4729018"/>
          </a:xfrm>
          <a:prstGeom prst="rect">
            <a:avLst/>
          </a:prstGeom>
        </p:spPr>
      </p:pic>
    </p:spTree>
    <p:extLst>
      <p:ext uri="{BB962C8B-B14F-4D97-AF65-F5344CB8AC3E}">
        <p14:creationId xmlns:p14="http://schemas.microsoft.com/office/powerpoint/2010/main" val="246630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MODELLING</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IN" dirty="0"/>
              <a:t>List of modules </a:t>
            </a:r>
          </a:p>
          <a:p>
            <a:pPr lvl="1"/>
            <a:r>
              <a:rPr lang="en-IN" dirty="0" err="1"/>
              <a:t>Keras</a:t>
            </a:r>
            <a:endParaRPr lang="en-IN" dirty="0"/>
          </a:p>
          <a:p>
            <a:pPr lvl="1"/>
            <a:r>
              <a:rPr lang="en-IN" dirty="0"/>
              <a:t>TensorFlow</a:t>
            </a:r>
          </a:p>
          <a:p>
            <a:pPr lvl="1"/>
            <a:r>
              <a:rPr lang="en-IN" dirty="0"/>
              <a:t>CNN (convolution neural network)</a:t>
            </a:r>
          </a:p>
          <a:p>
            <a:pPr lvl="1"/>
            <a:r>
              <a:rPr lang="en-IN" dirty="0"/>
              <a:t>Image augmentation</a:t>
            </a:r>
          </a:p>
          <a:p>
            <a:pPr lvl="1"/>
            <a:r>
              <a:rPr lang="en-IN" dirty="0"/>
              <a:t>Image pre-processing </a:t>
            </a:r>
          </a:p>
          <a:p>
            <a:pPr lvl="1"/>
            <a:r>
              <a:rPr lang="en-IN" dirty="0"/>
              <a:t>Adam (optimization algorithm) </a:t>
            </a:r>
          </a:p>
          <a:p>
            <a:pPr marL="457200" lvl="1" indent="0">
              <a:buNone/>
            </a:pPr>
            <a:endParaRPr lang="en-IN" dirty="0"/>
          </a:p>
        </p:txBody>
      </p:sp>
      <p:pic>
        <p:nvPicPr>
          <p:cNvPr id="5" name="Picture 4">
            <a:extLst>
              <a:ext uri="{FF2B5EF4-FFF2-40B4-BE49-F238E27FC236}">
                <a16:creationId xmlns:a16="http://schemas.microsoft.com/office/drawing/2014/main" id="{39B5620A-228D-4105-8A84-D31F86398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0328" y="2406651"/>
            <a:ext cx="2575935" cy="1520681"/>
          </a:xfrm>
          <a:prstGeom prst="rect">
            <a:avLst/>
          </a:prstGeom>
        </p:spPr>
      </p:pic>
      <p:pic>
        <p:nvPicPr>
          <p:cNvPr id="7" name="Picture 6">
            <a:extLst>
              <a:ext uri="{FF2B5EF4-FFF2-40B4-BE49-F238E27FC236}">
                <a16:creationId xmlns:a16="http://schemas.microsoft.com/office/drawing/2014/main" id="{07B831E4-1C7C-6EAC-4B6E-79C5A7862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964" y="4213729"/>
            <a:ext cx="2253672" cy="727724"/>
          </a:xfrm>
          <a:prstGeom prst="rect">
            <a:avLst/>
          </a:prstGeom>
        </p:spPr>
      </p:pic>
      <p:pic>
        <p:nvPicPr>
          <p:cNvPr id="11" name="Picture 10">
            <a:extLst>
              <a:ext uri="{FF2B5EF4-FFF2-40B4-BE49-F238E27FC236}">
                <a16:creationId xmlns:a16="http://schemas.microsoft.com/office/drawing/2014/main" id="{2D7DFB7A-CF21-E93D-4486-6362CA8AB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964" y="1147183"/>
            <a:ext cx="3140364" cy="1356884"/>
          </a:xfrm>
          <a:prstGeom prst="rect">
            <a:avLst/>
          </a:prstGeom>
        </p:spPr>
      </p:pic>
    </p:spTree>
    <p:extLst>
      <p:ext uri="{BB962C8B-B14F-4D97-AF65-F5344CB8AC3E}">
        <p14:creationId xmlns:p14="http://schemas.microsoft.com/office/powerpoint/2010/main" val="331451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err="1"/>
              <a:t>Keras</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b="0" i="0" dirty="0" err="1">
                <a:solidFill>
                  <a:srgbClr val="51565E"/>
                </a:solidFill>
                <a:effectLst/>
              </a:rPr>
              <a:t>Keras</a:t>
            </a:r>
            <a:r>
              <a:rPr lang="en-US" b="0" i="0" dirty="0">
                <a:solidFill>
                  <a:srgbClr val="51565E"/>
                </a:solidFill>
                <a:effectLst/>
              </a:rPr>
              <a:t> is a high-level, deep learning API developed by Google for implementing neural networks. </a:t>
            </a:r>
          </a:p>
          <a:p>
            <a:r>
              <a:rPr lang="en-US" b="0" i="0" dirty="0">
                <a:solidFill>
                  <a:srgbClr val="51565E"/>
                </a:solidFill>
                <a:effectLst/>
              </a:rPr>
              <a:t>It is written in Python and is used to make the implementation of neural networks easy. It also supports multiple backend neural network computation. </a:t>
            </a:r>
          </a:p>
          <a:p>
            <a:pPr algn="l"/>
            <a:r>
              <a:rPr lang="en-US" b="0" i="0" dirty="0" err="1">
                <a:solidFill>
                  <a:srgbClr val="51565E"/>
                </a:solidFill>
                <a:effectLst/>
              </a:rPr>
              <a:t>Keras</a:t>
            </a:r>
            <a:r>
              <a:rPr lang="en-US" b="0" i="0" dirty="0">
                <a:solidFill>
                  <a:srgbClr val="51565E"/>
                </a:solidFill>
                <a:effectLst/>
              </a:rPr>
              <a:t> has features such as :</a:t>
            </a:r>
          </a:p>
          <a:p>
            <a:pPr lvl="1">
              <a:buFont typeface="Courier New" panose="02070309020205020404" pitchFamily="49" charset="0"/>
              <a:buChar char="o"/>
            </a:pPr>
            <a:r>
              <a:rPr lang="en-US" b="0" i="0" dirty="0">
                <a:solidFill>
                  <a:srgbClr val="51565E"/>
                </a:solidFill>
                <a:effectLst/>
                <a:latin typeface="Roboto" panose="02000000000000000000" pitchFamily="2" charset="0"/>
              </a:rPr>
              <a:t>It runs smoothly on both CPU and GPU.</a:t>
            </a:r>
          </a:p>
          <a:p>
            <a:pPr lvl="1">
              <a:buFont typeface="Courier New" panose="02070309020205020404" pitchFamily="49" charset="0"/>
              <a:buChar char="o"/>
            </a:pPr>
            <a:r>
              <a:rPr lang="en-US" b="0" i="0" dirty="0">
                <a:solidFill>
                  <a:srgbClr val="51565E"/>
                </a:solidFill>
                <a:effectLst/>
                <a:latin typeface="Roboto" panose="02000000000000000000" pitchFamily="2" charset="0"/>
              </a:rPr>
              <a:t>It supports almost all neural network models.</a:t>
            </a:r>
          </a:p>
        </p:txBody>
      </p:sp>
    </p:spTree>
    <p:extLst>
      <p:ext uri="{BB962C8B-B14F-4D97-AF65-F5344CB8AC3E}">
        <p14:creationId xmlns:p14="http://schemas.microsoft.com/office/powerpoint/2010/main" val="1801850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A202FF-E5A7-45B8-9F3E-8306552AB56C}">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1E82DDF-4D4A-433A-BC2D-2CC83BE55886}">
  <ds:schemaRefs>
    <ds:schemaRef ds:uri="http://schemas.microsoft.com/sharepoint/v3/contenttype/forms"/>
  </ds:schemaRefs>
</ds:datastoreItem>
</file>

<file path=customXml/itemProps3.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Presentation1</Template>
  <TotalTime>3947</TotalTime>
  <Words>1125</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Calibri Light</vt:lpstr>
      <vt:lpstr>Courier New</vt:lpstr>
      <vt:lpstr>Helvetica Neue</vt:lpstr>
      <vt:lpstr>Roboto</vt:lpstr>
      <vt:lpstr>Office Theme</vt:lpstr>
      <vt:lpstr>1_Office Theme</vt:lpstr>
      <vt:lpstr>Crop Disease Predictor</vt:lpstr>
      <vt:lpstr>AGENDA</vt:lpstr>
      <vt:lpstr>PROJECT  OVERVIEW</vt:lpstr>
      <vt:lpstr>PROBLEM  STATEMENT</vt:lpstr>
      <vt:lpstr>SOLUTION</vt:lpstr>
      <vt:lpstr>Uniqueness</vt:lpstr>
      <vt:lpstr>PowerPoint Presentation</vt:lpstr>
      <vt:lpstr>MODELLING</vt:lpstr>
      <vt:lpstr>Keras</vt:lpstr>
      <vt:lpstr>TensorFlow</vt:lpstr>
      <vt:lpstr>CNN (convolution neural network) </vt:lpstr>
      <vt:lpstr>CNN (convolution neural network) </vt:lpstr>
      <vt:lpstr>Image Augmentation</vt:lpstr>
      <vt:lpstr>Image Augmentation</vt:lpstr>
      <vt:lpstr>Image Pre-processing</vt:lpstr>
      <vt:lpstr>Adam (optimization algorithm)  </vt:lpstr>
      <vt:lpstr>WHO ARE THE END USERS?</vt:lpstr>
      <vt:lpstr>THE WOW FACTOR IN OUR SOLUTION</vt:lpstr>
      <vt:lpstr>RESULTS </vt:lpstr>
      <vt:lpstr>CONCLUSION</vt:lpstr>
      <vt:lpstr>MEET OUR TEAM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Aditya Gujjar</cp:lastModifiedBy>
  <cp:revision>21</cp:revision>
  <dcterms:created xsi:type="dcterms:W3CDTF">2022-06-06T03:52:37Z</dcterms:created>
  <dcterms:modified xsi:type="dcterms:W3CDTF">2023-03-17T07:32:11Z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