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311"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03" autoAdjust="0"/>
  </p:normalViewPr>
  <p:slideViewPr>
    <p:cSldViewPr snapToGrid="0" snapToObjects="1">
      <p:cViewPr varScale="1">
        <p:scale>
          <a:sx n="101" d="100"/>
          <a:sy n="101" d="100"/>
        </p:scale>
        <p:origin x="-1064" y="-104"/>
      </p:cViewPr>
      <p:guideLst>
        <p:guide orient="horz" pos="2160"/>
        <p:guide pos="2880"/>
      </p:guideLst>
    </p:cSldViewPr>
  </p:slideViewPr>
  <p:notesTextViewPr>
    <p:cViewPr>
      <p:scale>
        <a:sx n="3" d="2"/>
        <a:sy n="3" d="2"/>
      </p:scale>
      <p:origin x="0" y="0"/>
    </p:cViewPr>
  </p:notesTextViewPr>
  <p:sorterViewPr>
    <p:cViewPr>
      <p:scale>
        <a:sx n="100" d="100"/>
        <a:sy n="100" d="100"/>
      </p:scale>
      <p:origin x="0" y="-1118"/>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79E310-347D-F948-B03D-E629EEBC4A8F}" type="datetimeFigureOut">
              <a:rPr lang="en-US" smtClean="0"/>
              <a:t>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CDBDBC-CFE5-1143-9B0F-82F0F5EE97CB}" type="slidenum">
              <a:rPr lang="en-US" smtClean="0"/>
              <a:t>‹#›</a:t>
            </a:fld>
            <a:endParaRPr lang="en-US"/>
          </a:p>
        </p:txBody>
      </p:sp>
    </p:spTree>
    <p:extLst>
      <p:ext uri="{BB962C8B-B14F-4D97-AF65-F5344CB8AC3E}">
        <p14:creationId xmlns:p14="http://schemas.microsoft.com/office/powerpoint/2010/main" val="14073590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1863D064-BDFA-254B-ADC1-79BC7C9BA0CE}" type="slidenum">
              <a:rPr lang="en-US" smtClean="0"/>
              <a:t>1</a:t>
            </a:fld>
            <a:endParaRPr lang="en-US"/>
          </a:p>
        </p:txBody>
      </p:sp>
    </p:spTree>
    <p:extLst>
      <p:ext uri="{BB962C8B-B14F-4D97-AF65-F5344CB8AC3E}">
        <p14:creationId xmlns:p14="http://schemas.microsoft.com/office/powerpoint/2010/main" val="1641062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5240DA-D34D-894E-A27C-185C46239338}" type="datetimeFigureOut">
              <a:rPr lang="en-US" smtClean="0"/>
              <a:t>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9FB47-03EE-E546-BE99-56A40644E80F}" type="slidenum">
              <a:rPr lang="en-US" smtClean="0"/>
              <a:t>‹#›</a:t>
            </a:fld>
            <a:endParaRPr lang="en-US"/>
          </a:p>
        </p:txBody>
      </p:sp>
    </p:spTree>
    <p:extLst>
      <p:ext uri="{BB962C8B-B14F-4D97-AF65-F5344CB8AC3E}">
        <p14:creationId xmlns:p14="http://schemas.microsoft.com/office/powerpoint/2010/main" val="2681660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240DA-D34D-894E-A27C-185C46239338}" type="datetimeFigureOut">
              <a:rPr lang="en-US" smtClean="0"/>
              <a:t>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9FB47-03EE-E546-BE99-56A40644E80F}" type="slidenum">
              <a:rPr lang="en-US" smtClean="0"/>
              <a:t>‹#›</a:t>
            </a:fld>
            <a:endParaRPr lang="en-US"/>
          </a:p>
        </p:txBody>
      </p:sp>
    </p:spTree>
    <p:extLst>
      <p:ext uri="{BB962C8B-B14F-4D97-AF65-F5344CB8AC3E}">
        <p14:creationId xmlns:p14="http://schemas.microsoft.com/office/powerpoint/2010/main" val="12023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240DA-D34D-894E-A27C-185C46239338}" type="datetimeFigureOut">
              <a:rPr lang="en-US" smtClean="0"/>
              <a:t>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9FB47-03EE-E546-BE99-56A40644E80F}" type="slidenum">
              <a:rPr lang="en-US" smtClean="0"/>
              <a:t>‹#›</a:t>
            </a:fld>
            <a:endParaRPr lang="en-US"/>
          </a:p>
        </p:txBody>
      </p:sp>
    </p:spTree>
    <p:extLst>
      <p:ext uri="{BB962C8B-B14F-4D97-AF65-F5344CB8AC3E}">
        <p14:creationId xmlns:p14="http://schemas.microsoft.com/office/powerpoint/2010/main" val="352873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240DA-D34D-894E-A27C-185C46239338}" type="datetimeFigureOut">
              <a:rPr lang="en-US" smtClean="0"/>
              <a:t>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9FB47-03EE-E546-BE99-56A40644E80F}" type="slidenum">
              <a:rPr lang="en-US" smtClean="0"/>
              <a:t>‹#›</a:t>
            </a:fld>
            <a:endParaRPr lang="en-US"/>
          </a:p>
        </p:txBody>
      </p:sp>
    </p:spTree>
    <p:extLst>
      <p:ext uri="{BB962C8B-B14F-4D97-AF65-F5344CB8AC3E}">
        <p14:creationId xmlns:p14="http://schemas.microsoft.com/office/powerpoint/2010/main" val="189491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5240DA-D34D-894E-A27C-185C46239338}" type="datetimeFigureOut">
              <a:rPr lang="en-US" smtClean="0"/>
              <a:t>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9FB47-03EE-E546-BE99-56A40644E80F}" type="slidenum">
              <a:rPr lang="en-US" smtClean="0"/>
              <a:t>‹#›</a:t>
            </a:fld>
            <a:endParaRPr lang="en-US"/>
          </a:p>
        </p:txBody>
      </p:sp>
    </p:spTree>
    <p:extLst>
      <p:ext uri="{BB962C8B-B14F-4D97-AF65-F5344CB8AC3E}">
        <p14:creationId xmlns:p14="http://schemas.microsoft.com/office/powerpoint/2010/main" val="2460370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5240DA-D34D-894E-A27C-185C46239338}" type="datetimeFigureOut">
              <a:rPr lang="en-US" smtClean="0"/>
              <a:t>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9FB47-03EE-E546-BE99-56A40644E80F}" type="slidenum">
              <a:rPr lang="en-US" smtClean="0"/>
              <a:t>‹#›</a:t>
            </a:fld>
            <a:endParaRPr lang="en-US"/>
          </a:p>
        </p:txBody>
      </p:sp>
    </p:spTree>
    <p:extLst>
      <p:ext uri="{BB962C8B-B14F-4D97-AF65-F5344CB8AC3E}">
        <p14:creationId xmlns:p14="http://schemas.microsoft.com/office/powerpoint/2010/main" val="371353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5240DA-D34D-894E-A27C-185C46239338}" type="datetimeFigureOut">
              <a:rPr lang="en-US" smtClean="0"/>
              <a:t>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79FB47-03EE-E546-BE99-56A40644E80F}" type="slidenum">
              <a:rPr lang="en-US" smtClean="0"/>
              <a:t>‹#›</a:t>
            </a:fld>
            <a:endParaRPr lang="en-US"/>
          </a:p>
        </p:txBody>
      </p:sp>
    </p:spTree>
    <p:extLst>
      <p:ext uri="{BB962C8B-B14F-4D97-AF65-F5344CB8AC3E}">
        <p14:creationId xmlns:p14="http://schemas.microsoft.com/office/powerpoint/2010/main" val="60128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5240DA-D34D-894E-A27C-185C46239338}" type="datetimeFigureOut">
              <a:rPr lang="en-US" smtClean="0"/>
              <a:t>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9FB47-03EE-E546-BE99-56A40644E80F}" type="slidenum">
              <a:rPr lang="en-US" smtClean="0"/>
              <a:t>‹#›</a:t>
            </a:fld>
            <a:endParaRPr lang="en-US"/>
          </a:p>
        </p:txBody>
      </p:sp>
    </p:spTree>
    <p:extLst>
      <p:ext uri="{BB962C8B-B14F-4D97-AF65-F5344CB8AC3E}">
        <p14:creationId xmlns:p14="http://schemas.microsoft.com/office/powerpoint/2010/main" val="178517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240DA-D34D-894E-A27C-185C46239338}" type="datetimeFigureOut">
              <a:rPr lang="en-US" smtClean="0"/>
              <a:t>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79FB47-03EE-E546-BE99-56A40644E80F}" type="slidenum">
              <a:rPr lang="en-US" smtClean="0"/>
              <a:t>‹#›</a:t>
            </a:fld>
            <a:endParaRPr lang="en-US"/>
          </a:p>
        </p:txBody>
      </p:sp>
    </p:spTree>
    <p:extLst>
      <p:ext uri="{BB962C8B-B14F-4D97-AF65-F5344CB8AC3E}">
        <p14:creationId xmlns:p14="http://schemas.microsoft.com/office/powerpoint/2010/main" val="274669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5240DA-D34D-894E-A27C-185C46239338}" type="datetimeFigureOut">
              <a:rPr lang="en-US" smtClean="0"/>
              <a:t>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9FB47-03EE-E546-BE99-56A40644E80F}" type="slidenum">
              <a:rPr lang="en-US" smtClean="0"/>
              <a:t>‹#›</a:t>
            </a:fld>
            <a:endParaRPr lang="en-US"/>
          </a:p>
        </p:txBody>
      </p:sp>
    </p:spTree>
    <p:extLst>
      <p:ext uri="{BB962C8B-B14F-4D97-AF65-F5344CB8AC3E}">
        <p14:creationId xmlns:p14="http://schemas.microsoft.com/office/powerpoint/2010/main" val="46260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5240DA-D34D-894E-A27C-185C46239338}" type="datetimeFigureOut">
              <a:rPr lang="en-US" smtClean="0"/>
              <a:t>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9FB47-03EE-E546-BE99-56A40644E80F}" type="slidenum">
              <a:rPr lang="en-US" smtClean="0"/>
              <a:t>‹#›</a:t>
            </a:fld>
            <a:endParaRPr lang="en-US"/>
          </a:p>
        </p:txBody>
      </p:sp>
    </p:spTree>
    <p:extLst>
      <p:ext uri="{BB962C8B-B14F-4D97-AF65-F5344CB8AC3E}">
        <p14:creationId xmlns:p14="http://schemas.microsoft.com/office/powerpoint/2010/main" val="26603399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240DA-D34D-894E-A27C-185C46239338}" type="datetimeFigureOut">
              <a:rPr lang="en-US" smtClean="0"/>
              <a:t>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9FB47-03EE-E546-BE99-56A40644E80F}" type="slidenum">
              <a:rPr lang="en-US" smtClean="0"/>
              <a:t>‹#›</a:t>
            </a:fld>
            <a:endParaRPr lang="en-US"/>
          </a:p>
        </p:txBody>
      </p:sp>
    </p:spTree>
    <p:extLst>
      <p:ext uri="{BB962C8B-B14F-4D97-AF65-F5344CB8AC3E}">
        <p14:creationId xmlns:p14="http://schemas.microsoft.com/office/powerpoint/2010/main" val="3497773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gif"/><Relationship Id="rId5" Type="http://schemas.openxmlformats.org/officeDocument/2006/relationships/image" Target="../media/image3.png"/><Relationship Id="rId6" Type="http://schemas.openxmlformats.org/officeDocument/2006/relationships/image" Target="../media/image4.tiff"/><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3951" y="517806"/>
            <a:ext cx="2529447" cy="2954315"/>
          </a:xfrm>
          <a:prstGeom prst="rect">
            <a:avLst/>
          </a:prstGeom>
        </p:spPr>
      </p:pic>
      <p:sp>
        <p:nvSpPr>
          <p:cNvPr id="8" name="TextBox 7"/>
          <p:cNvSpPr txBox="1"/>
          <p:nvPr/>
        </p:nvSpPr>
        <p:spPr>
          <a:xfrm>
            <a:off x="6864212" y="2385124"/>
            <a:ext cx="2249186" cy="253916"/>
          </a:xfrm>
          <a:prstGeom prst="rect">
            <a:avLst/>
          </a:prstGeom>
          <a:solidFill>
            <a:schemeClr val="bg1">
              <a:lumMod val="95000"/>
            </a:schemeClr>
          </a:solidFill>
          <a:ln>
            <a:solidFill>
              <a:schemeClr val="tx1"/>
            </a:solidFill>
          </a:ln>
        </p:spPr>
        <p:txBody>
          <a:bodyPr wrap="square" rtlCol="0">
            <a:spAutoFit/>
          </a:bodyPr>
          <a:lstStyle/>
          <a:p>
            <a:r>
              <a:rPr lang="en-US" sz="1050" dirty="0" smtClean="0"/>
              <a:t>Highlight </a:t>
            </a:r>
            <a:r>
              <a:rPr lang="en-US" sz="1050" dirty="0" smtClean="0"/>
              <a:t>LACC </a:t>
            </a:r>
            <a:r>
              <a:rPr lang="en-US" sz="1050" dirty="0" smtClean="0"/>
              <a:t>Priority </a:t>
            </a:r>
            <a:r>
              <a:rPr lang="en-US" sz="1050" dirty="0" smtClean="0"/>
              <a:t>Cities</a:t>
            </a:r>
            <a:endParaRPr lang="en-US" sz="1050" dirty="0"/>
          </a:p>
        </p:txBody>
      </p:sp>
      <p:sp>
        <p:nvSpPr>
          <p:cNvPr id="9" name="Rectangle 8"/>
          <p:cNvSpPr/>
          <p:nvPr/>
        </p:nvSpPr>
        <p:spPr>
          <a:xfrm>
            <a:off x="3811502" y="517806"/>
            <a:ext cx="2723501" cy="60960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37098" y="517806"/>
            <a:ext cx="3596702" cy="60960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t>FLOOD MITI</a:t>
            </a:r>
            <a:endParaRPr lang="en-US" b="1" dirty="0"/>
          </a:p>
        </p:txBody>
      </p:sp>
      <p:sp>
        <p:nvSpPr>
          <p:cNvPr id="12" name="TextBox 11"/>
          <p:cNvSpPr txBox="1"/>
          <p:nvPr/>
        </p:nvSpPr>
        <p:spPr>
          <a:xfrm>
            <a:off x="290710" y="0"/>
            <a:ext cx="8430611" cy="400110"/>
          </a:xfrm>
          <a:prstGeom prst="rect">
            <a:avLst/>
          </a:prstGeom>
          <a:noFill/>
        </p:spPr>
        <p:txBody>
          <a:bodyPr wrap="square" rtlCol="0">
            <a:spAutoFit/>
          </a:bodyPr>
          <a:lstStyle/>
          <a:p>
            <a:r>
              <a:rPr lang="en-US" sz="2000" b="1" dirty="0" smtClean="0"/>
              <a:t>Conserving Nature for Water Security: Prioritizing Cities in Latin America</a:t>
            </a:r>
            <a:endParaRPr lang="en-US" sz="2000" b="1" dirty="0"/>
          </a:p>
        </p:txBody>
      </p:sp>
      <p:pic>
        <p:nvPicPr>
          <p:cNvPr id="13" name="Picture 12" descr="latinout.gi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35701" y="819205"/>
            <a:ext cx="2150406" cy="2619244"/>
          </a:xfrm>
          <a:prstGeom prst="rect">
            <a:avLst/>
          </a:prstGeom>
        </p:spPr>
      </p:pic>
      <p:pic>
        <p:nvPicPr>
          <p:cNvPr id="15" name="Picture 14" descr="graph_icon20.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6602" y="100213"/>
            <a:ext cx="254000" cy="254000"/>
          </a:xfrm>
          <a:prstGeom prst="rect">
            <a:avLst/>
          </a:prstGeom>
        </p:spPr>
      </p:pic>
      <p:sp>
        <p:nvSpPr>
          <p:cNvPr id="16" name="TextBox 15"/>
          <p:cNvSpPr txBox="1"/>
          <p:nvPr/>
        </p:nvSpPr>
        <p:spPr>
          <a:xfrm>
            <a:off x="3811502" y="471677"/>
            <a:ext cx="2264485" cy="369332"/>
          </a:xfrm>
          <a:prstGeom prst="rect">
            <a:avLst/>
          </a:prstGeom>
          <a:noFill/>
        </p:spPr>
        <p:txBody>
          <a:bodyPr wrap="square" rtlCol="0">
            <a:spAutoFit/>
          </a:bodyPr>
          <a:lstStyle/>
          <a:p>
            <a:r>
              <a:rPr lang="en-US" b="1" dirty="0" smtClean="0"/>
              <a:t>REGIONAL MAP</a:t>
            </a:r>
            <a:endParaRPr lang="en-US" b="1" dirty="0"/>
          </a:p>
        </p:txBody>
      </p:sp>
      <p:sp>
        <p:nvSpPr>
          <p:cNvPr id="17" name="TextBox 16"/>
          <p:cNvSpPr txBox="1"/>
          <p:nvPr/>
        </p:nvSpPr>
        <p:spPr>
          <a:xfrm>
            <a:off x="3790502" y="3473588"/>
            <a:ext cx="2723501" cy="954107"/>
          </a:xfrm>
          <a:prstGeom prst="rect">
            <a:avLst/>
          </a:prstGeom>
          <a:noFill/>
        </p:spPr>
        <p:txBody>
          <a:bodyPr wrap="square" rtlCol="0">
            <a:spAutoFit/>
          </a:bodyPr>
          <a:lstStyle/>
          <a:p>
            <a:r>
              <a:rPr lang="en-US" b="1" dirty="0" smtClean="0"/>
              <a:t>EXPLORE RISKS &amp; OPPORTUNITIES</a:t>
            </a:r>
            <a:endParaRPr lang="en-US" b="1" dirty="0" smtClean="0"/>
          </a:p>
          <a:p>
            <a:r>
              <a:rPr lang="en-US" sz="1000" dirty="0" smtClean="0"/>
              <a:t>Select variables using dropdowns below to </a:t>
            </a:r>
            <a:r>
              <a:rPr lang="en-US" sz="1000" dirty="0" smtClean="0"/>
              <a:t>plot metrics for all </a:t>
            </a:r>
            <a:r>
              <a:rPr lang="en-US" sz="1000" dirty="0" smtClean="0"/>
              <a:t>cities. </a:t>
            </a:r>
            <a:endParaRPr lang="en-US" sz="1000" dirty="0"/>
          </a:p>
        </p:txBody>
      </p:sp>
      <p:pic>
        <p:nvPicPr>
          <p:cNvPr id="18" name="Picture 17" descr="Untitled.tiff"/>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880431" y="4549350"/>
            <a:ext cx="2590446" cy="1968231"/>
          </a:xfrm>
          <a:prstGeom prst="rect">
            <a:avLst/>
          </a:prstGeom>
        </p:spPr>
      </p:pic>
      <p:sp>
        <p:nvSpPr>
          <p:cNvPr id="7" name="TextBox 6"/>
          <p:cNvSpPr txBox="1"/>
          <p:nvPr/>
        </p:nvSpPr>
        <p:spPr>
          <a:xfrm>
            <a:off x="5995298" y="4510458"/>
            <a:ext cx="2212918" cy="1569660"/>
          </a:xfrm>
          <a:prstGeom prst="rect">
            <a:avLst/>
          </a:prstGeom>
          <a:solidFill>
            <a:schemeClr val="bg1">
              <a:lumMod val="85000"/>
            </a:schemeClr>
          </a:solidFill>
        </p:spPr>
        <p:txBody>
          <a:bodyPr wrap="square" rtlCol="0">
            <a:spAutoFit/>
          </a:bodyPr>
          <a:lstStyle/>
          <a:p>
            <a:r>
              <a:rPr lang="en-US" sz="1200" dirty="0" smtClean="0">
                <a:solidFill>
                  <a:srgbClr val="FF0000"/>
                </a:solidFill>
              </a:rPr>
              <a:t>I like the idea of dotted lines to show median, but this won’t make much sense for most of our data since they should be considered categorical results first. Any thoughts about what to do here other than just not put in any dotted lines?</a:t>
            </a:r>
            <a:endParaRPr lang="en-US" sz="1200" dirty="0">
              <a:solidFill>
                <a:srgbClr val="FF0000"/>
              </a:solidFill>
            </a:endParaRPr>
          </a:p>
        </p:txBody>
      </p:sp>
      <p:sp>
        <p:nvSpPr>
          <p:cNvPr id="46" name="TextBox 45"/>
          <p:cNvSpPr txBox="1"/>
          <p:nvPr/>
        </p:nvSpPr>
        <p:spPr>
          <a:xfrm>
            <a:off x="3973189" y="820462"/>
            <a:ext cx="2212918" cy="461665"/>
          </a:xfrm>
          <a:prstGeom prst="rect">
            <a:avLst/>
          </a:prstGeom>
          <a:solidFill>
            <a:schemeClr val="bg1">
              <a:lumMod val="85000"/>
            </a:schemeClr>
          </a:solidFill>
        </p:spPr>
        <p:txBody>
          <a:bodyPr wrap="square" rtlCol="0">
            <a:spAutoFit/>
          </a:bodyPr>
          <a:lstStyle/>
          <a:p>
            <a:r>
              <a:rPr lang="en-US" sz="1200" dirty="0" smtClean="0">
                <a:solidFill>
                  <a:srgbClr val="FF0000"/>
                </a:solidFill>
              </a:rPr>
              <a:t>Dropdown to display metrics like you showed me</a:t>
            </a:r>
            <a:endParaRPr lang="en-US" sz="1200" dirty="0">
              <a:solidFill>
                <a:srgbClr val="FF0000"/>
              </a:solidFill>
            </a:endParaRPr>
          </a:p>
        </p:txBody>
      </p:sp>
      <p:sp>
        <p:nvSpPr>
          <p:cNvPr id="49" name="TextBox 48"/>
          <p:cNvSpPr txBox="1"/>
          <p:nvPr/>
        </p:nvSpPr>
        <p:spPr>
          <a:xfrm>
            <a:off x="137097" y="538565"/>
            <a:ext cx="3674405" cy="6186311"/>
          </a:xfrm>
          <a:prstGeom prst="rect">
            <a:avLst/>
          </a:prstGeom>
          <a:noFill/>
        </p:spPr>
        <p:txBody>
          <a:bodyPr wrap="square" rtlCol="0">
            <a:spAutoFit/>
          </a:bodyPr>
          <a:lstStyle/>
          <a:p>
            <a:r>
              <a:rPr lang="en-US" sz="1100" b="1" dirty="0" smtClean="0"/>
              <a:t>CITY POPULATION</a:t>
            </a:r>
          </a:p>
          <a:p>
            <a:r>
              <a:rPr lang="en-US" sz="1100" dirty="0" smtClean="0"/>
              <a:t>_____________________ People</a:t>
            </a:r>
          </a:p>
          <a:p>
            <a:endParaRPr lang="en-US" sz="1100" b="1" dirty="0"/>
          </a:p>
          <a:p>
            <a:r>
              <a:rPr lang="en-US" sz="1100" b="1" dirty="0" smtClean="0"/>
              <a:t>SOURCE WATERSHEDS: QUANTITY &amp; QUALITY</a:t>
            </a:r>
          </a:p>
          <a:p>
            <a:endParaRPr lang="en-US" sz="1100" b="1" dirty="0" smtClean="0"/>
          </a:p>
          <a:p>
            <a:r>
              <a:rPr lang="en-US" sz="1100" b="1" dirty="0" smtClean="0"/>
              <a:t>Urban water sources</a:t>
            </a:r>
          </a:p>
          <a:p>
            <a:r>
              <a:rPr lang="en-US" sz="1100" dirty="0" smtClean="0"/>
              <a:t>[</a:t>
            </a:r>
            <a:r>
              <a:rPr lang="en-US" sz="1100" i="1" dirty="0" smtClean="0"/>
              <a:t>however you decide to do the groundwater/surface/other metrics</a:t>
            </a:r>
            <a:r>
              <a:rPr lang="en-US" sz="1100" dirty="0" smtClean="0"/>
              <a:t>]</a:t>
            </a:r>
          </a:p>
          <a:p>
            <a:endParaRPr lang="en-US" sz="1100" dirty="0" smtClean="0"/>
          </a:p>
          <a:p>
            <a:r>
              <a:rPr lang="en-US" sz="1100" b="1" dirty="0" smtClean="0"/>
              <a:t>Water quantity risk metrics</a:t>
            </a:r>
          </a:p>
          <a:p>
            <a:r>
              <a:rPr lang="en-US" sz="1100" dirty="0" smtClean="0"/>
              <a:t>_____________________ Annual Water Stress</a:t>
            </a:r>
          </a:p>
          <a:p>
            <a:r>
              <a:rPr lang="en-US" sz="1100" dirty="0" smtClean="0"/>
              <a:t>_____________________ Seasonal Water </a:t>
            </a:r>
            <a:r>
              <a:rPr lang="en-US" sz="1100" dirty="0"/>
              <a:t>Stress</a:t>
            </a:r>
          </a:p>
          <a:p>
            <a:endParaRPr lang="en-US" sz="1100" b="1" dirty="0" smtClean="0"/>
          </a:p>
          <a:p>
            <a:r>
              <a:rPr lang="en-US" sz="1100" b="1" dirty="0" smtClean="0"/>
              <a:t>Water quality risk metrics</a:t>
            </a:r>
          </a:p>
          <a:p>
            <a:r>
              <a:rPr lang="en-US" sz="1100" dirty="0" smtClean="0"/>
              <a:t>_____________________ </a:t>
            </a:r>
            <a:r>
              <a:rPr lang="en-US" sz="1100" dirty="0"/>
              <a:t>Annual </a:t>
            </a:r>
            <a:r>
              <a:rPr lang="en-US" sz="1100" dirty="0" smtClean="0"/>
              <a:t>Phosphorous Yield</a:t>
            </a:r>
            <a:endParaRPr lang="en-US" sz="1100" dirty="0"/>
          </a:p>
          <a:p>
            <a:r>
              <a:rPr lang="en-US" sz="1100" dirty="0" smtClean="0"/>
              <a:t>_____________________ Annual Sediment Yield</a:t>
            </a:r>
            <a:endParaRPr lang="en-US" sz="1100" dirty="0"/>
          </a:p>
          <a:p>
            <a:endParaRPr lang="en-US" sz="1100" b="1" dirty="0" smtClean="0"/>
          </a:p>
          <a:p>
            <a:r>
              <a:rPr lang="en-US" sz="1100" b="1" dirty="0" smtClean="0"/>
              <a:t>Water quality opportunity metrics</a:t>
            </a:r>
            <a:endParaRPr lang="en-US" sz="1100" b="1" dirty="0"/>
          </a:p>
          <a:p>
            <a:r>
              <a:rPr lang="en-US" sz="1100" dirty="0" smtClean="0"/>
              <a:t>_____________________ Return on Investment</a:t>
            </a:r>
          </a:p>
          <a:p>
            <a:r>
              <a:rPr lang="en-US" sz="1100" dirty="0" smtClean="0"/>
              <a:t>_____________________ Forest Protection: Phosphorous</a:t>
            </a:r>
          </a:p>
          <a:p>
            <a:r>
              <a:rPr lang="en-US" sz="1100" dirty="0" smtClean="0"/>
              <a:t>_____________________ Forest Protection: Sediment</a:t>
            </a:r>
          </a:p>
          <a:p>
            <a:r>
              <a:rPr lang="en-US" sz="1100" dirty="0" smtClean="0"/>
              <a:t>_____________________ Reforestation: Phosphorous</a:t>
            </a:r>
            <a:endParaRPr lang="en-US" sz="1100" dirty="0"/>
          </a:p>
          <a:p>
            <a:r>
              <a:rPr lang="en-US" sz="1100" dirty="0"/>
              <a:t>_____________________ </a:t>
            </a:r>
            <a:r>
              <a:rPr lang="en-US" sz="1100" dirty="0" smtClean="0"/>
              <a:t>Reforestation: Sediment</a:t>
            </a:r>
          </a:p>
          <a:p>
            <a:r>
              <a:rPr lang="en-US" sz="1100" dirty="0" smtClean="0"/>
              <a:t>_____________________ Riparian Restoration: Phosphorous</a:t>
            </a:r>
          </a:p>
          <a:p>
            <a:r>
              <a:rPr lang="en-US" sz="1100" dirty="0" smtClean="0"/>
              <a:t>_____________________ Riparian Restoration: Sediment</a:t>
            </a:r>
            <a:endParaRPr lang="en-US" sz="1100" dirty="0"/>
          </a:p>
          <a:p>
            <a:endParaRPr lang="en-US" sz="1100" b="1" dirty="0" smtClean="0"/>
          </a:p>
          <a:p>
            <a:r>
              <a:rPr lang="en-US" sz="1100" b="1" dirty="0" smtClean="0"/>
              <a:t>FLOOD MITIGATION</a:t>
            </a:r>
          </a:p>
          <a:p>
            <a:r>
              <a:rPr lang="en-US" sz="1100" dirty="0" smtClean="0"/>
              <a:t>_____________________ Riverine Flood Mitigation City Ranking</a:t>
            </a:r>
          </a:p>
          <a:p>
            <a:r>
              <a:rPr lang="en-US" sz="1100" dirty="0" smtClean="0"/>
              <a:t>_____________________ Urban Population Exposed to Riverine Flooding</a:t>
            </a:r>
            <a:endParaRPr lang="en-US" sz="1100" dirty="0"/>
          </a:p>
          <a:p>
            <a:r>
              <a:rPr lang="en-US" sz="1100" dirty="0" smtClean="0"/>
              <a:t>_____________________ Biophysical Opportunity to Mitigate Riverine Flooding</a:t>
            </a:r>
            <a:endParaRPr lang="en-US" sz="1100" dirty="0"/>
          </a:p>
          <a:p>
            <a:r>
              <a:rPr lang="en-US" sz="1100" dirty="0" smtClean="0"/>
              <a:t>_____________________ </a:t>
            </a:r>
            <a:r>
              <a:rPr lang="en-US" sz="1100" dirty="0" err="1" smtClean="0"/>
              <a:t>Stormwater</a:t>
            </a:r>
            <a:r>
              <a:rPr lang="en-US" sz="1100" dirty="0" smtClean="0"/>
              <a:t> Flood Mitigation City Ranking</a:t>
            </a:r>
            <a:endParaRPr lang="en-US" sz="1100" dirty="0"/>
          </a:p>
          <a:p>
            <a:endParaRPr lang="en-US" sz="1100" dirty="0" smtClean="0"/>
          </a:p>
        </p:txBody>
      </p:sp>
      <p:sp>
        <p:nvSpPr>
          <p:cNvPr id="50" name="TextBox 49"/>
          <p:cNvSpPr txBox="1"/>
          <p:nvPr/>
        </p:nvSpPr>
        <p:spPr>
          <a:xfrm>
            <a:off x="6583950" y="857100"/>
            <a:ext cx="2560049" cy="738664"/>
          </a:xfrm>
          <a:prstGeom prst="rect">
            <a:avLst/>
          </a:prstGeom>
          <a:solidFill>
            <a:schemeClr val="bg1">
              <a:lumMod val="95000"/>
            </a:schemeClr>
          </a:solidFill>
          <a:ln>
            <a:solidFill>
              <a:schemeClr val="tx1"/>
            </a:solidFill>
          </a:ln>
        </p:spPr>
        <p:txBody>
          <a:bodyPr wrap="square" rtlCol="0">
            <a:spAutoFit/>
          </a:bodyPr>
          <a:lstStyle/>
          <a:p>
            <a:r>
              <a:rPr lang="en-US" sz="1050" dirty="0" smtClean="0"/>
              <a:t>To highlight a single city, click a dot on one of the graphs or map, or select from the dropdown below. To compare two cities, select with the dropdowns.</a:t>
            </a:r>
            <a:endParaRPr lang="en-US" sz="1050" dirty="0"/>
          </a:p>
        </p:txBody>
      </p:sp>
    </p:spTree>
    <p:extLst>
      <p:ext uri="{BB962C8B-B14F-4D97-AF65-F5344CB8AC3E}">
        <p14:creationId xmlns:p14="http://schemas.microsoft.com/office/powerpoint/2010/main" val="26095803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3522</TotalTime>
  <Words>241</Words>
  <Application>Microsoft Macintosh PowerPoint</Application>
  <PresentationFormat>On-screen Show (4:3)</PresentationFormat>
  <Paragraphs>40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The Nature Conservancy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Goldstein</dc:creator>
  <cp:lastModifiedBy>Josh Goldstein</cp:lastModifiedBy>
  <cp:revision>145</cp:revision>
  <dcterms:created xsi:type="dcterms:W3CDTF">2014-10-13T14:53:03Z</dcterms:created>
  <dcterms:modified xsi:type="dcterms:W3CDTF">2014-10-21T05:07:09Z</dcterms:modified>
</cp:coreProperties>
</file>