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2"/>
  </p:normalViewPr>
  <p:slideViewPr>
    <p:cSldViewPr snapToGrid="0" snapToObjects="1">
      <p:cViewPr>
        <p:scale>
          <a:sx n="25" d="100"/>
          <a:sy n="25" d="100"/>
        </p:scale>
        <p:origin x="1445" y="-2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669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18793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86603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84826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413155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1075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46936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9290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206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8188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50813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E7A18D1-F980-2F4A-A11E-5AF8EAC2BE91}" type="datetimeFigureOut">
              <a:rPr lang="en-US" smtClean="0"/>
              <a:t>12/5/2019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50F754A-D6C6-1645-B493-2F75586EFBB3}" type="slidenum">
              <a:rPr lang="en-US" smtClean="0"/>
              <a:t>‹#›</a:t>
            </a:fld>
            <a:endParaRPr lang="en-US"/>
          </a:p>
        </p:txBody>
      </p:sp>
    </p:spTree>
    <p:extLst>
      <p:ext uri="{BB962C8B-B14F-4D97-AF65-F5344CB8AC3E}">
        <p14:creationId xmlns:p14="http://schemas.microsoft.com/office/powerpoint/2010/main" val="2237482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1BB03A-9885-404A-B669-9AEA315E753A}"/>
              </a:ext>
            </a:extLst>
          </p:cNvPr>
          <p:cNvSpPr/>
          <p:nvPr/>
        </p:nvSpPr>
        <p:spPr>
          <a:xfrm>
            <a:off x="19842482" y="1483089"/>
            <a:ext cx="437322" cy="8895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D23ABAB-4531-2747-8D71-29E0B4777370}"/>
              </a:ext>
            </a:extLst>
          </p:cNvPr>
          <p:cNvGrpSpPr/>
          <p:nvPr/>
        </p:nvGrpSpPr>
        <p:grpSpPr>
          <a:xfrm>
            <a:off x="0" y="399260"/>
            <a:ext cx="3770492" cy="1659255"/>
            <a:chOff x="261674" y="-423855"/>
            <a:chExt cx="7611998" cy="3429000"/>
          </a:xfrm>
        </p:grpSpPr>
        <p:pic>
          <p:nvPicPr>
            <p:cNvPr id="9" name="Picture 8" descr="SFU_BlockSFUTag_P187_wht_ex.eps">
              <a:extLst>
                <a:ext uri="{FF2B5EF4-FFF2-40B4-BE49-F238E27FC236}">
                  <a16:creationId xmlns:a16="http://schemas.microsoft.com/office/drawing/2014/main" id="{D1053DF7-D4FE-4049-879F-5BB04BAB722C}"/>
                </a:ext>
              </a:extLst>
            </p:cNvPr>
            <p:cNvPicPr>
              <a:picLocks noChangeAspect="1"/>
            </p:cNvPicPr>
            <p:nvPr/>
          </p:nvPicPr>
          <p:blipFill rotWithShape="1">
            <a:blip r:embed="rId2" cstate="print"/>
            <a:srcRect l="1" r="69175"/>
            <a:stretch/>
          </p:blipFill>
          <p:spPr>
            <a:xfrm>
              <a:off x="1896758" y="-423855"/>
              <a:ext cx="3848100" cy="2926081"/>
            </a:xfrm>
            <a:prstGeom prst="rect">
              <a:avLst/>
            </a:prstGeom>
          </p:spPr>
        </p:pic>
        <p:sp>
          <p:nvSpPr>
            <p:cNvPr id="10" name="Title 1">
              <a:extLst>
                <a:ext uri="{FF2B5EF4-FFF2-40B4-BE49-F238E27FC236}">
                  <a16:creationId xmlns:a16="http://schemas.microsoft.com/office/drawing/2014/main" id="{F08EF680-9B79-7D4F-A0E4-D8620345EF4A}"/>
                </a:ext>
              </a:extLst>
            </p:cNvPr>
            <p:cNvSpPr txBox="1">
              <a:spLocks/>
            </p:cNvSpPr>
            <p:nvPr/>
          </p:nvSpPr>
          <p:spPr>
            <a:xfrm>
              <a:off x="261674" y="2502226"/>
              <a:ext cx="7611998" cy="502919"/>
            </a:xfrm>
            <a:prstGeom prst="rect">
              <a:avLst/>
            </a:prstGeom>
          </p:spPr>
          <p:txBody>
            <a:bodyPr vert="horz" lIns="412778" tIns="206389" rIns="412778" bIns="206389" rtlCol="0" anchor="ctr">
              <a:noAutofit/>
            </a:bodyPr>
            <a:lstStyle/>
            <a:p>
              <a:pPr algn="ctr">
                <a:spcBef>
                  <a:spcPct val="0"/>
                </a:spcBef>
                <a:defRPr/>
              </a:pPr>
              <a:r>
                <a:rPr lang="en-US" sz="2000" dirty="0">
                  <a:latin typeface="+mj-lt"/>
                  <a:ea typeface="+mj-ea"/>
                  <a:cs typeface="Times New Roman" pitchFamily="18" charset="0"/>
                </a:rPr>
                <a:t>Simon Fraser University</a:t>
              </a:r>
            </a:p>
          </p:txBody>
        </p:sp>
      </p:grpSp>
      <p:sp>
        <p:nvSpPr>
          <p:cNvPr id="14" name="Title 1">
            <a:extLst>
              <a:ext uri="{FF2B5EF4-FFF2-40B4-BE49-F238E27FC236}">
                <a16:creationId xmlns:a16="http://schemas.microsoft.com/office/drawing/2014/main" id="{226FACF9-F151-1040-98D2-26AAF6A28EF4}"/>
              </a:ext>
            </a:extLst>
          </p:cNvPr>
          <p:cNvSpPr txBox="1">
            <a:spLocks/>
          </p:cNvSpPr>
          <p:nvPr/>
        </p:nvSpPr>
        <p:spPr>
          <a:xfrm>
            <a:off x="309186" y="3017713"/>
            <a:ext cx="13611307" cy="13065175"/>
          </a:xfrm>
          <a:prstGeom prst="rect">
            <a:avLst/>
          </a:prstGeom>
          <a:ln w="50800" cap="rnd">
            <a:solidFill>
              <a:schemeClr val="accent1">
                <a:lumMod val="75000"/>
              </a:schemeClr>
            </a:solidFill>
          </a:ln>
        </p:spPr>
        <p:txBody>
          <a:bodyPr vert="horz" lIns="412712" tIns="206356" rIns="412712" bIns="206356" rtlCol="0" anchor="t" anchorCtr="0">
            <a:noAutofit/>
          </a:bodyPr>
          <a:lstStyle/>
          <a:p>
            <a:pPr>
              <a:spcBef>
                <a:spcPct val="0"/>
              </a:spcBef>
              <a:defRPr/>
            </a:pPr>
            <a:r>
              <a:rPr lang="en-US" sz="5400" b="1" dirty="0">
                <a:solidFill>
                  <a:schemeClr val="accent1">
                    <a:lumMod val="75000"/>
                  </a:schemeClr>
                </a:solidFill>
                <a:latin typeface="+mj-lt"/>
                <a:ea typeface="+mj-ea"/>
                <a:cs typeface="+mj-cs"/>
              </a:rPr>
              <a:t>MOTIVATION</a:t>
            </a:r>
          </a:p>
          <a:p>
            <a:pPr algn="just">
              <a:spcBef>
                <a:spcPct val="0"/>
              </a:spcBef>
              <a:defRPr/>
            </a:pPr>
            <a:r>
              <a:rPr lang="en" altLang="zh-CN" sz="3600" dirty="0"/>
              <a:t>Sometimes, one sheet is all it takes to pique your interest in a film: a dazzling color scheme, a clever concept, an arresting image.</a:t>
            </a:r>
          </a:p>
          <a:p>
            <a:pPr marL="571500" indent="-571500" algn="just">
              <a:spcBef>
                <a:spcPct val="0"/>
              </a:spcBef>
              <a:buFont typeface="Arial" panose="020B0604020202020204" pitchFamily="34" charset="0"/>
              <a:buChar char="•"/>
              <a:defRPr/>
            </a:pPr>
            <a:r>
              <a:rPr lang="en" altLang="zh-CN" sz="3600" b="1" dirty="0"/>
              <a:t>Poster and overview </a:t>
            </a:r>
            <a:r>
              <a:rPr lang="en" altLang="zh-CN" sz="3600" dirty="0"/>
              <a:t>of a movie are undeniably good marketing    materials that convey theme and genre to attract a wide variety of people </a:t>
            </a:r>
            <a:r>
              <a:rPr lang="en-GB" altLang="zh-CN" sz="3600" dirty="0"/>
              <a:t>as many as possible</a:t>
            </a:r>
            <a:r>
              <a:rPr lang="en" altLang="zh-CN" sz="3600" dirty="0"/>
              <a:t>.</a:t>
            </a:r>
            <a:endParaRPr lang="en-US" altLang="zh-CN" sz="3600" dirty="0"/>
          </a:p>
          <a:p>
            <a:pPr marL="571500" indent="-571500" algn="just">
              <a:spcBef>
                <a:spcPct val="0"/>
              </a:spcBef>
              <a:buFont typeface="Arial" panose="020B0604020202020204" pitchFamily="34" charset="0"/>
              <a:buChar char="•"/>
              <a:defRPr/>
            </a:pPr>
            <a:r>
              <a:rPr lang="en" altLang="zh-CN" sz="3600" dirty="0">
                <a:ea typeface="+mj-ea"/>
                <a:cs typeface="+mj-cs"/>
              </a:rPr>
              <a:t>Our project attempted to train a model that could learn from </a:t>
            </a:r>
            <a:r>
              <a:rPr lang="en" altLang="zh-CN" sz="3600" b="1" dirty="0">
                <a:ea typeface="+mj-ea"/>
                <a:cs typeface="+mj-cs"/>
              </a:rPr>
              <a:t>movie posters and overviews to predict the movie's genres.</a:t>
            </a:r>
          </a:p>
          <a:p>
            <a:pPr>
              <a:spcBef>
                <a:spcPct val="0"/>
              </a:spcBef>
              <a:defRPr/>
            </a:pPr>
            <a:endParaRPr lang="en-US" sz="3600" b="1" dirty="0">
              <a:ea typeface="+mj-ea"/>
              <a:cs typeface="+mj-cs"/>
            </a:endParaRPr>
          </a:p>
          <a:p>
            <a:pPr>
              <a:spcBef>
                <a:spcPct val="0"/>
              </a:spcBef>
              <a:defRPr/>
            </a:pPr>
            <a:r>
              <a:rPr lang="zh-CN" altLang="en-US" sz="3600" dirty="0">
                <a:ea typeface="+mj-ea"/>
                <a:cs typeface="+mj-cs"/>
              </a:rPr>
              <a:t>                         </a:t>
            </a:r>
            <a:endParaRPr lang="en-US" sz="36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r>
              <a:rPr lang="en-US" sz="4000" dirty="0">
                <a:ea typeface="+mj-ea"/>
                <a:cs typeface="+mj-cs"/>
              </a:rPr>
              <a:t> </a:t>
            </a: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b="1" dirty="0">
              <a:ea typeface="+mj-ea"/>
              <a:cs typeface="+mj-cs"/>
            </a:endParaRPr>
          </a:p>
        </p:txBody>
      </p:sp>
      <p:sp>
        <p:nvSpPr>
          <p:cNvPr id="20" name="Title 1">
            <a:extLst>
              <a:ext uri="{FF2B5EF4-FFF2-40B4-BE49-F238E27FC236}">
                <a16:creationId xmlns:a16="http://schemas.microsoft.com/office/drawing/2014/main" id="{276666A9-22BE-F54B-9B8E-6210A8FB98C3}"/>
              </a:ext>
            </a:extLst>
          </p:cNvPr>
          <p:cNvSpPr>
            <a:spLocks noGrp="1"/>
          </p:cNvSpPr>
          <p:nvPr>
            <p:ph type="ctrTitle"/>
          </p:nvPr>
        </p:nvSpPr>
        <p:spPr>
          <a:xfrm>
            <a:off x="1482575" y="272461"/>
            <a:ext cx="30259319" cy="1393750"/>
          </a:xfrm>
        </p:spPr>
        <p:txBody>
          <a:bodyPr>
            <a:noAutofit/>
          </a:bodyPr>
          <a:lstStyle/>
          <a:p>
            <a:br>
              <a:rPr lang="zh-CN" altLang="zh-CN" sz="9600" b="1" dirty="0">
                <a:cs typeface="Times New Roman" pitchFamily="18" charset="0"/>
              </a:rPr>
            </a:br>
            <a:r>
              <a:rPr lang="en-CA" altLang="zh-CN" sz="9600" b="1" dirty="0">
                <a:cs typeface="Times New Roman" pitchFamily="18" charset="0"/>
              </a:rPr>
              <a:t>Movie Genre Classification by Its Poster and Overview</a:t>
            </a:r>
            <a:endParaRPr lang="en-US" sz="9600" b="1" dirty="0">
              <a:cs typeface="Times New Roman" pitchFamily="18" charset="0"/>
            </a:endParaRPr>
          </a:p>
        </p:txBody>
      </p:sp>
      <p:sp>
        <p:nvSpPr>
          <p:cNvPr id="21" name="Title 1">
            <a:extLst>
              <a:ext uri="{FF2B5EF4-FFF2-40B4-BE49-F238E27FC236}">
                <a16:creationId xmlns:a16="http://schemas.microsoft.com/office/drawing/2014/main" id="{924C9177-4146-B045-B773-8EBD3509FD74}"/>
              </a:ext>
            </a:extLst>
          </p:cNvPr>
          <p:cNvSpPr txBox="1">
            <a:spLocks/>
          </p:cNvSpPr>
          <p:nvPr/>
        </p:nvSpPr>
        <p:spPr>
          <a:xfrm>
            <a:off x="-304146" y="1045170"/>
            <a:ext cx="30579359" cy="1779155"/>
          </a:xfrm>
          <a:prstGeom prst="rect">
            <a:avLst/>
          </a:prstGeom>
        </p:spPr>
        <p:txBody>
          <a:bodyPr vert="horz" lIns="412712" tIns="206356" rIns="412712" bIns="206356" rtlCol="0" anchor="ctr">
            <a:noAutofit/>
          </a:bodyPr>
          <a:lstStyle/>
          <a:p>
            <a:pPr algn="ctr">
              <a:spcBef>
                <a:spcPct val="0"/>
              </a:spcBef>
              <a:defRPr/>
            </a:pPr>
            <a:r>
              <a:rPr lang="en" altLang="zh-CN" sz="5400" dirty="0" err="1">
                <a:latin typeface="+mj-lt"/>
                <a:ea typeface="+mj-ea"/>
                <a:cs typeface="Times New Roman" pitchFamily="18" charset="0"/>
              </a:rPr>
              <a:t>Nattapat</a:t>
            </a:r>
            <a:r>
              <a:rPr lang="en" altLang="zh-CN" sz="5400" dirty="0">
                <a:latin typeface="+mj-lt"/>
                <a:ea typeface="+mj-ea"/>
                <a:cs typeface="Times New Roman" pitchFamily="18" charset="0"/>
              </a:rPr>
              <a:t> </a:t>
            </a:r>
            <a:r>
              <a:rPr lang="en" altLang="zh-CN" sz="5400" dirty="0" err="1">
                <a:latin typeface="+mj-lt"/>
                <a:ea typeface="+mj-ea"/>
                <a:cs typeface="Times New Roman" pitchFamily="18" charset="0"/>
              </a:rPr>
              <a:t>Juthaprachakul</a:t>
            </a:r>
            <a:r>
              <a:rPr lang="en" altLang="zh-CN" sz="5400" dirty="0">
                <a:latin typeface="+mj-lt"/>
                <a:ea typeface="+mj-ea"/>
                <a:cs typeface="Times New Roman" pitchFamily="18" charset="0"/>
              </a:rPr>
              <a:t>, </a:t>
            </a:r>
            <a:r>
              <a:rPr lang="en" altLang="zh-CN" sz="5400" dirty="0" err="1">
                <a:latin typeface="+mj-lt"/>
                <a:ea typeface="+mj-ea"/>
                <a:cs typeface="Times New Roman" pitchFamily="18" charset="0"/>
              </a:rPr>
              <a:t>Siyu</a:t>
            </a:r>
            <a:r>
              <a:rPr lang="en" altLang="zh-CN" sz="5400" dirty="0">
                <a:latin typeface="+mj-lt"/>
                <a:ea typeface="+mj-ea"/>
                <a:cs typeface="Times New Roman" pitchFamily="18" charset="0"/>
              </a:rPr>
              <a:t> Wu, Rui Wang, Yihan Lan</a:t>
            </a:r>
          </a:p>
        </p:txBody>
      </p:sp>
      <p:sp>
        <p:nvSpPr>
          <p:cNvPr id="22" name="Title 1">
            <a:extLst>
              <a:ext uri="{FF2B5EF4-FFF2-40B4-BE49-F238E27FC236}">
                <a16:creationId xmlns:a16="http://schemas.microsoft.com/office/drawing/2014/main" id="{787B00F6-1056-2F4C-AB39-6B25F2ADD687}"/>
              </a:ext>
            </a:extLst>
          </p:cNvPr>
          <p:cNvSpPr txBox="1">
            <a:spLocks/>
          </p:cNvSpPr>
          <p:nvPr/>
        </p:nvSpPr>
        <p:spPr>
          <a:xfrm>
            <a:off x="14090953" y="3017712"/>
            <a:ext cx="15703247" cy="13065175"/>
          </a:xfrm>
          <a:prstGeom prst="rect">
            <a:avLst/>
          </a:prstGeom>
          <a:ln w="50800" cap="rnd">
            <a:solidFill>
              <a:schemeClr val="accent1">
                <a:lumMod val="75000"/>
              </a:schemeClr>
            </a:solidFill>
          </a:ln>
        </p:spPr>
        <p:txBody>
          <a:bodyPr vert="horz" lIns="412712" tIns="206356" rIns="412712" bIns="206356" rtlCol="0" anchor="t" anchorCtr="0">
            <a:noAutofit/>
          </a:bodyPr>
          <a:lstStyle/>
          <a:p>
            <a:pPr>
              <a:spcBef>
                <a:spcPct val="0"/>
              </a:spcBef>
              <a:defRPr/>
            </a:pPr>
            <a:r>
              <a:rPr lang="en-US" sz="5400" b="1" dirty="0">
                <a:solidFill>
                  <a:schemeClr val="accent1">
                    <a:lumMod val="75000"/>
                  </a:schemeClr>
                </a:solidFill>
                <a:latin typeface="+mj-lt"/>
                <a:ea typeface="+mj-ea"/>
                <a:cs typeface="+mj-cs"/>
              </a:rPr>
              <a:t>DATA AND FEATURES</a:t>
            </a: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4000" dirty="0">
              <a:ea typeface="+mj-ea"/>
              <a:cs typeface="+mj-cs"/>
            </a:endParaRPr>
          </a:p>
          <a:p>
            <a:pPr>
              <a:spcBef>
                <a:spcPct val="0"/>
              </a:spcBef>
              <a:defRPr/>
            </a:pPr>
            <a:endParaRPr lang="en-US" sz="3600" dirty="0">
              <a:ea typeface="+mj-ea"/>
              <a:cs typeface="+mj-cs"/>
            </a:endParaRPr>
          </a:p>
        </p:txBody>
      </p:sp>
      <p:sp>
        <p:nvSpPr>
          <p:cNvPr id="34" name="Title 1">
            <a:extLst>
              <a:ext uri="{FF2B5EF4-FFF2-40B4-BE49-F238E27FC236}">
                <a16:creationId xmlns:a16="http://schemas.microsoft.com/office/drawing/2014/main" id="{BDEBB6ED-56E3-C644-9C0C-C9590222CE69}"/>
              </a:ext>
            </a:extLst>
          </p:cNvPr>
          <p:cNvSpPr txBox="1">
            <a:spLocks/>
          </p:cNvSpPr>
          <p:nvPr/>
        </p:nvSpPr>
        <p:spPr>
          <a:xfrm>
            <a:off x="309186" y="26717620"/>
            <a:ext cx="29485013" cy="13068430"/>
          </a:xfrm>
          <a:prstGeom prst="rect">
            <a:avLst/>
          </a:prstGeom>
          <a:ln w="50800" cap="rnd">
            <a:solidFill>
              <a:schemeClr val="accent1">
                <a:lumMod val="75000"/>
              </a:schemeClr>
            </a:solidFill>
          </a:ln>
        </p:spPr>
        <p:txBody>
          <a:bodyPr vert="horz" lIns="412712" tIns="206356" rIns="365702" bIns="206356" rtlCol="0" anchor="t" anchorCtr="0">
            <a:noAutofit/>
          </a:bodyPr>
          <a:lstStyle/>
          <a:p>
            <a:pPr>
              <a:spcBef>
                <a:spcPct val="0"/>
              </a:spcBef>
              <a:defRPr/>
            </a:pPr>
            <a:r>
              <a:rPr lang="en-US" sz="6000" b="1" dirty="0">
                <a:solidFill>
                  <a:schemeClr val="accent1">
                    <a:lumMod val="75000"/>
                  </a:schemeClr>
                </a:solidFill>
                <a:latin typeface="+mj-lt"/>
                <a:ea typeface="+mj-ea"/>
                <a:cs typeface="+mj-cs"/>
              </a:rPr>
              <a:t>EXPERIMENTS AND RESULTS                           </a:t>
            </a:r>
            <a:endParaRPr lang="en-US" sz="3600" dirty="0">
              <a:ea typeface="+mj-ea"/>
              <a:cs typeface="+mj-cs"/>
            </a:endParaRPr>
          </a:p>
          <a:p>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a:p>
            <a:pPr>
              <a:spcBef>
                <a:spcPct val="0"/>
              </a:spcBef>
              <a:defRPr/>
            </a:pPr>
            <a:endParaRPr lang="en-US" sz="4400" dirty="0">
              <a:ea typeface="+mj-ea"/>
              <a:cs typeface="+mj-cs"/>
            </a:endParaRPr>
          </a:p>
          <a:p>
            <a:pPr>
              <a:spcBef>
                <a:spcPct val="0"/>
              </a:spcBef>
              <a:defRPr/>
            </a:pPr>
            <a:endParaRPr lang="en-US" sz="4000" dirty="0">
              <a:ea typeface="+mj-ea"/>
              <a:cs typeface="+mj-cs"/>
            </a:endParaRPr>
          </a:p>
          <a:p>
            <a:pPr>
              <a:spcBef>
                <a:spcPct val="0"/>
              </a:spcBef>
              <a:defRPr/>
            </a:pPr>
            <a:endParaRPr lang="en-US" sz="4000" dirty="0">
              <a:ea typeface="+mj-ea"/>
              <a:cs typeface="+mj-cs"/>
            </a:endParaRPr>
          </a:p>
        </p:txBody>
      </p:sp>
      <p:sp>
        <p:nvSpPr>
          <p:cNvPr id="58" name="Title 1">
            <a:extLst>
              <a:ext uri="{FF2B5EF4-FFF2-40B4-BE49-F238E27FC236}">
                <a16:creationId xmlns:a16="http://schemas.microsoft.com/office/drawing/2014/main" id="{1BC26132-2BE3-904B-8EB7-96846293E017}"/>
              </a:ext>
            </a:extLst>
          </p:cNvPr>
          <p:cNvSpPr txBox="1">
            <a:spLocks/>
          </p:cNvSpPr>
          <p:nvPr/>
        </p:nvSpPr>
        <p:spPr>
          <a:xfrm>
            <a:off x="309186" y="16414225"/>
            <a:ext cx="29485014" cy="9934308"/>
          </a:xfrm>
          <a:prstGeom prst="rect">
            <a:avLst/>
          </a:prstGeom>
          <a:ln w="50800">
            <a:solidFill>
              <a:schemeClr val="accent1">
                <a:lumMod val="75000"/>
              </a:schemeClr>
            </a:solidFill>
          </a:ln>
        </p:spPr>
        <p:txBody>
          <a:bodyPr vert="horz" lIns="412712" tIns="206356" rIns="412712" bIns="206356" rtlCol="0" anchor="t" anchorCtr="0">
            <a:noAutofit/>
          </a:bodyPr>
          <a:lstStyle/>
          <a:p>
            <a:pPr>
              <a:spcBef>
                <a:spcPct val="0"/>
              </a:spcBef>
              <a:defRPr/>
            </a:pPr>
            <a:r>
              <a:rPr lang="en-US" sz="5400" b="1" dirty="0">
                <a:solidFill>
                  <a:schemeClr val="accent1">
                    <a:lumMod val="75000"/>
                  </a:schemeClr>
                </a:solidFill>
                <a:latin typeface="+mj-lt"/>
                <a:ea typeface="+mj-ea"/>
                <a:cs typeface="+mj-cs"/>
              </a:rPr>
              <a:t>METHODS AND MODELS</a:t>
            </a:r>
          </a:p>
          <a:p>
            <a:endParaRPr lang="en" altLang="zh-CN"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p>
          <a:p>
            <a:endParaRPr lang="en" altLang="zh-CN" sz="3600" b="1" dirty="0">
              <a:ea typeface="+mj-ea"/>
              <a:cs typeface="+mj-cs"/>
            </a:endParaRPr>
          </a:p>
          <a:p>
            <a:endParaRPr lang="en" altLang="zh-CN" sz="3600" b="1"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p:txBody>
      </p:sp>
      <p:pic>
        <p:nvPicPr>
          <p:cNvPr id="3" name="图片 2">
            <a:extLst>
              <a:ext uri="{FF2B5EF4-FFF2-40B4-BE49-F238E27FC236}">
                <a16:creationId xmlns:a16="http://schemas.microsoft.com/office/drawing/2014/main" id="{9D018DF5-F401-0C43-8F9E-078288F866D7}"/>
              </a:ext>
            </a:extLst>
          </p:cNvPr>
          <p:cNvPicPr>
            <a:picLocks noChangeAspect="1"/>
          </p:cNvPicPr>
          <p:nvPr/>
        </p:nvPicPr>
        <p:blipFill>
          <a:blip r:embed="rId3"/>
          <a:stretch>
            <a:fillRect/>
          </a:stretch>
        </p:blipFill>
        <p:spPr>
          <a:xfrm>
            <a:off x="838997" y="8684611"/>
            <a:ext cx="3731764" cy="5569797"/>
          </a:xfrm>
          <a:prstGeom prst="rect">
            <a:avLst/>
          </a:prstGeom>
        </p:spPr>
      </p:pic>
      <p:sp>
        <p:nvSpPr>
          <p:cNvPr id="72" name="Title 1">
            <a:extLst>
              <a:ext uri="{FF2B5EF4-FFF2-40B4-BE49-F238E27FC236}">
                <a16:creationId xmlns:a16="http://schemas.microsoft.com/office/drawing/2014/main" id="{82831E3F-9998-8140-BA92-B19829EC3536}"/>
              </a:ext>
            </a:extLst>
          </p:cNvPr>
          <p:cNvSpPr txBox="1">
            <a:spLocks/>
          </p:cNvSpPr>
          <p:nvPr/>
        </p:nvSpPr>
        <p:spPr>
          <a:xfrm>
            <a:off x="5591706" y="8835586"/>
            <a:ext cx="4799062" cy="6199980"/>
          </a:xfrm>
          <a:prstGeom prst="rect">
            <a:avLst/>
          </a:prstGeom>
        </p:spPr>
        <p:txBody>
          <a:bodyPr vert="horz" lIns="412712" tIns="206356" rIns="412712" bIns="206356" rtlCol="0" anchor="ctr">
            <a:noAutofit/>
          </a:bodyPr>
          <a:lstStyle/>
          <a:p>
            <a:pPr algn="just">
              <a:spcBef>
                <a:spcPct val="0"/>
              </a:spcBef>
              <a:defRPr/>
            </a:pPr>
            <a:r>
              <a:rPr lang="en" altLang="zh-CN" sz="2800" i="1" dirty="0"/>
              <a:t>Led by Woody, Andy's toys live happily in his room until Andy's birthday brings Buzz Lightyear onto the scene. Afraid of losing his place in Andy's heart, Woody plots against Buzz. But when circumstances separate Buzz and Woody from their owner, the duo eventually learns to put aside their differences.</a:t>
            </a:r>
          </a:p>
          <a:p>
            <a:pPr algn="ctr">
              <a:spcBef>
                <a:spcPct val="0"/>
              </a:spcBef>
              <a:defRPr/>
            </a:pPr>
            <a:endParaRPr lang="en" altLang="zh-CN" sz="5400" dirty="0">
              <a:latin typeface="+mj-lt"/>
              <a:ea typeface="+mj-ea"/>
              <a:cs typeface="Times New Roman" pitchFamily="18" charset="0"/>
            </a:endParaRPr>
          </a:p>
        </p:txBody>
      </p:sp>
      <p:sp>
        <p:nvSpPr>
          <p:cNvPr id="73" name="右箭头 72">
            <a:extLst>
              <a:ext uri="{FF2B5EF4-FFF2-40B4-BE49-F238E27FC236}">
                <a16:creationId xmlns:a16="http://schemas.microsoft.com/office/drawing/2014/main" id="{529D32AE-4312-9842-BB4A-78094AD030B8}"/>
              </a:ext>
            </a:extLst>
          </p:cNvPr>
          <p:cNvSpPr/>
          <p:nvPr/>
        </p:nvSpPr>
        <p:spPr>
          <a:xfrm>
            <a:off x="10126330" y="10778642"/>
            <a:ext cx="1080000" cy="612000"/>
          </a:xfrm>
          <a:prstGeom prst="rightArrow">
            <a:avLst>
              <a:gd name="adj1" fmla="val 25041"/>
              <a:gd name="adj2" fmla="val 58319"/>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2F5597"/>
              </a:highlight>
            </a:endParaRPr>
          </a:p>
        </p:txBody>
      </p:sp>
      <p:sp>
        <p:nvSpPr>
          <p:cNvPr id="74" name="十字形 73">
            <a:extLst>
              <a:ext uri="{FF2B5EF4-FFF2-40B4-BE49-F238E27FC236}">
                <a16:creationId xmlns:a16="http://schemas.microsoft.com/office/drawing/2014/main" id="{BF654741-405A-DE4F-9862-A6D92A4B72B2}"/>
              </a:ext>
            </a:extLst>
          </p:cNvPr>
          <p:cNvSpPr/>
          <p:nvPr/>
        </p:nvSpPr>
        <p:spPr>
          <a:xfrm>
            <a:off x="4741221" y="10691288"/>
            <a:ext cx="936000" cy="936000"/>
          </a:xfrm>
          <a:prstGeom prst="plus">
            <a:avLst>
              <a:gd name="adj" fmla="val 42577"/>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Title 1">
            <a:extLst>
              <a:ext uri="{FF2B5EF4-FFF2-40B4-BE49-F238E27FC236}">
                <a16:creationId xmlns:a16="http://schemas.microsoft.com/office/drawing/2014/main" id="{7EFAC192-EBE6-D74F-A8BF-AE3A4FFB7775}"/>
              </a:ext>
            </a:extLst>
          </p:cNvPr>
          <p:cNvSpPr txBox="1">
            <a:spLocks/>
          </p:cNvSpPr>
          <p:nvPr/>
        </p:nvSpPr>
        <p:spPr>
          <a:xfrm>
            <a:off x="11038995" y="10088014"/>
            <a:ext cx="3247522" cy="2097930"/>
          </a:xfrm>
          <a:prstGeom prst="rect">
            <a:avLst/>
          </a:prstGeom>
        </p:spPr>
        <p:txBody>
          <a:bodyPr vert="horz" lIns="412712" tIns="206356" rIns="412712" bIns="206356" rtlCol="0" anchor="ctr">
            <a:noAutofit/>
          </a:bodyPr>
          <a:lstStyle/>
          <a:p>
            <a:r>
              <a:rPr lang="en" altLang="zh-CN" sz="3600" b="1" dirty="0">
                <a:ea typeface="+mj-ea"/>
                <a:cs typeface="+mj-cs"/>
              </a:rPr>
              <a:t>Animation</a:t>
            </a:r>
            <a:r>
              <a:rPr lang="en-US" altLang="zh-CN" sz="3600" b="1" dirty="0">
                <a:ea typeface="+mj-ea"/>
                <a:cs typeface="+mj-cs"/>
              </a:rPr>
              <a:t>/</a:t>
            </a:r>
          </a:p>
          <a:p>
            <a:r>
              <a:rPr lang="en" altLang="zh-CN" sz="3600" b="1" dirty="0">
                <a:ea typeface="+mj-ea"/>
                <a:cs typeface="+mj-cs"/>
              </a:rPr>
              <a:t>Adventure</a:t>
            </a:r>
          </a:p>
        </p:txBody>
      </p:sp>
      <p:sp>
        <p:nvSpPr>
          <p:cNvPr id="76" name="Title 1">
            <a:extLst>
              <a:ext uri="{FF2B5EF4-FFF2-40B4-BE49-F238E27FC236}">
                <a16:creationId xmlns:a16="http://schemas.microsoft.com/office/drawing/2014/main" id="{2A10512D-70A0-5E43-80EC-2C492CA6D1E4}"/>
              </a:ext>
            </a:extLst>
          </p:cNvPr>
          <p:cNvSpPr txBox="1">
            <a:spLocks/>
          </p:cNvSpPr>
          <p:nvPr/>
        </p:nvSpPr>
        <p:spPr>
          <a:xfrm>
            <a:off x="309186" y="14860027"/>
            <a:ext cx="13651280" cy="879077"/>
          </a:xfrm>
          <a:prstGeom prst="rect">
            <a:avLst/>
          </a:prstGeom>
        </p:spPr>
        <p:txBody>
          <a:bodyPr vert="horz" lIns="412712" tIns="206356" rIns="412712" bIns="206356" rtlCol="0" anchor="ctr">
            <a:noAutofit/>
          </a:bodyPr>
          <a:lstStyle/>
          <a:p>
            <a:r>
              <a:rPr lang="en" altLang="zh-CN" sz="3200" b="1" dirty="0">
                <a:ea typeface="+mj-ea"/>
                <a:cs typeface="+mj-cs"/>
              </a:rPr>
              <a:t>Figure 1: </a:t>
            </a:r>
            <a:r>
              <a:rPr lang="en" altLang="zh-CN" sz="3200" dirty="0">
                <a:ea typeface="+mj-ea"/>
                <a:cs typeface="+mj-cs"/>
              </a:rPr>
              <a:t>A visualization of our problem with an example poster and overview </a:t>
            </a:r>
          </a:p>
        </p:txBody>
      </p:sp>
      <p:sp>
        <p:nvSpPr>
          <p:cNvPr id="78" name="文本框 77">
            <a:extLst>
              <a:ext uri="{FF2B5EF4-FFF2-40B4-BE49-F238E27FC236}">
                <a16:creationId xmlns:a16="http://schemas.microsoft.com/office/drawing/2014/main" id="{64942750-FA9F-F04F-9BDE-446A80F7EC20}"/>
              </a:ext>
            </a:extLst>
          </p:cNvPr>
          <p:cNvSpPr txBox="1"/>
          <p:nvPr/>
        </p:nvSpPr>
        <p:spPr>
          <a:xfrm>
            <a:off x="14519219" y="4142229"/>
            <a:ext cx="14916998" cy="7802905"/>
          </a:xfrm>
          <a:prstGeom prst="rect">
            <a:avLst/>
          </a:prstGeom>
          <a:noFill/>
        </p:spPr>
        <p:txBody>
          <a:bodyPr wrap="square" rtlCol="0">
            <a:spAutoFit/>
          </a:bodyPr>
          <a:lstStyle/>
          <a:p>
            <a:pPr algn="just"/>
            <a:r>
              <a:rPr lang="en" altLang="zh-CN" sz="3600" dirty="0"/>
              <a:t>The dataset we used is from Kaggle which consists metadata for 45000 movies </a:t>
            </a:r>
          </a:p>
          <a:p>
            <a:pPr algn="just"/>
            <a:r>
              <a:rPr lang="en" altLang="zh-CN" sz="3600" dirty="0"/>
              <a:t>listed in the Full MovieLens Dataset (</a:t>
            </a:r>
            <a:r>
              <a:rPr lang="en-GB" altLang="zh-CN" sz="3600" dirty="0"/>
              <a:t>combination of </a:t>
            </a:r>
            <a:r>
              <a:rPr lang="en-GB" altLang="zh-CN" sz="3600" dirty="0" err="1"/>
              <a:t>GroupLens</a:t>
            </a:r>
            <a:r>
              <a:rPr lang="en-GB" altLang="zh-CN" sz="3600" dirty="0"/>
              <a:t> and TMDB). </a:t>
            </a:r>
            <a:r>
              <a:rPr lang="en" altLang="zh-CN" sz="3600" dirty="0"/>
              <a:t> </a:t>
            </a:r>
          </a:p>
          <a:p>
            <a:pPr marL="571500" indent="-571500" algn="just">
              <a:buFont typeface="Arial" panose="020B0604020202020204" pitchFamily="34" charset="0"/>
              <a:buChar char="•"/>
            </a:pPr>
            <a:r>
              <a:rPr lang="en" altLang="zh-CN" sz="3600" dirty="0"/>
              <a:t>The dataset file consists of </a:t>
            </a:r>
            <a:r>
              <a:rPr lang="en" altLang="zh-CN" sz="3600" b="1" dirty="0"/>
              <a:t>45,466 entries</a:t>
            </a:r>
            <a:r>
              <a:rPr lang="en" altLang="zh-CN" sz="3600" dirty="0"/>
              <a:t>. Each entry include </a:t>
            </a:r>
            <a:r>
              <a:rPr lang="en" altLang="zh-CN" sz="3600" b="1" dirty="0"/>
              <a:t>13 features     </a:t>
            </a:r>
            <a:r>
              <a:rPr lang="en" altLang="zh-CN" sz="3600" dirty="0"/>
              <a:t>of a movie such as movie id, overview, poster, cast, crew, </a:t>
            </a:r>
            <a:r>
              <a:rPr lang="en-GB" altLang="zh-CN" sz="3600" dirty="0"/>
              <a:t>and</a:t>
            </a:r>
            <a:r>
              <a:rPr lang="en" altLang="zh-CN" sz="3600" dirty="0"/>
              <a:t> etc. </a:t>
            </a:r>
          </a:p>
          <a:p>
            <a:endParaRPr lang="en" altLang="zh-CN" sz="3600" dirty="0"/>
          </a:p>
          <a:p>
            <a:pPr algn="just"/>
            <a:r>
              <a:rPr lang="en" altLang="zh-CN" sz="3600" dirty="0"/>
              <a:t>The main features that we used are movie posters (500 x 700 x 3 pixels) and movie overviews .</a:t>
            </a:r>
          </a:p>
          <a:p>
            <a:pPr marL="571500" indent="-571500" algn="just">
              <a:buFont typeface="Arial" panose="020B0604020202020204" pitchFamily="34" charset="0"/>
              <a:buChar char="•"/>
            </a:pPr>
            <a:r>
              <a:rPr lang="en" altLang="zh-CN" sz="3600" dirty="0"/>
              <a:t>Image features: download the original movie poster images with 700x500x3 resolution image expressed in term of RGB values and rescaled them into 100x100x3 resolution image </a:t>
            </a:r>
            <a:r>
              <a:rPr lang="en-GB" altLang="zh-CN" sz="3600" dirty="0"/>
              <a:t>and the genres are encoded in one-hot vector.</a:t>
            </a:r>
            <a:endParaRPr lang="en" altLang="zh-CN" sz="3600" dirty="0"/>
          </a:p>
          <a:p>
            <a:pPr marL="571500" indent="-571500" algn="just">
              <a:buFont typeface="Arial" panose="020B0604020202020204" pitchFamily="34" charset="0"/>
              <a:buChar char="•"/>
            </a:pPr>
            <a:r>
              <a:rPr lang="en" altLang="zh-CN" sz="3600" dirty="0"/>
              <a:t>Text features: remove non-alphabetical characters and stop words; format all words into lower case; put title and overview into the same column.</a:t>
            </a:r>
          </a:p>
          <a:p>
            <a:endParaRPr kumimoji="1" lang="zh-CN" altLang="en-US" dirty="0"/>
          </a:p>
        </p:txBody>
      </p:sp>
      <p:pic>
        <p:nvPicPr>
          <p:cNvPr id="80" name="图片 79">
            <a:extLst>
              <a:ext uri="{FF2B5EF4-FFF2-40B4-BE49-F238E27FC236}">
                <a16:creationId xmlns:a16="http://schemas.microsoft.com/office/drawing/2014/main" id="{2CEF8210-99E9-004F-9819-C98627278AA9}"/>
              </a:ext>
            </a:extLst>
          </p:cNvPr>
          <p:cNvPicPr>
            <a:picLocks noChangeAspect="1"/>
          </p:cNvPicPr>
          <p:nvPr/>
        </p:nvPicPr>
        <p:blipFill rotWithShape="1">
          <a:blip r:embed="rId4"/>
          <a:srcRect l="4505" r="59424" b="15007"/>
          <a:stretch/>
        </p:blipFill>
        <p:spPr>
          <a:xfrm>
            <a:off x="15137606" y="11066202"/>
            <a:ext cx="13470650" cy="3538807"/>
          </a:xfrm>
          <a:prstGeom prst="rect">
            <a:avLst/>
          </a:prstGeom>
        </p:spPr>
      </p:pic>
      <p:sp>
        <p:nvSpPr>
          <p:cNvPr id="81" name="Title 1">
            <a:extLst>
              <a:ext uri="{FF2B5EF4-FFF2-40B4-BE49-F238E27FC236}">
                <a16:creationId xmlns:a16="http://schemas.microsoft.com/office/drawing/2014/main" id="{5C24A7E8-7B25-CC46-B03D-9EB7AFDBBDF0}"/>
              </a:ext>
            </a:extLst>
          </p:cNvPr>
          <p:cNvSpPr txBox="1">
            <a:spLocks/>
          </p:cNvSpPr>
          <p:nvPr/>
        </p:nvSpPr>
        <p:spPr>
          <a:xfrm>
            <a:off x="14746086" y="14863763"/>
            <a:ext cx="8514489" cy="879077"/>
          </a:xfrm>
          <a:prstGeom prst="rect">
            <a:avLst/>
          </a:prstGeom>
        </p:spPr>
        <p:txBody>
          <a:bodyPr vert="horz" lIns="412712" tIns="206356" rIns="412712" bIns="206356" rtlCol="0" anchor="ctr">
            <a:noAutofit/>
          </a:bodyPr>
          <a:lstStyle/>
          <a:p>
            <a:r>
              <a:rPr lang="en" altLang="zh-CN" sz="3200" b="1" dirty="0">
                <a:ea typeface="+mj-ea"/>
                <a:cs typeface="+mj-cs"/>
              </a:rPr>
              <a:t>Figure 2: </a:t>
            </a:r>
            <a:r>
              <a:rPr lang="en" altLang="zh-CN" sz="3200" dirty="0">
                <a:ea typeface="+mj-ea"/>
                <a:cs typeface="+mj-cs"/>
              </a:rPr>
              <a:t>A sample of our features and labels</a:t>
            </a:r>
          </a:p>
        </p:txBody>
      </p:sp>
      <p:sp>
        <p:nvSpPr>
          <p:cNvPr id="85" name="文本框 84">
            <a:extLst>
              <a:ext uri="{FF2B5EF4-FFF2-40B4-BE49-F238E27FC236}">
                <a16:creationId xmlns:a16="http://schemas.microsoft.com/office/drawing/2014/main" id="{C62AE202-51BE-8A45-95E5-6C080D1D703D}"/>
              </a:ext>
            </a:extLst>
          </p:cNvPr>
          <p:cNvSpPr txBox="1"/>
          <p:nvPr/>
        </p:nvSpPr>
        <p:spPr>
          <a:xfrm>
            <a:off x="481014" y="27865274"/>
            <a:ext cx="10557981" cy="4524315"/>
          </a:xfrm>
          <a:prstGeom prst="rect">
            <a:avLst/>
          </a:prstGeom>
          <a:noFill/>
        </p:spPr>
        <p:txBody>
          <a:bodyPr wrap="square" rtlCol="0">
            <a:spAutoFit/>
          </a:bodyPr>
          <a:lstStyle/>
          <a:p>
            <a:pPr marL="571500" indent="-571500" algn="just">
              <a:buFont typeface="Arial" panose="020B0604020202020204" pitchFamily="34" charset="0"/>
              <a:buChar char="•"/>
            </a:pPr>
            <a:r>
              <a:rPr lang="en" altLang="zh-CN" sz="3600" dirty="0"/>
              <a:t>30000/8000/4000 train/validation/test sets; </a:t>
            </a:r>
          </a:p>
          <a:p>
            <a:pPr marL="571500" indent="-571500" algn="just">
              <a:buFont typeface="Arial" panose="020B0604020202020204" pitchFamily="34" charset="0"/>
              <a:buChar char="•"/>
            </a:pPr>
            <a:r>
              <a:rPr lang="en" altLang="zh-CN" sz="3600" dirty="0"/>
              <a:t>Use Hamming loss, percentage of predicting </a:t>
            </a:r>
          </a:p>
          <a:p>
            <a:pPr algn="just"/>
            <a:r>
              <a:rPr lang="en" altLang="zh-CN" sz="3600" dirty="0"/>
              <a:t>      at least one genre, and percentage of </a:t>
            </a:r>
          </a:p>
          <a:p>
            <a:pPr algn="just"/>
            <a:r>
              <a:rPr lang="en" altLang="zh-CN" sz="3600" dirty="0"/>
              <a:t>      predicting all genres to evaluate our model. </a:t>
            </a:r>
          </a:p>
          <a:p>
            <a:pPr marL="571500" indent="-571500" algn="just">
              <a:buFont typeface="Arial" panose="020B0604020202020204" pitchFamily="34" charset="0"/>
              <a:buChar char="•"/>
            </a:pPr>
            <a:r>
              <a:rPr lang="en" altLang="zh-CN" sz="3600" dirty="0"/>
              <a:t>Calculate F1, </a:t>
            </a:r>
            <a:r>
              <a:rPr lang="en-GB" altLang="zh-CN" sz="3600" dirty="0"/>
              <a:t>R</a:t>
            </a:r>
            <a:r>
              <a:rPr lang="en" altLang="zh-CN" sz="3600" dirty="0"/>
              <a:t>ecall, and </a:t>
            </a:r>
            <a:r>
              <a:rPr lang="en-GB" altLang="zh-CN" sz="3600" dirty="0"/>
              <a:t>P</a:t>
            </a:r>
            <a:r>
              <a:rPr lang="en" altLang="zh-CN" sz="3600" dirty="0"/>
              <a:t>recision metric </a:t>
            </a:r>
          </a:p>
          <a:p>
            <a:pPr algn="just"/>
            <a:r>
              <a:rPr lang="en" altLang="zh-CN" sz="3600" dirty="0"/>
              <a:t>      to analyze which genres that our model </a:t>
            </a:r>
          </a:p>
          <a:p>
            <a:pPr algn="just"/>
            <a:r>
              <a:rPr lang="en" altLang="zh-CN" sz="3600" dirty="0"/>
              <a:t>      performed well on.</a:t>
            </a:r>
          </a:p>
          <a:p>
            <a:pPr marL="571500" indent="-571500" algn="just">
              <a:buFont typeface="Arial" panose="020B0604020202020204" pitchFamily="34" charset="0"/>
              <a:buChar char="•"/>
            </a:pPr>
            <a:r>
              <a:rPr lang="en" altLang="zh-CN" sz="3600" dirty="0"/>
              <a:t>Compare performance of our models.</a:t>
            </a:r>
          </a:p>
        </p:txBody>
      </p:sp>
      <p:graphicFrame>
        <p:nvGraphicFramePr>
          <p:cNvPr id="88" name="表格 87">
            <a:extLst>
              <a:ext uri="{FF2B5EF4-FFF2-40B4-BE49-F238E27FC236}">
                <a16:creationId xmlns:a16="http://schemas.microsoft.com/office/drawing/2014/main" id="{4C8EAB07-077B-7F4D-85A0-63E4356DB526}"/>
              </a:ext>
            </a:extLst>
          </p:cNvPr>
          <p:cNvGraphicFramePr>
            <a:graphicFrameLocks noGrp="1"/>
          </p:cNvGraphicFramePr>
          <p:nvPr>
            <p:extLst>
              <p:ext uri="{D42A27DB-BD31-4B8C-83A1-F6EECF244321}">
                <p14:modId xmlns:p14="http://schemas.microsoft.com/office/powerpoint/2010/main" val="847703415"/>
              </p:ext>
            </p:extLst>
          </p:nvPr>
        </p:nvGraphicFramePr>
        <p:xfrm>
          <a:off x="20279804" y="27281709"/>
          <a:ext cx="9473345" cy="4713058"/>
        </p:xfrm>
        <a:graphic>
          <a:graphicData uri="http://schemas.openxmlformats.org/drawingml/2006/table">
            <a:tbl>
              <a:tblPr firstRow="1" firstCol="1" bandRow="1">
                <a:tableStyleId>{BC89EF96-8CEA-46FF-86C4-4CE0E7609802}</a:tableStyleId>
              </a:tblPr>
              <a:tblGrid>
                <a:gridCol w="2446911">
                  <a:extLst>
                    <a:ext uri="{9D8B030D-6E8A-4147-A177-3AD203B41FA5}">
                      <a16:colId xmlns:a16="http://schemas.microsoft.com/office/drawing/2014/main" val="316583471"/>
                    </a:ext>
                  </a:extLst>
                </a:gridCol>
                <a:gridCol w="1297692">
                  <a:extLst>
                    <a:ext uri="{9D8B030D-6E8A-4147-A177-3AD203B41FA5}">
                      <a16:colId xmlns:a16="http://schemas.microsoft.com/office/drawing/2014/main" val="2591926624"/>
                    </a:ext>
                  </a:extLst>
                </a:gridCol>
                <a:gridCol w="1669838">
                  <a:extLst>
                    <a:ext uri="{9D8B030D-6E8A-4147-A177-3AD203B41FA5}">
                      <a16:colId xmlns:a16="http://schemas.microsoft.com/office/drawing/2014/main" val="1320133991"/>
                    </a:ext>
                  </a:extLst>
                </a:gridCol>
                <a:gridCol w="2113329">
                  <a:extLst>
                    <a:ext uri="{9D8B030D-6E8A-4147-A177-3AD203B41FA5}">
                      <a16:colId xmlns:a16="http://schemas.microsoft.com/office/drawing/2014/main" val="13371594"/>
                    </a:ext>
                  </a:extLst>
                </a:gridCol>
                <a:gridCol w="1945575">
                  <a:extLst>
                    <a:ext uri="{9D8B030D-6E8A-4147-A177-3AD203B41FA5}">
                      <a16:colId xmlns:a16="http://schemas.microsoft.com/office/drawing/2014/main" val="2130469647"/>
                    </a:ext>
                  </a:extLst>
                </a:gridCol>
              </a:tblGrid>
              <a:tr h="673294">
                <a:tc gridSpan="5">
                  <a:txBody>
                    <a:bodyPr/>
                    <a:lstStyle/>
                    <a:p>
                      <a:pPr algn="ctr">
                        <a:spcAft>
                          <a:spcPts val="0"/>
                        </a:spcAft>
                      </a:pPr>
                      <a:r>
                        <a:rPr lang="en-GB" sz="3600" kern="0" dirty="0">
                          <a:effectLst/>
                        </a:rPr>
                        <a:t>Combined Model: RF + CNN</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28637369"/>
                  </a:ext>
                </a:extLst>
              </a:tr>
              <a:tr h="673294">
                <a:tc>
                  <a:txBody>
                    <a:bodyPr/>
                    <a:lstStyle/>
                    <a:p>
                      <a:pPr algn="ctr">
                        <a:spcAft>
                          <a:spcPts val="0"/>
                        </a:spcAft>
                      </a:pPr>
                      <a:r>
                        <a:rPr lang="en-GB" sz="3600" kern="0">
                          <a:effectLst/>
                        </a:rPr>
                        <a:t>Genre</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F1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Recall</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Precision</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Number</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4013094085"/>
                  </a:ext>
                </a:extLst>
              </a:tr>
              <a:tr h="673294">
                <a:tc>
                  <a:txBody>
                    <a:bodyPr/>
                    <a:lstStyle/>
                    <a:p>
                      <a:pPr algn="ctr">
                        <a:spcAft>
                          <a:spcPts val="0"/>
                        </a:spcAft>
                      </a:pPr>
                      <a:r>
                        <a:rPr lang="en-GB" sz="3600" kern="0">
                          <a:effectLst/>
                        </a:rPr>
                        <a:t>Comedy</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0.40</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0.29</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0.64</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13131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650952448"/>
                  </a:ext>
                </a:extLst>
              </a:tr>
              <a:tr h="673294">
                <a:tc>
                  <a:txBody>
                    <a:bodyPr/>
                    <a:lstStyle/>
                    <a:p>
                      <a:pPr algn="ctr">
                        <a:spcAft>
                          <a:spcPts val="0"/>
                        </a:spcAft>
                      </a:pPr>
                      <a:r>
                        <a:rPr lang="en-GB" sz="3600" kern="0">
                          <a:effectLst/>
                        </a:rPr>
                        <a:t>Drama</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0.32</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0.29</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0.35</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20176</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2433841753"/>
                  </a:ext>
                </a:extLst>
              </a:tr>
              <a:tr h="673294">
                <a:tc>
                  <a:txBody>
                    <a:bodyPr/>
                    <a:lstStyle/>
                    <a:p>
                      <a:pPr algn="ctr">
                        <a:spcAft>
                          <a:spcPts val="0"/>
                        </a:spcAft>
                      </a:pPr>
                      <a:r>
                        <a:rPr lang="en-GB" sz="3600" kern="0" dirty="0">
                          <a:effectLst/>
                        </a:rPr>
                        <a:t>Action</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0.18</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0.21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0.16</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6582</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289740651"/>
                  </a:ext>
                </a:extLst>
              </a:tr>
              <a:tr h="673294">
                <a:tc>
                  <a:txBody>
                    <a:bodyPr/>
                    <a:lstStyle/>
                    <a:p>
                      <a:pPr algn="ctr">
                        <a:spcAft>
                          <a:spcPts val="0"/>
                        </a:spcAft>
                      </a:pPr>
                      <a:r>
                        <a:rPr lang="en-GB" sz="3600" kern="0" dirty="0">
                          <a:effectLst/>
                        </a:rPr>
                        <a:t>Animation</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0.07</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0.18</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0.04</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1919</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09666608"/>
                  </a:ext>
                </a:extLst>
              </a:tr>
              <a:tr h="673294">
                <a:tc>
                  <a:txBody>
                    <a:bodyPr/>
                    <a:lstStyle/>
                    <a:p>
                      <a:pPr algn="ctr">
                        <a:spcAft>
                          <a:spcPts val="0"/>
                        </a:spcAft>
                      </a:pPr>
                      <a:r>
                        <a:rPr lang="en-GB" sz="3600" kern="0">
                          <a:effectLst/>
                        </a:rPr>
                        <a:t>Adventure</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0.05</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0.08</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0.04</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3486</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822588521"/>
                  </a:ext>
                </a:extLst>
              </a:tr>
            </a:tbl>
          </a:graphicData>
        </a:graphic>
      </p:graphicFrame>
      <p:graphicFrame>
        <p:nvGraphicFramePr>
          <p:cNvPr id="90" name="表格 89">
            <a:extLst>
              <a:ext uri="{FF2B5EF4-FFF2-40B4-BE49-F238E27FC236}">
                <a16:creationId xmlns:a16="http://schemas.microsoft.com/office/drawing/2014/main" id="{AA718FCC-816F-174A-8578-98DFB8665D07}"/>
              </a:ext>
            </a:extLst>
          </p:cNvPr>
          <p:cNvGraphicFramePr>
            <a:graphicFrameLocks noGrp="1"/>
          </p:cNvGraphicFramePr>
          <p:nvPr>
            <p:extLst>
              <p:ext uri="{D42A27DB-BD31-4B8C-83A1-F6EECF244321}">
                <p14:modId xmlns:p14="http://schemas.microsoft.com/office/powerpoint/2010/main" val="263745275"/>
              </p:ext>
            </p:extLst>
          </p:nvPr>
        </p:nvGraphicFramePr>
        <p:xfrm>
          <a:off x="10248860" y="27273697"/>
          <a:ext cx="9473345" cy="4729081"/>
        </p:xfrm>
        <a:graphic>
          <a:graphicData uri="http://schemas.openxmlformats.org/drawingml/2006/table">
            <a:tbl>
              <a:tblPr firstRow="1" firstCol="1" bandRow="1">
                <a:tableStyleId>{BC89EF96-8CEA-46FF-86C4-4CE0E7609802}</a:tableStyleId>
              </a:tblPr>
              <a:tblGrid>
                <a:gridCol w="2784130">
                  <a:extLst>
                    <a:ext uri="{9D8B030D-6E8A-4147-A177-3AD203B41FA5}">
                      <a16:colId xmlns:a16="http://schemas.microsoft.com/office/drawing/2014/main" val="3981320566"/>
                    </a:ext>
                  </a:extLst>
                </a:gridCol>
                <a:gridCol w="1294392">
                  <a:extLst>
                    <a:ext uri="{9D8B030D-6E8A-4147-A177-3AD203B41FA5}">
                      <a16:colId xmlns:a16="http://schemas.microsoft.com/office/drawing/2014/main" val="3735810004"/>
                    </a:ext>
                  </a:extLst>
                </a:gridCol>
                <a:gridCol w="1551810">
                  <a:extLst>
                    <a:ext uri="{9D8B030D-6E8A-4147-A177-3AD203B41FA5}">
                      <a16:colId xmlns:a16="http://schemas.microsoft.com/office/drawing/2014/main" val="3047638949"/>
                    </a:ext>
                  </a:extLst>
                </a:gridCol>
                <a:gridCol w="2000923">
                  <a:extLst>
                    <a:ext uri="{9D8B030D-6E8A-4147-A177-3AD203B41FA5}">
                      <a16:colId xmlns:a16="http://schemas.microsoft.com/office/drawing/2014/main" val="230495369"/>
                    </a:ext>
                  </a:extLst>
                </a:gridCol>
                <a:gridCol w="1842090">
                  <a:extLst>
                    <a:ext uri="{9D8B030D-6E8A-4147-A177-3AD203B41FA5}">
                      <a16:colId xmlns:a16="http://schemas.microsoft.com/office/drawing/2014/main" val="1980321116"/>
                    </a:ext>
                  </a:extLst>
                </a:gridCol>
              </a:tblGrid>
              <a:tr h="675583">
                <a:tc gridSpan="5">
                  <a:txBody>
                    <a:bodyPr/>
                    <a:lstStyle/>
                    <a:p>
                      <a:pPr algn="ctr">
                        <a:spcAft>
                          <a:spcPts val="0"/>
                        </a:spcAft>
                      </a:pPr>
                      <a:r>
                        <a:rPr lang="en-GB" sz="3600" kern="0" dirty="0">
                          <a:effectLst/>
                        </a:rPr>
                        <a:t>Combined Model: LSTM + CNN</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9767926"/>
                  </a:ext>
                </a:extLst>
              </a:tr>
              <a:tr h="675583">
                <a:tc>
                  <a:txBody>
                    <a:bodyPr/>
                    <a:lstStyle/>
                    <a:p>
                      <a:pPr algn="ctr">
                        <a:spcAft>
                          <a:spcPts val="0"/>
                        </a:spcAft>
                      </a:pPr>
                      <a:r>
                        <a:rPr lang="en-GB" sz="3600" kern="0" dirty="0">
                          <a:effectLst/>
                        </a:rPr>
                        <a:t>Genre</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F1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Recall</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Precision</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Number</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2420610276"/>
                  </a:ext>
                </a:extLst>
              </a:tr>
              <a:tr h="675583">
                <a:tc>
                  <a:txBody>
                    <a:bodyPr/>
                    <a:lstStyle/>
                    <a:p>
                      <a:pPr algn="ctr">
                        <a:spcAft>
                          <a:spcPts val="0"/>
                        </a:spcAft>
                      </a:pPr>
                      <a:r>
                        <a:rPr lang="en-GB" sz="3600" kern="0">
                          <a:effectLst/>
                        </a:rPr>
                        <a:t>Comedy</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0.43</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0.29</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0.89</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13131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3895310895"/>
                  </a:ext>
                </a:extLst>
              </a:tr>
              <a:tr h="675583">
                <a:tc>
                  <a:txBody>
                    <a:bodyPr/>
                    <a:lstStyle/>
                    <a:p>
                      <a:pPr algn="ctr">
                        <a:spcAft>
                          <a:spcPts val="0"/>
                        </a:spcAft>
                      </a:pPr>
                      <a:r>
                        <a:rPr lang="en-GB" sz="3600" kern="0">
                          <a:effectLst/>
                        </a:rPr>
                        <a:t>Drama</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0.26</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0.30</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0.23</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20176</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464243985"/>
                  </a:ext>
                </a:extLst>
              </a:tr>
              <a:tr h="675583">
                <a:tc>
                  <a:txBody>
                    <a:bodyPr/>
                    <a:lstStyle/>
                    <a:p>
                      <a:pPr algn="ctr">
                        <a:spcAft>
                          <a:spcPts val="0"/>
                        </a:spcAft>
                      </a:pPr>
                      <a:r>
                        <a:rPr lang="en-GB" sz="3600" kern="0">
                          <a:effectLst/>
                        </a:rPr>
                        <a:t>Action</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0.18</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0.43</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0.11</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6582</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4220088050"/>
                  </a:ext>
                </a:extLst>
              </a:tr>
              <a:tr h="675583">
                <a:tc>
                  <a:txBody>
                    <a:bodyPr/>
                    <a:lstStyle/>
                    <a:p>
                      <a:pPr algn="ctr">
                        <a:spcAft>
                          <a:spcPts val="0"/>
                        </a:spcAft>
                      </a:pPr>
                      <a:r>
                        <a:rPr lang="en-GB" sz="3600" kern="0">
                          <a:effectLst/>
                        </a:rPr>
                        <a:t>Animation</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0.07</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0.45</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0.04</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1919</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2005479681"/>
                  </a:ext>
                </a:extLst>
              </a:tr>
              <a:tr h="675583">
                <a:tc>
                  <a:txBody>
                    <a:bodyPr/>
                    <a:lstStyle/>
                    <a:p>
                      <a:pPr algn="ctr">
                        <a:spcAft>
                          <a:spcPts val="0"/>
                        </a:spcAft>
                      </a:pPr>
                      <a:r>
                        <a:rPr lang="en-GB" sz="3600" kern="0" dirty="0">
                          <a:effectLst/>
                        </a:rPr>
                        <a:t>Documentary</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0.05</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0.43</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a:effectLst/>
                        </a:rPr>
                        <a:t>0.03</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GB" sz="3600" kern="0" dirty="0">
                          <a:effectLst/>
                        </a:rPr>
                        <a:t>4668</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extLst>
                  <a:ext uri="{0D108BD9-81ED-4DB2-BD59-A6C34878D82A}">
                    <a16:rowId xmlns:a16="http://schemas.microsoft.com/office/drawing/2014/main" val="1036629328"/>
                  </a:ext>
                </a:extLst>
              </a:tr>
            </a:tbl>
          </a:graphicData>
        </a:graphic>
      </p:graphicFrame>
      <p:graphicFrame>
        <p:nvGraphicFramePr>
          <p:cNvPr id="91" name="表格 90">
            <a:extLst>
              <a:ext uri="{FF2B5EF4-FFF2-40B4-BE49-F238E27FC236}">
                <a16:creationId xmlns:a16="http://schemas.microsoft.com/office/drawing/2014/main" id="{E5F6FC74-58C6-4A4A-95C6-52A5ED94EFA0}"/>
              </a:ext>
            </a:extLst>
          </p:cNvPr>
          <p:cNvGraphicFramePr>
            <a:graphicFrameLocks noGrp="1"/>
          </p:cNvGraphicFramePr>
          <p:nvPr>
            <p:extLst>
              <p:ext uri="{D42A27DB-BD31-4B8C-83A1-F6EECF244321}">
                <p14:modId xmlns:p14="http://schemas.microsoft.com/office/powerpoint/2010/main" val="3756559655"/>
              </p:ext>
            </p:extLst>
          </p:nvPr>
        </p:nvGraphicFramePr>
        <p:xfrm>
          <a:off x="2378359" y="32602221"/>
          <a:ext cx="13024643" cy="6750807"/>
        </p:xfrm>
        <a:graphic>
          <a:graphicData uri="http://schemas.openxmlformats.org/drawingml/2006/table">
            <a:tbl>
              <a:tblPr firstRow="1" firstCol="1" bandRow="1">
                <a:tableStyleId>{BC89EF96-8CEA-46FF-86C4-4CE0E7609802}</a:tableStyleId>
              </a:tblPr>
              <a:tblGrid>
                <a:gridCol w="4177380">
                  <a:extLst>
                    <a:ext uri="{9D8B030D-6E8A-4147-A177-3AD203B41FA5}">
                      <a16:colId xmlns:a16="http://schemas.microsoft.com/office/drawing/2014/main" val="2112442002"/>
                    </a:ext>
                  </a:extLst>
                </a:gridCol>
                <a:gridCol w="3341853">
                  <a:extLst>
                    <a:ext uri="{9D8B030D-6E8A-4147-A177-3AD203B41FA5}">
                      <a16:colId xmlns:a16="http://schemas.microsoft.com/office/drawing/2014/main" val="1881486546"/>
                    </a:ext>
                  </a:extLst>
                </a:gridCol>
                <a:gridCol w="3427394">
                  <a:extLst>
                    <a:ext uri="{9D8B030D-6E8A-4147-A177-3AD203B41FA5}">
                      <a16:colId xmlns:a16="http://schemas.microsoft.com/office/drawing/2014/main" val="190150720"/>
                    </a:ext>
                  </a:extLst>
                </a:gridCol>
                <a:gridCol w="2078016">
                  <a:extLst>
                    <a:ext uri="{9D8B030D-6E8A-4147-A177-3AD203B41FA5}">
                      <a16:colId xmlns:a16="http://schemas.microsoft.com/office/drawing/2014/main" val="2888856555"/>
                    </a:ext>
                  </a:extLst>
                </a:gridCol>
              </a:tblGrid>
              <a:tr h="1841129">
                <a:tc>
                  <a:txBody>
                    <a:bodyPr/>
                    <a:lstStyle/>
                    <a:p>
                      <a:pPr algn="ctr">
                        <a:spcAft>
                          <a:spcPts val="0"/>
                        </a:spcAft>
                      </a:pPr>
                      <a:r>
                        <a:rPr lang="en-CA" sz="3600" kern="0" dirty="0">
                          <a:effectLst/>
                        </a:rPr>
                        <a:t>Models</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Accuracy of at least one genre matched</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Accuracy of every genre matched</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b="1" kern="0" dirty="0">
                          <a:solidFill>
                            <a:schemeClr val="tx1"/>
                          </a:solidFill>
                          <a:effectLst/>
                          <a:latin typeface="+mn-lt"/>
                          <a:ea typeface="+mn-ea"/>
                          <a:cs typeface="+mn-cs"/>
                        </a:rPr>
                        <a:t>Hamming</a:t>
                      </a:r>
                    </a:p>
                    <a:p>
                      <a:pPr algn="ctr">
                        <a:spcAft>
                          <a:spcPts val="0"/>
                        </a:spcAft>
                      </a:pPr>
                      <a:r>
                        <a:rPr lang="en-US" altLang="zh-CN" sz="3600" b="1" kern="0" dirty="0">
                          <a:solidFill>
                            <a:schemeClr val="tx1"/>
                          </a:solidFill>
                          <a:effectLst/>
                          <a:latin typeface="+mn-lt"/>
                          <a:ea typeface="+mn-ea"/>
                          <a:cs typeface="+mn-cs"/>
                        </a:rPr>
                        <a:t>loss</a:t>
                      </a:r>
                      <a:endParaRPr lang="zh-CN" altLang="en-US" sz="3600" b="1"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625747705"/>
                  </a:ext>
                </a:extLst>
              </a:tr>
              <a:tr h="1227419">
                <a:tc>
                  <a:txBody>
                    <a:bodyPr/>
                    <a:lstStyle/>
                    <a:p>
                      <a:pPr algn="ctr">
                        <a:spcAft>
                          <a:spcPts val="0"/>
                        </a:spcAft>
                      </a:pPr>
                      <a:r>
                        <a:rPr lang="en-CA" sz="3600" kern="0">
                          <a:effectLst/>
                        </a:rPr>
                        <a:t>Combined CNN+LSTM</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65.464%</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a:effectLst/>
                        </a:rPr>
                        <a:t>5.364%</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kern="0" dirty="0">
                          <a:solidFill>
                            <a:schemeClr val="tx1"/>
                          </a:solidFill>
                          <a:effectLst/>
                          <a:latin typeface="+mn-lt"/>
                          <a:ea typeface="+mn-ea"/>
                          <a:cs typeface="+mn-cs"/>
                        </a:rPr>
                        <a:t>0.121</a:t>
                      </a:r>
                      <a:endParaRPr lang="zh-CN" altLang="en-US" sz="3600"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436794791"/>
                  </a:ext>
                </a:extLst>
              </a:tr>
              <a:tr h="613710">
                <a:tc>
                  <a:txBody>
                    <a:bodyPr/>
                    <a:lstStyle/>
                    <a:p>
                      <a:pPr algn="ctr">
                        <a:spcAft>
                          <a:spcPts val="0"/>
                        </a:spcAft>
                      </a:pPr>
                      <a:r>
                        <a:rPr lang="en-CA" sz="3600" kern="0">
                          <a:effectLst/>
                        </a:rPr>
                        <a:t>LSTM</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62.188%</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3.477%</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kern="0" dirty="0">
                          <a:solidFill>
                            <a:schemeClr val="tx1"/>
                          </a:solidFill>
                          <a:effectLst/>
                          <a:latin typeface="+mn-lt"/>
                          <a:ea typeface="+mn-ea"/>
                          <a:cs typeface="+mn-cs"/>
                        </a:rPr>
                        <a:t>0.126</a:t>
                      </a:r>
                      <a:endParaRPr lang="zh-CN" altLang="en-US" sz="3600"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3212743614"/>
                  </a:ext>
                </a:extLst>
              </a:tr>
              <a:tr h="1841129">
                <a:tc>
                  <a:txBody>
                    <a:bodyPr/>
                    <a:lstStyle/>
                    <a:p>
                      <a:pPr algn="ctr">
                        <a:spcAft>
                          <a:spcPts val="0"/>
                        </a:spcAft>
                      </a:pPr>
                      <a:r>
                        <a:rPr lang="en-CA" sz="3600" kern="0" dirty="0">
                          <a:effectLst/>
                        </a:rPr>
                        <a:t>Combined </a:t>
                      </a:r>
                      <a:r>
                        <a:rPr lang="en-CA" sz="3600" kern="0" dirty="0" err="1">
                          <a:effectLst/>
                        </a:rPr>
                        <a:t>CNN+Random</a:t>
                      </a:r>
                      <a:endParaRPr lang="zh-CN" sz="3600" kern="100" dirty="0">
                        <a:effectLst/>
                      </a:endParaRPr>
                    </a:p>
                    <a:p>
                      <a:pPr algn="ctr">
                        <a:spcAft>
                          <a:spcPts val="0"/>
                        </a:spcAft>
                      </a:pPr>
                      <a:r>
                        <a:rPr lang="en-CA" sz="3600" kern="0" dirty="0">
                          <a:effectLst/>
                        </a:rPr>
                        <a:t>Forest</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a:effectLst/>
                        </a:rPr>
                        <a:t>61.346%</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5.411%</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kern="0" dirty="0">
                          <a:solidFill>
                            <a:schemeClr val="tx1"/>
                          </a:solidFill>
                          <a:effectLst/>
                          <a:latin typeface="+mn-lt"/>
                          <a:ea typeface="+mn-ea"/>
                          <a:cs typeface="+mn-cs"/>
                        </a:rPr>
                        <a:t>0.146</a:t>
                      </a:r>
                      <a:endParaRPr lang="zh-CN" altLang="en-US" sz="3600"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1523776762"/>
                  </a:ext>
                </a:extLst>
              </a:tr>
              <a:tr h="613710">
                <a:tc>
                  <a:txBody>
                    <a:bodyPr/>
                    <a:lstStyle/>
                    <a:p>
                      <a:pPr algn="ctr">
                        <a:spcAft>
                          <a:spcPts val="0"/>
                        </a:spcAft>
                      </a:pPr>
                      <a:r>
                        <a:rPr lang="en-CA" sz="3600" kern="0">
                          <a:effectLst/>
                        </a:rPr>
                        <a:t>Custom CNN</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a:effectLst/>
                        </a:rPr>
                        <a:t>58.484%</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10.384%</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kern="0" dirty="0">
                          <a:solidFill>
                            <a:schemeClr val="tx1"/>
                          </a:solidFill>
                          <a:effectLst/>
                          <a:latin typeface="+mn-lt"/>
                          <a:ea typeface="+mn-ea"/>
                          <a:cs typeface="+mn-cs"/>
                        </a:rPr>
                        <a:t>0.110</a:t>
                      </a:r>
                      <a:endParaRPr lang="zh-CN" altLang="en-US" sz="3600"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3324095525"/>
                  </a:ext>
                </a:extLst>
              </a:tr>
              <a:tr h="613710">
                <a:tc>
                  <a:txBody>
                    <a:bodyPr/>
                    <a:lstStyle/>
                    <a:p>
                      <a:pPr algn="ctr">
                        <a:spcAft>
                          <a:spcPts val="0"/>
                        </a:spcAft>
                      </a:pPr>
                      <a:r>
                        <a:rPr lang="en-CA" sz="3600" kern="0">
                          <a:effectLst/>
                        </a:rPr>
                        <a:t>Random Forest</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a:effectLst/>
                        </a:rPr>
                        <a:t>49.407%</a:t>
                      </a:r>
                      <a:endParaRPr lang="zh-CN" sz="3600" kern="10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CA" sz="3600" kern="0" dirty="0">
                          <a:effectLst/>
                        </a:rPr>
                        <a:t>4.236%</a:t>
                      </a:r>
                      <a:endParaRPr lang="zh-CN" sz="3600" kern="100" dirty="0">
                        <a:effectLst/>
                        <a:latin typeface="DengXian" panose="02010600030101010101" pitchFamily="2" charset="-122"/>
                        <a:ea typeface="DengXian" panose="02010600030101010101" pitchFamily="2" charset="-122"/>
                        <a:cs typeface="Cordia New" panose="020B0304020202020204" pitchFamily="34" charset="-34"/>
                      </a:endParaRPr>
                    </a:p>
                  </a:txBody>
                  <a:tcPr marL="68580" marR="68580" marT="0" marB="0" anchor="ctr"/>
                </a:tc>
                <a:tc>
                  <a:txBody>
                    <a:bodyPr/>
                    <a:lstStyle/>
                    <a:p>
                      <a:pPr algn="ctr">
                        <a:spcAft>
                          <a:spcPts val="0"/>
                        </a:spcAft>
                      </a:pPr>
                      <a:r>
                        <a:rPr lang="en-US" altLang="zh-CN" sz="3600" kern="0" dirty="0">
                          <a:solidFill>
                            <a:schemeClr val="tx1"/>
                          </a:solidFill>
                          <a:effectLst/>
                          <a:latin typeface="+mn-lt"/>
                          <a:ea typeface="+mn-ea"/>
                          <a:cs typeface="+mn-cs"/>
                        </a:rPr>
                        <a:t>0.146</a:t>
                      </a:r>
                      <a:endParaRPr lang="zh-CN" altLang="en-US" sz="3600" kern="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4221314778"/>
                  </a:ext>
                </a:extLst>
              </a:tr>
            </a:tbl>
          </a:graphicData>
        </a:graphic>
      </p:graphicFrame>
      <p:sp>
        <p:nvSpPr>
          <p:cNvPr id="92" name="Title 1">
            <a:extLst>
              <a:ext uri="{FF2B5EF4-FFF2-40B4-BE49-F238E27FC236}">
                <a16:creationId xmlns:a16="http://schemas.microsoft.com/office/drawing/2014/main" id="{7809B2F3-F2C2-1146-89D5-DE83A02A4A09}"/>
              </a:ext>
            </a:extLst>
          </p:cNvPr>
          <p:cNvSpPr txBox="1">
            <a:spLocks/>
          </p:cNvSpPr>
          <p:nvPr/>
        </p:nvSpPr>
        <p:spPr>
          <a:xfrm>
            <a:off x="309186" y="40117387"/>
            <a:ext cx="29485014" cy="2441344"/>
          </a:xfrm>
          <a:prstGeom prst="rect">
            <a:avLst/>
          </a:prstGeom>
          <a:ln w="50800">
            <a:solidFill>
              <a:schemeClr val="accent1">
                <a:lumMod val="75000"/>
              </a:schemeClr>
            </a:solidFill>
          </a:ln>
        </p:spPr>
        <p:txBody>
          <a:bodyPr vert="horz" lIns="412712" tIns="206356" rIns="412712" bIns="206356" rtlCol="0" anchor="t" anchorCtr="0">
            <a:noAutofit/>
          </a:bodyPr>
          <a:lstStyle/>
          <a:p>
            <a:pPr>
              <a:spcBef>
                <a:spcPct val="0"/>
              </a:spcBef>
              <a:defRPr/>
            </a:pPr>
            <a:r>
              <a:rPr lang="en-US" sz="5400" b="1" dirty="0">
                <a:solidFill>
                  <a:schemeClr val="accent1">
                    <a:lumMod val="75000"/>
                  </a:schemeClr>
                </a:solidFill>
                <a:latin typeface="+mj-lt"/>
                <a:ea typeface="+mj-ea"/>
                <a:cs typeface="+mj-cs"/>
              </a:rPr>
              <a:t>FUTURE WORK</a:t>
            </a:r>
          </a:p>
          <a:p>
            <a:pPr marL="571500" indent="-571500">
              <a:buFont typeface="Arial" panose="020B0604020202020204" pitchFamily="34" charset="0"/>
              <a:buChar char="•"/>
            </a:pPr>
            <a:r>
              <a:rPr lang="en" altLang="zh-CN" sz="3600" dirty="0"/>
              <a:t>The dataset is relatively small and highly unbalanced. For future study, it is reasonable to train and test these models on a balanced dataset.</a:t>
            </a:r>
          </a:p>
          <a:p>
            <a:pPr marL="571500" indent="-571500">
              <a:buFont typeface="Arial" panose="020B0604020202020204" pitchFamily="34" charset="0"/>
              <a:buChar char="•"/>
            </a:pPr>
            <a:r>
              <a:rPr lang="en" altLang="zh-CN" sz="3600" dirty="0"/>
              <a:t>When combining models, we arbitrarily give a 0.5 weight to each of two models. Further study could explore the weights assigned to each model.</a:t>
            </a:r>
          </a:p>
          <a:p>
            <a:endParaRPr lang="en" altLang="zh-CN"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ea typeface="+mj-ea"/>
              <a:cs typeface="+mj-cs"/>
            </a:endParaRPr>
          </a:p>
          <a:p>
            <a:endParaRPr lang="en" altLang="zh-CN" sz="3600" b="1" dirty="0"/>
          </a:p>
          <a:p>
            <a:endParaRPr lang="en" altLang="zh-CN" sz="3600" b="1" dirty="0">
              <a:ea typeface="+mj-ea"/>
              <a:cs typeface="+mj-cs"/>
            </a:endParaRPr>
          </a:p>
          <a:p>
            <a:endParaRPr lang="en" altLang="zh-CN" sz="3600" b="1"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a:p>
            <a:pPr>
              <a:spcBef>
                <a:spcPct val="0"/>
              </a:spcBef>
              <a:defRPr/>
            </a:pPr>
            <a:endParaRPr lang="en-US" sz="3600" dirty="0">
              <a:ea typeface="+mj-ea"/>
              <a:cs typeface="+mj-cs"/>
            </a:endParaRPr>
          </a:p>
        </p:txBody>
      </p:sp>
      <p:sp>
        <p:nvSpPr>
          <p:cNvPr id="93" name="文本框 92">
            <a:extLst>
              <a:ext uri="{FF2B5EF4-FFF2-40B4-BE49-F238E27FC236}">
                <a16:creationId xmlns:a16="http://schemas.microsoft.com/office/drawing/2014/main" id="{A946DF9F-40C4-0543-A737-75C3C1E93789}"/>
              </a:ext>
            </a:extLst>
          </p:cNvPr>
          <p:cNvSpPr txBox="1"/>
          <p:nvPr/>
        </p:nvSpPr>
        <p:spPr>
          <a:xfrm>
            <a:off x="809914" y="17347401"/>
            <a:ext cx="17192335" cy="10018897"/>
          </a:xfrm>
          <a:prstGeom prst="rect">
            <a:avLst/>
          </a:prstGeom>
          <a:noFill/>
        </p:spPr>
        <p:txBody>
          <a:bodyPr wrap="square" rtlCol="0">
            <a:spAutoFit/>
          </a:bodyPr>
          <a:lstStyle/>
          <a:p>
            <a:r>
              <a:rPr lang="en" altLang="zh-CN" sz="3600" b="1" dirty="0"/>
              <a:t>Convolutional Neural Network Architecture</a:t>
            </a:r>
            <a:r>
              <a:rPr lang="zh-CN" altLang="en-US" sz="3600" b="1" dirty="0"/>
              <a:t> </a:t>
            </a:r>
            <a:r>
              <a:rPr lang="en" altLang="zh-CN" sz="3600" b="1" dirty="0"/>
              <a:t>(CNN)</a:t>
            </a:r>
          </a:p>
          <a:p>
            <a:pPr marL="571500" indent="-571500" algn="just">
              <a:buFont typeface="Arial" panose="020B0604020202020204" pitchFamily="34" charset="0"/>
              <a:buChar char="•"/>
            </a:pPr>
            <a:r>
              <a:rPr lang="en" altLang="zh-CN" sz="3600" dirty="0"/>
              <a:t>Use one-hot encod</a:t>
            </a:r>
            <a:r>
              <a:rPr lang="en-GB" altLang="zh-CN" sz="3600" dirty="0" err="1"/>
              <a:t>ing</a:t>
            </a:r>
            <a:r>
              <a:rPr lang="en-GB" altLang="zh-CN" sz="3600" dirty="0"/>
              <a:t> schema to represent genres</a:t>
            </a:r>
            <a:r>
              <a:rPr lang="en" altLang="zh-CN" sz="3600" dirty="0"/>
              <a:t>.</a:t>
            </a:r>
          </a:p>
          <a:p>
            <a:pPr marL="571500" indent="-571500" algn="just">
              <a:buFont typeface="Arial" panose="020B0604020202020204" pitchFamily="34" charset="0"/>
              <a:buChar char="•"/>
            </a:pPr>
            <a:r>
              <a:rPr lang="en" altLang="zh-CN" sz="3600" dirty="0"/>
              <a:t>U</a:t>
            </a:r>
            <a:r>
              <a:rPr lang="en-GB" altLang="zh-CN" sz="3600" dirty="0"/>
              <a:t>se CNN layers such as </a:t>
            </a:r>
            <a:r>
              <a:rPr lang="en-GB" altLang="zh-CN" sz="3600" dirty="0" err="1"/>
              <a:t>Maxpool</a:t>
            </a:r>
            <a:r>
              <a:rPr lang="en-GB" altLang="zh-CN" sz="3600" dirty="0"/>
              <a:t> and Dropout</a:t>
            </a:r>
            <a:endParaRPr lang="en" altLang="zh-CN" sz="3600" dirty="0"/>
          </a:p>
          <a:p>
            <a:pPr marL="571500" indent="-571500" algn="just">
              <a:buFont typeface="Arial" panose="020B0604020202020204" pitchFamily="34" charset="0"/>
              <a:buChar char="•"/>
            </a:pPr>
            <a:r>
              <a:rPr lang="en" altLang="zh-CN" sz="3600" dirty="0"/>
              <a:t>Use the sigmoid activation function for the output layer </a:t>
            </a:r>
          </a:p>
          <a:p>
            <a:pPr algn="just"/>
            <a:r>
              <a:rPr lang="en" altLang="zh-CN" sz="3600" dirty="0"/>
              <a:t>      and ReLU activation function in other non-output layers. </a:t>
            </a:r>
          </a:p>
          <a:p>
            <a:pPr marL="571500" indent="-571500" algn="just">
              <a:buFont typeface="Arial" panose="020B0604020202020204" pitchFamily="34" charset="0"/>
              <a:buChar char="•"/>
            </a:pPr>
            <a:r>
              <a:rPr lang="en" altLang="zh-CN" sz="3600" dirty="0"/>
              <a:t>Use </a:t>
            </a:r>
            <a:r>
              <a:rPr lang="en-GB" altLang="zh-CN" sz="3600" dirty="0"/>
              <a:t>Binary </a:t>
            </a:r>
            <a:r>
              <a:rPr lang="en" altLang="zh-CN" sz="3600" dirty="0"/>
              <a:t>Cross </a:t>
            </a:r>
            <a:r>
              <a:rPr lang="en-GB" altLang="zh-CN" sz="3600" dirty="0"/>
              <a:t>E</a:t>
            </a:r>
            <a:r>
              <a:rPr lang="en" altLang="zh-CN" sz="3600" dirty="0"/>
              <a:t>ntropy for loss function and Adam for optimizer.</a:t>
            </a:r>
            <a:endParaRPr lang="en" altLang="zh-CN" sz="3600" b="1" dirty="0"/>
          </a:p>
          <a:p>
            <a:pPr algn="just"/>
            <a:r>
              <a:rPr lang="en" altLang="zh-CN" sz="3600" b="1" dirty="0"/>
              <a:t>Random Forest</a:t>
            </a:r>
          </a:p>
          <a:p>
            <a:pPr marL="571500" indent="-571500" algn="just">
              <a:buFont typeface="Arial" panose="020B0604020202020204" pitchFamily="34" charset="0"/>
              <a:buChar char="•"/>
            </a:pPr>
            <a:r>
              <a:rPr lang="en-GB" altLang="zh-CN" sz="3600" dirty="0"/>
              <a:t>Set maximum number of trees to be 10.</a:t>
            </a:r>
            <a:endParaRPr lang="en" altLang="zh-CN" sz="3600" dirty="0"/>
          </a:p>
          <a:p>
            <a:pPr marL="571500" indent="-571500" algn="just">
              <a:buFont typeface="Arial" panose="020B0604020202020204" pitchFamily="34" charset="0"/>
              <a:buChar char="•"/>
            </a:pPr>
            <a:r>
              <a:rPr lang="en" altLang="zh-CN" sz="3600" dirty="0"/>
              <a:t>Convert a cleaned sequence of words into numerical feature vectors.</a:t>
            </a:r>
          </a:p>
          <a:p>
            <a:pPr marL="571500" indent="-571500" algn="just">
              <a:buFont typeface="Arial" panose="020B0604020202020204" pitchFamily="34" charset="0"/>
              <a:buChar char="•"/>
            </a:pPr>
            <a:r>
              <a:rPr lang="en" altLang="zh-CN" sz="3600" dirty="0"/>
              <a:t>Utilize Tf-idf vectorizer </a:t>
            </a:r>
            <a:r>
              <a:rPr lang="en-GB" altLang="zh-CN" sz="3600" dirty="0"/>
              <a:t>for text features</a:t>
            </a:r>
            <a:r>
              <a:rPr lang="en" altLang="zh-CN" sz="3600" dirty="0"/>
              <a:t>.</a:t>
            </a:r>
          </a:p>
          <a:p>
            <a:pPr algn="just"/>
            <a:r>
              <a:rPr lang="en" altLang="zh-CN" sz="3600" b="1" dirty="0"/>
              <a:t>Long-term Short-term Memory(LSTM)</a:t>
            </a:r>
          </a:p>
          <a:p>
            <a:pPr marL="571500" indent="-571500" algn="just">
              <a:buFont typeface="Arial" panose="020B0604020202020204" pitchFamily="34" charset="0"/>
              <a:buChar char="•"/>
            </a:pPr>
            <a:r>
              <a:rPr lang="en-GB" altLang="zh-CN" sz="3600" dirty="0"/>
              <a:t>Use LSTM models with 100 units.</a:t>
            </a:r>
            <a:endParaRPr lang="en" altLang="zh-CN" sz="3600" dirty="0"/>
          </a:p>
          <a:p>
            <a:pPr marL="571500" indent="-571500" algn="just">
              <a:buFont typeface="Arial" panose="020B0604020202020204" pitchFamily="34" charset="0"/>
              <a:buChar char="•"/>
            </a:pPr>
            <a:r>
              <a:rPr lang="en" altLang="zh-CN" sz="3600" dirty="0"/>
              <a:t>Use GloVe 6B to implement the word transformation.</a:t>
            </a:r>
          </a:p>
          <a:p>
            <a:pPr marL="571500" indent="-571500" algn="just">
              <a:buFont typeface="Arial" panose="020B0604020202020204" pitchFamily="34" charset="0"/>
              <a:buChar char="•"/>
            </a:pPr>
            <a:r>
              <a:rPr lang="en" altLang="zh-CN" sz="3600" dirty="0"/>
              <a:t>U</a:t>
            </a:r>
            <a:r>
              <a:rPr lang="en-GB" altLang="zh-CN" sz="3600" dirty="0"/>
              <a:t>se </a:t>
            </a:r>
            <a:r>
              <a:rPr lang="en" altLang="zh-CN" sz="3600" dirty="0"/>
              <a:t>Sigmoid activation function to output the probabilities of a </a:t>
            </a:r>
          </a:p>
          <a:p>
            <a:pPr algn="just"/>
            <a:r>
              <a:rPr lang="en" altLang="zh-CN" sz="3600" dirty="0"/>
              <a:t>      movie belonging to each of 20 genres. </a:t>
            </a:r>
          </a:p>
          <a:p>
            <a:pPr marL="571500" indent="-571500" algn="just">
              <a:buFont typeface="Arial" panose="020B0604020202020204" pitchFamily="34" charset="0"/>
              <a:buChar char="•"/>
            </a:pPr>
            <a:r>
              <a:rPr lang="en" altLang="zh-CN" sz="3600" dirty="0"/>
              <a:t>Use</a:t>
            </a:r>
            <a:r>
              <a:rPr lang="zh-CN" altLang="en-US" sz="3600" dirty="0"/>
              <a:t> </a:t>
            </a:r>
            <a:r>
              <a:rPr lang="en-GB" altLang="zh-CN" sz="3600" dirty="0"/>
              <a:t>Binary </a:t>
            </a:r>
            <a:r>
              <a:rPr lang="en" altLang="zh-CN" sz="3600" dirty="0"/>
              <a:t>Cross </a:t>
            </a:r>
            <a:r>
              <a:rPr lang="en-GB" altLang="zh-CN" sz="3600" dirty="0"/>
              <a:t>E</a:t>
            </a:r>
            <a:r>
              <a:rPr lang="en" altLang="zh-CN" sz="3600" dirty="0"/>
              <a:t>ntropy </a:t>
            </a:r>
            <a:r>
              <a:rPr lang="en-GB" altLang="zh-CN" sz="3600" dirty="0"/>
              <a:t>for</a:t>
            </a:r>
            <a:r>
              <a:rPr lang="en" altLang="zh-CN" sz="3600" dirty="0"/>
              <a:t> loss function and Adam for optimizer.</a:t>
            </a:r>
          </a:p>
          <a:p>
            <a:endParaRPr kumimoji="1" lang="zh-CN" altLang="en-US" dirty="0"/>
          </a:p>
        </p:txBody>
      </p:sp>
      <p:sp>
        <p:nvSpPr>
          <p:cNvPr id="94" name="文本框 93">
            <a:extLst>
              <a:ext uri="{FF2B5EF4-FFF2-40B4-BE49-F238E27FC236}">
                <a16:creationId xmlns:a16="http://schemas.microsoft.com/office/drawing/2014/main" id="{62FCC7F5-8DC1-6C48-B59A-D396AB55081F}"/>
              </a:ext>
            </a:extLst>
          </p:cNvPr>
          <p:cNvSpPr txBox="1"/>
          <p:nvPr/>
        </p:nvSpPr>
        <p:spPr>
          <a:xfrm>
            <a:off x="21252616" y="25580365"/>
            <a:ext cx="12832808" cy="646331"/>
          </a:xfrm>
          <a:prstGeom prst="rect">
            <a:avLst/>
          </a:prstGeom>
          <a:noFill/>
        </p:spPr>
        <p:txBody>
          <a:bodyPr wrap="square" rtlCol="0">
            <a:spAutoFit/>
          </a:bodyPr>
          <a:lstStyle/>
          <a:p>
            <a:pPr algn="just"/>
            <a:r>
              <a:rPr lang="en-GB" altLang="zh-CN" sz="3600" b="1" dirty="0">
                <a:latin typeface="Calibri" panose="020F0502020204030204" pitchFamily="34" charset="0"/>
                <a:cs typeface="Calibri" panose="020F0502020204030204" pitchFamily="34" charset="0"/>
              </a:rPr>
              <a:t>Figure 4: </a:t>
            </a:r>
            <a:r>
              <a:rPr lang="en-GB" altLang="zh-CN" sz="3600" dirty="0">
                <a:latin typeface="Calibri" panose="020F0502020204030204" pitchFamily="34" charset="0"/>
                <a:cs typeface="Calibri" panose="020F0502020204030204" pitchFamily="34" charset="0"/>
              </a:rPr>
              <a:t>Custom model architecture of CNN</a:t>
            </a:r>
            <a:r>
              <a:rPr lang="zh-CN" altLang="zh-CN" sz="3600" dirty="0">
                <a:latin typeface="Calibri" panose="020F0502020204030204" pitchFamily="34" charset="0"/>
                <a:cs typeface="Calibri" panose="020F0502020204030204" pitchFamily="34" charset="0"/>
              </a:rPr>
              <a:t> </a:t>
            </a:r>
            <a:endParaRPr lang="en" altLang="zh-CN" sz="3600" dirty="0">
              <a:latin typeface="Calibri" panose="020F0502020204030204" pitchFamily="34" charset="0"/>
              <a:cs typeface="Calibri" panose="020F0502020204030204" pitchFamily="34" charset="0"/>
            </a:endParaRPr>
          </a:p>
        </p:txBody>
      </p:sp>
      <p:pic>
        <p:nvPicPr>
          <p:cNvPr id="95" name="Picture 11" descr="A close up of a logo&#10;&#10;Description automatically generated">
            <a:extLst>
              <a:ext uri="{FF2B5EF4-FFF2-40B4-BE49-F238E27FC236}">
                <a16:creationId xmlns:a16="http://schemas.microsoft.com/office/drawing/2014/main" id="{B8DBF345-B0DE-AF46-A5A9-CD42855E01E0}"/>
              </a:ext>
            </a:extLst>
          </p:cNvPr>
          <p:cNvPicPr/>
          <p:nvPr/>
        </p:nvPicPr>
        <p:blipFill rotWithShape="1">
          <a:blip r:embed="rId5" cstate="print">
            <a:extLst>
              <a:ext uri="{28A0092B-C50C-407E-A947-70E740481C1C}">
                <a14:useLocalDpi xmlns:a14="http://schemas.microsoft.com/office/drawing/2010/main" val="0"/>
              </a:ext>
            </a:extLst>
          </a:blip>
          <a:srcRect l="8242" t="5649" r="15710" b="32301"/>
          <a:stretch/>
        </p:blipFill>
        <p:spPr bwMode="auto">
          <a:xfrm>
            <a:off x="21252616" y="16525338"/>
            <a:ext cx="8899546" cy="9244251"/>
          </a:xfrm>
          <a:prstGeom prst="rect">
            <a:avLst/>
          </a:prstGeom>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A59C25A1-153C-4098-B42B-DE94DDD788AC}"/>
              </a:ext>
            </a:extLst>
          </p:cNvPr>
          <p:cNvPicPr>
            <a:picLocks noChangeAspect="1"/>
          </p:cNvPicPr>
          <p:nvPr/>
        </p:nvPicPr>
        <p:blipFill>
          <a:blip r:embed="rId6"/>
          <a:stretch>
            <a:fillRect/>
          </a:stretch>
        </p:blipFill>
        <p:spPr>
          <a:xfrm>
            <a:off x="13566772" y="17016063"/>
            <a:ext cx="7661298" cy="3578633"/>
          </a:xfrm>
          <a:prstGeom prst="rect">
            <a:avLst/>
          </a:prstGeom>
        </p:spPr>
      </p:pic>
      <p:sp>
        <p:nvSpPr>
          <p:cNvPr id="32" name="文本框 93">
            <a:extLst>
              <a:ext uri="{FF2B5EF4-FFF2-40B4-BE49-F238E27FC236}">
                <a16:creationId xmlns:a16="http://schemas.microsoft.com/office/drawing/2014/main" id="{939BDAC0-93EC-4C38-911C-026D4EF4DD65}"/>
              </a:ext>
            </a:extLst>
          </p:cNvPr>
          <p:cNvSpPr txBox="1"/>
          <p:nvPr/>
        </p:nvSpPr>
        <p:spPr>
          <a:xfrm>
            <a:off x="15456527" y="20451619"/>
            <a:ext cx="12832808" cy="646331"/>
          </a:xfrm>
          <a:prstGeom prst="rect">
            <a:avLst/>
          </a:prstGeom>
          <a:noFill/>
        </p:spPr>
        <p:txBody>
          <a:bodyPr wrap="square" rtlCol="0">
            <a:spAutoFit/>
          </a:bodyPr>
          <a:lstStyle/>
          <a:p>
            <a:pPr algn="just"/>
            <a:r>
              <a:rPr lang="en-GB" altLang="zh-CN" sz="3600" b="1" dirty="0">
                <a:latin typeface="Calibri" panose="020F0502020204030204" pitchFamily="34" charset="0"/>
                <a:cs typeface="Calibri" panose="020F0502020204030204" pitchFamily="34" charset="0"/>
              </a:rPr>
              <a:t>Figure 3: </a:t>
            </a:r>
            <a:r>
              <a:rPr lang="en-GB" altLang="zh-CN" sz="3600" dirty="0">
                <a:latin typeface="Calibri" panose="020F0502020204030204" pitchFamily="34" charset="0"/>
                <a:cs typeface="Calibri" panose="020F0502020204030204" pitchFamily="34" charset="0"/>
              </a:rPr>
              <a:t>LSTM model</a:t>
            </a:r>
            <a:endParaRPr lang="en" altLang="zh-CN" sz="3600" dirty="0">
              <a:latin typeface="Calibri" panose="020F0502020204030204" pitchFamily="34" charset="0"/>
              <a:cs typeface="Calibri" panose="020F0502020204030204" pitchFamily="34" charset="0"/>
            </a:endParaRPr>
          </a:p>
        </p:txBody>
      </p:sp>
      <p:pic>
        <p:nvPicPr>
          <p:cNvPr id="1026" name="Picture 2" descr="Image result for binary cross entropy loss function">
            <a:extLst>
              <a:ext uri="{FF2B5EF4-FFF2-40B4-BE49-F238E27FC236}">
                <a16:creationId xmlns:a16="http://schemas.microsoft.com/office/drawing/2014/main" id="{7099DC33-C826-45CA-AF03-55BAAAC0E7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83952" y="23032105"/>
            <a:ext cx="10223323" cy="1473800"/>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93">
            <a:extLst>
              <a:ext uri="{FF2B5EF4-FFF2-40B4-BE49-F238E27FC236}">
                <a16:creationId xmlns:a16="http://schemas.microsoft.com/office/drawing/2014/main" id="{E1CBB35F-4E8F-4062-B960-C6EACEE7CDEC}"/>
              </a:ext>
            </a:extLst>
          </p:cNvPr>
          <p:cNvSpPr txBox="1"/>
          <p:nvPr/>
        </p:nvSpPr>
        <p:spPr>
          <a:xfrm>
            <a:off x="14145679" y="22451495"/>
            <a:ext cx="12832808" cy="646331"/>
          </a:xfrm>
          <a:prstGeom prst="rect">
            <a:avLst/>
          </a:prstGeom>
          <a:noFill/>
        </p:spPr>
        <p:txBody>
          <a:bodyPr wrap="square" rtlCol="0">
            <a:spAutoFit/>
          </a:bodyPr>
          <a:lstStyle/>
          <a:p>
            <a:pPr algn="just"/>
            <a:r>
              <a:rPr lang="en-GB" altLang="zh-CN" sz="3600" b="1" u="sng" dirty="0">
                <a:latin typeface="Calibri" panose="020F0502020204030204" pitchFamily="34" charset="0"/>
                <a:cs typeface="Calibri" panose="020F0502020204030204" pitchFamily="34" charset="0"/>
              </a:rPr>
              <a:t>Binary Cross Entropy Loss</a:t>
            </a:r>
            <a:endParaRPr lang="en" altLang="zh-CN" sz="3600" u="sng" dirty="0">
              <a:latin typeface="Calibri" panose="020F0502020204030204" pitchFamily="34" charset="0"/>
              <a:cs typeface="Calibri" panose="020F0502020204030204" pitchFamily="34" charset="0"/>
            </a:endParaRPr>
          </a:p>
        </p:txBody>
      </p:sp>
      <p:pic>
        <p:nvPicPr>
          <p:cNvPr id="36" name="Picture 35">
            <a:extLst>
              <a:ext uri="{FF2B5EF4-FFF2-40B4-BE49-F238E27FC236}">
                <a16:creationId xmlns:a16="http://schemas.microsoft.com/office/drawing/2014/main" id="{A695BBA1-6BE5-4098-B662-4E977505CBD6}"/>
              </a:ext>
            </a:extLst>
          </p:cNvPr>
          <p:cNvPicPr/>
          <p:nvPr/>
        </p:nvPicPr>
        <p:blipFill>
          <a:blip r:embed="rId8">
            <a:extLst>
              <a:ext uri="{28A0092B-C50C-407E-A947-70E740481C1C}">
                <a14:useLocalDpi xmlns:a14="http://schemas.microsoft.com/office/drawing/2010/main" val="0"/>
              </a:ext>
            </a:extLst>
          </a:blip>
          <a:stretch>
            <a:fillRect/>
          </a:stretch>
        </p:blipFill>
        <p:spPr>
          <a:xfrm>
            <a:off x="16612235" y="32406045"/>
            <a:ext cx="12709811" cy="7184856"/>
          </a:xfrm>
          <a:prstGeom prst="rect">
            <a:avLst/>
          </a:prstGeom>
        </p:spPr>
      </p:pic>
    </p:spTree>
    <p:extLst>
      <p:ext uri="{BB962C8B-B14F-4D97-AF65-F5344CB8AC3E}">
        <p14:creationId xmlns:p14="http://schemas.microsoft.com/office/powerpoint/2010/main" val="4214664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456</Words>
  <Application>Microsoft Office PowerPoint</Application>
  <PresentationFormat>Custom</PresentationFormat>
  <Paragraphs>205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DengXian</vt:lpstr>
      <vt:lpstr>Arial</vt:lpstr>
      <vt:lpstr>Calibri</vt:lpstr>
      <vt:lpstr>Calibri Light</vt:lpstr>
      <vt:lpstr>Office Theme</vt:lpstr>
      <vt:lpstr> Movie Genre Classification by Its Poster and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Nattapat Juthaprachakul</cp:lastModifiedBy>
  <cp:revision>55</cp:revision>
  <dcterms:created xsi:type="dcterms:W3CDTF">2018-11-28T01:52:15Z</dcterms:created>
  <dcterms:modified xsi:type="dcterms:W3CDTF">2019-12-09T05:33:41Z</dcterms:modified>
</cp:coreProperties>
</file>