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5" r:id="rId15"/>
    <p:sldId id="284" r:id="rId16"/>
    <p:sldId id="283" r:id="rId17"/>
    <p:sldId id="288" r:id="rId18"/>
    <p:sldId id="286" r:id="rId19"/>
    <p:sldId id="287" r:id="rId20"/>
    <p:sldId id="260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88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16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0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0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3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5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47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6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34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E908-C4F1-4665-80D6-49FE29DE5CD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E9E38-ECDE-4B04-92FD-7EC8AF462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5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Q-Search: Designing Neural Network Architectures using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757070"/>
            <a:ext cx="9144000" cy="1655762"/>
          </a:xfrm>
        </p:spPr>
        <p:txBody>
          <a:bodyPr/>
          <a:lstStyle/>
          <a:p>
            <a:r>
              <a:rPr lang="en-GB" dirty="0"/>
              <a:t>Author: Nattapat Juthaprachakul </a:t>
            </a:r>
          </a:p>
          <a:p>
            <a:r>
              <a:rPr lang="en-GB" dirty="0"/>
              <a:t>MSc Computing Science</a:t>
            </a:r>
          </a:p>
          <a:p>
            <a:r>
              <a:rPr lang="en-GB" dirty="0"/>
              <a:t>Supervisor: Professor Wayne </a:t>
            </a:r>
            <a:r>
              <a:rPr lang="en-GB" dirty="0" err="1"/>
              <a:t>Luk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9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EB4D-4E8A-4DC2-87DF-5BF46B80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431A4-F778-4CB3-98BB-DC627E5C3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4" y="238179"/>
            <a:ext cx="10645006" cy="6381641"/>
          </a:xfrm>
        </p:spPr>
      </p:pic>
    </p:spTree>
    <p:extLst>
      <p:ext uri="{BB962C8B-B14F-4D97-AF65-F5344CB8AC3E}">
        <p14:creationId xmlns:p14="http://schemas.microsoft.com/office/powerpoint/2010/main" val="3289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ig cat&#10;&#10;Description generated with high confidence">
            <a:extLst>
              <a:ext uri="{FF2B5EF4-FFF2-40B4-BE49-F238E27FC236}">
                <a16:creationId xmlns:a16="http://schemas.microsoft.com/office/drawing/2014/main" id="{A6388353-9FF2-4764-A00D-71BEB1BC6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r="6171"/>
          <a:stretch/>
        </p:blipFill>
        <p:spPr>
          <a:xfrm>
            <a:off x="6185051" y="10"/>
            <a:ext cx="5997632" cy="6857990"/>
          </a:xfrm>
          <a:custGeom>
            <a:avLst/>
            <a:gdLst>
              <a:gd name="connsiteX0" fmla="*/ 0 w 5997632"/>
              <a:gd name="connsiteY0" fmla="*/ 0 h 6858000"/>
              <a:gd name="connsiteX1" fmla="*/ 5997632 w 5997632"/>
              <a:gd name="connsiteY1" fmla="*/ 0 h 6858000"/>
              <a:gd name="connsiteX2" fmla="*/ 5997632 w 5997632"/>
              <a:gd name="connsiteY2" fmla="*/ 6858000 h 6858000"/>
              <a:gd name="connsiteX3" fmla="*/ 3178693 w 5997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EE7F6-465A-4070-A965-387FAFBE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6" b="-1"/>
          <a:stretch/>
        </p:blipFill>
        <p:spPr>
          <a:xfrm>
            <a:off x="-1" y="10"/>
            <a:ext cx="9141744" cy="6857990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D58BB-2BD6-4EC3-B400-30CBF378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4" y="2166721"/>
            <a:ext cx="3886199" cy="915035"/>
          </a:xfrm>
        </p:spPr>
        <p:txBody>
          <a:bodyPr>
            <a:normAutofit/>
          </a:bodyPr>
          <a:lstStyle/>
          <a:p>
            <a:r>
              <a:rPr lang="en-GB" sz="360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0A05-BEB5-44E2-9D8B-F914D8D5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4" y="3081756"/>
            <a:ext cx="4620544" cy="1775994"/>
          </a:xfrm>
        </p:spPr>
        <p:txBody>
          <a:bodyPr>
            <a:normAutofit/>
          </a:bodyPr>
          <a:lstStyle/>
          <a:p>
            <a:r>
              <a:rPr lang="en-GB" dirty="0"/>
              <a:t>MNIST</a:t>
            </a:r>
          </a:p>
          <a:p>
            <a:r>
              <a:rPr lang="en-GB" dirty="0"/>
              <a:t>CIFAR-10</a:t>
            </a:r>
          </a:p>
        </p:txBody>
      </p:sp>
    </p:spTree>
    <p:extLst>
      <p:ext uri="{BB962C8B-B14F-4D97-AF65-F5344CB8AC3E}">
        <p14:creationId xmlns:p14="http://schemas.microsoft.com/office/powerpoint/2010/main" val="2993519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remote&#10;&#10;Description generated with high confidence">
            <a:extLst>
              <a:ext uri="{FF2B5EF4-FFF2-40B4-BE49-F238E27FC236}">
                <a16:creationId xmlns:a16="http://schemas.microsoft.com/office/drawing/2014/main" id="{616797D2-379D-4C1B-97EE-1697D103D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1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3CC9-4094-407C-A663-6D45F4DB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5046"/>
          </a:xfrm>
        </p:spPr>
        <p:txBody>
          <a:bodyPr>
            <a:normAutofit/>
          </a:bodyPr>
          <a:lstStyle/>
          <a:p>
            <a:r>
              <a:rPr lang="en-GB" sz="7200" dirty="0"/>
              <a:t>Q-Search: MNIST Dataset</a:t>
            </a:r>
          </a:p>
        </p:txBody>
      </p:sp>
    </p:spTree>
    <p:extLst>
      <p:ext uri="{BB962C8B-B14F-4D97-AF65-F5344CB8AC3E}">
        <p14:creationId xmlns:p14="http://schemas.microsoft.com/office/powerpoint/2010/main" val="180059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01E0-9C4B-46B2-BB44-F34C412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DE8C2F-E0A3-42F1-B683-2513155AD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593948"/>
              </p:ext>
            </p:extLst>
          </p:nvPr>
        </p:nvGraphicFramePr>
        <p:xfrm>
          <a:off x="655130" y="789668"/>
          <a:ext cx="1088174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128">
                  <a:extLst>
                    <a:ext uri="{9D8B030D-6E8A-4147-A177-3AD203B41FA5}">
                      <a16:colId xmlns:a16="http://schemas.microsoft.com/office/drawing/2014/main" val="156843429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42245960"/>
                    </a:ext>
                  </a:extLst>
                </a:gridCol>
                <a:gridCol w="4523015">
                  <a:extLst>
                    <a:ext uri="{9D8B030D-6E8A-4147-A177-3AD203B41FA5}">
                      <a16:colId xmlns:a16="http://schemas.microsoft.com/office/drawing/2014/main" val="731077994"/>
                    </a:ext>
                  </a:extLst>
                </a:gridCol>
                <a:gridCol w="1509141">
                  <a:extLst>
                    <a:ext uri="{9D8B030D-6E8A-4147-A177-3AD203B41FA5}">
                      <a16:colId xmlns:a16="http://schemas.microsoft.com/office/drawing/2014/main" val="1905734496"/>
                    </a:ext>
                  </a:extLst>
                </a:gridCol>
                <a:gridCol w="1518556">
                  <a:extLst>
                    <a:ext uri="{9D8B030D-6E8A-4147-A177-3AD203B41FA5}">
                      <a16:colId xmlns:a16="http://schemas.microsoft.com/office/drawing/2014/main" val="135918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Experiment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No. of model sampled to update Q-table/ Experience Replay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97.66%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 / After finish training new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97.65%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9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50 / After finish training new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6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97.59%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2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 / Update Q-table every 100 episodes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</a:t>
                      </a:r>
                      <a:r>
                        <a:rPr lang="en-GB" b="1" dirty="0"/>
                        <a:t>3</a:t>
                      </a:r>
                      <a:r>
                        <a:rPr lang="en-GB" dirty="0"/>
                        <a:t> </a:t>
                      </a:r>
                      <a:r>
                        <a:rPr lang="en-GB" b="1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97.67%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04673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DB08EC9-F565-465E-9B62-C7E8BBDCA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859962" cy="252000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BBB470-3420-4F9E-9B9C-8721DBE68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04" y="3429000"/>
            <a:ext cx="3007634" cy="252000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8335EA-CACE-47A5-A250-E578F627C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2970912" cy="252000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3A53C1E-8088-45FB-AE15-5BAE651B7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912" y="3429000"/>
            <a:ext cx="2952082" cy="25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599A3B-A7F1-4504-8650-5ED4E862D5E1}"/>
              </a:ext>
            </a:extLst>
          </p:cNvPr>
          <p:cNvSpPr txBox="1"/>
          <p:nvPr/>
        </p:nvSpPr>
        <p:spPr>
          <a:xfrm>
            <a:off x="2318657" y="227687"/>
            <a:ext cx="8572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Result of Q-Search on MNIST of all experiments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8A764-19DC-4CBB-93C7-2055C696D97A}"/>
              </a:ext>
            </a:extLst>
          </p:cNvPr>
          <p:cNvSpPr txBox="1"/>
          <p:nvPr/>
        </p:nvSpPr>
        <p:spPr>
          <a:xfrm>
            <a:off x="1160559" y="6031210"/>
            <a:ext cx="53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4BD80-301C-4380-B7C3-F36E2BB73018}"/>
              </a:ext>
            </a:extLst>
          </p:cNvPr>
          <p:cNvSpPr txBox="1"/>
          <p:nvPr/>
        </p:nvSpPr>
        <p:spPr>
          <a:xfrm>
            <a:off x="7442059" y="6003227"/>
            <a:ext cx="53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86DCB-C160-4DE2-AE69-745A8B5C66F3}"/>
              </a:ext>
            </a:extLst>
          </p:cNvPr>
          <p:cNvSpPr txBox="1"/>
          <p:nvPr/>
        </p:nvSpPr>
        <p:spPr>
          <a:xfrm>
            <a:off x="4301309" y="6035998"/>
            <a:ext cx="53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263F2-1460-4D3D-B9F8-9E422EFD649A}"/>
              </a:ext>
            </a:extLst>
          </p:cNvPr>
          <p:cNvSpPr txBox="1"/>
          <p:nvPr/>
        </p:nvSpPr>
        <p:spPr>
          <a:xfrm>
            <a:off x="10352314" y="6031209"/>
            <a:ext cx="53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230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3CC9-4094-407C-A663-6D45F4DB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5046"/>
          </a:xfrm>
        </p:spPr>
        <p:txBody>
          <a:bodyPr>
            <a:normAutofit/>
          </a:bodyPr>
          <a:lstStyle/>
          <a:p>
            <a:r>
              <a:rPr lang="en-GB" sz="7200" dirty="0"/>
              <a:t>Q-Search: CIFAR-10 Dataset</a:t>
            </a:r>
          </a:p>
        </p:txBody>
      </p:sp>
    </p:spTree>
    <p:extLst>
      <p:ext uri="{BB962C8B-B14F-4D97-AF65-F5344CB8AC3E}">
        <p14:creationId xmlns:p14="http://schemas.microsoft.com/office/powerpoint/2010/main" val="401596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01E0-9C4B-46B2-BB44-F34C412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DE8C2F-E0A3-42F1-B683-2513155AD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607393"/>
              </p:ext>
            </p:extLst>
          </p:nvPr>
        </p:nvGraphicFramePr>
        <p:xfrm>
          <a:off x="655130" y="789668"/>
          <a:ext cx="1074615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47">
                  <a:extLst>
                    <a:ext uri="{9D8B030D-6E8A-4147-A177-3AD203B41FA5}">
                      <a16:colId xmlns:a16="http://schemas.microsoft.com/office/drawing/2014/main" val="156843429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42245960"/>
                    </a:ext>
                  </a:extLst>
                </a:gridCol>
                <a:gridCol w="4523015">
                  <a:extLst>
                    <a:ext uri="{9D8B030D-6E8A-4147-A177-3AD203B41FA5}">
                      <a16:colId xmlns:a16="http://schemas.microsoft.com/office/drawing/2014/main" val="731077994"/>
                    </a:ext>
                  </a:extLst>
                </a:gridCol>
                <a:gridCol w="1509141">
                  <a:extLst>
                    <a:ext uri="{9D8B030D-6E8A-4147-A177-3AD203B41FA5}">
                      <a16:colId xmlns:a16="http://schemas.microsoft.com/office/drawing/2014/main" val="1905734496"/>
                    </a:ext>
                  </a:extLst>
                </a:gridCol>
                <a:gridCol w="1518556">
                  <a:extLst>
                    <a:ext uri="{9D8B030D-6E8A-4147-A177-3AD203B41FA5}">
                      <a16:colId xmlns:a16="http://schemas.microsoft.com/office/drawing/2014/main" val="135918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Experiment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No. of model sampled to update Q-table/ Experience Replay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 / After finish training new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8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79.12%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9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/ After finish training new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10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2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 / After finish training new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 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79.41%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0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 / Update Q-table every 100 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80.17%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239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599A3B-A7F1-4504-8650-5ED4E862D5E1}"/>
              </a:ext>
            </a:extLst>
          </p:cNvPr>
          <p:cNvSpPr txBox="1"/>
          <p:nvPr/>
        </p:nvSpPr>
        <p:spPr>
          <a:xfrm>
            <a:off x="2318657" y="227687"/>
            <a:ext cx="8572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Result of Q-Search on CIFAR-10 of all experiments</a:t>
            </a:r>
          </a:p>
          <a:p>
            <a:endParaRPr lang="en-GB" dirty="0"/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DD2BCB-1CB7-4255-8DA6-756B44CD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56" y="4048739"/>
            <a:ext cx="2541337" cy="2160000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DA634C-68A6-42A8-ABA6-27DC8DA85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84" y="4048739"/>
            <a:ext cx="2880000" cy="2160000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FF7C1E2-F4BA-4874-8CF6-B7C866E8B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14" y="4061006"/>
            <a:ext cx="2736000" cy="2052000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31FD3A-62D2-48C5-B176-09828E693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57" y="4048739"/>
            <a:ext cx="2736000" cy="205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4EA67-B79C-4E36-8513-7791ACAB410F}"/>
              </a:ext>
            </a:extLst>
          </p:cNvPr>
          <p:cNvSpPr txBox="1"/>
          <p:nvPr/>
        </p:nvSpPr>
        <p:spPr>
          <a:xfrm>
            <a:off x="919390" y="6208739"/>
            <a:ext cx="53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1FC19-567D-49B6-AF95-30D1C4331412}"/>
              </a:ext>
            </a:extLst>
          </p:cNvPr>
          <p:cNvSpPr txBox="1"/>
          <p:nvPr/>
        </p:nvSpPr>
        <p:spPr>
          <a:xfrm>
            <a:off x="8573635" y="6209650"/>
            <a:ext cx="53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AA9E85-46EE-4C60-8B97-013F2FA57331}"/>
              </a:ext>
            </a:extLst>
          </p:cNvPr>
          <p:cNvSpPr txBox="1"/>
          <p:nvPr/>
        </p:nvSpPr>
        <p:spPr>
          <a:xfrm>
            <a:off x="6178754" y="6208738"/>
            <a:ext cx="53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B679A1-65AA-442D-AD18-AB070AF6A72F}"/>
              </a:ext>
            </a:extLst>
          </p:cNvPr>
          <p:cNvSpPr txBox="1"/>
          <p:nvPr/>
        </p:nvSpPr>
        <p:spPr>
          <a:xfrm>
            <a:off x="3514451" y="6208739"/>
            <a:ext cx="53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243ED-1795-4F98-9AD1-BAAEBC6E9141}"/>
              </a:ext>
            </a:extLst>
          </p:cNvPr>
          <p:cNvSpPr txBox="1"/>
          <p:nvPr/>
        </p:nvSpPr>
        <p:spPr>
          <a:xfrm>
            <a:off x="10736035" y="6208737"/>
            <a:ext cx="53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5</a:t>
            </a:r>
          </a:p>
        </p:txBody>
      </p:sp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8E8B80-E401-4A73-81B9-341975F63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8" y="3994739"/>
            <a:ext cx="2541337" cy="21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78D7C-5AD4-4A8F-A56F-9CA068D78DB6}"/>
              </a:ext>
            </a:extLst>
          </p:cNvPr>
          <p:cNvSpPr/>
          <p:nvPr/>
        </p:nvSpPr>
        <p:spPr>
          <a:xfrm>
            <a:off x="2073338" y="3994739"/>
            <a:ext cx="199711" cy="221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BAB99-A662-4C08-A297-3B29100971E2}"/>
              </a:ext>
            </a:extLst>
          </p:cNvPr>
          <p:cNvSpPr/>
          <p:nvPr/>
        </p:nvSpPr>
        <p:spPr>
          <a:xfrm>
            <a:off x="2025495" y="5999383"/>
            <a:ext cx="199711" cy="15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5D6A-4844-4AC1-9F67-508B569D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9C9B-DF3D-4577-9DF1-D3C82BA8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Periodic Experience Replay Update</a:t>
            </a:r>
          </a:p>
        </p:txBody>
      </p:sp>
    </p:spTree>
    <p:extLst>
      <p:ext uri="{BB962C8B-B14F-4D97-AF65-F5344CB8AC3E}">
        <p14:creationId xmlns:p14="http://schemas.microsoft.com/office/powerpoint/2010/main" val="176531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3960-D28F-4918-A383-E9206863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C55E93F-78B5-47BE-9BD3-D7BED2639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0334"/>
            <a:ext cx="10515600" cy="4649255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E2BCC3-0781-4A6D-95DE-4891F657D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97507"/>
              </p:ext>
            </p:extLst>
          </p:nvPr>
        </p:nvGraphicFramePr>
        <p:xfrm>
          <a:off x="3697515" y="462302"/>
          <a:ext cx="81279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23059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3752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2678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Algorithm /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Accuracy for 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Accuracy for CIFAR-10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3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Random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98.13%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80.18%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1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Layerwise</a:t>
                      </a:r>
                      <a:r>
                        <a:rPr lang="en-GB" sz="2000" dirty="0"/>
                        <a:t>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97.46%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75.72%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Q-Search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97.67%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80.17%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7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09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4753-D16D-43C5-B2C0-8A470B39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5788-E6C4-4962-9CC6-A8EFADE4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2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8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Convolutional Neural Network(CNN) architectures</a:t>
            </a:r>
          </a:p>
          <a:p>
            <a:r>
              <a:rPr lang="en-GB" dirty="0"/>
              <a:t> Applications: image recognition/classification, speech recognition,</a:t>
            </a:r>
          </a:p>
          <a:p>
            <a:pPr marL="0" indent="0">
              <a:buNone/>
            </a:pPr>
            <a:r>
              <a:rPr lang="en-GB" dirty="0"/>
              <a:t>		     machine translation and etc.</a:t>
            </a:r>
          </a:p>
          <a:p>
            <a:r>
              <a:rPr lang="en-GB" dirty="0"/>
              <a:t> Models: </a:t>
            </a:r>
            <a:r>
              <a:rPr lang="en-GB" dirty="0" err="1"/>
              <a:t>AlexNet</a:t>
            </a:r>
            <a:r>
              <a:rPr lang="en-GB" dirty="0"/>
              <a:t>, </a:t>
            </a:r>
            <a:r>
              <a:rPr lang="en-GB" dirty="0" err="1"/>
              <a:t>VGGNet</a:t>
            </a:r>
            <a:r>
              <a:rPr lang="en-GB" dirty="0"/>
              <a:t>, </a:t>
            </a:r>
            <a:r>
              <a:rPr lang="en-GB" dirty="0" err="1"/>
              <a:t>GoogleNet</a:t>
            </a:r>
            <a:r>
              <a:rPr lang="en-GB" dirty="0"/>
              <a:t>, </a:t>
            </a:r>
            <a:r>
              <a:rPr lang="en-GB" dirty="0" err="1"/>
              <a:t>ResNet</a:t>
            </a:r>
            <a:r>
              <a:rPr lang="en-GB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54478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Experimental Setups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Random Search </a:t>
            </a:r>
          </a:p>
          <a:p>
            <a:r>
              <a:rPr lang="en-GB" sz="5400" dirty="0" err="1"/>
              <a:t>Layerwise</a:t>
            </a:r>
            <a:r>
              <a:rPr lang="en-GB" sz="5400" dirty="0"/>
              <a:t> Search</a:t>
            </a:r>
          </a:p>
          <a:p>
            <a:r>
              <a:rPr lang="en-GB" sz="5400" dirty="0"/>
              <a:t>Q-Search</a:t>
            </a:r>
          </a:p>
        </p:txBody>
      </p:sp>
    </p:spTree>
    <p:extLst>
      <p:ext uri="{BB962C8B-B14F-4D97-AF65-F5344CB8AC3E}">
        <p14:creationId xmlns:p14="http://schemas.microsoft.com/office/powerpoint/2010/main" val="380105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0A73-D67D-4480-98D3-A4BD43D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Experiment 1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496237-F7A7-49CF-80C6-17F9AE7DB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481181"/>
              </p:ext>
            </p:extLst>
          </p:nvPr>
        </p:nvGraphicFramePr>
        <p:xfrm>
          <a:off x="649287" y="2438400"/>
          <a:ext cx="485344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60">
                  <a:extLst>
                    <a:ext uri="{9D8B030D-6E8A-4147-A177-3AD203B41FA5}">
                      <a16:colId xmlns:a16="http://schemas.microsoft.com/office/drawing/2014/main" val="3070175525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8985161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66063547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377847272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369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35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713D18-1EA8-48A6-A7CE-ABFF32BA9F1D}"/>
              </a:ext>
            </a:extLst>
          </p:cNvPr>
          <p:cNvSpPr txBox="1"/>
          <p:nvPr/>
        </p:nvSpPr>
        <p:spPr>
          <a:xfrm>
            <a:off x="648929" y="3804557"/>
            <a:ext cx="4853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Total episode: </a:t>
            </a:r>
            <a:r>
              <a:rPr lang="en-GB" sz="2400" b="1" dirty="0"/>
              <a:t>3800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Not using Experience Replay </a:t>
            </a:r>
            <a:r>
              <a:rPr lang="en-GB" sz="2400" dirty="0"/>
              <a:t>updating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Training time: </a:t>
            </a:r>
            <a:r>
              <a:rPr lang="en-GB" sz="2400" b="1" dirty="0"/>
              <a:t>5</a:t>
            </a:r>
            <a:r>
              <a:rPr lang="en-GB" sz="2400" dirty="0"/>
              <a:t> days</a:t>
            </a:r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C11730B-82FB-43B2-974A-55D1804E1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856" y="444200"/>
            <a:ext cx="6774933" cy="59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5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0A73-D67D-4480-98D3-A4BD43D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Experiment 2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496237-F7A7-49CF-80C6-17F9AE7DB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057937"/>
              </p:ext>
            </p:extLst>
          </p:nvPr>
        </p:nvGraphicFramePr>
        <p:xfrm>
          <a:off x="649287" y="2438400"/>
          <a:ext cx="485344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60">
                  <a:extLst>
                    <a:ext uri="{9D8B030D-6E8A-4147-A177-3AD203B41FA5}">
                      <a16:colId xmlns:a16="http://schemas.microsoft.com/office/drawing/2014/main" val="3070175525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8985161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66063547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377847272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369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35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713D18-1EA8-48A6-A7CE-ABFF32BA9F1D}"/>
              </a:ext>
            </a:extLst>
          </p:cNvPr>
          <p:cNvSpPr txBox="1"/>
          <p:nvPr/>
        </p:nvSpPr>
        <p:spPr>
          <a:xfrm>
            <a:off x="648929" y="3804557"/>
            <a:ext cx="485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Total episode: </a:t>
            </a:r>
            <a:r>
              <a:rPr lang="en-GB" sz="2400" b="1" dirty="0"/>
              <a:t>3500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Sample </a:t>
            </a:r>
            <a:r>
              <a:rPr lang="en-GB" sz="2400" b="1" dirty="0"/>
              <a:t>10 </a:t>
            </a:r>
            <a:r>
              <a:rPr lang="en-GB" sz="2400" dirty="0"/>
              <a:t>models from Experience Replay </a:t>
            </a:r>
            <a:r>
              <a:rPr lang="en-GB" sz="2400" b="1" dirty="0"/>
              <a:t>after finish training new model to </a:t>
            </a:r>
            <a:r>
              <a:rPr lang="en-GB" sz="2400" dirty="0"/>
              <a:t>update Q-table.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Training time: </a:t>
            </a:r>
            <a:r>
              <a:rPr lang="en-GB" sz="2400" b="1" dirty="0"/>
              <a:t>5</a:t>
            </a:r>
            <a:r>
              <a:rPr lang="en-GB" sz="2400" dirty="0"/>
              <a:t> days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12C2B13-A2EF-4B9E-A4E3-B542F57A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1304"/>
            <a:ext cx="7136273" cy="59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7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0A73-D67D-4480-98D3-A4BD43D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Experiment 3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496237-F7A7-49CF-80C6-17F9AE7DB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484909"/>
              </p:ext>
            </p:extLst>
          </p:nvPr>
        </p:nvGraphicFramePr>
        <p:xfrm>
          <a:off x="649287" y="2438400"/>
          <a:ext cx="485344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60">
                  <a:extLst>
                    <a:ext uri="{9D8B030D-6E8A-4147-A177-3AD203B41FA5}">
                      <a16:colId xmlns:a16="http://schemas.microsoft.com/office/drawing/2014/main" val="3070175525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8985161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66063547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377847272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369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35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713D18-1EA8-48A6-A7CE-ABFF32BA9F1D}"/>
              </a:ext>
            </a:extLst>
          </p:cNvPr>
          <p:cNvSpPr txBox="1"/>
          <p:nvPr/>
        </p:nvSpPr>
        <p:spPr>
          <a:xfrm>
            <a:off x="648929" y="3804557"/>
            <a:ext cx="485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Total episode: </a:t>
            </a:r>
            <a:r>
              <a:rPr lang="en-GB" sz="2400" b="1" dirty="0"/>
              <a:t>3800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Sample </a:t>
            </a:r>
            <a:r>
              <a:rPr lang="en-GB" sz="2400" b="1" dirty="0"/>
              <a:t>50</a:t>
            </a:r>
            <a:r>
              <a:rPr lang="en-GB" sz="2400" dirty="0"/>
              <a:t> models from Experience Replay </a:t>
            </a:r>
            <a:r>
              <a:rPr lang="en-GB" sz="2400" b="1" dirty="0"/>
              <a:t>after finish training new model </a:t>
            </a:r>
            <a:r>
              <a:rPr lang="en-GB" sz="2400" dirty="0"/>
              <a:t>to update Q-table.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Training time: </a:t>
            </a:r>
            <a:r>
              <a:rPr lang="en-GB" sz="2400" b="1" dirty="0"/>
              <a:t>6</a:t>
            </a:r>
            <a:r>
              <a:rPr lang="en-GB" sz="2400" dirty="0"/>
              <a:t> days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58CF91-A1AC-47F5-AD36-FA852222C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26" y="237824"/>
            <a:ext cx="6784488" cy="57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0A73-D67D-4480-98D3-A4BD43D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Experiment 4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496237-F7A7-49CF-80C6-17F9AE7DB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360052"/>
              </p:ext>
            </p:extLst>
          </p:nvPr>
        </p:nvGraphicFramePr>
        <p:xfrm>
          <a:off x="649287" y="2438400"/>
          <a:ext cx="485344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60">
                  <a:extLst>
                    <a:ext uri="{9D8B030D-6E8A-4147-A177-3AD203B41FA5}">
                      <a16:colId xmlns:a16="http://schemas.microsoft.com/office/drawing/2014/main" val="3070175525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8985161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66063547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377847272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369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35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713D18-1EA8-48A6-A7CE-ABFF32BA9F1D}"/>
              </a:ext>
            </a:extLst>
          </p:cNvPr>
          <p:cNvSpPr txBox="1"/>
          <p:nvPr/>
        </p:nvSpPr>
        <p:spPr>
          <a:xfrm>
            <a:off x="648929" y="3804557"/>
            <a:ext cx="485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Total episode: </a:t>
            </a:r>
            <a:r>
              <a:rPr lang="en-GB" sz="2400" b="1" dirty="0"/>
              <a:t>3800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Sample </a:t>
            </a:r>
            <a:r>
              <a:rPr lang="en-GB" sz="2400" b="1" dirty="0"/>
              <a:t>50</a:t>
            </a:r>
            <a:r>
              <a:rPr lang="en-GB" sz="2400" dirty="0"/>
              <a:t> models from Experience Replay </a:t>
            </a:r>
            <a:r>
              <a:rPr lang="en-GB" sz="2400" b="1" dirty="0"/>
              <a:t>every 100 episodes</a:t>
            </a:r>
            <a:r>
              <a:rPr lang="en-GB" sz="2400" dirty="0"/>
              <a:t> to update Q-table.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Training time: </a:t>
            </a:r>
            <a:r>
              <a:rPr lang="en-GB" sz="2400" b="1" dirty="0"/>
              <a:t>3</a:t>
            </a:r>
            <a:r>
              <a:rPr lang="en-GB" sz="2400" dirty="0"/>
              <a:t> days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54B5909-3D3A-496B-986C-ED8D663E7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6" y="261257"/>
            <a:ext cx="7039214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0A73-D67D-4480-98D3-A4BD43D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Experiment 1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496237-F7A7-49CF-80C6-17F9AE7DB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726312"/>
              </p:ext>
            </p:extLst>
          </p:nvPr>
        </p:nvGraphicFramePr>
        <p:xfrm>
          <a:off x="649287" y="2438400"/>
          <a:ext cx="485344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60">
                  <a:extLst>
                    <a:ext uri="{9D8B030D-6E8A-4147-A177-3AD203B41FA5}">
                      <a16:colId xmlns:a16="http://schemas.microsoft.com/office/drawing/2014/main" val="3070175525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8985161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66063547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377847272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369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35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713D18-1EA8-48A6-A7CE-ABFF32BA9F1D}"/>
              </a:ext>
            </a:extLst>
          </p:cNvPr>
          <p:cNvSpPr txBox="1"/>
          <p:nvPr/>
        </p:nvSpPr>
        <p:spPr>
          <a:xfrm>
            <a:off x="648929" y="3804557"/>
            <a:ext cx="4853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Total episode: </a:t>
            </a:r>
            <a:r>
              <a:rPr lang="en-GB" sz="2400" b="1" dirty="0"/>
              <a:t>3600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Not using Experience Replay </a:t>
            </a:r>
            <a:r>
              <a:rPr lang="en-GB" sz="2400" dirty="0"/>
              <a:t>updating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Training time: </a:t>
            </a:r>
            <a:r>
              <a:rPr lang="en-GB" sz="2400" b="1" dirty="0"/>
              <a:t>11</a:t>
            </a:r>
            <a:r>
              <a:rPr lang="en-GB" sz="2400" dirty="0"/>
              <a:t> days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310C20-E3FA-4DA9-91B0-08F3B9F7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40" y="407119"/>
            <a:ext cx="6840509" cy="58140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1E11D7-72D2-4A71-AA84-21E46028638A}"/>
              </a:ext>
            </a:extLst>
          </p:cNvPr>
          <p:cNvSpPr/>
          <p:nvPr/>
        </p:nvSpPr>
        <p:spPr>
          <a:xfrm>
            <a:off x="11491546" y="281354"/>
            <a:ext cx="580292" cy="5939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D977A-00C2-44D0-800B-9293D2721363}"/>
              </a:ext>
            </a:extLst>
          </p:cNvPr>
          <p:cNvSpPr/>
          <p:nvPr/>
        </p:nvSpPr>
        <p:spPr>
          <a:xfrm>
            <a:off x="11342077" y="5661536"/>
            <a:ext cx="202223" cy="254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65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0A73-D67D-4480-98D3-A4BD43D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Experiment 2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496237-F7A7-49CF-80C6-17F9AE7DB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458041"/>
              </p:ext>
            </p:extLst>
          </p:nvPr>
        </p:nvGraphicFramePr>
        <p:xfrm>
          <a:off x="649287" y="2438400"/>
          <a:ext cx="485344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60">
                  <a:extLst>
                    <a:ext uri="{9D8B030D-6E8A-4147-A177-3AD203B41FA5}">
                      <a16:colId xmlns:a16="http://schemas.microsoft.com/office/drawing/2014/main" val="3070175525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8985161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66063547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377847272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369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35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713D18-1EA8-48A6-A7CE-ABFF32BA9F1D}"/>
              </a:ext>
            </a:extLst>
          </p:cNvPr>
          <p:cNvSpPr txBox="1"/>
          <p:nvPr/>
        </p:nvSpPr>
        <p:spPr>
          <a:xfrm>
            <a:off x="648929" y="3804557"/>
            <a:ext cx="485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Total episode: </a:t>
            </a:r>
            <a:r>
              <a:rPr lang="en-GB" sz="2400" b="1" dirty="0"/>
              <a:t>2500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Sample </a:t>
            </a:r>
            <a:r>
              <a:rPr lang="en-GB" sz="2400" b="1" dirty="0"/>
              <a:t>5 </a:t>
            </a:r>
            <a:r>
              <a:rPr lang="en-GB" sz="2400" dirty="0"/>
              <a:t>models from Experience Replay </a:t>
            </a:r>
            <a:r>
              <a:rPr lang="en-GB" sz="2400" b="1" dirty="0"/>
              <a:t>after finish training new model to </a:t>
            </a:r>
            <a:r>
              <a:rPr lang="en-GB" sz="2400" dirty="0"/>
              <a:t>update Q-table.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Training time: </a:t>
            </a:r>
            <a:r>
              <a:rPr lang="en-GB" sz="2400" b="1" dirty="0"/>
              <a:t>8</a:t>
            </a:r>
            <a:r>
              <a:rPr lang="en-GB" sz="2400" dirty="0"/>
              <a:t> days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9F80544-BF0A-4BCA-AEEE-77D110C1D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71" y="892286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57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0A73-D67D-4480-98D3-A4BD43D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Experiment 3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496237-F7A7-49CF-80C6-17F9AE7DB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208246"/>
              </p:ext>
            </p:extLst>
          </p:nvPr>
        </p:nvGraphicFramePr>
        <p:xfrm>
          <a:off x="649287" y="2438400"/>
          <a:ext cx="485344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60">
                  <a:extLst>
                    <a:ext uri="{9D8B030D-6E8A-4147-A177-3AD203B41FA5}">
                      <a16:colId xmlns:a16="http://schemas.microsoft.com/office/drawing/2014/main" val="3070175525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8985161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66063547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377847272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369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35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713D18-1EA8-48A6-A7CE-ABFF32BA9F1D}"/>
              </a:ext>
            </a:extLst>
          </p:cNvPr>
          <p:cNvSpPr txBox="1"/>
          <p:nvPr/>
        </p:nvSpPr>
        <p:spPr>
          <a:xfrm>
            <a:off x="648929" y="3804557"/>
            <a:ext cx="485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Total episode: </a:t>
            </a:r>
            <a:r>
              <a:rPr lang="en-GB" sz="2400" b="1" dirty="0"/>
              <a:t>3300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Sample </a:t>
            </a:r>
            <a:r>
              <a:rPr lang="en-GB" sz="2400" b="1" dirty="0"/>
              <a:t>5</a:t>
            </a:r>
            <a:r>
              <a:rPr lang="en-GB" sz="2400" dirty="0"/>
              <a:t> models from Experience Replay </a:t>
            </a:r>
            <a:r>
              <a:rPr lang="en-GB" sz="2400" b="1" dirty="0"/>
              <a:t>after finish training new model </a:t>
            </a:r>
            <a:r>
              <a:rPr lang="en-GB" sz="2400" dirty="0"/>
              <a:t>to update Q-table.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Training time: </a:t>
            </a:r>
            <a:r>
              <a:rPr lang="en-GB" sz="2400" b="1" dirty="0"/>
              <a:t>10</a:t>
            </a:r>
            <a:r>
              <a:rPr lang="en-GB" sz="2400" dirty="0"/>
              <a:t> days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1F1C0F-8CE7-4B56-B4A1-A351C4102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27" y="629266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09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0A73-D67D-4480-98D3-A4BD43D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Experiment 4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496237-F7A7-49CF-80C6-17F9AE7DB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9287" y="2438400"/>
          <a:ext cx="485344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60">
                  <a:extLst>
                    <a:ext uri="{9D8B030D-6E8A-4147-A177-3AD203B41FA5}">
                      <a16:colId xmlns:a16="http://schemas.microsoft.com/office/drawing/2014/main" val="3070175525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8985161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66063547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377847272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369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35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713D18-1EA8-48A6-A7CE-ABFF32BA9F1D}"/>
              </a:ext>
            </a:extLst>
          </p:cNvPr>
          <p:cNvSpPr txBox="1"/>
          <p:nvPr/>
        </p:nvSpPr>
        <p:spPr>
          <a:xfrm>
            <a:off x="648929" y="3804557"/>
            <a:ext cx="485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Total episode: </a:t>
            </a:r>
            <a:r>
              <a:rPr lang="en-GB" sz="2400" b="1" dirty="0"/>
              <a:t>3800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Sample </a:t>
            </a:r>
            <a:r>
              <a:rPr lang="en-GB" sz="2400" b="1" dirty="0"/>
              <a:t>5</a:t>
            </a:r>
            <a:r>
              <a:rPr lang="en-GB" sz="2400" dirty="0"/>
              <a:t> models from Experience Replay </a:t>
            </a:r>
            <a:r>
              <a:rPr lang="en-GB" sz="2400" b="1" dirty="0"/>
              <a:t>after finish training new model </a:t>
            </a:r>
            <a:r>
              <a:rPr lang="en-GB" sz="2400" dirty="0"/>
              <a:t>to update Q-table.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Training time: </a:t>
            </a:r>
            <a:r>
              <a:rPr lang="en-GB" sz="2400" b="1" dirty="0"/>
              <a:t>11</a:t>
            </a:r>
            <a:r>
              <a:rPr lang="en-GB" sz="2400" dirty="0"/>
              <a:t> days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5208A3-63E3-4CCF-8BB5-614C11122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40" y="562031"/>
            <a:ext cx="7137508" cy="55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20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0A73-D67D-4480-98D3-A4BD43D5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dirty="0"/>
              <a:t>Experiment 5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496237-F7A7-49CF-80C6-17F9AE7DB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9287" y="2438400"/>
          <a:ext cx="485344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60">
                  <a:extLst>
                    <a:ext uri="{9D8B030D-6E8A-4147-A177-3AD203B41FA5}">
                      <a16:colId xmlns:a16="http://schemas.microsoft.com/office/drawing/2014/main" val="3070175525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8985161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2266063547"/>
                    </a:ext>
                  </a:extLst>
                </a:gridCol>
                <a:gridCol w="1213360">
                  <a:extLst>
                    <a:ext uri="{9D8B030D-6E8A-4147-A177-3AD203B41FA5}">
                      <a16:colId xmlns:a16="http://schemas.microsoft.com/office/drawing/2014/main" val="377847272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369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35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713D18-1EA8-48A6-A7CE-ABFF32BA9F1D}"/>
              </a:ext>
            </a:extLst>
          </p:cNvPr>
          <p:cNvSpPr txBox="1"/>
          <p:nvPr/>
        </p:nvSpPr>
        <p:spPr>
          <a:xfrm>
            <a:off x="648929" y="3804557"/>
            <a:ext cx="485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Total episode: </a:t>
            </a:r>
            <a:r>
              <a:rPr lang="en-GB" sz="2400" b="1" dirty="0"/>
              <a:t>3800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Sample </a:t>
            </a:r>
            <a:r>
              <a:rPr lang="en-GB" sz="2400" b="1" dirty="0"/>
              <a:t>50</a:t>
            </a:r>
            <a:r>
              <a:rPr lang="en-GB" sz="2400" dirty="0"/>
              <a:t> models from Experience Replay </a:t>
            </a:r>
            <a:r>
              <a:rPr lang="en-GB" sz="2400" b="1" dirty="0"/>
              <a:t>every 100 episodes</a:t>
            </a:r>
            <a:r>
              <a:rPr lang="en-GB" sz="2400" dirty="0"/>
              <a:t> to update Q-table.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Training time: </a:t>
            </a:r>
            <a:r>
              <a:rPr lang="en-GB" sz="2400" b="1" dirty="0"/>
              <a:t>6</a:t>
            </a:r>
            <a:r>
              <a:rPr lang="en-GB" sz="2400" dirty="0"/>
              <a:t> days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3F1DE3-8431-4B36-8744-9E7B55834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27" y="729000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4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Reinforcement Learning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362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E7E6E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134C554-91DC-46DE-9125-6330B543E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1" y="2509911"/>
            <a:ext cx="991413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3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Q-Search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2" y="2050215"/>
            <a:ext cx="10026315" cy="4351338"/>
          </a:xfrm>
        </p:spPr>
        <p:txBody>
          <a:bodyPr>
            <a:normAutofit/>
          </a:bodyPr>
          <a:lstStyle/>
          <a:p>
            <a:r>
              <a:rPr lang="en-GB" sz="4000" dirty="0"/>
              <a:t>Layer type and Number of Layer</a:t>
            </a:r>
          </a:p>
          <a:p>
            <a:r>
              <a:rPr lang="en-GB" sz="4000" dirty="0"/>
              <a:t>Layer Selection Procedure</a:t>
            </a:r>
          </a:p>
          <a:p>
            <a:r>
              <a:rPr lang="en-GB" sz="4000" dirty="0"/>
              <a:t>Q-Learning</a:t>
            </a:r>
          </a:p>
          <a:p>
            <a:r>
              <a:rPr lang="en-GB" sz="4000" dirty="0"/>
              <a:t>Epsilon-Greedy(</a:t>
            </a:r>
            <a:r>
              <a:rPr lang="el-GR" sz="4000" dirty="0"/>
              <a:t>ε</a:t>
            </a:r>
            <a:r>
              <a:rPr lang="en-GB" sz="4000" dirty="0"/>
              <a:t>)</a:t>
            </a:r>
          </a:p>
          <a:p>
            <a:r>
              <a:rPr lang="en-GB" sz="4000" dirty="0"/>
              <a:t>Experience Replay</a:t>
            </a:r>
          </a:p>
        </p:txBody>
      </p:sp>
    </p:spTree>
    <p:extLst>
      <p:ext uri="{BB962C8B-B14F-4D97-AF65-F5344CB8AC3E}">
        <p14:creationId xmlns:p14="http://schemas.microsoft.com/office/powerpoint/2010/main" val="321982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 Type and Number of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14314" cy="4667250"/>
              </a:xfrm>
            </p:spPr>
            <p:txBody>
              <a:bodyPr/>
              <a:lstStyle/>
              <a:p>
                <a:r>
                  <a:rPr lang="en-GB" dirty="0"/>
                  <a:t>3 main types: Convolutional, Maximum Pooling and </a:t>
                </a:r>
                <a:r>
                  <a:rPr lang="en-GB" dirty="0" err="1"/>
                  <a:t>Softmax</a:t>
                </a:r>
                <a:r>
                  <a:rPr lang="en-GB" dirty="0"/>
                  <a:t> layer</a:t>
                </a:r>
              </a:p>
              <a:p>
                <a:r>
                  <a:rPr lang="en-GB" dirty="0"/>
                  <a:t>Maximum 4 numbers of layer</a:t>
                </a:r>
              </a:p>
              <a:p>
                <a:r>
                  <a:rPr lang="en-GB" dirty="0"/>
                  <a:t>16 different choices of layer</a:t>
                </a:r>
              </a:p>
              <a:p>
                <a:r>
                  <a:rPr lang="en-GB" dirty="0"/>
                  <a:t>Padding is applied</a:t>
                </a:r>
              </a:p>
              <a:p>
                <a:r>
                  <a:rPr lang="en-GB" dirty="0"/>
                  <a:t>Search space: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=69,905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𝑠𝑒𝑡𝑢𝑝𝑠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14314" cy="4667250"/>
              </a:xfrm>
              <a:blipFill>
                <a:blip r:embed="rId2"/>
                <a:stretch>
                  <a:fillRect l="-987" t="-20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07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A87C-5249-40E5-BCDE-FD5291F0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C77E7E-7185-4CE9-AFC9-8EC5EF071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457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57">
                  <a:extLst>
                    <a:ext uri="{9D8B030D-6E8A-4147-A177-3AD203B41FA5}">
                      <a16:colId xmlns:a16="http://schemas.microsoft.com/office/drawing/2014/main" val="1155154802"/>
                    </a:ext>
                  </a:extLst>
                </a:gridCol>
                <a:gridCol w="3118757">
                  <a:extLst>
                    <a:ext uri="{9D8B030D-6E8A-4147-A177-3AD203B41FA5}">
                      <a16:colId xmlns:a16="http://schemas.microsoft.com/office/drawing/2014/main" val="234989904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36198970"/>
                    </a:ext>
                  </a:extLst>
                </a:gridCol>
                <a:gridCol w="2030186">
                  <a:extLst>
                    <a:ext uri="{9D8B030D-6E8A-4147-A177-3AD203B41FA5}">
                      <a16:colId xmlns:a16="http://schemas.microsoft.com/office/drawing/2014/main" val="36255071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64503723"/>
                    </a:ext>
                  </a:extLst>
                </a:gridCol>
              </a:tblGrid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Layer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Layer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Filter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Kernel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Stride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76898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3x3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66411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4x4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670316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5x5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51438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3x3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36474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4x4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05304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5x5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567255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3x3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12723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4x4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51712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5x5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97128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3x3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029774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c11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4x4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74134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c12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Convolution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5x5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641967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Maximum Pooling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2x2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74148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Maximum Pooling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3x3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19927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Maximum Pooling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3x3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855500"/>
                  </a:ext>
                </a:extLst>
              </a:tr>
              <a:tr h="32888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Softmax</a:t>
                      </a:r>
                      <a:endParaRPr lang="en-GB" sz="2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98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D425-C0CF-4E87-B1F4-0B6BFC42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394544"/>
            <a:ext cx="10515600" cy="1325563"/>
          </a:xfrm>
        </p:spPr>
        <p:txBody>
          <a:bodyPr/>
          <a:lstStyle/>
          <a:p>
            <a:r>
              <a:rPr lang="en-GB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1F45-0EF7-456C-9939-11805FE4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Model-free reinforcement learning algorithm</a:t>
            </a:r>
          </a:p>
          <a:p>
            <a:r>
              <a:rPr lang="en-GB" dirty="0"/>
              <a:t>Q-Table</a:t>
            </a:r>
          </a:p>
          <a:p>
            <a:r>
              <a:rPr lang="en-GB" dirty="0"/>
              <a:t>Q-learning rate(</a:t>
            </a:r>
            <a:r>
              <a:rPr lang="el-GR" dirty="0"/>
              <a:t>α</a:t>
            </a:r>
            <a:r>
              <a:rPr lang="en-GB" dirty="0"/>
              <a:t>) = 0.01</a:t>
            </a:r>
          </a:p>
          <a:p>
            <a:r>
              <a:rPr lang="en-GB" dirty="0"/>
              <a:t>Discount factor(γ) = 1</a:t>
            </a:r>
          </a:p>
          <a:p>
            <a:r>
              <a:rPr lang="en-GB" dirty="0"/>
              <a:t>Environment: Partially observable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DA1F-2E53-440F-B6E8-F9681A49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07" y="423322"/>
            <a:ext cx="8348685" cy="1115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4124FC-181A-476C-9825-984068BCFC91}"/>
              </a:ext>
            </a:extLst>
          </p:cNvPr>
          <p:cNvSpPr/>
          <p:nvPr/>
        </p:nvSpPr>
        <p:spPr>
          <a:xfrm>
            <a:off x="7805057" y="-275952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07AF1F-9D57-413D-8214-F26D6C9FF690}"/>
              </a:ext>
            </a:extLst>
          </p:cNvPr>
          <p:cNvSpPr/>
          <p:nvPr/>
        </p:nvSpPr>
        <p:spPr>
          <a:xfrm>
            <a:off x="8439149" y="3218089"/>
            <a:ext cx="2781300" cy="324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141EB-74C1-47E5-8681-2023D5DFA49D}"/>
              </a:ext>
            </a:extLst>
          </p:cNvPr>
          <p:cNvSpPr txBox="1"/>
          <p:nvPr/>
        </p:nvSpPr>
        <p:spPr>
          <a:xfrm>
            <a:off x="8667204" y="2700763"/>
            <a:ext cx="317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State = 4 Layers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FB9EA-6097-4C72-AB48-D6D847CBCF4D}"/>
              </a:ext>
            </a:extLst>
          </p:cNvPr>
          <p:cNvSpPr txBox="1"/>
          <p:nvPr/>
        </p:nvSpPr>
        <p:spPr>
          <a:xfrm rot="16200000">
            <a:off x="6277408" y="4459411"/>
            <a:ext cx="348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Action: 16 types of layer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9B2C7-3E9C-4451-A125-BA795617AC6C}"/>
              </a:ext>
            </a:extLst>
          </p:cNvPr>
          <p:cNvSpPr txBox="1"/>
          <p:nvPr/>
        </p:nvSpPr>
        <p:spPr>
          <a:xfrm>
            <a:off x="8806543" y="4484852"/>
            <a:ext cx="2158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Q-Table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0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C50C-D02F-4E28-9898-37D7A303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Epsilon-Greedy Strategy(</a:t>
            </a:r>
            <a:r>
              <a:rPr lang="el-GR" dirty="0"/>
              <a:t>ε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82CD-C013-473D-85FB-BCB4B42B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Random action with probability = </a:t>
            </a:r>
            <a:r>
              <a:rPr lang="el-GR" dirty="0"/>
              <a:t>ε</a:t>
            </a:r>
            <a:endParaRPr lang="en-GB" dirty="0"/>
          </a:p>
          <a:p>
            <a:r>
              <a:rPr lang="en-GB" dirty="0"/>
              <a:t>Greedy action (argmax Q(</a:t>
            </a:r>
            <a:r>
              <a:rPr lang="en-GB" dirty="0" err="1"/>
              <a:t>s,a</a:t>
            </a:r>
            <a:r>
              <a:rPr lang="en-GB" dirty="0"/>
              <a:t>)) with probability = 1 – </a:t>
            </a:r>
            <a:r>
              <a:rPr lang="el-GR" dirty="0"/>
              <a:t>ε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FECC7B-4FB5-44CC-976E-9AD6059CC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75929"/>
              </p:ext>
            </p:extLst>
          </p:nvPr>
        </p:nvGraphicFramePr>
        <p:xfrm>
          <a:off x="1215570" y="3173208"/>
          <a:ext cx="10138228" cy="167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557">
                  <a:extLst>
                    <a:ext uri="{9D8B030D-6E8A-4147-A177-3AD203B41FA5}">
                      <a16:colId xmlns:a16="http://schemas.microsoft.com/office/drawing/2014/main" val="554124744"/>
                    </a:ext>
                  </a:extLst>
                </a:gridCol>
                <a:gridCol w="2534557">
                  <a:extLst>
                    <a:ext uri="{9D8B030D-6E8A-4147-A177-3AD203B41FA5}">
                      <a16:colId xmlns:a16="http://schemas.microsoft.com/office/drawing/2014/main" val="2574938555"/>
                    </a:ext>
                  </a:extLst>
                </a:gridCol>
                <a:gridCol w="2534557">
                  <a:extLst>
                    <a:ext uri="{9D8B030D-6E8A-4147-A177-3AD203B41FA5}">
                      <a16:colId xmlns:a16="http://schemas.microsoft.com/office/drawing/2014/main" val="35666642"/>
                    </a:ext>
                  </a:extLst>
                </a:gridCol>
                <a:gridCol w="2534557">
                  <a:extLst>
                    <a:ext uri="{9D8B030D-6E8A-4147-A177-3AD203B41FA5}">
                      <a16:colId xmlns:a16="http://schemas.microsoft.com/office/drawing/2014/main" val="3941544774"/>
                    </a:ext>
                  </a:extLst>
                </a:gridCol>
              </a:tblGrid>
              <a:tr h="732053">
                <a:tc>
                  <a:txBody>
                    <a:bodyPr/>
                    <a:lstStyle/>
                    <a:p>
                      <a:r>
                        <a:rPr lang="en-GB" sz="2800" dirty="0"/>
                        <a:t>Epsilon(</a:t>
                      </a:r>
                      <a:r>
                        <a:rPr lang="el-GR" sz="2800" dirty="0"/>
                        <a:t>ε</a:t>
                      </a:r>
                      <a:r>
                        <a:rPr lang="en-GB" sz="2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0.9-0.7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0.6-0.1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72921"/>
                  </a:ext>
                </a:extLst>
              </a:tr>
              <a:tr h="732053">
                <a:tc>
                  <a:txBody>
                    <a:bodyPr/>
                    <a:lstStyle/>
                    <a:p>
                      <a:r>
                        <a:rPr lang="en-GB" sz="2800" dirty="0"/>
                        <a:t>Number of model 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1500-2500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500-800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3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2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4B3E-B9EC-43F7-B65C-371B0603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Experience Replay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0E3-D0A2-4CDA-AE70-F09AE27C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name, topology and validation accuracy.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Ways of using Experience Replay in Q-Search</a:t>
            </a:r>
          </a:p>
          <a:p>
            <a:pPr marL="514350" indent="-514350">
              <a:buAutoNum type="arabicPeriod"/>
            </a:pPr>
            <a:r>
              <a:rPr lang="en-GB" dirty="0"/>
              <a:t>Not using Experience Replay</a:t>
            </a:r>
          </a:p>
          <a:p>
            <a:pPr marL="514350" indent="-514350">
              <a:buAutoNum type="arabicPeriod"/>
            </a:pPr>
            <a:r>
              <a:rPr lang="en-GB" dirty="0"/>
              <a:t>Sample models from Experience Replay to update Q-table every time the agent finishes train new model.</a:t>
            </a:r>
          </a:p>
          <a:p>
            <a:pPr marL="514350" indent="-514350">
              <a:buAutoNum type="arabicPeriod"/>
            </a:pPr>
            <a:r>
              <a:rPr lang="en-GB" dirty="0"/>
              <a:t>Sample models from Experience Replay to update Q-table every 100 episodes. </a:t>
            </a:r>
          </a:p>
        </p:txBody>
      </p:sp>
    </p:spTree>
    <p:extLst>
      <p:ext uri="{BB962C8B-B14F-4D97-AF65-F5344CB8AC3E}">
        <p14:creationId xmlns:p14="http://schemas.microsoft.com/office/powerpoint/2010/main" val="380582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Widescreen</PresentationFormat>
  <Paragraphs>333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Q-Search: Designing Neural Network Architectures using Reinforcement Learning</vt:lpstr>
      <vt:lpstr>Introduction</vt:lpstr>
      <vt:lpstr>Reinforcement Learning</vt:lpstr>
      <vt:lpstr>Q-Search Approach</vt:lpstr>
      <vt:lpstr>Layer Type and Number of layer</vt:lpstr>
      <vt:lpstr>PowerPoint Presentation</vt:lpstr>
      <vt:lpstr>Q-Learning</vt:lpstr>
      <vt:lpstr>Epsilon-Greedy Strategy(ε)</vt:lpstr>
      <vt:lpstr>Experience Replay</vt:lpstr>
      <vt:lpstr>PowerPoint Presentation</vt:lpstr>
      <vt:lpstr>Datasets</vt:lpstr>
      <vt:lpstr>PowerPoint Presentation</vt:lpstr>
      <vt:lpstr>Q-Search: MNIST Dataset</vt:lpstr>
      <vt:lpstr>PowerPoint Presentation</vt:lpstr>
      <vt:lpstr>Q-Search: CIFAR-10 Dataset</vt:lpstr>
      <vt:lpstr>PowerPoint Presentation</vt:lpstr>
      <vt:lpstr>Conclusion</vt:lpstr>
      <vt:lpstr>Conclusion</vt:lpstr>
      <vt:lpstr>Appendix</vt:lpstr>
      <vt:lpstr>Experimental Setups</vt:lpstr>
      <vt:lpstr>Experiment 1 </vt:lpstr>
      <vt:lpstr>Experiment 2 </vt:lpstr>
      <vt:lpstr>Experiment 3 </vt:lpstr>
      <vt:lpstr>Experiment 4 </vt:lpstr>
      <vt:lpstr>Experiment 1 </vt:lpstr>
      <vt:lpstr>Experiment 2 </vt:lpstr>
      <vt:lpstr>Experiment 3 </vt:lpstr>
      <vt:lpstr>Experiment 4 </vt:lpstr>
      <vt:lpstr>Experiment 5 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Q-Search: Designing Neural Network Architectures using Reinforcement Learning</dc:title>
  <dc:creator>Juthaprachakul, Nattapat</dc:creator>
  <cp:lastModifiedBy>Nattapat Juthaprachakul</cp:lastModifiedBy>
  <cp:revision>45</cp:revision>
  <dcterms:created xsi:type="dcterms:W3CDTF">2018-08-29T15:01:14Z</dcterms:created>
  <dcterms:modified xsi:type="dcterms:W3CDTF">2018-09-03T11:32:56Z</dcterms:modified>
</cp:coreProperties>
</file>