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008" autoAdjust="0"/>
  </p:normalViewPr>
  <p:slideViewPr>
    <p:cSldViewPr snapToGrid="0">
      <p:cViewPr varScale="1">
        <p:scale>
          <a:sx n="47" d="100"/>
          <a:sy n="47" d="100"/>
        </p:scale>
        <p:origin x="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DCB6-EABF-46AE-A779-D983430FF4C8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64777-BFCB-45ED-B556-0EF46405C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22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-Road accidents are major causes of deaths and injuries reported every year.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-According CDC,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day, almost 3,700 people are killed globally in crashes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-It is estimated to be the ninth leading cause of death globally for all age groups. More people now die in crashes than from HIV/AIDS.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-it is estimated to cost world economy around 1.8 trillion dollar.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-However, it is often challenging to determine which conditions lead to these events, making it more difficult for us to address the severity of road accidents.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 know that some characteristics of vehicles and the surroundings play a key role (engine capacity, condition of the road, etc.).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-However, many questions are still open. Which of these factors are the leading ones?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 How much are the external factors to blame, compared to the driver skills?)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1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-Road accident is still a challenging problem as we can see our best accuracy is still below 70%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Especially for real world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-parameter tuning is important as we can see slight improvement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-For future work, we can try better feature engineering </a:t>
            </a:r>
          </a:p>
          <a:p>
            <a:pPr marL="0" indent="0">
              <a:buNone/>
            </a:pPr>
            <a:r>
              <a:rPr lang="en-GB" dirty="0"/>
              <a:t>Explore underlying parameters inside RF</a:t>
            </a:r>
          </a:p>
          <a:p>
            <a:pPr marL="0" indent="0">
              <a:buNone/>
            </a:pPr>
            <a:r>
              <a:rPr lang="en-GB" dirty="0"/>
              <a:t>	Add more data (using multiple years)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93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8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project, I use 2019 UK Road Safety Data.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casualties in road accidents,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types of vehicles involved and the circumstances.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-However, I use a subset of 2019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-since Full original dataset is highly unbalanced which have 3 classes: Fatal, Serious, Slight (of 0.5%/14%/84.5%)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-But Fatal is just 0.5 percent, so I drop that class and turn the problem into binary classification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9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</a:t>
            </a:r>
            <a:r>
              <a:rPr lang="en-GB" dirty="0" err="1"/>
              <a:t>Preprocessing</a:t>
            </a:r>
            <a:r>
              <a:rPr lang="en-GB" dirty="0"/>
              <a:t> +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Exploration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Prediction and Analysis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1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-merge 3 files of attendant, vehicle, and environment details based on ID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-drop features that has more than 90% percent of same values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-drop one of pair features that have correlation more than 95% percent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-drop column with text that need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 to extract information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-process datetime column to hour, day, and month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-Then split dataset into train/test set as shown in the slide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 try to split dataset into same proportion between 2 class as seen in 40/60% in all table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test dataset is kept into separate csv file for using in the prediction steps (last step)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8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by EDA such as seeing matrix of missing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-collapse some values of feature to smaller class so we have smaller dummy encoding ex. 7 class to 3 class + 1 as other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4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 model exploration, I pick 4 different models and use 10-fold cross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left one is I did PCA before doing modelling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metric I use to measure these models is accuracy which is 1-misclassification rate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-surprising result is that logistic regression has far lower accuracy and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beats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6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 also did feature scaling, feature engineering like datetime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-and this is some variable importance I get from random forest.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-surprising thing to see is hour, day, month, and age are very important.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9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 tune the random forest.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-using that training data to try 2 methods: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1. using 5-fold cv with 5 repetition of each pair model in each fold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meaning that in each fold, I run every set of parameter 5 times to calculated its average accuracy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2. using OOB error with 5 repetition for each pair of hyperparameter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nodesize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-get the best model of each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-use the sets of parameters from this tuning to train model all full training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OOB rate from random forest is computed while the model is being build whereas CV uses holdout samples that are predicted after the random forest model is computed.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8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-make prediction on holdout test dataset that is in separate csv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 can see in all the models we have has accuracy below 70%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best model in term of accuracy is RF with 2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2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-but we can see trade-off between 2 and 4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lower Recall but higher precision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-while 4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opposite.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-and F1 of 4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higher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(-even though the accuracy is around 70% but the F1 and Recall is quite low compared to Precision; therefore, this model has problem with False Negative rate 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64777-BFCB-45ED-B556-0EF46405C4F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2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F07B-F100-4BF8-8DB1-048315D36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BE06-1AB5-4C65-81A1-909BA7F0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1DF3-CD20-4DBD-94C6-88517580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7F21-CF1C-4DB8-BCC1-65480167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8CA5-9377-480E-9011-486FD659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0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2F28-12A7-43D0-A532-354346E1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2A972-3959-441B-B777-3B98AE222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B4FD-15B1-4629-8F5E-EFCDB56A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3D7A-DCA6-4555-B7A3-5F136F20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1081-867A-4B5D-8986-412C8B4C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A8711-623F-4797-9D69-34E060F4D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FBFBB-9547-4DA7-9E2E-C5EB5F3C2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8FFB-799C-4309-B3BB-BFE55C52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E7CE-0F8A-4D7D-9C6E-4CD4AA06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5F23-772D-4327-BA9A-79314C2E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1DD1-A886-482E-A1CA-006E0AD6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AE13-1E0E-4C57-8ECB-F6A87F96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4FE8-9D2A-42C6-BDD4-D07B2E9A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FBF2-6F05-45B9-82A6-CB413231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1950-1420-47F6-BB2A-F3547AA3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2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9814-A255-4BBF-A8F7-E0F57985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98271-1BD1-4731-AFAA-25AC70AC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841-A5BE-4AD1-8945-532A48BA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F132-72BF-4257-9F7F-EB68DB07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7DCE-0006-4CD0-9BCE-538D528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63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AA05-8D67-4406-80BE-4C8A234F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5E3A-35A8-44F3-A7D2-555A805DD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2C54-F47C-4637-9438-B141D9106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6AFED-8A56-489C-8EDE-F004293F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11427-6DFD-425F-A25B-16E42C85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94161-CB85-452C-BA9B-CC50AB8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1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D5B4-FB6E-441C-8E3B-24BD2205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F899-1187-474E-9541-A915BAB9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E47C9-96AE-4C3D-BF08-D42C9815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0E97A-9275-4F3F-BFF6-E4CD7346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A2B61-C6EF-4771-A5C7-AC67C3AFB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17C69-ECC8-4C1C-9FD4-E7F3DE33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FFA33-963B-4927-93FC-2F167D23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5EE07-C5EC-4D75-AF72-55D35B2B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D812-C8A7-45FD-9547-C821A8EB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C5487-1D12-4B76-B222-88ABF699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3E178-66C0-4590-A42F-99D2FE5D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D815E-8C33-42F2-9A72-482C2C88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4888D-5205-4377-90A9-67C7B94E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EF867-1AB9-4657-B5DE-70ED86F6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05423-8FA2-4811-A37B-5D30DC56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2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5BBD-2066-4CDC-89F9-4C781DA9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FFEC-6BCF-4443-8C3D-8CC6523F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8A1D-4C3B-421D-9B58-8C4277957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8AE4-77EE-4FA7-8F97-771C94ED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58615-2E2C-4AEF-9D71-0BEA3FB7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D9CB-8483-442D-8B20-C1CE648F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1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47FC-A81D-40A1-9E88-5A45F29E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14A1B-1C86-4A83-A234-BFA5A14C1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E4936-9E25-47B6-AA53-1C369C97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52534-03CF-4AC9-8C2F-F526CBA7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492CF-97B9-40EA-9639-7F6EEF85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2E6A1-C74B-4DC1-9008-1007C5B4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3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C6BD3-9ADA-49F0-BD34-064CF49A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FD1B-A974-48A0-92BF-1B6F47DA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E218-04E2-4AFC-99D1-6F42D8CDE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A14A-F0B1-4392-8374-CBA98E1E98E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6A66-28E0-4058-86C2-5A9800334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EA86-E543-49CD-8A8A-C9D4E8233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FF90-50C4-4CA3-95F7-9AC04A16B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uk/dataset/cb7ae6f0-4be6-4935-9277-47e5ce24a11f/road-safety-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a.com/statistics/1108748/cause-of-death-estimate-and-actual-worldwide/" TargetMode="External"/><Relationship Id="rId4" Type="http://schemas.openxmlformats.org/officeDocument/2006/relationships/hyperlink" Target="https://www.cdc.gov/injury/features/global-road-safety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injury/features/global-road-safety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statista.com/statistics/1108748/cause-of-death-estimate-and-actual-worldwid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gov.uk/dataset/cb7ae6f0-4be6-4935-9277-47e5ce24a11f/road-safety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2075-7750-495D-9025-56A162C74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735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UK Road Accident Severity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673E0-D00D-4A2F-84F3-86D7C692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STAT-652: Statistical Model and Prediction Final Project</a:t>
            </a:r>
          </a:p>
          <a:p>
            <a:r>
              <a:rPr lang="en-GB" dirty="0"/>
              <a:t>Nattapat Juthaprachakul, 301350117</a:t>
            </a:r>
          </a:p>
          <a:p>
            <a:r>
              <a:rPr lang="en-GB" dirty="0"/>
              <a:t>njuthapr@sfu.ca</a:t>
            </a:r>
          </a:p>
        </p:txBody>
      </p:sp>
    </p:spTree>
    <p:extLst>
      <p:ext uri="{BB962C8B-B14F-4D97-AF65-F5344CB8AC3E}">
        <p14:creationId xmlns:p14="http://schemas.microsoft.com/office/powerpoint/2010/main" val="46840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5199-554E-4C78-9061-92AB891F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231"/>
            <a:ext cx="10515600" cy="1325563"/>
          </a:xfrm>
        </p:spPr>
        <p:txBody>
          <a:bodyPr/>
          <a:lstStyle/>
          <a:p>
            <a:r>
              <a:rPr lang="en-GB" dirty="0"/>
              <a:t>5. Final Prediction and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48BB0-DE78-47BF-93F5-A43515D4C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39895"/>
              </p:ext>
            </p:extLst>
          </p:nvPr>
        </p:nvGraphicFramePr>
        <p:xfrm>
          <a:off x="160421" y="1477360"/>
          <a:ext cx="3673641" cy="19134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4547">
                  <a:extLst>
                    <a:ext uri="{9D8B030D-6E8A-4147-A177-3AD203B41FA5}">
                      <a16:colId xmlns:a16="http://schemas.microsoft.com/office/drawing/2014/main" val="3971533288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281403204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175585687"/>
                    </a:ext>
                  </a:extLst>
                </a:gridCol>
              </a:tblGrid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2000" dirty="0">
                          <a:effectLst/>
                        </a:rPr>
                        <a:t>Reference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6851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2000" dirty="0">
                          <a:effectLst/>
                        </a:rPr>
                        <a:t>Prediction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b="1">
                          <a:effectLst/>
                        </a:rPr>
                        <a:t>Serious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b="1" dirty="0">
                          <a:effectLst/>
                        </a:rPr>
                        <a:t>Slight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36288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Serious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205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135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136864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Slight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198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465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598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A7B61C-6705-4788-A5C8-EB8C0558F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50564"/>
              </p:ext>
            </p:extLst>
          </p:nvPr>
        </p:nvGraphicFramePr>
        <p:xfrm>
          <a:off x="4130841" y="1473595"/>
          <a:ext cx="3673641" cy="19134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4547">
                  <a:extLst>
                    <a:ext uri="{9D8B030D-6E8A-4147-A177-3AD203B41FA5}">
                      <a16:colId xmlns:a16="http://schemas.microsoft.com/office/drawing/2014/main" val="3971533288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281403204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175585687"/>
                    </a:ext>
                  </a:extLst>
                </a:gridCol>
              </a:tblGrid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2000" dirty="0">
                          <a:effectLst/>
                        </a:rPr>
                        <a:t>Reference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6851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2000" dirty="0">
                          <a:effectLst/>
                        </a:rPr>
                        <a:t>Prediction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b="1">
                          <a:effectLst/>
                        </a:rPr>
                        <a:t>Serious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b="1" dirty="0">
                          <a:effectLst/>
                        </a:rPr>
                        <a:t>Slight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36288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Serious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208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143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136864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Slight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195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457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598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550721-3B6F-44D5-91CF-DD6A508812B2}"/>
              </a:ext>
            </a:extLst>
          </p:cNvPr>
          <p:cNvSpPr txBox="1"/>
          <p:nvPr/>
        </p:nvSpPr>
        <p:spPr>
          <a:xfrm>
            <a:off x="451183" y="994571"/>
            <a:ext cx="474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RF with 4 </a:t>
            </a:r>
            <a:r>
              <a:rPr lang="en-GB" sz="2000" b="1" dirty="0" err="1"/>
              <a:t>mtry</a:t>
            </a:r>
            <a:r>
              <a:rPr lang="en-GB" sz="2000" b="1" dirty="0"/>
              <a:t> and 1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DC58C-9D24-4C7A-BA17-6C9F3B708B94}"/>
              </a:ext>
            </a:extLst>
          </p:cNvPr>
          <p:cNvSpPr txBox="1"/>
          <p:nvPr/>
        </p:nvSpPr>
        <p:spPr>
          <a:xfrm>
            <a:off x="4130841" y="1002646"/>
            <a:ext cx="474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RF with 4 </a:t>
            </a:r>
            <a:r>
              <a:rPr lang="en-GB" sz="2000" b="1" dirty="0" err="1"/>
              <a:t>mtry</a:t>
            </a:r>
            <a:r>
              <a:rPr lang="en-GB" sz="2000" b="1" dirty="0"/>
              <a:t> and 2 nodes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563CFF-0626-4AAA-892B-D443DAE3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00772"/>
              </p:ext>
            </p:extLst>
          </p:nvPr>
        </p:nvGraphicFramePr>
        <p:xfrm>
          <a:off x="8101261" y="1447254"/>
          <a:ext cx="3673641" cy="19134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4547">
                  <a:extLst>
                    <a:ext uri="{9D8B030D-6E8A-4147-A177-3AD203B41FA5}">
                      <a16:colId xmlns:a16="http://schemas.microsoft.com/office/drawing/2014/main" val="3971533288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281403204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175585687"/>
                    </a:ext>
                  </a:extLst>
                </a:gridCol>
              </a:tblGrid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2000" dirty="0">
                          <a:effectLst/>
                        </a:rPr>
                        <a:t>Reference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6851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2000" dirty="0">
                          <a:effectLst/>
                        </a:rPr>
                        <a:t>Prediction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b="1">
                          <a:effectLst/>
                        </a:rPr>
                        <a:t>Serious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b="1" dirty="0">
                          <a:effectLst/>
                        </a:rPr>
                        <a:t>Slight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36288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Serious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111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136864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Slight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489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598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1DBAB9-5B85-4B0E-9B39-CD54E4084322}"/>
              </a:ext>
            </a:extLst>
          </p:cNvPr>
          <p:cNvSpPr txBox="1"/>
          <p:nvPr/>
        </p:nvSpPr>
        <p:spPr>
          <a:xfrm>
            <a:off x="8303794" y="1002646"/>
            <a:ext cx="474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RF with 2 </a:t>
            </a:r>
            <a:r>
              <a:rPr lang="en-GB" sz="2000" b="1" dirty="0" err="1"/>
              <a:t>mtry</a:t>
            </a:r>
            <a:r>
              <a:rPr lang="en-GB" sz="2000" b="1" dirty="0"/>
              <a:t> and 1 nodes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2B83B4D-CABA-4E49-894A-546A4A06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43384"/>
              </p:ext>
            </p:extLst>
          </p:nvPr>
        </p:nvGraphicFramePr>
        <p:xfrm>
          <a:off x="160421" y="3467201"/>
          <a:ext cx="3701289" cy="75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62">
                  <a:extLst>
                    <a:ext uri="{9D8B030D-6E8A-4147-A177-3AD203B41FA5}">
                      <a16:colId xmlns:a16="http://schemas.microsoft.com/office/drawing/2014/main" val="1008507369"/>
                    </a:ext>
                  </a:extLst>
                </a:gridCol>
                <a:gridCol w="850594">
                  <a:extLst>
                    <a:ext uri="{9D8B030D-6E8A-4147-A177-3AD203B41FA5}">
                      <a16:colId xmlns:a16="http://schemas.microsoft.com/office/drawing/2014/main" val="46070535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213131835"/>
                    </a:ext>
                  </a:extLst>
                </a:gridCol>
                <a:gridCol w="878590">
                  <a:extLst>
                    <a:ext uri="{9D8B030D-6E8A-4147-A177-3AD203B41FA5}">
                      <a16:colId xmlns:a16="http://schemas.microsoft.com/office/drawing/2014/main" val="1621463163"/>
                    </a:ext>
                  </a:extLst>
                </a:gridCol>
              </a:tblGrid>
              <a:tr h="26596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0.668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194319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64354"/>
                  </a:ext>
                </a:extLst>
              </a:tr>
            </a:tbl>
          </a:graphicData>
        </a:graphic>
      </p:graphicFrame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D6AD8616-D325-4360-9A7A-2A5EFD10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87189"/>
              </p:ext>
            </p:extLst>
          </p:nvPr>
        </p:nvGraphicFramePr>
        <p:xfrm>
          <a:off x="4130841" y="3479053"/>
          <a:ext cx="3701289" cy="75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62">
                  <a:extLst>
                    <a:ext uri="{9D8B030D-6E8A-4147-A177-3AD203B41FA5}">
                      <a16:colId xmlns:a16="http://schemas.microsoft.com/office/drawing/2014/main" val="1008507369"/>
                    </a:ext>
                  </a:extLst>
                </a:gridCol>
                <a:gridCol w="850594">
                  <a:extLst>
                    <a:ext uri="{9D8B030D-6E8A-4147-A177-3AD203B41FA5}">
                      <a16:colId xmlns:a16="http://schemas.microsoft.com/office/drawing/2014/main" val="46070535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213131835"/>
                    </a:ext>
                  </a:extLst>
                </a:gridCol>
                <a:gridCol w="878590">
                  <a:extLst>
                    <a:ext uri="{9D8B030D-6E8A-4147-A177-3AD203B41FA5}">
                      <a16:colId xmlns:a16="http://schemas.microsoft.com/office/drawing/2014/main" val="1621463163"/>
                    </a:ext>
                  </a:extLst>
                </a:gridCol>
              </a:tblGrid>
              <a:tr h="26596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0.516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194319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64354"/>
                  </a:ext>
                </a:extLst>
              </a:tr>
            </a:tbl>
          </a:graphicData>
        </a:graphic>
      </p:graphicFrame>
      <p:graphicFrame>
        <p:nvGraphicFramePr>
          <p:cNvPr id="21" name="Table 18">
            <a:extLst>
              <a:ext uri="{FF2B5EF4-FFF2-40B4-BE49-F238E27FC236}">
                <a16:creationId xmlns:a16="http://schemas.microsoft.com/office/drawing/2014/main" id="{E014C2C6-E49B-4053-82ED-B147A19E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92907"/>
              </p:ext>
            </p:extLst>
          </p:nvPr>
        </p:nvGraphicFramePr>
        <p:xfrm>
          <a:off x="8109281" y="3457874"/>
          <a:ext cx="3701289" cy="75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62">
                  <a:extLst>
                    <a:ext uri="{9D8B030D-6E8A-4147-A177-3AD203B41FA5}">
                      <a16:colId xmlns:a16="http://schemas.microsoft.com/office/drawing/2014/main" val="1008507369"/>
                    </a:ext>
                  </a:extLst>
                </a:gridCol>
                <a:gridCol w="850594">
                  <a:extLst>
                    <a:ext uri="{9D8B030D-6E8A-4147-A177-3AD203B41FA5}">
                      <a16:colId xmlns:a16="http://schemas.microsoft.com/office/drawing/2014/main" val="46070535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213131835"/>
                    </a:ext>
                  </a:extLst>
                </a:gridCol>
                <a:gridCol w="878590">
                  <a:extLst>
                    <a:ext uri="{9D8B030D-6E8A-4147-A177-3AD203B41FA5}">
                      <a16:colId xmlns:a16="http://schemas.microsoft.com/office/drawing/2014/main" val="1621463163"/>
                    </a:ext>
                  </a:extLst>
                </a:gridCol>
              </a:tblGrid>
              <a:tr h="26596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0.668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0.449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194319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0.6199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0.521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6435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E44236A-A356-4FC8-9CBE-8830D5FCF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32452"/>
              </p:ext>
            </p:extLst>
          </p:nvPr>
        </p:nvGraphicFramePr>
        <p:xfrm>
          <a:off x="3140241" y="4777409"/>
          <a:ext cx="3673641" cy="19134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4547">
                  <a:extLst>
                    <a:ext uri="{9D8B030D-6E8A-4147-A177-3AD203B41FA5}">
                      <a16:colId xmlns:a16="http://schemas.microsoft.com/office/drawing/2014/main" val="3971533288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281403204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175585687"/>
                    </a:ext>
                  </a:extLst>
                </a:gridCol>
              </a:tblGrid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2000" dirty="0">
                          <a:effectLst/>
                        </a:rPr>
                        <a:t>Reference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6851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2000" dirty="0">
                          <a:effectLst/>
                        </a:rPr>
                        <a:t>Prediction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b="1">
                          <a:effectLst/>
                        </a:rPr>
                        <a:t>Serious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b="1" dirty="0">
                          <a:effectLst/>
                        </a:rPr>
                        <a:t>Slight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36288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Serious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109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136864"/>
                  </a:ext>
                </a:extLst>
              </a:tr>
              <a:tr h="47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>
                          <a:effectLst/>
                        </a:rPr>
                        <a:t>Slight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8985" algn="l"/>
                        </a:tabLst>
                      </a:pPr>
                      <a:r>
                        <a:rPr lang="en-GB" sz="1800" dirty="0">
                          <a:effectLst/>
                        </a:rPr>
                        <a:t>491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59852"/>
                  </a:ext>
                </a:extLst>
              </a:tr>
            </a:tbl>
          </a:graphicData>
        </a:graphic>
      </p:graphicFrame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82F7FD52-2B28-4832-8C2F-ED1AD06E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90343"/>
              </p:ext>
            </p:extLst>
          </p:nvPr>
        </p:nvGraphicFramePr>
        <p:xfrm>
          <a:off x="7200324" y="5334798"/>
          <a:ext cx="3701289" cy="75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62">
                  <a:extLst>
                    <a:ext uri="{9D8B030D-6E8A-4147-A177-3AD203B41FA5}">
                      <a16:colId xmlns:a16="http://schemas.microsoft.com/office/drawing/2014/main" val="1008507369"/>
                    </a:ext>
                  </a:extLst>
                </a:gridCol>
                <a:gridCol w="850594">
                  <a:extLst>
                    <a:ext uri="{9D8B030D-6E8A-4147-A177-3AD203B41FA5}">
                      <a16:colId xmlns:a16="http://schemas.microsoft.com/office/drawing/2014/main" val="46070535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213131835"/>
                    </a:ext>
                  </a:extLst>
                </a:gridCol>
                <a:gridCol w="878590">
                  <a:extLst>
                    <a:ext uri="{9D8B030D-6E8A-4147-A177-3AD203B41FA5}">
                      <a16:colId xmlns:a16="http://schemas.microsoft.com/office/drawing/2014/main" val="1621463163"/>
                    </a:ext>
                  </a:extLst>
                </a:gridCol>
              </a:tblGrid>
              <a:tr h="26596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0.669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194319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0.520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6435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50FABFB-03A2-473E-B0CF-E56BDF9A0BB8}"/>
              </a:ext>
            </a:extLst>
          </p:cNvPr>
          <p:cNvSpPr txBox="1"/>
          <p:nvPr/>
        </p:nvSpPr>
        <p:spPr>
          <a:xfrm>
            <a:off x="7443537" y="4777409"/>
            <a:ext cx="474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RF with 2 </a:t>
            </a:r>
            <a:r>
              <a:rPr lang="en-GB" sz="2000" b="1" dirty="0" err="1"/>
              <a:t>mtry</a:t>
            </a:r>
            <a:r>
              <a:rPr lang="en-GB" sz="2000" b="1" dirty="0"/>
              <a:t> and 2 nodes</a:t>
            </a:r>
          </a:p>
        </p:txBody>
      </p:sp>
    </p:spTree>
    <p:extLst>
      <p:ext uri="{BB962C8B-B14F-4D97-AF65-F5344CB8AC3E}">
        <p14:creationId xmlns:p14="http://schemas.microsoft.com/office/powerpoint/2010/main" val="177603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939-B9AF-4BA8-87E3-BC8BA8B9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58BD-453F-4BBF-BA95-199DD1E2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Road accident is still a challenging problem.</a:t>
            </a:r>
          </a:p>
          <a:p>
            <a:r>
              <a:rPr lang="en-GB" dirty="0"/>
              <a:t>Hour, Day, Month, and Mode of Travel are important features</a:t>
            </a:r>
          </a:p>
          <a:p>
            <a:r>
              <a:rPr lang="en-GB" dirty="0"/>
              <a:t>Parameter tuning is important.</a:t>
            </a:r>
          </a:p>
          <a:p>
            <a:r>
              <a:rPr lang="en-GB" dirty="0"/>
              <a:t>Future work: </a:t>
            </a:r>
          </a:p>
          <a:p>
            <a:pPr marL="0" indent="0">
              <a:buNone/>
            </a:pPr>
            <a:r>
              <a:rPr lang="en-GB" dirty="0"/>
              <a:t>    	Better feature engineering</a:t>
            </a:r>
          </a:p>
          <a:p>
            <a:pPr marL="0" indent="0">
              <a:buNone/>
            </a:pPr>
            <a:r>
              <a:rPr lang="en-GB" dirty="0"/>
              <a:t>	Explore underlying parameters inside RF</a:t>
            </a:r>
          </a:p>
          <a:p>
            <a:pPr marL="0" indent="0">
              <a:buNone/>
            </a:pPr>
            <a:r>
              <a:rPr lang="en-GB" dirty="0"/>
              <a:t>	Add more data (using multiple years)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7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9140-9850-4485-9ED3-C9D33346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9F10-DDF3-415A-8FF3-D3877936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https://data.gov.uk/dataset/cb7ae6f0-4be6-4935-9277-47e5ce24a11f/road-safety-data</a:t>
            </a:r>
            <a:endParaRPr lang="en-GB" dirty="0"/>
          </a:p>
          <a:p>
            <a:r>
              <a:rPr lang="en-GB" dirty="0">
                <a:hlinkClick r:id="rId4"/>
              </a:rPr>
              <a:t>https://www.cdc.gov/injury/features/global-road-safety/index.html</a:t>
            </a:r>
            <a:endParaRPr lang="en-GB" dirty="0"/>
          </a:p>
          <a:p>
            <a:r>
              <a:rPr lang="en-GB" dirty="0">
                <a:hlinkClick r:id="rId5"/>
              </a:rPr>
              <a:t>https://www.statista.com/statistics/1108748/cause-of-death-estimate-and-actual-worldwide/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33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C3DC-A48E-4C1B-8489-26C7EFEB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C26B-2954-4F3E-B40A-8EEAFA33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1" y="1825625"/>
            <a:ext cx="5558144" cy="4351338"/>
          </a:xfrm>
        </p:spPr>
        <p:txBody>
          <a:bodyPr/>
          <a:lstStyle/>
          <a:p>
            <a:r>
              <a:rPr lang="en-GB" dirty="0"/>
              <a:t>Every day, almost 3,700 people killed globally</a:t>
            </a:r>
          </a:p>
          <a:p>
            <a:r>
              <a:rPr lang="en-GB" dirty="0"/>
              <a:t>Ninth leading cause of death globally for all age groups </a:t>
            </a:r>
          </a:p>
          <a:p>
            <a:r>
              <a:rPr lang="en-GB" dirty="0"/>
              <a:t>$1.8 trillion cost from 2015–2030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43505-1594-49FA-AC30-EB584B68E70A}"/>
              </a:ext>
            </a:extLst>
          </p:cNvPr>
          <p:cNvSpPr txBox="1"/>
          <p:nvPr/>
        </p:nvSpPr>
        <p:spPr>
          <a:xfrm>
            <a:off x="140591" y="6186038"/>
            <a:ext cx="1261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https://www.cdc.gov/injury/features/global-road-safety/index.html</a:t>
            </a:r>
            <a:endParaRPr lang="en-GB" dirty="0"/>
          </a:p>
          <a:p>
            <a:r>
              <a:rPr lang="en-GB" dirty="0"/>
              <a:t>              </a:t>
            </a:r>
            <a:r>
              <a:rPr lang="en-GB" dirty="0">
                <a:hlinkClick r:id="rId4"/>
              </a:rPr>
              <a:t>https://www.statista.com/statistics/1108748/cause-of-death-estimate-and-actual-worldwide/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989E3-DEAC-444F-8AA2-4DEBB59C7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075" y="217710"/>
            <a:ext cx="5812110" cy="595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C3DC-A48E-4C1B-8489-26C7EFEB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C26B-2954-4F3E-B40A-8EEAFA33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93"/>
            <a:ext cx="10515600" cy="4351338"/>
          </a:xfrm>
        </p:spPr>
        <p:txBody>
          <a:bodyPr/>
          <a:lstStyle/>
          <a:p>
            <a:r>
              <a:rPr lang="en-GB" dirty="0"/>
              <a:t>Accident severity classification: Slight vs. Serious </a:t>
            </a:r>
          </a:p>
          <a:p>
            <a:r>
              <a:rPr lang="en-GB" dirty="0"/>
              <a:t>UK Road Safety Data (2019): Slight, Serious, Fatal</a:t>
            </a:r>
          </a:p>
          <a:p>
            <a:r>
              <a:rPr lang="en-GB" dirty="0"/>
              <a:t>3 Files: attendant, vehicle, and environment. </a:t>
            </a:r>
          </a:p>
          <a:p>
            <a:r>
              <a:rPr lang="en-GB" dirty="0"/>
              <a:t>Original data: 45k+ rows and 55 columns</a:t>
            </a:r>
          </a:p>
          <a:p>
            <a:r>
              <a:rPr lang="en-GB" dirty="0"/>
              <a:t>We use subset data: 10k+ rows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84C22-10CE-4CAE-A127-23E2249E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33" y="4319753"/>
            <a:ext cx="9000109" cy="2308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3C6C8-E14E-4B92-BF9C-5DA9845850FA}"/>
              </a:ext>
            </a:extLst>
          </p:cNvPr>
          <p:cNvSpPr txBox="1"/>
          <p:nvPr/>
        </p:nvSpPr>
        <p:spPr>
          <a:xfrm>
            <a:off x="5454870" y="5850235"/>
            <a:ext cx="57238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Source: </a:t>
            </a:r>
            <a:r>
              <a:rPr lang="en-GB" sz="2000" dirty="0">
                <a:hlinkClick r:id="rId4"/>
              </a:rPr>
              <a:t>https://data.gov.uk/dataset/cb7ae6f0-4be6-4935-9277-47e5ce24a11f/road-safety-data</a:t>
            </a:r>
            <a:r>
              <a:rPr lang="en-GB" sz="2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68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32D3-6AE6-4EDA-B9C4-55411720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1325563"/>
          </a:xfrm>
        </p:spPr>
        <p:txBody>
          <a:bodyPr/>
          <a:lstStyle/>
          <a:p>
            <a:r>
              <a:rPr lang="en-GB" dirty="0"/>
              <a:t>Analysis Steps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B0E2F7-E860-493B-B844-0BCDA00D58AA}"/>
              </a:ext>
            </a:extLst>
          </p:cNvPr>
          <p:cNvSpPr/>
          <p:nvPr/>
        </p:nvSpPr>
        <p:spPr>
          <a:xfrm>
            <a:off x="198383" y="3775320"/>
            <a:ext cx="2434458" cy="13919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Exploratory Data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065F30-94D0-4A12-AF46-7D0AA34DB482}"/>
              </a:ext>
            </a:extLst>
          </p:cNvPr>
          <p:cNvSpPr/>
          <p:nvPr/>
        </p:nvSpPr>
        <p:spPr>
          <a:xfrm>
            <a:off x="172108" y="1690688"/>
            <a:ext cx="2460734" cy="13919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Data </a:t>
            </a:r>
            <a:r>
              <a:rPr lang="en-GB" sz="2800" dirty="0" err="1"/>
              <a:t>Preprocessing</a:t>
            </a:r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A6E8-8E76-400B-B6CC-0E430B011E24}"/>
              </a:ext>
            </a:extLst>
          </p:cNvPr>
          <p:cNvSpPr/>
          <p:nvPr/>
        </p:nvSpPr>
        <p:spPr>
          <a:xfrm>
            <a:off x="3138978" y="2737645"/>
            <a:ext cx="2423950" cy="13919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Model Exploration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A24166-1537-49FF-A8DF-A3A085FC9136}"/>
              </a:ext>
            </a:extLst>
          </p:cNvPr>
          <p:cNvSpPr/>
          <p:nvPr/>
        </p:nvSpPr>
        <p:spPr>
          <a:xfrm>
            <a:off x="6069064" y="2733003"/>
            <a:ext cx="2423951" cy="13919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Parameter Tuning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A57853-0A2E-4CD5-A2CB-7B819B463824}"/>
              </a:ext>
            </a:extLst>
          </p:cNvPr>
          <p:cNvSpPr/>
          <p:nvPr/>
        </p:nvSpPr>
        <p:spPr>
          <a:xfrm>
            <a:off x="9182917" y="1521694"/>
            <a:ext cx="2423951" cy="13919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Prediction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F0D3BB-A349-45D5-A0B0-2D0DBC93B6F8}"/>
              </a:ext>
            </a:extLst>
          </p:cNvPr>
          <p:cNvSpPr/>
          <p:nvPr/>
        </p:nvSpPr>
        <p:spPr>
          <a:xfrm>
            <a:off x="9182917" y="3699330"/>
            <a:ext cx="2423951" cy="13919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43ED15-AFCE-4016-8491-7404B03E42FD}"/>
              </a:ext>
            </a:extLst>
          </p:cNvPr>
          <p:cNvCxnSpPr/>
          <p:nvPr/>
        </p:nvCxnSpPr>
        <p:spPr>
          <a:xfrm>
            <a:off x="2759242" y="2733003"/>
            <a:ext cx="208547" cy="18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6E1537-EDD4-48CB-B99D-1D45D7CFBD8F}"/>
              </a:ext>
            </a:extLst>
          </p:cNvPr>
          <p:cNvCxnSpPr/>
          <p:nvPr/>
        </p:nvCxnSpPr>
        <p:spPr>
          <a:xfrm flipV="1">
            <a:off x="2759242" y="3914274"/>
            <a:ext cx="208547" cy="2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3969E3-04CB-4CA5-AF64-A2A7F9528ACA}"/>
              </a:ext>
            </a:extLst>
          </p:cNvPr>
          <p:cNvCxnSpPr/>
          <p:nvPr/>
        </p:nvCxnSpPr>
        <p:spPr>
          <a:xfrm>
            <a:off x="5678905" y="3429000"/>
            <a:ext cx="25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3BCAD8-5EC0-4D6A-B2F7-4E433D1C065B}"/>
              </a:ext>
            </a:extLst>
          </p:cNvPr>
          <p:cNvCxnSpPr/>
          <p:nvPr/>
        </p:nvCxnSpPr>
        <p:spPr>
          <a:xfrm flipV="1">
            <a:off x="8726905" y="2913687"/>
            <a:ext cx="288758" cy="16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9A1DB7-47A5-44D6-BA53-9C55FA89E615}"/>
              </a:ext>
            </a:extLst>
          </p:cNvPr>
          <p:cNvCxnSpPr/>
          <p:nvPr/>
        </p:nvCxnSpPr>
        <p:spPr>
          <a:xfrm>
            <a:off x="8726905" y="3775320"/>
            <a:ext cx="288758" cy="13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2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5A2-4D52-4B96-BA73-6B968CAC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0"/>
            <a:ext cx="10232571" cy="1325563"/>
          </a:xfrm>
        </p:spPr>
        <p:txBody>
          <a:bodyPr/>
          <a:lstStyle/>
          <a:p>
            <a:r>
              <a:rPr lang="en-GB" dirty="0"/>
              <a:t>1.1 Data </a:t>
            </a:r>
            <a:r>
              <a:rPr lang="en-GB" dirty="0" err="1"/>
              <a:t>preprocessing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231515-DEE8-475A-A853-24449CFBB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261274"/>
              </p:ext>
            </p:extLst>
          </p:nvPr>
        </p:nvGraphicFramePr>
        <p:xfrm>
          <a:off x="6713984" y="760583"/>
          <a:ext cx="4073008" cy="24082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51207">
                  <a:extLst>
                    <a:ext uri="{9D8B030D-6E8A-4147-A177-3AD203B41FA5}">
                      <a16:colId xmlns:a16="http://schemas.microsoft.com/office/drawing/2014/main" val="2977889823"/>
                    </a:ext>
                  </a:extLst>
                </a:gridCol>
                <a:gridCol w="1307544">
                  <a:extLst>
                    <a:ext uri="{9D8B030D-6E8A-4147-A177-3AD203B41FA5}">
                      <a16:colId xmlns:a16="http://schemas.microsoft.com/office/drawing/2014/main" val="1432354070"/>
                    </a:ext>
                  </a:extLst>
                </a:gridCol>
                <a:gridCol w="1214257">
                  <a:extLst>
                    <a:ext uri="{9D8B030D-6E8A-4147-A177-3AD203B41FA5}">
                      <a16:colId xmlns:a16="http://schemas.microsoft.com/office/drawing/2014/main" val="3460324531"/>
                    </a:ext>
                  </a:extLst>
                </a:gridCol>
              </a:tblGrid>
              <a:tr h="60132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Dataset (n=10,032)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14957"/>
                  </a:ext>
                </a:extLst>
              </a:tr>
              <a:tr h="601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Class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Serious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Slight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3948730"/>
                  </a:ext>
                </a:extLst>
              </a:tr>
              <a:tr h="604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Number of samples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4,032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6,000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1066071"/>
                  </a:ext>
                </a:extLst>
              </a:tr>
              <a:tr h="601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Percentage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40.21%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59.79%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433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C6B976-1D9A-4DEB-9170-87A976F32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17346"/>
              </p:ext>
            </p:extLst>
          </p:nvPr>
        </p:nvGraphicFramePr>
        <p:xfrm>
          <a:off x="3872741" y="4005990"/>
          <a:ext cx="3900583" cy="2138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690">
                  <a:extLst>
                    <a:ext uri="{9D8B030D-6E8A-4147-A177-3AD203B41FA5}">
                      <a16:colId xmlns:a16="http://schemas.microsoft.com/office/drawing/2014/main" val="2548882870"/>
                    </a:ext>
                  </a:extLst>
                </a:gridCol>
                <a:gridCol w="1238249">
                  <a:extLst>
                    <a:ext uri="{9D8B030D-6E8A-4147-A177-3AD203B41FA5}">
                      <a16:colId xmlns:a16="http://schemas.microsoft.com/office/drawing/2014/main" val="3332930593"/>
                    </a:ext>
                  </a:extLst>
                </a:gridCol>
                <a:gridCol w="1220644">
                  <a:extLst>
                    <a:ext uri="{9D8B030D-6E8A-4147-A177-3AD203B41FA5}">
                      <a16:colId xmlns:a16="http://schemas.microsoft.com/office/drawing/2014/main" val="4131810484"/>
                    </a:ext>
                  </a:extLst>
                </a:gridCol>
              </a:tblGrid>
              <a:tr h="48612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90% of Dataset (n=9,029)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0877"/>
                  </a:ext>
                </a:extLst>
              </a:tr>
              <a:tr h="486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Serious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Slight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2154188"/>
                  </a:ext>
                </a:extLst>
              </a:tr>
              <a:tr h="5486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Number of samples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3,620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5,400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4512130"/>
                  </a:ext>
                </a:extLst>
              </a:tr>
              <a:tr h="5922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Percentage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40.19%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59.81%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76488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444F31-6A46-4EB2-9E5D-697A9C72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94247"/>
              </p:ext>
            </p:extLst>
          </p:nvPr>
        </p:nvGraphicFramePr>
        <p:xfrm>
          <a:off x="7971183" y="4005990"/>
          <a:ext cx="4088223" cy="2138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741">
                  <a:extLst>
                    <a:ext uri="{9D8B030D-6E8A-4147-A177-3AD203B41FA5}">
                      <a16:colId xmlns:a16="http://schemas.microsoft.com/office/drawing/2014/main" val="3413532882"/>
                    </a:ext>
                  </a:extLst>
                </a:gridCol>
                <a:gridCol w="1362741">
                  <a:extLst>
                    <a:ext uri="{9D8B030D-6E8A-4147-A177-3AD203B41FA5}">
                      <a16:colId xmlns:a16="http://schemas.microsoft.com/office/drawing/2014/main" val="4094008204"/>
                    </a:ext>
                  </a:extLst>
                </a:gridCol>
                <a:gridCol w="1362741">
                  <a:extLst>
                    <a:ext uri="{9D8B030D-6E8A-4147-A177-3AD203B41FA5}">
                      <a16:colId xmlns:a16="http://schemas.microsoft.com/office/drawing/2014/main" val="3633848951"/>
                    </a:ext>
                  </a:extLst>
                </a:gridCol>
              </a:tblGrid>
              <a:tr h="48998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10% of Dataset (n=1,003)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9214"/>
                  </a:ext>
                </a:extLst>
              </a:tr>
              <a:tr h="4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Class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Serious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Slight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4636173"/>
                  </a:ext>
                </a:extLst>
              </a:tr>
              <a:tr h="668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Number of samples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6554391"/>
                  </a:ext>
                </a:extLst>
              </a:tr>
              <a:tr h="4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Percentage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40.18%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59.82%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701356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848A09-E462-4269-859B-946743F78789}"/>
              </a:ext>
            </a:extLst>
          </p:cNvPr>
          <p:cNvCxnSpPr>
            <a:cxnSpLocks/>
          </p:cNvCxnSpPr>
          <p:nvPr/>
        </p:nvCxnSpPr>
        <p:spPr>
          <a:xfrm flipH="1">
            <a:off x="7382537" y="3285865"/>
            <a:ext cx="390787" cy="60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549D24-C807-4B48-A4F0-3BC77C205B64}"/>
              </a:ext>
            </a:extLst>
          </p:cNvPr>
          <p:cNvCxnSpPr>
            <a:cxnSpLocks/>
          </p:cNvCxnSpPr>
          <p:nvPr/>
        </p:nvCxnSpPr>
        <p:spPr>
          <a:xfrm>
            <a:off x="10015294" y="3326623"/>
            <a:ext cx="406540" cy="52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023772-8B74-4BE3-A16B-A7BA2908A49E}"/>
              </a:ext>
            </a:extLst>
          </p:cNvPr>
          <p:cNvSpPr txBox="1"/>
          <p:nvPr/>
        </p:nvSpPr>
        <p:spPr>
          <a:xfrm>
            <a:off x="9338992" y="6144425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Test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C5505-A173-4C36-86AD-17206CB1A187}"/>
              </a:ext>
            </a:extLst>
          </p:cNvPr>
          <p:cNvSpPr txBox="1"/>
          <p:nvPr/>
        </p:nvSpPr>
        <p:spPr>
          <a:xfrm>
            <a:off x="4682219" y="6166571"/>
            <a:ext cx="282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Training Dataset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DA7DA33-67B1-49E8-8AF0-5B424E1862D7}"/>
              </a:ext>
            </a:extLst>
          </p:cNvPr>
          <p:cNvSpPr txBox="1">
            <a:spLocks/>
          </p:cNvSpPr>
          <p:nvPr/>
        </p:nvSpPr>
        <p:spPr>
          <a:xfrm>
            <a:off x="834460" y="1253331"/>
            <a:ext cx="56808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Merge 3 files</a:t>
            </a:r>
          </a:p>
          <a:p>
            <a:r>
              <a:rPr lang="en-GB" dirty="0"/>
              <a:t>Drop columns 90%+ same values</a:t>
            </a:r>
          </a:p>
          <a:p>
            <a:r>
              <a:rPr lang="en-GB" dirty="0"/>
              <a:t>Drop columns with text data</a:t>
            </a:r>
          </a:p>
          <a:p>
            <a:r>
              <a:rPr lang="en-GB" dirty="0"/>
              <a:t>Process datetime</a:t>
            </a:r>
          </a:p>
          <a:p>
            <a:r>
              <a:rPr lang="en-GB" dirty="0"/>
              <a:t>Split train/test 90/10 proportionally</a:t>
            </a:r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4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7FC-9EEA-40AC-98F4-ED311060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86" y="187927"/>
            <a:ext cx="10515600" cy="1325563"/>
          </a:xfrm>
        </p:spPr>
        <p:txBody>
          <a:bodyPr/>
          <a:lstStyle/>
          <a:p>
            <a:r>
              <a:rPr lang="en-GB" dirty="0"/>
              <a:t>1.2 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CFDDD-3571-4871-B785-01209820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5" y="3518455"/>
            <a:ext cx="6272463" cy="3339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4FBB5-9367-424F-B386-F4D4A0F39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58" y="3357523"/>
            <a:ext cx="5499446" cy="3500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D39FD-BA9C-4A63-AE4D-C684D43700A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95761" y="1150883"/>
            <a:ext cx="2828925" cy="220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FAFA8-987C-4832-A094-AC08C7522C8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67314" y="1513490"/>
            <a:ext cx="4019541" cy="19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4602-4E7D-4AA7-8A23-6E51854F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72" y="229143"/>
            <a:ext cx="10515600" cy="1325563"/>
          </a:xfrm>
        </p:spPr>
        <p:txBody>
          <a:bodyPr/>
          <a:lstStyle/>
          <a:p>
            <a:r>
              <a:rPr lang="en-GB" dirty="0"/>
              <a:t>3. Model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6FE4-0857-472E-B9F8-A1CE2E90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495" y="670260"/>
            <a:ext cx="10515600" cy="4351338"/>
          </a:xfrm>
        </p:spPr>
        <p:txBody>
          <a:bodyPr/>
          <a:lstStyle/>
          <a:p>
            <a:r>
              <a:rPr lang="en-GB" dirty="0"/>
              <a:t>10-fold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AD157-FF40-479C-98C8-638AFF0F26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712729"/>
            <a:ext cx="6313714" cy="3765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CBDCC-62E1-45ED-80E8-51DFCC82C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554706"/>
            <a:ext cx="561086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097B1-E97F-4BB9-8289-C81B93372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05" y="1755360"/>
            <a:ext cx="5110087" cy="456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587B0-0A05-4882-A84B-13D5A1B74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391" y="2412585"/>
            <a:ext cx="6137391" cy="43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7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4602-4E7D-4AA7-8A23-6E51854F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72" y="229143"/>
            <a:ext cx="10515600" cy="1325563"/>
          </a:xfrm>
        </p:spPr>
        <p:txBody>
          <a:bodyPr/>
          <a:lstStyle/>
          <a:p>
            <a:r>
              <a:rPr lang="en-GB" dirty="0"/>
              <a:t>3. Model Exploration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6FE4-0857-472E-B9F8-A1CE2E90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960"/>
            <a:ext cx="10808368" cy="4637672"/>
          </a:xfrm>
        </p:spPr>
        <p:txBody>
          <a:bodyPr/>
          <a:lstStyle/>
          <a:p>
            <a:r>
              <a:rPr lang="en-GB" dirty="0"/>
              <a:t>Feature scaling</a:t>
            </a:r>
          </a:p>
          <a:p>
            <a:r>
              <a:rPr lang="en-GB" dirty="0"/>
              <a:t>Feature engineering</a:t>
            </a:r>
          </a:p>
          <a:p>
            <a:r>
              <a:rPr lang="en-GB" dirty="0"/>
              <a:t>Variable importance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AE008-6C83-405D-A818-28B08CE487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745" y="3237480"/>
            <a:ext cx="4291330" cy="3397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AD7FA-B801-41EA-9A87-0E4B363D00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67987" y="3381735"/>
            <a:ext cx="3918285" cy="3099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CFD779-1301-4BAD-BDD7-3D28955CF85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09184" y="2624522"/>
            <a:ext cx="3231140" cy="37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CE2E-84DA-4206-88D7-015BF982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45" y="78745"/>
            <a:ext cx="10515600" cy="1325563"/>
          </a:xfrm>
        </p:spPr>
        <p:txBody>
          <a:bodyPr/>
          <a:lstStyle/>
          <a:p>
            <a:r>
              <a:rPr lang="en-GB" dirty="0"/>
              <a:t>4. RF Parameter Tuning: 2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2FBB-2DD8-483F-A20A-CE4FADDC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523"/>
            <a:ext cx="10676255" cy="1978932"/>
          </a:xfrm>
        </p:spPr>
        <p:txBody>
          <a:bodyPr>
            <a:normAutofit/>
          </a:bodyPr>
          <a:lstStyle/>
          <a:p>
            <a:r>
              <a:rPr lang="en-GB" sz="2400" dirty="0" err="1"/>
              <a:t>mtry</a:t>
            </a:r>
            <a:r>
              <a:rPr lang="en-GB" sz="2400" dirty="0"/>
              <a:t>:(2,4,6,10,18), </a:t>
            </a:r>
            <a:r>
              <a:rPr lang="en-GB" sz="2400" dirty="0" err="1"/>
              <a:t>nodesize</a:t>
            </a:r>
            <a:r>
              <a:rPr lang="en-GB" sz="2400" dirty="0"/>
              <a:t>:(1,3,5,7,10) = 25 pairs </a:t>
            </a:r>
          </a:p>
          <a:p>
            <a:r>
              <a:rPr lang="en-GB" dirty="0"/>
              <a:t>5-fold cv with 5 reps                                       •  OOB error with 5 reps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3D1B7-A2F3-42C8-994C-1F1712D1C94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6517"/>
            <a:ext cx="60960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3561B-A562-4CB9-9D3D-BF911C46E789}"/>
              </a:ext>
            </a:extLst>
          </p:cNvPr>
          <p:cNvSpPr txBox="1"/>
          <p:nvPr/>
        </p:nvSpPr>
        <p:spPr>
          <a:xfrm>
            <a:off x="422759" y="2292584"/>
            <a:ext cx="529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fold = 5 reps * 25 pairs = 125 runs = 25 average pairs </a:t>
            </a:r>
          </a:p>
          <a:p>
            <a:r>
              <a:rPr lang="en-GB" dirty="0"/>
              <a:t>5 folds =  5 * 25 = 125 pairs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72C6A3-8B47-496C-ACA8-28FF02D263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3835" y="2970656"/>
            <a:ext cx="5731510" cy="38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7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1364</Words>
  <Application>Microsoft Office PowerPoint</Application>
  <PresentationFormat>Widescreen</PresentationFormat>
  <Paragraphs>245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UK Road Accident Severity Classification</vt:lpstr>
      <vt:lpstr>Motivation</vt:lpstr>
      <vt:lpstr>Data</vt:lpstr>
      <vt:lpstr>Analysis Steps</vt:lpstr>
      <vt:lpstr>1.1 Data preprocessing</vt:lpstr>
      <vt:lpstr>1.2 Exploratory Data Analysis</vt:lpstr>
      <vt:lpstr>3. Model Exploration</vt:lpstr>
      <vt:lpstr>3. Model Exploration (cont.)</vt:lpstr>
      <vt:lpstr>4. RF Parameter Tuning: 2 methods</vt:lpstr>
      <vt:lpstr>5. Final Prediction and Analysis</vt:lpstr>
      <vt:lpstr>Conclusion and 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Road Accident classification</dc:title>
  <dc:creator>Nattapat Juthaprachakul</dc:creator>
  <cp:lastModifiedBy>Nattapat Juthaprachakul</cp:lastModifiedBy>
  <cp:revision>98</cp:revision>
  <dcterms:created xsi:type="dcterms:W3CDTF">2020-12-10T09:11:39Z</dcterms:created>
  <dcterms:modified xsi:type="dcterms:W3CDTF">2020-12-12T00:29:44Z</dcterms:modified>
</cp:coreProperties>
</file>