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0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6" r:id="rId6"/>
    <p:sldId id="272" r:id="rId7"/>
    <p:sldId id="273" r:id="rId8"/>
    <p:sldId id="274" r:id="rId9"/>
    <p:sldId id="275" r:id="rId10"/>
    <p:sldId id="265" r:id="rId11"/>
    <p:sldId id="276" r:id="rId12"/>
    <p:sldId id="270" r:id="rId13"/>
    <p:sldId id="263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Days One" panose="020B0604020202020204" charset="0"/>
      <p:regular r:id="rId24"/>
    </p:embeddedFont>
    <p:embeddedFont>
      <p:font typeface="Helvetica LT Pro" panose="020B0504020202020204" pitchFamily="34" charset="0"/>
      <p:regular r:id="rId25"/>
      <p:bold r:id="rId26"/>
      <p:italic r:id="rId27"/>
      <p:boldItalic r:id="rId28"/>
    </p:embeddedFont>
    <p:embeddedFont>
      <p:font typeface="IBM Plex Mono" panose="020B0509050203000203" pitchFamily="49" charset="0"/>
      <p:regular r:id="rId29"/>
      <p:bold r:id="rId30"/>
      <p:italic r:id="rId31"/>
      <p:boldItalic r:id="rId32"/>
    </p:embeddedFont>
    <p:embeddedFont>
      <p:font typeface="Michroma" panose="020B0604020202020204" charset="0"/>
      <p:regular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Raleway" pitchFamily="2" charset="0"/>
      <p:regular r:id="rId38"/>
      <p:bold r:id="rId39"/>
      <p:italic r:id="rId40"/>
      <p:boldItalic r:id="rId41"/>
    </p:embeddedFont>
    <p:embeddedFont>
      <p:font typeface="Space Mono" panose="020B0604020202020204" charset="0"/>
      <p:regular r:id="rId42"/>
      <p:bold r:id="rId43"/>
      <p:italic r:id="rId44"/>
      <p:boldItalic r:id="rId45"/>
    </p:embeddedFont>
    <p:embeddedFont>
      <p:font typeface="Wingdings 3" panose="05040102010807070707" pitchFamily="18" charset="2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9" autoAdjust="0"/>
  </p:normalViewPr>
  <p:slideViewPr>
    <p:cSldViewPr snapToGrid="0">
      <p:cViewPr varScale="1">
        <p:scale>
          <a:sx n="131" d="100"/>
          <a:sy n="131" d="100"/>
        </p:scale>
        <p:origin x="10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45" Type="http://schemas.openxmlformats.org/officeDocument/2006/relationships/font" Target="fonts/font30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openxmlformats.org/officeDocument/2006/relationships/font" Target="fonts/font2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font" Target="fonts/font2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46" Type="http://schemas.openxmlformats.org/officeDocument/2006/relationships/font" Target="fonts/font31.fntdata"/><Relationship Id="rId20" Type="http://schemas.openxmlformats.org/officeDocument/2006/relationships/font" Target="fonts/font5.fntdata"/><Relationship Id="rId41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hartercom-my.sharepoint.com/personal/thendralvanan_senguttuvan_charter_com/Documents/Desktop/Drive/DQM/Documents/Data%20Science/Cor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hartercom-my.sharepoint.com/personal/thendralvanan_senguttuvan_charter_com/Documents/Desktop/Drive/DQM/Documents/Data%20Science/Cor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Sheet1!$A$1:$A$12</c:f>
              <c:strCache>
                <c:ptCount val="11"/>
                <c:pt idx="0">
                  <c:v>Married</c:v>
                </c:pt>
                <c:pt idx="1">
                  <c:v>Education</c:v>
                </c:pt>
                <c:pt idx="2">
                  <c:v>Laon Amount Term</c:v>
                </c:pt>
                <c:pt idx="3">
                  <c:v>Gender</c:v>
                </c:pt>
                <c:pt idx="4">
                  <c:v>Self Employed</c:v>
                </c:pt>
                <c:pt idx="5">
                  <c:v>Applicant Income</c:v>
                </c:pt>
                <c:pt idx="6">
                  <c:v>Co Applicant Income</c:v>
                </c:pt>
                <c:pt idx="7">
                  <c:v>Dependents</c:v>
                </c:pt>
                <c:pt idx="8">
                  <c:v>Laon Amount</c:v>
                </c:pt>
                <c:pt idx="9">
                  <c:v>Property Area</c:v>
                </c:pt>
                <c:pt idx="10">
                  <c:v>Credit History</c:v>
                </c:pt>
              </c:strCache>
            </c:str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-9.1999999999999998E-2</c:v>
                </c:pt>
                <c:pt idx="1">
                  <c:v>-5.6000000000000001E-2</c:v>
                </c:pt>
                <c:pt idx="2">
                  <c:v>-0.05</c:v>
                </c:pt>
                <c:pt idx="3">
                  <c:v>-0.02</c:v>
                </c:pt>
                <c:pt idx="4">
                  <c:v>-1.7999999999999999E-2</c:v>
                </c:pt>
                <c:pt idx="5">
                  <c:v>-0.01</c:v>
                </c:pt>
                <c:pt idx="6">
                  <c:v>8.9999999999999993E-3</c:v>
                </c:pt>
                <c:pt idx="7">
                  <c:v>1.4E-2</c:v>
                </c:pt>
                <c:pt idx="8">
                  <c:v>4.1000000000000002E-2</c:v>
                </c:pt>
                <c:pt idx="9">
                  <c:v>0.17</c:v>
                </c:pt>
                <c:pt idx="1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F4-4DCD-A316-2AC662F06A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63631568"/>
        <c:axId val="460721840"/>
      </c:barChart>
      <c:catAx>
        <c:axId val="46363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721840"/>
        <c:crosses val="autoZero"/>
        <c:auto val="1"/>
        <c:lblAlgn val="ctr"/>
        <c:lblOffset val="100"/>
        <c:noMultiLvlLbl val="0"/>
      </c:catAx>
      <c:valAx>
        <c:axId val="460721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363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'Sheet1 (2)'!$A$1:$A$12</c:f>
              <c:strCache>
                <c:ptCount val="11"/>
                <c:pt idx="0">
                  <c:v>Co Applicant Income</c:v>
                </c:pt>
                <c:pt idx="1">
                  <c:v>Applicant Income</c:v>
                </c:pt>
                <c:pt idx="2">
                  <c:v>Dependents</c:v>
                </c:pt>
                <c:pt idx="3">
                  <c:v>Self Employed</c:v>
                </c:pt>
                <c:pt idx="4">
                  <c:v>Gender</c:v>
                </c:pt>
                <c:pt idx="5">
                  <c:v>Laon Amount</c:v>
                </c:pt>
                <c:pt idx="6">
                  <c:v>Laon Amount Term</c:v>
                </c:pt>
                <c:pt idx="7">
                  <c:v>Education</c:v>
                </c:pt>
                <c:pt idx="8">
                  <c:v>Married</c:v>
                </c:pt>
                <c:pt idx="9">
                  <c:v>Property Area</c:v>
                </c:pt>
                <c:pt idx="10">
                  <c:v>Credit History</c:v>
                </c:pt>
              </c:strCache>
            </c:strRef>
          </c:cat>
          <c:val>
            <c:numRef>
              <c:f>'Sheet1 (2)'!$B$1:$B$12</c:f>
              <c:numCache>
                <c:formatCode>General</c:formatCode>
                <c:ptCount val="12"/>
                <c:pt idx="0">
                  <c:v>8.9999999999999993E-3</c:v>
                </c:pt>
                <c:pt idx="1">
                  <c:v>0.01</c:v>
                </c:pt>
                <c:pt idx="2">
                  <c:v>1.4E-2</c:v>
                </c:pt>
                <c:pt idx="3">
                  <c:v>1.7999999999999999E-2</c:v>
                </c:pt>
                <c:pt idx="4">
                  <c:v>0.02</c:v>
                </c:pt>
                <c:pt idx="5">
                  <c:v>4.1000000000000002E-2</c:v>
                </c:pt>
                <c:pt idx="6">
                  <c:v>0.05</c:v>
                </c:pt>
                <c:pt idx="7">
                  <c:v>5.6000000000000001E-2</c:v>
                </c:pt>
                <c:pt idx="8">
                  <c:v>9.1999999999999998E-2</c:v>
                </c:pt>
                <c:pt idx="9">
                  <c:v>0.17</c:v>
                </c:pt>
                <c:pt idx="10">
                  <c:v>0.61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4-4E5A-98F1-39BEA39D69E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63631568"/>
        <c:axId val="460721840"/>
      </c:barChart>
      <c:catAx>
        <c:axId val="46363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721840"/>
        <c:crosses val="autoZero"/>
        <c:auto val="1"/>
        <c:lblAlgn val="ctr"/>
        <c:lblOffset val="100"/>
        <c:noMultiLvlLbl val="0"/>
      </c:catAx>
      <c:valAx>
        <c:axId val="460721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363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69f6d5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69f6d5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3e2eca67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3e2eca67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4e824d3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4e824d3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7478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1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640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1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55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2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167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965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4126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57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6966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68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00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0864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Black">
  <p:cSld name="Cover Slide - Black">
    <p:bg>
      <p:bgPr>
        <a:solidFill>
          <a:srgbClr val="00000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53900" y="1712350"/>
            <a:ext cx="69723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Michroma"/>
              <a:buNone/>
              <a:defRPr sz="55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209800" y="4591556"/>
            <a:ext cx="33810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pace Mono"/>
              <a:buNone/>
              <a:defRPr sz="11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064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75750" y="114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82575" rtl="0">
              <a:spcBef>
                <a:spcPts val="1600"/>
              </a:spcBef>
              <a:spcAft>
                <a:spcPts val="0"/>
              </a:spcAft>
              <a:buSzPts val="85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566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 Alternate">
  <p:cSld name="Title Black Alternate">
    <p:bg>
      <p:bgPr>
        <a:solidFill>
          <a:srgbClr val="000000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932098" y="1674318"/>
            <a:ext cx="5189400" cy="19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600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382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499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34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5770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8458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678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187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992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4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  <p:sldLayoutId id="214748378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hendralvanans/Thinkful-Project/main/Capstone%202/loan_data.cs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51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6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EFB1521-B724-4E9D-B424-850742EED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85"/>
            <a:ext cx="9144000" cy="5140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C4CD812-44BD-4CB5-BE63-81401F831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20221C9-9035-4A88-8973-CFB57BC38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5655562" cy="51435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429442" y="720170"/>
            <a:ext cx="5006411" cy="29574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FEFFFF"/>
                </a:solidFill>
                <a:latin typeface="+mj-lt"/>
                <a:ea typeface="+mj-ea"/>
                <a:cs typeface="+mj-cs"/>
              </a:rPr>
              <a:t>Loan Status Prediction</a:t>
            </a:r>
          </a:p>
        </p:txBody>
      </p:sp>
      <p:sp>
        <p:nvSpPr>
          <p:cNvPr id="174" name="Freeform 23">
            <a:extLst>
              <a:ext uri="{FF2B5EF4-FFF2-40B4-BE49-F238E27FC236}">
                <a16:creationId xmlns:a16="http://schemas.microsoft.com/office/drawing/2014/main" id="{D194CE73-DAD8-4221-9CA7-6BF6E37D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774755"/>
            <a:ext cx="6303002" cy="642785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50B9F-4BD3-762B-3ED1-EB93CD8C22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126" b="11126"/>
          <a:stretch/>
        </p:blipFill>
        <p:spPr>
          <a:xfrm>
            <a:off x="6378189" y="1994854"/>
            <a:ext cx="2043182" cy="1149279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C98D-A1B7-F3A9-B41D-0F4773BF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DD58-5F38-A04C-6C7C-D5F3151B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30" y="1263063"/>
            <a:ext cx="8520600" cy="1843142"/>
          </a:xfrm>
        </p:spPr>
        <p:txBody>
          <a:bodyPr/>
          <a:lstStyle/>
          <a:p>
            <a:pPr algn="l" fontAlgn="base"/>
            <a:r>
              <a:rPr lang="en-US" sz="1800" b="0" i="0" dirty="0">
                <a:solidFill>
                  <a:srgbClr val="3C4043"/>
                </a:solidFill>
                <a:effectLst/>
                <a:latin typeface="Helvetica LT Pro" panose="020B0504020202020204" pitchFamily="34" charset="0"/>
                <a:cs typeface="Calibri" panose="020F0502020204030204" pitchFamily="34" charset="0"/>
              </a:rPr>
              <a:t>Since this seems to be classification problems. These 3 models have been chosen to predict the loan status based on the chosen features.</a:t>
            </a:r>
          </a:p>
          <a:p>
            <a:pPr algn="l" fontAlgn="base"/>
            <a:endParaRPr lang="en-US" sz="1800" b="0" i="0" dirty="0">
              <a:solidFill>
                <a:srgbClr val="3C4043"/>
              </a:solidFill>
              <a:effectLst/>
              <a:latin typeface="Helvetica LT Pro" panose="020B050402020202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i="0" dirty="0">
                <a:effectLst/>
                <a:latin typeface="Helvetica LT Pro" panose="020B0504020202020204" pitchFamily="34" charset="0"/>
              </a:rPr>
              <a:t>DecisionTreeClassifier</a:t>
            </a:r>
          </a:p>
          <a:p>
            <a:pPr lvl="1"/>
            <a:r>
              <a:rPr lang="en-US" b="1" i="0" dirty="0">
                <a:effectLst/>
                <a:latin typeface="Helvetica LT Pro" panose="020B0504020202020204" pitchFamily="34" charset="0"/>
              </a:rPr>
              <a:t>LogisticRegression</a:t>
            </a:r>
          </a:p>
          <a:p>
            <a:pPr lvl="1"/>
            <a:r>
              <a:rPr lang="en-US" b="1" i="0" dirty="0">
                <a:effectLst/>
                <a:latin typeface="Helvetica LT Pro" panose="020B0504020202020204" pitchFamily="34" charset="0"/>
              </a:rPr>
              <a:t>RandomForestClassifier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C98D-A1B7-F3A9-B41D-0F4773BF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Performance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DD58-5F38-A04C-6C7C-D5F3151BB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744403"/>
            <a:ext cx="8520600" cy="1843142"/>
          </a:xfrm>
        </p:spPr>
        <p:txBody>
          <a:bodyPr/>
          <a:lstStyle/>
          <a:p>
            <a:pPr algn="l" fontAlgn="base"/>
            <a:r>
              <a:rPr lang="en-US" sz="2000" b="0" i="0" dirty="0">
                <a:effectLst/>
                <a:latin typeface="Helvetica LT Pro" panose="020B0504020202020204" pitchFamily="34" charset="0"/>
              </a:rPr>
              <a:t>The LogisticRegression seems to be best model for this dataset which run in shorter elapsed time. </a:t>
            </a:r>
            <a:endParaRPr lang="en-US" sz="1600" b="0" i="0" dirty="0">
              <a:solidFill>
                <a:srgbClr val="3C4043"/>
              </a:solidFill>
              <a:effectLst/>
              <a:latin typeface="Helvetica LT Pro" panose="020B0504020202020204" pitchFamily="34" charset="0"/>
              <a:cs typeface="Calibri" panose="020F0502020204030204" pitchFamily="34" charset="0"/>
            </a:endParaRPr>
          </a:p>
          <a:p>
            <a:pPr marL="158750" indent="0" algn="l" fontAlgn="base">
              <a:buNone/>
            </a:pPr>
            <a:endParaRPr lang="en-US" sz="1800" b="0" i="0" dirty="0">
              <a:solidFill>
                <a:srgbClr val="3C404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62CAA9-FCA9-E236-9F11-7C8C6B5AB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60727"/>
              </p:ext>
            </p:extLst>
          </p:nvPr>
        </p:nvGraphicFramePr>
        <p:xfrm>
          <a:off x="1228725" y="1596491"/>
          <a:ext cx="6686550" cy="653836"/>
        </p:xfrm>
        <a:graphic>
          <a:graphicData uri="http://schemas.openxmlformats.org/drawingml/2006/table">
            <a:tbl>
              <a:tblPr/>
              <a:tblGrid>
                <a:gridCol w="1325105">
                  <a:extLst>
                    <a:ext uri="{9D8B030D-6E8A-4147-A177-3AD203B41FA5}">
                      <a16:colId xmlns:a16="http://schemas.microsoft.com/office/drawing/2014/main" val="3303958751"/>
                    </a:ext>
                  </a:extLst>
                </a:gridCol>
                <a:gridCol w="1072289">
                  <a:extLst>
                    <a:ext uri="{9D8B030D-6E8A-4147-A177-3AD203B41FA5}">
                      <a16:colId xmlns:a16="http://schemas.microsoft.com/office/drawing/2014/main" val="3944603530"/>
                    </a:ext>
                  </a:extLst>
                </a:gridCol>
                <a:gridCol w="1072289">
                  <a:extLst>
                    <a:ext uri="{9D8B030D-6E8A-4147-A177-3AD203B41FA5}">
                      <a16:colId xmlns:a16="http://schemas.microsoft.com/office/drawing/2014/main" val="3394845101"/>
                    </a:ext>
                  </a:extLst>
                </a:gridCol>
                <a:gridCol w="1072289">
                  <a:extLst>
                    <a:ext uri="{9D8B030D-6E8A-4147-A177-3AD203B41FA5}">
                      <a16:colId xmlns:a16="http://schemas.microsoft.com/office/drawing/2014/main" val="94631760"/>
                    </a:ext>
                  </a:extLst>
                </a:gridCol>
                <a:gridCol w="1072289">
                  <a:extLst>
                    <a:ext uri="{9D8B030D-6E8A-4147-A177-3AD203B41FA5}">
                      <a16:colId xmlns:a16="http://schemas.microsoft.com/office/drawing/2014/main" val="1072014141"/>
                    </a:ext>
                  </a:extLst>
                </a:gridCol>
                <a:gridCol w="1072289">
                  <a:extLst>
                    <a:ext uri="{9D8B030D-6E8A-4147-A177-3AD203B41FA5}">
                      <a16:colId xmlns:a16="http://schemas.microsoft.com/office/drawing/2014/main" val="342170695"/>
                    </a:ext>
                  </a:extLst>
                </a:gridCol>
              </a:tblGrid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38" marR="6538" marT="653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Accuracy Score</a:t>
                      </a:r>
                    </a:p>
                  </a:txBody>
                  <a:tcPr marL="6538" marR="6538" marT="6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Precision Score</a:t>
                      </a:r>
                    </a:p>
                  </a:txBody>
                  <a:tcPr marL="6538" marR="6538" marT="6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Recall Score</a:t>
                      </a:r>
                    </a:p>
                  </a:txBody>
                  <a:tcPr marL="6538" marR="6538" marT="6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6538" marR="6538" marT="6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Elapsed Time(Sec)</a:t>
                      </a:r>
                    </a:p>
                  </a:txBody>
                  <a:tcPr marL="6538" marR="6538" marT="6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967280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DecisionTreeClassifier</a:t>
                      </a:r>
                    </a:p>
                  </a:txBody>
                  <a:tcPr marL="6538" marR="6538" marT="6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15.033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503803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LogisticRegression</a:t>
                      </a:r>
                    </a:p>
                  </a:txBody>
                  <a:tcPr marL="6538" marR="6538" marT="6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8.73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54115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RandomForestClassifier</a:t>
                      </a:r>
                    </a:p>
                  </a:txBody>
                  <a:tcPr marL="6538" marR="6538" marT="653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53.64</a:t>
                      </a:r>
                    </a:p>
                  </a:txBody>
                  <a:tcPr marL="6538" marR="6538" marT="653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866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5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1DAB6-4107-A8F6-9A55-775095ED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7720390" cy="553200"/>
          </a:xfrm>
        </p:spPr>
        <p:txBody>
          <a:bodyPr/>
          <a:lstStyle/>
          <a:p>
            <a:r>
              <a:rPr lang="en-US" b="1" i="0" dirty="0">
                <a:effectLst/>
              </a:rPr>
              <a:t>Final Conclusions and Recommendations: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98789-85E2-4C01-EEA8-31855AF42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Helvetica LT Pro" panose="020B0504020202020204" pitchFamily="34" charset="0"/>
              </a:rPr>
              <a:t>The bank can now decide whether to give a loan to the applicant based on some factors such as Applicant Income, Loan Amount, previous Credit History, Co-applicant Income, etc. by deploying this Machine Learning Model to predict the loan to be approved or to be rejected for an applicant.</a:t>
            </a:r>
          </a:p>
          <a:p>
            <a:endParaRPr lang="en-US" dirty="0">
              <a:solidFill>
                <a:srgbClr val="3C4043"/>
              </a:solidFill>
              <a:latin typeface="Helvetica LT Pro" panose="020B0504020202020204" pitchFamily="34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Helvetica LT Pro" panose="020B0504020202020204" pitchFamily="34" charset="0"/>
              </a:rPr>
              <a:t>This makes the decision taking process much faster and more consistent across the applicants</a:t>
            </a:r>
          </a:p>
          <a:p>
            <a:endParaRPr lang="en-US" dirty="0">
              <a:solidFill>
                <a:srgbClr val="3C4043"/>
              </a:solidFill>
              <a:latin typeface="Helvetica LT Pro" panose="020B0504020202020204" pitchFamily="34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Helvetica LT Pro" panose="020B0504020202020204" pitchFamily="34" charset="0"/>
              </a:rPr>
              <a:t>This will remove all the redundancy and make the process seamless and more reliant by reducing the manual human intervention.</a:t>
            </a:r>
          </a:p>
          <a:p>
            <a:pPr marL="158750" indent="0" algn="l">
              <a:buNone/>
            </a:pPr>
            <a:endParaRPr lang="en-US" dirty="0">
              <a:latin typeface="-apple-system"/>
            </a:endParaRPr>
          </a:p>
          <a:p>
            <a:pPr marL="158750" indent="0" algn="l">
              <a:buNone/>
            </a:pPr>
            <a:r>
              <a:rPr lang="en-US" b="0" i="0" dirty="0">
                <a:effectLst/>
                <a:latin typeface="-apple-system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2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3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7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9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5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513993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32" name="Google Shape;132;p28"/>
          <p:cNvSpPr txBox="1">
            <a:spLocks noGrp="1"/>
          </p:cNvSpPr>
          <p:nvPr>
            <p:ph type="ctrTitle"/>
          </p:nvPr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2897" y="1403873"/>
            <a:ext cx="0" cy="24003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353581" y="416575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and problem statement</a:t>
            </a:r>
            <a:endParaRPr dirty="0"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243400" y="1310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C4043"/>
                </a:solidFill>
                <a:effectLst/>
                <a:latin typeface="Helvetica LT Pro" panose="020B0504020202020204" pitchFamily="34" charset="0"/>
              </a:rPr>
              <a:t>The bank need to decide whether to give a loan to the applicant based on some factors such as Applicant Income, Loan Amount, previous Credit History, Co-applicant Income, etc</a:t>
            </a:r>
            <a:r>
              <a:rPr lang="en-US" sz="2000" dirty="0">
                <a:solidFill>
                  <a:srgbClr val="3C4043"/>
                </a:solidFill>
                <a:latin typeface="Helvetica LT Pro" panose="020B0504020202020204" pitchFamily="34" charset="0"/>
              </a:rPr>
              <a:t>.</a:t>
            </a:r>
            <a:endParaRPr lang="en-US" sz="2000" b="0" i="0" dirty="0">
              <a:solidFill>
                <a:srgbClr val="3C4043"/>
              </a:solidFill>
              <a:effectLst/>
              <a:latin typeface="Helvetica LT Pro" panose="020B05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C4043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C4043"/>
                </a:solidFill>
                <a:effectLst/>
                <a:latin typeface="Helvetica LT Pro" panose="020B0504020202020204" pitchFamily="34" charset="0"/>
              </a:rPr>
              <a:t>Our goal is to build a Machine Learning Model to predict the loan to be approved or to be rejected for an applicant.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1250" dirty="0">
              <a:solidFill>
                <a:srgbClr val="000000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solidFill>
                <a:srgbClr val="000000"/>
              </a:solidFill>
              <a:latin typeface="Calibri" panose="020F0502020204030204" pitchFamily="34" charset="0"/>
              <a:ea typeface="Raleway"/>
              <a:cs typeface="Calibri" panose="020F0502020204030204" pitchFamily="34" charset="0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311700" y="13251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C4043"/>
                </a:solidFill>
                <a:effectLst/>
                <a:latin typeface="Helvetica LT Pro" panose="020B0504020202020204" pitchFamily="34" charset="0"/>
              </a:rPr>
              <a:t>In this Loan Status Prediction dataset, we have the data of applicants who previously applied for the loan based on the property which is a Property Loan.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C4043"/>
              </a:solidFill>
              <a:latin typeface="Helvetica LT Pro" panose="020B0504020202020204" pitchFamily="34" charset="0"/>
              <a:ea typeface="Open Sans"/>
              <a:cs typeface="Open Sans"/>
              <a:sym typeface="Open 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" sz="120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Data includes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Loan ID: A unique loan ID.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Gender: Either male or female.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Married: Weather Married(yes) or Not Married(No).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Dependents: Number of persons depending on the client.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Education: Applicant Education(Graduate or Undergraduate).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Self Employed: Self-employed (Yes/No).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Applicant Income: Applicant income.</a:t>
            </a:r>
            <a:endParaRPr sz="1800" dirty="0">
              <a:solidFill>
                <a:srgbClr val="000000"/>
              </a:solidFill>
              <a:latin typeface="Helvetica LT Pro" panose="020B0504020202020204" pitchFamily="34" charset="0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243400" y="13105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Co-applicant Income: Co-applicant income.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Loan Amount: Loan amount in thousands.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Loan Amount Term: Terms of the loan in months.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Credit History: Credit history meets guidelines.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Property Area: Applicants are living either Urban, Semi-Urban or Rural.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</a:rPr>
              <a:t>Loan Status: Loan approved (Y/N).</a:t>
            </a:r>
            <a:endParaRPr sz="1050" dirty="0">
              <a:solidFill>
                <a:schemeClr val="dk1"/>
              </a:solidFill>
              <a:latin typeface="Helvetica LT Pro" panose="020B0504020202020204" pitchFamily="34" charset="0"/>
              <a:ea typeface="Open Sans"/>
              <a:cs typeface="Open Sans"/>
              <a:sym typeface="Open Sans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650" u="sng" dirty="0">
              <a:solidFill>
                <a:schemeClr val="hlink"/>
              </a:solidFill>
              <a:latin typeface="Helvetica LT Pro" panose="020B0504020202020204" pitchFamily="34" charset="0"/>
              <a:ea typeface="Open Sans"/>
              <a:cs typeface="Open Sans"/>
              <a:sym typeface="Open Sans"/>
              <a:hlinkClick r:id="rId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Helvetica LT Pro" panose="020B0504020202020204" pitchFamily="34" charset="0"/>
                <a:ea typeface="Open Sans"/>
                <a:cs typeface="Open Sans"/>
                <a:sym typeface="Open Sans"/>
                <a:hlinkClick r:id="rId3"/>
              </a:rPr>
              <a:t>Raw data available here </a:t>
            </a:r>
            <a:endParaRPr sz="1800" dirty="0">
              <a:solidFill>
                <a:schemeClr val="dk1"/>
              </a:solidFill>
              <a:latin typeface="Helvetica LT Pro" panose="020B0504020202020204" pitchFamily="34" charset="0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69727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9CA6-4E71-5A67-62CB-F13E1669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50" y="196308"/>
            <a:ext cx="6312600" cy="553200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8818-FB61-0D3E-87FC-5A549EEB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836" y="1638605"/>
            <a:ext cx="8520600" cy="3738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Helvetica LT Pro" panose="020B0504020202020204" pitchFamily="34" charset="0"/>
              </a:rPr>
              <a:t>The distribution of Gender on approved and rejected status appears to be somewhat similar. However, there's a slightly higher median and more variability in the Married and dependents features.</a:t>
            </a:r>
            <a:endParaRPr lang="en-US" dirty="0">
              <a:latin typeface="Helvetica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7308D-96C7-AC8E-BC3E-55A234F5369F}"/>
              </a:ext>
            </a:extLst>
          </p:cNvPr>
          <p:cNvSpPr txBox="1"/>
          <p:nvPr/>
        </p:nvSpPr>
        <p:spPr>
          <a:xfrm>
            <a:off x="2755039" y="782435"/>
            <a:ext cx="363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Approved vs Rejected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3F532-9484-024B-886F-1C8C339E6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83" y="1184694"/>
            <a:ext cx="774490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8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9CA6-4E71-5A67-62CB-F13E1669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50" y="196308"/>
            <a:ext cx="6312600" cy="553200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8818-FB61-0D3E-87FC-5A549EEB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836" y="1638605"/>
            <a:ext cx="8520600" cy="3738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Helvetica LT Pro" panose="020B0504020202020204" pitchFamily="34" charset="0"/>
            </a:endParaRPr>
          </a:p>
          <a:p>
            <a:r>
              <a:rPr lang="en-US" b="0" i="0" dirty="0">
                <a:effectLst/>
                <a:latin typeface="Helvetica LT Pro" panose="020B0504020202020204" pitchFamily="34" charset="0"/>
              </a:rPr>
              <a:t>The distribution of Education, Self Employment and property area on approved and rejected status have considerable variability between them.</a:t>
            </a:r>
            <a:endParaRPr lang="en-US" dirty="0">
              <a:latin typeface="Helvetica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7308D-96C7-AC8E-BC3E-55A234F5369F}"/>
              </a:ext>
            </a:extLst>
          </p:cNvPr>
          <p:cNvSpPr txBox="1"/>
          <p:nvPr/>
        </p:nvSpPr>
        <p:spPr>
          <a:xfrm>
            <a:off x="2755039" y="782435"/>
            <a:ext cx="363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Approved vs Rejected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B9C85-1D39-551E-4214-0D014377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20" y="1333327"/>
            <a:ext cx="770680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7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9CA6-4E71-5A67-62CB-F13E1669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50" y="196308"/>
            <a:ext cx="6312600" cy="553200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8818-FB61-0D3E-87FC-5A549EEB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836" y="1638605"/>
            <a:ext cx="8520600" cy="3738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Helvetica LT Pro" panose="020B0504020202020204" pitchFamily="34" charset="0"/>
              </a:rPr>
              <a:t>The distribution of Loan status based on Applicant income, co applicant income and Loan amount are illustrated above.</a:t>
            </a:r>
            <a:endParaRPr lang="en-US" dirty="0">
              <a:latin typeface="Helvetica LT Pro" panose="020B05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7308D-96C7-AC8E-BC3E-55A234F5369F}"/>
              </a:ext>
            </a:extLst>
          </p:cNvPr>
          <p:cNvSpPr txBox="1"/>
          <p:nvPr/>
        </p:nvSpPr>
        <p:spPr>
          <a:xfrm>
            <a:off x="2755039" y="782435"/>
            <a:ext cx="3633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Approved vs Rejected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D52DF-8A47-5F58-62F6-552C0D505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01" y="1361906"/>
            <a:ext cx="589679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9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9CA6-4E71-5A67-62CB-F13E1669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28" y="181678"/>
            <a:ext cx="6312600" cy="553200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8818-FB61-0D3E-87FC-5A549EEB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836" y="1638605"/>
            <a:ext cx="8520600" cy="3738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7308D-96C7-AC8E-BC3E-55A234F5369F}"/>
              </a:ext>
            </a:extLst>
          </p:cNvPr>
          <p:cNvSpPr txBox="1"/>
          <p:nvPr/>
        </p:nvSpPr>
        <p:spPr>
          <a:xfrm>
            <a:off x="763758" y="1388101"/>
            <a:ext cx="1430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 of Features against the Loan Status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7648A-E2E2-5944-0428-3BB748FE6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310008"/>
              </p:ext>
            </p:extLst>
          </p:nvPr>
        </p:nvGraphicFramePr>
        <p:xfrm>
          <a:off x="2750516" y="907085"/>
          <a:ext cx="5493714" cy="3664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4638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9CA6-4E71-5A67-62CB-F13E1669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35" y="152416"/>
            <a:ext cx="6312600" cy="553200"/>
          </a:xfrm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8818-FB61-0D3E-87FC-5A549EEB8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836" y="1638605"/>
            <a:ext cx="8520600" cy="37385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7308D-96C7-AC8E-BC3E-55A234F5369F}"/>
              </a:ext>
            </a:extLst>
          </p:cNvPr>
          <p:cNvSpPr txBox="1"/>
          <p:nvPr/>
        </p:nvSpPr>
        <p:spPr>
          <a:xfrm>
            <a:off x="763758" y="1388101"/>
            <a:ext cx="1430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Correlation of Features against the Loan Status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E01D1D-7746-49EE-B2C0-CA5C238DE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495927"/>
              </p:ext>
            </p:extLst>
          </p:nvPr>
        </p:nvGraphicFramePr>
        <p:xfrm>
          <a:off x="2395728" y="1068019"/>
          <a:ext cx="6094242" cy="353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56992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511</Words>
  <Application>Microsoft Office PowerPoint</Application>
  <PresentationFormat>On-screen Show (16:9)</PresentationFormat>
  <Paragraphs>135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Helvetica LT Pro</vt:lpstr>
      <vt:lpstr>Century Gothic</vt:lpstr>
      <vt:lpstr>Calibri</vt:lpstr>
      <vt:lpstr>Arial</vt:lpstr>
      <vt:lpstr>IBM Plex Mono</vt:lpstr>
      <vt:lpstr>Raleway</vt:lpstr>
      <vt:lpstr>Days One</vt:lpstr>
      <vt:lpstr>Michroma</vt:lpstr>
      <vt:lpstr>Space Mono</vt:lpstr>
      <vt:lpstr>Open Sans</vt:lpstr>
      <vt:lpstr>-apple-system</vt:lpstr>
      <vt:lpstr>inherit</vt:lpstr>
      <vt:lpstr>Wingdings 3</vt:lpstr>
      <vt:lpstr>Wisp</vt:lpstr>
      <vt:lpstr>Loan Status Prediction</vt:lpstr>
      <vt:lpstr>Overview and problem statement</vt:lpstr>
      <vt:lpstr>About the Data</vt:lpstr>
      <vt:lpstr>About the Data</vt:lpstr>
      <vt:lpstr>Exploratory Analysis</vt:lpstr>
      <vt:lpstr>Exploratory Analysis</vt:lpstr>
      <vt:lpstr>Exploratory Analysis</vt:lpstr>
      <vt:lpstr>Exploratory Analysis</vt:lpstr>
      <vt:lpstr>Exploratory Analysis</vt:lpstr>
      <vt:lpstr>Model Selection</vt:lpstr>
      <vt:lpstr>Model Performance</vt:lpstr>
      <vt:lpstr>Final Conclusions and Recommendations: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 and English-speaking Markets</dc:title>
  <cp:lastModifiedBy>Thendral Vanan Senguttuvan</cp:lastModifiedBy>
  <cp:revision>30</cp:revision>
  <dcterms:modified xsi:type="dcterms:W3CDTF">2024-04-09T13:58:39Z</dcterms:modified>
</cp:coreProperties>
</file>