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70" r:id="rId1"/>
  </p:sldMasterIdLst>
  <p:notesMasterIdLst>
    <p:notesMasterId r:id="rId12"/>
  </p:notesMasterIdLst>
  <p:sldIdLst>
    <p:sldId id="256" r:id="rId2"/>
    <p:sldId id="257" r:id="rId3"/>
    <p:sldId id="258" r:id="rId4"/>
    <p:sldId id="265" r:id="rId5"/>
    <p:sldId id="266" r:id="rId6"/>
    <p:sldId id="268" r:id="rId7"/>
    <p:sldId id="269" r:id="rId8"/>
    <p:sldId id="270" r:id="rId9"/>
    <p:sldId id="262" r:id="rId10"/>
    <p:sldId id="263"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
      <p:font typeface="Days One" panose="020B0604020202020204" charset="0"/>
      <p:regular r:id="rId21"/>
    </p:embeddedFont>
    <p:embeddedFont>
      <p:font typeface="IBM Plex Mono" panose="020B0509050203000203" pitchFamily="49" charset="0"/>
      <p:regular r:id="rId22"/>
      <p:bold r:id="rId23"/>
      <p:italic r:id="rId24"/>
      <p:boldItalic r:id="rId25"/>
    </p:embeddedFont>
    <p:embeddedFont>
      <p:font typeface="Michroma" panose="020B0604020202020204" charset="0"/>
      <p:regular r:id="rId26"/>
    </p:embeddedFont>
    <p:embeddedFont>
      <p:font typeface="Open Sans" panose="020B0606030504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Space Mono" panose="020B0604020202020204" charset="0"/>
      <p:regular r:id="rId35"/>
      <p:bold r:id="rId36"/>
      <p:italic r:id="rId37"/>
      <p:boldItalic r:id="rId38"/>
    </p:embeddedFont>
    <p:embeddedFont>
      <p:font typeface="Wingdings 3" panose="05040102010807070707" pitchFamily="18" charset="2"/>
      <p:regular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39" autoAdjust="0"/>
  </p:normalViewPr>
  <p:slideViewPr>
    <p:cSldViewPr snapToGrid="0">
      <p:cViewPr varScale="1">
        <p:scale>
          <a:sx n="131" d="100"/>
          <a:sy n="131"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821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613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587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3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3167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96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04126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37570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66966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6968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07300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308647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ver Slide - Black">
  <p:cSld name="Cover Slide - Black">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78064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4056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600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0382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7499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234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15770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8458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678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318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11992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2/7/2024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24091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hendralvanans/Thinkful-Project/blob/main/yulu_bike_sharing_dataset.csv"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pic>
        <p:nvPicPr>
          <p:cNvPr id="3" name="Picture 2">
            <a:extLst>
              <a:ext uri="{FF2B5EF4-FFF2-40B4-BE49-F238E27FC236}">
                <a16:creationId xmlns:a16="http://schemas.microsoft.com/office/drawing/2014/main" id="{EE150B9F-4BD3-762B-3ED1-EB93CD8C2200}"/>
              </a:ext>
            </a:extLst>
          </p:cNvPr>
          <p:cNvPicPr>
            <a:picLocks noChangeAspect="1"/>
          </p:cNvPicPr>
          <p:nvPr/>
        </p:nvPicPr>
        <p:blipFill rotWithShape="1">
          <a:blip r:embed="rId3">
            <a:alphaModFix amt="40000"/>
          </a:blip>
          <a:srcRect t="14122"/>
          <a:stretch/>
        </p:blipFill>
        <p:spPr>
          <a:xfrm>
            <a:off x="20" y="10"/>
            <a:ext cx="9143980" cy="5143490"/>
          </a:xfrm>
          <a:prstGeom prst="rect">
            <a:avLst/>
          </a:prstGeom>
        </p:spPr>
      </p:pic>
      <p:sp>
        <p:nvSpPr>
          <p:cNvPr id="90" name="Google Shape;90;p21"/>
          <p:cNvSpPr txBox="1">
            <a:spLocks noGrp="1"/>
          </p:cNvSpPr>
          <p:nvPr>
            <p:ph type="title"/>
          </p:nvPr>
        </p:nvSpPr>
        <p:spPr>
          <a:xfrm>
            <a:off x="1941909" y="1885950"/>
            <a:ext cx="6686550" cy="1697085"/>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600">
                <a:solidFill>
                  <a:schemeClr val="tx1"/>
                </a:solidFill>
                <a:latin typeface="+mj-lt"/>
                <a:ea typeface="+mj-ea"/>
                <a:cs typeface="+mj-cs"/>
              </a:rPr>
              <a:t>Analysis of factors that affect Yulu’s Market</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0"/>
                                        </p:tgtEl>
                                        <p:attrNameLst>
                                          <p:attrName>style.visibility</p:attrName>
                                        </p:attrNameLst>
                                      </p:cBhvr>
                                      <p:to>
                                        <p:strVal val="visible"/>
                                      </p:to>
                                    </p:set>
                                    <p:animEffect transition="in" filter="fade">
                                      <p:cBhvr>
                                        <p:cTn id="7" dur="4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31"/>
        <p:cNvGrpSpPr/>
        <p:nvPr/>
      </p:nvGrpSpPr>
      <p:grpSpPr>
        <a:xfrm>
          <a:off x="0" y="0"/>
          <a:ext cx="0" cy="0"/>
          <a:chOff x="0" y="0"/>
          <a:chExt cx="0" cy="0"/>
        </a:xfrm>
      </p:grpSpPr>
      <p:grpSp>
        <p:nvGrpSpPr>
          <p:cNvPr id="137" name="Group 13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3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1" name="Group 15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15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5" name="Rectangle 16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9" name="Rectangle 16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73" name="Group 17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5139935"/>
            <a:chOff x="2487613" y="285750"/>
            <a:chExt cx="2428876" cy="5654676"/>
          </a:xfrm>
          <a:solidFill>
            <a:schemeClr val="bg2">
              <a:lumMod val="90000"/>
            </a:schemeClr>
          </a:solidFill>
        </p:grpSpPr>
        <p:sp>
          <p:nvSpPr>
            <p:cNvPr id="17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132" name="Google Shape;132;p28"/>
          <p:cNvSpPr txBox="1">
            <a:spLocks noGrp="1"/>
          </p:cNvSpPr>
          <p:nvPr>
            <p:ph type="ctrTitle"/>
          </p:nvPr>
        </p:nvSpPr>
        <p:spPr>
          <a:xfrm>
            <a:off x="978077" y="988943"/>
            <a:ext cx="4350697" cy="3165615"/>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a:solidFill>
                  <a:schemeClr val="tx2">
                    <a:lumMod val="75000"/>
                  </a:schemeClr>
                </a:solidFill>
              </a:rPr>
              <a:t>Thank You</a:t>
            </a:r>
          </a:p>
        </p:txBody>
      </p:sp>
      <p:cxnSp>
        <p:nvCxnSpPr>
          <p:cNvPr id="187" name="Straight Connector 18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2897" y="1403873"/>
            <a:ext cx="0" cy="24003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53581" y="416575"/>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algn="l"/>
            <a:r>
              <a:rPr lang="en-US" sz="1600" b="0" i="0" dirty="0" err="1">
                <a:solidFill>
                  <a:srgbClr val="3C4043"/>
                </a:solidFill>
                <a:effectLst/>
                <a:latin typeface="Calibri" panose="020F0502020204030204" pitchFamily="34" charset="0"/>
                <a:cs typeface="Calibri" panose="020F0502020204030204" pitchFamily="34" charset="0"/>
              </a:rPr>
              <a:t>Yulu</a:t>
            </a:r>
            <a:r>
              <a:rPr lang="en-US" sz="1600" b="0" i="0" dirty="0">
                <a:solidFill>
                  <a:srgbClr val="3C4043"/>
                </a:solidFill>
                <a:effectLst/>
                <a:latin typeface="Calibri" panose="020F0502020204030204" pitchFamily="34" charset="0"/>
                <a:cs typeface="Calibri" panose="020F0502020204030204" pitchFamily="34" charset="0"/>
              </a:rPr>
              <a:t> has recently suffered considerable dips in its revenues. We want to understand the factors affecting the demand for these shared electric cycles in the market.</a:t>
            </a:r>
          </a:p>
          <a:p>
            <a:pPr algn="l"/>
            <a:endParaRPr lang="en-US" sz="1600" b="0" i="0" dirty="0">
              <a:solidFill>
                <a:srgbClr val="3C4043"/>
              </a:solidFill>
              <a:effectLst/>
              <a:latin typeface="Calibri" panose="020F0502020204030204" pitchFamily="34" charset="0"/>
              <a:cs typeface="Calibri" panose="020F0502020204030204" pitchFamily="34" charset="0"/>
            </a:endParaRPr>
          </a:p>
          <a:p>
            <a:pPr algn="l"/>
            <a:r>
              <a:rPr lang="en-US" sz="1600" b="0" i="0" dirty="0">
                <a:solidFill>
                  <a:srgbClr val="3C4043"/>
                </a:solidFill>
                <a:effectLst/>
                <a:latin typeface="Calibri" panose="020F0502020204030204" pitchFamily="34" charset="0"/>
                <a:cs typeface="Calibri" panose="020F0502020204030204" pitchFamily="34" charset="0"/>
              </a:rPr>
              <a:t>The company wants to know :-</a:t>
            </a:r>
          </a:p>
          <a:p>
            <a:pPr lvl="1">
              <a:buFont typeface="Arial" panose="020B0604020202020204" pitchFamily="34" charset="0"/>
              <a:buChar char="•"/>
            </a:pPr>
            <a:r>
              <a:rPr lang="en-US" sz="1400" b="0" i="0" dirty="0">
                <a:solidFill>
                  <a:srgbClr val="3C4043"/>
                </a:solidFill>
                <a:effectLst/>
                <a:latin typeface="Calibri" panose="020F0502020204030204" pitchFamily="34" charset="0"/>
                <a:cs typeface="Calibri" panose="020F0502020204030204" pitchFamily="34" charset="0"/>
              </a:rPr>
              <a:t>Which variables are significant in predicting the demand for shared electric cycles in the market ?</a:t>
            </a:r>
          </a:p>
          <a:p>
            <a:pPr lvl="1">
              <a:buFont typeface="Arial" panose="020B0604020202020204" pitchFamily="34" charset="0"/>
              <a:buChar char="•"/>
            </a:pPr>
            <a:r>
              <a:rPr lang="en-US" sz="1400" b="0" i="0" dirty="0">
                <a:solidFill>
                  <a:srgbClr val="3C4043"/>
                </a:solidFill>
                <a:effectLst/>
                <a:latin typeface="Calibri" panose="020F0502020204030204" pitchFamily="34" charset="0"/>
                <a:cs typeface="Calibri" panose="020F0502020204030204" pitchFamily="34" charset="0"/>
              </a:rPr>
              <a:t>How well those variables describe the electric cycle demands ?</a:t>
            </a:r>
          </a:p>
          <a:p>
            <a:pPr marL="457200" lvl="1" indent="0">
              <a:spcBef>
                <a:spcPts val="0"/>
              </a:spcBef>
              <a:buClr>
                <a:schemeClr val="dk1"/>
              </a:buClr>
              <a:buSzPts val="1100"/>
              <a:buNone/>
            </a:pPr>
            <a:endParaRPr sz="1250" dirty="0">
              <a:solidFill>
                <a:srgbClr val="000000"/>
              </a:solidFill>
              <a:latin typeface="Calibri" panose="020F0502020204030204" pitchFamily="34" charset="0"/>
              <a:ea typeface="Raleway"/>
              <a:cs typeface="Calibri" panose="020F0502020204030204" pitchFamily="34" charset="0"/>
              <a:sym typeface="Raleway"/>
            </a:endParaRPr>
          </a:p>
          <a:p>
            <a:pPr marL="0" lvl="0" indent="0" algn="l" rtl="0">
              <a:spcBef>
                <a:spcPts val="1600"/>
              </a:spcBef>
              <a:spcAft>
                <a:spcPts val="1600"/>
              </a:spcAft>
              <a:buNone/>
            </a:pPr>
            <a:endParaRPr sz="1400" dirty="0">
              <a:solidFill>
                <a:srgbClr val="000000"/>
              </a:solidFill>
              <a:latin typeface="Calibri" panose="020F0502020204030204" pitchFamily="34" charset="0"/>
              <a:ea typeface="Raleway"/>
              <a:cs typeface="Calibri" panose="020F0502020204030204" pitchFamily="34" charset="0"/>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analyzed</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Approximately 11k orders from Jan 2011 – Dec 2012</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a:t>
            </a:r>
            <a:endParaRPr sz="1800" dirty="0">
              <a:solidFill>
                <a:schemeClr val="dk1"/>
              </a:solidFill>
              <a:latin typeface="Open Sans"/>
              <a:ea typeface="Open Sans"/>
              <a:cs typeface="Open Sans"/>
              <a:sym typeface="Open Sans"/>
            </a:endParaRP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datetime: The date and time of bike rentals </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season: spring, summer, fall, winter</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holiday: indicating if the day is a holiday.</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Working day: indicating if the day is a working day.</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weather: </a:t>
            </a:r>
            <a:r>
              <a:rPr lang="en-US" sz="1050" dirty="0">
                <a:latin typeface="Calibri" panose="020F0502020204030204" pitchFamily="34" charset="0"/>
                <a:cs typeface="Calibri" panose="020F0502020204030204" pitchFamily="34" charset="0"/>
              </a:rPr>
              <a:t>D</a:t>
            </a:r>
            <a:r>
              <a:rPr lang="en-US" sz="1050" b="0" i="0" dirty="0">
                <a:effectLst/>
                <a:latin typeface="Calibri" panose="020F0502020204030204" pitchFamily="34" charset="0"/>
                <a:cs typeface="Calibri" panose="020F0502020204030204" pitchFamily="34" charset="0"/>
              </a:rPr>
              <a:t>escribing the weather conditions.</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temp: temperature in Celsius.</a:t>
            </a:r>
          </a:p>
          <a:p>
            <a:pPr lvl="1">
              <a:spcBef>
                <a:spcPts val="0"/>
              </a:spcBef>
              <a:buFont typeface="Arial" panose="020B0604020202020204" pitchFamily="34" charset="0"/>
              <a:buChar char="•"/>
            </a:pPr>
            <a:r>
              <a:rPr lang="en-US" sz="1050" b="0" i="0" dirty="0" err="1">
                <a:effectLst/>
                <a:latin typeface="Calibri" panose="020F0502020204030204" pitchFamily="34" charset="0"/>
                <a:cs typeface="Calibri" panose="020F0502020204030204" pitchFamily="34" charset="0"/>
              </a:rPr>
              <a:t>atemp</a:t>
            </a:r>
            <a:r>
              <a:rPr lang="en-US" sz="1050" b="0" i="0" dirty="0">
                <a:effectLst/>
                <a:latin typeface="Calibri" panose="020F0502020204030204" pitchFamily="34" charset="0"/>
                <a:cs typeface="Calibri" panose="020F0502020204030204" pitchFamily="34" charset="0"/>
              </a:rPr>
              <a:t>: 'feels like' temperature in Celsius.</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humidity: percentage humidity.</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Windspeed</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count of casual users.</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count of registered users.</a:t>
            </a:r>
          </a:p>
          <a:p>
            <a:pPr lvl="1">
              <a:spcBef>
                <a:spcPts val="0"/>
              </a:spcBef>
              <a:buFont typeface="Arial" panose="020B0604020202020204" pitchFamily="34" charset="0"/>
              <a:buChar char="•"/>
            </a:pPr>
            <a:r>
              <a:rPr lang="en-US" sz="1050" b="0" i="0" dirty="0">
                <a:effectLst/>
                <a:latin typeface="Calibri" panose="020F0502020204030204" pitchFamily="34" charset="0"/>
                <a:cs typeface="Calibri" panose="020F0502020204030204" pitchFamily="34" charset="0"/>
              </a:rPr>
              <a:t>total count of rented bikes</a:t>
            </a:r>
          </a:p>
          <a:p>
            <a:pPr lvl="1">
              <a:spcBef>
                <a:spcPts val="0"/>
              </a:spcBef>
              <a:buFont typeface="Arial" panose="020B0604020202020204" pitchFamily="34" charset="0"/>
              <a:buChar char="•"/>
            </a:pPr>
            <a:endParaRPr lang="en" sz="1650" u="sng" dirty="0">
              <a:solidFill>
                <a:schemeClr val="hlink"/>
              </a:solidFill>
              <a:latin typeface="Open Sans"/>
              <a:ea typeface="Open Sans"/>
              <a:cs typeface="Open Sans"/>
              <a:sym typeface="Open Sans"/>
              <a:hlinkClick r:id="rId3"/>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Open Sans"/>
                <a:ea typeface="Open Sans"/>
                <a:cs typeface="Open Sans"/>
                <a:sym typeface="Open Sans"/>
                <a:hlinkClick r:id="rId3"/>
              </a:rPr>
              <a:t>Raw data available here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C98D-A1B7-F3A9-B41D-0F4773BF0DD6}"/>
              </a:ext>
            </a:extLst>
          </p:cNvPr>
          <p:cNvSpPr>
            <a:spLocks noGrp="1"/>
          </p:cNvSpPr>
          <p:nvPr>
            <p:ph type="title"/>
          </p:nvPr>
        </p:nvSpPr>
        <p:spPr/>
        <p:txBody>
          <a:bodyPr/>
          <a:lstStyle/>
          <a:p>
            <a:r>
              <a:rPr lang="en-US" sz="2800" dirty="0"/>
              <a:t>Approaches</a:t>
            </a:r>
            <a:endParaRPr lang="en-US" dirty="0"/>
          </a:p>
        </p:txBody>
      </p:sp>
      <p:sp>
        <p:nvSpPr>
          <p:cNvPr id="3" name="Text Placeholder 2">
            <a:extLst>
              <a:ext uri="{FF2B5EF4-FFF2-40B4-BE49-F238E27FC236}">
                <a16:creationId xmlns:a16="http://schemas.microsoft.com/office/drawing/2014/main" id="{779FDD58-5F38-A04C-6C7C-D5F3151BBD4E}"/>
              </a:ext>
            </a:extLst>
          </p:cNvPr>
          <p:cNvSpPr>
            <a:spLocks noGrp="1"/>
          </p:cNvSpPr>
          <p:nvPr>
            <p:ph type="body" idx="1"/>
          </p:nvPr>
        </p:nvSpPr>
        <p:spPr>
          <a:xfrm>
            <a:off x="868282" y="1701975"/>
            <a:ext cx="8520600" cy="1843142"/>
          </a:xfrm>
        </p:spPr>
        <p:txBody>
          <a:bodyPr/>
          <a:lstStyle/>
          <a:p>
            <a:pPr algn="l" fontAlgn="base"/>
            <a:r>
              <a:rPr lang="en-US" sz="1800" b="0" i="0" dirty="0">
                <a:solidFill>
                  <a:srgbClr val="3C4043"/>
                </a:solidFill>
                <a:effectLst/>
                <a:latin typeface="Calibri" panose="020F0502020204030204" pitchFamily="34" charset="0"/>
                <a:cs typeface="Calibri" panose="020F0502020204030204" pitchFamily="34" charset="0"/>
              </a:rPr>
              <a:t>Check Working Day has effect on number of electric cycles rented</a:t>
            </a:r>
          </a:p>
          <a:p>
            <a:pPr algn="l" fontAlgn="base"/>
            <a:endParaRPr lang="en-US" sz="1800" b="0" i="0" dirty="0">
              <a:solidFill>
                <a:srgbClr val="3C4043"/>
              </a:solidFill>
              <a:effectLst/>
              <a:latin typeface="Calibri" panose="020F0502020204030204" pitchFamily="34" charset="0"/>
              <a:cs typeface="Calibri" panose="020F0502020204030204" pitchFamily="34" charset="0"/>
            </a:endParaRPr>
          </a:p>
          <a:p>
            <a:pPr algn="l" fontAlgn="base"/>
            <a:r>
              <a:rPr lang="en-US" sz="1800" b="0" i="0" dirty="0">
                <a:solidFill>
                  <a:srgbClr val="3C4043"/>
                </a:solidFill>
                <a:effectLst/>
                <a:latin typeface="Calibri" panose="020F0502020204030204" pitchFamily="34" charset="0"/>
                <a:cs typeface="Calibri" panose="020F0502020204030204" pitchFamily="34" charset="0"/>
              </a:rPr>
              <a:t>Check No. of cycles rented similar or different in different seasons</a:t>
            </a:r>
          </a:p>
          <a:p>
            <a:pPr algn="l" fontAlgn="base"/>
            <a:endParaRPr lang="en-US" sz="1800" b="0" i="0" dirty="0">
              <a:solidFill>
                <a:srgbClr val="3C4043"/>
              </a:solidFill>
              <a:effectLst/>
              <a:latin typeface="Calibri" panose="020F0502020204030204" pitchFamily="34" charset="0"/>
              <a:cs typeface="Calibri" panose="020F0502020204030204" pitchFamily="34" charset="0"/>
            </a:endParaRPr>
          </a:p>
          <a:p>
            <a:pPr algn="l" fontAlgn="base"/>
            <a:r>
              <a:rPr lang="en-US" sz="1800" b="0" i="0" dirty="0">
                <a:solidFill>
                  <a:srgbClr val="3C4043"/>
                </a:solidFill>
                <a:effectLst/>
                <a:latin typeface="Calibri" panose="020F0502020204030204" pitchFamily="34" charset="0"/>
                <a:cs typeface="Calibri" panose="020F0502020204030204" pitchFamily="34" charset="0"/>
              </a:rPr>
              <a:t>Check No. of cycles rented similar or different in different weather</a:t>
            </a:r>
          </a:p>
          <a:p>
            <a:endParaRPr lang="en-US" dirty="0"/>
          </a:p>
        </p:txBody>
      </p:sp>
    </p:spTree>
    <p:extLst>
      <p:ext uri="{BB962C8B-B14F-4D97-AF65-F5344CB8AC3E}">
        <p14:creationId xmlns:p14="http://schemas.microsoft.com/office/powerpoint/2010/main" val="254705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9CA6-4E71-5A67-62CB-F13E166936FB}"/>
              </a:ext>
            </a:extLst>
          </p:cNvPr>
          <p:cNvSpPr>
            <a:spLocks noGrp="1"/>
          </p:cNvSpPr>
          <p:nvPr>
            <p:ph type="title"/>
          </p:nvPr>
        </p:nvSpPr>
        <p:spPr>
          <a:xfrm>
            <a:off x="275750" y="196308"/>
            <a:ext cx="6312600" cy="553200"/>
          </a:xfrm>
        </p:spPr>
        <p:txBody>
          <a:bodyPr/>
          <a:lstStyle/>
          <a:p>
            <a:r>
              <a:rPr lang="en-US" dirty="0"/>
              <a:t>Working Day</a:t>
            </a:r>
          </a:p>
        </p:txBody>
      </p:sp>
      <p:sp>
        <p:nvSpPr>
          <p:cNvPr id="3" name="Text Placeholder 2">
            <a:extLst>
              <a:ext uri="{FF2B5EF4-FFF2-40B4-BE49-F238E27FC236}">
                <a16:creationId xmlns:a16="http://schemas.microsoft.com/office/drawing/2014/main" id="{9B5C8818-FB61-0D3E-87FC-5A549EEB8B21}"/>
              </a:ext>
            </a:extLst>
          </p:cNvPr>
          <p:cNvSpPr>
            <a:spLocks noGrp="1"/>
          </p:cNvSpPr>
          <p:nvPr>
            <p:ph type="body" idx="1"/>
          </p:nvPr>
        </p:nvSpPr>
        <p:spPr>
          <a:xfrm>
            <a:off x="275750" y="826618"/>
            <a:ext cx="8520600" cy="373855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0" dirty="0">
                <a:effectLst/>
                <a:latin typeface="-apple-system"/>
              </a:rPr>
              <a:t>Bikes Rented vs Working Day:</a:t>
            </a:r>
            <a:r>
              <a:rPr lang="en-US" b="0" i="0" dirty="0">
                <a:effectLst/>
                <a:latin typeface="-apple-system"/>
              </a:rPr>
              <a:t> The distribution of bike counts on working days and non-working days appears to be somewhat similar. However, there's a slightly higher median and more variability in bike counts on working days, suggesting more usage.</a:t>
            </a:r>
            <a:endParaRPr lang="en-US" dirty="0"/>
          </a:p>
        </p:txBody>
      </p:sp>
      <p:pic>
        <p:nvPicPr>
          <p:cNvPr id="11" name="Picture 10">
            <a:extLst>
              <a:ext uri="{FF2B5EF4-FFF2-40B4-BE49-F238E27FC236}">
                <a16:creationId xmlns:a16="http://schemas.microsoft.com/office/drawing/2014/main" id="{99AE5544-4CFF-51E3-1214-04B84877C9F8}"/>
              </a:ext>
            </a:extLst>
          </p:cNvPr>
          <p:cNvPicPr>
            <a:picLocks noChangeAspect="1"/>
          </p:cNvPicPr>
          <p:nvPr/>
        </p:nvPicPr>
        <p:blipFill>
          <a:blip r:embed="rId3"/>
          <a:stretch>
            <a:fillRect/>
          </a:stretch>
        </p:blipFill>
        <p:spPr>
          <a:xfrm>
            <a:off x="791776" y="1302708"/>
            <a:ext cx="3633921" cy="1644881"/>
          </a:xfrm>
          <a:prstGeom prst="rect">
            <a:avLst/>
          </a:prstGeom>
        </p:spPr>
      </p:pic>
      <p:pic>
        <p:nvPicPr>
          <p:cNvPr id="13" name="Picture 12">
            <a:extLst>
              <a:ext uri="{FF2B5EF4-FFF2-40B4-BE49-F238E27FC236}">
                <a16:creationId xmlns:a16="http://schemas.microsoft.com/office/drawing/2014/main" id="{1C8A3AD7-577F-2FA7-2CA0-810E551E3209}"/>
              </a:ext>
            </a:extLst>
          </p:cNvPr>
          <p:cNvPicPr>
            <a:picLocks noChangeAspect="1"/>
          </p:cNvPicPr>
          <p:nvPr/>
        </p:nvPicPr>
        <p:blipFill>
          <a:blip r:embed="rId4"/>
          <a:stretch>
            <a:fillRect/>
          </a:stretch>
        </p:blipFill>
        <p:spPr>
          <a:xfrm>
            <a:off x="4701028" y="1247465"/>
            <a:ext cx="3774643" cy="1674589"/>
          </a:xfrm>
          <a:prstGeom prst="rect">
            <a:avLst/>
          </a:prstGeom>
        </p:spPr>
      </p:pic>
      <p:sp>
        <p:nvSpPr>
          <p:cNvPr id="14" name="TextBox 13">
            <a:extLst>
              <a:ext uri="{FF2B5EF4-FFF2-40B4-BE49-F238E27FC236}">
                <a16:creationId xmlns:a16="http://schemas.microsoft.com/office/drawing/2014/main" id="{FB47308D-96C7-AC8E-BC3E-55A234F5369F}"/>
              </a:ext>
            </a:extLst>
          </p:cNvPr>
          <p:cNvSpPr txBox="1"/>
          <p:nvPr/>
        </p:nvSpPr>
        <p:spPr>
          <a:xfrm>
            <a:off x="2755039" y="782435"/>
            <a:ext cx="3633921" cy="369332"/>
          </a:xfrm>
          <a:prstGeom prst="rect">
            <a:avLst/>
          </a:prstGeom>
          <a:noFill/>
        </p:spPr>
        <p:txBody>
          <a:bodyPr wrap="square" rtlCol="0">
            <a:spAutoFit/>
          </a:bodyPr>
          <a:lstStyle/>
          <a:p>
            <a:r>
              <a:rPr lang="en-US" dirty="0"/>
              <a:t>Rented Bikes vs Working Day</a:t>
            </a:r>
          </a:p>
        </p:txBody>
      </p:sp>
    </p:spTree>
    <p:extLst>
      <p:ext uri="{BB962C8B-B14F-4D97-AF65-F5344CB8AC3E}">
        <p14:creationId xmlns:p14="http://schemas.microsoft.com/office/powerpoint/2010/main" val="274998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9CA6-4E71-5A67-62CB-F13E166936FB}"/>
              </a:ext>
            </a:extLst>
          </p:cNvPr>
          <p:cNvSpPr>
            <a:spLocks noGrp="1"/>
          </p:cNvSpPr>
          <p:nvPr>
            <p:ph type="title"/>
          </p:nvPr>
        </p:nvSpPr>
        <p:spPr>
          <a:xfrm>
            <a:off x="275750" y="196308"/>
            <a:ext cx="6312600" cy="553200"/>
          </a:xfrm>
        </p:spPr>
        <p:txBody>
          <a:bodyPr/>
          <a:lstStyle/>
          <a:p>
            <a:r>
              <a:rPr lang="en-US" dirty="0"/>
              <a:t>Season</a:t>
            </a:r>
          </a:p>
        </p:txBody>
      </p:sp>
      <p:sp>
        <p:nvSpPr>
          <p:cNvPr id="3" name="Text Placeholder 2">
            <a:extLst>
              <a:ext uri="{FF2B5EF4-FFF2-40B4-BE49-F238E27FC236}">
                <a16:creationId xmlns:a16="http://schemas.microsoft.com/office/drawing/2014/main" id="{9B5C8818-FB61-0D3E-87FC-5A549EEB8B21}"/>
              </a:ext>
            </a:extLst>
          </p:cNvPr>
          <p:cNvSpPr>
            <a:spLocks noGrp="1"/>
          </p:cNvSpPr>
          <p:nvPr>
            <p:ph type="body" idx="1"/>
          </p:nvPr>
        </p:nvSpPr>
        <p:spPr>
          <a:xfrm>
            <a:off x="275750" y="826618"/>
            <a:ext cx="8520600" cy="373855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0" dirty="0">
                <a:effectLst/>
                <a:latin typeface="-apple-system"/>
              </a:rPr>
              <a:t>Bikes Rented vs Season:</a:t>
            </a:r>
            <a:r>
              <a:rPr lang="en-US" b="0" i="0" dirty="0">
                <a:effectLst/>
                <a:latin typeface="-apple-system"/>
              </a:rPr>
              <a:t> There's a noticeable variation in bike counts across different seasons. The median bike count is highest in season 3 (fall), followed by summer and winter, with spring showing the lowest median count. This indicates a strong seasonal influence on bike usage.</a:t>
            </a:r>
            <a:endParaRPr lang="en-US" dirty="0"/>
          </a:p>
        </p:txBody>
      </p:sp>
      <p:sp>
        <p:nvSpPr>
          <p:cNvPr id="14" name="TextBox 13">
            <a:extLst>
              <a:ext uri="{FF2B5EF4-FFF2-40B4-BE49-F238E27FC236}">
                <a16:creationId xmlns:a16="http://schemas.microsoft.com/office/drawing/2014/main" id="{FB47308D-96C7-AC8E-BC3E-55A234F5369F}"/>
              </a:ext>
            </a:extLst>
          </p:cNvPr>
          <p:cNvSpPr txBox="1"/>
          <p:nvPr/>
        </p:nvSpPr>
        <p:spPr>
          <a:xfrm>
            <a:off x="2755039" y="782435"/>
            <a:ext cx="3633921" cy="369332"/>
          </a:xfrm>
          <a:prstGeom prst="rect">
            <a:avLst/>
          </a:prstGeom>
          <a:noFill/>
        </p:spPr>
        <p:txBody>
          <a:bodyPr wrap="square" rtlCol="0">
            <a:spAutoFit/>
          </a:bodyPr>
          <a:lstStyle/>
          <a:p>
            <a:r>
              <a:rPr lang="en-US" dirty="0"/>
              <a:t>Rented Bikes vs Season</a:t>
            </a:r>
          </a:p>
        </p:txBody>
      </p:sp>
      <p:pic>
        <p:nvPicPr>
          <p:cNvPr id="5" name="Picture 4">
            <a:extLst>
              <a:ext uri="{FF2B5EF4-FFF2-40B4-BE49-F238E27FC236}">
                <a16:creationId xmlns:a16="http://schemas.microsoft.com/office/drawing/2014/main" id="{B0B07153-1B82-473C-0574-FB83A179FDB2}"/>
              </a:ext>
            </a:extLst>
          </p:cNvPr>
          <p:cNvPicPr>
            <a:picLocks noChangeAspect="1"/>
          </p:cNvPicPr>
          <p:nvPr/>
        </p:nvPicPr>
        <p:blipFill>
          <a:blip r:embed="rId3"/>
          <a:stretch>
            <a:fillRect/>
          </a:stretch>
        </p:blipFill>
        <p:spPr>
          <a:xfrm>
            <a:off x="856068" y="1236394"/>
            <a:ext cx="3797941" cy="1696729"/>
          </a:xfrm>
          <a:prstGeom prst="rect">
            <a:avLst/>
          </a:prstGeom>
        </p:spPr>
      </p:pic>
      <p:pic>
        <p:nvPicPr>
          <p:cNvPr id="7" name="Picture 6">
            <a:extLst>
              <a:ext uri="{FF2B5EF4-FFF2-40B4-BE49-F238E27FC236}">
                <a16:creationId xmlns:a16="http://schemas.microsoft.com/office/drawing/2014/main" id="{889FE65C-B888-80FC-4E79-2AABC402295F}"/>
              </a:ext>
            </a:extLst>
          </p:cNvPr>
          <p:cNvPicPr>
            <a:picLocks noChangeAspect="1"/>
          </p:cNvPicPr>
          <p:nvPr/>
        </p:nvPicPr>
        <p:blipFill>
          <a:blip r:embed="rId4"/>
          <a:stretch>
            <a:fillRect/>
          </a:stretch>
        </p:blipFill>
        <p:spPr>
          <a:xfrm>
            <a:off x="4682680" y="1236394"/>
            <a:ext cx="3811340" cy="1755725"/>
          </a:xfrm>
          <a:prstGeom prst="rect">
            <a:avLst/>
          </a:prstGeom>
        </p:spPr>
      </p:pic>
    </p:spTree>
    <p:extLst>
      <p:ext uri="{BB962C8B-B14F-4D97-AF65-F5344CB8AC3E}">
        <p14:creationId xmlns:p14="http://schemas.microsoft.com/office/powerpoint/2010/main" val="303429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9CA6-4E71-5A67-62CB-F13E166936FB}"/>
              </a:ext>
            </a:extLst>
          </p:cNvPr>
          <p:cNvSpPr>
            <a:spLocks noGrp="1"/>
          </p:cNvSpPr>
          <p:nvPr>
            <p:ph type="title"/>
          </p:nvPr>
        </p:nvSpPr>
        <p:spPr>
          <a:xfrm>
            <a:off x="275750" y="196308"/>
            <a:ext cx="6312600" cy="553200"/>
          </a:xfrm>
        </p:spPr>
        <p:txBody>
          <a:bodyPr/>
          <a:lstStyle/>
          <a:p>
            <a:r>
              <a:rPr lang="en-US" dirty="0"/>
              <a:t>Weather</a:t>
            </a:r>
          </a:p>
        </p:txBody>
      </p:sp>
      <p:sp>
        <p:nvSpPr>
          <p:cNvPr id="3" name="Text Placeholder 2">
            <a:extLst>
              <a:ext uri="{FF2B5EF4-FFF2-40B4-BE49-F238E27FC236}">
                <a16:creationId xmlns:a16="http://schemas.microsoft.com/office/drawing/2014/main" id="{9B5C8818-FB61-0D3E-87FC-5A549EEB8B21}"/>
              </a:ext>
            </a:extLst>
          </p:cNvPr>
          <p:cNvSpPr>
            <a:spLocks noGrp="1"/>
          </p:cNvSpPr>
          <p:nvPr>
            <p:ph type="body" idx="1"/>
          </p:nvPr>
        </p:nvSpPr>
        <p:spPr>
          <a:xfrm>
            <a:off x="275750" y="826618"/>
            <a:ext cx="8520600" cy="373855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0" dirty="0">
                <a:effectLst/>
                <a:latin typeface="-apple-system"/>
              </a:rPr>
              <a:t>Rented Bikes vs Weather:</a:t>
            </a:r>
            <a:r>
              <a:rPr lang="en-US" b="0" i="0" dirty="0">
                <a:effectLst/>
                <a:latin typeface="-apple-system"/>
              </a:rPr>
              <a:t> The bike counts vary with weather conditions. Clear and partly cloudy conditions (Weather 1) show the highest median bike usage. As the weather conditions worsen (Weather 2 and 3), the median count decreases, with the least usage observed in the most adverse weather conditions (Weather 4).</a:t>
            </a:r>
            <a:endParaRPr lang="en-US" dirty="0"/>
          </a:p>
        </p:txBody>
      </p:sp>
      <p:sp>
        <p:nvSpPr>
          <p:cNvPr id="14" name="TextBox 13">
            <a:extLst>
              <a:ext uri="{FF2B5EF4-FFF2-40B4-BE49-F238E27FC236}">
                <a16:creationId xmlns:a16="http://schemas.microsoft.com/office/drawing/2014/main" id="{FB47308D-96C7-AC8E-BC3E-55A234F5369F}"/>
              </a:ext>
            </a:extLst>
          </p:cNvPr>
          <p:cNvSpPr txBox="1"/>
          <p:nvPr/>
        </p:nvSpPr>
        <p:spPr>
          <a:xfrm>
            <a:off x="2755039" y="782435"/>
            <a:ext cx="3633921" cy="369332"/>
          </a:xfrm>
          <a:prstGeom prst="rect">
            <a:avLst/>
          </a:prstGeom>
          <a:noFill/>
        </p:spPr>
        <p:txBody>
          <a:bodyPr wrap="square" rtlCol="0">
            <a:spAutoFit/>
          </a:bodyPr>
          <a:lstStyle/>
          <a:p>
            <a:r>
              <a:rPr lang="en-US" dirty="0"/>
              <a:t>Rented Bikes vs Weather</a:t>
            </a:r>
          </a:p>
        </p:txBody>
      </p:sp>
      <p:pic>
        <p:nvPicPr>
          <p:cNvPr id="4" name="Picture 3">
            <a:extLst>
              <a:ext uri="{FF2B5EF4-FFF2-40B4-BE49-F238E27FC236}">
                <a16:creationId xmlns:a16="http://schemas.microsoft.com/office/drawing/2014/main" id="{7C33B561-3D0E-70BA-8ED7-F57474E99A92}"/>
              </a:ext>
            </a:extLst>
          </p:cNvPr>
          <p:cNvPicPr>
            <a:picLocks noChangeAspect="1"/>
          </p:cNvPicPr>
          <p:nvPr/>
        </p:nvPicPr>
        <p:blipFill>
          <a:blip r:embed="rId3"/>
          <a:stretch>
            <a:fillRect/>
          </a:stretch>
        </p:blipFill>
        <p:spPr>
          <a:xfrm>
            <a:off x="662516" y="1414827"/>
            <a:ext cx="3572986" cy="1615611"/>
          </a:xfrm>
          <a:prstGeom prst="rect">
            <a:avLst/>
          </a:prstGeom>
        </p:spPr>
      </p:pic>
      <p:pic>
        <p:nvPicPr>
          <p:cNvPr id="8" name="Picture 7">
            <a:extLst>
              <a:ext uri="{FF2B5EF4-FFF2-40B4-BE49-F238E27FC236}">
                <a16:creationId xmlns:a16="http://schemas.microsoft.com/office/drawing/2014/main" id="{DCF79635-717B-BA0C-D56E-630C630647CB}"/>
              </a:ext>
            </a:extLst>
          </p:cNvPr>
          <p:cNvPicPr>
            <a:picLocks noChangeAspect="1"/>
          </p:cNvPicPr>
          <p:nvPr/>
        </p:nvPicPr>
        <p:blipFill>
          <a:blip r:embed="rId4"/>
          <a:stretch>
            <a:fillRect/>
          </a:stretch>
        </p:blipFill>
        <p:spPr>
          <a:xfrm>
            <a:off x="4682680" y="1331290"/>
            <a:ext cx="3381329" cy="1848785"/>
          </a:xfrm>
          <a:prstGeom prst="rect">
            <a:avLst/>
          </a:prstGeom>
        </p:spPr>
      </p:pic>
    </p:spTree>
    <p:extLst>
      <p:ext uri="{BB962C8B-B14F-4D97-AF65-F5344CB8AC3E}">
        <p14:creationId xmlns:p14="http://schemas.microsoft.com/office/powerpoint/2010/main" val="106239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DAB6-4107-A8F6-9A55-775095ED2E72}"/>
              </a:ext>
            </a:extLst>
          </p:cNvPr>
          <p:cNvSpPr>
            <a:spLocks noGrp="1"/>
          </p:cNvSpPr>
          <p:nvPr>
            <p:ph type="title"/>
          </p:nvPr>
        </p:nvSpPr>
        <p:spPr/>
        <p:txBody>
          <a:bodyPr/>
          <a:lstStyle/>
          <a:p>
            <a:r>
              <a:rPr lang="en-US" b="1" i="0" dirty="0">
                <a:effectLst/>
                <a:latin typeface="-apple-system"/>
              </a:rPr>
              <a:t>Final Conclusions and Recommendations:</a:t>
            </a:r>
            <a:br>
              <a:rPr lang="en-US" b="1" i="0" dirty="0">
                <a:effectLst/>
                <a:latin typeface="-apple-system"/>
              </a:rPr>
            </a:br>
            <a:endParaRPr lang="en-US" dirty="0"/>
          </a:p>
        </p:txBody>
      </p:sp>
      <p:sp>
        <p:nvSpPr>
          <p:cNvPr id="3" name="Text Placeholder 2">
            <a:extLst>
              <a:ext uri="{FF2B5EF4-FFF2-40B4-BE49-F238E27FC236}">
                <a16:creationId xmlns:a16="http://schemas.microsoft.com/office/drawing/2014/main" id="{D9B98789-85E2-4C01-EEA8-31855AF42F37}"/>
              </a:ext>
            </a:extLst>
          </p:cNvPr>
          <p:cNvSpPr>
            <a:spLocks noGrp="1"/>
          </p:cNvSpPr>
          <p:nvPr>
            <p:ph type="body" idx="1"/>
          </p:nvPr>
        </p:nvSpPr>
        <p:spPr/>
        <p:txBody>
          <a:bodyPr/>
          <a:lstStyle/>
          <a:p>
            <a:pPr algn="l">
              <a:buFont typeface="+mj-lt"/>
              <a:buAutoNum type="arabicPeriod"/>
            </a:pPr>
            <a:r>
              <a:rPr lang="en-US" b="1" i="0" dirty="0">
                <a:effectLst/>
                <a:latin typeface="-apple-system"/>
              </a:rPr>
              <a:t>Seasonal and Weather Considerations:</a:t>
            </a:r>
            <a:r>
              <a:rPr lang="en-US" b="0" i="0" dirty="0">
                <a:effectLst/>
                <a:latin typeface="-apple-system"/>
              </a:rPr>
              <a:t> </a:t>
            </a:r>
            <a:r>
              <a:rPr lang="en-US" b="0" i="0" dirty="0" err="1">
                <a:effectLst/>
                <a:latin typeface="-apple-system"/>
              </a:rPr>
              <a:t>Yulu</a:t>
            </a:r>
            <a:r>
              <a:rPr lang="en-US" b="0" i="0" dirty="0">
                <a:effectLst/>
                <a:latin typeface="-apple-system"/>
              </a:rPr>
              <a:t> should consider seasonal and weather variations in their operational and marketing strategies. For example, increasing fleet availability during favorable seasons and weather conditions could boost usage.</a:t>
            </a:r>
          </a:p>
          <a:p>
            <a:pPr algn="l">
              <a:buFont typeface="+mj-lt"/>
              <a:buAutoNum type="arabicPeriod"/>
            </a:pPr>
            <a:endParaRPr lang="en-US" b="0" i="0" dirty="0">
              <a:effectLst/>
              <a:latin typeface="-apple-system"/>
            </a:endParaRPr>
          </a:p>
          <a:p>
            <a:pPr algn="l">
              <a:buFont typeface="+mj-lt"/>
              <a:buAutoNum type="arabicPeriod"/>
            </a:pPr>
            <a:r>
              <a:rPr lang="en-US" b="1" i="0" dirty="0">
                <a:effectLst/>
                <a:latin typeface="-apple-system"/>
              </a:rPr>
              <a:t>Focus on Working Days:</a:t>
            </a:r>
            <a:r>
              <a:rPr lang="en-US" b="0" i="0" dirty="0">
                <a:effectLst/>
                <a:latin typeface="-apple-system"/>
              </a:rPr>
              <a:t> While working days did not show a significant difference in rentals statistically, operational focus during these days might still be beneficial given the slightly higher usage trends.</a:t>
            </a:r>
          </a:p>
          <a:p>
            <a:pPr algn="l">
              <a:buFont typeface="+mj-lt"/>
              <a:buAutoNum type="arabicPeriod"/>
            </a:pPr>
            <a:endParaRPr lang="en-US" b="0" i="0" dirty="0">
              <a:effectLst/>
              <a:latin typeface="-apple-system"/>
            </a:endParaRPr>
          </a:p>
          <a:p>
            <a:pPr algn="l">
              <a:buFont typeface="+mj-lt"/>
              <a:buAutoNum type="arabicPeriod"/>
            </a:pPr>
            <a:r>
              <a:rPr lang="en-US" b="1" i="0" dirty="0">
                <a:effectLst/>
                <a:latin typeface="-apple-system"/>
              </a:rPr>
              <a:t>Data-Driven Decisions:</a:t>
            </a:r>
            <a:r>
              <a:rPr lang="en-US" b="0" i="0" dirty="0">
                <a:effectLst/>
                <a:latin typeface="-apple-system"/>
              </a:rPr>
              <a:t> The insights from this analysis should be utilized to make data-driven decisions for resource allocation, marketing campaigns, and strategic planning.</a:t>
            </a:r>
          </a:p>
          <a:p>
            <a:pPr algn="l">
              <a:buFont typeface="+mj-lt"/>
              <a:buAutoNum type="arabicPeriod"/>
            </a:pPr>
            <a:endParaRPr lang="en-US" b="0" i="0" dirty="0">
              <a:effectLst/>
              <a:latin typeface="-apple-system"/>
            </a:endParaRPr>
          </a:p>
          <a:p>
            <a:pPr algn="l">
              <a:buFont typeface="+mj-lt"/>
              <a:buAutoNum type="arabicPeriod"/>
            </a:pPr>
            <a:r>
              <a:rPr lang="en-US" b="1" i="0" dirty="0">
                <a:effectLst/>
                <a:latin typeface="-apple-system"/>
              </a:rPr>
              <a:t>Continuous Monitoring:</a:t>
            </a:r>
            <a:r>
              <a:rPr lang="en-US" b="0" i="0" dirty="0">
                <a:effectLst/>
                <a:latin typeface="-apple-system"/>
              </a:rPr>
              <a:t> Ongoing analysis of usage patterns, especially in response to changes in weather, urban infrastructure, and customer preferences, is recommended.</a:t>
            </a:r>
          </a:p>
          <a:p>
            <a:pPr algn="l">
              <a:buFont typeface="+mj-lt"/>
              <a:buAutoNum type="arabicPeriod"/>
            </a:pPr>
            <a:endParaRPr lang="en-US" dirty="0">
              <a:latin typeface="-apple-system"/>
            </a:endParaRPr>
          </a:p>
          <a:p>
            <a:pPr marL="158750" indent="0" algn="l">
              <a:buNone/>
            </a:pPr>
            <a:r>
              <a:rPr lang="en-US" b="0" i="0" dirty="0">
                <a:effectLst/>
                <a:latin typeface="-apple-system"/>
              </a:rPr>
              <a:t>	</a:t>
            </a:r>
            <a:endParaRPr lang="en-US" dirty="0"/>
          </a:p>
        </p:txBody>
      </p:sp>
    </p:spTree>
    <p:extLst>
      <p:ext uri="{BB962C8B-B14F-4D97-AF65-F5344CB8AC3E}">
        <p14:creationId xmlns:p14="http://schemas.microsoft.com/office/powerpoint/2010/main" val="73592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2796620" y="2438477"/>
            <a:ext cx="6098663" cy="1697086"/>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5400" dirty="0">
                <a:solidFill>
                  <a:schemeClr val="tx1">
                    <a:lumMod val="85000"/>
                    <a:lumOff val="15000"/>
                  </a:schemeClr>
                </a:solidFill>
              </a:rPr>
              <a:t>Questions?</a:t>
            </a:r>
          </a:p>
        </p:txBody>
      </p:sp>
      <p:sp>
        <p:nvSpPr>
          <p:cNvPr id="2" name="TextBox 1">
            <a:extLst>
              <a:ext uri="{FF2B5EF4-FFF2-40B4-BE49-F238E27FC236}">
                <a16:creationId xmlns:a16="http://schemas.microsoft.com/office/drawing/2014/main" id="{AEAE4FE4-868E-3E3F-C11E-9736B5900A34}"/>
              </a:ext>
            </a:extLst>
          </p:cNvPr>
          <p:cNvSpPr txBox="1"/>
          <p:nvPr/>
        </p:nvSpPr>
        <p:spPr>
          <a:xfrm>
            <a:off x="2670048" y="373075"/>
            <a:ext cx="5830214" cy="2308324"/>
          </a:xfrm>
          <a:prstGeom prst="rect">
            <a:avLst/>
          </a:prstGeom>
          <a:noFill/>
        </p:spPr>
        <p:txBody>
          <a:bodyPr wrap="square" rtlCol="0">
            <a:spAutoFit/>
          </a:bodyPr>
          <a:lstStyle/>
          <a:p>
            <a:r>
              <a:rPr lang="en-US" b="0" i="0" dirty="0">
                <a:effectLst/>
                <a:latin typeface="-apple-system"/>
              </a:rPr>
              <a:t>This provided valuable insights into the factors affecting bike-sharing demand. The application of various statistical tools and EDA techniques has helped in understanding the complex interplay of factors like weather, season, and day type on bike usage. These findings can guide </a:t>
            </a:r>
            <a:r>
              <a:rPr lang="en-US" b="0" i="0" dirty="0" err="1">
                <a:effectLst/>
                <a:latin typeface="-apple-system"/>
              </a:rPr>
              <a:t>Yulu</a:t>
            </a:r>
            <a:r>
              <a:rPr lang="en-US" b="0" i="0" dirty="0">
                <a:effectLst/>
                <a:latin typeface="-apple-system"/>
              </a:rPr>
              <a:t> in optimizing its services and strategies for better alignment with customer needs and market dynamics.</a:t>
            </a:r>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TotalTime>
  <Words>575</Words>
  <Application>Microsoft Office PowerPoint</Application>
  <PresentationFormat>On-screen Show (16:9)</PresentationFormat>
  <Paragraphs>89</Paragraphs>
  <Slides>10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-apple-system</vt:lpstr>
      <vt:lpstr>Wingdings 3</vt:lpstr>
      <vt:lpstr>Days One</vt:lpstr>
      <vt:lpstr>IBM Plex Mono</vt:lpstr>
      <vt:lpstr>Raleway</vt:lpstr>
      <vt:lpstr>Calibri</vt:lpstr>
      <vt:lpstr>Michroma</vt:lpstr>
      <vt:lpstr>Space Mono</vt:lpstr>
      <vt:lpstr>Arial</vt:lpstr>
      <vt:lpstr>Open Sans</vt:lpstr>
      <vt:lpstr>Century Gothic</vt:lpstr>
      <vt:lpstr>Wisp</vt:lpstr>
      <vt:lpstr>Analysis of factors that affect Yulu’s Market</vt:lpstr>
      <vt:lpstr>Overview and problem statement</vt:lpstr>
      <vt:lpstr>Data analyzed</vt:lpstr>
      <vt:lpstr>Approaches</vt:lpstr>
      <vt:lpstr>Working Day</vt:lpstr>
      <vt:lpstr>Season</vt:lpstr>
      <vt:lpstr>Weather</vt:lpstr>
      <vt:lpstr>Final Conclusions and Recommendations: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 and English-speaking Markets</dc:title>
  <cp:lastModifiedBy>Senguttuvan, Thendral Vanan</cp:lastModifiedBy>
  <cp:revision>12</cp:revision>
  <dcterms:modified xsi:type="dcterms:W3CDTF">2024-02-07T20:58:11Z</dcterms:modified>
</cp:coreProperties>
</file>