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1B33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1B334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9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15100" y="1028699"/>
            <a:ext cx="9525" cy="8229600"/>
          </a:xfrm>
          <a:custGeom>
            <a:avLst/>
            <a:gdLst/>
            <a:ahLst/>
            <a:cxnLst/>
            <a:rect l="l" t="t" r="r" b="b"/>
            <a:pathLst>
              <a:path w="9525" h="8229600">
                <a:moveTo>
                  <a:pt x="9525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9525" y="0"/>
                </a:lnTo>
                <a:lnTo>
                  <a:pt x="9525" y="8229600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1B33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1B33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9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2664" y="522913"/>
            <a:ext cx="8342670" cy="90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1" i="0">
                <a:solidFill>
                  <a:srgbClr val="1B33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865782"/>
            <a:ext cx="16256000" cy="438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1B334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pararius.com/apartments/d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4934" y="1239471"/>
            <a:ext cx="83267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30" dirty="0">
                <a:solidFill>
                  <a:srgbClr val="1B334D"/>
                </a:solidFill>
                <a:latin typeface="Arial"/>
                <a:cs typeface="Arial"/>
              </a:rPr>
              <a:t>DATA </a:t>
            </a:r>
            <a:r>
              <a:rPr sz="2300" b="1" spc="40" dirty="0">
                <a:solidFill>
                  <a:srgbClr val="1B334D"/>
                </a:solidFill>
                <a:latin typeface="Arial"/>
                <a:cs typeface="Arial"/>
              </a:rPr>
              <a:t>ENGINEERING </a:t>
            </a:r>
            <a:r>
              <a:rPr sz="2300" b="1" spc="245" dirty="0">
                <a:solidFill>
                  <a:srgbClr val="1B334D"/>
                </a:solidFill>
                <a:latin typeface="Arial"/>
                <a:cs typeface="Arial"/>
              </a:rPr>
              <a:t>- </a:t>
            </a:r>
            <a:r>
              <a:rPr sz="2300" b="1" spc="65" dirty="0">
                <a:solidFill>
                  <a:srgbClr val="1B334D"/>
                </a:solidFill>
                <a:latin typeface="Arial"/>
                <a:cs typeface="Arial"/>
              </a:rPr>
              <a:t>FINAL </a:t>
            </a:r>
            <a:r>
              <a:rPr sz="2300" b="1" spc="-25" dirty="0">
                <a:solidFill>
                  <a:srgbClr val="1B334D"/>
                </a:solidFill>
                <a:latin typeface="Arial"/>
                <a:cs typeface="Arial"/>
              </a:rPr>
              <a:t>PROJECT</a:t>
            </a:r>
            <a:r>
              <a:rPr sz="2300" b="1" spc="440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300" b="1" spc="70" dirty="0">
                <a:solidFill>
                  <a:srgbClr val="1B334D"/>
                </a:solidFill>
                <a:latin typeface="Arial"/>
                <a:cs typeface="Arial"/>
              </a:rPr>
              <a:t>PRESENTATION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934" y="2077888"/>
            <a:ext cx="8616950" cy="75298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800"/>
              </a:spcBef>
              <a:tabLst>
                <a:tab pos="8603615" algn="l"/>
              </a:tabLst>
            </a:pPr>
            <a:r>
              <a:rPr sz="5500" b="1" spc="90" dirty="0">
                <a:solidFill>
                  <a:srgbClr val="1B334D"/>
                </a:solidFill>
                <a:latin typeface="Arial"/>
                <a:cs typeface="Arial"/>
              </a:rPr>
              <a:t>ANALISIS </a:t>
            </a:r>
            <a:r>
              <a:rPr sz="5500" b="1" spc="95" dirty="0">
                <a:solidFill>
                  <a:srgbClr val="1B334D"/>
                </a:solidFill>
                <a:latin typeface="Arial"/>
                <a:cs typeface="Arial"/>
              </a:rPr>
              <a:t>HUBUNGAN  </a:t>
            </a:r>
            <a:r>
              <a:rPr sz="5500" b="1" spc="-10" dirty="0">
                <a:solidFill>
                  <a:srgbClr val="1B334D"/>
                </a:solidFill>
                <a:latin typeface="Arial"/>
                <a:cs typeface="Arial"/>
              </a:rPr>
              <a:t>SENTIMEN </a:t>
            </a:r>
            <a:r>
              <a:rPr sz="5500" b="1" spc="-20" dirty="0">
                <a:solidFill>
                  <a:srgbClr val="1B334D"/>
                </a:solidFill>
                <a:latin typeface="Arial"/>
                <a:cs typeface="Arial"/>
              </a:rPr>
              <a:t>PELANGGAN  </a:t>
            </a:r>
            <a:r>
              <a:rPr sz="5500" b="1" spc="45" dirty="0">
                <a:solidFill>
                  <a:srgbClr val="1B334D"/>
                </a:solidFill>
                <a:latin typeface="Arial"/>
                <a:cs typeface="Arial"/>
              </a:rPr>
              <a:t>DENGAN </a:t>
            </a:r>
            <a:r>
              <a:rPr sz="5500" b="1" spc="85" dirty="0">
                <a:solidFill>
                  <a:srgbClr val="1B334D"/>
                </a:solidFill>
                <a:latin typeface="Arial"/>
                <a:cs typeface="Arial"/>
              </a:rPr>
              <a:t>HARGA  </a:t>
            </a:r>
            <a:r>
              <a:rPr sz="5500" b="1" spc="-10" dirty="0">
                <a:solidFill>
                  <a:srgbClr val="1B334D"/>
                </a:solidFill>
                <a:latin typeface="Arial"/>
                <a:cs typeface="Arial"/>
              </a:rPr>
              <a:t>APARTEMEN </a:t>
            </a:r>
            <a:r>
              <a:rPr sz="5500" b="1" spc="20" dirty="0">
                <a:solidFill>
                  <a:srgbClr val="1B334D"/>
                </a:solidFill>
                <a:latin typeface="Arial"/>
                <a:cs typeface="Arial"/>
              </a:rPr>
              <a:t>TERMAHAL  </a:t>
            </a:r>
            <a:r>
              <a:rPr sz="5500" b="1" spc="185" dirty="0">
                <a:solidFill>
                  <a:srgbClr val="1B334D"/>
                </a:solidFill>
                <a:latin typeface="Arial"/>
                <a:cs typeface="Arial"/>
              </a:rPr>
              <a:t>PADA </a:t>
            </a:r>
            <a:r>
              <a:rPr sz="5500" b="1" spc="45" dirty="0">
                <a:solidFill>
                  <a:srgbClr val="1B334D"/>
                </a:solidFill>
                <a:latin typeface="Arial"/>
                <a:cs typeface="Arial"/>
              </a:rPr>
              <a:t>WEBSITE  </a:t>
            </a:r>
            <a:r>
              <a:rPr sz="5500" b="1" u="sng" spc="70" dirty="0">
                <a:solidFill>
                  <a:srgbClr val="1B334D"/>
                </a:solidFill>
                <a:uFill>
                  <a:solidFill>
                    <a:srgbClr val="00A7A7"/>
                  </a:solidFill>
                </a:uFill>
                <a:latin typeface="Arial"/>
                <a:cs typeface="Arial"/>
              </a:rPr>
              <a:t>PARARIUS	</a:t>
            </a:r>
            <a:endParaRPr sz="5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2400" b="1" spc="-40" dirty="0">
                <a:solidFill>
                  <a:srgbClr val="1B334D"/>
                </a:solidFill>
                <a:latin typeface="Arial"/>
                <a:cs typeface="Arial"/>
              </a:rPr>
              <a:t>Kelompok </a:t>
            </a:r>
            <a:r>
              <a:rPr sz="2400" b="1" spc="105" dirty="0">
                <a:solidFill>
                  <a:srgbClr val="1B334D"/>
                </a:solidFill>
                <a:latin typeface="Arial"/>
                <a:cs typeface="Arial"/>
              </a:rPr>
              <a:t>5</a:t>
            </a:r>
            <a:r>
              <a:rPr sz="2400" b="1" spc="254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1B334D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41935" indent="-229870">
              <a:lnSpc>
                <a:spcPct val="100000"/>
              </a:lnSpc>
              <a:spcBef>
                <a:spcPts val="420"/>
              </a:spcBef>
              <a:buChar char="-"/>
              <a:tabLst>
                <a:tab pos="242570" algn="l"/>
              </a:tabLst>
            </a:pPr>
            <a:r>
              <a:rPr sz="2400" b="1" spc="-5" dirty="0">
                <a:solidFill>
                  <a:srgbClr val="1B334D"/>
                </a:solidFill>
                <a:latin typeface="Arial"/>
                <a:cs typeface="Arial"/>
              </a:rPr>
              <a:t>Christofer </a:t>
            </a:r>
            <a:r>
              <a:rPr sz="2400" b="1" spc="-20" dirty="0">
                <a:solidFill>
                  <a:srgbClr val="1B334D"/>
                </a:solidFill>
                <a:latin typeface="Arial"/>
                <a:cs typeface="Arial"/>
              </a:rPr>
              <a:t>Miko </a:t>
            </a:r>
            <a:r>
              <a:rPr sz="2400" b="1" spc="-50" dirty="0">
                <a:solidFill>
                  <a:srgbClr val="1B334D"/>
                </a:solidFill>
                <a:latin typeface="Arial"/>
                <a:cs typeface="Arial"/>
              </a:rPr>
              <a:t>Lee</a:t>
            </a:r>
            <a:r>
              <a:rPr sz="2400" b="1" spc="350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1B334D"/>
                </a:solidFill>
                <a:latin typeface="Arial"/>
                <a:cs typeface="Arial"/>
              </a:rPr>
              <a:t>(00000034222)</a:t>
            </a:r>
            <a:endParaRPr sz="2400">
              <a:latin typeface="Arial"/>
              <a:cs typeface="Arial"/>
            </a:endParaRPr>
          </a:p>
          <a:p>
            <a:pPr marL="241935" indent="-229870">
              <a:lnSpc>
                <a:spcPct val="100000"/>
              </a:lnSpc>
              <a:spcBef>
                <a:spcPts val="420"/>
              </a:spcBef>
              <a:buChar char="-"/>
              <a:tabLst>
                <a:tab pos="242570" algn="l"/>
              </a:tabLst>
            </a:pPr>
            <a:r>
              <a:rPr sz="2400" b="1" spc="-25" dirty="0">
                <a:solidFill>
                  <a:srgbClr val="1B334D"/>
                </a:solidFill>
                <a:latin typeface="Arial"/>
                <a:cs typeface="Arial"/>
              </a:rPr>
              <a:t>Lexand </a:t>
            </a:r>
            <a:r>
              <a:rPr sz="2400" b="1" spc="-15" dirty="0">
                <a:solidFill>
                  <a:srgbClr val="1B334D"/>
                </a:solidFill>
                <a:latin typeface="Arial"/>
                <a:cs typeface="Arial"/>
              </a:rPr>
              <a:t>Ripai Silaban</a:t>
            </a:r>
            <a:r>
              <a:rPr sz="2400" b="1" spc="365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1B334D"/>
                </a:solidFill>
                <a:latin typeface="Arial"/>
                <a:cs typeface="Arial"/>
              </a:rPr>
              <a:t>(00000041354)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229" dirty="0">
                <a:solidFill>
                  <a:srgbClr val="1B334D"/>
                </a:solidFill>
                <a:latin typeface="Arial"/>
                <a:cs typeface="Arial"/>
              </a:rPr>
              <a:t>- </a:t>
            </a:r>
            <a:r>
              <a:rPr sz="2400" b="1" spc="-30" dirty="0">
                <a:solidFill>
                  <a:srgbClr val="1B334D"/>
                </a:solidFill>
                <a:latin typeface="Arial"/>
                <a:cs typeface="Arial"/>
              </a:rPr>
              <a:t>Nicholas</a:t>
            </a:r>
            <a:r>
              <a:rPr sz="2400" b="1" spc="-15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1B334D"/>
                </a:solidFill>
                <a:latin typeface="Arial"/>
                <a:cs typeface="Arial"/>
              </a:rPr>
              <a:t>(00000034616)</a:t>
            </a:r>
            <a:endParaRPr sz="2400">
              <a:latin typeface="Arial"/>
              <a:cs typeface="Arial"/>
            </a:endParaRPr>
          </a:p>
          <a:p>
            <a:pPr marL="241935" indent="-229870">
              <a:lnSpc>
                <a:spcPct val="100000"/>
              </a:lnSpc>
              <a:spcBef>
                <a:spcPts val="420"/>
              </a:spcBef>
              <a:buChar char="-"/>
              <a:tabLst>
                <a:tab pos="242570" algn="l"/>
              </a:tabLst>
            </a:pPr>
            <a:r>
              <a:rPr sz="2400" b="1" spc="-10" dirty="0">
                <a:solidFill>
                  <a:srgbClr val="1B334D"/>
                </a:solidFill>
                <a:latin typeface="Arial"/>
                <a:cs typeface="Arial"/>
              </a:rPr>
              <a:t>Thendy </a:t>
            </a:r>
            <a:r>
              <a:rPr sz="2400" b="1" spc="-15" dirty="0">
                <a:solidFill>
                  <a:srgbClr val="1B334D"/>
                </a:solidFill>
                <a:latin typeface="Arial"/>
                <a:cs typeface="Arial"/>
              </a:rPr>
              <a:t>Rhenaldy</a:t>
            </a:r>
            <a:r>
              <a:rPr sz="2400" b="1" spc="229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1B334D"/>
                </a:solidFill>
                <a:latin typeface="Arial"/>
                <a:cs typeface="Arial"/>
              </a:rPr>
              <a:t>(00000033857)</a:t>
            </a:r>
            <a:endParaRPr sz="2400">
              <a:latin typeface="Arial"/>
              <a:cs typeface="Arial"/>
            </a:endParaRPr>
          </a:p>
          <a:p>
            <a:pPr marL="241935" indent="-229870">
              <a:lnSpc>
                <a:spcPct val="100000"/>
              </a:lnSpc>
              <a:spcBef>
                <a:spcPts val="420"/>
              </a:spcBef>
              <a:buChar char="-"/>
              <a:tabLst>
                <a:tab pos="242570" algn="l"/>
              </a:tabLst>
            </a:pPr>
            <a:r>
              <a:rPr sz="2400" b="1" spc="15" dirty="0">
                <a:solidFill>
                  <a:srgbClr val="1B334D"/>
                </a:solidFill>
                <a:latin typeface="Arial"/>
                <a:cs typeface="Arial"/>
              </a:rPr>
              <a:t>Willibrordus </a:t>
            </a:r>
            <a:r>
              <a:rPr sz="2400" b="1" spc="-35" dirty="0">
                <a:solidFill>
                  <a:srgbClr val="1B334D"/>
                </a:solidFill>
                <a:latin typeface="Arial"/>
                <a:cs typeface="Arial"/>
              </a:rPr>
              <a:t>Bayu</a:t>
            </a:r>
            <a:r>
              <a:rPr sz="2400" b="1" spc="200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1B334D"/>
                </a:solidFill>
                <a:latin typeface="Arial"/>
                <a:cs typeface="Arial"/>
              </a:rPr>
              <a:t>(00000034000)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38554" y="1607911"/>
            <a:ext cx="5335905" cy="7399020"/>
            <a:chOff x="9438554" y="1607911"/>
            <a:chExt cx="5335905" cy="7399020"/>
          </a:xfrm>
        </p:grpSpPr>
        <p:sp>
          <p:nvSpPr>
            <p:cNvPr id="5" name="object 5"/>
            <p:cNvSpPr/>
            <p:nvPr/>
          </p:nvSpPr>
          <p:spPr>
            <a:xfrm>
              <a:off x="12025030" y="4746470"/>
              <a:ext cx="2571140" cy="42601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38554" y="1607911"/>
              <a:ext cx="5335905" cy="2808605"/>
            </a:xfrm>
            <a:custGeom>
              <a:avLst/>
              <a:gdLst/>
              <a:ahLst/>
              <a:cxnLst/>
              <a:rect l="l" t="t" r="r" b="b"/>
              <a:pathLst>
                <a:path w="5335905" h="2808604">
                  <a:moveTo>
                    <a:pt x="309844" y="2287443"/>
                  </a:moveTo>
                  <a:lnTo>
                    <a:pt x="290356" y="2287443"/>
                  </a:lnTo>
                  <a:lnTo>
                    <a:pt x="280603" y="2217593"/>
                  </a:lnTo>
                  <a:lnTo>
                    <a:pt x="168751" y="2217593"/>
                  </a:lnTo>
                  <a:lnTo>
                    <a:pt x="186632" y="2216323"/>
                  </a:lnTo>
                  <a:lnTo>
                    <a:pt x="206248" y="2213783"/>
                  </a:lnTo>
                  <a:lnTo>
                    <a:pt x="227536" y="2209973"/>
                  </a:lnTo>
                  <a:lnTo>
                    <a:pt x="242045" y="2206163"/>
                  </a:lnTo>
                  <a:lnTo>
                    <a:pt x="257253" y="2203623"/>
                  </a:lnTo>
                  <a:lnTo>
                    <a:pt x="289440" y="2196003"/>
                  </a:lnTo>
                  <a:lnTo>
                    <a:pt x="330564" y="2188383"/>
                  </a:lnTo>
                  <a:lnTo>
                    <a:pt x="408967" y="2169333"/>
                  </a:lnTo>
                  <a:lnTo>
                    <a:pt x="430630" y="2161713"/>
                  </a:lnTo>
                  <a:lnTo>
                    <a:pt x="428624" y="2155363"/>
                  </a:lnTo>
                  <a:lnTo>
                    <a:pt x="425899" y="2149013"/>
                  </a:lnTo>
                  <a:lnTo>
                    <a:pt x="422704" y="2140123"/>
                  </a:lnTo>
                  <a:lnTo>
                    <a:pt x="419291" y="2131233"/>
                  </a:lnTo>
                  <a:lnTo>
                    <a:pt x="401513" y="2085513"/>
                  </a:lnTo>
                  <a:lnTo>
                    <a:pt x="387057" y="2043603"/>
                  </a:lnTo>
                  <a:lnTo>
                    <a:pt x="378151" y="2009313"/>
                  </a:lnTo>
                  <a:lnTo>
                    <a:pt x="377021" y="1983913"/>
                  </a:lnTo>
                  <a:lnTo>
                    <a:pt x="380094" y="1973753"/>
                  </a:lnTo>
                  <a:lnTo>
                    <a:pt x="385093" y="1964863"/>
                  </a:lnTo>
                  <a:lnTo>
                    <a:pt x="391882" y="1958513"/>
                  </a:lnTo>
                  <a:lnTo>
                    <a:pt x="400324" y="1953433"/>
                  </a:lnTo>
                  <a:lnTo>
                    <a:pt x="419298" y="1953433"/>
                  </a:lnTo>
                  <a:lnTo>
                    <a:pt x="441572" y="1959783"/>
                  </a:lnTo>
                  <a:lnTo>
                    <a:pt x="462399" y="1972483"/>
                  </a:lnTo>
                  <a:lnTo>
                    <a:pt x="406243" y="1972483"/>
                  </a:lnTo>
                  <a:lnTo>
                    <a:pt x="398156" y="1975023"/>
                  </a:lnTo>
                  <a:lnTo>
                    <a:pt x="409115" y="2048683"/>
                  </a:lnTo>
                  <a:lnTo>
                    <a:pt x="423511" y="2089323"/>
                  </a:lnTo>
                  <a:lnTo>
                    <a:pt x="437216" y="2124883"/>
                  </a:lnTo>
                  <a:lnTo>
                    <a:pt x="446689" y="2149013"/>
                  </a:lnTo>
                  <a:lnTo>
                    <a:pt x="449280" y="2156633"/>
                  </a:lnTo>
                  <a:lnTo>
                    <a:pt x="450597" y="2161713"/>
                  </a:lnTo>
                  <a:lnTo>
                    <a:pt x="451264" y="2165523"/>
                  </a:lnTo>
                  <a:lnTo>
                    <a:pt x="450847" y="2168063"/>
                  </a:lnTo>
                  <a:lnTo>
                    <a:pt x="448763" y="2170603"/>
                  </a:lnTo>
                  <a:lnTo>
                    <a:pt x="449132" y="2183303"/>
                  </a:lnTo>
                  <a:lnTo>
                    <a:pt x="429296" y="2183303"/>
                  </a:lnTo>
                  <a:lnTo>
                    <a:pt x="409963" y="2189653"/>
                  </a:lnTo>
                  <a:lnTo>
                    <a:pt x="382654" y="2196003"/>
                  </a:lnTo>
                  <a:lnTo>
                    <a:pt x="346224" y="2204893"/>
                  </a:lnTo>
                  <a:lnTo>
                    <a:pt x="299527" y="2213783"/>
                  </a:lnTo>
                  <a:lnTo>
                    <a:pt x="309844" y="2287443"/>
                  </a:lnTo>
                  <a:close/>
                </a:path>
                <a:path w="5335905" h="2808604">
                  <a:moveTo>
                    <a:pt x="1595635" y="2315383"/>
                  </a:moveTo>
                  <a:lnTo>
                    <a:pt x="1499350" y="2315383"/>
                  </a:lnTo>
                  <a:lnTo>
                    <a:pt x="1447064" y="2314113"/>
                  </a:lnTo>
                  <a:lnTo>
                    <a:pt x="1392672" y="2314113"/>
                  </a:lnTo>
                  <a:lnTo>
                    <a:pt x="1221767" y="2310303"/>
                  </a:lnTo>
                  <a:lnTo>
                    <a:pt x="1163862" y="2307763"/>
                  </a:lnTo>
                  <a:lnTo>
                    <a:pt x="1106308" y="2306493"/>
                  </a:lnTo>
                  <a:lnTo>
                    <a:pt x="994219" y="2301413"/>
                  </a:lnTo>
                  <a:lnTo>
                    <a:pt x="940667" y="2300143"/>
                  </a:lnTo>
                  <a:lnTo>
                    <a:pt x="841006" y="2295063"/>
                  </a:lnTo>
                  <a:lnTo>
                    <a:pt x="795880" y="2293793"/>
                  </a:lnTo>
                  <a:lnTo>
                    <a:pt x="748975" y="2287443"/>
                  </a:lnTo>
                  <a:lnTo>
                    <a:pt x="704355" y="2273473"/>
                  </a:lnTo>
                  <a:lnTo>
                    <a:pt x="662970" y="2251883"/>
                  </a:lnTo>
                  <a:lnTo>
                    <a:pt x="625771" y="2223943"/>
                  </a:lnTo>
                  <a:lnTo>
                    <a:pt x="593709" y="2189653"/>
                  </a:lnTo>
                  <a:lnTo>
                    <a:pt x="567734" y="2150283"/>
                  </a:lnTo>
                  <a:lnTo>
                    <a:pt x="544256" y="2107103"/>
                  </a:lnTo>
                  <a:lnTo>
                    <a:pt x="521291" y="2067733"/>
                  </a:lnTo>
                  <a:lnTo>
                    <a:pt x="499693" y="2035983"/>
                  </a:lnTo>
                  <a:lnTo>
                    <a:pt x="454986" y="1990263"/>
                  </a:lnTo>
                  <a:lnTo>
                    <a:pt x="417671" y="1972483"/>
                  </a:lnTo>
                  <a:lnTo>
                    <a:pt x="462399" y="1972483"/>
                  </a:lnTo>
                  <a:lnTo>
                    <a:pt x="493700" y="1997883"/>
                  </a:lnTo>
                  <a:lnTo>
                    <a:pt x="534474" y="2052493"/>
                  </a:lnTo>
                  <a:lnTo>
                    <a:pt x="558294" y="2093133"/>
                  </a:lnTo>
                  <a:lnTo>
                    <a:pt x="584659" y="2141393"/>
                  </a:lnTo>
                  <a:lnTo>
                    <a:pt x="614349" y="2184573"/>
                  </a:lnTo>
                  <a:lnTo>
                    <a:pt x="651928" y="2220133"/>
                  </a:lnTo>
                  <a:lnTo>
                    <a:pt x="695872" y="2248073"/>
                  </a:lnTo>
                  <a:lnTo>
                    <a:pt x="744656" y="2265853"/>
                  </a:lnTo>
                  <a:lnTo>
                    <a:pt x="796756" y="2274743"/>
                  </a:lnTo>
                  <a:lnTo>
                    <a:pt x="841815" y="2276013"/>
                  </a:lnTo>
                  <a:lnTo>
                    <a:pt x="890168" y="2278553"/>
                  </a:lnTo>
                  <a:lnTo>
                    <a:pt x="941321" y="2279823"/>
                  </a:lnTo>
                  <a:lnTo>
                    <a:pt x="1050070" y="2284903"/>
                  </a:lnTo>
                  <a:lnTo>
                    <a:pt x="1106682" y="2286173"/>
                  </a:lnTo>
                  <a:lnTo>
                    <a:pt x="1164131" y="2288713"/>
                  </a:lnTo>
                  <a:lnTo>
                    <a:pt x="1221925" y="2289983"/>
                  </a:lnTo>
                  <a:lnTo>
                    <a:pt x="1279575" y="2292523"/>
                  </a:lnTo>
                  <a:lnTo>
                    <a:pt x="1392474" y="2295063"/>
                  </a:lnTo>
                  <a:lnTo>
                    <a:pt x="1446740" y="2295063"/>
                  </a:lnTo>
                  <a:lnTo>
                    <a:pt x="1498897" y="2296333"/>
                  </a:lnTo>
                  <a:lnTo>
                    <a:pt x="1872247" y="2296333"/>
                  </a:lnTo>
                  <a:lnTo>
                    <a:pt x="1853139" y="2298873"/>
                  </a:lnTo>
                  <a:lnTo>
                    <a:pt x="1800388" y="2303953"/>
                  </a:lnTo>
                  <a:lnTo>
                    <a:pt x="1753051" y="2309033"/>
                  </a:lnTo>
                  <a:lnTo>
                    <a:pt x="1711970" y="2311573"/>
                  </a:lnTo>
                  <a:lnTo>
                    <a:pt x="1595635" y="2315383"/>
                  </a:lnTo>
                  <a:close/>
                </a:path>
                <a:path w="5335905" h="2808604">
                  <a:moveTo>
                    <a:pt x="1872247" y="2296333"/>
                  </a:moveTo>
                  <a:lnTo>
                    <a:pt x="1594915" y="2296333"/>
                  </a:lnTo>
                  <a:lnTo>
                    <a:pt x="1710839" y="2292523"/>
                  </a:lnTo>
                  <a:lnTo>
                    <a:pt x="1751772" y="2289983"/>
                  </a:lnTo>
                  <a:lnTo>
                    <a:pt x="1798961" y="2284903"/>
                  </a:lnTo>
                  <a:lnTo>
                    <a:pt x="1851565" y="2279823"/>
                  </a:lnTo>
                  <a:lnTo>
                    <a:pt x="1969655" y="2264583"/>
                  </a:lnTo>
                  <a:lnTo>
                    <a:pt x="2099314" y="2246803"/>
                  </a:lnTo>
                  <a:lnTo>
                    <a:pt x="2490424" y="2185843"/>
                  </a:lnTo>
                  <a:lnTo>
                    <a:pt x="2547090" y="2176953"/>
                  </a:lnTo>
                  <a:lnTo>
                    <a:pt x="2599078" y="2168063"/>
                  </a:lnTo>
                  <a:lnTo>
                    <a:pt x="2718574" y="2149013"/>
                  </a:lnTo>
                  <a:lnTo>
                    <a:pt x="2743445" y="2143933"/>
                  </a:lnTo>
                  <a:lnTo>
                    <a:pt x="2765702" y="2140123"/>
                  </a:lnTo>
                  <a:lnTo>
                    <a:pt x="2770909" y="2140123"/>
                  </a:lnTo>
                  <a:lnTo>
                    <a:pt x="2775914" y="2142663"/>
                  </a:lnTo>
                  <a:lnTo>
                    <a:pt x="2776832" y="2149013"/>
                  </a:lnTo>
                  <a:lnTo>
                    <a:pt x="2777707" y="2154093"/>
                  </a:lnTo>
                  <a:lnTo>
                    <a:pt x="2774207" y="2159173"/>
                  </a:lnTo>
                  <a:lnTo>
                    <a:pt x="2768957" y="2159173"/>
                  </a:lnTo>
                  <a:lnTo>
                    <a:pt x="2721762" y="2168063"/>
                  </a:lnTo>
                  <a:lnTo>
                    <a:pt x="2602089" y="2187113"/>
                  </a:lnTo>
                  <a:lnTo>
                    <a:pt x="2550019" y="2196003"/>
                  </a:lnTo>
                  <a:lnTo>
                    <a:pt x="2493263" y="2204893"/>
                  </a:lnTo>
                  <a:lnTo>
                    <a:pt x="2101453" y="2265853"/>
                  </a:lnTo>
                  <a:lnTo>
                    <a:pt x="1971518" y="2283633"/>
                  </a:lnTo>
                  <a:lnTo>
                    <a:pt x="1872247" y="2296333"/>
                  </a:lnTo>
                  <a:close/>
                </a:path>
                <a:path w="5335905" h="2808604">
                  <a:moveTo>
                    <a:pt x="535970" y="2357293"/>
                  </a:moveTo>
                  <a:lnTo>
                    <a:pt x="528675" y="2357293"/>
                  </a:lnTo>
                  <a:lnTo>
                    <a:pt x="484227" y="2329353"/>
                  </a:lnTo>
                  <a:lnTo>
                    <a:pt x="455377" y="2292523"/>
                  </a:lnTo>
                  <a:lnTo>
                    <a:pt x="438813" y="2251883"/>
                  </a:lnTo>
                  <a:lnTo>
                    <a:pt x="431223" y="2213783"/>
                  </a:lnTo>
                  <a:lnTo>
                    <a:pt x="429296" y="2183303"/>
                  </a:lnTo>
                  <a:lnTo>
                    <a:pt x="449132" y="2183303"/>
                  </a:lnTo>
                  <a:lnTo>
                    <a:pt x="449649" y="2201083"/>
                  </a:lnTo>
                  <a:lnTo>
                    <a:pt x="458945" y="2250613"/>
                  </a:lnTo>
                  <a:lnTo>
                    <a:pt x="484826" y="2301413"/>
                  </a:lnTo>
                  <a:lnTo>
                    <a:pt x="535469" y="2338243"/>
                  </a:lnTo>
                  <a:lnTo>
                    <a:pt x="540430" y="2340783"/>
                  </a:lnTo>
                  <a:lnTo>
                    <a:pt x="542973" y="2345863"/>
                  </a:lnTo>
                  <a:lnTo>
                    <a:pt x="539638" y="2354753"/>
                  </a:lnTo>
                  <a:lnTo>
                    <a:pt x="535970" y="2357293"/>
                  </a:lnTo>
                  <a:close/>
                </a:path>
                <a:path w="5335905" h="2808604">
                  <a:moveTo>
                    <a:pt x="2462819" y="2806873"/>
                  </a:moveTo>
                  <a:lnTo>
                    <a:pt x="2152185" y="2806873"/>
                  </a:lnTo>
                  <a:lnTo>
                    <a:pt x="1949883" y="2801793"/>
                  </a:lnTo>
                  <a:lnTo>
                    <a:pt x="1802434" y="2794173"/>
                  </a:lnTo>
                  <a:lnTo>
                    <a:pt x="1710508" y="2786553"/>
                  </a:lnTo>
                  <a:lnTo>
                    <a:pt x="1667119" y="2781473"/>
                  </a:lnTo>
                  <a:lnTo>
                    <a:pt x="1573826" y="2768773"/>
                  </a:lnTo>
                  <a:lnTo>
                    <a:pt x="1421668" y="2742103"/>
                  </a:lnTo>
                  <a:lnTo>
                    <a:pt x="1368777" y="2730673"/>
                  </a:lnTo>
                  <a:lnTo>
                    <a:pt x="1315253" y="2720513"/>
                  </a:lnTo>
                  <a:lnTo>
                    <a:pt x="1261366" y="2707813"/>
                  </a:lnTo>
                  <a:lnTo>
                    <a:pt x="1207389" y="2696383"/>
                  </a:lnTo>
                  <a:lnTo>
                    <a:pt x="996006" y="2645583"/>
                  </a:lnTo>
                  <a:lnTo>
                    <a:pt x="896830" y="2620183"/>
                  </a:lnTo>
                  <a:lnTo>
                    <a:pt x="849822" y="2607483"/>
                  </a:lnTo>
                  <a:lnTo>
                    <a:pt x="799588" y="2594783"/>
                  </a:lnTo>
                  <a:lnTo>
                    <a:pt x="749435" y="2584623"/>
                  </a:lnTo>
                  <a:lnTo>
                    <a:pt x="699417" y="2577003"/>
                  </a:lnTo>
                  <a:lnTo>
                    <a:pt x="649588" y="2570653"/>
                  </a:lnTo>
                  <a:lnTo>
                    <a:pt x="600004" y="2566843"/>
                  </a:lnTo>
                  <a:lnTo>
                    <a:pt x="550719" y="2564303"/>
                  </a:lnTo>
                  <a:lnTo>
                    <a:pt x="460395" y="2564303"/>
                  </a:lnTo>
                  <a:lnTo>
                    <a:pt x="447804" y="2563033"/>
                  </a:lnTo>
                  <a:lnTo>
                    <a:pt x="414243" y="2560493"/>
                  </a:lnTo>
                  <a:lnTo>
                    <a:pt x="346589" y="2550333"/>
                  </a:lnTo>
                  <a:lnTo>
                    <a:pt x="256351" y="2533823"/>
                  </a:lnTo>
                  <a:lnTo>
                    <a:pt x="232706" y="2531283"/>
                  </a:lnTo>
                  <a:lnTo>
                    <a:pt x="213696" y="2530013"/>
                  </a:lnTo>
                  <a:lnTo>
                    <a:pt x="212029" y="2530013"/>
                  </a:lnTo>
                  <a:lnTo>
                    <a:pt x="185354" y="2526203"/>
                  </a:lnTo>
                  <a:lnTo>
                    <a:pt x="164987" y="2516043"/>
                  </a:lnTo>
                  <a:lnTo>
                    <a:pt x="150653" y="2503343"/>
                  </a:lnTo>
                  <a:lnTo>
                    <a:pt x="142080" y="2493183"/>
                  </a:lnTo>
                  <a:lnTo>
                    <a:pt x="116139" y="2490643"/>
                  </a:lnTo>
                  <a:lnTo>
                    <a:pt x="99592" y="2485563"/>
                  </a:lnTo>
                  <a:lnTo>
                    <a:pt x="89720" y="2476673"/>
                  </a:lnTo>
                  <a:lnTo>
                    <a:pt x="83804" y="2463973"/>
                  </a:lnTo>
                  <a:lnTo>
                    <a:pt x="81916" y="2457623"/>
                  </a:lnTo>
                  <a:lnTo>
                    <a:pt x="79302" y="2452543"/>
                  </a:lnTo>
                  <a:lnTo>
                    <a:pt x="75186" y="2447463"/>
                  </a:lnTo>
                  <a:lnTo>
                    <a:pt x="68797" y="2441113"/>
                  </a:lnTo>
                  <a:lnTo>
                    <a:pt x="58114" y="2428413"/>
                  </a:lnTo>
                  <a:lnTo>
                    <a:pt x="52586" y="2411903"/>
                  </a:lnTo>
                  <a:lnTo>
                    <a:pt x="50724" y="2396663"/>
                  </a:lnTo>
                  <a:lnTo>
                    <a:pt x="51039" y="2382693"/>
                  </a:lnTo>
                  <a:lnTo>
                    <a:pt x="39916" y="2380153"/>
                  </a:lnTo>
                  <a:lnTo>
                    <a:pt x="5851" y="2359833"/>
                  </a:lnTo>
                  <a:lnTo>
                    <a:pt x="0" y="2340783"/>
                  </a:lnTo>
                  <a:lnTo>
                    <a:pt x="886" y="2330623"/>
                  </a:lnTo>
                  <a:lnTo>
                    <a:pt x="36990" y="2292523"/>
                  </a:lnTo>
                  <a:lnTo>
                    <a:pt x="81678" y="2283633"/>
                  </a:lnTo>
                  <a:lnTo>
                    <a:pt x="78967" y="2273473"/>
                  </a:lnTo>
                  <a:lnTo>
                    <a:pt x="90091" y="2235373"/>
                  </a:lnTo>
                  <a:lnTo>
                    <a:pt x="127411" y="2220133"/>
                  </a:lnTo>
                  <a:lnTo>
                    <a:pt x="152669" y="2217593"/>
                  </a:lnTo>
                  <a:lnTo>
                    <a:pt x="280603" y="2217593"/>
                  </a:lnTo>
                  <a:lnTo>
                    <a:pt x="231663" y="2229023"/>
                  </a:lnTo>
                  <a:lnTo>
                    <a:pt x="188779" y="2235373"/>
                  </a:lnTo>
                  <a:lnTo>
                    <a:pt x="153460" y="2236643"/>
                  </a:lnTo>
                  <a:lnTo>
                    <a:pt x="129625" y="2239183"/>
                  </a:lnTo>
                  <a:lnTo>
                    <a:pt x="113718" y="2241723"/>
                  </a:lnTo>
                  <a:lnTo>
                    <a:pt x="104073" y="2248073"/>
                  </a:lnTo>
                  <a:lnTo>
                    <a:pt x="99019" y="2260773"/>
                  </a:lnTo>
                  <a:lnTo>
                    <a:pt x="98708" y="2270933"/>
                  </a:lnTo>
                  <a:lnTo>
                    <a:pt x="101317" y="2277283"/>
                  </a:lnTo>
                  <a:lnTo>
                    <a:pt x="104934" y="2281093"/>
                  </a:lnTo>
                  <a:lnTo>
                    <a:pt x="107647" y="2283633"/>
                  </a:lnTo>
                  <a:lnTo>
                    <a:pt x="112983" y="2286173"/>
                  </a:lnTo>
                  <a:lnTo>
                    <a:pt x="119653" y="2287443"/>
                  </a:lnTo>
                  <a:lnTo>
                    <a:pt x="309844" y="2287443"/>
                  </a:lnTo>
                  <a:lnTo>
                    <a:pt x="311979" y="2302683"/>
                  </a:lnTo>
                  <a:lnTo>
                    <a:pt x="101770" y="2302683"/>
                  </a:lnTo>
                  <a:lnTo>
                    <a:pt x="80262" y="2303953"/>
                  </a:lnTo>
                  <a:lnTo>
                    <a:pt x="34368" y="2315383"/>
                  </a:lnTo>
                  <a:lnTo>
                    <a:pt x="18273" y="2343323"/>
                  </a:lnTo>
                  <a:lnTo>
                    <a:pt x="21900" y="2348403"/>
                  </a:lnTo>
                  <a:lnTo>
                    <a:pt x="30276" y="2356023"/>
                  </a:lnTo>
                  <a:lnTo>
                    <a:pt x="41696" y="2361103"/>
                  </a:lnTo>
                  <a:lnTo>
                    <a:pt x="53233" y="2363643"/>
                  </a:lnTo>
                  <a:lnTo>
                    <a:pt x="63711" y="2363643"/>
                  </a:lnTo>
                  <a:lnTo>
                    <a:pt x="102323" y="2368723"/>
                  </a:lnTo>
                  <a:lnTo>
                    <a:pt x="155678" y="2371263"/>
                  </a:lnTo>
                  <a:lnTo>
                    <a:pt x="321584" y="2371263"/>
                  </a:lnTo>
                  <a:lnTo>
                    <a:pt x="323363" y="2383963"/>
                  </a:lnTo>
                  <a:lnTo>
                    <a:pt x="70256" y="2383963"/>
                  </a:lnTo>
                  <a:lnTo>
                    <a:pt x="70100" y="2395393"/>
                  </a:lnTo>
                  <a:lnTo>
                    <a:pt x="71324" y="2406823"/>
                  </a:lnTo>
                  <a:lnTo>
                    <a:pt x="74588" y="2418253"/>
                  </a:lnTo>
                  <a:lnTo>
                    <a:pt x="80552" y="2425873"/>
                  </a:lnTo>
                  <a:lnTo>
                    <a:pt x="82470" y="2427143"/>
                  </a:lnTo>
                  <a:lnTo>
                    <a:pt x="84220" y="2428413"/>
                  </a:lnTo>
                  <a:lnTo>
                    <a:pt x="85805" y="2429683"/>
                  </a:lnTo>
                  <a:lnTo>
                    <a:pt x="113859" y="2433493"/>
                  </a:lnTo>
                  <a:lnTo>
                    <a:pt x="165487" y="2437303"/>
                  </a:lnTo>
                  <a:lnTo>
                    <a:pt x="330834" y="2437303"/>
                  </a:lnTo>
                  <a:lnTo>
                    <a:pt x="332441" y="2448733"/>
                  </a:lnTo>
                  <a:lnTo>
                    <a:pt x="313159" y="2448733"/>
                  </a:lnTo>
                  <a:lnTo>
                    <a:pt x="293752" y="2451273"/>
                  </a:lnTo>
                  <a:lnTo>
                    <a:pt x="100019" y="2451273"/>
                  </a:lnTo>
                  <a:lnTo>
                    <a:pt x="147666" y="2474133"/>
                  </a:lnTo>
                  <a:lnTo>
                    <a:pt x="148000" y="2474133"/>
                  </a:lnTo>
                  <a:lnTo>
                    <a:pt x="165742" y="2475403"/>
                  </a:lnTo>
                  <a:lnTo>
                    <a:pt x="208496" y="2476673"/>
                  </a:lnTo>
                  <a:lnTo>
                    <a:pt x="336372" y="2476673"/>
                  </a:lnTo>
                  <a:lnTo>
                    <a:pt x="337980" y="2488103"/>
                  </a:lnTo>
                  <a:lnTo>
                    <a:pt x="318620" y="2488103"/>
                  </a:lnTo>
                  <a:lnTo>
                    <a:pt x="293226" y="2491913"/>
                  </a:lnTo>
                  <a:lnTo>
                    <a:pt x="266132" y="2494453"/>
                  </a:lnTo>
                  <a:lnTo>
                    <a:pt x="168759" y="2494453"/>
                  </a:lnTo>
                  <a:lnTo>
                    <a:pt x="176765" y="2500803"/>
                  </a:lnTo>
                  <a:lnTo>
                    <a:pt x="186820" y="2505883"/>
                  </a:lnTo>
                  <a:lnTo>
                    <a:pt x="198984" y="2509693"/>
                  </a:lnTo>
                  <a:lnTo>
                    <a:pt x="213322" y="2510963"/>
                  </a:lnTo>
                  <a:lnTo>
                    <a:pt x="233587" y="2512233"/>
                  </a:lnTo>
                  <a:lnTo>
                    <a:pt x="258201" y="2514773"/>
                  </a:lnTo>
                  <a:lnTo>
                    <a:pt x="349655" y="2531283"/>
                  </a:lnTo>
                  <a:lnTo>
                    <a:pt x="416401" y="2541443"/>
                  </a:lnTo>
                  <a:lnTo>
                    <a:pt x="449305" y="2543983"/>
                  </a:lnTo>
                  <a:lnTo>
                    <a:pt x="461420" y="2545253"/>
                  </a:lnTo>
                  <a:lnTo>
                    <a:pt x="551031" y="2545253"/>
                  </a:lnTo>
                  <a:lnTo>
                    <a:pt x="601090" y="2547793"/>
                  </a:lnTo>
                  <a:lnTo>
                    <a:pt x="651448" y="2551603"/>
                  </a:lnTo>
                  <a:lnTo>
                    <a:pt x="702049" y="2557953"/>
                  </a:lnTo>
                  <a:lnTo>
                    <a:pt x="752836" y="2565573"/>
                  </a:lnTo>
                  <a:lnTo>
                    <a:pt x="854741" y="2588433"/>
                  </a:lnTo>
                  <a:lnTo>
                    <a:pt x="894129" y="2599863"/>
                  </a:lnTo>
                  <a:lnTo>
                    <a:pt x="936890" y="2610023"/>
                  </a:lnTo>
                  <a:lnTo>
                    <a:pt x="982625" y="2621453"/>
                  </a:lnTo>
                  <a:lnTo>
                    <a:pt x="1030937" y="2634153"/>
                  </a:lnTo>
                  <a:lnTo>
                    <a:pt x="1133697" y="2659553"/>
                  </a:lnTo>
                  <a:lnTo>
                    <a:pt x="1187349" y="2670983"/>
                  </a:lnTo>
                  <a:lnTo>
                    <a:pt x="1297207" y="2696383"/>
                  </a:lnTo>
                  <a:lnTo>
                    <a:pt x="1407817" y="2719243"/>
                  </a:lnTo>
                  <a:lnTo>
                    <a:pt x="1515992" y="2739563"/>
                  </a:lnTo>
                  <a:lnTo>
                    <a:pt x="1568171" y="2748453"/>
                  </a:lnTo>
                  <a:lnTo>
                    <a:pt x="1618548" y="2756073"/>
                  </a:lnTo>
                  <a:lnTo>
                    <a:pt x="1666724" y="2762423"/>
                  </a:lnTo>
                  <a:lnTo>
                    <a:pt x="1712301" y="2767503"/>
                  </a:lnTo>
                  <a:lnTo>
                    <a:pt x="1772737" y="2772583"/>
                  </a:lnTo>
                  <a:lnTo>
                    <a:pt x="1901271" y="2780203"/>
                  </a:lnTo>
                  <a:lnTo>
                    <a:pt x="2035448" y="2785283"/>
                  </a:lnTo>
                  <a:lnTo>
                    <a:pt x="2169782" y="2787823"/>
                  </a:lnTo>
                  <a:lnTo>
                    <a:pt x="2681662" y="2787823"/>
                  </a:lnTo>
                  <a:lnTo>
                    <a:pt x="2681951" y="2796713"/>
                  </a:lnTo>
                  <a:lnTo>
                    <a:pt x="2677832" y="2801793"/>
                  </a:lnTo>
                  <a:lnTo>
                    <a:pt x="2661711" y="2801793"/>
                  </a:lnTo>
                  <a:lnTo>
                    <a:pt x="2633340" y="2803063"/>
                  </a:lnTo>
                  <a:lnTo>
                    <a:pt x="2462819" y="2806873"/>
                  </a:lnTo>
                  <a:close/>
                </a:path>
                <a:path w="5335905" h="2808604">
                  <a:moveTo>
                    <a:pt x="321584" y="2371263"/>
                  </a:moveTo>
                  <a:lnTo>
                    <a:pt x="302112" y="2371263"/>
                  </a:lnTo>
                  <a:lnTo>
                    <a:pt x="293024" y="2306493"/>
                  </a:lnTo>
                  <a:lnTo>
                    <a:pt x="115819" y="2306493"/>
                  </a:lnTo>
                  <a:lnTo>
                    <a:pt x="108190" y="2305223"/>
                  </a:lnTo>
                  <a:lnTo>
                    <a:pt x="101770" y="2302683"/>
                  </a:lnTo>
                  <a:lnTo>
                    <a:pt x="311979" y="2302683"/>
                  </a:lnTo>
                  <a:lnTo>
                    <a:pt x="321584" y="2371263"/>
                  </a:lnTo>
                  <a:close/>
                </a:path>
                <a:path w="5335905" h="2808604">
                  <a:moveTo>
                    <a:pt x="330834" y="2437303"/>
                  </a:moveTo>
                  <a:lnTo>
                    <a:pt x="233434" y="2437303"/>
                  </a:lnTo>
                  <a:lnTo>
                    <a:pt x="310449" y="2429683"/>
                  </a:lnTo>
                  <a:lnTo>
                    <a:pt x="304822" y="2390313"/>
                  </a:lnTo>
                  <a:lnTo>
                    <a:pt x="185586" y="2390313"/>
                  </a:lnTo>
                  <a:lnTo>
                    <a:pt x="102446" y="2387773"/>
                  </a:lnTo>
                  <a:lnTo>
                    <a:pt x="70256" y="2383963"/>
                  </a:lnTo>
                  <a:lnTo>
                    <a:pt x="323363" y="2383963"/>
                  </a:lnTo>
                  <a:lnTo>
                    <a:pt x="330834" y="2437303"/>
                  </a:lnTo>
                  <a:close/>
                </a:path>
                <a:path w="5335905" h="2808604">
                  <a:moveTo>
                    <a:pt x="336372" y="2476673"/>
                  </a:moveTo>
                  <a:lnTo>
                    <a:pt x="208496" y="2476673"/>
                  </a:lnTo>
                  <a:lnTo>
                    <a:pt x="262990" y="2475403"/>
                  </a:lnTo>
                  <a:lnTo>
                    <a:pt x="315952" y="2469053"/>
                  </a:lnTo>
                  <a:lnTo>
                    <a:pt x="313159" y="2448733"/>
                  </a:lnTo>
                  <a:lnTo>
                    <a:pt x="332441" y="2448733"/>
                  </a:lnTo>
                  <a:lnTo>
                    <a:pt x="336372" y="2476673"/>
                  </a:lnTo>
                  <a:close/>
                </a:path>
                <a:path w="5335905" h="2808604">
                  <a:moveTo>
                    <a:pt x="227983" y="2456353"/>
                  </a:moveTo>
                  <a:lnTo>
                    <a:pt x="170341" y="2456353"/>
                  </a:lnTo>
                  <a:lnTo>
                    <a:pt x="118749" y="2453813"/>
                  </a:lnTo>
                  <a:lnTo>
                    <a:pt x="100019" y="2451273"/>
                  </a:lnTo>
                  <a:lnTo>
                    <a:pt x="293752" y="2451273"/>
                  </a:lnTo>
                  <a:lnTo>
                    <a:pt x="284048" y="2452543"/>
                  </a:lnTo>
                  <a:lnTo>
                    <a:pt x="255538" y="2455083"/>
                  </a:lnTo>
                  <a:lnTo>
                    <a:pt x="227983" y="2456353"/>
                  </a:lnTo>
                  <a:close/>
                </a:path>
                <a:path w="5335905" h="2808604">
                  <a:moveTo>
                    <a:pt x="331918" y="2513503"/>
                  </a:moveTo>
                  <a:lnTo>
                    <a:pt x="325832" y="2513503"/>
                  </a:lnTo>
                  <a:lnTo>
                    <a:pt x="321704" y="2509693"/>
                  </a:lnTo>
                  <a:lnTo>
                    <a:pt x="318620" y="2488103"/>
                  </a:lnTo>
                  <a:lnTo>
                    <a:pt x="337980" y="2488103"/>
                  </a:lnTo>
                  <a:lnTo>
                    <a:pt x="340838" y="2508423"/>
                  </a:lnTo>
                  <a:lnTo>
                    <a:pt x="337170" y="2512233"/>
                  </a:lnTo>
                  <a:lnTo>
                    <a:pt x="331918" y="2513503"/>
                  </a:lnTo>
                  <a:close/>
                </a:path>
                <a:path w="5335905" h="2808604">
                  <a:moveTo>
                    <a:pt x="238749" y="2495723"/>
                  </a:moveTo>
                  <a:lnTo>
                    <a:pt x="188560" y="2495723"/>
                  </a:lnTo>
                  <a:lnTo>
                    <a:pt x="178054" y="2494453"/>
                  </a:lnTo>
                  <a:lnTo>
                    <a:pt x="266132" y="2494453"/>
                  </a:lnTo>
                  <a:lnTo>
                    <a:pt x="238749" y="2495723"/>
                  </a:lnTo>
                  <a:close/>
                </a:path>
                <a:path w="5335905" h="2808604">
                  <a:moveTo>
                    <a:pt x="487437" y="2565573"/>
                  </a:moveTo>
                  <a:lnTo>
                    <a:pt x="473623" y="2564303"/>
                  </a:lnTo>
                  <a:lnTo>
                    <a:pt x="501787" y="2564303"/>
                  </a:lnTo>
                  <a:lnTo>
                    <a:pt x="487437" y="2565573"/>
                  </a:lnTo>
                  <a:close/>
                </a:path>
                <a:path w="5335905" h="2808604">
                  <a:moveTo>
                    <a:pt x="2681662" y="2787823"/>
                  </a:moveTo>
                  <a:lnTo>
                    <a:pt x="2416974" y="2787823"/>
                  </a:lnTo>
                  <a:lnTo>
                    <a:pt x="2470297" y="2786553"/>
                  </a:lnTo>
                  <a:lnTo>
                    <a:pt x="2518858" y="2786553"/>
                  </a:lnTo>
                  <a:lnTo>
                    <a:pt x="2561972" y="2785283"/>
                  </a:lnTo>
                  <a:lnTo>
                    <a:pt x="2598952" y="2785283"/>
                  </a:lnTo>
                  <a:lnTo>
                    <a:pt x="2629114" y="2784013"/>
                  </a:lnTo>
                  <a:lnTo>
                    <a:pt x="2651770" y="2782743"/>
                  </a:lnTo>
                  <a:lnTo>
                    <a:pt x="2677117" y="2782743"/>
                  </a:lnTo>
                  <a:lnTo>
                    <a:pt x="2681620" y="2786553"/>
                  </a:lnTo>
                  <a:lnTo>
                    <a:pt x="2681662" y="2787823"/>
                  </a:lnTo>
                  <a:close/>
                </a:path>
                <a:path w="5335905" h="2808604">
                  <a:moveTo>
                    <a:pt x="2298074" y="2808143"/>
                  </a:moveTo>
                  <a:lnTo>
                    <a:pt x="2250578" y="2806873"/>
                  </a:lnTo>
                  <a:lnTo>
                    <a:pt x="2384212" y="2806873"/>
                  </a:lnTo>
                  <a:lnTo>
                    <a:pt x="2298074" y="2808143"/>
                  </a:lnTo>
                  <a:close/>
                </a:path>
                <a:path w="5335905" h="2808604">
                  <a:moveTo>
                    <a:pt x="4964258" y="63500"/>
                  </a:moveTo>
                  <a:lnTo>
                    <a:pt x="4946031" y="63500"/>
                  </a:lnTo>
                  <a:lnTo>
                    <a:pt x="4949294" y="50800"/>
                  </a:lnTo>
                  <a:lnTo>
                    <a:pt x="4955478" y="25400"/>
                  </a:lnTo>
                  <a:lnTo>
                    <a:pt x="4965098" y="12700"/>
                  </a:lnTo>
                  <a:lnTo>
                    <a:pt x="4978675" y="0"/>
                  </a:lnTo>
                  <a:lnTo>
                    <a:pt x="5005226" y="0"/>
                  </a:lnTo>
                  <a:lnTo>
                    <a:pt x="5021365" y="12700"/>
                  </a:lnTo>
                  <a:lnTo>
                    <a:pt x="4987468" y="12700"/>
                  </a:lnTo>
                  <a:lnTo>
                    <a:pt x="4978970" y="25400"/>
                  </a:lnTo>
                  <a:lnTo>
                    <a:pt x="4972093" y="38100"/>
                  </a:lnTo>
                  <a:lnTo>
                    <a:pt x="4967101" y="50800"/>
                  </a:lnTo>
                  <a:lnTo>
                    <a:pt x="4964258" y="63500"/>
                  </a:lnTo>
                  <a:close/>
                </a:path>
                <a:path w="5335905" h="2808604">
                  <a:moveTo>
                    <a:pt x="5041957" y="88900"/>
                  </a:moveTo>
                  <a:lnTo>
                    <a:pt x="5022866" y="88900"/>
                  </a:lnTo>
                  <a:lnTo>
                    <a:pt x="5021905" y="76200"/>
                  </a:lnTo>
                  <a:lnTo>
                    <a:pt x="5021158" y="76200"/>
                  </a:lnTo>
                  <a:lnTo>
                    <a:pt x="5014058" y="38100"/>
                  </a:lnTo>
                  <a:lnTo>
                    <a:pt x="4996646" y="12700"/>
                  </a:lnTo>
                  <a:lnTo>
                    <a:pt x="5021365" y="12700"/>
                  </a:lnTo>
                  <a:lnTo>
                    <a:pt x="5031138" y="25400"/>
                  </a:lnTo>
                  <a:lnTo>
                    <a:pt x="5036511" y="50800"/>
                  </a:lnTo>
                  <a:lnTo>
                    <a:pt x="5039450" y="63500"/>
                  </a:lnTo>
                  <a:lnTo>
                    <a:pt x="5040538" y="76200"/>
                  </a:lnTo>
                  <a:lnTo>
                    <a:pt x="5041957" y="88900"/>
                  </a:lnTo>
                  <a:close/>
                </a:path>
                <a:path w="5335905" h="2808604">
                  <a:moveTo>
                    <a:pt x="4923944" y="431800"/>
                  </a:moveTo>
                  <a:lnTo>
                    <a:pt x="4904721" y="431800"/>
                  </a:lnTo>
                  <a:lnTo>
                    <a:pt x="4904403" y="393700"/>
                  </a:lnTo>
                  <a:lnTo>
                    <a:pt x="4904359" y="381000"/>
                  </a:lnTo>
                  <a:lnTo>
                    <a:pt x="4904252" y="304800"/>
                  </a:lnTo>
                  <a:lnTo>
                    <a:pt x="4904358" y="266700"/>
                  </a:lnTo>
                  <a:lnTo>
                    <a:pt x="4905232" y="190500"/>
                  </a:lnTo>
                  <a:lnTo>
                    <a:pt x="4907102" y="139700"/>
                  </a:lnTo>
                  <a:lnTo>
                    <a:pt x="4917716" y="88900"/>
                  </a:lnTo>
                  <a:lnTo>
                    <a:pt x="4937721" y="63500"/>
                  </a:lnTo>
                  <a:lnTo>
                    <a:pt x="4964172" y="63500"/>
                  </a:lnTo>
                  <a:lnTo>
                    <a:pt x="4962842" y="76200"/>
                  </a:lnTo>
                  <a:lnTo>
                    <a:pt x="4961555" y="88900"/>
                  </a:lnTo>
                  <a:lnTo>
                    <a:pt x="4938160" y="88900"/>
                  </a:lnTo>
                  <a:lnTo>
                    <a:pt x="4934607" y="101600"/>
                  </a:lnTo>
                  <a:lnTo>
                    <a:pt x="4931485" y="101600"/>
                  </a:lnTo>
                  <a:lnTo>
                    <a:pt x="4926271" y="139700"/>
                  </a:lnTo>
                  <a:lnTo>
                    <a:pt x="4924571" y="190500"/>
                  </a:lnTo>
                  <a:lnTo>
                    <a:pt x="4923694" y="254000"/>
                  </a:lnTo>
                  <a:lnTo>
                    <a:pt x="4923492" y="304800"/>
                  </a:lnTo>
                  <a:lnTo>
                    <a:pt x="4923618" y="381000"/>
                  </a:lnTo>
                  <a:lnTo>
                    <a:pt x="4923944" y="431800"/>
                  </a:lnTo>
                  <a:close/>
                </a:path>
                <a:path w="5335905" h="2808604">
                  <a:moveTo>
                    <a:pt x="5026067" y="381000"/>
                  </a:moveTo>
                  <a:lnTo>
                    <a:pt x="4932819" y="381000"/>
                  </a:lnTo>
                  <a:lnTo>
                    <a:pt x="4929650" y="368300"/>
                  </a:lnTo>
                  <a:lnTo>
                    <a:pt x="4953501" y="368300"/>
                  </a:lnTo>
                  <a:lnTo>
                    <a:pt x="4944339" y="279400"/>
                  </a:lnTo>
                  <a:lnTo>
                    <a:pt x="4939752" y="215900"/>
                  </a:lnTo>
                  <a:lnTo>
                    <a:pt x="4938592" y="165100"/>
                  </a:lnTo>
                  <a:lnTo>
                    <a:pt x="4939709" y="114300"/>
                  </a:lnTo>
                  <a:lnTo>
                    <a:pt x="4941954" y="88900"/>
                  </a:lnTo>
                  <a:lnTo>
                    <a:pt x="4961555" y="88900"/>
                  </a:lnTo>
                  <a:lnTo>
                    <a:pt x="4960268" y="101600"/>
                  </a:lnTo>
                  <a:lnTo>
                    <a:pt x="4958255" y="139700"/>
                  </a:lnTo>
                  <a:lnTo>
                    <a:pt x="4958607" y="203200"/>
                  </a:lnTo>
                  <a:lnTo>
                    <a:pt x="4963130" y="279400"/>
                  </a:lnTo>
                  <a:lnTo>
                    <a:pt x="4973627" y="368300"/>
                  </a:lnTo>
                  <a:lnTo>
                    <a:pt x="5026067" y="381000"/>
                  </a:lnTo>
                  <a:close/>
                </a:path>
                <a:path w="5335905" h="2808604">
                  <a:moveTo>
                    <a:pt x="5116776" y="406400"/>
                  </a:moveTo>
                  <a:lnTo>
                    <a:pt x="5032737" y="406400"/>
                  </a:lnTo>
                  <a:lnTo>
                    <a:pt x="4937995" y="381000"/>
                  </a:lnTo>
                  <a:lnTo>
                    <a:pt x="5026067" y="381000"/>
                  </a:lnTo>
                  <a:lnTo>
                    <a:pt x="5024458" y="368300"/>
                  </a:lnTo>
                  <a:lnTo>
                    <a:pt x="5022255" y="342900"/>
                  </a:lnTo>
                  <a:lnTo>
                    <a:pt x="5019551" y="317500"/>
                  </a:lnTo>
                  <a:lnTo>
                    <a:pt x="5016442" y="292100"/>
                  </a:lnTo>
                  <a:lnTo>
                    <a:pt x="5014843" y="279400"/>
                  </a:lnTo>
                  <a:lnTo>
                    <a:pt x="5012819" y="279400"/>
                  </a:lnTo>
                  <a:lnTo>
                    <a:pt x="5010490" y="266700"/>
                  </a:lnTo>
                  <a:lnTo>
                    <a:pt x="5007979" y="254000"/>
                  </a:lnTo>
                  <a:lnTo>
                    <a:pt x="5001120" y="215900"/>
                  </a:lnTo>
                  <a:lnTo>
                    <a:pt x="4995495" y="177800"/>
                  </a:lnTo>
                  <a:lnTo>
                    <a:pt x="4992809" y="139700"/>
                  </a:lnTo>
                  <a:lnTo>
                    <a:pt x="4994768" y="114300"/>
                  </a:lnTo>
                  <a:lnTo>
                    <a:pt x="4998126" y="114300"/>
                  </a:lnTo>
                  <a:lnTo>
                    <a:pt x="5002746" y="101600"/>
                  </a:lnTo>
                  <a:lnTo>
                    <a:pt x="5008609" y="88900"/>
                  </a:lnTo>
                  <a:lnTo>
                    <a:pt x="5054923" y="88900"/>
                  </a:lnTo>
                  <a:lnTo>
                    <a:pt x="5065834" y="101600"/>
                  </a:lnTo>
                  <a:lnTo>
                    <a:pt x="5019825" y="101600"/>
                  </a:lnTo>
                  <a:lnTo>
                    <a:pt x="5015855" y="114300"/>
                  </a:lnTo>
                  <a:lnTo>
                    <a:pt x="5013528" y="127000"/>
                  </a:lnTo>
                  <a:lnTo>
                    <a:pt x="5012112" y="152400"/>
                  </a:lnTo>
                  <a:lnTo>
                    <a:pt x="5014997" y="177800"/>
                  </a:lnTo>
                  <a:lnTo>
                    <a:pt x="5020493" y="215900"/>
                  </a:lnTo>
                  <a:lnTo>
                    <a:pt x="5026910" y="241300"/>
                  </a:lnTo>
                  <a:lnTo>
                    <a:pt x="5029446" y="254000"/>
                  </a:lnTo>
                  <a:lnTo>
                    <a:pt x="5031793" y="266700"/>
                  </a:lnTo>
                  <a:lnTo>
                    <a:pt x="5033844" y="279400"/>
                  </a:lnTo>
                  <a:lnTo>
                    <a:pt x="5035490" y="292100"/>
                  </a:lnTo>
                  <a:lnTo>
                    <a:pt x="5039037" y="317500"/>
                  </a:lnTo>
                  <a:lnTo>
                    <a:pt x="5042027" y="342900"/>
                  </a:lnTo>
                  <a:lnTo>
                    <a:pt x="5044344" y="368300"/>
                  </a:lnTo>
                  <a:lnTo>
                    <a:pt x="5045874" y="381000"/>
                  </a:lnTo>
                  <a:lnTo>
                    <a:pt x="5096980" y="393700"/>
                  </a:lnTo>
                  <a:lnTo>
                    <a:pt x="5115679" y="393700"/>
                  </a:lnTo>
                  <a:lnTo>
                    <a:pt x="5116776" y="406400"/>
                  </a:lnTo>
                  <a:close/>
                </a:path>
                <a:path w="5335905" h="2808604">
                  <a:moveTo>
                    <a:pt x="5096852" y="152400"/>
                  </a:moveTo>
                  <a:lnTo>
                    <a:pt x="5077889" y="152400"/>
                  </a:lnTo>
                  <a:lnTo>
                    <a:pt x="5076384" y="139700"/>
                  </a:lnTo>
                  <a:lnTo>
                    <a:pt x="5070968" y="127000"/>
                  </a:lnTo>
                  <a:lnTo>
                    <a:pt x="5063518" y="127000"/>
                  </a:lnTo>
                  <a:lnTo>
                    <a:pt x="5054769" y="114300"/>
                  </a:lnTo>
                  <a:lnTo>
                    <a:pt x="5045458" y="114300"/>
                  </a:lnTo>
                  <a:lnTo>
                    <a:pt x="5040741" y="101600"/>
                  </a:lnTo>
                  <a:lnTo>
                    <a:pt x="5065834" y="101600"/>
                  </a:lnTo>
                  <a:lnTo>
                    <a:pt x="5077133" y="114300"/>
                  </a:lnTo>
                  <a:lnTo>
                    <a:pt x="5087332" y="127000"/>
                  </a:lnTo>
                  <a:lnTo>
                    <a:pt x="5094942" y="139700"/>
                  </a:lnTo>
                  <a:lnTo>
                    <a:pt x="5096852" y="152400"/>
                  </a:lnTo>
                  <a:close/>
                </a:path>
                <a:path w="5335905" h="2808604">
                  <a:moveTo>
                    <a:pt x="5232957" y="2527300"/>
                  </a:moveTo>
                  <a:lnTo>
                    <a:pt x="5213951" y="2527300"/>
                  </a:lnTo>
                  <a:lnTo>
                    <a:pt x="5220159" y="2489200"/>
                  </a:lnTo>
                  <a:lnTo>
                    <a:pt x="5225874" y="2463800"/>
                  </a:lnTo>
                  <a:lnTo>
                    <a:pt x="5233175" y="2413000"/>
                  </a:lnTo>
                  <a:lnTo>
                    <a:pt x="5241708" y="2362200"/>
                  </a:lnTo>
                  <a:lnTo>
                    <a:pt x="5251116" y="2311400"/>
                  </a:lnTo>
                  <a:lnTo>
                    <a:pt x="5261043" y="2247900"/>
                  </a:lnTo>
                  <a:lnTo>
                    <a:pt x="5271135" y="2184400"/>
                  </a:lnTo>
                  <a:lnTo>
                    <a:pt x="5281035" y="2120900"/>
                  </a:lnTo>
                  <a:lnTo>
                    <a:pt x="5290388" y="2057400"/>
                  </a:lnTo>
                  <a:lnTo>
                    <a:pt x="5298838" y="1993900"/>
                  </a:lnTo>
                  <a:lnTo>
                    <a:pt x="5306029" y="1930400"/>
                  </a:lnTo>
                  <a:lnTo>
                    <a:pt x="5311606" y="1866900"/>
                  </a:lnTo>
                  <a:lnTo>
                    <a:pt x="5315213" y="1816100"/>
                  </a:lnTo>
                  <a:lnTo>
                    <a:pt x="5316494" y="1765300"/>
                  </a:lnTo>
                  <a:lnTo>
                    <a:pt x="5315764" y="1727200"/>
                  </a:lnTo>
                  <a:lnTo>
                    <a:pt x="5313676" y="1689100"/>
                  </a:lnTo>
                  <a:lnTo>
                    <a:pt x="5310378" y="1638300"/>
                  </a:lnTo>
                  <a:lnTo>
                    <a:pt x="5306021" y="1587500"/>
                  </a:lnTo>
                  <a:lnTo>
                    <a:pt x="5300755" y="1524000"/>
                  </a:lnTo>
                  <a:lnTo>
                    <a:pt x="5294731" y="1460500"/>
                  </a:lnTo>
                  <a:lnTo>
                    <a:pt x="5288099" y="1397000"/>
                  </a:lnTo>
                  <a:lnTo>
                    <a:pt x="5281008" y="1333500"/>
                  </a:lnTo>
                  <a:lnTo>
                    <a:pt x="5273609" y="1257300"/>
                  </a:lnTo>
                  <a:lnTo>
                    <a:pt x="5258487" y="1130300"/>
                  </a:lnTo>
                  <a:lnTo>
                    <a:pt x="5251065" y="1066800"/>
                  </a:lnTo>
                  <a:lnTo>
                    <a:pt x="5243935" y="1003300"/>
                  </a:lnTo>
                  <a:lnTo>
                    <a:pt x="5237248" y="952500"/>
                  </a:lnTo>
                  <a:lnTo>
                    <a:pt x="5231153" y="901700"/>
                  </a:lnTo>
                  <a:lnTo>
                    <a:pt x="5225801" y="863600"/>
                  </a:lnTo>
                  <a:lnTo>
                    <a:pt x="5221342" y="825500"/>
                  </a:lnTo>
                  <a:lnTo>
                    <a:pt x="5217927" y="800100"/>
                  </a:lnTo>
                  <a:lnTo>
                    <a:pt x="5214826" y="774700"/>
                  </a:lnTo>
                  <a:lnTo>
                    <a:pt x="5212060" y="762000"/>
                  </a:lnTo>
                  <a:lnTo>
                    <a:pt x="5205208" y="698500"/>
                  </a:lnTo>
                  <a:lnTo>
                    <a:pt x="5195948" y="635000"/>
                  </a:lnTo>
                  <a:lnTo>
                    <a:pt x="5185955" y="558800"/>
                  </a:lnTo>
                  <a:lnTo>
                    <a:pt x="5176905" y="495300"/>
                  </a:lnTo>
                  <a:lnTo>
                    <a:pt x="5170475" y="469900"/>
                  </a:lnTo>
                  <a:lnTo>
                    <a:pt x="5167961" y="457200"/>
                  </a:lnTo>
                  <a:lnTo>
                    <a:pt x="5166114" y="431800"/>
                  </a:lnTo>
                  <a:lnTo>
                    <a:pt x="5164666" y="406400"/>
                  </a:lnTo>
                  <a:lnTo>
                    <a:pt x="5163346" y="368300"/>
                  </a:lnTo>
                  <a:lnTo>
                    <a:pt x="5161187" y="317500"/>
                  </a:lnTo>
                  <a:lnTo>
                    <a:pt x="5158003" y="266700"/>
                  </a:lnTo>
                  <a:lnTo>
                    <a:pt x="5152998" y="228600"/>
                  </a:lnTo>
                  <a:lnTo>
                    <a:pt x="5137803" y="190500"/>
                  </a:lnTo>
                  <a:lnTo>
                    <a:pt x="5129352" y="177800"/>
                  </a:lnTo>
                  <a:lnTo>
                    <a:pt x="5110608" y="177800"/>
                  </a:lnTo>
                  <a:lnTo>
                    <a:pt x="5107865" y="165100"/>
                  </a:lnTo>
                  <a:lnTo>
                    <a:pt x="5079767" y="165100"/>
                  </a:lnTo>
                  <a:lnTo>
                    <a:pt x="5081143" y="152400"/>
                  </a:lnTo>
                  <a:lnTo>
                    <a:pt x="5126407" y="152400"/>
                  </a:lnTo>
                  <a:lnTo>
                    <a:pt x="5162845" y="190500"/>
                  </a:lnTo>
                  <a:lnTo>
                    <a:pt x="5176899" y="266700"/>
                  </a:lnTo>
                  <a:lnTo>
                    <a:pt x="5180307" y="317500"/>
                  </a:lnTo>
                  <a:lnTo>
                    <a:pt x="5182598" y="368300"/>
                  </a:lnTo>
                  <a:lnTo>
                    <a:pt x="5183804" y="393700"/>
                  </a:lnTo>
                  <a:lnTo>
                    <a:pt x="5185164" y="431800"/>
                  </a:lnTo>
                  <a:lnTo>
                    <a:pt x="5186869" y="444500"/>
                  </a:lnTo>
                  <a:lnTo>
                    <a:pt x="5189108" y="457200"/>
                  </a:lnTo>
                  <a:lnTo>
                    <a:pt x="5195615" y="495300"/>
                  </a:lnTo>
                  <a:lnTo>
                    <a:pt x="5204618" y="558800"/>
                  </a:lnTo>
                  <a:lnTo>
                    <a:pt x="5214535" y="622300"/>
                  </a:lnTo>
                  <a:lnTo>
                    <a:pt x="5223785" y="698500"/>
                  </a:lnTo>
                  <a:lnTo>
                    <a:pt x="5230787" y="749300"/>
                  </a:lnTo>
                  <a:lnTo>
                    <a:pt x="5233960" y="774700"/>
                  </a:lnTo>
                  <a:lnTo>
                    <a:pt x="5240522" y="825500"/>
                  </a:lnTo>
                  <a:lnTo>
                    <a:pt x="5244994" y="863600"/>
                  </a:lnTo>
                  <a:lnTo>
                    <a:pt x="5250357" y="901700"/>
                  </a:lnTo>
                  <a:lnTo>
                    <a:pt x="5256461" y="952500"/>
                  </a:lnTo>
                  <a:lnTo>
                    <a:pt x="5263157" y="1003300"/>
                  </a:lnTo>
                  <a:lnTo>
                    <a:pt x="5270295" y="1066800"/>
                  </a:lnTo>
                  <a:lnTo>
                    <a:pt x="5277724" y="1130300"/>
                  </a:lnTo>
                  <a:lnTo>
                    <a:pt x="5292856" y="1257300"/>
                  </a:lnTo>
                  <a:lnTo>
                    <a:pt x="5300259" y="1333500"/>
                  </a:lnTo>
                  <a:lnTo>
                    <a:pt x="5307353" y="1397000"/>
                  </a:lnTo>
                  <a:lnTo>
                    <a:pt x="5313988" y="1460500"/>
                  </a:lnTo>
                  <a:lnTo>
                    <a:pt x="5320014" y="1524000"/>
                  </a:lnTo>
                  <a:lnTo>
                    <a:pt x="5325281" y="1587500"/>
                  </a:lnTo>
                  <a:lnTo>
                    <a:pt x="5329639" y="1638300"/>
                  </a:lnTo>
                  <a:lnTo>
                    <a:pt x="5332937" y="1689100"/>
                  </a:lnTo>
                  <a:lnTo>
                    <a:pt x="5335026" y="1727200"/>
                  </a:lnTo>
                  <a:lnTo>
                    <a:pt x="5335756" y="1765300"/>
                  </a:lnTo>
                  <a:lnTo>
                    <a:pt x="5334471" y="1816100"/>
                  </a:lnTo>
                  <a:lnTo>
                    <a:pt x="5330852" y="1866900"/>
                  </a:lnTo>
                  <a:lnTo>
                    <a:pt x="5325257" y="1930400"/>
                  </a:lnTo>
                  <a:lnTo>
                    <a:pt x="5318042" y="1993900"/>
                  </a:lnTo>
                  <a:lnTo>
                    <a:pt x="5309564" y="2057400"/>
                  </a:lnTo>
                  <a:lnTo>
                    <a:pt x="5300180" y="2120900"/>
                  </a:lnTo>
                  <a:lnTo>
                    <a:pt x="5290247" y="2184400"/>
                  </a:lnTo>
                  <a:lnTo>
                    <a:pt x="5280122" y="2247900"/>
                  </a:lnTo>
                  <a:lnTo>
                    <a:pt x="5270161" y="2311400"/>
                  </a:lnTo>
                  <a:lnTo>
                    <a:pt x="5260722" y="2374900"/>
                  </a:lnTo>
                  <a:lnTo>
                    <a:pt x="5252160" y="2425700"/>
                  </a:lnTo>
                  <a:lnTo>
                    <a:pt x="5244834" y="2463800"/>
                  </a:lnTo>
                  <a:lnTo>
                    <a:pt x="5239099" y="2489200"/>
                  </a:lnTo>
                  <a:lnTo>
                    <a:pt x="5235313" y="2514600"/>
                  </a:lnTo>
                  <a:lnTo>
                    <a:pt x="5232957" y="2527300"/>
                  </a:lnTo>
                  <a:close/>
                </a:path>
                <a:path w="5335905" h="2808604">
                  <a:moveTo>
                    <a:pt x="5115679" y="393700"/>
                  </a:moveTo>
                  <a:lnTo>
                    <a:pt x="5096980" y="393700"/>
                  </a:lnTo>
                  <a:lnTo>
                    <a:pt x="5093356" y="368300"/>
                  </a:lnTo>
                  <a:lnTo>
                    <a:pt x="5087768" y="317500"/>
                  </a:lnTo>
                  <a:lnTo>
                    <a:pt x="5080646" y="266700"/>
                  </a:lnTo>
                  <a:lnTo>
                    <a:pt x="5072425" y="215900"/>
                  </a:lnTo>
                  <a:lnTo>
                    <a:pt x="5069192" y="203200"/>
                  </a:lnTo>
                  <a:lnTo>
                    <a:pt x="5069114" y="190500"/>
                  </a:lnTo>
                  <a:lnTo>
                    <a:pt x="5072194" y="177800"/>
                  </a:lnTo>
                  <a:lnTo>
                    <a:pt x="5078433" y="165100"/>
                  </a:lnTo>
                  <a:lnTo>
                    <a:pt x="5096020" y="165100"/>
                  </a:lnTo>
                  <a:lnTo>
                    <a:pt x="5092850" y="177800"/>
                  </a:lnTo>
                  <a:lnTo>
                    <a:pt x="5090264" y="177800"/>
                  </a:lnTo>
                  <a:lnTo>
                    <a:pt x="5088344" y="190500"/>
                  </a:lnTo>
                  <a:lnTo>
                    <a:pt x="5088261" y="203200"/>
                  </a:lnTo>
                  <a:lnTo>
                    <a:pt x="5091185" y="215900"/>
                  </a:lnTo>
                  <a:lnTo>
                    <a:pt x="5100219" y="266700"/>
                  </a:lnTo>
                  <a:lnTo>
                    <a:pt x="5107810" y="317500"/>
                  </a:lnTo>
                  <a:lnTo>
                    <a:pt x="5113487" y="368300"/>
                  </a:lnTo>
                  <a:lnTo>
                    <a:pt x="5115679" y="393700"/>
                  </a:lnTo>
                  <a:close/>
                </a:path>
                <a:path w="5335905" h="2808604">
                  <a:moveTo>
                    <a:pt x="4818446" y="254000"/>
                  </a:moveTo>
                  <a:lnTo>
                    <a:pt x="4795888" y="254000"/>
                  </a:lnTo>
                  <a:lnTo>
                    <a:pt x="4805390" y="241300"/>
                  </a:lnTo>
                  <a:lnTo>
                    <a:pt x="4818446" y="254000"/>
                  </a:lnTo>
                  <a:close/>
                </a:path>
                <a:path w="5335905" h="2808604">
                  <a:moveTo>
                    <a:pt x="4692837" y="2235200"/>
                  </a:moveTo>
                  <a:lnTo>
                    <a:pt x="4674749" y="2235200"/>
                  </a:lnTo>
                  <a:lnTo>
                    <a:pt x="4676958" y="2222500"/>
                  </a:lnTo>
                  <a:lnTo>
                    <a:pt x="4680331" y="2222500"/>
                  </a:lnTo>
                  <a:lnTo>
                    <a:pt x="4689134" y="2197100"/>
                  </a:lnTo>
                  <a:lnTo>
                    <a:pt x="4702267" y="2171700"/>
                  </a:lnTo>
                  <a:lnTo>
                    <a:pt x="4718628" y="2120900"/>
                  </a:lnTo>
                  <a:lnTo>
                    <a:pt x="4737118" y="2070100"/>
                  </a:lnTo>
                  <a:lnTo>
                    <a:pt x="4756636" y="2006600"/>
                  </a:lnTo>
                  <a:lnTo>
                    <a:pt x="4776081" y="1943100"/>
                  </a:lnTo>
                  <a:lnTo>
                    <a:pt x="4794353" y="1866900"/>
                  </a:lnTo>
                  <a:lnTo>
                    <a:pt x="4810352" y="1790700"/>
                  </a:lnTo>
                  <a:lnTo>
                    <a:pt x="4816484" y="1752600"/>
                  </a:lnTo>
                  <a:lnTo>
                    <a:pt x="4822797" y="1714500"/>
                  </a:lnTo>
                  <a:lnTo>
                    <a:pt x="4829244" y="1663700"/>
                  </a:lnTo>
                  <a:lnTo>
                    <a:pt x="4835780" y="1612900"/>
                  </a:lnTo>
                  <a:lnTo>
                    <a:pt x="4848932" y="1485900"/>
                  </a:lnTo>
                  <a:lnTo>
                    <a:pt x="4855456" y="1422400"/>
                  </a:lnTo>
                  <a:lnTo>
                    <a:pt x="4861883" y="1358900"/>
                  </a:lnTo>
                  <a:lnTo>
                    <a:pt x="4868168" y="1295400"/>
                  </a:lnTo>
                  <a:lnTo>
                    <a:pt x="4874265" y="1231900"/>
                  </a:lnTo>
                  <a:lnTo>
                    <a:pt x="4880127" y="1168400"/>
                  </a:lnTo>
                  <a:lnTo>
                    <a:pt x="4885709" y="1104900"/>
                  </a:lnTo>
                  <a:lnTo>
                    <a:pt x="4890963" y="1041400"/>
                  </a:lnTo>
                  <a:lnTo>
                    <a:pt x="4895844" y="977900"/>
                  </a:lnTo>
                  <a:lnTo>
                    <a:pt x="4900306" y="927100"/>
                  </a:lnTo>
                  <a:lnTo>
                    <a:pt x="4904303" y="876300"/>
                  </a:lnTo>
                  <a:lnTo>
                    <a:pt x="4907788" y="825500"/>
                  </a:lnTo>
                  <a:lnTo>
                    <a:pt x="4910716" y="787400"/>
                  </a:lnTo>
                  <a:lnTo>
                    <a:pt x="4913040" y="762000"/>
                  </a:lnTo>
                  <a:lnTo>
                    <a:pt x="4915691" y="723900"/>
                  </a:lnTo>
                  <a:lnTo>
                    <a:pt x="4899220" y="698500"/>
                  </a:lnTo>
                  <a:lnTo>
                    <a:pt x="4872259" y="660400"/>
                  </a:lnTo>
                  <a:lnTo>
                    <a:pt x="4842367" y="609600"/>
                  </a:lnTo>
                  <a:lnTo>
                    <a:pt x="4817099" y="558800"/>
                  </a:lnTo>
                  <a:lnTo>
                    <a:pt x="4804013" y="520700"/>
                  </a:lnTo>
                  <a:lnTo>
                    <a:pt x="4790594" y="431800"/>
                  </a:lnTo>
                  <a:lnTo>
                    <a:pt x="4781883" y="355600"/>
                  </a:lnTo>
                  <a:lnTo>
                    <a:pt x="4776071" y="292100"/>
                  </a:lnTo>
                  <a:lnTo>
                    <a:pt x="4776331" y="266700"/>
                  </a:lnTo>
                  <a:lnTo>
                    <a:pt x="4780671" y="254000"/>
                  </a:lnTo>
                  <a:lnTo>
                    <a:pt x="4834047" y="254000"/>
                  </a:lnTo>
                  <a:lnTo>
                    <a:pt x="4842051" y="266700"/>
                  </a:lnTo>
                  <a:lnTo>
                    <a:pt x="4794388" y="266700"/>
                  </a:lnTo>
                  <a:lnTo>
                    <a:pt x="4795483" y="304800"/>
                  </a:lnTo>
                  <a:lnTo>
                    <a:pt x="4800833" y="355600"/>
                  </a:lnTo>
                  <a:lnTo>
                    <a:pt x="4808498" y="419100"/>
                  </a:lnTo>
                  <a:lnTo>
                    <a:pt x="4816540" y="482600"/>
                  </a:lnTo>
                  <a:lnTo>
                    <a:pt x="4823020" y="520700"/>
                  </a:lnTo>
                  <a:lnTo>
                    <a:pt x="4856275" y="596900"/>
                  </a:lnTo>
                  <a:lnTo>
                    <a:pt x="4883991" y="647700"/>
                  </a:lnTo>
                  <a:lnTo>
                    <a:pt x="4911623" y="685800"/>
                  </a:lnTo>
                  <a:lnTo>
                    <a:pt x="4933609" y="723900"/>
                  </a:lnTo>
                  <a:lnTo>
                    <a:pt x="4935156" y="723900"/>
                  </a:lnTo>
                  <a:lnTo>
                    <a:pt x="4931392" y="774700"/>
                  </a:lnTo>
                  <a:lnTo>
                    <a:pt x="4928720" y="812800"/>
                  </a:lnTo>
                  <a:lnTo>
                    <a:pt x="4925424" y="850900"/>
                  </a:lnTo>
                  <a:lnTo>
                    <a:pt x="4921554" y="901700"/>
                  </a:lnTo>
                  <a:lnTo>
                    <a:pt x="4917162" y="952500"/>
                  </a:lnTo>
                  <a:lnTo>
                    <a:pt x="4912299" y="1016000"/>
                  </a:lnTo>
                  <a:lnTo>
                    <a:pt x="4907015" y="1079500"/>
                  </a:lnTo>
                  <a:lnTo>
                    <a:pt x="4901360" y="1143000"/>
                  </a:lnTo>
                  <a:lnTo>
                    <a:pt x="4895387" y="1206500"/>
                  </a:lnTo>
                  <a:lnTo>
                    <a:pt x="4889145" y="1282700"/>
                  </a:lnTo>
                  <a:lnTo>
                    <a:pt x="4882685" y="1346200"/>
                  </a:lnTo>
                  <a:lnTo>
                    <a:pt x="4876059" y="1409700"/>
                  </a:lnTo>
                  <a:lnTo>
                    <a:pt x="4869316" y="1485900"/>
                  </a:lnTo>
                  <a:lnTo>
                    <a:pt x="4855687" y="1612900"/>
                  </a:lnTo>
                  <a:lnTo>
                    <a:pt x="4848902" y="1663700"/>
                  </a:lnTo>
                  <a:lnTo>
                    <a:pt x="4842204" y="1714500"/>
                  </a:lnTo>
                  <a:lnTo>
                    <a:pt x="4835644" y="1752600"/>
                  </a:lnTo>
                  <a:lnTo>
                    <a:pt x="4829273" y="1790700"/>
                  </a:lnTo>
                  <a:lnTo>
                    <a:pt x="4813118" y="1879600"/>
                  </a:lnTo>
                  <a:lnTo>
                    <a:pt x="4794659" y="1943100"/>
                  </a:lnTo>
                  <a:lnTo>
                    <a:pt x="4775007" y="2019300"/>
                  </a:lnTo>
                  <a:lnTo>
                    <a:pt x="4755276" y="2082800"/>
                  </a:lnTo>
                  <a:lnTo>
                    <a:pt x="4736581" y="2133600"/>
                  </a:lnTo>
                  <a:lnTo>
                    <a:pt x="4720033" y="2171700"/>
                  </a:lnTo>
                  <a:lnTo>
                    <a:pt x="4706748" y="2209800"/>
                  </a:lnTo>
                  <a:lnTo>
                    <a:pt x="4697838" y="2222500"/>
                  </a:lnTo>
                  <a:lnTo>
                    <a:pt x="4692837" y="2235200"/>
                  </a:lnTo>
                  <a:close/>
                </a:path>
                <a:path w="5335905" h="2808604">
                  <a:moveTo>
                    <a:pt x="4924026" y="444500"/>
                  </a:moveTo>
                  <a:lnTo>
                    <a:pt x="4875918" y="444500"/>
                  </a:lnTo>
                  <a:lnTo>
                    <a:pt x="4874305" y="431800"/>
                  </a:lnTo>
                  <a:lnTo>
                    <a:pt x="4869171" y="406400"/>
                  </a:lnTo>
                  <a:lnTo>
                    <a:pt x="4859888" y="368300"/>
                  </a:lnTo>
                  <a:lnTo>
                    <a:pt x="4845825" y="317500"/>
                  </a:lnTo>
                  <a:lnTo>
                    <a:pt x="4837667" y="304800"/>
                  </a:lnTo>
                  <a:lnTo>
                    <a:pt x="4827890" y="279400"/>
                  </a:lnTo>
                  <a:lnTo>
                    <a:pt x="4816950" y="266700"/>
                  </a:lnTo>
                  <a:lnTo>
                    <a:pt x="4842051" y="266700"/>
                  </a:lnTo>
                  <a:lnTo>
                    <a:pt x="4850055" y="279400"/>
                  </a:lnTo>
                  <a:lnTo>
                    <a:pt x="4864329" y="317500"/>
                  </a:lnTo>
                  <a:lnTo>
                    <a:pt x="4875691" y="355600"/>
                  </a:lnTo>
                  <a:lnTo>
                    <a:pt x="4884104" y="393700"/>
                  </a:lnTo>
                  <a:lnTo>
                    <a:pt x="4889883" y="419100"/>
                  </a:lnTo>
                  <a:lnTo>
                    <a:pt x="4893345" y="431800"/>
                  </a:lnTo>
                  <a:lnTo>
                    <a:pt x="4923944" y="431800"/>
                  </a:lnTo>
                  <a:lnTo>
                    <a:pt x="4924026" y="444500"/>
                  </a:lnTo>
                  <a:close/>
                </a:path>
                <a:path w="5335905" h="2808604">
                  <a:moveTo>
                    <a:pt x="4953501" y="368300"/>
                  </a:moveTo>
                  <a:lnTo>
                    <a:pt x="4932200" y="368300"/>
                  </a:lnTo>
                  <a:lnTo>
                    <a:pt x="4937365" y="355600"/>
                  </a:lnTo>
                  <a:lnTo>
                    <a:pt x="4942530" y="355600"/>
                  </a:lnTo>
                  <a:lnTo>
                    <a:pt x="4953501" y="368300"/>
                  </a:lnTo>
                  <a:close/>
                </a:path>
                <a:path w="5335905" h="2808604">
                  <a:moveTo>
                    <a:pt x="5140456" y="431800"/>
                  </a:moveTo>
                  <a:lnTo>
                    <a:pt x="5133829" y="431800"/>
                  </a:lnTo>
                  <a:lnTo>
                    <a:pt x="5037038" y="406400"/>
                  </a:lnTo>
                  <a:lnTo>
                    <a:pt x="5143583" y="406400"/>
                  </a:lnTo>
                  <a:lnTo>
                    <a:pt x="5146752" y="419100"/>
                  </a:lnTo>
                  <a:lnTo>
                    <a:pt x="5144415" y="419100"/>
                  </a:lnTo>
                  <a:lnTo>
                    <a:pt x="5140456" y="431800"/>
                  </a:lnTo>
                  <a:close/>
                </a:path>
                <a:path w="5335905" h="2808604">
                  <a:moveTo>
                    <a:pt x="5105773" y="635000"/>
                  </a:moveTo>
                  <a:lnTo>
                    <a:pt x="5091100" y="635000"/>
                  </a:lnTo>
                  <a:lnTo>
                    <a:pt x="5084088" y="622300"/>
                  </a:lnTo>
                  <a:lnTo>
                    <a:pt x="5071048" y="609600"/>
                  </a:lnTo>
                  <a:lnTo>
                    <a:pt x="5046651" y="571500"/>
                  </a:lnTo>
                  <a:lnTo>
                    <a:pt x="5008651" y="520700"/>
                  </a:lnTo>
                  <a:lnTo>
                    <a:pt x="4982416" y="495300"/>
                  </a:lnTo>
                  <a:lnTo>
                    <a:pt x="4956826" y="469900"/>
                  </a:lnTo>
                  <a:lnTo>
                    <a:pt x="4933231" y="457200"/>
                  </a:lnTo>
                  <a:lnTo>
                    <a:pt x="4910601" y="457200"/>
                  </a:lnTo>
                  <a:lnTo>
                    <a:pt x="4896184" y="444500"/>
                  </a:lnTo>
                  <a:lnTo>
                    <a:pt x="4946206" y="444500"/>
                  </a:lnTo>
                  <a:lnTo>
                    <a:pt x="4971058" y="457200"/>
                  </a:lnTo>
                  <a:lnTo>
                    <a:pt x="4997395" y="482600"/>
                  </a:lnTo>
                  <a:lnTo>
                    <a:pt x="5024029" y="520700"/>
                  </a:lnTo>
                  <a:lnTo>
                    <a:pt x="5062214" y="571500"/>
                  </a:lnTo>
                  <a:lnTo>
                    <a:pt x="5086731" y="596900"/>
                  </a:lnTo>
                  <a:lnTo>
                    <a:pt x="5099845" y="622300"/>
                  </a:lnTo>
                  <a:lnTo>
                    <a:pt x="5106862" y="622300"/>
                  </a:lnTo>
                  <a:lnTo>
                    <a:pt x="5105773" y="635000"/>
                  </a:lnTo>
                  <a:close/>
                </a:path>
              </a:pathLst>
            </a:custGeom>
            <a:solidFill>
              <a:srgbClr val="1B3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15596" y="3188238"/>
              <a:ext cx="2580005" cy="1581150"/>
            </a:xfrm>
            <a:custGeom>
              <a:avLst/>
              <a:gdLst/>
              <a:ahLst/>
              <a:cxnLst/>
              <a:rect l="l" t="t" r="r" b="b"/>
              <a:pathLst>
                <a:path w="2580005" h="1581150">
                  <a:moveTo>
                    <a:pt x="2579581" y="1294033"/>
                  </a:moveTo>
                  <a:lnTo>
                    <a:pt x="152783" y="1580559"/>
                  </a:lnTo>
                  <a:lnTo>
                    <a:pt x="0" y="286526"/>
                  </a:lnTo>
                  <a:lnTo>
                    <a:pt x="2426798" y="0"/>
                  </a:lnTo>
                  <a:lnTo>
                    <a:pt x="2579581" y="1294033"/>
                  </a:lnTo>
                  <a:close/>
                </a:path>
              </a:pathLst>
            </a:custGeom>
            <a:solidFill>
              <a:srgbClr val="00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03706" y="2105088"/>
              <a:ext cx="2741511" cy="28712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880305" y="2096975"/>
            <a:ext cx="3408045" cy="6908165"/>
            <a:chOff x="14880305" y="2096975"/>
            <a:chExt cx="3408045" cy="6908165"/>
          </a:xfrm>
        </p:grpSpPr>
        <p:sp>
          <p:nvSpPr>
            <p:cNvPr id="10" name="object 10"/>
            <p:cNvSpPr/>
            <p:nvPr/>
          </p:nvSpPr>
          <p:spPr>
            <a:xfrm>
              <a:off x="15535899" y="4751468"/>
              <a:ext cx="2752100" cy="42535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80305" y="2224089"/>
              <a:ext cx="1880235" cy="2146300"/>
            </a:xfrm>
            <a:custGeom>
              <a:avLst/>
              <a:gdLst/>
              <a:ahLst/>
              <a:cxnLst/>
              <a:rect l="l" t="t" r="r" b="b"/>
              <a:pathLst>
                <a:path w="1880234" h="2146300">
                  <a:moveTo>
                    <a:pt x="244191" y="126999"/>
                  </a:moveTo>
                  <a:lnTo>
                    <a:pt x="214466" y="126999"/>
                  </a:lnTo>
                  <a:lnTo>
                    <a:pt x="209404" y="76199"/>
                  </a:lnTo>
                  <a:lnTo>
                    <a:pt x="215678" y="38099"/>
                  </a:lnTo>
                  <a:lnTo>
                    <a:pt x="230562" y="12699"/>
                  </a:lnTo>
                  <a:lnTo>
                    <a:pt x="251329" y="0"/>
                  </a:lnTo>
                  <a:lnTo>
                    <a:pt x="279490" y="0"/>
                  </a:lnTo>
                  <a:lnTo>
                    <a:pt x="290102" y="12699"/>
                  </a:lnTo>
                  <a:lnTo>
                    <a:pt x="297063" y="25399"/>
                  </a:lnTo>
                  <a:lnTo>
                    <a:pt x="248778" y="25399"/>
                  </a:lnTo>
                  <a:lnTo>
                    <a:pt x="240737" y="50799"/>
                  </a:lnTo>
                  <a:lnTo>
                    <a:pt x="238419" y="88899"/>
                  </a:lnTo>
                  <a:lnTo>
                    <a:pt x="244191" y="126999"/>
                  </a:lnTo>
                  <a:close/>
                </a:path>
                <a:path w="1880234" h="2146300">
                  <a:moveTo>
                    <a:pt x="1876510" y="1460499"/>
                  </a:moveTo>
                  <a:lnTo>
                    <a:pt x="1868790" y="1460499"/>
                  </a:lnTo>
                  <a:lnTo>
                    <a:pt x="1104162" y="1282699"/>
                  </a:lnTo>
                  <a:lnTo>
                    <a:pt x="1101875" y="1282699"/>
                  </a:lnTo>
                  <a:lnTo>
                    <a:pt x="1073914" y="1257299"/>
                  </a:lnTo>
                  <a:lnTo>
                    <a:pt x="1017075" y="1193799"/>
                  </a:lnTo>
                  <a:lnTo>
                    <a:pt x="979610" y="1168399"/>
                  </a:lnTo>
                  <a:lnTo>
                    <a:pt x="937432" y="1117599"/>
                  </a:lnTo>
                  <a:lnTo>
                    <a:pt x="891529" y="1079499"/>
                  </a:lnTo>
                  <a:lnTo>
                    <a:pt x="842888" y="1028699"/>
                  </a:lnTo>
                  <a:lnTo>
                    <a:pt x="792498" y="990599"/>
                  </a:lnTo>
                  <a:lnTo>
                    <a:pt x="690420" y="888999"/>
                  </a:lnTo>
                  <a:lnTo>
                    <a:pt x="640708" y="838199"/>
                  </a:lnTo>
                  <a:lnTo>
                    <a:pt x="593198" y="787399"/>
                  </a:lnTo>
                  <a:lnTo>
                    <a:pt x="548878" y="749299"/>
                  </a:lnTo>
                  <a:lnTo>
                    <a:pt x="508735" y="711199"/>
                  </a:lnTo>
                  <a:lnTo>
                    <a:pt x="473757" y="673099"/>
                  </a:lnTo>
                  <a:lnTo>
                    <a:pt x="444932" y="647699"/>
                  </a:lnTo>
                  <a:lnTo>
                    <a:pt x="423249" y="622299"/>
                  </a:lnTo>
                  <a:lnTo>
                    <a:pt x="409694" y="609599"/>
                  </a:lnTo>
                  <a:lnTo>
                    <a:pt x="408078" y="609599"/>
                  </a:lnTo>
                  <a:lnTo>
                    <a:pt x="407041" y="596899"/>
                  </a:lnTo>
                  <a:lnTo>
                    <a:pt x="406736" y="596899"/>
                  </a:lnTo>
                  <a:lnTo>
                    <a:pt x="398603" y="546099"/>
                  </a:lnTo>
                  <a:lnTo>
                    <a:pt x="388346" y="482599"/>
                  </a:lnTo>
                  <a:lnTo>
                    <a:pt x="376428" y="431799"/>
                  </a:lnTo>
                  <a:lnTo>
                    <a:pt x="363316" y="368299"/>
                  </a:lnTo>
                  <a:lnTo>
                    <a:pt x="349476" y="317499"/>
                  </a:lnTo>
                  <a:lnTo>
                    <a:pt x="335372" y="266699"/>
                  </a:lnTo>
                  <a:lnTo>
                    <a:pt x="321470" y="215899"/>
                  </a:lnTo>
                  <a:lnTo>
                    <a:pt x="308235" y="165099"/>
                  </a:lnTo>
                  <a:lnTo>
                    <a:pt x="296134" y="126999"/>
                  </a:lnTo>
                  <a:lnTo>
                    <a:pt x="280150" y="76199"/>
                  </a:lnTo>
                  <a:lnTo>
                    <a:pt x="275545" y="50799"/>
                  </a:lnTo>
                  <a:lnTo>
                    <a:pt x="271866" y="38099"/>
                  </a:lnTo>
                  <a:lnTo>
                    <a:pt x="269165" y="38099"/>
                  </a:lnTo>
                  <a:lnTo>
                    <a:pt x="267336" y="25399"/>
                  </a:lnTo>
                  <a:lnTo>
                    <a:pt x="297063" y="25399"/>
                  </a:lnTo>
                  <a:lnTo>
                    <a:pt x="299726" y="38099"/>
                  </a:lnTo>
                  <a:lnTo>
                    <a:pt x="303409" y="50799"/>
                  </a:lnTo>
                  <a:lnTo>
                    <a:pt x="307967" y="63499"/>
                  </a:lnTo>
                  <a:lnTo>
                    <a:pt x="323743" y="114299"/>
                  </a:lnTo>
                  <a:lnTo>
                    <a:pt x="335825" y="152399"/>
                  </a:lnTo>
                  <a:lnTo>
                    <a:pt x="349042" y="203199"/>
                  </a:lnTo>
                  <a:lnTo>
                    <a:pt x="362935" y="253999"/>
                  </a:lnTo>
                  <a:lnTo>
                    <a:pt x="377047" y="304799"/>
                  </a:lnTo>
                  <a:lnTo>
                    <a:pt x="390919" y="355599"/>
                  </a:lnTo>
                  <a:lnTo>
                    <a:pt x="404093" y="419099"/>
                  </a:lnTo>
                  <a:lnTo>
                    <a:pt x="416111" y="482599"/>
                  </a:lnTo>
                  <a:lnTo>
                    <a:pt x="426516" y="533399"/>
                  </a:lnTo>
                  <a:lnTo>
                    <a:pt x="434848" y="596899"/>
                  </a:lnTo>
                  <a:lnTo>
                    <a:pt x="449546" y="609599"/>
                  </a:lnTo>
                  <a:lnTo>
                    <a:pt x="471684" y="634999"/>
                  </a:lnTo>
                  <a:lnTo>
                    <a:pt x="500366" y="660399"/>
                  </a:lnTo>
                  <a:lnTo>
                    <a:pt x="534695" y="698499"/>
                  </a:lnTo>
                  <a:lnTo>
                    <a:pt x="573772" y="736599"/>
                  </a:lnTo>
                  <a:lnTo>
                    <a:pt x="616702" y="774699"/>
                  </a:lnTo>
                  <a:lnTo>
                    <a:pt x="662587" y="825499"/>
                  </a:lnTo>
                  <a:lnTo>
                    <a:pt x="710528" y="863599"/>
                  </a:lnTo>
                  <a:lnTo>
                    <a:pt x="808995" y="965199"/>
                  </a:lnTo>
                  <a:lnTo>
                    <a:pt x="857726" y="1003299"/>
                  </a:lnTo>
                  <a:lnTo>
                    <a:pt x="904925" y="1054099"/>
                  </a:lnTo>
                  <a:lnTo>
                    <a:pt x="949695" y="1092199"/>
                  </a:lnTo>
                  <a:lnTo>
                    <a:pt x="991139" y="1130299"/>
                  </a:lnTo>
                  <a:lnTo>
                    <a:pt x="1028360" y="1168399"/>
                  </a:lnTo>
                  <a:lnTo>
                    <a:pt x="1060460" y="1206499"/>
                  </a:lnTo>
                  <a:lnTo>
                    <a:pt x="1117064" y="1257299"/>
                  </a:lnTo>
                  <a:lnTo>
                    <a:pt x="1867635" y="1435099"/>
                  </a:lnTo>
                  <a:lnTo>
                    <a:pt x="1875378" y="1435099"/>
                  </a:lnTo>
                  <a:lnTo>
                    <a:pt x="1880163" y="1447799"/>
                  </a:lnTo>
                  <a:lnTo>
                    <a:pt x="1876510" y="1460499"/>
                  </a:lnTo>
                  <a:close/>
                </a:path>
                <a:path w="1880234" h="2146300">
                  <a:moveTo>
                    <a:pt x="1856075" y="2146299"/>
                  </a:moveTo>
                  <a:lnTo>
                    <a:pt x="1830290" y="2146299"/>
                  </a:lnTo>
                  <a:lnTo>
                    <a:pt x="1811941" y="2133599"/>
                  </a:lnTo>
                  <a:lnTo>
                    <a:pt x="1785493" y="2120899"/>
                  </a:lnTo>
                  <a:lnTo>
                    <a:pt x="1751747" y="2108199"/>
                  </a:lnTo>
                  <a:lnTo>
                    <a:pt x="1711502" y="2095499"/>
                  </a:lnTo>
                  <a:lnTo>
                    <a:pt x="1665560" y="2082799"/>
                  </a:lnTo>
                  <a:lnTo>
                    <a:pt x="1614721" y="2057399"/>
                  </a:lnTo>
                  <a:lnTo>
                    <a:pt x="1559785" y="2044699"/>
                  </a:lnTo>
                  <a:lnTo>
                    <a:pt x="1501554" y="2019299"/>
                  </a:lnTo>
                  <a:lnTo>
                    <a:pt x="1440827" y="1993899"/>
                  </a:lnTo>
                  <a:lnTo>
                    <a:pt x="1188977" y="1892299"/>
                  </a:lnTo>
                  <a:lnTo>
                    <a:pt x="1127782" y="1854199"/>
                  </a:lnTo>
                  <a:lnTo>
                    <a:pt x="1068895" y="1828799"/>
                  </a:lnTo>
                  <a:lnTo>
                    <a:pt x="1013116" y="1803399"/>
                  </a:lnTo>
                  <a:lnTo>
                    <a:pt x="961245" y="1777999"/>
                  </a:lnTo>
                  <a:lnTo>
                    <a:pt x="914085" y="1752599"/>
                  </a:lnTo>
                  <a:lnTo>
                    <a:pt x="872435" y="1727199"/>
                  </a:lnTo>
                  <a:lnTo>
                    <a:pt x="837095" y="1701799"/>
                  </a:lnTo>
                  <a:lnTo>
                    <a:pt x="808866" y="1689099"/>
                  </a:lnTo>
                  <a:lnTo>
                    <a:pt x="779942" y="1663699"/>
                  </a:lnTo>
                  <a:lnTo>
                    <a:pt x="748955" y="1625599"/>
                  </a:lnTo>
                  <a:lnTo>
                    <a:pt x="716240" y="1587499"/>
                  </a:lnTo>
                  <a:lnTo>
                    <a:pt x="682133" y="1549399"/>
                  </a:lnTo>
                  <a:lnTo>
                    <a:pt x="646968" y="1498599"/>
                  </a:lnTo>
                  <a:lnTo>
                    <a:pt x="611081" y="1460499"/>
                  </a:lnTo>
                  <a:lnTo>
                    <a:pt x="574808" y="1409699"/>
                  </a:lnTo>
                  <a:lnTo>
                    <a:pt x="538483" y="1346199"/>
                  </a:lnTo>
                  <a:lnTo>
                    <a:pt x="502442" y="1295399"/>
                  </a:lnTo>
                  <a:lnTo>
                    <a:pt x="467020" y="1244599"/>
                  </a:lnTo>
                  <a:lnTo>
                    <a:pt x="432554" y="1193799"/>
                  </a:lnTo>
                  <a:lnTo>
                    <a:pt x="399377" y="1142999"/>
                  </a:lnTo>
                  <a:lnTo>
                    <a:pt x="367825" y="1092199"/>
                  </a:lnTo>
                  <a:lnTo>
                    <a:pt x="338234" y="1041399"/>
                  </a:lnTo>
                  <a:lnTo>
                    <a:pt x="310939" y="1003299"/>
                  </a:lnTo>
                  <a:lnTo>
                    <a:pt x="286275" y="952499"/>
                  </a:lnTo>
                  <a:lnTo>
                    <a:pt x="264578" y="914399"/>
                  </a:lnTo>
                  <a:lnTo>
                    <a:pt x="246182" y="888999"/>
                  </a:lnTo>
                  <a:lnTo>
                    <a:pt x="231424" y="863599"/>
                  </a:lnTo>
                  <a:lnTo>
                    <a:pt x="220639" y="850899"/>
                  </a:lnTo>
                  <a:lnTo>
                    <a:pt x="214161" y="838199"/>
                  </a:lnTo>
                  <a:lnTo>
                    <a:pt x="197945" y="812799"/>
                  </a:lnTo>
                  <a:lnTo>
                    <a:pt x="176662" y="787399"/>
                  </a:lnTo>
                  <a:lnTo>
                    <a:pt x="154683" y="761999"/>
                  </a:lnTo>
                  <a:lnTo>
                    <a:pt x="136378" y="711199"/>
                  </a:lnTo>
                  <a:lnTo>
                    <a:pt x="126117" y="660399"/>
                  </a:lnTo>
                  <a:lnTo>
                    <a:pt x="128271" y="584199"/>
                  </a:lnTo>
                  <a:lnTo>
                    <a:pt x="97933" y="419099"/>
                  </a:lnTo>
                  <a:lnTo>
                    <a:pt x="81255" y="330199"/>
                  </a:lnTo>
                  <a:lnTo>
                    <a:pt x="57347" y="317499"/>
                  </a:lnTo>
                  <a:lnTo>
                    <a:pt x="29662" y="292099"/>
                  </a:lnTo>
                  <a:lnTo>
                    <a:pt x="7461" y="266699"/>
                  </a:lnTo>
                  <a:lnTo>
                    <a:pt x="0" y="241299"/>
                  </a:lnTo>
                  <a:lnTo>
                    <a:pt x="1367" y="228599"/>
                  </a:lnTo>
                  <a:lnTo>
                    <a:pt x="81743" y="228599"/>
                  </a:lnTo>
                  <a:lnTo>
                    <a:pt x="60970" y="203199"/>
                  </a:lnTo>
                  <a:lnTo>
                    <a:pt x="44168" y="177799"/>
                  </a:lnTo>
                  <a:lnTo>
                    <a:pt x="34506" y="165099"/>
                  </a:lnTo>
                  <a:lnTo>
                    <a:pt x="35154" y="139699"/>
                  </a:lnTo>
                  <a:lnTo>
                    <a:pt x="39985" y="126999"/>
                  </a:lnTo>
                  <a:lnTo>
                    <a:pt x="45811" y="126999"/>
                  </a:lnTo>
                  <a:lnTo>
                    <a:pt x="51979" y="114299"/>
                  </a:lnTo>
                  <a:lnTo>
                    <a:pt x="81164" y="114299"/>
                  </a:lnTo>
                  <a:lnTo>
                    <a:pt x="79361" y="101599"/>
                  </a:lnTo>
                  <a:lnTo>
                    <a:pt x="80074" y="88899"/>
                  </a:lnTo>
                  <a:lnTo>
                    <a:pt x="84457" y="63499"/>
                  </a:lnTo>
                  <a:lnTo>
                    <a:pt x="93664" y="50799"/>
                  </a:lnTo>
                  <a:lnTo>
                    <a:pt x="109336" y="50799"/>
                  </a:lnTo>
                  <a:lnTo>
                    <a:pt x="130376" y="63499"/>
                  </a:lnTo>
                  <a:lnTo>
                    <a:pt x="157053" y="76199"/>
                  </a:lnTo>
                  <a:lnTo>
                    <a:pt x="111349" y="76199"/>
                  </a:lnTo>
                  <a:lnTo>
                    <a:pt x="108181" y="88899"/>
                  </a:lnTo>
                  <a:lnTo>
                    <a:pt x="108959" y="114299"/>
                  </a:lnTo>
                  <a:lnTo>
                    <a:pt x="112168" y="126999"/>
                  </a:lnTo>
                  <a:lnTo>
                    <a:pt x="116289" y="139699"/>
                  </a:lnTo>
                  <a:lnTo>
                    <a:pt x="63571" y="139699"/>
                  </a:lnTo>
                  <a:lnTo>
                    <a:pt x="84586" y="190499"/>
                  </a:lnTo>
                  <a:lnTo>
                    <a:pt x="112131" y="228599"/>
                  </a:lnTo>
                  <a:lnTo>
                    <a:pt x="129074" y="241299"/>
                  </a:lnTo>
                  <a:lnTo>
                    <a:pt x="28691" y="241299"/>
                  </a:lnTo>
                  <a:lnTo>
                    <a:pt x="32560" y="253999"/>
                  </a:lnTo>
                  <a:lnTo>
                    <a:pt x="47549" y="266699"/>
                  </a:lnTo>
                  <a:lnTo>
                    <a:pt x="71524" y="292099"/>
                  </a:lnTo>
                  <a:lnTo>
                    <a:pt x="102354" y="317499"/>
                  </a:lnTo>
                  <a:lnTo>
                    <a:pt x="108269" y="317499"/>
                  </a:lnTo>
                  <a:lnTo>
                    <a:pt x="126258" y="406399"/>
                  </a:lnTo>
                  <a:lnTo>
                    <a:pt x="157176" y="584199"/>
                  </a:lnTo>
                  <a:lnTo>
                    <a:pt x="157298" y="596899"/>
                  </a:lnTo>
                  <a:lnTo>
                    <a:pt x="157084" y="596899"/>
                  </a:lnTo>
                  <a:lnTo>
                    <a:pt x="156521" y="673099"/>
                  </a:lnTo>
                  <a:lnTo>
                    <a:pt x="172914" y="723899"/>
                  </a:lnTo>
                  <a:lnTo>
                    <a:pt x="197111" y="774699"/>
                  </a:lnTo>
                  <a:lnTo>
                    <a:pt x="219958" y="800099"/>
                  </a:lnTo>
                  <a:lnTo>
                    <a:pt x="232303" y="812799"/>
                  </a:lnTo>
                  <a:lnTo>
                    <a:pt x="237791" y="812799"/>
                  </a:lnTo>
                  <a:lnTo>
                    <a:pt x="248950" y="838199"/>
                  </a:lnTo>
                  <a:lnTo>
                    <a:pt x="261489" y="863599"/>
                  </a:lnTo>
                  <a:lnTo>
                    <a:pt x="278161" y="888999"/>
                  </a:lnTo>
                  <a:lnTo>
                    <a:pt x="298590" y="914399"/>
                  </a:lnTo>
                  <a:lnTo>
                    <a:pt x="322396" y="965199"/>
                  </a:lnTo>
                  <a:lnTo>
                    <a:pt x="349202" y="1003299"/>
                  </a:lnTo>
                  <a:lnTo>
                    <a:pt x="378627" y="1054099"/>
                  </a:lnTo>
                  <a:lnTo>
                    <a:pt x="410295" y="1104899"/>
                  </a:lnTo>
                  <a:lnTo>
                    <a:pt x="443826" y="1155699"/>
                  </a:lnTo>
                  <a:lnTo>
                    <a:pt x="478842" y="1206499"/>
                  </a:lnTo>
                  <a:lnTo>
                    <a:pt x="514964" y="1269999"/>
                  </a:lnTo>
                  <a:lnTo>
                    <a:pt x="551815" y="1320799"/>
                  </a:lnTo>
                  <a:lnTo>
                    <a:pt x="626186" y="1422399"/>
                  </a:lnTo>
                  <a:lnTo>
                    <a:pt x="662949" y="1473199"/>
                  </a:lnTo>
                  <a:lnTo>
                    <a:pt x="698926" y="1523999"/>
                  </a:lnTo>
                  <a:lnTo>
                    <a:pt x="733739" y="1562099"/>
                  </a:lnTo>
                  <a:lnTo>
                    <a:pt x="767008" y="1600199"/>
                  </a:lnTo>
                  <a:lnTo>
                    <a:pt x="798356" y="1638299"/>
                  </a:lnTo>
                  <a:lnTo>
                    <a:pt x="827404" y="1663699"/>
                  </a:lnTo>
                  <a:lnTo>
                    <a:pt x="855251" y="1689099"/>
                  </a:lnTo>
                  <a:lnTo>
                    <a:pt x="890481" y="1701799"/>
                  </a:lnTo>
                  <a:lnTo>
                    <a:pt x="932253" y="1727199"/>
                  </a:lnTo>
                  <a:lnTo>
                    <a:pt x="979727" y="1752599"/>
                  </a:lnTo>
                  <a:lnTo>
                    <a:pt x="1032059" y="1777999"/>
                  </a:lnTo>
                  <a:lnTo>
                    <a:pt x="1088408" y="1816099"/>
                  </a:lnTo>
                  <a:lnTo>
                    <a:pt x="1147933" y="1841499"/>
                  </a:lnTo>
                  <a:lnTo>
                    <a:pt x="1463733" y="1968499"/>
                  </a:lnTo>
                  <a:lnTo>
                    <a:pt x="1524636" y="1993899"/>
                  </a:lnTo>
                  <a:lnTo>
                    <a:pt x="1582824" y="2019299"/>
                  </a:lnTo>
                  <a:lnTo>
                    <a:pt x="1637454" y="2044699"/>
                  </a:lnTo>
                  <a:lnTo>
                    <a:pt x="1687684" y="2057399"/>
                  </a:lnTo>
                  <a:lnTo>
                    <a:pt x="1732674" y="2070099"/>
                  </a:lnTo>
                  <a:lnTo>
                    <a:pt x="1771581" y="2095499"/>
                  </a:lnTo>
                  <a:lnTo>
                    <a:pt x="1803564" y="2095499"/>
                  </a:lnTo>
                  <a:lnTo>
                    <a:pt x="1827781" y="2108199"/>
                  </a:lnTo>
                  <a:lnTo>
                    <a:pt x="1843390" y="2120899"/>
                  </a:lnTo>
                  <a:lnTo>
                    <a:pt x="1857020" y="2120899"/>
                  </a:lnTo>
                  <a:lnTo>
                    <a:pt x="1860922" y="2133599"/>
                  </a:lnTo>
                  <a:lnTo>
                    <a:pt x="1856075" y="2146299"/>
                  </a:lnTo>
                  <a:close/>
                </a:path>
                <a:path w="1880234" h="2146300">
                  <a:moveTo>
                    <a:pt x="365057" y="533399"/>
                  </a:moveTo>
                  <a:lnTo>
                    <a:pt x="335115" y="533399"/>
                  </a:lnTo>
                  <a:lnTo>
                    <a:pt x="325013" y="495299"/>
                  </a:lnTo>
                  <a:lnTo>
                    <a:pt x="314690" y="457199"/>
                  </a:lnTo>
                  <a:lnTo>
                    <a:pt x="305655" y="431799"/>
                  </a:lnTo>
                  <a:lnTo>
                    <a:pt x="299411" y="419099"/>
                  </a:lnTo>
                  <a:lnTo>
                    <a:pt x="286455" y="406399"/>
                  </a:lnTo>
                  <a:lnTo>
                    <a:pt x="267042" y="393699"/>
                  </a:lnTo>
                  <a:lnTo>
                    <a:pt x="245245" y="368299"/>
                  </a:lnTo>
                  <a:lnTo>
                    <a:pt x="225138" y="355599"/>
                  </a:lnTo>
                  <a:lnTo>
                    <a:pt x="223400" y="355599"/>
                  </a:lnTo>
                  <a:lnTo>
                    <a:pt x="217485" y="342899"/>
                  </a:lnTo>
                  <a:lnTo>
                    <a:pt x="172481" y="342899"/>
                  </a:lnTo>
                  <a:lnTo>
                    <a:pt x="174707" y="330199"/>
                  </a:lnTo>
                  <a:lnTo>
                    <a:pt x="181811" y="330199"/>
                  </a:lnTo>
                  <a:lnTo>
                    <a:pt x="187025" y="317499"/>
                  </a:lnTo>
                  <a:lnTo>
                    <a:pt x="243371" y="317499"/>
                  </a:lnTo>
                  <a:lnTo>
                    <a:pt x="236632" y="241299"/>
                  </a:lnTo>
                  <a:lnTo>
                    <a:pt x="224741" y="177799"/>
                  </a:lnTo>
                  <a:lnTo>
                    <a:pt x="191627" y="152399"/>
                  </a:lnTo>
                  <a:lnTo>
                    <a:pt x="158887" y="114299"/>
                  </a:lnTo>
                  <a:lnTo>
                    <a:pt x="130726" y="88899"/>
                  </a:lnTo>
                  <a:lnTo>
                    <a:pt x="111349" y="76199"/>
                  </a:lnTo>
                  <a:lnTo>
                    <a:pt x="157053" y="76199"/>
                  </a:lnTo>
                  <a:lnTo>
                    <a:pt x="186154" y="101599"/>
                  </a:lnTo>
                  <a:lnTo>
                    <a:pt x="214466" y="126999"/>
                  </a:lnTo>
                  <a:lnTo>
                    <a:pt x="244191" y="126999"/>
                  </a:lnTo>
                  <a:lnTo>
                    <a:pt x="246115" y="139699"/>
                  </a:lnTo>
                  <a:lnTo>
                    <a:pt x="252182" y="177799"/>
                  </a:lnTo>
                  <a:lnTo>
                    <a:pt x="252426" y="177799"/>
                  </a:lnTo>
                  <a:lnTo>
                    <a:pt x="265171" y="241299"/>
                  </a:lnTo>
                  <a:lnTo>
                    <a:pt x="270385" y="292099"/>
                  </a:lnTo>
                  <a:lnTo>
                    <a:pt x="313803" y="292099"/>
                  </a:lnTo>
                  <a:lnTo>
                    <a:pt x="256664" y="342899"/>
                  </a:lnTo>
                  <a:lnTo>
                    <a:pt x="280039" y="355599"/>
                  </a:lnTo>
                  <a:lnTo>
                    <a:pt x="300761" y="380999"/>
                  </a:lnTo>
                  <a:lnTo>
                    <a:pt x="315663" y="393699"/>
                  </a:lnTo>
                  <a:lnTo>
                    <a:pt x="321578" y="406399"/>
                  </a:lnTo>
                  <a:lnTo>
                    <a:pt x="331640" y="419099"/>
                  </a:lnTo>
                  <a:lnTo>
                    <a:pt x="343306" y="457199"/>
                  </a:lnTo>
                  <a:lnTo>
                    <a:pt x="354451" y="495299"/>
                  </a:lnTo>
                  <a:lnTo>
                    <a:pt x="362952" y="520699"/>
                  </a:lnTo>
                  <a:lnTo>
                    <a:pt x="365057" y="533399"/>
                  </a:lnTo>
                  <a:close/>
                </a:path>
                <a:path w="1880234" h="2146300">
                  <a:moveTo>
                    <a:pt x="206451" y="253999"/>
                  </a:moveTo>
                  <a:lnTo>
                    <a:pt x="174281" y="253999"/>
                  </a:lnTo>
                  <a:lnTo>
                    <a:pt x="93757" y="152399"/>
                  </a:lnTo>
                  <a:lnTo>
                    <a:pt x="79072" y="152399"/>
                  </a:lnTo>
                  <a:lnTo>
                    <a:pt x="71653" y="139699"/>
                  </a:lnTo>
                  <a:lnTo>
                    <a:pt x="116289" y="139699"/>
                  </a:lnTo>
                  <a:lnTo>
                    <a:pt x="196507" y="228599"/>
                  </a:lnTo>
                  <a:lnTo>
                    <a:pt x="201964" y="241299"/>
                  </a:lnTo>
                  <a:lnTo>
                    <a:pt x="206451" y="253999"/>
                  </a:lnTo>
                  <a:close/>
                </a:path>
                <a:path w="1880234" h="2146300">
                  <a:moveTo>
                    <a:pt x="31099" y="215899"/>
                  </a:moveTo>
                  <a:lnTo>
                    <a:pt x="22745" y="215899"/>
                  </a:lnTo>
                  <a:lnTo>
                    <a:pt x="25398" y="203199"/>
                  </a:lnTo>
                  <a:lnTo>
                    <a:pt x="28325" y="203199"/>
                  </a:lnTo>
                  <a:lnTo>
                    <a:pt x="31099" y="215899"/>
                  </a:lnTo>
                  <a:close/>
                </a:path>
                <a:path w="1880234" h="2146300">
                  <a:moveTo>
                    <a:pt x="67193" y="228599"/>
                  </a:moveTo>
                  <a:lnTo>
                    <a:pt x="4947" y="228599"/>
                  </a:lnTo>
                  <a:lnTo>
                    <a:pt x="11739" y="215899"/>
                  </a:lnTo>
                  <a:lnTo>
                    <a:pt x="53448" y="215899"/>
                  </a:lnTo>
                  <a:lnTo>
                    <a:pt x="67193" y="228599"/>
                  </a:lnTo>
                  <a:close/>
                </a:path>
                <a:path w="1880234" h="2146300">
                  <a:moveTo>
                    <a:pt x="150986" y="419099"/>
                  </a:moveTo>
                  <a:lnTo>
                    <a:pt x="140650" y="419099"/>
                  </a:lnTo>
                  <a:lnTo>
                    <a:pt x="136229" y="406399"/>
                  </a:lnTo>
                  <a:lnTo>
                    <a:pt x="128789" y="406399"/>
                  </a:lnTo>
                  <a:lnTo>
                    <a:pt x="130252" y="393699"/>
                  </a:lnTo>
                  <a:lnTo>
                    <a:pt x="149827" y="380999"/>
                  </a:lnTo>
                  <a:lnTo>
                    <a:pt x="128576" y="292099"/>
                  </a:lnTo>
                  <a:lnTo>
                    <a:pt x="103286" y="279399"/>
                  </a:lnTo>
                  <a:lnTo>
                    <a:pt x="75558" y="266699"/>
                  </a:lnTo>
                  <a:lnTo>
                    <a:pt x="49550" y="253999"/>
                  </a:lnTo>
                  <a:lnTo>
                    <a:pt x="29422" y="241299"/>
                  </a:lnTo>
                  <a:lnTo>
                    <a:pt x="129074" y="241299"/>
                  </a:lnTo>
                  <a:lnTo>
                    <a:pt x="146016" y="253999"/>
                  </a:lnTo>
                  <a:lnTo>
                    <a:pt x="149705" y="253999"/>
                  </a:lnTo>
                  <a:lnTo>
                    <a:pt x="150376" y="266699"/>
                  </a:lnTo>
                  <a:lnTo>
                    <a:pt x="155071" y="279399"/>
                  </a:lnTo>
                  <a:lnTo>
                    <a:pt x="171140" y="342899"/>
                  </a:lnTo>
                  <a:lnTo>
                    <a:pt x="200959" y="342899"/>
                  </a:lnTo>
                  <a:lnTo>
                    <a:pt x="199684" y="355599"/>
                  </a:lnTo>
                  <a:lnTo>
                    <a:pt x="198577" y="355599"/>
                  </a:lnTo>
                  <a:lnTo>
                    <a:pt x="198768" y="368299"/>
                  </a:lnTo>
                  <a:lnTo>
                    <a:pt x="201386" y="380999"/>
                  </a:lnTo>
                  <a:lnTo>
                    <a:pt x="207001" y="393699"/>
                  </a:lnTo>
                  <a:lnTo>
                    <a:pt x="176689" y="393699"/>
                  </a:lnTo>
                  <a:lnTo>
                    <a:pt x="153547" y="406399"/>
                  </a:lnTo>
                  <a:lnTo>
                    <a:pt x="150986" y="419099"/>
                  </a:lnTo>
                  <a:close/>
                </a:path>
                <a:path w="1880234" h="2146300">
                  <a:moveTo>
                    <a:pt x="222546" y="317499"/>
                  </a:moveTo>
                  <a:lnTo>
                    <a:pt x="193123" y="317499"/>
                  </a:lnTo>
                  <a:lnTo>
                    <a:pt x="182512" y="266699"/>
                  </a:lnTo>
                  <a:lnTo>
                    <a:pt x="179159" y="253999"/>
                  </a:lnTo>
                  <a:lnTo>
                    <a:pt x="209915" y="253999"/>
                  </a:lnTo>
                  <a:lnTo>
                    <a:pt x="212302" y="266699"/>
                  </a:lnTo>
                  <a:lnTo>
                    <a:pt x="222546" y="317499"/>
                  </a:lnTo>
                  <a:close/>
                </a:path>
                <a:path w="1880234" h="2146300">
                  <a:moveTo>
                    <a:pt x="314992" y="292099"/>
                  </a:moveTo>
                  <a:lnTo>
                    <a:pt x="270385" y="292099"/>
                  </a:lnTo>
                  <a:lnTo>
                    <a:pt x="296241" y="279399"/>
                  </a:lnTo>
                  <a:lnTo>
                    <a:pt x="305296" y="279399"/>
                  </a:lnTo>
                  <a:lnTo>
                    <a:pt x="314992" y="292099"/>
                  </a:lnTo>
                  <a:close/>
                </a:path>
                <a:path w="1880234" h="2146300">
                  <a:moveTo>
                    <a:pt x="238308" y="444499"/>
                  </a:moveTo>
                  <a:lnTo>
                    <a:pt x="200254" y="444499"/>
                  </a:lnTo>
                  <a:lnTo>
                    <a:pt x="191614" y="419099"/>
                  </a:lnTo>
                  <a:lnTo>
                    <a:pt x="183523" y="406399"/>
                  </a:lnTo>
                  <a:lnTo>
                    <a:pt x="176689" y="393699"/>
                  </a:lnTo>
                  <a:lnTo>
                    <a:pt x="207001" y="393699"/>
                  </a:lnTo>
                  <a:lnTo>
                    <a:pt x="214588" y="406399"/>
                  </a:lnTo>
                  <a:lnTo>
                    <a:pt x="223296" y="419099"/>
                  </a:lnTo>
                  <a:lnTo>
                    <a:pt x="232272" y="431799"/>
                  </a:lnTo>
                  <a:lnTo>
                    <a:pt x="238308" y="444499"/>
                  </a:lnTo>
                  <a:close/>
                </a:path>
                <a:path w="1880234" h="2146300">
                  <a:moveTo>
                    <a:pt x="282977" y="711199"/>
                  </a:moveTo>
                  <a:lnTo>
                    <a:pt x="250078" y="711199"/>
                  </a:lnTo>
                  <a:lnTo>
                    <a:pt x="242250" y="685799"/>
                  </a:lnTo>
                  <a:lnTo>
                    <a:pt x="232696" y="660399"/>
                  </a:lnTo>
                  <a:lnTo>
                    <a:pt x="223948" y="622299"/>
                  </a:lnTo>
                  <a:lnTo>
                    <a:pt x="221167" y="596899"/>
                  </a:lnTo>
                  <a:lnTo>
                    <a:pt x="220793" y="571499"/>
                  </a:lnTo>
                  <a:lnTo>
                    <a:pt x="221951" y="546099"/>
                  </a:lnTo>
                  <a:lnTo>
                    <a:pt x="223766" y="520699"/>
                  </a:lnTo>
                  <a:lnTo>
                    <a:pt x="224903" y="507999"/>
                  </a:lnTo>
                  <a:lnTo>
                    <a:pt x="225706" y="495299"/>
                  </a:lnTo>
                  <a:lnTo>
                    <a:pt x="225759" y="482599"/>
                  </a:lnTo>
                  <a:lnTo>
                    <a:pt x="224650" y="469899"/>
                  </a:lnTo>
                  <a:lnTo>
                    <a:pt x="218361" y="469899"/>
                  </a:lnTo>
                  <a:lnTo>
                    <a:pt x="213793" y="457199"/>
                  </a:lnTo>
                  <a:lnTo>
                    <a:pt x="208734" y="444499"/>
                  </a:lnTo>
                  <a:lnTo>
                    <a:pt x="243695" y="444499"/>
                  </a:lnTo>
                  <a:lnTo>
                    <a:pt x="248218" y="457199"/>
                  </a:lnTo>
                  <a:lnTo>
                    <a:pt x="251664" y="469899"/>
                  </a:lnTo>
                  <a:lnTo>
                    <a:pt x="254108" y="482599"/>
                  </a:lnTo>
                  <a:lnTo>
                    <a:pt x="254709" y="495299"/>
                  </a:lnTo>
                  <a:lnTo>
                    <a:pt x="254001" y="507999"/>
                  </a:lnTo>
                  <a:lnTo>
                    <a:pt x="250804" y="546099"/>
                  </a:lnTo>
                  <a:lnTo>
                    <a:pt x="249674" y="571499"/>
                  </a:lnTo>
                  <a:lnTo>
                    <a:pt x="249928" y="584199"/>
                  </a:lnTo>
                  <a:lnTo>
                    <a:pt x="252365" y="609599"/>
                  </a:lnTo>
                  <a:lnTo>
                    <a:pt x="260458" y="647699"/>
                  </a:lnTo>
                  <a:lnTo>
                    <a:pt x="269268" y="673099"/>
                  </a:lnTo>
                  <a:lnTo>
                    <a:pt x="276381" y="698499"/>
                  </a:lnTo>
                  <a:lnTo>
                    <a:pt x="279379" y="698499"/>
                  </a:lnTo>
                  <a:lnTo>
                    <a:pt x="282977" y="711199"/>
                  </a:lnTo>
                  <a:close/>
                </a:path>
                <a:path w="1880234" h="2146300">
                  <a:moveTo>
                    <a:pt x="345207" y="546099"/>
                  </a:moveTo>
                  <a:lnTo>
                    <a:pt x="337219" y="533399"/>
                  </a:lnTo>
                  <a:lnTo>
                    <a:pt x="360543" y="533399"/>
                  </a:lnTo>
                  <a:lnTo>
                    <a:pt x="345207" y="546099"/>
                  </a:lnTo>
                  <a:close/>
                </a:path>
                <a:path w="1880234" h="2146300">
                  <a:moveTo>
                    <a:pt x="270934" y="723899"/>
                  </a:moveTo>
                  <a:lnTo>
                    <a:pt x="256176" y="723899"/>
                  </a:lnTo>
                  <a:lnTo>
                    <a:pt x="253646" y="711199"/>
                  </a:lnTo>
                  <a:lnTo>
                    <a:pt x="280111" y="711199"/>
                  </a:lnTo>
                  <a:lnTo>
                    <a:pt x="270934" y="723899"/>
                  </a:lnTo>
                  <a:close/>
                </a:path>
              </a:pathLst>
            </a:custGeom>
            <a:solidFill>
              <a:srgbClr val="1B3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45504" y="2096975"/>
              <a:ext cx="2042494" cy="27520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353194" y="3437791"/>
              <a:ext cx="1934845" cy="1116965"/>
            </a:xfrm>
            <a:custGeom>
              <a:avLst/>
              <a:gdLst/>
              <a:ahLst/>
              <a:cxnLst/>
              <a:rect l="l" t="t" r="r" b="b"/>
              <a:pathLst>
                <a:path w="1934844" h="1116964">
                  <a:moveTo>
                    <a:pt x="153721" y="818850"/>
                  </a:moveTo>
                  <a:lnTo>
                    <a:pt x="145842" y="791894"/>
                  </a:lnTo>
                  <a:lnTo>
                    <a:pt x="1934805" y="351336"/>
                  </a:lnTo>
                  <a:lnTo>
                    <a:pt x="1934805" y="380219"/>
                  </a:lnTo>
                  <a:lnTo>
                    <a:pt x="153721" y="818850"/>
                  </a:lnTo>
                  <a:close/>
                </a:path>
                <a:path w="1934844" h="1116964">
                  <a:moveTo>
                    <a:pt x="1244617" y="1116737"/>
                  </a:moveTo>
                  <a:lnTo>
                    <a:pt x="1160849" y="1116737"/>
                  </a:lnTo>
                  <a:lnTo>
                    <a:pt x="1934805" y="841592"/>
                  </a:lnTo>
                  <a:lnTo>
                    <a:pt x="1934805" y="871374"/>
                  </a:lnTo>
                  <a:lnTo>
                    <a:pt x="1244617" y="1116737"/>
                  </a:lnTo>
                  <a:close/>
                </a:path>
                <a:path w="1934844" h="1116964">
                  <a:moveTo>
                    <a:pt x="193577" y="253954"/>
                  </a:moveTo>
                  <a:lnTo>
                    <a:pt x="109812" y="253954"/>
                  </a:lnTo>
                  <a:lnTo>
                    <a:pt x="824206" y="0"/>
                  </a:lnTo>
                  <a:lnTo>
                    <a:pt x="824206" y="29777"/>
                  </a:lnTo>
                  <a:lnTo>
                    <a:pt x="193577" y="253954"/>
                  </a:lnTo>
                  <a:close/>
                </a:path>
                <a:path w="1934844" h="1116964">
                  <a:moveTo>
                    <a:pt x="7898" y="319962"/>
                  </a:moveTo>
                  <a:lnTo>
                    <a:pt x="0" y="292981"/>
                  </a:lnTo>
                  <a:lnTo>
                    <a:pt x="30924" y="281999"/>
                  </a:lnTo>
                  <a:lnTo>
                    <a:pt x="114689" y="281999"/>
                  </a:lnTo>
                  <a:lnTo>
                    <a:pt x="7898" y="319962"/>
                  </a:lnTo>
                  <a:close/>
                </a:path>
              </a:pathLst>
            </a:custGeom>
            <a:solidFill>
              <a:srgbClr val="F9B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15130" y="1028705"/>
            <a:ext cx="9525" cy="8229600"/>
          </a:xfrm>
          <a:custGeom>
            <a:avLst/>
            <a:gdLst/>
            <a:ahLst/>
            <a:cxnLst/>
            <a:rect l="l" t="t" r="r" b="b"/>
            <a:pathLst>
              <a:path w="9525" h="8229600">
                <a:moveTo>
                  <a:pt x="9525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9525" y="0"/>
                </a:lnTo>
                <a:lnTo>
                  <a:pt x="9525" y="8229600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921" y="944051"/>
            <a:ext cx="6123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0" dirty="0"/>
              <a:t>METODOLOGI</a:t>
            </a:r>
            <a:endParaRPr sz="7000"/>
          </a:p>
        </p:txBody>
      </p:sp>
      <p:sp>
        <p:nvSpPr>
          <p:cNvPr id="4" name="object 4"/>
          <p:cNvSpPr/>
          <p:nvPr/>
        </p:nvSpPr>
        <p:spPr>
          <a:xfrm>
            <a:off x="7426269" y="4693401"/>
            <a:ext cx="8591550" cy="9525"/>
          </a:xfrm>
          <a:custGeom>
            <a:avLst/>
            <a:gdLst/>
            <a:ahLst/>
            <a:cxnLst/>
            <a:rect l="l" t="t" r="r" b="b"/>
            <a:pathLst>
              <a:path w="8591550" h="9525">
                <a:moveTo>
                  <a:pt x="8591550" y="9525"/>
                </a:moveTo>
                <a:lnTo>
                  <a:pt x="0" y="9525"/>
                </a:lnTo>
                <a:lnTo>
                  <a:pt x="0" y="0"/>
                </a:lnTo>
                <a:lnTo>
                  <a:pt x="8591550" y="0"/>
                </a:lnTo>
                <a:lnTo>
                  <a:pt x="8591550" y="952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2430" y="2590079"/>
            <a:ext cx="9525000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1B334D"/>
                </a:solidFill>
                <a:latin typeface="Arial"/>
                <a:cs typeface="Arial"/>
              </a:rPr>
              <a:t>E. </a:t>
            </a:r>
            <a:r>
              <a:rPr sz="2400" b="1" spc="-75" dirty="0">
                <a:solidFill>
                  <a:srgbClr val="1B334D"/>
                </a:solidFill>
                <a:latin typeface="Arial"/>
                <a:cs typeface="Arial"/>
              </a:rPr>
              <a:t>Melakukan </a:t>
            </a:r>
            <a:r>
              <a:rPr sz="2400" b="1" spc="-80" dirty="0">
                <a:solidFill>
                  <a:srgbClr val="1B334D"/>
                </a:solidFill>
                <a:latin typeface="Arial"/>
                <a:cs typeface="Arial"/>
              </a:rPr>
              <a:t>Random </a:t>
            </a:r>
            <a:r>
              <a:rPr sz="2400" b="1" spc="-85" dirty="0">
                <a:solidFill>
                  <a:srgbClr val="1B334D"/>
                </a:solidFill>
                <a:latin typeface="Arial"/>
                <a:cs typeface="Arial"/>
              </a:rPr>
              <a:t>Forest</a:t>
            </a:r>
            <a:r>
              <a:rPr sz="2400" b="1" spc="165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1B334D"/>
                </a:solidFill>
                <a:latin typeface="Arial"/>
                <a:cs typeface="Arial"/>
              </a:rPr>
              <a:t>Classification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1085"/>
              </a:spcBef>
            </a:pPr>
            <a:r>
              <a:rPr sz="2000" spc="-26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Melakukan</a:t>
            </a:r>
            <a:r>
              <a:rPr sz="2000" spc="-2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klasifikasi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sentimen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dari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Review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Hotelnya.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Mencari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Sentiment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dari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3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hasil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review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berapa </a:t>
            </a:r>
            <a:r>
              <a:rPr sz="2000" spc="-24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banyak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lang="en-US"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04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positif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,</a:t>
            </a:r>
            <a:r>
              <a:rPr lang="en-US"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negative,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dan</a:t>
            </a:r>
            <a:r>
              <a:rPr sz="2000" spc="-9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netral.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30" y="4660246"/>
            <a:ext cx="5761990" cy="92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solidFill>
                  <a:srgbClr val="1B334D"/>
                </a:solidFill>
                <a:latin typeface="Arial"/>
                <a:cs typeface="Arial"/>
              </a:rPr>
              <a:t>F. </a:t>
            </a:r>
            <a:r>
              <a:rPr sz="2400" b="1" i="1" spc="-75" dirty="0">
                <a:solidFill>
                  <a:srgbClr val="1B334D"/>
                </a:solidFill>
                <a:latin typeface="Arial"/>
                <a:cs typeface="Arial"/>
              </a:rPr>
              <a:t>Melakukan </a:t>
            </a:r>
            <a:r>
              <a:rPr sz="2400" b="1" i="1" spc="-85" dirty="0">
                <a:solidFill>
                  <a:srgbClr val="1B334D"/>
                </a:solidFill>
                <a:latin typeface="Arial"/>
                <a:cs typeface="Arial"/>
              </a:rPr>
              <a:t>Regresi</a:t>
            </a:r>
            <a:r>
              <a:rPr sz="2400" b="1" i="1" spc="80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i="1" spc="-90" dirty="0">
                <a:solidFill>
                  <a:srgbClr val="1B334D"/>
                </a:solidFill>
                <a:latin typeface="Arial"/>
                <a:cs typeface="Arial"/>
              </a:rPr>
              <a:t>Linear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000" spc="-2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Melakukan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prediksi 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harga </a:t>
            </a:r>
            <a:r>
              <a:rPr sz="2000" spc="-24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apartement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 Den</a:t>
            </a:r>
            <a:r>
              <a:rPr sz="2000" spc="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Haag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1940" y="6238879"/>
            <a:ext cx="10532110" cy="140271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b="1" spc="-110" dirty="0">
                <a:solidFill>
                  <a:srgbClr val="1B334D"/>
                </a:solidFill>
                <a:latin typeface="Arial"/>
                <a:cs typeface="Arial"/>
              </a:rPr>
              <a:t>G. Check </a:t>
            </a:r>
            <a:r>
              <a:rPr sz="2400" b="1" spc="-60" dirty="0">
                <a:solidFill>
                  <a:srgbClr val="1B334D"/>
                </a:solidFill>
                <a:latin typeface="Arial"/>
                <a:cs typeface="Arial"/>
              </a:rPr>
              <a:t>Feature</a:t>
            </a:r>
            <a:r>
              <a:rPr sz="2400" b="1" spc="110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1B334D"/>
                </a:solidFill>
                <a:latin typeface="Arial"/>
                <a:cs typeface="Arial"/>
              </a:rPr>
              <a:t>Importance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894"/>
              </a:spcBef>
              <a:tabLst>
                <a:tab pos="727075" algn="l"/>
                <a:tab pos="1723389" algn="l"/>
                <a:tab pos="3195955" algn="l"/>
                <a:tab pos="4737100" algn="l"/>
                <a:tab pos="5957570" algn="l"/>
                <a:tab pos="7131050" algn="l"/>
                <a:tab pos="7919720" algn="l"/>
                <a:tab pos="8480425" algn="l"/>
                <a:tab pos="9500235" algn="l"/>
              </a:tabLst>
            </a:pPr>
            <a:r>
              <a:rPr sz="2000" spc="-1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1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F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u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</a:t>
            </a:r>
            <a:r>
              <a:rPr sz="2000" spc="-30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</a:t>
            </a:r>
            <a:r>
              <a:rPr sz="2000" spc="-1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o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</a:t>
            </a:r>
            <a:r>
              <a:rPr sz="2000" spc="-3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c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,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30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u</a:t>
            </a:r>
            <a:r>
              <a:rPr sz="2000" spc="-3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2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3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l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2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</a:t>
            </a:r>
            <a:r>
              <a:rPr sz="2000" spc="-13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f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</a:t>
            </a:r>
            <a:r>
              <a:rPr sz="2000" spc="-3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2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2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</a:t>
            </a:r>
            <a:r>
              <a:rPr sz="2000" spc="-30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spc="-2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w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ee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1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2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1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spc="-1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</a:t>
            </a:r>
            <a:r>
              <a:rPr sz="2000" spc="-3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</a:t>
            </a:r>
            <a:r>
              <a:rPr sz="2000" spc="-2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1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11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  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harga</a:t>
            </a:r>
            <a:r>
              <a:rPr sz="2000" spc="-15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unit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</a:t>
            </a:r>
            <a:r>
              <a:rPr lang="en-US" sz="2000" spc="-21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suatu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apartemen</a:t>
            </a:r>
            <a:r>
              <a:rPr sz="2000" spc="-15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paling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mahal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beserta</a:t>
            </a:r>
            <a:r>
              <a:rPr sz="2000" spc="-15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nama,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lokasi,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dan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lain-lain.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84425" y="6704807"/>
            <a:ext cx="8591550" cy="9525"/>
          </a:xfrm>
          <a:custGeom>
            <a:avLst/>
            <a:gdLst/>
            <a:ahLst/>
            <a:cxnLst/>
            <a:rect l="l" t="t" r="r" b="b"/>
            <a:pathLst>
              <a:path w="8591550" h="9525">
                <a:moveTo>
                  <a:pt x="8591550" y="9525"/>
                </a:moveTo>
                <a:lnTo>
                  <a:pt x="0" y="9525"/>
                </a:lnTo>
                <a:lnTo>
                  <a:pt x="0" y="0"/>
                </a:lnTo>
                <a:lnTo>
                  <a:pt x="8591550" y="0"/>
                </a:lnTo>
                <a:lnTo>
                  <a:pt x="8591550" y="952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5886" y="7358282"/>
            <a:ext cx="1876439" cy="190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6852" y="179215"/>
            <a:ext cx="6342380" cy="2055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6650" spc="35" dirty="0"/>
              <a:t>Install </a:t>
            </a:r>
            <a:r>
              <a:rPr sz="6650" spc="-120" dirty="0"/>
              <a:t>&amp; </a:t>
            </a:r>
            <a:r>
              <a:rPr sz="6650" spc="165" dirty="0"/>
              <a:t>Import  </a:t>
            </a:r>
            <a:r>
              <a:rPr sz="6650" spc="20" dirty="0"/>
              <a:t>Library</a:t>
            </a:r>
            <a:endParaRPr sz="6650"/>
          </a:p>
        </p:txBody>
      </p:sp>
      <p:sp>
        <p:nvSpPr>
          <p:cNvPr id="3" name="object 3"/>
          <p:cNvSpPr/>
          <p:nvPr/>
        </p:nvSpPr>
        <p:spPr>
          <a:xfrm>
            <a:off x="8342741" y="5143515"/>
            <a:ext cx="9296399" cy="170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84494" y="2843753"/>
            <a:ext cx="14802485" cy="6515100"/>
            <a:chOff x="1984494" y="2843753"/>
            <a:chExt cx="14802485" cy="6515100"/>
          </a:xfrm>
        </p:grpSpPr>
        <p:sp>
          <p:nvSpPr>
            <p:cNvPr id="5" name="object 5"/>
            <p:cNvSpPr/>
            <p:nvPr/>
          </p:nvSpPr>
          <p:spPr>
            <a:xfrm>
              <a:off x="5439549" y="3430929"/>
              <a:ext cx="11347450" cy="10795"/>
            </a:xfrm>
            <a:custGeom>
              <a:avLst/>
              <a:gdLst/>
              <a:ahLst/>
              <a:cxnLst/>
              <a:rect l="l" t="t" r="r" b="b"/>
              <a:pathLst>
                <a:path w="11347450" h="10795">
                  <a:moveTo>
                    <a:pt x="11347260" y="1244"/>
                  </a:moveTo>
                  <a:lnTo>
                    <a:pt x="7406678" y="1244"/>
                  </a:lnTo>
                  <a:lnTo>
                    <a:pt x="7406678" y="0"/>
                  </a:lnTo>
                  <a:lnTo>
                    <a:pt x="0" y="0"/>
                  </a:lnTo>
                  <a:lnTo>
                    <a:pt x="0" y="9067"/>
                  </a:lnTo>
                  <a:lnTo>
                    <a:pt x="4955984" y="9067"/>
                  </a:lnTo>
                  <a:lnTo>
                    <a:pt x="4955984" y="10769"/>
                  </a:lnTo>
                  <a:lnTo>
                    <a:pt x="11347260" y="10769"/>
                  </a:lnTo>
                  <a:lnTo>
                    <a:pt x="11347260" y="1244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4494" y="2843753"/>
              <a:ext cx="5819759" cy="65150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878" y="519711"/>
            <a:ext cx="10820400" cy="220573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algn="just">
              <a:lnSpc>
                <a:spcPts val="8370"/>
              </a:lnSpc>
              <a:spcBef>
                <a:spcPts val="400"/>
              </a:spcBef>
            </a:pPr>
            <a:r>
              <a:rPr sz="7000" spc="-10" dirty="0"/>
              <a:t>Generate </a:t>
            </a:r>
            <a:r>
              <a:rPr sz="7000" spc="-80" dirty="0"/>
              <a:t>URL </a:t>
            </a:r>
            <a:r>
              <a:rPr sz="7000" spc="-145" dirty="0"/>
              <a:t>&amp;  </a:t>
            </a:r>
            <a:r>
              <a:rPr sz="7000" spc="-45" dirty="0"/>
              <a:t>Find </a:t>
            </a:r>
            <a:r>
              <a:rPr sz="7000" spc="150" dirty="0"/>
              <a:t>Apartment  </a:t>
            </a:r>
            <a:r>
              <a:rPr sz="7000" spc="90" dirty="0"/>
              <a:t>Dataset</a:t>
            </a:r>
            <a:endParaRPr sz="7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063227" y="3711976"/>
            <a:ext cx="13853160" cy="1847850"/>
            <a:chOff x="4063227" y="3711976"/>
            <a:chExt cx="13853160" cy="1847850"/>
          </a:xfrm>
        </p:grpSpPr>
        <p:sp>
          <p:nvSpPr>
            <p:cNvPr id="4" name="object 4"/>
            <p:cNvSpPr/>
            <p:nvPr/>
          </p:nvSpPr>
          <p:spPr>
            <a:xfrm>
              <a:off x="5256631" y="4633848"/>
              <a:ext cx="12659995" cy="130175"/>
            </a:xfrm>
            <a:custGeom>
              <a:avLst/>
              <a:gdLst/>
              <a:ahLst/>
              <a:cxnLst/>
              <a:rect l="l" t="t" r="r" b="b"/>
              <a:pathLst>
                <a:path w="12659994" h="130175">
                  <a:moveTo>
                    <a:pt x="7772400" y="120269"/>
                  </a:moveTo>
                  <a:lnTo>
                    <a:pt x="0" y="120269"/>
                  </a:lnTo>
                  <a:lnTo>
                    <a:pt x="0" y="129794"/>
                  </a:lnTo>
                  <a:lnTo>
                    <a:pt x="7772400" y="129794"/>
                  </a:lnTo>
                  <a:lnTo>
                    <a:pt x="7772400" y="120269"/>
                  </a:lnTo>
                  <a:close/>
                </a:path>
                <a:path w="12659994" h="130175">
                  <a:moveTo>
                    <a:pt x="12659627" y="0"/>
                  </a:moveTo>
                  <a:lnTo>
                    <a:pt x="4887226" y="0"/>
                  </a:lnTo>
                  <a:lnTo>
                    <a:pt x="4887226" y="9525"/>
                  </a:lnTo>
                  <a:lnTo>
                    <a:pt x="12659627" y="9525"/>
                  </a:lnTo>
                  <a:lnTo>
                    <a:pt x="12659627" y="0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3227" y="3711976"/>
              <a:ext cx="10163159" cy="18478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993824" y="6351909"/>
            <a:ext cx="10296509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396" y="800100"/>
            <a:ext cx="15895207" cy="9470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6050" spc="35" dirty="0"/>
              <a:t>Export </a:t>
            </a:r>
            <a:r>
              <a:rPr sz="6050" spc="145" dirty="0"/>
              <a:t>Apartment  </a:t>
            </a:r>
            <a:r>
              <a:rPr sz="6050" spc="90" dirty="0"/>
              <a:t>Dataset </a:t>
            </a:r>
            <a:r>
              <a:rPr sz="6050" spc="40" dirty="0"/>
              <a:t>To </a:t>
            </a:r>
            <a:r>
              <a:rPr sz="6050" spc="70" dirty="0"/>
              <a:t>CSV  </a:t>
            </a:r>
            <a:r>
              <a:rPr sz="6050" spc="-70" dirty="0"/>
              <a:t>File</a:t>
            </a:r>
            <a:endParaRPr sz="6050" dirty="0"/>
          </a:p>
        </p:txBody>
      </p:sp>
      <p:grpSp>
        <p:nvGrpSpPr>
          <p:cNvPr id="3" name="object 3"/>
          <p:cNvGrpSpPr/>
          <p:nvPr/>
        </p:nvGrpSpPr>
        <p:grpSpPr>
          <a:xfrm>
            <a:off x="424293" y="3863675"/>
            <a:ext cx="17440275" cy="4457700"/>
            <a:chOff x="424293" y="3863675"/>
            <a:chExt cx="17440275" cy="4457700"/>
          </a:xfrm>
        </p:grpSpPr>
        <p:sp>
          <p:nvSpPr>
            <p:cNvPr id="4" name="object 4"/>
            <p:cNvSpPr/>
            <p:nvPr/>
          </p:nvSpPr>
          <p:spPr>
            <a:xfrm>
              <a:off x="424293" y="4712512"/>
              <a:ext cx="6744970" cy="8890"/>
            </a:xfrm>
            <a:custGeom>
              <a:avLst/>
              <a:gdLst/>
              <a:ahLst/>
              <a:cxnLst/>
              <a:rect l="l" t="t" r="r" b="b"/>
              <a:pathLst>
                <a:path w="6744970" h="8889">
                  <a:moveTo>
                    <a:pt x="6744826" y="8265"/>
                  </a:moveTo>
                  <a:lnTo>
                    <a:pt x="0" y="8265"/>
                  </a:lnTo>
                  <a:lnTo>
                    <a:pt x="0" y="0"/>
                  </a:lnTo>
                  <a:lnTo>
                    <a:pt x="6744826" y="0"/>
                  </a:lnTo>
                  <a:lnTo>
                    <a:pt x="6744826" y="8265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4293" y="3863675"/>
              <a:ext cx="17440259" cy="4457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593" y="816291"/>
            <a:ext cx="9189607" cy="9470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6050" dirty="0"/>
              <a:t>Generate </a:t>
            </a:r>
            <a:r>
              <a:rPr sz="6050" spc="175" dirty="0"/>
              <a:t>API  </a:t>
            </a:r>
            <a:r>
              <a:rPr sz="6050" spc="240" dirty="0"/>
              <a:t>Twitter</a:t>
            </a:r>
            <a:endParaRPr sz="6050" dirty="0"/>
          </a:p>
        </p:txBody>
      </p:sp>
      <p:grpSp>
        <p:nvGrpSpPr>
          <p:cNvPr id="3" name="object 3"/>
          <p:cNvGrpSpPr/>
          <p:nvPr/>
        </p:nvGrpSpPr>
        <p:grpSpPr>
          <a:xfrm>
            <a:off x="424293" y="3596609"/>
            <a:ext cx="16182340" cy="3095625"/>
            <a:chOff x="424293" y="3596609"/>
            <a:chExt cx="16182340" cy="3095625"/>
          </a:xfrm>
        </p:grpSpPr>
        <p:sp>
          <p:nvSpPr>
            <p:cNvPr id="4" name="object 4"/>
            <p:cNvSpPr/>
            <p:nvPr/>
          </p:nvSpPr>
          <p:spPr>
            <a:xfrm>
              <a:off x="424293" y="3786804"/>
              <a:ext cx="6744970" cy="8890"/>
            </a:xfrm>
            <a:custGeom>
              <a:avLst/>
              <a:gdLst/>
              <a:ahLst/>
              <a:cxnLst/>
              <a:rect l="l" t="t" r="r" b="b"/>
              <a:pathLst>
                <a:path w="6744970" h="8889">
                  <a:moveTo>
                    <a:pt x="6744826" y="8265"/>
                  </a:moveTo>
                  <a:lnTo>
                    <a:pt x="0" y="8265"/>
                  </a:lnTo>
                  <a:lnTo>
                    <a:pt x="0" y="0"/>
                  </a:lnTo>
                  <a:lnTo>
                    <a:pt x="6744826" y="0"/>
                  </a:lnTo>
                  <a:lnTo>
                    <a:pt x="6744826" y="8265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0892" y="3596609"/>
              <a:ext cx="14925659" cy="3095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593" y="816291"/>
            <a:ext cx="10789807" cy="9470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6050" spc="245" dirty="0"/>
              <a:t>A</a:t>
            </a:r>
            <a:r>
              <a:rPr sz="6050" spc="-60" dirty="0"/>
              <a:t>u</a:t>
            </a:r>
            <a:r>
              <a:rPr sz="6050" spc="440" dirty="0"/>
              <a:t>t</a:t>
            </a:r>
            <a:r>
              <a:rPr sz="6050" spc="-30" dirty="0"/>
              <a:t>h</a:t>
            </a:r>
            <a:r>
              <a:rPr sz="6050" spc="-120" dirty="0"/>
              <a:t>e</a:t>
            </a:r>
            <a:r>
              <a:rPr sz="6050" spc="-30" dirty="0"/>
              <a:t>n</a:t>
            </a:r>
            <a:r>
              <a:rPr sz="6050" spc="440" dirty="0"/>
              <a:t>t</a:t>
            </a:r>
            <a:r>
              <a:rPr sz="6050" spc="20" dirty="0"/>
              <a:t>i</a:t>
            </a:r>
            <a:r>
              <a:rPr sz="6050" spc="-335" dirty="0"/>
              <a:t>c</a:t>
            </a:r>
            <a:r>
              <a:rPr sz="6050" spc="-20" dirty="0"/>
              <a:t>a</a:t>
            </a:r>
            <a:r>
              <a:rPr sz="6050" spc="440" dirty="0"/>
              <a:t>t</a:t>
            </a:r>
            <a:r>
              <a:rPr sz="6050" spc="20" dirty="0"/>
              <a:t>i</a:t>
            </a:r>
            <a:r>
              <a:rPr sz="6050" spc="-60" dirty="0"/>
              <a:t>o</a:t>
            </a:r>
            <a:r>
              <a:rPr sz="6050" spc="-15" dirty="0"/>
              <a:t>n  </a:t>
            </a:r>
            <a:r>
              <a:rPr sz="6050" spc="175" dirty="0"/>
              <a:t>API</a:t>
            </a:r>
            <a:r>
              <a:rPr sz="6050" spc="40" dirty="0"/>
              <a:t> </a:t>
            </a:r>
            <a:r>
              <a:rPr sz="6050" spc="240" dirty="0"/>
              <a:t>Twitter</a:t>
            </a:r>
            <a:endParaRPr sz="6050" dirty="0"/>
          </a:p>
        </p:txBody>
      </p:sp>
      <p:sp>
        <p:nvSpPr>
          <p:cNvPr id="3" name="object 3"/>
          <p:cNvSpPr/>
          <p:nvPr/>
        </p:nvSpPr>
        <p:spPr>
          <a:xfrm>
            <a:off x="424293" y="3786804"/>
            <a:ext cx="6744970" cy="8890"/>
          </a:xfrm>
          <a:custGeom>
            <a:avLst/>
            <a:gdLst/>
            <a:ahLst/>
            <a:cxnLst/>
            <a:rect l="l" t="t" r="r" b="b"/>
            <a:pathLst>
              <a:path w="6744970" h="8889">
                <a:moveTo>
                  <a:pt x="6744826" y="8265"/>
                </a:moveTo>
                <a:lnTo>
                  <a:pt x="0" y="8265"/>
                </a:lnTo>
                <a:lnTo>
                  <a:pt x="0" y="0"/>
                </a:lnTo>
                <a:lnTo>
                  <a:pt x="6744826" y="0"/>
                </a:lnTo>
                <a:lnTo>
                  <a:pt x="6744826" y="826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29574" y="3848465"/>
            <a:ext cx="13630259" cy="25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111" y="435017"/>
            <a:ext cx="14151489" cy="9470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6050" spc="75" dirty="0"/>
              <a:t>Define</a:t>
            </a:r>
            <a:r>
              <a:rPr sz="6050" spc="-20" dirty="0"/>
              <a:t> </a:t>
            </a:r>
            <a:r>
              <a:rPr sz="6050" spc="-30" dirty="0"/>
              <a:t>Function  </a:t>
            </a:r>
            <a:r>
              <a:rPr sz="6050" spc="190" dirty="0"/>
              <a:t>to </a:t>
            </a:r>
            <a:r>
              <a:rPr sz="6050" spc="15" dirty="0"/>
              <a:t>Create  </a:t>
            </a:r>
            <a:r>
              <a:rPr sz="6050" spc="135" dirty="0"/>
              <a:t>Dataframe</a:t>
            </a:r>
            <a:endParaRPr sz="6050" dirty="0"/>
          </a:p>
        </p:txBody>
      </p:sp>
      <p:grpSp>
        <p:nvGrpSpPr>
          <p:cNvPr id="3" name="object 3"/>
          <p:cNvGrpSpPr/>
          <p:nvPr/>
        </p:nvGrpSpPr>
        <p:grpSpPr>
          <a:xfrm>
            <a:off x="558424" y="2781300"/>
            <a:ext cx="15179040" cy="5962650"/>
            <a:chOff x="567811" y="3640104"/>
            <a:chExt cx="15179040" cy="5962650"/>
          </a:xfrm>
        </p:grpSpPr>
        <p:sp>
          <p:nvSpPr>
            <p:cNvPr id="4" name="object 4"/>
            <p:cNvSpPr/>
            <p:nvPr/>
          </p:nvSpPr>
          <p:spPr>
            <a:xfrm>
              <a:off x="567811" y="4331268"/>
              <a:ext cx="6744970" cy="8890"/>
            </a:xfrm>
            <a:custGeom>
              <a:avLst/>
              <a:gdLst/>
              <a:ahLst/>
              <a:cxnLst/>
              <a:rect l="l" t="t" r="r" b="b"/>
              <a:pathLst>
                <a:path w="6744970" h="8889">
                  <a:moveTo>
                    <a:pt x="6744826" y="8265"/>
                  </a:moveTo>
                  <a:lnTo>
                    <a:pt x="0" y="8265"/>
                  </a:lnTo>
                  <a:lnTo>
                    <a:pt x="0" y="0"/>
                  </a:lnTo>
                  <a:lnTo>
                    <a:pt x="6744826" y="0"/>
                  </a:lnTo>
                  <a:lnTo>
                    <a:pt x="6744826" y="8265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4805" y="3640104"/>
              <a:ext cx="13201649" cy="5962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416" y="535838"/>
            <a:ext cx="667512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95" dirty="0"/>
              <a:t>Data</a:t>
            </a:r>
            <a:r>
              <a:rPr sz="7000" spc="-20" dirty="0"/>
              <a:t> </a:t>
            </a:r>
            <a:r>
              <a:rPr sz="7000" spc="10" dirty="0"/>
              <a:t>Extraction</a:t>
            </a:r>
            <a:endParaRPr sz="7000"/>
          </a:p>
        </p:txBody>
      </p:sp>
      <p:grpSp>
        <p:nvGrpSpPr>
          <p:cNvPr id="3" name="object 3"/>
          <p:cNvGrpSpPr/>
          <p:nvPr/>
        </p:nvGrpSpPr>
        <p:grpSpPr>
          <a:xfrm>
            <a:off x="4412711" y="2358365"/>
            <a:ext cx="8954135" cy="1066800"/>
            <a:chOff x="4412711" y="2358365"/>
            <a:chExt cx="8954135" cy="1066800"/>
          </a:xfrm>
        </p:grpSpPr>
        <p:sp>
          <p:nvSpPr>
            <p:cNvPr id="4" name="object 4"/>
            <p:cNvSpPr/>
            <p:nvPr/>
          </p:nvSpPr>
          <p:spPr>
            <a:xfrm>
              <a:off x="5594116" y="2880704"/>
              <a:ext cx="7772400" cy="9525"/>
            </a:xfrm>
            <a:custGeom>
              <a:avLst/>
              <a:gdLst/>
              <a:ahLst/>
              <a:cxnLst/>
              <a:rect l="l" t="t" r="r" b="b"/>
              <a:pathLst>
                <a:path w="7772400" h="9525">
                  <a:moveTo>
                    <a:pt x="7772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7772400" y="0"/>
                  </a:lnTo>
                  <a:lnTo>
                    <a:pt x="7772400" y="9525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2711" y="2358365"/>
              <a:ext cx="8620109" cy="10667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82389" y="4708397"/>
            <a:ext cx="8458199" cy="281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81474" y="4905847"/>
            <a:ext cx="8515349" cy="2619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280952" y="9018958"/>
            <a:ext cx="39916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solidFill>
                  <a:srgbClr val="1B334D"/>
                </a:solidFill>
                <a:latin typeface="Arial Black"/>
                <a:cs typeface="Arial Black"/>
              </a:rPr>
              <a:t>Westmire </a:t>
            </a:r>
            <a:r>
              <a:rPr sz="1400" spc="-150" dirty="0">
                <a:solidFill>
                  <a:srgbClr val="1B334D"/>
                </a:solidFill>
                <a:latin typeface="Arial Black"/>
                <a:cs typeface="Arial Black"/>
              </a:rPr>
              <a:t>Academy Freshmen </a:t>
            </a:r>
            <a:r>
              <a:rPr sz="1400" spc="-125" dirty="0">
                <a:solidFill>
                  <a:srgbClr val="1B334D"/>
                </a:solidFill>
                <a:latin typeface="Arial Black"/>
                <a:cs typeface="Arial Black"/>
              </a:rPr>
              <a:t>Orientation</a:t>
            </a:r>
            <a:r>
              <a:rPr sz="1400" spc="160" dirty="0">
                <a:solidFill>
                  <a:srgbClr val="1B334D"/>
                </a:solidFill>
                <a:latin typeface="Arial Black"/>
                <a:cs typeface="Arial Black"/>
              </a:rPr>
              <a:t> </a:t>
            </a:r>
            <a:r>
              <a:rPr sz="1400" spc="-75" dirty="0">
                <a:solidFill>
                  <a:srgbClr val="1B334D"/>
                </a:solidFill>
                <a:latin typeface="Arial Black"/>
                <a:cs typeface="Arial Black"/>
              </a:rPr>
              <a:t>2018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3941" y="674671"/>
            <a:ext cx="76434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75" dirty="0"/>
              <a:t>Data</a:t>
            </a:r>
            <a:r>
              <a:rPr sz="6400" spc="-20" dirty="0"/>
              <a:t> </a:t>
            </a:r>
            <a:r>
              <a:rPr sz="6400" spc="-75" dirty="0"/>
              <a:t>Preprocessing</a:t>
            </a:r>
            <a:endParaRPr sz="6400"/>
          </a:p>
        </p:txBody>
      </p:sp>
      <p:grpSp>
        <p:nvGrpSpPr>
          <p:cNvPr id="3" name="object 3"/>
          <p:cNvGrpSpPr/>
          <p:nvPr/>
        </p:nvGrpSpPr>
        <p:grpSpPr>
          <a:xfrm>
            <a:off x="384813" y="1814839"/>
            <a:ext cx="17555845" cy="3422650"/>
            <a:chOff x="384813" y="1814839"/>
            <a:chExt cx="17555845" cy="3422650"/>
          </a:xfrm>
        </p:grpSpPr>
        <p:sp>
          <p:nvSpPr>
            <p:cNvPr id="4" name="object 4"/>
            <p:cNvSpPr/>
            <p:nvPr/>
          </p:nvSpPr>
          <p:spPr>
            <a:xfrm>
              <a:off x="5256641" y="2916387"/>
              <a:ext cx="7772400" cy="9525"/>
            </a:xfrm>
            <a:custGeom>
              <a:avLst/>
              <a:gdLst/>
              <a:ahLst/>
              <a:cxnLst/>
              <a:rect l="l" t="t" r="r" b="b"/>
              <a:pathLst>
                <a:path w="7772400" h="9525">
                  <a:moveTo>
                    <a:pt x="7772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7772400" y="0"/>
                  </a:lnTo>
                  <a:lnTo>
                    <a:pt x="7772400" y="9525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4813" y="1814839"/>
              <a:ext cx="8343899" cy="3324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10796" y="1836788"/>
              <a:ext cx="8429609" cy="34004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628156" y="5514060"/>
            <a:ext cx="11029949" cy="3038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280952" y="9018958"/>
            <a:ext cx="39916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solidFill>
                  <a:srgbClr val="1B334D"/>
                </a:solidFill>
                <a:latin typeface="Arial Black"/>
                <a:cs typeface="Arial Black"/>
              </a:rPr>
              <a:t>Westmire </a:t>
            </a:r>
            <a:r>
              <a:rPr sz="1400" spc="-150" dirty="0">
                <a:solidFill>
                  <a:srgbClr val="1B334D"/>
                </a:solidFill>
                <a:latin typeface="Arial Black"/>
                <a:cs typeface="Arial Black"/>
              </a:rPr>
              <a:t>Academy Freshmen </a:t>
            </a:r>
            <a:r>
              <a:rPr sz="1400" spc="-125" dirty="0">
                <a:solidFill>
                  <a:srgbClr val="1B334D"/>
                </a:solidFill>
                <a:latin typeface="Arial Black"/>
                <a:cs typeface="Arial Black"/>
              </a:rPr>
              <a:t>Orientation</a:t>
            </a:r>
            <a:r>
              <a:rPr sz="1400" spc="160" dirty="0">
                <a:solidFill>
                  <a:srgbClr val="1B334D"/>
                </a:solidFill>
                <a:latin typeface="Arial Black"/>
                <a:cs typeface="Arial Black"/>
              </a:rPr>
              <a:t> </a:t>
            </a:r>
            <a:r>
              <a:rPr sz="1400" spc="-75" dirty="0">
                <a:solidFill>
                  <a:srgbClr val="1B334D"/>
                </a:solidFill>
                <a:latin typeface="Arial Black"/>
                <a:cs typeface="Arial Black"/>
              </a:rPr>
              <a:t>2018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3941" y="674671"/>
            <a:ext cx="76434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75" dirty="0"/>
              <a:t>Data</a:t>
            </a:r>
            <a:r>
              <a:rPr sz="6400" spc="-20" dirty="0"/>
              <a:t> </a:t>
            </a:r>
            <a:r>
              <a:rPr sz="6400" spc="-75" dirty="0"/>
              <a:t>Preprocessing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2941304" y="6768998"/>
            <a:ext cx="12106259" cy="3009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73337" y="1836815"/>
            <a:ext cx="10248900" cy="4676775"/>
            <a:chOff x="3873337" y="1836815"/>
            <a:chExt cx="10248900" cy="4676775"/>
          </a:xfrm>
        </p:grpSpPr>
        <p:sp>
          <p:nvSpPr>
            <p:cNvPr id="5" name="object 5"/>
            <p:cNvSpPr/>
            <p:nvPr/>
          </p:nvSpPr>
          <p:spPr>
            <a:xfrm>
              <a:off x="5256641" y="2916387"/>
              <a:ext cx="7772400" cy="9525"/>
            </a:xfrm>
            <a:custGeom>
              <a:avLst/>
              <a:gdLst/>
              <a:ahLst/>
              <a:cxnLst/>
              <a:rect l="l" t="t" r="r" b="b"/>
              <a:pathLst>
                <a:path w="7772400" h="9525">
                  <a:moveTo>
                    <a:pt x="7772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7772400" y="0"/>
                  </a:lnTo>
                  <a:lnTo>
                    <a:pt x="7772400" y="9525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337" y="1836815"/>
              <a:ext cx="10248899" cy="4676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7092" y="2512841"/>
            <a:ext cx="811784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40" dirty="0"/>
              <a:t>Today's</a:t>
            </a:r>
            <a:r>
              <a:rPr sz="7000" spc="20" dirty="0"/>
              <a:t> </a:t>
            </a:r>
            <a:r>
              <a:rPr sz="7000" spc="-165" dirty="0"/>
              <a:t>Discussion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8537092" y="4007163"/>
            <a:ext cx="3797300" cy="365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75" dirty="0">
                <a:solidFill>
                  <a:srgbClr val="1B334D"/>
                </a:solidFill>
                <a:latin typeface="Arial"/>
                <a:cs typeface="Arial"/>
              </a:rPr>
              <a:t>OUTLINE </a:t>
            </a:r>
            <a:r>
              <a:rPr sz="2800" b="1" spc="10" dirty="0">
                <a:solidFill>
                  <a:srgbClr val="1B334D"/>
                </a:solidFill>
                <a:latin typeface="Arial"/>
                <a:cs typeface="Arial"/>
              </a:rPr>
              <a:t>OF</a:t>
            </a:r>
            <a:r>
              <a:rPr sz="2800" b="1" spc="325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800" b="1" spc="80" dirty="0">
                <a:solidFill>
                  <a:srgbClr val="1B334D"/>
                </a:solidFill>
                <a:latin typeface="Arial"/>
                <a:cs typeface="Arial"/>
              </a:rPr>
              <a:t>TOPICS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350">
              <a:latin typeface="Arial"/>
              <a:cs typeface="Arial"/>
            </a:endParaRPr>
          </a:p>
          <a:p>
            <a:pPr marL="443865" indent="-236220">
              <a:lnSpc>
                <a:spcPct val="100000"/>
              </a:lnSpc>
              <a:buFont typeface="Arial Black"/>
              <a:buAutoNum type="arabicPeriod"/>
              <a:tabLst>
                <a:tab pos="444500" algn="l"/>
              </a:tabLst>
            </a:pPr>
            <a:r>
              <a:rPr sz="2000" b="1" spc="-50" dirty="0">
                <a:solidFill>
                  <a:srgbClr val="1B334D"/>
                </a:solidFill>
                <a:latin typeface="Arial"/>
                <a:cs typeface="Arial"/>
              </a:rPr>
              <a:t>Abstrak</a:t>
            </a:r>
            <a:endParaRPr sz="2000">
              <a:latin typeface="Arial"/>
              <a:cs typeface="Arial"/>
            </a:endParaRPr>
          </a:p>
          <a:p>
            <a:pPr marL="443865" indent="-236220">
              <a:lnSpc>
                <a:spcPct val="100000"/>
              </a:lnSpc>
              <a:spcBef>
                <a:spcPts val="375"/>
              </a:spcBef>
              <a:buFont typeface="Arial Black"/>
              <a:buAutoNum type="arabicPeriod"/>
              <a:tabLst>
                <a:tab pos="444500" algn="l"/>
              </a:tabLst>
            </a:pPr>
            <a:r>
              <a:rPr sz="2000" b="1" spc="-50" dirty="0">
                <a:solidFill>
                  <a:srgbClr val="1B334D"/>
                </a:solidFill>
                <a:latin typeface="Arial"/>
                <a:cs typeface="Arial"/>
              </a:rPr>
              <a:t>Latar</a:t>
            </a:r>
            <a:r>
              <a:rPr sz="2000" b="1" spc="-35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1B334D"/>
                </a:solidFill>
                <a:latin typeface="Arial"/>
                <a:cs typeface="Arial"/>
              </a:rPr>
              <a:t>Belakang</a:t>
            </a:r>
            <a:endParaRPr sz="2000">
              <a:latin typeface="Arial"/>
              <a:cs typeface="Arial"/>
            </a:endParaRPr>
          </a:p>
          <a:p>
            <a:pPr marL="443865" indent="-236220">
              <a:lnSpc>
                <a:spcPct val="100000"/>
              </a:lnSpc>
              <a:spcBef>
                <a:spcPts val="375"/>
              </a:spcBef>
              <a:buFont typeface="Arial Black"/>
              <a:buAutoNum type="arabicPeriod"/>
              <a:tabLst>
                <a:tab pos="444500" algn="l"/>
              </a:tabLst>
            </a:pPr>
            <a:r>
              <a:rPr sz="2000" b="1" spc="-55" dirty="0">
                <a:solidFill>
                  <a:srgbClr val="1B334D"/>
                </a:solidFill>
                <a:latin typeface="Arial"/>
                <a:cs typeface="Arial"/>
              </a:rPr>
              <a:t>Studi</a:t>
            </a:r>
            <a:r>
              <a:rPr sz="2000" b="1" spc="-35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1B334D"/>
                </a:solidFill>
                <a:latin typeface="Arial"/>
                <a:cs typeface="Arial"/>
              </a:rPr>
              <a:t>Literatur</a:t>
            </a:r>
            <a:endParaRPr sz="2000">
              <a:latin typeface="Arial"/>
              <a:cs typeface="Arial"/>
            </a:endParaRPr>
          </a:p>
          <a:p>
            <a:pPr marL="443865" indent="-236220">
              <a:lnSpc>
                <a:spcPct val="100000"/>
              </a:lnSpc>
              <a:spcBef>
                <a:spcPts val="375"/>
              </a:spcBef>
              <a:buFont typeface="Arial Black"/>
              <a:buAutoNum type="arabicPeriod"/>
              <a:tabLst>
                <a:tab pos="444500" algn="l"/>
              </a:tabLst>
            </a:pPr>
            <a:r>
              <a:rPr sz="2000" b="1" spc="-55" dirty="0">
                <a:solidFill>
                  <a:srgbClr val="1B334D"/>
                </a:solidFill>
                <a:latin typeface="Arial"/>
                <a:cs typeface="Arial"/>
              </a:rPr>
              <a:t>Metodologi</a:t>
            </a:r>
            <a:endParaRPr sz="2000">
              <a:latin typeface="Arial"/>
              <a:cs typeface="Arial"/>
            </a:endParaRPr>
          </a:p>
          <a:p>
            <a:pPr marL="443865" indent="-236220">
              <a:lnSpc>
                <a:spcPct val="100000"/>
              </a:lnSpc>
              <a:spcBef>
                <a:spcPts val="375"/>
              </a:spcBef>
              <a:buFont typeface="Arial Black"/>
              <a:buAutoNum type="arabicPeriod"/>
              <a:tabLst>
                <a:tab pos="444500" algn="l"/>
              </a:tabLst>
            </a:pPr>
            <a:r>
              <a:rPr sz="2000" b="1" spc="-55" dirty="0">
                <a:solidFill>
                  <a:srgbClr val="1B334D"/>
                </a:solidFill>
                <a:latin typeface="Arial"/>
                <a:cs typeface="Arial"/>
              </a:rPr>
              <a:t>Langkah-Langkah</a:t>
            </a:r>
            <a:r>
              <a:rPr sz="2000" b="1" spc="-40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1B334D"/>
                </a:solidFill>
                <a:latin typeface="Arial"/>
                <a:cs typeface="Arial"/>
              </a:rPr>
              <a:t>Coding</a:t>
            </a:r>
            <a:endParaRPr sz="2000">
              <a:latin typeface="Arial"/>
              <a:cs typeface="Arial"/>
            </a:endParaRPr>
          </a:p>
          <a:p>
            <a:pPr marL="443865" indent="-235585">
              <a:lnSpc>
                <a:spcPct val="100000"/>
              </a:lnSpc>
              <a:spcBef>
                <a:spcPts val="375"/>
              </a:spcBef>
              <a:buFont typeface="Arial Black"/>
              <a:buAutoNum type="arabicPeriod"/>
              <a:tabLst>
                <a:tab pos="444500" algn="l"/>
              </a:tabLst>
            </a:pPr>
            <a:r>
              <a:rPr sz="2000" b="1" spc="-85" dirty="0">
                <a:solidFill>
                  <a:srgbClr val="1B334D"/>
                </a:solidFill>
                <a:latin typeface="Arial"/>
                <a:cs typeface="Arial"/>
              </a:rPr>
              <a:t>Kesimpulan</a:t>
            </a:r>
            <a:endParaRPr sz="2000">
              <a:latin typeface="Arial"/>
              <a:cs typeface="Arial"/>
            </a:endParaRPr>
          </a:p>
          <a:p>
            <a:pPr marL="443865" indent="-236220">
              <a:lnSpc>
                <a:spcPct val="100000"/>
              </a:lnSpc>
              <a:spcBef>
                <a:spcPts val="375"/>
              </a:spcBef>
              <a:buFont typeface="Arial Black"/>
              <a:buAutoNum type="arabicPeriod"/>
              <a:tabLst>
                <a:tab pos="444500" algn="l"/>
              </a:tabLst>
            </a:pPr>
            <a:r>
              <a:rPr sz="2000" b="1" spc="20" dirty="0">
                <a:solidFill>
                  <a:srgbClr val="1B334D"/>
                </a:solidFill>
                <a:latin typeface="Arial"/>
                <a:cs typeface="Arial"/>
              </a:rPr>
              <a:t>Work </a:t>
            </a:r>
            <a:r>
              <a:rPr sz="2000" b="1" spc="-75" dirty="0">
                <a:solidFill>
                  <a:srgbClr val="1B334D"/>
                </a:solidFill>
                <a:latin typeface="Arial"/>
                <a:cs typeface="Arial"/>
              </a:rPr>
              <a:t>Role </a:t>
            </a:r>
            <a:r>
              <a:rPr sz="2000" b="1" spc="-90" dirty="0">
                <a:solidFill>
                  <a:srgbClr val="1B334D"/>
                </a:solidFill>
                <a:latin typeface="Arial"/>
                <a:cs typeface="Arial"/>
              </a:rPr>
              <a:t>Kelompok</a:t>
            </a:r>
            <a:r>
              <a:rPr sz="2000" b="1" spc="-50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000" b="1" spc="85" dirty="0">
                <a:solidFill>
                  <a:srgbClr val="1B334D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792" y="4854031"/>
            <a:ext cx="8210550" cy="9525"/>
          </a:xfrm>
          <a:custGeom>
            <a:avLst/>
            <a:gdLst/>
            <a:ahLst/>
            <a:cxnLst/>
            <a:rect l="l" t="t" r="r" b="b"/>
            <a:pathLst>
              <a:path w="8210550" h="9525">
                <a:moveTo>
                  <a:pt x="8210550" y="9525"/>
                </a:moveTo>
                <a:lnTo>
                  <a:pt x="0" y="9525"/>
                </a:lnTo>
                <a:lnTo>
                  <a:pt x="0" y="0"/>
                </a:lnTo>
                <a:lnTo>
                  <a:pt x="8210550" y="0"/>
                </a:lnTo>
                <a:lnTo>
                  <a:pt x="8210550" y="952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0952" y="9035477"/>
            <a:ext cx="39916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solidFill>
                  <a:srgbClr val="1B334D"/>
                </a:solidFill>
                <a:latin typeface="Arial Black"/>
                <a:cs typeface="Arial Black"/>
              </a:rPr>
              <a:t>Westmire </a:t>
            </a:r>
            <a:r>
              <a:rPr sz="1400" spc="-150" dirty="0">
                <a:solidFill>
                  <a:srgbClr val="1B334D"/>
                </a:solidFill>
                <a:latin typeface="Arial Black"/>
                <a:cs typeface="Arial Black"/>
              </a:rPr>
              <a:t>Academy Freshmen </a:t>
            </a:r>
            <a:r>
              <a:rPr sz="1400" spc="-125" dirty="0">
                <a:solidFill>
                  <a:srgbClr val="1B334D"/>
                </a:solidFill>
                <a:latin typeface="Arial Black"/>
                <a:cs typeface="Arial Black"/>
              </a:rPr>
              <a:t>Orientation</a:t>
            </a:r>
            <a:r>
              <a:rPr sz="1400" spc="160" dirty="0">
                <a:solidFill>
                  <a:srgbClr val="1B334D"/>
                </a:solidFill>
                <a:latin typeface="Arial Black"/>
                <a:cs typeface="Arial Black"/>
              </a:rPr>
              <a:t> </a:t>
            </a:r>
            <a:r>
              <a:rPr sz="1400" spc="-75" dirty="0">
                <a:solidFill>
                  <a:srgbClr val="1B334D"/>
                </a:solidFill>
                <a:latin typeface="Arial Black"/>
                <a:cs typeface="Arial Black"/>
              </a:rPr>
              <a:t>2018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39" y="1676777"/>
            <a:ext cx="6891655" cy="7310755"/>
            <a:chOff x="-39" y="1676777"/>
            <a:chExt cx="6891655" cy="7310755"/>
          </a:xfrm>
        </p:grpSpPr>
        <p:sp>
          <p:nvSpPr>
            <p:cNvPr id="7" name="object 7"/>
            <p:cNvSpPr/>
            <p:nvPr/>
          </p:nvSpPr>
          <p:spPr>
            <a:xfrm>
              <a:off x="-39" y="4859511"/>
              <a:ext cx="4228373" cy="41279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8094" y="1677179"/>
              <a:ext cx="1715770" cy="1866900"/>
            </a:xfrm>
            <a:custGeom>
              <a:avLst/>
              <a:gdLst/>
              <a:ahLst/>
              <a:cxnLst/>
              <a:rect l="l" t="t" r="r" b="b"/>
              <a:pathLst>
                <a:path w="1715770" h="1866900">
                  <a:moveTo>
                    <a:pt x="1316549" y="63500"/>
                  </a:moveTo>
                  <a:lnTo>
                    <a:pt x="1286741" y="63500"/>
                  </a:lnTo>
                  <a:lnTo>
                    <a:pt x="1294056" y="50800"/>
                  </a:lnTo>
                  <a:lnTo>
                    <a:pt x="1301627" y="50800"/>
                  </a:lnTo>
                  <a:lnTo>
                    <a:pt x="1309263" y="38100"/>
                  </a:lnTo>
                  <a:lnTo>
                    <a:pt x="1328100" y="12700"/>
                  </a:lnTo>
                  <a:lnTo>
                    <a:pt x="1348364" y="0"/>
                  </a:lnTo>
                  <a:lnTo>
                    <a:pt x="1390139" y="0"/>
                  </a:lnTo>
                  <a:lnTo>
                    <a:pt x="1398819" y="12700"/>
                  </a:lnTo>
                  <a:lnTo>
                    <a:pt x="1367309" y="12700"/>
                  </a:lnTo>
                  <a:lnTo>
                    <a:pt x="1355209" y="25400"/>
                  </a:lnTo>
                  <a:lnTo>
                    <a:pt x="1340923" y="38100"/>
                  </a:lnTo>
                  <a:lnTo>
                    <a:pt x="1324707" y="50800"/>
                  </a:lnTo>
                  <a:lnTo>
                    <a:pt x="1316549" y="63500"/>
                  </a:lnTo>
                  <a:close/>
                </a:path>
                <a:path w="1715770" h="1866900">
                  <a:moveTo>
                    <a:pt x="1170374" y="355600"/>
                  </a:moveTo>
                  <a:lnTo>
                    <a:pt x="1153257" y="355600"/>
                  </a:lnTo>
                  <a:lnTo>
                    <a:pt x="1152252" y="342900"/>
                  </a:lnTo>
                  <a:lnTo>
                    <a:pt x="1166819" y="330200"/>
                  </a:lnTo>
                  <a:lnTo>
                    <a:pt x="1194065" y="292100"/>
                  </a:lnTo>
                  <a:lnTo>
                    <a:pt x="1229797" y="241300"/>
                  </a:lnTo>
                  <a:lnTo>
                    <a:pt x="1266423" y="190500"/>
                  </a:lnTo>
                  <a:lnTo>
                    <a:pt x="1296349" y="139700"/>
                  </a:lnTo>
                  <a:lnTo>
                    <a:pt x="1321202" y="114300"/>
                  </a:lnTo>
                  <a:lnTo>
                    <a:pt x="1344214" y="101600"/>
                  </a:lnTo>
                  <a:lnTo>
                    <a:pt x="1363709" y="88900"/>
                  </a:lnTo>
                  <a:lnTo>
                    <a:pt x="1378014" y="88900"/>
                  </a:lnTo>
                  <a:lnTo>
                    <a:pt x="1384973" y="76200"/>
                  </a:lnTo>
                  <a:lnTo>
                    <a:pt x="1390568" y="50800"/>
                  </a:lnTo>
                  <a:lnTo>
                    <a:pt x="1389625" y="38100"/>
                  </a:lnTo>
                  <a:lnTo>
                    <a:pt x="1376972" y="12700"/>
                  </a:lnTo>
                  <a:lnTo>
                    <a:pt x="1398819" y="12700"/>
                  </a:lnTo>
                  <a:lnTo>
                    <a:pt x="1407499" y="25400"/>
                  </a:lnTo>
                  <a:lnTo>
                    <a:pt x="1411827" y="50800"/>
                  </a:lnTo>
                  <a:lnTo>
                    <a:pt x="1407170" y="76200"/>
                  </a:lnTo>
                  <a:lnTo>
                    <a:pt x="1397573" y="101600"/>
                  </a:lnTo>
                  <a:lnTo>
                    <a:pt x="1405774" y="101600"/>
                  </a:lnTo>
                  <a:lnTo>
                    <a:pt x="1409598" y="114300"/>
                  </a:lnTo>
                  <a:lnTo>
                    <a:pt x="1357200" y="114300"/>
                  </a:lnTo>
                  <a:lnTo>
                    <a:pt x="1337104" y="127000"/>
                  </a:lnTo>
                  <a:lnTo>
                    <a:pt x="1313641" y="152400"/>
                  </a:lnTo>
                  <a:lnTo>
                    <a:pt x="1283567" y="203200"/>
                  </a:lnTo>
                  <a:lnTo>
                    <a:pt x="1246799" y="254000"/>
                  </a:lnTo>
                  <a:lnTo>
                    <a:pt x="1210944" y="304800"/>
                  </a:lnTo>
                  <a:lnTo>
                    <a:pt x="1183611" y="342900"/>
                  </a:lnTo>
                  <a:lnTo>
                    <a:pt x="1170374" y="355600"/>
                  </a:lnTo>
                  <a:close/>
                </a:path>
                <a:path w="1715770" h="1866900">
                  <a:moveTo>
                    <a:pt x="878011" y="431800"/>
                  </a:moveTo>
                  <a:lnTo>
                    <a:pt x="631628" y="431800"/>
                  </a:lnTo>
                  <a:lnTo>
                    <a:pt x="616463" y="419100"/>
                  </a:lnTo>
                  <a:lnTo>
                    <a:pt x="853298" y="419100"/>
                  </a:lnTo>
                  <a:lnTo>
                    <a:pt x="1156645" y="88900"/>
                  </a:lnTo>
                  <a:lnTo>
                    <a:pt x="1170950" y="76200"/>
                  </a:lnTo>
                  <a:lnTo>
                    <a:pt x="1187435" y="63500"/>
                  </a:lnTo>
                  <a:lnTo>
                    <a:pt x="1308559" y="63500"/>
                  </a:lnTo>
                  <a:lnTo>
                    <a:pt x="1300690" y="76200"/>
                  </a:lnTo>
                  <a:lnTo>
                    <a:pt x="1209816" y="76200"/>
                  </a:lnTo>
                  <a:lnTo>
                    <a:pt x="1195841" y="88900"/>
                  </a:lnTo>
                  <a:lnTo>
                    <a:pt x="1183090" y="88900"/>
                  </a:lnTo>
                  <a:lnTo>
                    <a:pt x="1172020" y="101600"/>
                  </a:lnTo>
                  <a:lnTo>
                    <a:pt x="878011" y="431800"/>
                  </a:lnTo>
                  <a:close/>
                </a:path>
                <a:path w="1715770" h="1866900">
                  <a:moveTo>
                    <a:pt x="1086042" y="317500"/>
                  </a:moveTo>
                  <a:lnTo>
                    <a:pt x="1080723" y="317500"/>
                  </a:lnTo>
                  <a:lnTo>
                    <a:pt x="1078247" y="304800"/>
                  </a:lnTo>
                  <a:lnTo>
                    <a:pt x="1071976" y="304800"/>
                  </a:lnTo>
                  <a:lnTo>
                    <a:pt x="1071629" y="292100"/>
                  </a:lnTo>
                  <a:lnTo>
                    <a:pt x="1260866" y="88900"/>
                  </a:lnTo>
                  <a:lnTo>
                    <a:pt x="1250541" y="88900"/>
                  </a:lnTo>
                  <a:lnTo>
                    <a:pt x="1231023" y="76200"/>
                  </a:lnTo>
                  <a:lnTo>
                    <a:pt x="1300690" y="76200"/>
                  </a:lnTo>
                  <a:lnTo>
                    <a:pt x="1292893" y="88900"/>
                  </a:lnTo>
                  <a:lnTo>
                    <a:pt x="1088881" y="304800"/>
                  </a:lnTo>
                  <a:lnTo>
                    <a:pt x="1086042" y="317500"/>
                  </a:lnTo>
                  <a:close/>
                </a:path>
                <a:path w="1715770" h="1866900">
                  <a:moveTo>
                    <a:pt x="1387206" y="228600"/>
                  </a:moveTo>
                  <a:lnTo>
                    <a:pt x="1329606" y="228600"/>
                  </a:lnTo>
                  <a:lnTo>
                    <a:pt x="1341689" y="215900"/>
                  </a:lnTo>
                  <a:lnTo>
                    <a:pt x="1367616" y="215900"/>
                  </a:lnTo>
                  <a:lnTo>
                    <a:pt x="1370156" y="203200"/>
                  </a:lnTo>
                  <a:lnTo>
                    <a:pt x="1373916" y="203200"/>
                  </a:lnTo>
                  <a:lnTo>
                    <a:pt x="1379046" y="190500"/>
                  </a:lnTo>
                  <a:lnTo>
                    <a:pt x="1388338" y="177800"/>
                  </a:lnTo>
                  <a:lnTo>
                    <a:pt x="1393835" y="152400"/>
                  </a:lnTo>
                  <a:lnTo>
                    <a:pt x="1395484" y="139700"/>
                  </a:lnTo>
                  <a:lnTo>
                    <a:pt x="1393232" y="127000"/>
                  </a:lnTo>
                  <a:lnTo>
                    <a:pt x="1389563" y="114300"/>
                  </a:lnTo>
                  <a:lnTo>
                    <a:pt x="1412842" y="114300"/>
                  </a:lnTo>
                  <a:lnTo>
                    <a:pt x="1416224" y="139700"/>
                  </a:lnTo>
                  <a:lnTo>
                    <a:pt x="1414750" y="152400"/>
                  </a:lnTo>
                  <a:lnTo>
                    <a:pt x="1408434" y="177800"/>
                  </a:lnTo>
                  <a:lnTo>
                    <a:pt x="1397292" y="203200"/>
                  </a:lnTo>
                  <a:lnTo>
                    <a:pt x="1390505" y="215900"/>
                  </a:lnTo>
                  <a:lnTo>
                    <a:pt x="1387206" y="228600"/>
                  </a:lnTo>
                  <a:close/>
                </a:path>
                <a:path w="1715770" h="1866900">
                  <a:moveTo>
                    <a:pt x="1228719" y="406400"/>
                  </a:moveTo>
                  <a:lnTo>
                    <a:pt x="1211495" y="406400"/>
                  </a:lnTo>
                  <a:lnTo>
                    <a:pt x="1209955" y="393700"/>
                  </a:lnTo>
                  <a:lnTo>
                    <a:pt x="1221728" y="381000"/>
                  </a:lnTo>
                  <a:lnTo>
                    <a:pt x="1243678" y="342900"/>
                  </a:lnTo>
                  <a:lnTo>
                    <a:pt x="1273439" y="292100"/>
                  </a:lnTo>
                  <a:lnTo>
                    <a:pt x="1305631" y="254000"/>
                  </a:lnTo>
                  <a:lnTo>
                    <a:pt x="1317570" y="228600"/>
                  </a:lnTo>
                  <a:lnTo>
                    <a:pt x="1386461" y="228600"/>
                  </a:lnTo>
                  <a:lnTo>
                    <a:pt x="1387338" y="241300"/>
                  </a:lnTo>
                  <a:lnTo>
                    <a:pt x="1338227" y="241300"/>
                  </a:lnTo>
                  <a:lnTo>
                    <a:pt x="1330718" y="254000"/>
                  </a:lnTo>
                  <a:lnTo>
                    <a:pt x="1322855" y="266700"/>
                  </a:lnTo>
                  <a:lnTo>
                    <a:pt x="1290849" y="304800"/>
                  </a:lnTo>
                  <a:lnTo>
                    <a:pt x="1261247" y="355600"/>
                  </a:lnTo>
                  <a:lnTo>
                    <a:pt x="1239408" y="393700"/>
                  </a:lnTo>
                  <a:lnTo>
                    <a:pt x="1228719" y="406400"/>
                  </a:lnTo>
                  <a:close/>
                </a:path>
                <a:path w="1715770" h="1866900">
                  <a:moveTo>
                    <a:pt x="1388959" y="254000"/>
                  </a:moveTo>
                  <a:lnTo>
                    <a:pt x="1365426" y="254000"/>
                  </a:lnTo>
                  <a:lnTo>
                    <a:pt x="1358647" y="241300"/>
                  </a:lnTo>
                  <a:lnTo>
                    <a:pt x="1388397" y="241300"/>
                  </a:lnTo>
                  <a:lnTo>
                    <a:pt x="1388959" y="254000"/>
                  </a:lnTo>
                  <a:close/>
                </a:path>
                <a:path w="1715770" h="1866900">
                  <a:moveTo>
                    <a:pt x="1390073" y="266700"/>
                  </a:moveTo>
                  <a:lnTo>
                    <a:pt x="1369128" y="266700"/>
                  </a:lnTo>
                  <a:lnTo>
                    <a:pt x="1368574" y="254000"/>
                  </a:lnTo>
                  <a:lnTo>
                    <a:pt x="1389587" y="254000"/>
                  </a:lnTo>
                  <a:lnTo>
                    <a:pt x="1390073" y="266700"/>
                  </a:lnTo>
                  <a:close/>
                </a:path>
                <a:path w="1715770" h="1866900">
                  <a:moveTo>
                    <a:pt x="1347145" y="787400"/>
                  </a:moveTo>
                  <a:lnTo>
                    <a:pt x="1326408" y="787400"/>
                  </a:lnTo>
                  <a:lnTo>
                    <a:pt x="1326943" y="774700"/>
                  </a:lnTo>
                  <a:lnTo>
                    <a:pt x="1324830" y="762000"/>
                  </a:lnTo>
                  <a:lnTo>
                    <a:pt x="1318794" y="749300"/>
                  </a:lnTo>
                  <a:lnTo>
                    <a:pt x="1307562" y="736600"/>
                  </a:lnTo>
                  <a:lnTo>
                    <a:pt x="1296465" y="723900"/>
                  </a:lnTo>
                  <a:lnTo>
                    <a:pt x="1285093" y="711200"/>
                  </a:lnTo>
                  <a:lnTo>
                    <a:pt x="1238701" y="711200"/>
                  </a:lnTo>
                  <a:lnTo>
                    <a:pt x="1235752" y="698500"/>
                  </a:lnTo>
                  <a:lnTo>
                    <a:pt x="1225773" y="685800"/>
                  </a:lnTo>
                  <a:lnTo>
                    <a:pt x="1219338" y="673100"/>
                  </a:lnTo>
                  <a:lnTo>
                    <a:pt x="1215755" y="660400"/>
                  </a:lnTo>
                  <a:lnTo>
                    <a:pt x="1214656" y="635000"/>
                  </a:lnTo>
                  <a:lnTo>
                    <a:pt x="1216147" y="622300"/>
                  </a:lnTo>
                  <a:lnTo>
                    <a:pt x="1220545" y="596900"/>
                  </a:lnTo>
                  <a:lnTo>
                    <a:pt x="1227768" y="584200"/>
                  </a:lnTo>
                  <a:lnTo>
                    <a:pt x="1237734" y="558800"/>
                  </a:lnTo>
                  <a:lnTo>
                    <a:pt x="1276801" y="495300"/>
                  </a:lnTo>
                  <a:lnTo>
                    <a:pt x="1335928" y="381000"/>
                  </a:lnTo>
                  <a:lnTo>
                    <a:pt x="1355091" y="342900"/>
                  </a:lnTo>
                  <a:lnTo>
                    <a:pt x="1366725" y="304800"/>
                  </a:lnTo>
                  <a:lnTo>
                    <a:pt x="1370381" y="292100"/>
                  </a:lnTo>
                  <a:lnTo>
                    <a:pt x="1370058" y="279400"/>
                  </a:lnTo>
                  <a:lnTo>
                    <a:pt x="1369632" y="266700"/>
                  </a:lnTo>
                  <a:lnTo>
                    <a:pt x="1390510" y="266700"/>
                  </a:lnTo>
                  <a:lnTo>
                    <a:pt x="1390881" y="279400"/>
                  </a:lnTo>
                  <a:lnTo>
                    <a:pt x="1391168" y="279400"/>
                  </a:lnTo>
                  <a:lnTo>
                    <a:pt x="1385189" y="317500"/>
                  </a:lnTo>
                  <a:lnTo>
                    <a:pt x="1368037" y="368300"/>
                  </a:lnTo>
                  <a:lnTo>
                    <a:pt x="1343099" y="419100"/>
                  </a:lnTo>
                  <a:lnTo>
                    <a:pt x="1313760" y="469900"/>
                  </a:lnTo>
                  <a:lnTo>
                    <a:pt x="1283407" y="520700"/>
                  </a:lnTo>
                  <a:lnTo>
                    <a:pt x="1255427" y="571500"/>
                  </a:lnTo>
                  <a:lnTo>
                    <a:pt x="1246798" y="584200"/>
                  </a:lnTo>
                  <a:lnTo>
                    <a:pt x="1240544" y="609600"/>
                  </a:lnTo>
                  <a:lnTo>
                    <a:pt x="1236735" y="622300"/>
                  </a:lnTo>
                  <a:lnTo>
                    <a:pt x="1235443" y="635000"/>
                  </a:lnTo>
                  <a:lnTo>
                    <a:pt x="1236135" y="647700"/>
                  </a:lnTo>
                  <a:lnTo>
                    <a:pt x="1238537" y="660400"/>
                  </a:lnTo>
                  <a:lnTo>
                    <a:pt x="1243110" y="673100"/>
                  </a:lnTo>
                  <a:lnTo>
                    <a:pt x="1250311" y="685800"/>
                  </a:lnTo>
                  <a:lnTo>
                    <a:pt x="1263866" y="685800"/>
                  </a:lnTo>
                  <a:lnTo>
                    <a:pt x="1281986" y="698500"/>
                  </a:lnTo>
                  <a:lnTo>
                    <a:pt x="1302382" y="698500"/>
                  </a:lnTo>
                  <a:lnTo>
                    <a:pt x="1322763" y="723900"/>
                  </a:lnTo>
                  <a:lnTo>
                    <a:pt x="1340862" y="749300"/>
                  </a:lnTo>
                  <a:lnTo>
                    <a:pt x="1347480" y="774700"/>
                  </a:lnTo>
                  <a:lnTo>
                    <a:pt x="1347145" y="787400"/>
                  </a:lnTo>
                  <a:close/>
                </a:path>
                <a:path w="1715770" h="1866900">
                  <a:moveTo>
                    <a:pt x="1062050" y="914400"/>
                  </a:moveTo>
                  <a:lnTo>
                    <a:pt x="971197" y="914400"/>
                  </a:lnTo>
                  <a:lnTo>
                    <a:pt x="929405" y="825500"/>
                  </a:lnTo>
                  <a:lnTo>
                    <a:pt x="907482" y="774700"/>
                  </a:lnTo>
                  <a:lnTo>
                    <a:pt x="882016" y="736600"/>
                  </a:lnTo>
                  <a:lnTo>
                    <a:pt x="853152" y="698500"/>
                  </a:lnTo>
                  <a:lnTo>
                    <a:pt x="821036" y="660400"/>
                  </a:lnTo>
                  <a:lnTo>
                    <a:pt x="785813" y="622300"/>
                  </a:lnTo>
                  <a:lnTo>
                    <a:pt x="747629" y="596900"/>
                  </a:lnTo>
                  <a:lnTo>
                    <a:pt x="706630" y="571500"/>
                  </a:lnTo>
                  <a:lnTo>
                    <a:pt x="702851" y="571500"/>
                  </a:lnTo>
                  <a:lnTo>
                    <a:pt x="670926" y="558800"/>
                  </a:lnTo>
                  <a:lnTo>
                    <a:pt x="638515" y="533400"/>
                  </a:lnTo>
                  <a:lnTo>
                    <a:pt x="572683" y="508000"/>
                  </a:lnTo>
                  <a:lnTo>
                    <a:pt x="557174" y="495300"/>
                  </a:lnTo>
                  <a:lnTo>
                    <a:pt x="545830" y="482600"/>
                  </a:lnTo>
                  <a:lnTo>
                    <a:pt x="539313" y="469900"/>
                  </a:lnTo>
                  <a:lnTo>
                    <a:pt x="538286" y="457200"/>
                  </a:lnTo>
                  <a:lnTo>
                    <a:pt x="542927" y="431800"/>
                  </a:lnTo>
                  <a:lnTo>
                    <a:pt x="552432" y="419100"/>
                  </a:lnTo>
                  <a:lnTo>
                    <a:pt x="566055" y="406400"/>
                  </a:lnTo>
                  <a:lnTo>
                    <a:pt x="633881" y="406400"/>
                  </a:lnTo>
                  <a:lnTo>
                    <a:pt x="712871" y="419100"/>
                  </a:lnTo>
                  <a:lnTo>
                    <a:pt x="601338" y="419100"/>
                  </a:lnTo>
                  <a:lnTo>
                    <a:pt x="586306" y="431800"/>
                  </a:lnTo>
                  <a:lnTo>
                    <a:pt x="566276" y="431800"/>
                  </a:lnTo>
                  <a:lnTo>
                    <a:pt x="561211" y="444500"/>
                  </a:lnTo>
                  <a:lnTo>
                    <a:pt x="558967" y="457200"/>
                  </a:lnTo>
                  <a:lnTo>
                    <a:pt x="559279" y="469900"/>
                  </a:lnTo>
                  <a:lnTo>
                    <a:pt x="562485" y="469900"/>
                  </a:lnTo>
                  <a:lnTo>
                    <a:pt x="569219" y="482600"/>
                  </a:lnTo>
                  <a:lnTo>
                    <a:pt x="580117" y="495300"/>
                  </a:lnTo>
                  <a:lnTo>
                    <a:pt x="680477" y="533400"/>
                  </a:lnTo>
                  <a:lnTo>
                    <a:pt x="713083" y="558800"/>
                  </a:lnTo>
                  <a:lnTo>
                    <a:pt x="716917" y="558800"/>
                  </a:lnTo>
                  <a:lnTo>
                    <a:pt x="759521" y="584200"/>
                  </a:lnTo>
                  <a:lnTo>
                    <a:pt x="799198" y="609600"/>
                  </a:lnTo>
                  <a:lnTo>
                    <a:pt x="835796" y="647700"/>
                  </a:lnTo>
                  <a:lnTo>
                    <a:pt x="869165" y="685800"/>
                  </a:lnTo>
                  <a:lnTo>
                    <a:pt x="899153" y="723900"/>
                  </a:lnTo>
                  <a:lnTo>
                    <a:pt x="925610" y="762000"/>
                  </a:lnTo>
                  <a:lnTo>
                    <a:pt x="948384" y="812800"/>
                  </a:lnTo>
                  <a:lnTo>
                    <a:pt x="958270" y="838200"/>
                  </a:lnTo>
                  <a:lnTo>
                    <a:pt x="1145459" y="838200"/>
                  </a:lnTo>
                  <a:lnTo>
                    <a:pt x="1120295" y="850900"/>
                  </a:lnTo>
                  <a:lnTo>
                    <a:pt x="969068" y="850900"/>
                  </a:lnTo>
                  <a:lnTo>
                    <a:pt x="990002" y="901700"/>
                  </a:lnTo>
                  <a:lnTo>
                    <a:pt x="1062050" y="914400"/>
                  </a:lnTo>
                  <a:close/>
                </a:path>
                <a:path w="1715770" h="1866900">
                  <a:moveTo>
                    <a:pt x="989670" y="495300"/>
                  </a:moveTo>
                  <a:lnTo>
                    <a:pt x="969267" y="495300"/>
                  </a:lnTo>
                  <a:lnTo>
                    <a:pt x="944503" y="469900"/>
                  </a:lnTo>
                  <a:lnTo>
                    <a:pt x="882287" y="444500"/>
                  </a:lnTo>
                  <a:lnTo>
                    <a:pt x="722380" y="444500"/>
                  </a:lnTo>
                  <a:lnTo>
                    <a:pt x="646780" y="431800"/>
                  </a:lnTo>
                  <a:lnTo>
                    <a:pt x="904392" y="431800"/>
                  </a:lnTo>
                  <a:lnTo>
                    <a:pt x="934318" y="444500"/>
                  </a:lnTo>
                  <a:lnTo>
                    <a:pt x="963195" y="457200"/>
                  </a:lnTo>
                  <a:lnTo>
                    <a:pt x="986426" y="482600"/>
                  </a:lnTo>
                  <a:lnTo>
                    <a:pt x="989670" y="495300"/>
                  </a:lnTo>
                  <a:close/>
                </a:path>
                <a:path w="1715770" h="1866900">
                  <a:moveTo>
                    <a:pt x="1145459" y="838200"/>
                  </a:moveTo>
                  <a:lnTo>
                    <a:pt x="1078949" y="838200"/>
                  </a:lnTo>
                  <a:lnTo>
                    <a:pt x="1126248" y="825500"/>
                  </a:lnTo>
                  <a:lnTo>
                    <a:pt x="1165298" y="800100"/>
                  </a:lnTo>
                  <a:lnTo>
                    <a:pt x="1196435" y="787400"/>
                  </a:lnTo>
                  <a:lnTo>
                    <a:pt x="1219992" y="762000"/>
                  </a:lnTo>
                  <a:lnTo>
                    <a:pt x="1236304" y="736600"/>
                  </a:lnTo>
                  <a:lnTo>
                    <a:pt x="1245706" y="723900"/>
                  </a:lnTo>
                  <a:lnTo>
                    <a:pt x="1242020" y="711200"/>
                  </a:lnTo>
                  <a:lnTo>
                    <a:pt x="1264041" y="711200"/>
                  </a:lnTo>
                  <a:lnTo>
                    <a:pt x="1270400" y="723900"/>
                  </a:lnTo>
                  <a:lnTo>
                    <a:pt x="1277579" y="723900"/>
                  </a:lnTo>
                  <a:lnTo>
                    <a:pt x="1285626" y="736600"/>
                  </a:lnTo>
                  <a:lnTo>
                    <a:pt x="1258469" y="736600"/>
                  </a:lnTo>
                  <a:lnTo>
                    <a:pt x="1242861" y="762000"/>
                  </a:lnTo>
                  <a:lnTo>
                    <a:pt x="1219023" y="787400"/>
                  </a:lnTo>
                  <a:lnTo>
                    <a:pt x="1186656" y="812800"/>
                  </a:lnTo>
                  <a:lnTo>
                    <a:pt x="1145459" y="838200"/>
                  </a:lnTo>
                  <a:close/>
                </a:path>
                <a:path w="1715770" h="1866900">
                  <a:moveTo>
                    <a:pt x="1297913" y="762000"/>
                  </a:moveTo>
                  <a:lnTo>
                    <a:pt x="1272764" y="762000"/>
                  </a:lnTo>
                  <a:lnTo>
                    <a:pt x="1267733" y="749300"/>
                  </a:lnTo>
                  <a:lnTo>
                    <a:pt x="1262976" y="749300"/>
                  </a:lnTo>
                  <a:lnTo>
                    <a:pt x="1258469" y="736600"/>
                  </a:lnTo>
                  <a:lnTo>
                    <a:pt x="1285626" y="736600"/>
                  </a:lnTo>
                  <a:lnTo>
                    <a:pt x="1294593" y="749300"/>
                  </a:lnTo>
                  <a:lnTo>
                    <a:pt x="1297913" y="762000"/>
                  </a:lnTo>
                  <a:close/>
                </a:path>
                <a:path w="1715770" h="1866900">
                  <a:moveTo>
                    <a:pt x="1137946" y="1231900"/>
                  </a:moveTo>
                  <a:lnTo>
                    <a:pt x="1113888" y="1231900"/>
                  </a:lnTo>
                  <a:lnTo>
                    <a:pt x="974452" y="914400"/>
                  </a:lnTo>
                  <a:lnTo>
                    <a:pt x="1123394" y="914400"/>
                  </a:lnTo>
                  <a:lnTo>
                    <a:pt x="1174469" y="889000"/>
                  </a:lnTo>
                  <a:lnTo>
                    <a:pt x="1215709" y="863600"/>
                  </a:lnTo>
                  <a:lnTo>
                    <a:pt x="1247549" y="838200"/>
                  </a:lnTo>
                  <a:lnTo>
                    <a:pt x="1284768" y="787400"/>
                  </a:lnTo>
                  <a:lnTo>
                    <a:pt x="1291017" y="774700"/>
                  </a:lnTo>
                  <a:lnTo>
                    <a:pt x="1283583" y="774700"/>
                  </a:lnTo>
                  <a:lnTo>
                    <a:pt x="1278292" y="762000"/>
                  </a:lnTo>
                  <a:lnTo>
                    <a:pt x="1304519" y="762000"/>
                  </a:lnTo>
                  <a:lnTo>
                    <a:pt x="1314115" y="774700"/>
                  </a:lnTo>
                  <a:lnTo>
                    <a:pt x="1326408" y="787400"/>
                  </a:lnTo>
                  <a:lnTo>
                    <a:pt x="1347145" y="787400"/>
                  </a:lnTo>
                  <a:lnTo>
                    <a:pt x="1346810" y="800100"/>
                  </a:lnTo>
                  <a:lnTo>
                    <a:pt x="1305271" y="800100"/>
                  </a:lnTo>
                  <a:lnTo>
                    <a:pt x="1291336" y="812800"/>
                  </a:lnTo>
                  <a:lnTo>
                    <a:pt x="1267760" y="850900"/>
                  </a:lnTo>
                  <a:lnTo>
                    <a:pt x="1234162" y="876300"/>
                  </a:lnTo>
                  <a:lnTo>
                    <a:pt x="1190158" y="901700"/>
                  </a:lnTo>
                  <a:lnTo>
                    <a:pt x="1135366" y="927100"/>
                  </a:lnTo>
                  <a:lnTo>
                    <a:pt x="1000800" y="927100"/>
                  </a:lnTo>
                  <a:lnTo>
                    <a:pt x="1137946" y="1231900"/>
                  </a:lnTo>
                  <a:close/>
                </a:path>
                <a:path w="1715770" h="1866900">
                  <a:moveTo>
                    <a:pt x="1439914" y="1841500"/>
                  </a:moveTo>
                  <a:lnTo>
                    <a:pt x="1335993" y="1841500"/>
                  </a:lnTo>
                  <a:lnTo>
                    <a:pt x="1386633" y="1828800"/>
                  </a:lnTo>
                  <a:lnTo>
                    <a:pt x="1434435" y="1828800"/>
                  </a:lnTo>
                  <a:lnTo>
                    <a:pt x="1479088" y="1816100"/>
                  </a:lnTo>
                  <a:lnTo>
                    <a:pt x="1520283" y="1803400"/>
                  </a:lnTo>
                  <a:lnTo>
                    <a:pt x="1557709" y="1778000"/>
                  </a:lnTo>
                  <a:lnTo>
                    <a:pt x="1591056" y="1765300"/>
                  </a:lnTo>
                  <a:lnTo>
                    <a:pt x="1620014" y="1739900"/>
                  </a:lnTo>
                  <a:lnTo>
                    <a:pt x="1665747" y="1676400"/>
                  </a:lnTo>
                  <a:lnTo>
                    <a:pt x="1680863" y="1638300"/>
                  </a:lnTo>
                  <a:lnTo>
                    <a:pt x="1690059" y="1600200"/>
                  </a:lnTo>
                  <a:lnTo>
                    <a:pt x="1693777" y="1562100"/>
                  </a:lnTo>
                  <a:lnTo>
                    <a:pt x="1692455" y="1524000"/>
                  </a:lnTo>
                  <a:lnTo>
                    <a:pt x="1686535" y="1473200"/>
                  </a:lnTo>
                  <a:lnTo>
                    <a:pt x="1676455" y="1435100"/>
                  </a:lnTo>
                  <a:lnTo>
                    <a:pt x="1662656" y="1384300"/>
                  </a:lnTo>
                  <a:lnTo>
                    <a:pt x="1645577" y="1333500"/>
                  </a:lnTo>
                  <a:lnTo>
                    <a:pt x="1625660" y="1295400"/>
                  </a:lnTo>
                  <a:lnTo>
                    <a:pt x="1603342" y="1244600"/>
                  </a:lnTo>
                  <a:lnTo>
                    <a:pt x="1579065" y="1193800"/>
                  </a:lnTo>
                  <a:lnTo>
                    <a:pt x="1553269" y="1155700"/>
                  </a:lnTo>
                  <a:lnTo>
                    <a:pt x="1526393" y="1104900"/>
                  </a:lnTo>
                  <a:lnTo>
                    <a:pt x="1498877" y="1066800"/>
                  </a:lnTo>
                  <a:lnTo>
                    <a:pt x="1471161" y="1016000"/>
                  </a:lnTo>
                  <a:lnTo>
                    <a:pt x="1443685" y="977900"/>
                  </a:lnTo>
                  <a:lnTo>
                    <a:pt x="1416890" y="939800"/>
                  </a:lnTo>
                  <a:lnTo>
                    <a:pt x="1391214" y="901700"/>
                  </a:lnTo>
                  <a:lnTo>
                    <a:pt x="1367099" y="876300"/>
                  </a:lnTo>
                  <a:lnTo>
                    <a:pt x="1344983" y="850900"/>
                  </a:lnTo>
                  <a:lnTo>
                    <a:pt x="1325307" y="825500"/>
                  </a:lnTo>
                  <a:lnTo>
                    <a:pt x="1322025" y="825500"/>
                  </a:lnTo>
                  <a:lnTo>
                    <a:pt x="1321264" y="812800"/>
                  </a:lnTo>
                  <a:lnTo>
                    <a:pt x="1315435" y="812800"/>
                  </a:lnTo>
                  <a:lnTo>
                    <a:pt x="1305271" y="800100"/>
                  </a:lnTo>
                  <a:lnTo>
                    <a:pt x="1346810" y="800100"/>
                  </a:lnTo>
                  <a:lnTo>
                    <a:pt x="1343042" y="812800"/>
                  </a:lnTo>
                  <a:lnTo>
                    <a:pt x="1364862" y="838200"/>
                  </a:lnTo>
                  <a:lnTo>
                    <a:pt x="1389454" y="863600"/>
                  </a:lnTo>
                  <a:lnTo>
                    <a:pt x="1416254" y="901700"/>
                  </a:lnTo>
                  <a:lnTo>
                    <a:pt x="1444699" y="939800"/>
                  </a:lnTo>
                  <a:lnTo>
                    <a:pt x="1474227" y="990600"/>
                  </a:lnTo>
                  <a:lnTo>
                    <a:pt x="1504275" y="1028700"/>
                  </a:lnTo>
                  <a:lnTo>
                    <a:pt x="1534279" y="1079500"/>
                  </a:lnTo>
                  <a:lnTo>
                    <a:pt x="1563677" y="1130300"/>
                  </a:lnTo>
                  <a:lnTo>
                    <a:pt x="1598661" y="1181100"/>
                  </a:lnTo>
                  <a:lnTo>
                    <a:pt x="1629067" y="1244600"/>
                  </a:lnTo>
                  <a:lnTo>
                    <a:pt x="1654892" y="1308100"/>
                  </a:lnTo>
                  <a:lnTo>
                    <a:pt x="1676134" y="1358900"/>
                  </a:lnTo>
                  <a:lnTo>
                    <a:pt x="1692791" y="1409700"/>
                  </a:lnTo>
                  <a:lnTo>
                    <a:pt x="1704860" y="1460500"/>
                  </a:lnTo>
                  <a:lnTo>
                    <a:pt x="1712340" y="1511300"/>
                  </a:lnTo>
                  <a:lnTo>
                    <a:pt x="1715227" y="1549400"/>
                  </a:lnTo>
                  <a:lnTo>
                    <a:pt x="1713519" y="1587500"/>
                  </a:lnTo>
                  <a:lnTo>
                    <a:pt x="1707214" y="1625600"/>
                  </a:lnTo>
                  <a:lnTo>
                    <a:pt x="1696310" y="1663700"/>
                  </a:lnTo>
                  <a:lnTo>
                    <a:pt x="1680804" y="1701800"/>
                  </a:lnTo>
                  <a:lnTo>
                    <a:pt x="1636142" y="1752600"/>
                  </a:lnTo>
                  <a:lnTo>
                    <a:pt x="1606673" y="1778000"/>
                  </a:lnTo>
                  <a:lnTo>
                    <a:pt x="1572302" y="1803400"/>
                  </a:lnTo>
                  <a:lnTo>
                    <a:pt x="1533043" y="1816100"/>
                  </a:lnTo>
                  <a:lnTo>
                    <a:pt x="1488909" y="1828800"/>
                  </a:lnTo>
                  <a:lnTo>
                    <a:pt x="1439914" y="1841500"/>
                  </a:lnTo>
                  <a:close/>
                </a:path>
                <a:path w="1715770" h="1866900">
                  <a:moveTo>
                    <a:pt x="1095130" y="863600"/>
                  </a:moveTo>
                  <a:lnTo>
                    <a:pt x="986488" y="863600"/>
                  </a:lnTo>
                  <a:lnTo>
                    <a:pt x="969068" y="850900"/>
                  </a:lnTo>
                  <a:lnTo>
                    <a:pt x="1120295" y="850900"/>
                  </a:lnTo>
                  <a:lnTo>
                    <a:pt x="1095130" y="863600"/>
                  </a:lnTo>
                  <a:close/>
                </a:path>
                <a:path w="1715770" h="1866900">
                  <a:moveTo>
                    <a:pt x="1069404" y="939800"/>
                  </a:moveTo>
                  <a:lnTo>
                    <a:pt x="1053131" y="939800"/>
                  </a:lnTo>
                  <a:lnTo>
                    <a:pt x="1036273" y="927100"/>
                  </a:lnTo>
                  <a:lnTo>
                    <a:pt x="1135366" y="927100"/>
                  </a:lnTo>
                  <a:lnTo>
                    <a:pt x="1069404" y="939800"/>
                  </a:lnTo>
                  <a:close/>
                </a:path>
                <a:path w="1715770" h="1866900">
                  <a:moveTo>
                    <a:pt x="1227032" y="1447800"/>
                  </a:moveTo>
                  <a:lnTo>
                    <a:pt x="1209780" y="1447800"/>
                  </a:lnTo>
                  <a:lnTo>
                    <a:pt x="1124042" y="1257300"/>
                  </a:lnTo>
                  <a:lnTo>
                    <a:pt x="3871" y="1079500"/>
                  </a:lnTo>
                  <a:lnTo>
                    <a:pt x="0" y="1066800"/>
                  </a:lnTo>
                  <a:lnTo>
                    <a:pt x="1781" y="1054100"/>
                  </a:lnTo>
                  <a:lnTo>
                    <a:pt x="12791" y="1054100"/>
                  </a:lnTo>
                  <a:lnTo>
                    <a:pt x="1113888" y="1231900"/>
                  </a:lnTo>
                  <a:lnTo>
                    <a:pt x="1137946" y="1231900"/>
                  </a:lnTo>
                  <a:lnTo>
                    <a:pt x="1229377" y="1435100"/>
                  </a:lnTo>
                  <a:lnTo>
                    <a:pt x="1227032" y="1447800"/>
                  </a:lnTo>
                  <a:close/>
                </a:path>
                <a:path w="1715770" h="1866900">
                  <a:moveTo>
                    <a:pt x="865930" y="1828800"/>
                  </a:moveTo>
                  <a:lnTo>
                    <a:pt x="734795" y="1828800"/>
                  </a:lnTo>
                  <a:lnTo>
                    <a:pt x="578735" y="1803400"/>
                  </a:lnTo>
                  <a:lnTo>
                    <a:pt x="503708" y="1778000"/>
                  </a:lnTo>
                  <a:lnTo>
                    <a:pt x="363046" y="1752600"/>
                  </a:lnTo>
                  <a:lnTo>
                    <a:pt x="298767" y="1739900"/>
                  </a:lnTo>
                  <a:lnTo>
                    <a:pt x="239426" y="1727200"/>
                  </a:lnTo>
                  <a:lnTo>
                    <a:pt x="185701" y="1701800"/>
                  </a:lnTo>
                  <a:lnTo>
                    <a:pt x="138270" y="1689100"/>
                  </a:lnTo>
                  <a:lnTo>
                    <a:pt x="97810" y="1689100"/>
                  </a:lnTo>
                  <a:lnTo>
                    <a:pt x="64998" y="1676400"/>
                  </a:lnTo>
                  <a:lnTo>
                    <a:pt x="40513" y="1663700"/>
                  </a:lnTo>
                  <a:lnTo>
                    <a:pt x="13742" y="1663700"/>
                  </a:lnTo>
                  <a:lnTo>
                    <a:pt x="10648" y="1651000"/>
                  </a:lnTo>
                  <a:lnTo>
                    <a:pt x="14010" y="1638300"/>
                  </a:lnTo>
                  <a:lnTo>
                    <a:pt x="29471" y="1638300"/>
                  </a:lnTo>
                  <a:lnTo>
                    <a:pt x="39475" y="1651000"/>
                  </a:lnTo>
                  <a:lnTo>
                    <a:pt x="75787" y="1651000"/>
                  </a:lnTo>
                  <a:lnTo>
                    <a:pt x="101474" y="1663700"/>
                  </a:lnTo>
                  <a:lnTo>
                    <a:pt x="131769" y="1676400"/>
                  </a:lnTo>
                  <a:lnTo>
                    <a:pt x="166360" y="1676400"/>
                  </a:lnTo>
                  <a:lnTo>
                    <a:pt x="204939" y="1689100"/>
                  </a:lnTo>
                  <a:lnTo>
                    <a:pt x="247194" y="1701800"/>
                  </a:lnTo>
                  <a:lnTo>
                    <a:pt x="292815" y="1714500"/>
                  </a:lnTo>
                  <a:lnTo>
                    <a:pt x="341493" y="1727200"/>
                  </a:lnTo>
                  <a:lnTo>
                    <a:pt x="392916" y="1739900"/>
                  </a:lnTo>
                  <a:lnTo>
                    <a:pt x="502760" y="1765300"/>
                  </a:lnTo>
                  <a:lnTo>
                    <a:pt x="560560" y="1778000"/>
                  </a:lnTo>
                  <a:lnTo>
                    <a:pt x="619864" y="1778000"/>
                  </a:lnTo>
                  <a:lnTo>
                    <a:pt x="865930" y="1828800"/>
                  </a:lnTo>
                  <a:close/>
                </a:path>
                <a:path w="1715770" h="1866900">
                  <a:moveTo>
                    <a:pt x="1327399" y="1866900"/>
                  </a:moveTo>
                  <a:lnTo>
                    <a:pt x="1008548" y="1866900"/>
                  </a:lnTo>
                  <a:lnTo>
                    <a:pt x="957337" y="1854200"/>
                  </a:lnTo>
                  <a:lnTo>
                    <a:pt x="904352" y="1854200"/>
                  </a:lnTo>
                  <a:lnTo>
                    <a:pt x="793079" y="1828800"/>
                  </a:lnTo>
                  <a:lnTo>
                    <a:pt x="928106" y="1828800"/>
                  </a:lnTo>
                  <a:lnTo>
                    <a:pt x="989926" y="1841500"/>
                  </a:lnTo>
                  <a:lnTo>
                    <a:pt x="1439914" y="1841500"/>
                  </a:lnTo>
                  <a:lnTo>
                    <a:pt x="1386073" y="1854200"/>
                  </a:lnTo>
                  <a:lnTo>
                    <a:pt x="1327399" y="1866900"/>
                  </a:lnTo>
                  <a:close/>
                </a:path>
              </a:pathLst>
            </a:custGeom>
            <a:solidFill>
              <a:srgbClr val="1B3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8131" y="2745288"/>
              <a:ext cx="2653030" cy="2550160"/>
            </a:xfrm>
            <a:custGeom>
              <a:avLst/>
              <a:gdLst/>
              <a:ahLst/>
              <a:cxnLst/>
              <a:rect l="l" t="t" r="r" b="b"/>
              <a:pathLst>
                <a:path w="2653029" h="2550160">
                  <a:moveTo>
                    <a:pt x="1525302" y="2550163"/>
                  </a:moveTo>
                  <a:lnTo>
                    <a:pt x="0" y="2550163"/>
                  </a:lnTo>
                  <a:lnTo>
                    <a:pt x="1127389" y="0"/>
                  </a:lnTo>
                  <a:lnTo>
                    <a:pt x="2652653" y="0"/>
                  </a:lnTo>
                  <a:lnTo>
                    <a:pt x="1525302" y="2550163"/>
                  </a:lnTo>
                  <a:close/>
                </a:path>
              </a:pathLst>
            </a:custGeom>
            <a:solidFill>
              <a:srgbClr val="00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82070" y="1676777"/>
              <a:ext cx="5309272" cy="51321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3941" y="674671"/>
            <a:ext cx="764349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75" dirty="0"/>
              <a:t>Data</a:t>
            </a:r>
            <a:r>
              <a:rPr sz="6400" spc="-20" dirty="0"/>
              <a:t> </a:t>
            </a:r>
            <a:r>
              <a:rPr sz="6400" spc="-75" dirty="0"/>
              <a:t>Preprocessing</a:t>
            </a:r>
            <a:endParaRPr sz="6400"/>
          </a:p>
        </p:txBody>
      </p:sp>
      <p:grpSp>
        <p:nvGrpSpPr>
          <p:cNvPr id="3" name="object 3"/>
          <p:cNvGrpSpPr/>
          <p:nvPr/>
        </p:nvGrpSpPr>
        <p:grpSpPr>
          <a:xfrm>
            <a:off x="205625" y="1836788"/>
            <a:ext cx="12823825" cy="3848100"/>
            <a:chOff x="205625" y="1836788"/>
            <a:chExt cx="12823825" cy="3848100"/>
          </a:xfrm>
        </p:grpSpPr>
        <p:sp>
          <p:nvSpPr>
            <p:cNvPr id="4" name="object 4"/>
            <p:cNvSpPr/>
            <p:nvPr/>
          </p:nvSpPr>
          <p:spPr>
            <a:xfrm>
              <a:off x="5256641" y="2916399"/>
              <a:ext cx="7772400" cy="9525"/>
            </a:xfrm>
            <a:custGeom>
              <a:avLst/>
              <a:gdLst/>
              <a:ahLst/>
              <a:cxnLst/>
              <a:rect l="l" t="t" r="r" b="b"/>
              <a:pathLst>
                <a:path w="7772400" h="9525">
                  <a:moveTo>
                    <a:pt x="7772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7772400" y="0"/>
                  </a:lnTo>
                  <a:lnTo>
                    <a:pt x="7772400" y="9525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625" y="1836788"/>
              <a:ext cx="10106009" cy="3848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787061" y="5817168"/>
            <a:ext cx="9848849" cy="407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771" y="513785"/>
            <a:ext cx="80378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155" dirty="0"/>
              <a:t>Data </a:t>
            </a:r>
            <a:r>
              <a:rPr sz="5600" dirty="0"/>
              <a:t>Description </a:t>
            </a:r>
            <a:r>
              <a:rPr sz="5600" spc="-114" dirty="0"/>
              <a:t>&amp;</a:t>
            </a:r>
            <a:r>
              <a:rPr sz="5600" spc="-85" dirty="0"/>
              <a:t> </a:t>
            </a:r>
            <a:r>
              <a:rPr sz="5600" spc="105" dirty="0"/>
              <a:t>Info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822923" y="2643749"/>
            <a:ext cx="11897360" cy="5334000"/>
            <a:chOff x="3822923" y="2643749"/>
            <a:chExt cx="11897360" cy="5334000"/>
          </a:xfrm>
        </p:grpSpPr>
        <p:sp>
          <p:nvSpPr>
            <p:cNvPr id="4" name="object 4"/>
            <p:cNvSpPr/>
            <p:nvPr/>
          </p:nvSpPr>
          <p:spPr>
            <a:xfrm>
              <a:off x="4872471" y="2745168"/>
              <a:ext cx="8540750" cy="10795"/>
            </a:xfrm>
            <a:custGeom>
              <a:avLst/>
              <a:gdLst/>
              <a:ahLst/>
              <a:cxnLst/>
              <a:rect l="l" t="t" r="r" b="b"/>
              <a:pathLst>
                <a:path w="8540750" h="10794">
                  <a:moveTo>
                    <a:pt x="8540487" y="10466"/>
                  </a:moveTo>
                  <a:lnTo>
                    <a:pt x="0" y="10466"/>
                  </a:lnTo>
                  <a:lnTo>
                    <a:pt x="0" y="0"/>
                  </a:lnTo>
                  <a:lnTo>
                    <a:pt x="8540487" y="0"/>
                  </a:lnTo>
                  <a:lnTo>
                    <a:pt x="8540487" y="10466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2923" y="2643749"/>
              <a:ext cx="3952890" cy="53339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95317" y="2755635"/>
              <a:ext cx="6124589" cy="5105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771" y="507403"/>
            <a:ext cx="81559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00" dirty="0"/>
              <a:t>Heatmap</a:t>
            </a:r>
            <a:r>
              <a:rPr sz="6400" spc="-15" dirty="0"/>
              <a:t> </a:t>
            </a:r>
            <a:r>
              <a:rPr sz="6400" spc="20" dirty="0"/>
              <a:t>Correlation</a:t>
            </a:r>
            <a:endParaRPr sz="6400"/>
          </a:p>
        </p:txBody>
      </p:sp>
      <p:grpSp>
        <p:nvGrpSpPr>
          <p:cNvPr id="3" name="object 3"/>
          <p:cNvGrpSpPr/>
          <p:nvPr/>
        </p:nvGrpSpPr>
        <p:grpSpPr>
          <a:xfrm>
            <a:off x="4872471" y="1728959"/>
            <a:ext cx="8540750" cy="7877175"/>
            <a:chOff x="4872471" y="1728959"/>
            <a:chExt cx="8540750" cy="7877175"/>
          </a:xfrm>
        </p:grpSpPr>
        <p:sp>
          <p:nvSpPr>
            <p:cNvPr id="4" name="object 4"/>
            <p:cNvSpPr/>
            <p:nvPr/>
          </p:nvSpPr>
          <p:spPr>
            <a:xfrm>
              <a:off x="4872471" y="2867058"/>
              <a:ext cx="8540750" cy="10795"/>
            </a:xfrm>
            <a:custGeom>
              <a:avLst/>
              <a:gdLst/>
              <a:ahLst/>
              <a:cxnLst/>
              <a:rect l="l" t="t" r="r" b="b"/>
              <a:pathLst>
                <a:path w="8540750" h="10794">
                  <a:moveTo>
                    <a:pt x="8540487" y="10466"/>
                  </a:moveTo>
                  <a:lnTo>
                    <a:pt x="0" y="10466"/>
                  </a:lnTo>
                  <a:lnTo>
                    <a:pt x="0" y="0"/>
                  </a:lnTo>
                  <a:lnTo>
                    <a:pt x="8540487" y="0"/>
                  </a:lnTo>
                  <a:lnTo>
                    <a:pt x="8540487" y="10466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44195" y="1728959"/>
              <a:ext cx="7000859" cy="78771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1829" y="2524987"/>
            <a:ext cx="8524889" cy="6734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9809" y="955706"/>
            <a:ext cx="1591754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85" dirty="0"/>
              <a:t>Text </a:t>
            </a:r>
            <a:r>
              <a:rPr sz="5500" spc="-95" dirty="0"/>
              <a:t>Processing </a:t>
            </a:r>
            <a:r>
              <a:rPr sz="5500" spc="120" dirty="0"/>
              <a:t>(Natural </a:t>
            </a:r>
            <a:r>
              <a:rPr sz="5500" spc="-40" dirty="0"/>
              <a:t>Language</a:t>
            </a:r>
            <a:r>
              <a:rPr sz="5500" spc="5" dirty="0"/>
              <a:t> </a:t>
            </a:r>
            <a:r>
              <a:rPr sz="5500" spc="-55" dirty="0"/>
              <a:t>Processing)</a:t>
            </a:r>
            <a:endParaRPr sz="5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3065" y="2198750"/>
            <a:ext cx="13563599" cy="294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3065" y="5436412"/>
            <a:ext cx="13563599" cy="403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2729" y="955706"/>
            <a:ext cx="71704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50" dirty="0"/>
              <a:t>Removal</a:t>
            </a:r>
            <a:r>
              <a:rPr sz="5500" spc="-15" dirty="0"/>
              <a:t> </a:t>
            </a:r>
            <a:r>
              <a:rPr sz="5500" spc="20" dirty="0"/>
              <a:t>Punctuation</a:t>
            </a:r>
            <a:endParaRPr sz="5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43277"/>
            <a:ext cx="18287999" cy="1895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4742901"/>
            <a:ext cx="16230599" cy="4591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29989" y="955709"/>
            <a:ext cx="4953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50" dirty="0"/>
              <a:t>Removal</a:t>
            </a:r>
            <a:r>
              <a:rPr sz="5500" spc="-25" dirty="0"/>
              <a:t> </a:t>
            </a:r>
            <a:r>
              <a:rPr sz="5500" spc="-80" dirty="0"/>
              <a:t>Emoji</a:t>
            </a:r>
            <a:endParaRPr sz="5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9020" y="2140512"/>
            <a:ext cx="11591909" cy="3343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4629" y="5845819"/>
            <a:ext cx="15154259" cy="3667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91527" y="955706"/>
            <a:ext cx="836739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50" dirty="0"/>
              <a:t>Removal </a:t>
            </a:r>
            <a:r>
              <a:rPr sz="5500" spc="55" dirty="0"/>
              <a:t>HTML</a:t>
            </a:r>
            <a:r>
              <a:rPr sz="5500" spc="70" dirty="0"/>
              <a:t> </a:t>
            </a:r>
            <a:r>
              <a:rPr sz="5500" spc="160" dirty="0"/>
              <a:t>Attribute</a:t>
            </a:r>
            <a:endParaRPr sz="5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0430" y="2189475"/>
            <a:ext cx="13011149" cy="2171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734" y="5143499"/>
            <a:ext cx="17078339" cy="2381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91259" y="955706"/>
            <a:ext cx="457898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50" dirty="0"/>
              <a:t>Lower</a:t>
            </a:r>
            <a:r>
              <a:rPr sz="5500" spc="-30" dirty="0"/>
              <a:t> </a:t>
            </a:r>
            <a:r>
              <a:rPr sz="5500" spc="-95" dirty="0"/>
              <a:t>Casing</a:t>
            </a:r>
            <a:endParaRPr sz="5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2429" y="2157130"/>
            <a:ext cx="12020549" cy="322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8129" y="5844082"/>
            <a:ext cx="17373599" cy="287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91259" y="955706"/>
            <a:ext cx="435292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30" dirty="0"/>
              <a:t>Tokenization</a:t>
            </a:r>
            <a:endParaRPr sz="5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266" y="1866905"/>
            <a:ext cx="11410949" cy="3943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3654" y="6467474"/>
            <a:ext cx="16802099" cy="2790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43021" y="955712"/>
            <a:ext cx="680021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50" dirty="0"/>
              <a:t>Removal</a:t>
            </a:r>
            <a:r>
              <a:rPr sz="5500" spc="-20" dirty="0"/>
              <a:t> </a:t>
            </a:r>
            <a:r>
              <a:rPr sz="5500" spc="75" dirty="0"/>
              <a:t>Stopwords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9193" y="3322165"/>
            <a:ext cx="8255634" cy="29851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7750"/>
              </a:lnSpc>
              <a:spcBef>
                <a:spcPts val="400"/>
              </a:spcBef>
            </a:pPr>
            <a:r>
              <a:rPr sz="6500" b="1" spc="-185" dirty="0">
                <a:solidFill>
                  <a:srgbClr val="F9FBFF"/>
                </a:solidFill>
                <a:latin typeface="Arial"/>
                <a:cs typeface="Arial"/>
              </a:rPr>
              <a:t>Education </a:t>
            </a:r>
            <a:r>
              <a:rPr sz="6500" b="1" spc="-310" dirty="0">
                <a:solidFill>
                  <a:srgbClr val="F9FBFF"/>
                </a:solidFill>
                <a:latin typeface="Arial"/>
                <a:cs typeface="Arial"/>
              </a:rPr>
              <a:t>is </a:t>
            </a:r>
            <a:r>
              <a:rPr sz="6500" b="1" spc="-60" dirty="0">
                <a:solidFill>
                  <a:srgbClr val="F9FBFF"/>
                </a:solidFill>
                <a:latin typeface="Arial"/>
                <a:cs typeface="Arial"/>
              </a:rPr>
              <a:t>not  </a:t>
            </a:r>
            <a:r>
              <a:rPr sz="6500" b="1" spc="-85" dirty="0">
                <a:solidFill>
                  <a:srgbClr val="F9FBFF"/>
                </a:solidFill>
                <a:latin typeface="Arial"/>
                <a:cs typeface="Arial"/>
              </a:rPr>
              <a:t>preparation </a:t>
            </a:r>
            <a:r>
              <a:rPr sz="6500" b="1" spc="-40" dirty="0">
                <a:solidFill>
                  <a:srgbClr val="F9FBFF"/>
                </a:solidFill>
                <a:latin typeface="Arial"/>
                <a:cs typeface="Arial"/>
              </a:rPr>
              <a:t>for </a:t>
            </a:r>
            <a:r>
              <a:rPr sz="6500" b="1" spc="-175" dirty="0">
                <a:solidFill>
                  <a:srgbClr val="F9FBFF"/>
                </a:solidFill>
                <a:latin typeface="Arial"/>
                <a:cs typeface="Arial"/>
              </a:rPr>
              <a:t>life;  </a:t>
            </a:r>
            <a:r>
              <a:rPr sz="6500" b="1" spc="-145" dirty="0">
                <a:solidFill>
                  <a:srgbClr val="F9FBFF"/>
                </a:solidFill>
                <a:latin typeface="Arial"/>
                <a:cs typeface="Arial"/>
              </a:rPr>
              <a:t>education </a:t>
            </a:r>
            <a:r>
              <a:rPr sz="6500" b="1" spc="-310" dirty="0">
                <a:solidFill>
                  <a:srgbClr val="F9FBFF"/>
                </a:solidFill>
                <a:latin typeface="Arial"/>
                <a:cs typeface="Arial"/>
              </a:rPr>
              <a:t>is </a:t>
            </a:r>
            <a:r>
              <a:rPr sz="6500" b="1" spc="-80" dirty="0">
                <a:solidFill>
                  <a:srgbClr val="F9FBFF"/>
                </a:solidFill>
                <a:latin typeface="Arial"/>
                <a:cs typeface="Arial"/>
              </a:rPr>
              <a:t>life</a:t>
            </a:r>
            <a:r>
              <a:rPr sz="6500" b="1" spc="229" dirty="0">
                <a:solidFill>
                  <a:srgbClr val="F9FBFF"/>
                </a:solidFill>
                <a:latin typeface="Arial"/>
                <a:cs typeface="Arial"/>
              </a:rPr>
              <a:t> </a:t>
            </a:r>
            <a:r>
              <a:rPr sz="6500" b="1" spc="-105" dirty="0">
                <a:solidFill>
                  <a:srgbClr val="F9FBFF"/>
                </a:solidFill>
                <a:latin typeface="Arial"/>
                <a:cs typeface="Arial"/>
              </a:rPr>
              <a:t>itself.</a:t>
            </a:r>
            <a:endParaRPr sz="6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9193" y="2368976"/>
            <a:ext cx="2653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9FBFF"/>
                </a:solidFill>
              </a:rPr>
              <a:t>GET</a:t>
            </a:r>
            <a:r>
              <a:rPr sz="2800" spc="140" dirty="0">
                <a:solidFill>
                  <a:srgbClr val="F9FBFF"/>
                </a:solidFill>
              </a:rPr>
              <a:t> </a:t>
            </a:r>
            <a:r>
              <a:rPr sz="2800" spc="95" dirty="0">
                <a:solidFill>
                  <a:srgbClr val="F9FBFF"/>
                </a:solidFill>
              </a:rPr>
              <a:t>INSPIRED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379193" y="7471447"/>
            <a:ext cx="1699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F9FBFF"/>
                </a:solidFill>
                <a:latin typeface="Arial"/>
                <a:cs typeface="Arial"/>
              </a:rPr>
              <a:t>John</a:t>
            </a:r>
            <a:r>
              <a:rPr sz="2400" b="1" spc="-100" dirty="0">
                <a:solidFill>
                  <a:srgbClr val="F9FB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9FBFF"/>
                </a:solidFill>
                <a:latin typeface="Arial"/>
                <a:cs typeface="Arial"/>
              </a:rPr>
              <a:t>Dewey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1893" y="6930024"/>
            <a:ext cx="7543800" cy="9525"/>
          </a:xfrm>
          <a:custGeom>
            <a:avLst/>
            <a:gdLst/>
            <a:ahLst/>
            <a:cxnLst/>
            <a:rect l="l" t="t" r="r" b="b"/>
            <a:pathLst>
              <a:path w="7543800" h="9525">
                <a:moveTo>
                  <a:pt x="7543800" y="9525"/>
                </a:moveTo>
                <a:lnTo>
                  <a:pt x="0" y="9525"/>
                </a:lnTo>
                <a:lnTo>
                  <a:pt x="0" y="0"/>
                </a:lnTo>
                <a:lnTo>
                  <a:pt x="7543800" y="0"/>
                </a:lnTo>
                <a:lnTo>
                  <a:pt x="7543800" y="9525"/>
                </a:lnTo>
                <a:close/>
              </a:path>
            </a:pathLst>
          </a:custGeom>
          <a:solidFill>
            <a:srgbClr val="F9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1744401" y="1406965"/>
            <a:ext cx="5327650" cy="7476490"/>
            <a:chOff x="11744401" y="1406965"/>
            <a:chExt cx="5327650" cy="7476490"/>
          </a:xfrm>
        </p:grpSpPr>
        <p:sp>
          <p:nvSpPr>
            <p:cNvPr id="8" name="object 8"/>
            <p:cNvSpPr/>
            <p:nvPr/>
          </p:nvSpPr>
          <p:spPr>
            <a:xfrm>
              <a:off x="12149086" y="2565522"/>
              <a:ext cx="4922884" cy="6317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57626" y="1406965"/>
              <a:ext cx="2466940" cy="38657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44401" y="5814501"/>
              <a:ext cx="1960595" cy="12696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0195" y="2108621"/>
            <a:ext cx="10525109" cy="3943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6572615"/>
            <a:ext cx="16230599" cy="2686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07315" y="955712"/>
            <a:ext cx="345694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25" dirty="0"/>
              <a:t>S</a:t>
            </a:r>
            <a:r>
              <a:rPr sz="5500" spc="390" dirty="0"/>
              <a:t>t</a:t>
            </a:r>
            <a:r>
              <a:rPr sz="5500" spc="-125" dirty="0"/>
              <a:t>e</a:t>
            </a:r>
            <a:r>
              <a:rPr sz="5500" spc="35" dirty="0"/>
              <a:t>mm</a:t>
            </a:r>
            <a:r>
              <a:rPr sz="5500" spc="15" dirty="0"/>
              <a:t>i</a:t>
            </a:r>
            <a:r>
              <a:rPr sz="5500" spc="-40" dirty="0"/>
              <a:t>n</a:t>
            </a:r>
            <a:r>
              <a:rPr sz="5500" spc="95" dirty="0"/>
              <a:t>g</a:t>
            </a:r>
            <a:endParaRPr sz="5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0448" y="1866899"/>
            <a:ext cx="12763499" cy="396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6511167"/>
            <a:ext cx="16230599" cy="2743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13865" y="955706"/>
            <a:ext cx="498538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35" dirty="0"/>
              <a:t>Lemmatization</a:t>
            </a:r>
            <a:endParaRPr sz="5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771" y="446869"/>
            <a:ext cx="65811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55" dirty="0"/>
              <a:t>Sentiment</a:t>
            </a:r>
            <a:r>
              <a:rPr sz="5600" spc="-20" dirty="0"/>
              <a:t> </a:t>
            </a:r>
            <a:r>
              <a:rPr sz="5600" spc="-85" dirty="0"/>
              <a:t>Analysis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597322" y="1771192"/>
            <a:ext cx="15563850" cy="6637655"/>
            <a:chOff x="1597322" y="1771192"/>
            <a:chExt cx="15563850" cy="6637655"/>
          </a:xfrm>
        </p:grpSpPr>
        <p:sp>
          <p:nvSpPr>
            <p:cNvPr id="4" name="object 4"/>
            <p:cNvSpPr/>
            <p:nvPr/>
          </p:nvSpPr>
          <p:spPr>
            <a:xfrm>
              <a:off x="4872471" y="2678249"/>
              <a:ext cx="8540750" cy="10795"/>
            </a:xfrm>
            <a:custGeom>
              <a:avLst/>
              <a:gdLst/>
              <a:ahLst/>
              <a:cxnLst/>
              <a:rect l="l" t="t" r="r" b="b"/>
              <a:pathLst>
                <a:path w="8540750" h="10794">
                  <a:moveTo>
                    <a:pt x="8540487" y="10466"/>
                  </a:moveTo>
                  <a:lnTo>
                    <a:pt x="0" y="10466"/>
                  </a:lnTo>
                  <a:lnTo>
                    <a:pt x="0" y="0"/>
                  </a:lnTo>
                  <a:lnTo>
                    <a:pt x="8540487" y="0"/>
                  </a:lnTo>
                  <a:lnTo>
                    <a:pt x="8540487" y="10466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7322" y="1771192"/>
              <a:ext cx="6553199" cy="51720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0" y="1771192"/>
              <a:ext cx="7877159" cy="34194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7266" y="5474634"/>
              <a:ext cx="8153399" cy="2933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771" y="413423"/>
            <a:ext cx="65811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55" dirty="0"/>
              <a:t>Sentiment</a:t>
            </a:r>
            <a:r>
              <a:rPr sz="5600" spc="-20" dirty="0"/>
              <a:t> </a:t>
            </a:r>
            <a:r>
              <a:rPr sz="5600" spc="-85" dirty="0"/>
              <a:t>Analysis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72625" y="1567647"/>
            <a:ext cx="16972280" cy="6212205"/>
            <a:chOff x="272625" y="1567647"/>
            <a:chExt cx="16972280" cy="6212205"/>
          </a:xfrm>
        </p:grpSpPr>
        <p:sp>
          <p:nvSpPr>
            <p:cNvPr id="4" name="object 4"/>
            <p:cNvSpPr/>
            <p:nvPr/>
          </p:nvSpPr>
          <p:spPr>
            <a:xfrm>
              <a:off x="4872471" y="2644807"/>
              <a:ext cx="8540750" cy="10795"/>
            </a:xfrm>
            <a:custGeom>
              <a:avLst/>
              <a:gdLst/>
              <a:ahLst/>
              <a:cxnLst/>
              <a:rect l="l" t="t" r="r" b="b"/>
              <a:pathLst>
                <a:path w="8540750" h="10794">
                  <a:moveTo>
                    <a:pt x="8540487" y="10466"/>
                  </a:moveTo>
                  <a:lnTo>
                    <a:pt x="0" y="10466"/>
                  </a:lnTo>
                  <a:lnTo>
                    <a:pt x="0" y="0"/>
                  </a:lnTo>
                  <a:lnTo>
                    <a:pt x="8540487" y="0"/>
                  </a:lnTo>
                  <a:lnTo>
                    <a:pt x="8540487" y="10466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625" y="1567647"/>
              <a:ext cx="7896209" cy="62115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8360" y="1567647"/>
              <a:ext cx="8696309" cy="6210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771" y="413423"/>
            <a:ext cx="65811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55" dirty="0"/>
              <a:t>Sentiment</a:t>
            </a:r>
            <a:r>
              <a:rPr sz="5600" spc="-20" dirty="0"/>
              <a:t> </a:t>
            </a:r>
            <a:r>
              <a:rPr sz="5600" spc="-85" dirty="0"/>
              <a:t>Analysis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79411" y="1567647"/>
            <a:ext cx="17699990" cy="7543165"/>
            <a:chOff x="379411" y="1567647"/>
            <a:chExt cx="17699990" cy="7543165"/>
          </a:xfrm>
        </p:grpSpPr>
        <p:sp>
          <p:nvSpPr>
            <p:cNvPr id="4" name="object 4"/>
            <p:cNvSpPr/>
            <p:nvPr/>
          </p:nvSpPr>
          <p:spPr>
            <a:xfrm>
              <a:off x="4872471" y="2644807"/>
              <a:ext cx="8540750" cy="10795"/>
            </a:xfrm>
            <a:custGeom>
              <a:avLst/>
              <a:gdLst/>
              <a:ahLst/>
              <a:cxnLst/>
              <a:rect l="l" t="t" r="r" b="b"/>
              <a:pathLst>
                <a:path w="8540750" h="10794">
                  <a:moveTo>
                    <a:pt x="8540487" y="10466"/>
                  </a:moveTo>
                  <a:lnTo>
                    <a:pt x="0" y="10466"/>
                  </a:lnTo>
                  <a:lnTo>
                    <a:pt x="0" y="0"/>
                  </a:lnTo>
                  <a:lnTo>
                    <a:pt x="8540487" y="0"/>
                  </a:lnTo>
                  <a:lnTo>
                    <a:pt x="8540487" y="10466"/>
                  </a:lnTo>
                  <a:close/>
                </a:path>
              </a:pathLst>
            </a:custGeom>
            <a:solidFill>
              <a:srgbClr val="BF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9411" y="1567647"/>
              <a:ext cx="8305799" cy="50101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58737" y="3624193"/>
              <a:ext cx="9220199" cy="5486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1227" y="1599468"/>
            <a:ext cx="9020159" cy="7858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1520" y="522889"/>
            <a:ext cx="675259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Sentiment</a:t>
            </a:r>
            <a:r>
              <a:rPr spc="-25" dirty="0"/>
              <a:t> </a:t>
            </a:r>
            <a:r>
              <a:rPr spc="-90" dirty="0"/>
              <a:t>Analysis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7890" y="1607575"/>
            <a:ext cx="14077949" cy="4076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95184" y="5908059"/>
            <a:ext cx="8534399" cy="3857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151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Random </a:t>
            </a:r>
            <a:r>
              <a:rPr spc="-35" dirty="0"/>
              <a:t>Forest</a:t>
            </a:r>
            <a:r>
              <a:rPr spc="55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5526" y="1871352"/>
            <a:ext cx="10496549" cy="2190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28674" y="4375952"/>
            <a:ext cx="11029949" cy="3876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151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Random </a:t>
            </a:r>
            <a:r>
              <a:rPr spc="-35" dirty="0"/>
              <a:t>Forest</a:t>
            </a:r>
            <a:r>
              <a:rPr spc="55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8500" y="1656801"/>
            <a:ext cx="11058509" cy="3695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40286" y="5666033"/>
            <a:ext cx="10706099" cy="2638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151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Random </a:t>
            </a:r>
            <a:r>
              <a:rPr spc="-35" dirty="0"/>
              <a:t>Forest</a:t>
            </a:r>
            <a:r>
              <a:rPr spc="55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61185" y="1650552"/>
            <a:ext cx="6067439" cy="813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151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Random </a:t>
            </a:r>
            <a:r>
              <a:rPr spc="-35" dirty="0"/>
              <a:t>Forest</a:t>
            </a:r>
            <a:r>
              <a:rPr spc="55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44044"/>
            <a:ext cx="4989830" cy="21558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8370"/>
              </a:lnSpc>
              <a:spcBef>
                <a:spcPts val="400"/>
              </a:spcBef>
            </a:pPr>
            <a:r>
              <a:rPr sz="7000" spc="55" dirty="0"/>
              <a:t>LATAR  </a:t>
            </a:r>
            <a:r>
              <a:rPr sz="7000" spc="-200" dirty="0"/>
              <a:t>B</a:t>
            </a:r>
            <a:r>
              <a:rPr sz="7000" spc="-495" dirty="0"/>
              <a:t>E</a:t>
            </a:r>
            <a:r>
              <a:rPr sz="7000" spc="-280" dirty="0"/>
              <a:t>L</a:t>
            </a:r>
            <a:r>
              <a:rPr sz="7000" spc="265" dirty="0"/>
              <a:t>A</a:t>
            </a:r>
            <a:r>
              <a:rPr sz="7000" spc="-175" dirty="0"/>
              <a:t>K</a:t>
            </a:r>
            <a:r>
              <a:rPr sz="7000" spc="265" dirty="0"/>
              <a:t>A</a:t>
            </a:r>
            <a:r>
              <a:rPr sz="7000" spc="235" dirty="0"/>
              <a:t>N</a:t>
            </a:r>
            <a:r>
              <a:rPr sz="7000" spc="-240" dirty="0"/>
              <a:t>G</a:t>
            </a:r>
            <a:endParaRPr sz="7000"/>
          </a:p>
        </p:txBody>
      </p:sp>
      <p:sp>
        <p:nvSpPr>
          <p:cNvPr id="3" name="object 3"/>
          <p:cNvSpPr/>
          <p:nvPr/>
        </p:nvSpPr>
        <p:spPr>
          <a:xfrm>
            <a:off x="8094604" y="1806214"/>
            <a:ext cx="8591550" cy="9525"/>
          </a:xfrm>
          <a:custGeom>
            <a:avLst/>
            <a:gdLst/>
            <a:ahLst/>
            <a:cxnLst/>
            <a:rect l="l" t="t" r="r" b="b"/>
            <a:pathLst>
              <a:path w="8591550" h="9525">
                <a:moveTo>
                  <a:pt x="8591550" y="9525"/>
                </a:moveTo>
                <a:lnTo>
                  <a:pt x="0" y="9525"/>
                </a:lnTo>
                <a:lnTo>
                  <a:pt x="0" y="0"/>
                </a:lnTo>
                <a:lnTo>
                  <a:pt x="8591550" y="0"/>
                </a:lnTo>
                <a:lnTo>
                  <a:pt x="8591550" y="952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1904" y="2084066"/>
            <a:ext cx="8615045" cy="5334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15599"/>
              </a:lnSpc>
              <a:spcBef>
                <a:spcPts val="100"/>
              </a:spcBef>
            </a:pP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Seperti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kita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ketahui </a:t>
            </a:r>
            <a:r>
              <a:rPr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saat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ini,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tidak sedikit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orang </a:t>
            </a:r>
            <a:r>
              <a:rPr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memiliki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banyak 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properti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suatu 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wilayah. Mulai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dari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tanah, rumah,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ruko, 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gudang, hingga 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apartemen.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Dari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beberapa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properti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tersebut,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apartemen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merupakan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salah 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satu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opsi </a:t>
            </a:r>
            <a:r>
              <a:rPr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kedua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setelah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rumah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biasanya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dibeli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oleh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orang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untuk 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dijadikan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sebagai</a:t>
            </a:r>
            <a:r>
              <a:rPr sz="2000" spc="-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investasi.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  <a:p>
            <a:pPr marL="12700" marR="8255" algn="just">
              <a:lnSpc>
                <a:spcPct val="115599"/>
              </a:lnSpc>
            </a:pP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Investasi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jenis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properti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juga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tentunya 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dapat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menghasilkan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keuntungan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banyak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 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masa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mendatang 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mengingat pertumbuhan penduduk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akan 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terus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meningkat 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sehingga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menyebabkan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banyaknya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permintaan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tempat 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tinggal.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  <a:p>
            <a:pPr marL="12700" marR="5080" algn="just">
              <a:lnSpc>
                <a:spcPct val="115599"/>
              </a:lnSpc>
            </a:pP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Pada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penelitian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ini, 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kami 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akan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mengambil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salah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satu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kategori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status  </a:t>
            </a:r>
            <a:r>
              <a:rPr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kepemilikan 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yaitu “Apartement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Sewa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(rental)”, yang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dimana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penelitian 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ini  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akan </a:t>
            </a:r>
            <a:r>
              <a:rPr sz="2000" spc="-2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membahas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mengenai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hubungan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sentiment </a:t>
            </a:r>
            <a:r>
              <a:rPr lang="en-US"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pelanggan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dengan 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harga 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apartement termahal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spc="-254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terletak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 </a:t>
            </a:r>
            <a:r>
              <a:rPr lang="en-US"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Den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Haag,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Belanda. </a:t>
            </a:r>
            <a:r>
              <a:rPr lang="en-US"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Sentimen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disini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merupakan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sebuah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metode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analisis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merupakan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salah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satu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bagian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dari 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ilmu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pembelajaran </a:t>
            </a:r>
            <a:r>
              <a:rPr sz="2000" spc="-2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Text 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Mining.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Untuk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mendapatkan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suatu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keputusan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 valid 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terhadap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suatu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permasalahan, </a:t>
            </a:r>
            <a:r>
              <a:rPr sz="2000" spc="-3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maka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diperlukannya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analisis sentiment. 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Analisis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Sentiment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sendiri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bertujuan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untuk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menganalisis suatu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polaritas 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spc="-27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akan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04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dibagi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menjadi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beberapa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kategori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3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seperti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sentiment </a:t>
            </a:r>
            <a:r>
              <a:rPr lang="en-US"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04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positif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, 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negatif, </a:t>
            </a:r>
            <a:r>
              <a:rPr lang="en-US"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dan</a:t>
            </a:r>
            <a:r>
              <a:rPr sz="2000" spc="-1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netral.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1904" y="987196"/>
            <a:ext cx="2955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10" dirty="0">
                <a:solidFill>
                  <a:srgbClr val="1B334D"/>
                </a:solidFill>
                <a:latin typeface="Arial"/>
                <a:cs typeface="Arial"/>
              </a:rPr>
              <a:t>P</a:t>
            </a:r>
            <a:r>
              <a:rPr sz="2800" b="1" spc="-100" dirty="0">
                <a:solidFill>
                  <a:srgbClr val="1B334D"/>
                </a:solidFill>
                <a:latin typeface="Arial"/>
                <a:cs typeface="Arial"/>
              </a:rPr>
              <a:t>E</a:t>
            </a:r>
            <a:r>
              <a:rPr sz="2800" b="1" spc="190" dirty="0">
                <a:solidFill>
                  <a:srgbClr val="1B334D"/>
                </a:solidFill>
                <a:latin typeface="Arial"/>
                <a:cs typeface="Arial"/>
              </a:rPr>
              <a:t>N</a:t>
            </a:r>
            <a:r>
              <a:rPr sz="2800" b="1" spc="220" dirty="0">
                <a:solidFill>
                  <a:srgbClr val="1B334D"/>
                </a:solidFill>
                <a:latin typeface="Arial"/>
                <a:cs typeface="Arial"/>
              </a:rPr>
              <a:t>D</a:t>
            </a:r>
            <a:r>
              <a:rPr sz="2800" b="1" spc="190" dirty="0">
                <a:solidFill>
                  <a:srgbClr val="1B334D"/>
                </a:solidFill>
                <a:latin typeface="Arial"/>
                <a:cs typeface="Arial"/>
              </a:rPr>
              <a:t>A</a:t>
            </a:r>
            <a:r>
              <a:rPr sz="2800" b="1" spc="245" dirty="0">
                <a:solidFill>
                  <a:srgbClr val="1B334D"/>
                </a:solidFill>
                <a:latin typeface="Arial"/>
                <a:cs typeface="Arial"/>
              </a:rPr>
              <a:t>H</a:t>
            </a:r>
            <a:r>
              <a:rPr sz="2800" b="1" spc="155" dirty="0">
                <a:solidFill>
                  <a:srgbClr val="1B334D"/>
                </a:solidFill>
                <a:latin typeface="Arial"/>
                <a:cs typeface="Arial"/>
              </a:rPr>
              <a:t>U</a:t>
            </a:r>
            <a:r>
              <a:rPr sz="2800" b="1" spc="-25" dirty="0">
                <a:solidFill>
                  <a:srgbClr val="1B334D"/>
                </a:solidFill>
                <a:latin typeface="Arial"/>
                <a:cs typeface="Arial"/>
              </a:rPr>
              <a:t>L</a:t>
            </a:r>
            <a:r>
              <a:rPr sz="2800" b="1" spc="155" dirty="0">
                <a:solidFill>
                  <a:srgbClr val="1B334D"/>
                </a:solidFill>
                <a:latin typeface="Arial"/>
                <a:cs typeface="Arial"/>
              </a:rPr>
              <a:t>U</a:t>
            </a:r>
            <a:r>
              <a:rPr sz="2800" b="1" spc="190" dirty="0">
                <a:solidFill>
                  <a:srgbClr val="1B334D"/>
                </a:solidFill>
                <a:latin typeface="Arial"/>
                <a:cs typeface="Arial"/>
              </a:rPr>
              <a:t>A</a:t>
            </a:r>
            <a:r>
              <a:rPr sz="2800" b="1" spc="80" dirty="0">
                <a:solidFill>
                  <a:srgbClr val="1B334D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0877" y="7506558"/>
            <a:ext cx="3310349" cy="176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624" y="1611843"/>
            <a:ext cx="8381999" cy="4676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0907" y="6457248"/>
            <a:ext cx="12706349" cy="3038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151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Random </a:t>
            </a:r>
            <a:r>
              <a:rPr spc="-35" dirty="0"/>
              <a:t>Forest</a:t>
            </a:r>
            <a:r>
              <a:rPr spc="55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0814" y="1736567"/>
            <a:ext cx="7610489" cy="8058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50189" y="522867"/>
            <a:ext cx="7663815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Random </a:t>
            </a:r>
            <a:r>
              <a:rPr spc="-35" dirty="0"/>
              <a:t>Forest</a:t>
            </a:r>
            <a:r>
              <a:rPr spc="55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579" y="2056375"/>
            <a:ext cx="10667999" cy="1962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32733" y="4567458"/>
            <a:ext cx="10820399" cy="3409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64460" y="522898"/>
            <a:ext cx="856996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Linear </a:t>
            </a:r>
            <a:r>
              <a:rPr spc="-100" dirty="0"/>
              <a:t>Regression</a:t>
            </a:r>
            <a:r>
              <a:rPr spc="100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5064" y="1863245"/>
            <a:ext cx="10458449" cy="2152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5264" y="5143499"/>
            <a:ext cx="16754459" cy="2609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64460" y="522898"/>
            <a:ext cx="856996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Linear </a:t>
            </a:r>
            <a:r>
              <a:rPr spc="-100" dirty="0"/>
              <a:t>Regression</a:t>
            </a:r>
            <a:r>
              <a:rPr spc="100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880" y="2536819"/>
            <a:ext cx="14906639" cy="521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4460" y="522898"/>
            <a:ext cx="856996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Linear </a:t>
            </a:r>
            <a:r>
              <a:rPr spc="-100" dirty="0"/>
              <a:t>Regression</a:t>
            </a:r>
            <a:r>
              <a:rPr spc="100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2021" y="2029687"/>
            <a:ext cx="14363699" cy="7229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4460" y="522898"/>
            <a:ext cx="856996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Linear </a:t>
            </a:r>
            <a:r>
              <a:rPr spc="-100" dirty="0"/>
              <a:t>Regression</a:t>
            </a:r>
            <a:r>
              <a:rPr spc="100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1639" y="1466487"/>
            <a:ext cx="9505949" cy="2266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5684" y="4016318"/>
            <a:ext cx="10058399" cy="5972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64460" y="522895"/>
            <a:ext cx="856996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Linear </a:t>
            </a:r>
            <a:r>
              <a:rPr spc="-100" dirty="0"/>
              <a:t>Regression</a:t>
            </a:r>
            <a:r>
              <a:rPr spc="100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3005663"/>
            <a:ext cx="16230599" cy="427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4460" y="522895"/>
            <a:ext cx="856996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Linear </a:t>
            </a:r>
            <a:r>
              <a:rPr spc="-100" dirty="0"/>
              <a:t>Regression</a:t>
            </a:r>
            <a:r>
              <a:rPr spc="100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639701"/>
            <a:ext cx="6219809" cy="3638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70830" y="2888162"/>
            <a:ext cx="10286999" cy="6372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64460" y="522895"/>
            <a:ext cx="856996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Linear </a:t>
            </a:r>
            <a:r>
              <a:rPr spc="-100" dirty="0"/>
              <a:t>Regression</a:t>
            </a:r>
            <a:r>
              <a:rPr spc="100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347" y="4131777"/>
            <a:ext cx="5915040" cy="2019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2991" y="1845932"/>
            <a:ext cx="11125199" cy="6591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64460" y="522901"/>
            <a:ext cx="856996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Linear </a:t>
            </a:r>
            <a:r>
              <a:rPr spc="-100" dirty="0"/>
              <a:t>Regression</a:t>
            </a:r>
            <a:r>
              <a:rPr spc="100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15130" y="1028702"/>
            <a:ext cx="9525" cy="8229600"/>
          </a:xfrm>
          <a:custGeom>
            <a:avLst/>
            <a:gdLst/>
            <a:ahLst/>
            <a:cxnLst/>
            <a:rect l="l" t="t" r="r" b="b"/>
            <a:pathLst>
              <a:path w="9525" h="8229600">
                <a:moveTo>
                  <a:pt x="9525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9525" y="0"/>
                </a:lnTo>
                <a:lnTo>
                  <a:pt x="9525" y="8229600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944047"/>
            <a:ext cx="5060950" cy="21558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8370"/>
              </a:lnSpc>
              <a:spcBef>
                <a:spcPts val="400"/>
              </a:spcBef>
            </a:pPr>
            <a:r>
              <a:rPr sz="7000" b="1" spc="170" dirty="0">
                <a:solidFill>
                  <a:srgbClr val="1B334D"/>
                </a:solidFill>
                <a:latin typeface="Arial"/>
                <a:cs typeface="Arial"/>
              </a:rPr>
              <a:t>STUDI  </a:t>
            </a:r>
            <a:r>
              <a:rPr sz="7000" b="1" spc="-280" dirty="0">
                <a:solidFill>
                  <a:srgbClr val="1B334D"/>
                </a:solidFill>
                <a:latin typeface="Arial"/>
                <a:cs typeface="Arial"/>
              </a:rPr>
              <a:t>L</a:t>
            </a:r>
            <a:r>
              <a:rPr sz="7000" b="1" spc="229" dirty="0">
                <a:solidFill>
                  <a:srgbClr val="1B334D"/>
                </a:solidFill>
                <a:latin typeface="Arial"/>
                <a:cs typeface="Arial"/>
              </a:rPr>
              <a:t>I</a:t>
            </a:r>
            <a:r>
              <a:rPr sz="7000" b="1" spc="140" dirty="0">
                <a:solidFill>
                  <a:srgbClr val="1B334D"/>
                </a:solidFill>
                <a:latin typeface="Arial"/>
                <a:cs typeface="Arial"/>
              </a:rPr>
              <a:t>T</a:t>
            </a:r>
            <a:r>
              <a:rPr sz="7000" b="1" spc="-495" dirty="0">
                <a:solidFill>
                  <a:srgbClr val="1B334D"/>
                </a:solidFill>
                <a:latin typeface="Arial"/>
                <a:cs typeface="Arial"/>
              </a:rPr>
              <a:t>E</a:t>
            </a:r>
            <a:r>
              <a:rPr sz="7000" b="1" spc="-114" dirty="0">
                <a:solidFill>
                  <a:srgbClr val="1B334D"/>
                </a:solidFill>
                <a:latin typeface="Arial"/>
                <a:cs typeface="Arial"/>
              </a:rPr>
              <a:t>R</a:t>
            </a:r>
            <a:r>
              <a:rPr sz="7000" b="1" spc="265" dirty="0">
                <a:solidFill>
                  <a:srgbClr val="1B334D"/>
                </a:solidFill>
                <a:latin typeface="Arial"/>
                <a:cs typeface="Arial"/>
              </a:rPr>
              <a:t>A</a:t>
            </a:r>
            <a:r>
              <a:rPr sz="7000" b="1" spc="140" dirty="0">
                <a:solidFill>
                  <a:srgbClr val="1B334D"/>
                </a:solidFill>
                <a:latin typeface="Arial"/>
                <a:cs typeface="Arial"/>
              </a:rPr>
              <a:t>T</a:t>
            </a:r>
            <a:r>
              <a:rPr sz="7000" b="1" spc="150" dirty="0">
                <a:solidFill>
                  <a:srgbClr val="1B334D"/>
                </a:solidFill>
                <a:latin typeface="Arial"/>
                <a:cs typeface="Arial"/>
              </a:rPr>
              <a:t>U</a:t>
            </a:r>
            <a:r>
              <a:rPr sz="7000" b="1" spc="-110" dirty="0">
                <a:solidFill>
                  <a:srgbClr val="1B334D"/>
                </a:solidFill>
                <a:latin typeface="Arial"/>
                <a:cs typeface="Arial"/>
              </a:rPr>
              <a:t>R</a:t>
            </a:r>
            <a:endParaRPr sz="7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1048" y="2857500"/>
            <a:ext cx="8591550" cy="9525"/>
          </a:xfrm>
          <a:custGeom>
            <a:avLst/>
            <a:gdLst/>
            <a:ahLst/>
            <a:cxnLst/>
            <a:rect l="l" t="t" r="r" b="b"/>
            <a:pathLst>
              <a:path w="8591550" h="9525">
                <a:moveTo>
                  <a:pt x="8591550" y="9525"/>
                </a:moveTo>
                <a:lnTo>
                  <a:pt x="0" y="9525"/>
                </a:lnTo>
                <a:lnTo>
                  <a:pt x="0" y="0"/>
                </a:lnTo>
                <a:lnTo>
                  <a:pt x="8591550" y="0"/>
                </a:lnTo>
                <a:lnTo>
                  <a:pt x="8591550" y="952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27209" y="314688"/>
            <a:ext cx="9108440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/>
              <a:t>A. </a:t>
            </a:r>
            <a:r>
              <a:rPr sz="2400" spc="85" dirty="0"/>
              <a:t>Web</a:t>
            </a:r>
            <a:r>
              <a:rPr sz="2400" spc="-35" dirty="0"/>
              <a:t> </a:t>
            </a:r>
            <a:r>
              <a:rPr sz="2400" spc="-85" dirty="0"/>
              <a:t>Scraping</a:t>
            </a:r>
            <a:br>
              <a:rPr lang="en-US" sz="2400" spc="-85" dirty="0"/>
            </a:br>
            <a:r>
              <a:rPr sz="2000" b="0" spc="-90" dirty="0">
                <a:latin typeface="Arial Rounded MT Bold" panose="020F0704030504030204" pitchFamily="34" charset="0"/>
                <a:cs typeface="Arial Black"/>
              </a:rPr>
              <a:t>Web </a:t>
            </a:r>
            <a:r>
              <a:rPr sz="2000" b="0" spc="-229" dirty="0">
                <a:latin typeface="Arial Rounded MT Bold" panose="020F0704030504030204" pitchFamily="34" charset="0"/>
                <a:cs typeface="Arial Black"/>
              </a:rPr>
              <a:t>Scraping </a:t>
            </a:r>
            <a:r>
              <a:rPr lang="en-US" sz="2000" b="0" spc="-229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54" dirty="0" err="1">
                <a:latin typeface="Arial Rounded MT Bold" panose="020F0704030504030204" pitchFamily="34" charset="0"/>
                <a:cs typeface="Arial Black"/>
              </a:rPr>
              <a:t>merupakan</a:t>
            </a:r>
            <a:r>
              <a:rPr sz="2000" b="0" spc="-254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54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65" dirty="0" err="1">
                <a:latin typeface="Arial Rounded MT Bold" panose="020F0704030504030204" pitchFamily="34" charset="0"/>
                <a:cs typeface="Arial Black"/>
              </a:rPr>
              <a:t>teknik</a:t>
            </a:r>
            <a:r>
              <a:rPr sz="2000" b="0" spc="-26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6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15" dirty="0"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lang="en-US" sz="2000" b="0" spc="-21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29" dirty="0" err="1">
                <a:latin typeface="Arial Rounded MT Bold" panose="020F0704030504030204" pitchFamily="34" charset="0"/>
                <a:cs typeface="Arial Black"/>
              </a:rPr>
              <a:t>digunakan</a:t>
            </a:r>
            <a:r>
              <a:rPr sz="2000" b="0" spc="-229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29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0" dirty="0" err="1">
                <a:latin typeface="Arial Rounded MT Bold" panose="020F0704030504030204" pitchFamily="34" charset="0"/>
                <a:cs typeface="Arial Black"/>
              </a:rPr>
              <a:t>untuk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0" dirty="0" err="1">
                <a:latin typeface="Arial Rounded MT Bold" panose="020F0704030504030204" pitchFamily="34" charset="0"/>
                <a:cs typeface="Arial Black"/>
              </a:rPr>
              <a:t>mengambil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data</a:t>
            </a:r>
            <a:r>
              <a:rPr lang="en-US"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50" dirty="0" err="1">
                <a:latin typeface="Arial Rounded MT Bold" panose="020F0704030504030204" pitchFamily="34" charset="0"/>
                <a:cs typeface="Arial Black"/>
              </a:rPr>
              <a:t>atau</a:t>
            </a:r>
            <a:r>
              <a:rPr sz="2000" b="0" spc="-250" dirty="0"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b="0" spc="-225" dirty="0" err="1">
                <a:latin typeface="Arial Rounded MT Bold" panose="020F0704030504030204" pitchFamily="34" charset="0"/>
                <a:cs typeface="Arial Black"/>
              </a:rPr>
              <a:t>informasi</a:t>
            </a:r>
            <a:r>
              <a:rPr sz="2000" b="0" spc="-22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2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15" dirty="0" err="1">
                <a:latin typeface="Arial Rounded MT Bold" panose="020F0704030504030204" pitchFamily="34" charset="0"/>
                <a:cs typeface="Arial Black"/>
              </a:rPr>
              <a:t>dari</a:t>
            </a:r>
            <a:r>
              <a:rPr sz="2000" b="0" spc="-21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0" dirty="0" err="1">
                <a:latin typeface="Arial Rounded MT Bold" panose="020F0704030504030204" pitchFamily="34" charset="0"/>
                <a:cs typeface="Arial Black"/>
              </a:rPr>
              <a:t>sebuah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35" dirty="0">
                <a:latin typeface="Arial Rounded MT Bold" panose="020F0704030504030204" pitchFamily="34" charset="0"/>
                <a:cs typeface="Arial Black"/>
              </a:rPr>
              <a:t>website </a:t>
            </a:r>
            <a:r>
              <a:rPr lang="en-US" sz="2000" b="0" spc="-23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80" dirty="0" err="1">
                <a:latin typeface="Arial Rounded MT Bold" panose="020F0704030504030204" pitchFamily="34" charset="0"/>
                <a:cs typeface="Arial Black"/>
              </a:rPr>
              <a:t>secara</a:t>
            </a:r>
            <a:r>
              <a:rPr lang="en-US" sz="2000" b="0" spc="-28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8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0" dirty="0" err="1">
                <a:latin typeface="Arial Rounded MT Bold" panose="020F0704030504030204" pitchFamily="34" charset="0"/>
                <a:cs typeface="Arial Black"/>
              </a:rPr>
              <a:t>otomatis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. </a:t>
            </a:r>
            <a:r>
              <a:rPr lang="en-US"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90" dirty="0">
                <a:latin typeface="Arial Rounded MT Bold" panose="020F0704030504030204" pitchFamily="34" charset="0"/>
                <a:cs typeface="Arial Black"/>
              </a:rPr>
              <a:t>Web </a:t>
            </a:r>
            <a:r>
              <a:rPr sz="2000" b="0" spc="-229" dirty="0">
                <a:latin typeface="Arial Rounded MT Bold" panose="020F0704030504030204" pitchFamily="34" charset="0"/>
                <a:cs typeface="Arial Black"/>
              </a:rPr>
              <a:t>Scraping </a:t>
            </a:r>
            <a:r>
              <a:rPr lang="en-US" sz="2000" b="0" spc="-229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20" dirty="0" err="1">
                <a:latin typeface="Arial Rounded MT Bold" panose="020F0704030504030204" pitchFamily="34" charset="0"/>
                <a:cs typeface="Arial Black"/>
              </a:rPr>
              <a:t>bertujuan</a:t>
            </a:r>
            <a:r>
              <a:rPr sz="2000" b="0" spc="-22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2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0" dirty="0" err="1">
                <a:latin typeface="Arial Rounded MT Bold" panose="020F0704030504030204" pitchFamily="34" charset="0"/>
                <a:cs typeface="Arial Black"/>
              </a:rPr>
              <a:t>untuk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b="0" spc="-265" dirty="0" err="1">
                <a:latin typeface="Arial Rounded MT Bold" panose="020F0704030504030204" pitchFamily="34" charset="0"/>
                <a:cs typeface="Arial Black"/>
              </a:rPr>
              <a:t>mencari</a:t>
            </a:r>
            <a:r>
              <a:rPr sz="2000" b="0" spc="-26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6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data </a:t>
            </a:r>
            <a:r>
              <a:rPr lang="en-US"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29" dirty="0" err="1">
                <a:latin typeface="Arial Rounded MT Bold" panose="020F0704030504030204" pitchFamily="34" charset="0"/>
                <a:cs typeface="Arial Black"/>
              </a:rPr>
              <a:t>tertentu</a:t>
            </a:r>
            <a:r>
              <a:rPr sz="2000" b="0" spc="-229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29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0" dirty="0" err="1">
                <a:latin typeface="Arial Rounded MT Bold" panose="020F0704030504030204" pitchFamily="34" charset="0"/>
                <a:cs typeface="Arial Black"/>
              </a:rPr>
              <a:t>untuk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54" dirty="0" err="1">
                <a:latin typeface="Arial Rounded MT Bold" panose="020F0704030504030204" pitchFamily="34" charset="0"/>
                <a:cs typeface="Arial Black"/>
              </a:rPr>
              <a:t>kemudian</a:t>
            </a:r>
            <a:r>
              <a:rPr sz="2000" b="0" spc="-254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54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5" dirty="0" err="1">
                <a:latin typeface="Arial Rounded MT Bold" panose="020F0704030504030204" pitchFamily="34" charset="0"/>
                <a:cs typeface="Arial Black"/>
              </a:rPr>
              <a:t>dikumpulkan</a:t>
            </a:r>
            <a:r>
              <a:rPr sz="2000" b="0" spc="-24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4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50" dirty="0" err="1">
                <a:latin typeface="Arial Rounded MT Bold" panose="020F0704030504030204" pitchFamily="34" charset="0"/>
                <a:cs typeface="Arial Black"/>
              </a:rPr>
              <a:t>dalam</a:t>
            </a:r>
            <a:r>
              <a:rPr sz="2000" b="0" spc="-25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5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5" dirty="0">
                <a:latin typeface="Arial Rounded MT Bold" panose="020F0704030504030204" pitchFamily="34" charset="0"/>
                <a:cs typeface="Arial Black"/>
              </a:rPr>
              <a:t>s</a:t>
            </a:r>
            <a:r>
              <a:rPr lang="en-US" sz="2000" b="0" spc="-24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5" dirty="0" err="1">
                <a:latin typeface="Arial Rounded MT Bold" panose="020F0704030504030204" pitchFamily="34" charset="0"/>
                <a:cs typeface="Arial Black"/>
              </a:rPr>
              <a:t>atu</a:t>
            </a:r>
            <a:r>
              <a:rPr sz="2000" b="0" spc="-24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4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15" dirty="0">
                <a:latin typeface="Arial Rounded MT Bold" panose="020F0704030504030204" pitchFamily="34" charset="0"/>
                <a:cs typeface="Arial Black"/>
              </a:rPr>
              <a:t>platform </a:t>
            </a:r>
            <a:r>
              <a:rPr sz="2000" b="0" spc="-215" dirty="0" err="1">
                <a:latin typeface="Arial Rounded MT Bold" panose="020F0704030504030204" pitchFamily="34" charset="0"/>
                <a:cs typeface="Arial Black"/>
              </a:rPr>
              <a:t>baru</a:t>
            </a:r>
            <a:r>
              <a:rPr sz="2000" b="0" spc="-215" dirty="0">
                <a:latin typeface="Arial Rounded MT Bold" panose="020F0704030504030204" pitchFamily="34" charset="0"/>
                <a:cs typeface="Arial Black"/>
              </a:rPr>
              <a:t>.  </a:t>
            </a:r>
            <a:r>
              <a:rPr lang="en-US" sz="2000" b="0" spc="-240" dirty="0" err="1">
                <a:latin typeface="Arial Rounded MT Bold" panose="020F0704030504030204" pitchFamily="34" charset="0"/>
                <a:cs typeface="Arial Black"/>
              </a:rPr>
              <a:t>M</a:t>
            </a:r>
            <a:r>
              <a:rPr sz="2000" b="0" spc="-240" dirty="0" err="1">
                <a:latin typeface="Arial Rounded MT Bold" panose="020F0704030504030204" pitchFamily="34" charset="0"/>
                <a:cs typeface="Arial Black"/>
              </a:rPr>
              <a:t>anfaat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15" dirty="0" err="1">
                <a:latin typeface="Arial Rounded MT Bold" panose="020F0704030504030204" pitchFamily="34" charset="0"/>
                <a:cs typeface="Arial Black"/>
              </a:rPr>
              <a:t>dari</a:t>
            </a:r>
            <a:r>
              <a:rPr sz="2000" b="0" spc="-21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25" dirty="0">
                <a:latin typeface="Arial Rounded MT Bold" panose="020F0704030504030204" pitchFamily="34" charset="0"/>
                <a:cs typeface="Arial Black"/>
              </a:rPr>
              <a:t>web </a:t>
            </a:r>
            <a:r>
              <a:rPr sz="2000" b="0" spc="-235" dirty="0">
                <a:latin typeface="Arial Rounded MT Bold" panose="020F0704030504030204" pitchFamily="34" charset="0"/>
                <a:cs typeface="Arial Black"/>
              </a:rPr>
              <a:t>scraping</a:t>
            </a:r>
            <a:r>
              <a:rPr lang="en-US" sz="2000" b="0" spc="-23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3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0" dirty="0" err="1">
                <a:latin typeface="Arial Rounded MT Bold" panose="020F0704030504030204" pitchFamily="34" charset="0"/>
                <a:cs typeface="Arial Black"/>
              </a:rPr>
              <a:t>adalah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29" dirty="0">
                <a:latin typeface="Arial Rounded MT Bold" panose="020F0704030504030204" pitchFamily="34" charset="0"/>
                <a:cs typeface="Arial Black"/>
              </a:rPr>
              <a:t>agar </a:t>
            </a:r>
            <a:r>
              <a:rPr lang="en-US" sz="2000" b="0" spc="-229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25" dirty="0" err="1">
                <a:latin typeface="Arial Rounded MT Bold" panose="020F0704030504030204" pitchFamily="34" charset="0"/>
                <a:cs typeface="Arial Black"/>
              </a:rPr>
              <a:t>informasi</a:t>
            </a:r>
            <a:r>
              <a:rPr sz="2000" b="0" spc="-22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2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15" dirty="0"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lang="en-US" sz="2000" b="0" spc="-21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50" dirty="0" err="1">
                <a:latin typeface="Arial Rounded MT Bold" panose="020F0704030504030204" pitchFamily="34" charset="0"/>
                <a:cs typeface="Arial Black"/>
              </a:rPr>
              <a:t>dikeruk</a:t>
            </a:r>
            <a:r>
              <a:rPr sz="2000" b="0" spc="-25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5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25" dirty="0" err="1">
                <a:latin typeface="Arial Rounded MT Bold" panose="020F0704030504030204" pitchFamily="34" charset="0"/>
                <a:cs typeface="Arial Black"/>
              </a:rPr>
              <a:t>dapat</a:t>
            </a:r>
            <a:r>
              <a:rPr sz="2000" b="0" spc="-22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15" dirty="0">
                <a:latin typeface="Arial Rounded MT Bold" panose="020F0704030504030204" pitchFamily="34" charset="0"/>
                <a:cs typeface="Arial Black"/>
              </a:rPr>
              <a:t>l</a:t>
            </a:r>
            <a:r>
              <a:rPr lang="en-US" sz="2000" b="0" spc="-21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15" dirty="0" err="1">
                <a:latin typeface="Arial Rounded MT Bold" panose="020F0704030504030204" pitchFamily="34" charset="0"/>
                <a:cs typeface="Arial Black"/>
              </a:rPr>
              <a:t>ebih</a:t>
            </a:r>
            <a:r>
              <a:rPr sz="2000" b="0" spc="-21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1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35" dirty="0" err="1">
                <a:latin typeface="Arial Rounded MT Bold" panose="020F0704030504030204" pitchFamily="34" charset="0"/>
                <a:cs typeface="Arial Black"/>
              </a:rPr>
              <a:t>fokus</a:t>
            </a:r>
            <a:r>
              <a:rPr sz="2000" b="0" spc="-235" dirty="0"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b="0" spc="-225" dirty="0" err="1">
                <a:latin typeface="Arial Rounded MT Bold" panose="020F0704030504030204" pitchFamily="34" charset="0"/>
                <a:cs typeface="Arial Black"/>
              </a:rPr>
              <a:t>sehingga</a:t>
            </a:r>
            <a:r>
              <a:rPr lang="en-US" sz="2000" b="0" spc="-22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2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15" dirty="0" err="1">
                <a:latin typeface="Arial Rounded MT Bold" panose="020F0704030504030204" pitchFamily="34" charset="0"/>
                <a:cs typeface="Arial Black"/>
              </a:rPr>
              <a:t>lebih</a:t>
            </a:r>
            <a:r>
              <a:rPr sz="2000" b="0" spc="-21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1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35" dirty="0" err="1">
                <a:latin typeface="Arial Rounded MT Bold" panose="020F0704030504030204" pitchFamily="34" charset="0"/>
                <a:cs typeface="Arial Black"/>
              </a:rPr>
              <a:t>mudah</a:t>
            </a:r>
            <a:r>
              <a:rPr sz="2000" b="0" spc="-23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3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50" dirty="0" err="1">
                <a:latin typeface="Arial Rounded MT Bold" panose="020F0704030504030204" pitchFamily="34" charset="0"/>
                <a:cs typeface="Arial Black"/>
              </a:rPr>
              <a:t>dalam</a:t>
            </a:r>
            <a:r>
              <a:rPr sz="2000" b="0" spc="-25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5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65" dirty="0" err="1">
                <a:latin typeface="Arial Rounded MT Bold" panose="020F0704030504030204" pitchFamily="34" charset="0"/>
                <a:cs typeface="Arial Black"/>
              </a:rPr>
              <a:t>mencari</a:t>
            </a:r>
            <a:r>
              <a:rPr sz="2000" b="0" spc="-26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6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0" dirty="0" err="1">
                <a:latin typeface="Arial Rounded MT Bold" panose="020F0704030504030204" pitchFamily="34" charset="0"/>
                <a:cs typeface="Arial Black"/>
              </a:rPr>
              <a:t>suatu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 data </a:t>
            </a:r>
            <a:r>
              <a:rPr sz="2000" b="0" spc="-225" dirty="0" err="1">
                <a:latin typeface="Arial Rounded MT Bold" panose="020F0704030504030204" pitchFamily="34" charset="0"/>
                <a:cs typeface="Arial Black"/>
              </a:rPr>
              <a:t>tertentu</a:t>
            </a:r>
            <a:r>
              <a:rPr sz="2000" b="0" spc="-225" dirty="0">
                <a:latin typeface="Arial Rounded MT Bold" panose="020F0704030504030204" pitchFamily="34" charset="0"/>
                <a:cs typeface="Arial Black"/>
              </a:rPr>
              <a:t>, </a:t>
            </a:r>
            <a:r>
              <a:rPr sz="2000" b="0" spc="-220" dirty="0">
                <a:latin typeface="Arial Rounded MT Bold" panose="020F0704030504030204" pitchFamily="34" charset="0"/>
                <a:cs typeface="Arial Black"/>
              </a:rPr>
              <a:t>dan 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data </a:t>
            </a:r>
            <a:r>
              <a:rPr lang="en-US"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15" dirty="0"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b="0" spc="-250" dirty="0" err="1">
                <a:latin typeface="Arial Rounded MT Bold" panose="020F0704030504030204" pitchFamily="34" charset="0"/>
                <a:cs typeface="Arial Black"/>
              </a:rPr>
              <a:t>dikeruk</a:t>
            </a:r>
            <a:r>
              <a:rPr sz="2000" b="0" spc="-250" dirty="0"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b="0" spc="-220" dirty="0">
                <a:latin typeface="Arial Rounded MT Bold" panose="020F0704030504030204" pitchFamily="34" charset="0"/>
                <a:cs typeface="Arial Black"/>
              </a:rPr>
              <a:t>juga </a:t>
            </a:r>
            <a:r>
              <a:rPr lang="en-US" sz="2000" b="0" spc="-22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60" dirty="0" err="1">
                <a:latin typeface="Arial Rounded MT Bold" panose="020F0704030504030204" pitchFamily="34" charset="0"/>
                <a:cs typeface="Arial Black"/>
              </a:rPr>
              <a:t>memliki</a:t>
            </a:r>
            <a:r>
              <a:rPr lang="en-US" sz="2000" b="0" spc="-26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6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0" dirty="0" err="1">
                <a:latin typeface="Arial Rounded MT Bold" panose="020F0704030504030204" pitchFamily="34" charset="0"/>
                <a:cs typeface="Arial Black"/>
              </a:rPr>
              <a:t>ukuran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40" dirty="0">
                <a:latin typeface="Arial Rounded MT Bold" panose="020F0704030504030204" pitchFamily="34" charset="0"/>
                <a:cs typeface="Arial Black"/>
              </a:rPr>
              <a:t>data </a:t>
            </a:r>
            <a:r>
              <a:rPr lang="en-US" sz="2000" b="0" spc="-24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15" dirty="0">
                <a:latin typeface="Arial Rounded MT Bold" panose="020F0704030504030204" pitchFamily="34" charset="0"/>
                <a:cs typeface="Arial Black"/>
              </a:rPr>
              <a:t>yang</a:t>
            </a:r>
            <a:r>
              <a:rPr sz="2000" b="0" spc="185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b="0" spc="-229" dirty="0" err="1">
                <a:latin typeface="Arial Rounded MT Bold" panose="020F0704030504030204" pitchFamily="34" charset="0"/>
                <a:cs typeface="Arial Black"/>
              </a:rPr>
              <a:t>bervariasi</a:t>
            </a:r>
            <a:r>
              <a:rPr sz="2000" b="0" spc="-229" dirty="0">
                <a:latin typeface="Arial Rounded MT Bold" panose="020F0704030504030204" pitchFamily="34" charset="0"/>
                <a:cs typeface="Arial Black"/>
              </a:rPr>
              <a:t>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7209" y="3540734"/>
            <a:ext cx="7703184" cy="163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1B334D"/>
                </a:solidFill>
                <a:latin typeface="Arial"/>
                <a:cs typeface="Arial"/>
              </a:rPr>
              <a:t>B. </a:t>
            </a:r>
            <a:r>
              <a:rPr sz="2400" b="1" spc="-5" dirty="0">
                <a:solidFill>
                  <a:srgbClr val="1B334D"/>
                </a:solidFill>
                <a:latin typeface="Arial"/>
                <a:cs typeface="Arial"/>
              </a:rPr>
              <a:t>Data</a:t>
            </a:r>
            <a:r>
              <a:rPr sz="2400" b="1" spc="30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1B334D"/>
                </a:solidFill>
                <a:latin typeface="Arial"/>
                <a:cs typeface="Arial"/>
              </a:rPr>
              <a:t>Extraction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ct val="116300"/>
              </a:lnSpc>
              <a:spcBef>
                <a:spcPts val="1430"/>
              </a:spcBef>
            </a:pP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Merupakan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proses </a:t>
            </a:r>
            <a:r>
              <a:rPr sz="2000" spc="-2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ekstraksi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data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dari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sumber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data,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dan </a:t>
            </a:r>
            <a:r>
              <a:rPr sz="2000" spc="-2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dimasukkan  </a:t>
            </a:r>
            <a:r>
              <a:rPr sz="2000" spc="-2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kedalam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platform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penampungan/penyimpanan.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Data yang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disimpan 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merupakan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data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terstruktur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dan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tidak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terstruktur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7209" y="6286500"/>
            <a:ext cx="10313670" cy="2627001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400" b="1" spc="-105" dirty="0">
                <a:solidFill>
                  <a:srgbClr val="1B334D"/>
                </a:solidFill>
                <a:latin typeface="Arial"/>
                <a:cs typeface="Arial"/>
              </a:rPr>
              <a:t>C. </a:t>
            </a:r>
            <a:r>
              <a:rPr sz="2400" b="1" spc="-60" dirty="0">
                <a:solidFill>
                  <a:srgbClr val="1B334D"/>
                </a:solidFill>
                <a:latin typeface="Arial"/>
                <a:cs typeface="Arial"/>
              </a:rPr>
              <a:t>Uji</a:t>
            </a:r>
            <a:r>
              <a:rPr sz="2400" b="1" spc="30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spc="-110" dirty="0" err="1">
                <a:solidFill>
                  <a:srgbClr val="1B334D"/>
                </a:solidFill>
                <a:latin typeface="Arial"/>
                <a:cs typeface="Arial"/>
              </a:rPr>
              <a:t>Korelasi</a:t>
            </a:r>
            <a:endParaRPr lang="en-US" sz="2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Uji </a:t>
            </a:r>
            <a:r>
              <a:rPr lang="en-US"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korelasi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adalah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6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teknik</a:t>
            </a:r>
            <a:r>
              <a:rPr sz="2000" spc="-2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pengujian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dari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analisis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data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lang="en-US"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6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memiliki</a:t>
            </a:r>
            <a:r>
              <a:rPr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0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fungsi</a:t>
            </a:r>
            <a:r>
              <a:rPr sz="2000" spc="-2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untuk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melihat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1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hubungan</a:t>
            </a:r>
            <a:r>
              <a:rPr lang="en-US" sz="2000" spc="-1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8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kesamaan</a:t>
            </a:r>
            <a:r>
              <a:rPr lang="en-US" sz="2000" dirty="0"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atau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korelasi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antara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variabel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(x) </a:t>
            </a:r>
            <a:r>
              <a:rPr lang="en-US"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dan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variabel </a:t>
            </a:r>
            <a:r>
              <a:rPr sz="2000" spc="-1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(y)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pada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data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terkait. </a:t>
            </a:r>
            <a:r>
              <a:rPr lang="en-US"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04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Dengan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7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memahami</a:t>
            </a:r>
            <a:r>
              <a:rPr sz="2000" spc="-2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1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variabel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independen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dan 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dependen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ada,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hal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04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ini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akan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mendukung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pengaruh dari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hasil 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pengujian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data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statistik, khususnya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pada variabel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bersifat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kuantitatif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.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Untuk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pengujian 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dilakukan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pada 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penelitian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04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ini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menggunakan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analisis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korelasi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pada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Matriks Heatmap 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spc="-24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menggambarkan</a:t>
            </a:r>
            <a:r>
              <a:rPr lang="en-US"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hubungan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antara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data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</a:t>
            </a:r>
            <a:r>
              <a:rPr sz="2000" spc="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diperoleh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51048" y="5782949"/>
            <a:ext cx="8591550" cy="9525"/>
          </a:xfrm>
          <a:custGeom>
            <a:avLst/>
            <a:gdLst/>
            <a:ahLst/>
            <a:cxnLst/>
            <a:rect l="l" t="t" r="r" b="b"/>
            <a:pathLst>
              <a:path w="8591550" h="9525">
                <a:moveTo>
                  <a:pt x="8591550" y="9525"/>
                </a:moveTo>
                <a:lnTo>
                  <a:pt x="0" y="9525"/>
                </a:lnTo>
                <a:lnTo>
                  <a:pt x="0" y="0"/>
                </a:lnTo>
                <a:lnTo>
                  <a:pt x="8591550" y="0"/>
                </a:lnTo>
                <a:lnTo>
                  <a:pt x="8591550" y="952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5886" y="7358282"/>
            <a:ext cx="1876439" cy="190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8001" y="2140613"/>
            <a:ext cx="8562959" cy="2381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2565" y="5143499"/>
            <a:ext cx="8562959" cy="3381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64460" y="522901"/>
            <a:ext cx="856996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Linear </a:t>
            </a:r>
            <a:r>
              <a:rPr spc="-100" dirty="0"/>
              <a:t>Regression</a:t>
            </a:r>
            <a:r>
              <a:rPr spc="100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858" y="1691532"/>
            <a:ext cx="17516459" cy="7448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4460" y="522889"/>
            <a:ext cx="856996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Linear </a:t>
            </a:r>
            <a:r>
              <a:rPr spc="-100" dirty="0"/>
              <a:t>Regression</a:t>
            </a:r>
            <a:r>
              <a:rPr spc="100" dirty="0"/>
              <a:t> </a:t>
            </a:r>
            <a:r>
              <a:rPr spc="-15" dirty="0"/>
              <a:t>Model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6762" y="960682"/>
            <a:ext cx="408559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Kesimpulan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16000" y="2865782"/>
            <a:ext cx="16256000" cy="38037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  <a:spcBef>
                <a:spcPts val="90"/>
              </a:spcBef>
            </a:pPr>
            <a:r>
              <a:rPr spc="-355" dirty="0">
                <a:latin typeface="Arial Rounded MT Bold" panose="020F0704030504030204" pitchFamily="34" charset="0"/>
              </a:rPr>
              <a:t>Berdasarkan </a:t>
            </a:r>
            <a:r>
              <a:rPr spc="-305" dirty="0">
                <a:latin typeface="Arial Rounded MT Bold" panose="020F0704030504030204" pitchFamily="34" charset="0"/>
              </a:rPr>
              <a:t>dari </a:t>
            </a:r>
            <a:r>
              <a:rPr spc="-330" dirty="0">
                <a:latin typeface="Arial Rounded MT Bold" panose="020F0704030504030204" pitchFamily="34" charset="0"/>
              </a:rPr>
              <a:t>penelitian </a:t>
            </a:r>
            <a:r>
              <a:rPr spc="-390" dirty="0">
                <a:latin typeface="Arial Rounded MT Bold" panose="020F0704030504030204" pitchFamily="34" charset="0"/>
              </a:rPr>
              <a:t>kami,</a:t>
            </a:r>
            <a:r>
              <a:rPr spc="235" dirty="0">
                <a:latin typeface="Arial Rounded MT Bold" panose="020F0704030504030204" pitchFamily="34" charset="0"/>
              </a:rPr>
              <a:t> </a:t>
            </a:r>
            <a:r>
              <a:rPr spc="-325" dirty="0">
                <a:latin typeface="Arial Rounded MT Bold" panose="020F0704030504030204" pitchFamily="34" charset="0"/>
              </a:rPr>
              <a:t>terdapat </a:t>
            </a:r>
            <a:r>
              <a:rPr spc="-345" dirty="0">
                <a:latin typeface="Arial Rounded MT Bold" panose="020F0704030504030204" pitchFamily="34" charset="0"/>
              </a:rPr>
              <a:t>suatu </a:t>
            </a:r>
            <a:r>
              <a:rPr spc="-360" dirty="0">
                <a:latin typeface="Arial Rounded MT Bold" panose="020F0704030504030204" pitchFamily="34" charset="0"/>
              </a:rPr>
              <a:t>kesimpulan </a:t>
            </a:r>
            <a:r>
              <a:rPr spc="-345" dirty="0">
                <a:latin typeface="Arial Rounded MT Bold" panose="020F0704030504030204" pitchFamily="34" charset="0"/>
              </a:rPr>
              <a:t>dimana </a:t>
            </a:r>
            <a:r>
              <a:rPr spc="-409" dirty="0">
                <a:latin typeface="Arial Rounded MT Bold" panose="020F0704030504030204" pitchFamily="34" charset="0"/>
              </a:rPr>
              <a:t>kami </a:t>
            </a:r>
            <a:r>
              <a:rPr spc="-345" dirty="0">
                <a:latin typeface="Arial Rounded MT Bold" panose="020F0704030504030204" pitchFamily="34" charset="0"/>
              </a:rPr>
              <a:t>menggunakan  </a:t>
            </a:r>
            <a:r>
              <a:rPr spc="-340" dirty="0">
                <a:latin typeface="Arial Rounded MT Bold" panose="020F0704030504030204" pitchFamily="34" charset="0"/>
              </a:rPr>
              <a:t>data </a:t>
            </a:r>
            <a:r>
              <a:rPr spc="-305" dirty="0">
                <a:latin typeface="Arial Rounded MT Bold" panose="020F0704030504030204" pitchFamily="34" charset="0"/>
              </a:rPr>
              <a:t>dari </a:t>
            </a:r>
            <a:r>
              <a:rPr spc="-320" dirty="0">
                <a:latin typeface="Arial Rounded MT Bold" panose="020F0704030504030204" pitchFamily="34" charset="0"/>
              </a:rPr>
              <a:t>Pararius </a:t>
            </a:r>
            <a:r>
              <a:rPr spc="-300" dirty="0">
                <a:latin typeface="Arial Rounded MT Bold" panose="020F0704030504030204" pitchFamily="34" charset="0"/>
              </a:rPr>
              <a:t>yang </a:t>
            </a:r>
            <a:r>
              <a:rPr spc="-315" dirty="0">
                <a:latin typeface="Arial Rounded MT Bold" panose="020F0704030504030204" pitchFamily="34" charset="0"/>
              </a:rPr>
              <a:t>diperoleh </a:t>
            </a:r>
            <a:r>
              <a:rPr spc="-310" dirty="0">
                <a:latin typeface="Arial Rounded MT Bold" panose="020F0704030504030204" pitchFamily="34" charset="0"/>
              </a:rPr>
              <a:t>dengan </a:t>
            </a:r>
            <a:r>
              <a:rPr spc="-395" dirty="0">
                <a:latin typeface="Arial Rounded MT Bold" panose="020F0704030504030204" pitchFamily="34" charset="0"/>
              </a:rPr>
              <a:t>melakukan </a:t>
            </a:r>
            <a:r>
              <a:rPr spc="-315" dirty="0">
                <a:latin typeface="Arial Rounded MT Bold" panose="020F0704030504030204" pitchFamily="34" charset="0"/>
              </a:rPr>
              <a:t>web </a:t>
            </a:r>
            <a:r>
              <a:rPr spc="-335" dirty="0">
                <a:latin typeface="Arial Rounded MT Bold" panose="020F0704030504030204" pitchFamily="34" charset="0"/>
              </a:rPr>
              <a:t>scraping. </a:t>
            </a:r>
            <a:r>
              <a:rPr spc="-355" dirty="0">
                <a:latin typeface="Arial Rounded MT Bold" panose="020F0704030504030204" pitchFamily="34" charset="0"/>
              </a:rPr>
              <a:t>Berdasarkan </a:t>
            </a:r>
            <a:r>
              <a:rPr spc="-305" dirty="0">
                <a:latin typeface="Arial Rounded MT Bold" panose="020F0704030504030204" pitchFamily="34" charset="0"/>
              </a:rPr>
              <a:t>dari </a:t>
            </a:r>
            <a:r>
              <a:rPr spc="-340" dirty="0">
                <a:latin typeface="Arial Rounded MT Bold" panose="020F0704030504030204" pitchFamily="34" charset="0"/>
              </a:rPr>
              <a:t>hasil  </a:t>
            </a:r>
            <a:r>
              <a:rPr spc="-350" dirty="0">
                <a:latin typeface="Arial Rounded MT Bold" panose="020F0704030504030204" pitchFamily="34" charset="0"/>
              </a:rPr>
              <a:t>analisis sentimen, </a:t>
            </a:r>
            <a:r>
              <a:rPr spc="-365" dirty="0">
                <a:latin typeface="Arial Rounded MT Bold" panose="020F0704030504030204" pitchFamily="34" charset="0"/>
              </a:rPr>
              <a:t>komentar </a:t>
            </a:r>
            <a:r>
              <a:rPr spc="-325" dirty="0">
                <a:latin typeface="Arial Rounded MT Bold" panose="020F0704030504030204" pitchFamily="34" charset="0"/>
              </a:rPr>
              <a:t>pada </a:t>
            </a:r>
            <a:r>
              <a:rPr spc="-345" dirty="0">
                <a:latin typeface="Arial Rounded MT Bold" panose="020F0704030504030204" pitchFamily="34" charset="0"/>
              </a:rPr>
              <a:t>tweet </a:t>
            </a:r>
            <a:r>
              <a:rPr spc="-325" dirty="0">
                <a:latin typeface="Arial Rounded MT Bold" panose="020F0704030504030204" pitchFamily="34" charset="0"/>
              </a:rPr>
              <a:t>pararius </a:t>
            </a:r>
            <a:r>
              <a:rPr spc="-365" dirty="0">
                <a:latin typeface="Arial Rounded MT Bold" panose="020F0704030504030204" pitchFamily="34" charset="0"/>
              </a:rPr>
              <a:t>menunjukkan </a:t>
            </a:r>
            <a:r>
              <a:rPr spc="-325" dirty="0">
                <a:latin typeface="Arial Rounded MT Bold" panose="020F0704030504030204" pitchFamily="34" charset="0"/>
              </a:rPr>
              <a:t>bahwa </a:t>
            </a:r>
            <a:r>
              <a:rPr spc="-355" dirty="0">
                <a:latin typeface="Arial Rounded MT Bold" panose="020F0704030504030204" pitchFamily="34" charset="0"/>
              </a:rPr>
              <a:t>sentimen </a:t>
            </a:r>
            <a:r>
              <a:rPr spc="-325" dirty="0">
                <a:latin typeface="Arial Rounded MT Bold" panose="020F0704030504030204" pitchFamily="34" charset="0"/>
              </a:rPr>
              <a:t>“neutral”  </a:t>
            </a:r>
            <a:r>
              <a:rPr spc="-310" dirty="0">
                <a:latin typeface="Arial Rounded MT Bold" panose="020F0704030504030204" pitchFamily="34" charset="0"/>
              </a:rPr>
              <a:t>lebih </a:t>
            </a:r>
            <a:r>
              <a:rPr spc="-345" dirty="0">
                <a:latin typeface="Arial Rounded MT Bold" panose="020F0704030504030204" pitchFamily="34" charset="0"/>
              </a:rPr>
              <a:t>mendominasi </a:t>
            </a:r>
            <a:r>
              <a:rPr spc="-305" dirty="0">
                <a:latin typeface="Arial Rounded MT Bold" panose="020F0704030504030204" pitchFamily="34" charset="0"/>
              </a:rPr>
              <a:t>dari </a:t>
            </a:r>
            <a:r>
              <a:rPr spc="-325" dirty="0">
                <a:latin typeface="Arial Rounded MT Bold" panose="020F0704030504030204" pitchFamily="34" charset="0"/>
              </a:rPr>
              <a:t>pada </a:t>
            </a:r>
            <a:r>
              <a:rPr spc="-355" dirty="0">
                <a:latin typeface="Arial Rounded MT Bold" panose="020F0704030504030204" pitchFamily="34" charset="0"/>
              </a:rPr>
              <a:t>sentimen </a:t>
            </a:r>
            <a:r>
              <a:rPr spc="-330" dirty="0">
                <a:latin typeface="Arial Rounded MT Bold" panose="020F0704030504030204" pitchFamily="34" charset="0"/>
              </a:rPr>
              <a:t>negative. </a:t>
            </a:r>
            <a:r>
              <a:rPr spc="-375" dirty="0">
                <a:latin typeface="Arial Rounded MT Bold" panose="020F0704030504030204" pitchFamily="34" charset="0"/>
              </a:rPr>
              <a:t>Kemudian </a:t>
            </a:r>
            <a:r>
              <a:rPr spc="-360" dirty="0">
                <a:latin typeface="Arial Rounded MT Bold" panose="020F0704030504030204" pitchFamily="34" charset="0"/>
              </a:rPr>
              <a:t>klasifikasi </a:t>
            </a:r>
            <a:r>
              <a:rPr spc="-305" dirty="0">
                <a:latin typeface="Arial Rounded MT Bold" panose="020F0704030504030204" pitchFamily="34" charset="0"/>
              </a:rPr>
              <a:t>dari </a:t>
            </a:r>
            <a:r>
              <a:rPr spc="-325" dirty="0">
                <a:latin typeface="Arial Rounded MT Bold" panose="020F0704030504030204" pitchFamily="34" charset="0"/>
              </a:rPr>
              <a:t>Random </a:t>
            </a:r>
            <a:r>
              <a:rPr spc="-340" dirty="0">
                <a:latin typeface="Arial Rounded MT Bold" panose="020F0704030504030204" pitchFamily="34" charset="0"/>
              </a:rPr>
              <a:t>Forest  </a:t>
            </a:r>
            <a:r>
              <a:rPr spc="-365" dirty="0">
                <a:latin typeface="Arial Rounded MT Bold" panose="020F0704030504030204" pitchFamily="34" charset="0"/>
              </a:rPr>
              <a:t>menunjukkan</a:t>
            </a:r>
            <a:r>
              <a:rPr spc="285" dirty="0">
                <a:latin typeface="Arial Rounded MT Bold" panose="020F0704030504030204" pitchFamily="34" charset="0"/>
              </a:rPr>
              <a:t> </a:t>
            </a:r>
            <a:r>
              <a:rPr spc="-320" dirty="0">
                <a:latin typeface="Arial Rounded MT Bold" panose="020F0704030504030204" pitchFamily="34" charset="0"/>
              </a:rPr>
              <a:t>nilai </a:t>
            </a:r>
            <a:r>
              <a:rPr spc="-370" dirty="0">
                <a:latin typeface="Arial Rounded MT Bold" panose="020F0704030504030204" pitchFamily="34" charset="0"/>
              </a:rPr>
              <a:t>akurasi </a:t>
            </a:r>
            <a:r>
              <a:rPr spc="-360" dirty="0">
                <a:latin typeface="Arial Rounded MT Bold" panose="020F0704030504030204" pitchFamily="34" charset="0"/>
              </a:rPr>
              <a:t>sebesar </a:t>
            </a:r>
            <a:r>
              <a:rPr spc="-185" dirty="0">
                <a:latin typeface="Arial Rounded MT Bold" panose="020F0704030504030204" pitchFamily="34" charset="0"/>
              </a:rPr>
              <a:t>80% </a:t>
            </a:r>
            <a:r>
              <a:rPr spc="-300" dirty="0">
                <a:latin typeface="Arial Rounded MT Bold" panose="020F0704030504030204" pitchFamily="34" charset="0"/>
              </a:rPr>
              <a:t>yang </a:t>
            </a:r>
            <a:r>
              <a:rPr spc="-345" dirty="0">
                <a:latin typeface="Arial Rounded MT Bold" panose="020F0704030504030204" pitchFamily="34" charset="0"/>
              </a:rPr>
              <a:t>dimana </a:t>
            </a:r>
            <a:r>
              <a:rPr spc="-320" dirty="0">
                <a:latin typeface="Arial Rounded MT Bold" panose="020F0704030504030204" pitchFamily="34" charset="0"/>
              </a:rPr>
              <a:t>nilai </a:t>
            </a:r>
            <a:r>
              <a:rPr spc="-330" dirty="0">
                <a:latin typeface="Arial Rounded MT Bold" panose="020F0704030504030204" pitchFamily="34" charset="0"/>
              </a:rPr>
              <a:t>tersebut </a:t>
            </a:r>
            <a:r>
              <a:rPr spc="-385" dirty="0">
                <a:latin typeface="Arial Rounded MT Bold" panose="020F0704030504030204" pitchFamily="34" charset="0"/>
              </a:rPr>
              <a:t>cukup </a:t>
            </a:r>
            <a:r>
              <a:rPr spc="-360" dirty="0">
                <a:latin typeface="Arial Rounded MT Bold" panose="020F0704030504030204" pitchFamily="34" charset="0"/>
              </a:rPr>
              <a:t>baik </a:t>
            </a:r>
            <a:r>
              <a:rPr spc="-340" dirty="0">
                <a:latin typeface="Arial Rounded MT Bold" panose="020F0704030504030204" pitchFamily="34" charset="0"/>
              </a:rPr>
              <a:t>untuk  </a:t>
            </a:r>
            <a:r>
              <a:rPr spc="-360" dirty="0">
                <a:latin typeface="Arial Rounded MT Bold" panose="020F0704030504030204" pitchFamily="34" charset="0"/>
              </a:rPr>
              <a:t>memprediksi </a:t>
            </a:r>
            <a:r>
              <a:rPr spc="-355" dirty="0">
                <a:latin typeface="Arial Rounded MT Bold" panose="020F0704030504030204" pitchFamily="34" charset="0"/>
              </a:rPr>
              <a:t>sentimen </a:t>
            </a:r>
            <a:r>
              <a:rPr spc="-305" dirty="0">
                <a:latin typeface="Arial Rounded MT Bold" panose="020F0704030504030204" pitchFamily="34" charset="0"/>
              </a:rPr>
              <a:t>dari </a:t>
            </a:r>
            <a:r>
              <a:rPr spc="-340" dirty="0">
                <a:latin typeface="Arial Rounded MT Bold" panose="020F0704030504030204" pitchFamily="34" charset="0"/>
              </a:rPr>
              <a:t>data </a:t>
            </a:r>
            <a:r>
              <a:rPr spc="-330" dirty="0">
                <a:latin typeface="Arial Rounded MT Bold" panose="020F0704030504030204" pitchFamily="34" charset="0"/>
              </a:rPr>
              <a:t>rental </a:t>
            </a:r>
            <a:r>
              <a:rPr spc="-345" dirty="0">
                <a:latin typeface="Arial Rounded MT Bold" panose="020F0704030504030204" pitchFamily="34" charset="0"/>
              </a:rPr>
              <a:t>apartemen.. </a:t>
            </a:r>
            <a:r>
              <a:rPr spc="-375" dirty="0">
                <a:latin typeface="Arial Rounded MT Bold" panose="020F0704030504030204" pitchFamily="34" charset="0"/>
              </a:rPr>
              <a:t>Kemudian </a:t>
            </a:r>
            <a:r>
              <a:rPr spc="-340" dirty="0">
                <a:latin typeface="Arial Rounded MT Bold" panose="020F0704030504030204" pitchFamily="34" charset="0"/>
              </a:rPr>
              <a:t>hasil </a:t>
            </a:r>
            <a:r>
              <a:rPr spc="-330" dirty="0">
                <a:latin typeface="Arial Rounded MT Bold" panose="020F0704030504030204" pitchFamily="34" charset="0"/>
              </a:rPr>
              <a:t>regresi linear </a:t>
            </a:r>
            <a:r>
              <a:rPr spc="-305" dirty="0">
                <a:latin typeface="Arial Rounded MT Bold" panose="020F0704030504030204" pitchFamily="34" charset="0"/>
              </a:rPr>
              <a:t>dari </a:t>
            </a:r>
            <a:r>
              <a:rPr spc="-340" dirty="0">
                <a:latin typeface="Arial Rounded MT Bold" panose="020F0704030504030204" pitchFamily="34" charset="0"/>
              </a:rPr>
              <a:t>data  </a:t>
            </a:r>
            <a:r>
              <a:rPr spc="-365" dirty="0">
                <a:latin typeface="Arial Rounded MT Bold" panose="020F0704030504030204" pitchFamily="34" charset="0"/>
              </a:rPr>
              <a:t>menunjukkan</a:t>
            </a:r>
            <a:r>
              <a:rPr spc="285" dirty="0">
                <a:latin typeface="Arial Rounded MT Bold" panose="020F0704030504030204" pitchFamily="34" charset="0"/>
              </a:rPr>
              <a:t> </a:t>
            </a:r>
            <a:r>
              <a:rPr spc="-320" dirty="0">
                <a:latin typeface="Arial Rounded MT Bold" panose="020F0704030504030204" pitchFamily="34" charset="0"/>
              </a:rPr>
              <a:t>nilai </a:t>
            </a:r>
            <a:r>
              <a:rPr spc="-355" dirty="0">
                <a:latin typeface="Arial Rounded MT Bold" panose="020F0704030504030204" pitchFamily="34" charset="0"/>
              </a:rPr>
              <a:t>akurasinya </a:t>
            </a:r>
            <a:r>
              <a:rPr spc="-360" dirty="0">
                <a:latin typeface="Arial Rounded MT Bold" panose="020F0704030504030204" pitchFamily="34" charset="0"/>
              </a:rPr>
              <a:t>sebesar </a:t>
            </a:r>
            <a:r>
              <a:rPr spc="-185" dirty="0">
                <a:latin typeface="Arial Rounded MT Bold" panose="020F0704030504030204" pitchFamily="34" charset="0"/>
              </a:rPr>
              <a:t>81% </a:t>
            </a:r>
            <a:r>
              <a:rPr spc="-345" dirty="0">
                <a:latin typeface="Arial Rounded MT Bold" panose="020F0704030504030204" pitchFamily="34" charset="0"/>
              </a:rPr>
              <a:t>dimana </a:t>
            </a:r>
            <a:r>
              <a:rPr spc="-320" dirty="0">
                <a:latin typeface="Arial Rounded MT Bold" panose="020F0704030504030204" pitchFamily="34" charset="0"/>
              </a:rPr>
              <a:t>nilai </a:t>
            </a:r>
            <a:r>
              <a:rPr spc="-330" dirty="0">
                <a:latin typeface="Arial Rounded MT Bold" panose="020F0704030504030204" pitchFamily="34" charset="0"/>
              </a:rPr>
              <a:t>tersebut </a:t>
            </a:r>
            <a:r>
              <a:rPr spc="-335" dirty="0">
                <a:latin typeface="Arial Rounded MT Bold" panose="020F0704030504030204" pitchFamily="34" charset="0"/>
              </a:rPr>
              <a:t>sangat </a:t>
            </a:r>
            <a:r>
              <a:rPr spc="-360" dirty="0">
                <a:latin typeface="Arial Rounded MT Bold" panose="020F0704030504030204" pitchFamily="34" charset="0"/>
              </a:rPr>
              <a:t>baik </a:t>
            </a:r>
            <a:r>
              <a:rPr spc="-340" dirty="0">
                <a:latin typeface="Arial Rounded MT Bold" panose="020F0704030504030204" pitchFamily="34" charset="0"/>
              </a:rPr>
              <a:t>untuk  </a:t>
            </a:r>
            <a:r>
              <a:rPr spc="-360" dirty="0">
                <a:latin typeface="Arial Rounded MT Bold" panose="020F0704030504030204" pitchFamily="34" charset="0"/>
              </a:rPr>
              <a:t>memprediksi </a:t>
            </a:r>
            <a:r>
              <a:rPr spc="-320" dirty="0">
                <a:latin typeface="Arial Rounded MT Bold" panose="020F0704030504030204" pitchFamily="34" charset="0"/>
              </a:rPr>
              <a:t>harga </a:t>
            </a:r>
            <a:r>
              <a:rPr spc="-330" dirty="0">
                <a:latin typeface="Arial Rounded MT Bold" panose="020F0704030504030204" pitchFamily="34" charset="0"/>
              </a:rPr>
              <a:t>rental </a:t>
            </a:r>
            <a:r>
              <a:rPr spc="-355" dirty="0">
                <a:latin typeface="Arial Rounded MT Bold" panose="020F0704030504030204" pitchFamily="34" charset="0"/>
              </a:rPr>
              <a:t>apartemen </a:t>
            </a:r>
            <a:r>
              <a:rPr spc="-305" dirty="0">
                <a:latin typeface="Arial Rounded MT Bold" panose="020F0704030504030204" pitchFamily="34" charset="0"/>
              </a:rPr>
              <a:t>dari </a:t>
            </a:r>
            <a:r>
              <a:rPr spc="-335" dirty="0">
                <a:latin typeface="Arial Rounded MT Bold" panose="020F0704030504030204" pitchFamily="34" charset="0"/>
              </a:rPr>
              <a:t>website</a:t>
            </a:r>
            <a:r>
              <a:rPr spc="320" dirty="0">
                <a:latin typeface="Arial Rounded MT Bold" panose="020F0704030504030204" pitchFamily="34" charset="0"/>
              </a:rPr>
              <a:t> </a:t>
            </a:r>
            <a:r>
              <a:rPr spc="-320" dirty="0">
                <a:latin typeface="Arial Rounded MT Bold" panose="020F0704030504030204" pitchFamily="34" charset="0"/>
              </a:rPr>
              <a:t>Pararius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641" y="3321801"/>
            <a:ext cx="3114675" cy="4819650"/>
          </a:xfrm>
          <a:custGeom>
            <a:avLst/>
            <a:gdLst/>
            <a:ahLst/>
            <a:cxnLst/>
            <a:rect l="l" t="t" r="r" b="b"/>
            <a:pathLst>
              <a:path w="3114675" h="4819650">
                <a:moveTo>
                  <a:pt x="3114675" y="4819650"/>
                </a:moveTo>
                <a:lnTo>
                  <a:pt x="0" y="4819650"/>
                </a:lnTo>
                <a:lnTo>
                  <a:pt x="0" y="0"/>
                </a:lnTo>
                <a:lnTo>
                  <a:pt x="3114675" y="0"/>
                </a:lnTo>
                <a:lnTo>
                  <a:pt x="3114675" y="4819650"/>
                </a:lnTo>
                <a:close/>
              </a:path>
            </a:pathLst>
          </a:custGeom>
          <a:solidFill>
            <a:srgbClr val="1B33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28581" y="3321801"/>
            <a:ext cx="3114675" cy="4819650"/>
          </a:xfrm>
          <a:custGeom>
            <a:avLst/>
            <a:gdLst/>
            <a:ahLst/>
            <a:cxnLst/>
            <a:rect l="l" t="t" r="r" b="b"/>
            <a:pathLst>
              <a:path w="3114675" h="4819650">
                <a:moveTo>
                  <a:pt x="3114675" y="4819650"/>
                </a:moveTo>
                <a:lnTo>
                  <a:pt x="0" y="4819650"/>
                </a:lnTo>
                <a:lnTo>
                  <a:pt x="0" y="0"/>
                </a:lnTo>
                <a:lnTo>
                  <a:pt x="3114675" y="0"/>
                </a:lnTo>
                <a:lnTo>
                  <a:pt x="3114675" y="4819650"/>
                </a:lnTo>
                <a:close/>
              </a:path>
            </a:pathLst>
          </a:custGeom>
          <a:solidFill>
            <a:srgbClr val="1B33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93212" y="3321801"/>
            <a:ext cx="3114675" cy="4819650"/>
          </a:xfrm>
          <a:custGeom>
            <a:avLst/>
            <a:gdLst/>
            <a:ahLst/>
            <a:cxnLst/>
            <a:rect l="l" t="t" r="r" b="b"/>
            <a:pathLst>
              <a:path w="3114675" h="4819650">
                <a:moveTo>
                  <a:pt x="3114675" y="4819650"/>
                </a:moveTo>
                <a:lnTo>
                  <a:pt x="0" y="4819650"/>
                </a:lnTo>
                <a:lnTo>
                  <a:pt x="0" y="0"/>
                </a:lnTo>
                <a:lnTo>
                  <a:pt x="3114675" y="0"/>
                </a:lnTo>
                <a:lnTo>
                  <a:pt x="3114675" y="4819650"/>
                </a:lnTo>
                <a:close/>
              </a:path>
            </a:pathLst>
          </a:custGeom>
          <a:solidFill>
            <a:srgbClr val="1B33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066739" y="3321801"/>
            <a:ext cx="3114675" cy="4819650"/>
            <a:chOff x="11066739" y="3321801"/>
            <a:chExt cx="3114675" cy="4819650"/>
          </a:xfrm>
        </p:grpSpPr>
        <p:sp>
          <p:nvSpPr>
            <p:cNvPr id="6" name="object 6"/>
            <p:cNvSpPr/>
            <p:nvPr/>
          </p:nvSpPr>
          <p:spPr>
            <a:xfrm>
              <a:off x="11066739" y="3321801"/>
              <a:ext cx="3114675" cy="4819650"/>
            </a:xfrm>
            <a:custGeom>
              <a:avLst/>
              <a:gdLst/>
              <a:ahLst/>
              <a:cxnLst/>
              <a:rect l="l" t="t" r="r" b="b"/>
              <a:pathLst>
                <a:path w="3114675" h="4819650">
                  <a:moveTo>
                    <a:pt x="3114675" y="4819650"/>
                  </a:moveTo>
                  <a:lnTo>
                    <a:pt x="0" y="4819650"/>
                  </a:lnTo>
                  <a:lnTo>
                    <a:pt x="0" y="0"/>
                  </a:lnTo>
                  <a:lnTo>
                    <a:pt x="3114675" y="0"/>
                  </a:lnTo>
                  <a:lnTo>
                    <a:pt x="3114675" y="4819650"/>
                  </a:lnTo>
                  <a:close/>
                </a:path>
              </a:pathLst>
            </a:custGeom>
            <a:solidFill>
              <a:srgbClr val="1B3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91569" y="5547786"/>
              <a:ext cx="2257425" cy="9525"/>
            </a:xfrm>
            <a:custGeom>
              <a:avLst/>
              <a:gdLst/>
              <a:ahLst/>
              <a:cxnLst/>
              <a:rect l="l" t="t" r="r" b="b"/>
              <a:pathLst>
                <a:path w="2257425" h="9525">
                  <a:moveTo>
                    <a:pt x="22574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2257425" y="0"/>
                  </a:lnTo>
                  <a:lnTo>
                    <a:pt x="2257425" y="9525"/>
                  </a:lnTo>
                  <a:close/>
                </a:path>
              </a:pathLst>
            </a:custGeom>
            <a:solidFill>
              <a:srgbClr val="F9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9800" y="1246253"/>
            <a:ext cx="902081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254" dirty="0"/>
              <a:t>Work </a:t>
            </a:r>
            <a:r>
              <a:rPr sz="6500" spc="-135" dirty="0"/>
              <a:t>Role </a:t>
            </a:r>
            <a:r>
              <a:rPr sz="6500" spc="-110" dirty="0"/>
              <a:t>Kelompok</a:t>
            </a:r>
            <a:r>
              <a:rPr sz="6500" spc="-130" dirty="0"/>
              <a:t> </a:t>
            </a:r>
            <a:r>
              <a:rPr sz="6500" spc="285" dirty="0"/>
              <a:t>5</a:t>
            </a:r>
            <a:endParaRPr sz="6500"/>
          </a:p>
        </p:txBody>
      </p:sp>
      <p:sp>
        <p:nvSpPr>
          <p:cNvPr id="9" name="object 9"/>
          <p:cNvSpPr txBox="1"/>
          <p:nvPr/>
        </p:nvSpPr>
        <p:spPr>
          <a:xfrm>
            <a:off x="16274774" y="9017799"/>
            <a:ext cx="9975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0" dirty="0">
                <a:solidFill>
                  <a:srgbClr val="1B334D"/>
                </a:solidFill>
                <a:latin typeface="Arial Black"/>
                <a:cs typeface="Arial Black"/>
              </a:rPr>
              <a:t>Kelompok</a:t>
            </a:r>
            <a:r>
              <a:rPr sz="1400" spc="-100" dirty="0">
                <a:solidFill>
                  <a:srgbClr val="1B334D"/>
                </a:solidFill>
                <a:latin typeface="Arial Black"/>
                <a:cs typeface="Arial Black"/>
              </a:rPr>
              <a:t> </a:t>
            </a:r>
            <a:r>
              <a:rPr sz="1400" spc="-95" dirty="0">
                <a:solidFill>
                  <a:srgbClr val="1B334D"/>
                </a:solidFill>
                <a:latin typeface="Arial Black"/>
                <a:cs typeface="Arial Black"/>
              </a:rPr>
              <a:t>5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9480" y="5547786"/>
            <a:ext cx="2257425" cy="9525"/>
          </a:xfrm>
          <a:custGeom>
            <a:avLst/>
            <a:gdLst/>
            <a:ahLst/>
            <a:cxnLst/>
            <a:rect l="l" t="t" r="r" b="b"/>
            <a:pathLst>
              <a:path w="2257425" h="9525">
                <a:moveTo>
                  <a:pt x="2257425" y="9525"/>
                </a:moveTo>
                <a:lnTo>
                  <a:pt x="0" y="9525"/>
                </a:lnTo>
                <a:lnTo>
                  <a:pt x="0" y="0"/>
                </a:lnTo>
                <a:lnTo>
                  <a:pt x="2257425" y="0"/>
                </a:lnTo>
                <a:lnTo>
                  <a:pt x="2257425" y="952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4641" y="3321801"/>
            <a:ext cx="3114675" cy="340997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424815" marR="468630">
              <a:lnSpc>
                <a:spcPct val="115700"/>
              </a:lnSpc>
            </a:pPr>
            <a:r>
              <a:rPr sz="2400" b="1" spc="-75" dirty="0">
                <a:solidFill>
                  <a:srgbClr val="F9FBFF"/>
                </a:solidFill>
                <a:latin typeface="Arial"/>
                <a:cs typeface="Arial"/>
              </a:rPr>
              <a:t>Christofer Miko  </a:t>
            </a:r>
            <a:r>
              <a:rPr sz="2400" b="1" spc="-100" dirty="0">
                <a:solidFill>
                  <a:srgbClr val="F9FBFF"/>
                </a:solidFill>
                <a:latin typeface="Arial"/>
                <a:cs typeface="Arial"/>
              </a:rPr>
              <a:t>Lee  </a:t>
            </a:r>
            <a:r>
              <a:rPr sz="2400" b="1" spc="-10" dirty="0">
                <a:solidFill>
                  <a:srgbClr val="F9FBFF"/>
                </a:solidFill>
                <a:latin typeface="Arial"/>
                <a:cs typeface="Arial"/>
              </a:rPr>
              <a:t>(</a:t>
            </a:r>
            <a:r>
              <a:rPr sz="2400" b="1" spc="100" dirty="0">
                <a:solidFill>
                  <a:srgbClr val="F9FBFF"/>
                </a:solidFill>
                <a:latin typeface="Arial"/>
                <a:cs typeface="Arial"/>
              </a:rPr>
              <a:t>00000034222</a:t>
            </a:r>
            <a:r>
              <a:rPr sz="2400" b="1" spc="-5" dirty="0">
                <a:solidFill>
                  <a:srgbClr val="F9FB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 dirty="0">
              <a:latin typeface="Arial"/>
              <a:cs typeface="Arial"/>
            </a:endParaRPr>
          </a:p>
          <a:p>
            <a:pPr marL="424815" marR="421005">
              <a:lnSpc>
                <a:spcPct val="113999"/>
              </a:lnSpc>
            </a:pPr>
            <a:r>
              <a:rPr sz="1700" spc="-18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Metodologi, </a:t>
            </a:r>
            <a:r>
              <a:rPr sz="1700" spc="-20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Tinjauan  </a:t>
            </a:r>
            <a:r>
              <a:rPr sz="1700" spc="-21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Pustaka, </a:t>
            </a:r>
            <a:r>
              <a:rPr sz="1700" spc="-24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Check </a:t>
            </a:r>
            <a:r>
              <a:rPr sz="1700" spc="-21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Feature  </a:t>
            </a:r>
            <a:r>
              <a:rPr sz="1700" spc="-21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Importance, </a:t>
            </a:r>
            <a:r>
              <a:rPr sz="1700" spc="-19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Regresi  </a:t>
            </a:r>
            <a:r>
              <a:rPr sz="1700" spc="-20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Linear.</a:t>
            </a:r>
            <a:endParaRPr sz="17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53412" y="5547786"/>
            <a:ext cx="2257425" cy="9525"/>
          </a:xfrm>
          <a:custGeom>
            <a:avLst/>
            <a:gdLst/>
            <a:ahLst/>
            <a:cxnLst/>
            <a:rect l="l" t="t" r="r" b="b"/>
            <a:pathLst>
              <a:path w="2257425" h="9525">
                <a:moveTo>
                  <a:pt x="2257425" y="9525"/>
                </a:moveTo>
                <a:lnTo>
                  <a:pt x="0" y="9525"/>
                </a:lnTo>
                <a:lnTo>
                  <a:pt x="0" y="0"/>
                </a:lnTo>
                <a:lnTo>
                  <a:pt x="2257425" y="0"/>
                </a:lnTo>
                <a:lnTo>
                  <a:pt x="2257425" y="9525"/>
                </a:lnTo>
                <a:close/>
              </a:path>
            </a:pathLst>
          </a:custGeom>
          <a:solidFill>
            <a:srgbClr val="F9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28581" y="3321801"/>
            <a:ext cx="3114675" cy="340997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424815" marR="468630">
              <a:lnSpc>
                <a:spcPct val="115700"/>
              </a:lnSpc>
            </a:pPr>
            <a:r>
              <a:rPr sz="2400" b="1" spc="-85" dirty="0">
                <a:solidFill>
                  <a:srgbClr val="F9FBFF"/>
                </a:solidFill>
                <a:latin typeface="Arial"/>
                <a:cs typeface="Arial"/>
              </a:rPr>
              <a:t>Lexand </a:t>
            </a:r>
            <a:r>
              <a:rPr sz="2400" b="1" spc="-75" dirty="0">
                <a:solidFill>
                  <a:srgbClr val="F9FBFF"/>
                </a:solidFill>
                <a:latin typeface="Arial"/>
                <a:cs typeface="Arial"/>
              </a:rPr>
              <a:t>Ripai  </a:t>
            </a:r>
            <a:r>
              <a:rPr sz="2400" b="1" spc="-80" dirty="0">
                <a:solidFill>
                  <a:srgbClr val="F9FBFF"/>
                </a:solidFill>
                <a:latin typeface="Arial"/>
                <a:cs typeface="Arial"/>
              </a:rPr>
              <a:t>Silaban  </a:t>
            </a:r>
            <a:r>
              <a:rPr sz="2400" b="1" spc="-10" dirty="0">
                <a:solidFill>
                  <a:srgbClr val="F9FBFF"/>
                </a:solidFill>
                <a:latin typeface="Arial"/>
                <a:cs typeface="Arial"/>
              </a:rPr>
              <a:t>(</a:t>
            </a:r>
            <a:r>
              <a:rPr sz="2400" b="1" spc="100" dirty="0">
                <a:solidFill>
                  <a:srgbClr val="F9FBFF"/>
                </a:solidFill>
                <a:latin typeface="Arial"/>
                <a:cs typeface="Arial"/>
              </a:rPr>
              <a:t>00000041354</a:t>
            </a:r>
            <a:r>
              <a:rPr sz="2400" b="1" spc="-5" dirty="0">
                <a:solidFill>
                  <a:srgbClr val="F9FB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 dirty="0">
              <a:latin typeface="Arial"/>
              <a:cs typeface="Arial"/>
            </a:endParaRPr>
          </a:p>
          <a:p>
            <a:pPr marL="424815" marR="504190">
              <a:lnSpc>
                <a:spcPct val="113999"/>
              </a:lnSpc>
            </a:pPr>
            <a:r>
              <a:rPr sz="1700" spc="-19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Determine tinjauan  </a:t>
            </a:r>
            <a:r>
              <a:rPr sz="1700" spc="-21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Pustaka, </a:t>
            </a:r>
            <a:r>
              <a:rPr sz="1700" spc="-19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web </a:t>
            </a:r>
            <a:r>
              <a:rPr sz="1700" spc="-20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scraping  </a:t>
            </a:r>
            <a:r>
              <a:rPr sz="1700" spc="-38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&amp;</a:t>
            </a:r>
            <a:r>
              <a:rPr sz="1700" spc="-204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1700" spc="-18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Data</a:t>
            </a:r>
            <a:r>
              <a:rPr sz="1700" spc="-254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1700" spc="-21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extraction.</a:t>
            </a:r>
            <a:endParaRPr sz="17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18043" y="5547786"/>
            <a:ext cx="2257425" cy="9525"/>
          </a:xfrm>
          <a:custGeom>
            <a:avLst/>
            <a:gdLst/>
            <a:ahLst/>
            <a:cxnLst/>
            <a:rect l="l" t="t" r="r" b="b"/>
            <a:pathLst>
              <a:path w="2257425" h="9525">
                <a:moveTo>
                  <a:pt x="2257425" y="9525"/>
                </a:moveTo>
                <a:lnTo>
                  <a:pt x="0" y="9525"/>
                </a:lnTo>
                <a:lnTo>
                  <a:pt x="0" y="0"/>
                </a:lnTo>
                <a:lnTo>
                  <a:pt x="2257425" y="0"/>
                </a:lnTo>
                <a:lnTo>
                  <a:pt x="2257425" y="952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93212" y="3321801"/>
            <a:ext cx="3114675" cy="402424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424815" marR="469265">
              <a:lnSpc>
                <a:spcPct val="115700"/>
              </a:lnSpc>
            </a:pPr>
            <a:r>
              <a:rPr sz="2400" b="1" spc="-95" dirty="0">
                <a:solidFill>
                  <a:srgbClr val="F9FBFF"/>
                </a:solidFill>
                <a:latin typeface="Arial"/>
                <a:cs typeface="Arial"/>
              </a:rPr>
              <a:t>Nicholas  </a:t>
            </a:r>
            <a:r>
              <a:rPr sz="2400" b="1" spc="-10" dirty="0">
                <a:solidFill>
                  <a:srgbClr val="F9FBFF"/>
                </a:solidFill>
                <a:latin typeface="Arial"/>
                <a:cs typeface="Arial"/>
              </a:rPr>
              <a:t>(</a:t>
            </a:r>
            <a:r>
              <a:rPr sz="2400" b="1" spc="100" dirty="0">
                <a:solidFill>
                  <a:srgbClr val="F9FBFF"/>
                </a:solidFill>
                <a:latin typeface="Arial"/>
                <a:cs typeface="Arial"/>
              </a:rPr>
              <a:t>00000034</a:t>
            </a:r>
            <a:r>
              <a:rPr sz="2400" b="1" spc="95" dirty="0">
                <a:solidFill>
                  <a:srgbClr val="F9FBFF"/>
                </a:solidFill>
                <a:latin typeface="Arial"/>
                <a:cs typeface="Arial"/>
              </a:rPr>
              <a:t>6</a:t>
            </a:r>
            <a:r>
              <a:rPr sz="2400" b="1" spc="100" dirty="0">
                <a:solidFill>
                  <a:srgbClr val="F9FBFF"/>
                </a:solidFill>
                <a:latin typeface="Arial"/>
                <a:cs typeface="Arial"/>
              </a:rPr>
              <a:t>1</a:t>
            </a:r>
            <a:r>
              <a:rPr sz="2400" b="1" spc="95" dirty="0">
                <a:solidFill>
                  <a:srgbClr val="F9FBFF"/>
                </a:solidFill>
                <a:latin typeface="Arial"/>
                <a:cs typeface="Arial"/>
              </a:rPr>
              <a:t>6</a:t>
            </a:r>
            <a:r>
              <a:rPr sz="2400" b="1" spc="-5" dirty="0">
                <a:solidFill>
                  <a:srgbClr val="F9FB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Arial"/>
              <a:cs typeface="Arial"/>
            </a:endParaRPr>
          </a:p>
          <a:p>
            <a:pPr marL="424815" marR="451484">
              <a:lnSpc>
                <a:spcPct val="113999"/>
              </a:lnSpc>
            </a:pPr>
            <a:r>
              <a:rPr sz="1700" spc="-22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Research </a:t>
            </a:r>
            <a:r>
              <a:rPr sz="1700" spc="-17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Definitons,  </a:t>
            </a:r>
            <a:r>
              <a:rPr sz="1700" spc="-19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Creating Chapter </a:t>
            </a:r>
            <a:r>
              <a:rPr sz="1700" spc="-114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2  </a:t>
            </a:r>
            <a:r>
              <a:rPr sz="1700" spc="-20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Tinjauan </a:t>
            </a:r>
            <a:r>
              <a:rPr sz="1700" spc="-21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Pustaka, </a:t>
            </a:r>
            <a:r>
              <a:rPr sz="1700" spc="-17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Help  </a:t>
            </a:r>
            <a:r>
              <a:rPr sz="1700" spc="-21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Subject </a:t>
            </a:r>
            <a:r>
              <a:rPr sz="1700" spc="-17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Definitions </a:t>
            </a:r>
            <a:r>
              <a:rPr sz="1700" spc="-19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and  </a:t>
            </a:r>
            <a:r>
              <a:rPr sz="1700" spc="-204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Explanations </a:t>
            </a:r>
            <a:r>
              <a:rPr sz="1700" spc="-24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Task </a:t>
            </a:r>
            <a:r>
              <a:rPr sz="1700" spc="-17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in  </a:t>
            </a:r>
            <a:r>
              <a:rPr sz="1700" spc="-18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Group.</a:t>
            </a:r>
            <a:endParaRPr sz="17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66739" y="3321801"/>
            <a:ext cx="3114675" cy="43046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424815" marR="468630">
              <a:lnSpc>
                <a:spcPct val="115700"/>
              </a:lnSpc>
            </a:pPr>
            <a:r>
              <a:rPr sz="2400" b="1" spc="-70" dirty="0">
                <a:solidFill>
                  <a:srgbClr val="F9FBFF"/>
                </a:solidFill>
                <a:latin typeface="Arial"/>
                <a:cs typeface="Arial"/>
              </a:rPr>
              <a:t>Thendy  </a:t>
            </a:r>
            <a:r>
              <a:rPr sz="2400" b="1" spc="-80" dirty="0">
                <a:solidFill>
                  <a:srgbClr val="F9FBFF"/>
                </a:solidFill>
                <a:latin typeface="Arial"/>
                <a:cs typeface="Arial"/>
              </a:rPr>
              <a:t>Rhenaldy  </a:t>
            </a:r>
            <a:r>
              <a:rPr sz="2400" b="1" spc="-10" dirty="0">
                <a:solidFill>
                  <a:srgbClr val="F9FBFF"/>
                </a:solidFill>
                <a:latin typeface="Arial"/>
                <a:cs typeface="Arial"/>
              </a:rPr>
              <a:t>(</a:t>
            </a:r>
            <a:r>
              <a:rPr sz="2400" b="1" spc="100" dirty="0">
                <a:solidFill>
                  <a:srgbClr val="F9FBFF"/>
                </a:solidFill>
                <a:latin typeface="Arial"/>
                <a:cs typeface="Arial"/>
              </a:rPr>
              <a:t>00000033857</a:t>
            </a:r>
            <a:r>
              <a:rPr sz="2400" b="1" spc="-5" dirty="0">
                <a:solidFill>
                  <a:srgbClr val="F9FB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 dirty="0">
              <a:latin typeface="Arial"/>
              <a:cs typeface="Arial"/>
            </a:endParaRPr>
          </a:p>
          <a:p>
            <a:pPr marL="424815" marR="502284">
              <a:lnSpc>
                <a:spcPct val="113999"/>
              </a:lnSpc>
            </a:pPr>
            <a:r>
              <a:rPr sz="1700" spc="-22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Research </a:t>
            </a:r>
            <a:r>
              <a:rPr sz="1700" spc="-204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Format </a:t>
            </a:r>
            <a:r>
              <a:rPr sz="1700" spc="-229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IEEE,  </a:t>
            </a:r>
            <a:r>
              <a:rPr sz="1700" spc="-19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Abstrak, Pendahuluan,  </a:t>
            </a:r>
            <a:r>
              <a:rPr sz="1700" spc="-21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References, </a:t>
            </a:r>
            <a:r>
              <a:rPr sz="1700" spc="-19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Hasil dan  </a:t>
            </a:r>
            <a:r>
              <a:rPr sz="1700" spc="-204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Pembahasan,  </a:t>
            </a:r>
            <a:r>
              <a:rPr sz="1700" spc="-19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(Mendeley </a:t>
            </a:r>
            <a:r>
              <a:rPr sz="1700" spc="-10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APA </a:t>
            </a:r>
            <a:r>
              <a:rPr sz="1700" spc="-18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Style),  </a:t>
            </a:r>
            <a:r>
              <a:rPr sz="1700" spc="-19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Redraw </a:t>
            </a:r>
            <a:r>
              <a:rPr sz="1700" spc="-15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Alur  </a:t>
            </a:r>
            <a:r>
              <a:rPr sz="1700" spc="-19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Penelitian.</a:t>
            </a:r>
            <a:endParaRPr sz="17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468696" y="1218350"/>
            <a:ext cx="2235354" cy="1190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4371928" y="3321801"/>
            <a:ext cx="3114675" cy="4819650"/>
            <a:chOff x="14371928" y="3321801"/>
            <a:chExt cx="3114675" cy="4819650"/>
          </a:xfrm>
        </p:grpSpPr>
        <p:sp>
          <p:nvSpPr>
            <p:cNvPr id="19" name="object 19"/>
            <p:cNvSpPr/>
            <p:nvPr/>
          </p:nvSpPr>
          <p:spPr>
            <a:xfrm>
              <a:off x="14371928" y="3321801"/>
              <a:ext cx="3114675" cy="4819650"/>
            </a:xfrm>
            <a:custGeom>
              <a:avLst/>
              <a:gdLst/>
              <a:ahLst/>
              <a:cxnLst/>
              <a:rect l="l" t="t" r="r" b="b"/>
              <a:pathLst>
                <a:path w="3114675" h="4819650">
                  <a:moveTo>
                    <a:pt x="3114675" y="4819650"/>
                  </a:moveTo>
                  <a:lnTo>
                    <a:pt x="0" y="4819650"/>
                  </a:lnTo>
                  <a:lnTo>
                    <a:pt x="0" y="0"/>
                  </a:lnTo>
                  <a:lnTo>
                    <a:pt x="3114675" y="0"/>
                  </a:lnTo>
                  <a:lnTo>
                    <a:pt x="3114675" y="4819650"/>
                  </a:lnTo>
                  <a:close/>
                </a:path>
              </a:pathLst>
            </a:custGeom>
            <a:solidFill>
              <a:srgbClr val="1B3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796759" y="5547786"/>
              <a:ext cx="2257425" cy="9525"/>
            </a:xfrm>
            <a:custGeom>
              <a:avLst/>
              <a:gdLst/>
              <a:ahLst/>
              <a:cxnLst/>
              <a:rect l="l" t="t" r="r" b="b"/>
              <a:pathLst>
                <a:path w="2257425" h="9525">
                  <a:moveTo>
                    <a:pt x="22574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2257425" y="0"/>
                  </a:lnTo>
                  <a:lnTo>
                    <a:pt x="2257425" y="9525"/>
                  </a:lnTo>
                  <a:close/>
                </a:path>
              </a:pathLst>
            </a:custGeom>
            <a:solidFill>
              <a:srgbClr val="F9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371928" y="3321801"/>
            <a:ext cx="3114675" cy="400641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424815" marR="468630">
              <a:lnSpc>
                <a:spcPct val="115700"/>
              </a:lnSpc>
            </a:pPr>
            <a:r>
              <a:rPr sz="2400" b="1" spc="-55" dirty="0">
                <a:solidFill>
                  <a:srgbClr val="F9FBFF"/>
                </a:solidFill>
                <a:latin typeface="Arial"/>
                <a:cs typeface="Arial"/>
              </a:rPr>
              <a:t>Willibrordus  </a:t>
            </a:r>
            <a:r>
              <a:rPr sz="2400" b="1" spc="-90" dirty="0">
                <a:solidFill>
                  <a:srgbClr val="F9FBFF"/>
                </a:solidFill>
                <a:latin typeface="Arial"/>
                <a:cs typeface="Arial"/>
              </a:rPr>
              <a:t>Bayu  </a:t>
            </a:r>
            <a:r>
              <a:rPr sz="2400" b="1" spc="-10" dirty="0">
                <a:solidFill>
                  <a:srgbClr val="F9FBFF"/>
                </a:solidFill>
                <a:latin typeface="Arial"/>
                <a:cs typeface="Arial"/>
              </a:rPr>
              <a:t>(</a:t>
            </a:r>
            <a:r>
              <a:rPr sz="2400" b="1" spc="100" dirty="0">
                <a:solidFill>
                  <a:srgbClr val="F9FBFF"/>
                </a:solidFill>
                <a:latin typeface="Arial"/>
                <a:cs typeface="Arial"/>
              </a:rPr>
              <a:t>00000034000</a:t>
            </a:r>
            <a:r>
              <a:rPr sz="2400" b="1" spc="-5" dirty="0">
                <a:solidFill>
                  <a:srgbClr val="F9FB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 dirty="0">
              <a:latin typeface="Arial"/>
              <a:cs typeface="Arial"/>
            </a:endParaRPr>
          </a:p>
          <a:p>
            <a:pPr marL="424815" marR="450215">
              <a:lnSpc>
                <a:spcPct val="113999"/>
              </a:lnSpc>
            </a:pPr>
            <a:r>
              <a:rPr sz="1700" spc="-22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Text </a:t>
            </a:r>
            <a:r>
              <a:rPr sz="1700" spc="-20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Processing,  </a:t>
            </a:r>
            <a:r>
              <a:rPr sz="1700" spc="-18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Modeling, </a:t>
            </a:r>
            <a:r>
              <a:rPr sz="1700" spc="-204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analysis, </a:t>
            </a:r>
            <a:r>
              <a:rPr sz="1700" spc="-19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and  </a:t>
            </a:r>
            <a:r>
              <a:rPr sz="1700" spc="-20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evaluation </a:t>
            </a:r>
            <a:r>
              <a:rPr sz="1700" spc="-15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of </a:t>
            </a:r>
            <a:r>
              <a:rPr sz="1700" spc="-204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data </a:t>
            </a:r>
            <a:r>
              <a:rPr sz="1700" spc="-38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&amp;  </a:t>
            </a:r>
            <a:r>
              <a:rPr sz="1700" spc="-18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Metodologi </a:t>
            </a:r>
            <a:r>
              <a:rPr sz="1700" spc="-19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Penelitian,  </a:t>
            </a:r>
            <a:r>
              <a:rPr sz="1700" spc="-20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hasil </a:t>
            </a:r>
            <a:r>
              <a:rPr sz="1700" spc="-19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dan</a:t>
            </a:r>
            <a:r>
              <a:rPr sz="1700" spc="-95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1700" spc="-210" dirty="0">
                <a:solidFill>
                  <a:srgbClr val="F9FBFF"/>
                </a:solidFill>
                <a:latin typeface="Arial Rounded MT Bold" panose="020F0704030504030204" pitchFamily="34" charset="0"/>
                <a:cs typeface="Arial Black"/>
              </a:rPr>
              <a:t>pembahasan</a:t>
            </a:r>
            <a:endParaRPr sz="1700" dirty="0">
              <a:latin typeface="Arial Rounded MT Bold" panose="020F0704030504030204" pitchFamily="34" charset="0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15130" y="1028699"/>
            <a:ext cx="9525" cy="8229600"/>
          </a:xfrm>
          <a:custGeom>
            <a:avLst/>
            <a:gdLst/>
            <a:ahLst/>
            <a:cxnLst/>
            <a:rect l="l" t="t" r="r" b="b"/>
            <a:pathLst>
              <a:path w="9525" h="8229600">
                <a:moveTo>
                  <a:pt x="9525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9525" y="0"/>
                </a:lnTo>
                <a:lnTo>
                  <a:pt x="9525" y="8229600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946181"/>
            <a:ext cx="5061585" cy="21494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434"/>
              </a:spcBef>
            </a:pPr>
            <a:r>
              <a:rPr sz="7000" b="1" spc="170" dirty="0">
                <a:solidFill>
                  <a:srgbClr val="1B334D"/>
                </a:solidFill>
                <a:latin typeface="Arial"/>
                <a:cs typeface="Arial"/>
              </a:rPr>
              <a:t>STUDI  </a:t>
            </a:r>
            <a:r>
              <a:rPr sz="7000" b="1" spc="-280" dirty="0">
                <a:solidFill>
                  <a:srgbClr val="1B334D"/>
                </a:solidFill>
                <a:latin typeface="Arial"/>
                <a:cs typeface="Arial"/>
              </a:rPr>
              <a:t>L</a:t>
            </a:r>
            <a:r>
              <a:rPr sz="7000" b="1" spc="235" dirty="0">
                <a:solidFill>
                  <a:srgbClr val="1B334D"/>
                </a:solidFill>
                <a:latin typeface="Arial"/>
                <a:cs typeface="Arial"/>
              </a:rPr>
              <a:t>I</a:t>
            </a:r>
            <a:r>
              <a:rPr sz="7000" b="1" spc="140" dirty="0">
                <a:solidFill>
                  <a:srgbClr val="1B334D"/>
                </a:solidFill>
                <a:latin typeface="Arial"/>
                <a:cs typeface="Arial"/>
              </a:rPr>
              <a:t>T</a:t>
            </a:r>
            <a:r>
              <a:rPr sz="7000" b="1" spc="-495" dirty="0">
                <a:solidFill>
                  <a:srgbClr val="1B334D"/>
                </a:solidFill>
                <a:latin typeface="Arial"/>
                <a:cs typeface="Arial"/>
              </a:rPr>
              <a:t>E</a:t>
            </a:r>
            <a:r>
              <a:rPr sz="7000" b="1" spc="-114" dirty="0">
                <a:solidFill>
                  <a:srgbClr val="1B334D"/>
                </a:solidFill>
                <a:latin typeface="Arial"/>
                <a:cs typeface="Arial"/>
              </a:rPr>
              <a:t>R</a:t>
            </a:r>
            <a:r>
              <a:rPr sz="7000" b="1" spc="265" dirty="0">
                <a:solidFill>
                  <a:srgbClr val="1B334D"/>
                </a:solidFill>
                <a:latin typeface="Arial"/>
                <a:cs typeface="Arial"/>
              </a:rPr>
              <a:t>A</a:t>
            </a:r>
            <a:r>
              <a:rPr sz="7000" b="1" spc="140" dirty="0">
                <a:solidFill>
                  <a:srgbClr val="1B334D"/>
                </a:solidFill>
                <a:latin typeface="Arial"/>
                <a:cs typeface="Arial"/>
              </a:rPr>
              <a:t>T</a:t>
            </a:r>
            <a:r>
              <a:rPr sz="7000" b="1" spc="150" dirty="0">
                <a:solidFill>
                  <a:srgbClr val="1B334D"/>
                </a:solidFill>
                <a:latin typeface="Arial"/>
                <a:cs typeface="Arial"/>
              </a:rPr>
              <a:t>U</a:t>
            </a:r>
            <a:r>
              <a:rPr sz="7000" b="1" spc="-110" dirty="0">
                <a:solidFill>
                  <a:srgbClr val="1B334D"/>
                </a:solidFill>
                <a:latin typeface="Arial"/>
                <a:cs typeface="Arial"/>
              </a:rPr>
              <a:t>R</a:t>
            </a:r>
            <a:endParaRPr sz="7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0654" y="2705100"/>
            <a:ext cx="8591550" cy="9525"/>
          </a:xfrm>
          <a:custGeom>
            <a:avLst/>
            <a:gdLst/>
            <a:ahLst/>
            <a:cxnLst/>
            <a:rect l="l" t="t" r="r" b="b"/>
            <a:pathLst>
              <a:path w="8591550" h="9525">
                <a:moveTo>
                  <a:pt x="8591550" y="9525"/>
                </a:moveTo>
                <a:lnTo>
                  <a:pt x="0" y="9525"/>
                </a:lnTo>
                <a:lnTo>
                  <a:pt x="0" y="0"/>
                </a:lnTo>
                <a:lnTo>
                  <a:pt x="8591550" y="0"/>
                </a:lnTo>
                <a:lnTo>
                  <a:pt x="8591550" y="952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27209" y="314685"/>
            <a:ext cx="9484995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 err="1"/>
              <a:t>Matriks</a:t>
            </a:r>
            <a:r>
              <a:rPr sz="2400" spc="-40" dirty="0"/>
              <a:t> </a:t>
            </a:r>
            <a:r>
              <a:rPr sz="2400" spc="-25" dirty="0"/>
              <a:t>Heatmap</a:t>
            </a:r>
            <a:br>
              <a:rPr lang="en-US" sz="2400" dirty="0"/>
            </a:br>
            <a:r>
              <a:rPr sz="2000" b="0" spc="-22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Analisis</a:t>
            </a:r>
            <a:r>
              <a:rPr sz="2000" b="0" spc="-22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2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4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menggunakan</a:t>
            </a:r>
            <a:r>
              <a:rPr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4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Matriks</a:t>
            </a:r>
            <a:r>
              <a:rPr sz="2000" b="0" spc="-245" dirty="0">
                <a:latin typeface="Arial Rounded MT Bold" panose="020F0704030504030204" pitchFamily="34" charset="0"/>
                <a:cs typeface="Arial" panose="020B0604020202020204" pitchFamily="34" charset="0"/>
              </a:rPr>
              <a:t> Heatmap </a:t>
            </a:r>
            <a:r>
              <a:rPr lang="en-US" sz="2000" b="0" spc="-24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4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adalah</a:t>
            </a:r>
            <a:r>
              <a:rPr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35" dirty="0">
                <a:latin typeface="Arial Rounded MT Bold" panose="020F0704030504030204" pitchFamily="34" charset="0"/>
                <a:cs typeface="Arial" panose="020B0604020202020204" pitchFamily="34" charset="0"/>
              </a:rPr>
              <a:t>proses </a:t>
            </a:r>
            <a:r>
              <a:rPr sz="2000" b="0" spc="-245" dirty="0">
                <a:latin typeface="Arial Rounded MT Bold" panose="020F0704030504030204" pitchFamily="34" charset="0"/>
                <a:cs typeface="Arial" panose="020B0604020202020204" pitchFamily="34" charset="0"/>
              </a:rPr>
              <a:t>menganalisa </a:t>
            </a:r>
            <a:r>
              <a:rPr sz="2000" b="0" spc="-220" dirty="0">
                <a:latin typeface="Arial Rounded MT Bold" panose="020F0704030504030204" pitchFamily="34" charset="0"/>
                <a:cs typeface="Arial" panose="020B0604020202020204" pitchFamily="34" charset="0"/>
              </a:rPr>
              <a:t>dengan  </a:t>
            </a:r>
            <a:r>
              <a:rPr sz="2000" b="0" spc="-24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menggunakan</a:t>
            </a:r>
            <a:r>
              <a:rPr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3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hasil</a:t>
            </a:r>
            <a:r>
              <a:rPr sz="2000" b="0" spc="-23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data </a:t>
            </a:r>
            <a:r>
              <a:rPr lang="en-US"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4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interaksi</a:t>
            </a:r>
            <a:r>
              <a:rPr sz="2000" b="0" spc="-24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4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1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dari</a:t>
            </a:r>
            <a:r>
              <a:rPr sz="2000" b="0" spc="-21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4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visualisasi</a:t>
            </a:r>
            <a:r>
              <a:rPr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54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pemetaan</a:t>
            </a:r>
            <a:r>
              <a:rPr sz="2000" b="0" spc="-254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54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2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dengan</a:t>
            </a:r>
            <a:r>
              <a:rPr lang="en-US" sz="2000" b="0" spc="-22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2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50" dirty="0">
                <a:latin typeface="Arial Rounded MT Bold" panose="020F0704030504030204" pitchFamily="34" charset="0"/>
                <a:cs typeface="Arial" panose="020B0604020202020204" pitchFamily="34" charset="0"/>
              </a:rPr>
              <a:t>komposisi  </a:t>
            </a:r>
            <a:r>
              <a:rPr sz="2000" b="0" spc="-235" dirty="0">
                <a:latin typeface="Arial Rounded MT Bold" panose="020F0704030504030204" pitchFamily="34" charset="0"/>
                <a:cs typeface="Arial" panose="020B0604020202020204" pitchFamily="34" charset="0"/>
              </a:rPr>
              <a:t>warna </a:t>
            </a:r>
            <a:r>
              <a:rPr sz="2000" b="0" spc="-215" dirty="0">
                <a:latin typeface="Arial Rounded MT Bold" panose="020F0704030504030204" pitchFamily="34" charset="0"/>
                <a:cs typeface="Arial" panose="020B0604020202020204" pitchFamily="34" charset="0"/>
              </a:rPr>
              <a:t>yang </a:t>
            </a:r>
            <a:r>
              <a:rPr lang="en-US" sz="2000" b="0" spc="-21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2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berbeda</a:t>
            </a:r>
            <a:r>
              <a:rPr sz="2000" b="0" spc="-22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180" dirty="0">
                <a:latin typeface="Arial Rounded MT Bold" panose="020F0704030504030204" pitchFamily="34" charset="0"/>
                <a:cs typeface="Arial" panose="020B0604020202020204" pitchFamily="34" charset="0"/>
              </a:rPr>
              <a:t>- </a:t>
            </a:r>
            <a:r>
              <a:rPr sz="2000" b="0" spc="-22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beda</a:t>
            </a:r>
            <a:r>
              <a:rPr sz="2000" b="0" spc="-225" dirty="0">
                <a:latin typeface="Arial Rounded MT Bold" panose="020F0704030504030204" pitchFamily="34" charset="0"/>
                <a:cs typeface="Arial" panose="020B0604020202020204" pitchFamily="34" charset="0"/>
              </a:rPr>
              <a:t>.</a:t>
            </a:r>
            <a:r>
              <a:rPr lang="en-US" sz="2000" b="0" spc="-22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2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04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Dengan</a:t>
            </a:r>
            <a:r>
              <a:rPr sz="2000" b="0" spc="-204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4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menggunakan</a:t>
            </a:r>
            <a:r>
              <a:rPr lang="en-US"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4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Matriks</a:t>
            </a:r>
            <a:r>
              <a:rPr sz="2000" b="0" spc="-24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4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45" dirty="0">
                <a:latin typeface="Arial Rounded MT Bold" panose="020F0704030504030204" pitchFamily="34" charset="0"/>
                <a:cs typeface="Arial" panose="020B0604020202020204" pitchFamily="34" charset="0"/>
              </a:rPr>
              <a:t>Heatmap </a:t>
            </a:r>
            <a:r>
              <a:rPr lang="en-US" sz="2000" b="0" spc="-24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2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peneliti</a:t>
            </a:r>
            <a:r>
              <a:rPr sz="2000" b="0" spc="-22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2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2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dapat</a:t>
            </a:r>
            <a:r>
              <a:rPr sz="2000" b="0" spc="-225" dirty="0">
                <a:latin typeface="Arial Rounded MT Bold" panose="020F0704030504030204" pitchFamily="34" charset="0"/>
                <a:cs typeface="Arial" panose="020B0604020202020204" pitchFamily="34" charset="0"/>
              </a:rPr>
              <a:t>  </a:t>
            </a:r>
            <a:r>
              <a:rPr sz="2000" b="0" spc="-24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mengetahui</a:t>
            </a:r>
            <a:r>
              <a:rPr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7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semakin</a:t>
            </a:r>
            <a:r>
              <a:rPr sz="2000" b="0" spc="-27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7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19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tinggi</a:t>
            </a:r>
            <a:r>
              <a:rPr sz="2000" b="0" spc="-19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19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54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angka</a:t>
            </a:r>
            <a:r>
              <a:rPr sz="2000" b="0" spc="-254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54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29" dirty="0">
                <a:latin typeface="Arial Rounded MT Bold" panose="020F0704030504030204" pitchFamily="34" charset="0"/>
                <a:cs typeface="Arial" panose="020B0604020202020204" pitchFamily="34" charset="0"/>
              </a:rPr>
              <a:t>pada </a:t>
            </a:r>
            <a:r>
              <a:rPr sz="2000" b="0" spc="-240" dirty="0">
                <a:latin typeface="Arial Rounded MT Bold" panose="020F0704030504030204" pitchFamily="34" charset="0"/>
                <a:cs typeface="Arial" panose="020B0604020202020204" pitchFamily="34" charset="0"/>
              </a:rPr>
              <a:t>suatu </a:t>
            </a:r>
            <a:r>
              <a:rPr sz="2000" b="0" spc="-26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kelompok</a:t>
            </a:r>
            <a:r>
              <a:rPr sz="2000" b="0" spc="-26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6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35" dirty="0">
                <a:latin typeface="Arial Rounded MT Bold" panose="020F0704030504030204" pitchFamily="34" charset="0"/>
                <a:cs typeface="Arial" panose="020B0604020202020204" pitchFamily="34" charset="0"/>
              </a:rPr>
              <a:t>data,</a:t>
            </a:r>
            <a:r>
              <a:rPr lang="en-US" sz="2000" b="0" spc="-23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3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30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maka</a:t>
            </a:r>
            <a:r>
              <a:rPr sz="2000" b="0" spc="-30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300" dirty="0">
                <a:latin typeface="Arial Rounded MT Bold" panose="020F0704030504030204" pitchFamily="34" charset="0"/>
                <a:cs typeface="Arial" panose="020B0604020202020204" pitchFamily="34" charset="0"/>
              </a:rPr>
              <a:t>  </a:t>
            </a:r>
            <a:r>
              <a:rPr sz="2000" b="0" spc="-229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perolehan</a:t>
            </a:r>
            <a:r>
              <a:rPr sz="2000" b="0" spc="-229" dirty="0">
                <a:latin typeface="Arial Rounded MT Bold" panose="020F0704030504030204" pitchFamily="34" charset="0"/>
                <a:cs typeface="Arial" panose="020B0604020202020204" pitchFamily="34" charset="0"/>
              </a:rPr>
              <a:t>  </a:t>
            </a:r>
            <a:r>
              <a:rPr sz="2000" b="0" spc="-250" dirty="0">
                <a:latin typeface="Arial Rounded MT Bold" panose="020F0704030504030204" pitchFamily="34" charset="0"/>
                <a:cs typeface="Arial" panose="020B0604020202020204" pitchFamily="34" charset="0"/>
              </a:rPr>
              <a:t>komposisi </a:t>
            </a:r>
            <a:r>
              <a:rPr sz="2000" b="0" spc="-23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warna</a:t>
            </a:r>
            <a:r>
              <a:rPr sz="2000" b="0" spc="-23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3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15" dirty="0">
                <a:latin typeface="Arial Rounded MT Bold" panose="020F0704030504030204" pitchFamily="34" charset="0"/>
                <a:cs typeface="Arial" panose="020B0604020202020204" pitchFamily="34" charset="0"/>
              </a:rPr>
              <a:t>yang</a:t>
            </a:r>
            <a:r>
              <a:rPr lang="en-US" sz="2000" b="0" spc="-21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1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4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ada</a:t>
            </a:r>
            <a:r>
              <a:rPr lang="en-US" sz="2000" b="0" spc="-24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4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29" dirty="0">
                <a:latin typeface="Arial Rounded MT Bold" panose="020F0704030504030204" pitchFamily="34" charset="0"/>
                <a:cs typeface="Arial" panose="020B0604020202020204" pitchFamily="34" charset="0"/>
              </a:rPr>
              <a:t>pada</a:t>
            </a:r>
            <a:r>
              <a:rPr lang="en-US" sz="2000" b="0" spc="-229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29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6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matriks</a:t>
            </a:r>
            <a:r>
              <a:rPr sz="2000" b="0" spc="-26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6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7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akan</a:t>
            </a:r>
            <a:r>
              <a:rPr sz="2000" b="0" spc="-27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7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7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semakin</a:t>
            </a:r>
            <a:r>
              <a:rPr sz="2000" b="0" spc="-27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7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25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gelap</a:t>
            </a:r>
            <a:r>
              <a:rPr sz="2000" b="0" spc="-22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000" b="0" spc="-225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20" dirty="0">
                <a:latin typeface="Arial Rounded MT Bold" panose="020F0704030504030204" pitchFamily="34" charset="0"/>
                <a:cs typeface="Arial" panose="020B0604020202020204" pitchFamily="34" charset="0"/>
              </a:rPr>
              <a:t>dan </a:t>
            </a:r>
            <a:r>
              <a:rPr sz="2000" b="0" spc="-21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begitu</a:t>
            </a:r>
            <a:r>
              <a:rPr lang="en-US" sz="2000" b="0" spc="-21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1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sz="2000" b="0" spc="-220" dirty="0">
                <a:latin typeface="Arial Rounded MT Bold" panose="020F0704030504030204" pitchFamily="34" charset="0"/>
                <a:cs typeface="Arial" panose="020B0604020202020204" pitchFamily="34" charset="0"/>
              </a:rPr>
              <a:t>juga  </a:t>
            </a:r>
            <a:r>
              <a:rPr sz="2000" b="0" spc="-245" dirty="0">
                <a:latin typeface="Arial Rounded MT Bold" panose="020F0704030504030204" pitchFamily="34" charset="0"/>
                <a:cs typeface="Arial" panose="020B0604020202020204" pitchFamily="34" charset="0"/>
              </a:rPr>
              <a:t>sebaliknya.</a:t>
            </a:r>
            <a:endParaRPr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0615" y="3390900"/>
            <a:ext cx="10432415" cy="409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1B334D"/>
                </a:solidFill>
                <a:latin typeface="Arial"/>
                <a:cs typeface="Arial"/>
              </a:rPr>
              <a:t>D. </a:t>
            </a:r>
            <a:r>
              <a:rPr sz="2400" b="1" spc="-35" dirty="0">
                <a:solidFill>
                  <a:srgbClr val="1B334D"/>
                </a:solidFill>
                <a:latin typeface="Arial"/>
                <a:cs typeface="Arial"/>
              </a:rPr>
              <a:t>Text</a:t>
            </a:r>
            <a:r>
              <a:rPr sz="2400" b="1" spc="-50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1B334D"/>
                </a:solidFill>
                <a:latin typeface="Arial"/>
                <a:cs typeface="Arial"/>
              </a:rPr>
              <a:t>Processing</a:t>
            </a:r>
            <a:endParaRPr sz="2400" dirty="0">
              <a:latin typeface="Arial"/>
              <a:cs typeface="Arial"/>
            </a:endParaRPr>
          </a:p>
          <a:p>
            <a:pPr marL="332105" indent="-320040">
              <a:lnSpc>
                <a:spcPct val="100000"/>
              </a:lnSpc>
              <a:spcBef>
                <a:spcPts val="1820"/>
              </a:spcBef>
              <a:buSzPct val="90000"/>
              <a:buFont typeface="Arial"/>
              <a:buChar char="●"/>
              <a:tabLst>
                <a:tab pos="332740" algn="l"/>
              </a:tabLst>
            </a:pPr>
            <a:r>
              <a:rPr sz="2000" b="1" spc="-260" dirty="0">
                <a:solidFill>
                  <a:srgbClr val="1B33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sz="2000" b="1" spc="-160" dirty="0">
                <a:solidFill>
                  <a:srgbClr val="1B33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04" dirty="0">
                <a:solidFill>
                  <a:srgbClr val="1B33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Folding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002155">
              <a:lnSpc>
                <a:spcPct val="116300"/>
              </a:lnSpc>
              <a:tabLst>
                <a:tab pos="2063114" algn="l"/>
                <a:tab pos="3749675" algn="l"/>
                <a:tab pos="4935220" algn="l"/>
              </a:tabLst>
            </a:pPr>
            <a:r>
              <a:rPr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Case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folding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adalah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salah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satu </a:t>
            </a:r>
            <a:r>
              <a:rPr sz="2000" spc="-19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bentuk</a:t>
            </a:r>
            <a:r>
              <a:rPr sz="2000" spc="-1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text</a:t>
            </a:r>
            <a:r>
              <a:rPr lang="en-US"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preprocessing </a:t>
            </a:r>
            <a:r>
              <a:rPr lang="en-US"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lang="en-US"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paling 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sederhana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dan</a:t>
            </a:r>
            <a:r>
              <a:rPr sz="2000" spc="-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efektif</a:t>
            </a:r>
            <a:r>
              <a:rPr sz="2000" spc="-1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meskipun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sering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diabaikan. </a:t>
            </a:r>
            <a:r>
              <a:rPr sz="2000" spc="-229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Tujuan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dari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30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case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folding 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untuk</a:t>
            </a:r>
            <a:r>
              <a:rPr sz="2000" spc="-1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1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mengubah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7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semua</a:t>
            </a:r>
            <a:r>
              <a:rPr sz="2000" spc="-2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huruf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dalam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dokumen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menjadi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huruf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7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kecil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. </a:t>
            </a:r>
            <a:r>
              <a:rPr lang="en-US"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Hanya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huruf </a:t>
            </a:r>
            <a:r>
              <a:rPr sz="2000" spc="-1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‘a’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sampai </a:t>
            </a:r>
            <a:r>
              <a:rPr sz="2000" spc="-10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‘z’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</a:t>
            </a:r>
            <a:r>
              <a:rPr sz="2000" spc="-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diterima.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Arial Black"/>
              <a:cs typeface="Arial Black"/>
            </a:endParaRPr>
          </a:p>
          <a:p>
            <a:pPr marL="332105" indent="-320040">
              <a:lnSpc>
                <a:spcPct val="100000"/>
              </a:lnSpc>
              <a:buSzPct val="90000"/>
              <a:buFont typeface="Arial"/>
              <a:buChar char="●"/>
              <a:tabLst>
                <a:tab pos="332740" algn="l"/>
              </a:tabLst>
            </a:pPr>
            <a:r>
              <a:rPr sz="2000" b="1" spc="-220" dirty="0">
                <a:solidFill>
                  <a:srgbClr val="1B33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Tokenizing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6300"/>
              </a:lnSpc>
              <a:tabLst>
                <a:tab pos="1235710" algn="l"/>
                <a:tab pos="2428875" algn="l"/>
                <a:tab pos="5427980" algn="l"/>
                <a:tab pos="5817870" algn="l"/>
                <a:tab pos="8977630" algn="l"/>
              </a:tabLst>
            </a:pP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Tokenizing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adalah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proses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pemisahan</a:t>
            </a:r>
            <a:r>
              <a:rPr sz="2000" spc="1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7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teks</a:t>
            </a:r>
            <a:r>
              <a:rPr sz="2000" spc="-1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menjadi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19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potongan</a:t>
            </a:r>
            <a:r>
              <a:rPr lang="en-US"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-</a:t>
            </a:r>
            <a:r>
              <a:rPr lang="en-US"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potongan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disebut 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sebagai</a:t>
            </a:r>
            <a:r>
              <a:rPr sz="2000" spc="-1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token</a:t>
            </a:r>
            <a:r>
              <a:rPr sz="2000" spc="-1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untuk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4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kemudian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</a:t>
            </a:r>
            <a:r>
              <a:rPr lang="en-US"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analisa. </a:t>
            </a:r>
            <a:r>
              <a:rPr lang="en-US"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Kata,  </a:t>
            </a:r>
            <a:r>
              <a:rPr lang="en-US"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angka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, 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simbol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,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tanda</a:t>
            </a:r>
            <a:r>
              <a:rPr sz="2000" spc="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8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baca</a:t>
            </a:r>
            <a:r>
              <a:rPr sz="2000" spc="-1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dan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entitas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penting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lainnya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dapat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dianggap</a:t>
            </a:r>
            <a:r>
              <a:rPr sz="2000" spc="1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sebagai</a:t>
            </a:r>
            <a:r>
              <a:rPr sz="2000" spc="-1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token.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Didalam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NLP,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token </a:t>
            </a:r>
            <a:r>
              <a:rPr lang="en-US"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3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diartikan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sebagai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“kata”</a:t>
            </a:r>
            <a:r>
              <a:rPr lang="en-US"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meskipun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tokenize</a:t>
            </a:r>
            <a:r>
              <a:rPr lang="en-US"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juga 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dapat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dilakukan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pada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paragraf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maupun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kalimat.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51048" y="6407261"/>
            <a:ext cx="8591550" cy="9525"/>
          </a:xfrm>
          <a:custGeom>
            <a:avLst/>
            <a:gdLst/>
            <a:ahLst/>
            <a:cxnLst/>
            <a:rect l="l" t="t" r="r" b="b"/>
            <a:pathLst>
              <a:path w="8591550" h="9525">
                <a:moveTo>
                  <a:pt x="8591550" y="9525"/>
                </a:moveTo>
                <a:lnTo>
                  <a:pt x="0" y="9525"/>
                </a:lnTo>
                <a:lnTo>
                  <a:pt x="0" y="0"/>
                </a:lnTo>
                <a:lnTo>
                  <a:pt x="8591550" y="0"/>
                </a:lnTo>
                <a:lnTo>
                  <a:pt x="8591550" y="952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5886" y="7358282"/>
            <a:ext cx="1876439" cy="190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15130" y="1028699"/>
            <a:ext cx="9525" cy="8229600"/>
          </a:xfrm>
          <a:custGeom>
            <a:avLst/>
            <a:gdLst/>
            <a:ahLst/>
            <a:cxnLst/>
            <a:rect l="l" t="t" r="r" b="b"/>
            <a:pathLst>
              <a:path w="9525" h="8229600">
                <a:moveTo>
                  <a:pt x="9525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9525" y="0"/>
                </a:lnTo>
                <a:lnTo>
                  <a:pt x="9525" y="8229600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7511" y="1352321"/>
            <a:ext cx="5061585" cy="21494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434"/>
              </a:spcBef>
            </a:pPr>
            <a:r>
              <a:rPr sz="7000" spc="170" dirty="0"/>
              <a:t>STUDI  </a:t>
            </a:r>
            <a:r>
              <a:rPr sz="7000" spc="-280" dirty="0"/>
              <a:t>L</a:t>
            </a:r>
            <a:r>
              <a:rPr sz="7000" spc="235" dirty="0"/>
              <a:t>I</a:t>
            </a:r>
            <a:r>
              <a:rPr sz="7000" spc="140" dirty="0"/>
              <a:t>T</a:t>
            </a:r>
            <a:r>
              <a:rPr sz="7000" spc="-495" dirty="0"/>
              <a:t>E</a:t>
            </a:r>
            <a:r>
              <a:rPr sz="7000" spc="-114" dirty="0"/>
              <a:t>R</a:t>
            </a:r>
            <a:r>
              <a:rPr sz="7000" spc="265" dirty="0"/>
              <a:t>A</a:t>
            </a:r>
            <a:r>
              <a:rPr sz="7000" spc="140" dirty="0"/>
              <a:t>T</a:t>
            </a:r>
            <a:r>
              <a:rPr sz="7000" spc="150" dirty="0"/>
              <a:t>U</a:t>
            </a:r>
            <a:r>
              <a:rPr sz="7000" spc="-110" dirty="0"/>
              <a:t>R</a:t>
            </a:r>
            <a:endParaRPr sz="7000"/>
          </a:p>
        </p:txBody>
      </p:sp>
      <p:sp>
        <p:nvSpPr>
          <p:cNvPr id="4" name="object 4"/>
          <p:cNvSpPr/>
          <p:nvPr/>
        </p:nvSpPr>
        <p:spPr>
          <a:xfrm>
            <a:off x="8047641" y="2967809"/>
            <a:ext cx="8591550" cy="9525"/>
          </a:xfrm>
          <a:custGeom>
            <a:avLst/>
            <a:gdLst/>
            <a:ahLst/>
            <a:cxnLst/>
            <a:rect l="l" t="t" r="r" b="b"/>
            <a:pathLst>
              <a:path w="8591550" h="9525">
                <a:moveTo>
                  <a:pt x="8591550" y="9525"/>
                </a:moveTo>
                <a:lnTo>
                  <a:pt x="0" y="9525"/>
                </a:lnTo>
                <a:lnTo>
                  <a:pt x="0" y="0"/>
                </a:lnTo>
                <a:lnTo>
                  <a:pt x="8591550" y="0"/>
                </a:lnTo>
                <a:lnTo>
                  <a:pt x="8591550" y="952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27209" y="1349102"/>
            <a:ext cx="9119235" cy="1051506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490"/>
              </a:spcBef>
              <a:buSzPct val="90000"/>
              <a:buFont typeface="Arial"/>
              <a:buChar char="●"/>
              <a:tabLst>
                <a:tab pos="332740" algn="l"/>
              </a:tabLst>
            </a:pPr>
            <a:r>
              <a:rPr sz="2000" b="1" spc="-204" dirty="0">
                <a:solidFill>
                  <a:srgbClr val="1B33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r>
              <a:rPr lang="en-US" sz="2000" b="1" spc="-204" dirty="0">
                <a:solidFill>
                  <a:srgbClr val="1B33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04" dirty="0">
                <a:solidFill>
                  <a:srgbClr val="1B33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204" dirty="0" err="1">
                <a:solidFill>
                  <a:srgbClr val="1B33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sz="2000" b="1" spc="-204" dirty="0">
                <a:solidFill>
                  <a:srgbClr val="1B33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6300"/>
              </a:lnSpc>
              <a:tabLst>
                <a:tab pos="1549400" algn="l"/>
                <a:tab pos="3785235" algn="l"/>
                <a:tab pos="5990590" algn="l"/>
              </a:tabLst>
            </a:pP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Filtering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adalah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tahap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mengambil</a:t>
            </a:r>
            <a:r>
              <a:rPr sz="2000" spc="15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kata-kata</a:t>
            </a:r>
            <a:r>
              <a:rPr sz="2000" spc="-1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penting</a:t>
            </a:r>
            <a:r>
              <a:rPr lang="en-US"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dari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hasil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token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dengan 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menggunakan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algoritma</a:t>
            </a:r>
            <a:r>
              <a:rPr sz="2000" spc="-1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stoplist</a:t>
            </a:r>
            <a:r>
              <a:rPr lang="en-US"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(membuang 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kata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kurang 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penting)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atau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wordlist 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(</a:t>
            </a:r>
            <a:r>
              <a:rPr sz="2000" spc="-23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menyimpan</a:t>
            </a:r>
            <a:r>
              <a:rPr lang="en-US"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kata</a:t>
            </a:r>
            <a:r>
              <a:rPr sz="2000" spc="-1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penting).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7209" y="3642009"/>
            <a:ext cx="8433435" cy="105028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490"/>
              </a:spcBef>
              <a:buSzPct val="90000"/>
              <a:buFont typeface="Arial"/>
              <a:buChar char="●"/>
              <a:tabLst>
                <a:tab pos="332740" algn="l"/>
              </a:tabLst>
            </a:pPr>
            <a:r>
              <a:rPr sz="2000" b="1" spc="-240" dirty="0">
                <a:solidFill>
                  <a:srgbClr val="1B33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lnSpc>
                <a:spcPct val="100000"/>
              </a:lnSpc>
              <a:spcBef>
                <a:spcPts val="490"/>
              </a:spcBef>
              <a:buSzPct val="90000"/>
              <a:tabLst>
                <a:tab pos="332740" algn="l"/>
              </a:tabLst>
            </a:pP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Stemming adalah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proses menghilangkan</a:t>
            </a:r>
            <a:r>
              <a:rPr sz="2000" spc="1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infleksikata</a:t>
            </a:r>
            <a:r>
              <a:rPr sz="2000" spc="-1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3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ke	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bentuk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dasarnya, 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namun bentuk dasar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tersebut</a:t>
            </a:r>
            <a:r>
              <a:rPr sz="2000" spc="1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tidak</a:t>
            </a:r>
            <a:r>
              <a:rPr sz="2000" spc="-1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berarti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8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sama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dengan </a:t>
            </a:r>
            <a:r>
              <a:rPr sz="2000" spc="-2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akar 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kata 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(root  </a:t>
            </a:r>
            <a:r>
              <a:rPr sz="2000" spc="-19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word).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3957" y="6105490"/>
            <a:ext cx="10432415" cy="17976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490"/>
              </a:spcBef>
              <a:buSzPct val="90000"/>
              <a:buFont typeface="Arial"/>
              <a:buChar char="●"/>
              <a:tabLst>
                <a:tab pos="332740" algn="l"/>
              </a:tabLst>
            </a:pPr>
            <a:r>
              <a:rPr sz="2000" b="1" spc="-220" dirty="0">
                <a:solidFill>
                  <a:srgbClr val="1B33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Tokenizing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6300"/>
              </a:lnSpc>
              <a:tabLst>
                <a:tab pos="1235710" algn="l"/>
                <a:tab pos="2428875" algn="l"/>
                <a:tab pos="5427980" algn="l"/>
                <a:tab pos="5817870" algn="l"/>
                <a:tab pos="8977630" algn="l"/>
              </a:tabLst>
            </a:pP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Tokenizing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adalah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proses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pemisahan</a:t>
            </a:r>
            <a:r>
              <a:rPr sz="2000" spc="1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7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teks</a:t>
            </a:r>
            <a:r>
              <a:rPr sz="2000" spc="-1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menjadi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potongan-potongan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disebut 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sebagai</a:t>
            </a:r>
            <a:r>
              <a:rPr sz="2000" spc="-1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token</a:t>
            </a:r>
            <a:r>
              <a:rPr sz="2000" spc="-1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untuk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4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kemudian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analisa. 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Kata, 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angka,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simbol, tanda</a:t>
            </a:r>
            <a:r>
              <a:rPr sz="2000" spc="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8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baca</a:t>
            </a:r>
            <a:r>
              <a:rPr sz="2000" spc="-1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dan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entitas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penting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lainnya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dapat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dianggap</a:t>
            </a:r>
            <a:r>
              <a:rPr sz="2000" spc="1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sebagai</a:t>
            </a:r>
            <a:r>
              <a:rPr sz="2000" spc="-1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token.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Didalam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NLP,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token </a:t>
            </a:r>
            <a:r>
              <a:rPr lang="en-US"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3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diartikan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sebagai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“kata”  </a:t>
            </a:r>
            <a:r>
              <a:rPr lang="en-US"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meskipun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tokenize </a:t>
            </a:r>
            <a:r>
              <a:rPr lang="en-US"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juga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dapat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dilakukan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pada 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paragraf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3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maupun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4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kalimat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7641" y="5429694"/>
            <a:ext cx="8591550" cy="9525"/>
          </a:xfrm>
          <a:custGeom>
            <a:avLst/>
            <a:gdLst/>
            <a:ahLst/>
            <a:cxnLst/>
            <a:rect l="l" t="t" r="r" b="b"/>
            <a:pathLst>
              <a:path w="8591550" h="9525">
                <a:moveTo>
                  <a:pt x="8591550" y="9525"/>
                </a:moveTo>
                <a:lnTo>
                  <a:pt x="0" y="9525"/>
                </a:lnTo>
                <a:lnTo>
                  <a:pt x="0" y="0"/>
                </a:lnTo>
                <a:lnTo>
                  <a:pt x="8591550" y="0"/>
                </a:lnTo>
                <a:lnTo>
                  <a:pt x="8591550" y="952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5886" y="7358282"/>
            <a:ext cx="1876439" cy="190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314" y="1938070"/>
            <a:ext cx="9505949" cy="7324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2172" y="409626"/>
            <a:ext cx="612394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0" dirty="0"/>
              <a:t>METODOLOGI</a:t>
            </a:r>
            <a:endParaRPr sz="7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15130" y="1028705"/>
            <a:ext cx="9525" cy="8229600"/>
          </a:xfrm>
          <a:custGeom>
            <a:avLst/>
            <a:gdLst/>
            <a:ahLst/>
            <a:cxnLst/>
            <a:rect l="l" t="t" r="r" b="b"/>
            <a:pathLst>
              <a:path w="9525" h="8229600">
                <a:moveTo>
                  <a:pt x="9525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9525" y="0"/>
                </a:lnTo>
                <a:lnTo>
                  <a:pt x="9525" y="8229600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921" y="944051"/>
            <a:ext cx="6123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0" dirty="0"/>
              <a:t>METODOLOGI</a:t>
            </a:r>
            <a:endParaRPr sz="7000"/>
          </a:p>
        </p:txBody>
      </p:sp>
      <p:sp>
        <p:nvSpPr>
          <p:cNvPr id="4" name="object 4"/>
          <p:cNvSpPr/>
          <p:nvPr/>
        </p:nvSpPr>
        <p:spPr>
          <a:xfrm>
            <a:off x="7954274" y="2766702"/>
            <a:ext cx="8591550" cy="9525"/>
          </a:xfrm>
          <a:custGeom>
            <a:avLst/>
            <a:gdLst/>
            <a:ahLst/>
            <a:cxnLst/>
            <a:rect l="l" t="t" r="r" b="b"/>
            <a:pathLst>
              <a:path w="8591550" h="9525">
                <a:moveTo>
                  <a:pt x="8591550" y="9525"/>
                </a:moveTo>
                <a:lnTo>
                  <a:pt x="0" y="9525"/>
                </a:lnTo>
                <a:lnTo>
                  <a:pt x="0" y="0"/>
                </a:lnTo>
                <a:lnTo>
                  <a:pt x="8591550" y="0"/>
                </a:lnTo>
                <a:lnTo>
                  <a:pt x="8591550" y="9525"/>
                </a:lnTo>
                <a:close/>
              </a:path>
            </a:pathLst>
          </a:custGeom>
          <a:solidFill>
            <a:srgbClr val="BF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30435" y="1489279"/>
            <a:ext cx="952246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100"/>
              </a:spcBef>
            </a:pP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Data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Scraping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atau </a:t>
            </a:r>
            <a:r>
              <a:rPr sz="2000" spc="-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Web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Scraping 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diambil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dari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halaman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website: 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https://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  <a:hlinkClick r:id="rId2"/>
              </a:rPr>
              <a:t>www.pararius.com/apartments/den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haag?ac=1</a:t>
            </a:r>
            <a:r>
              <a:rPr lang="en-US"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dan https://twitter.com/Pararius.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Setelah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mendapatkan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data 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dari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website </a:t>
            </a:r>
            <a:r>
              <a:rPr lang="en-US"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dan twitter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Pararius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, </a:t>
            </a:r>
            <a:r>
              <a:rPr lang="en-US"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30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maka</a:t>
            </a:r>
            <a:r>
              <a:rPr lang="en-US" sz="2000" spc="-3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3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export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dalam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bentuk</a:t>
            </a:r>
            <a:r>
              <a:rPr sz="2000" spc="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csv.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0435" y="985919"/>
            <a:ext cx="236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1B334D"/>
                </a:solidFill>
                <a:latin typeface="Arial"/>
                <a:cs typeface="Arial"/>
              </a:rPr>
              <a:t>A. </a:t>
            </a:r>
            <a:r>
              <a:rPr sz="2400" b="1" spc="-85" dirty="0">
                <a:solidFill>
                  <a:srgbClr val="1B334D"/>
                </a:solidFill>
                <a:latin typeface="Arial"/>
                <a:cs typeface="Arial"/>
              </a:rPr>
              <a:t>Scraping</a:t>
            </a:r>
            <a:r>
              <a:rPr sz="2400" b="1" spc="-95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B334D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5886" y="7358282"/>
            <a:ext cx="1876439" cy="1902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30435" y="2946021"/>
            <a:ext cx="10532110" cy="580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372745" algn="l"/>
              </a:tabLst>
            </a:pPr>
            <a:r>
              <a:rPr sz="2400" b="1" spc="-5" dirty="0">
                <a:solidFill>
                  <a:srgbClr val="1B334D"/>
                </a:solidFill>
                <a:latin typeface="Arial"/>
                <a:cs typeface="Arial"/>
              </a:rPr>
              <a:t>Data</a:t>
            </a:r>
            <a:r>
              <a:rPr sz="2400" b="1" spc="-40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1B334D"/>
                </a:solidFill>
                <a:latin typeface="Arial"/>
                <a:cs typeface="Arial"/>
              </a:rPr>
              <a:t>Extraction</a:t>
            </a:r>
            <a:endParaRPr sz="2400" dirty="0">
              <a:latin typeface="Arial"/>
              <a:cs typeface="Arial"/>
            </a:endParaRPr>
          </a:p>
          <a:p>
            <a:pPr marL="12700" marR="1925955">
              <a:lnSpc>
                <a:spcPct val="115599"/>
              </a:lnSpc>
              <a:spcBef>
                <a:spcPts val="1455"/>
              </a:spcBef>
            </a:pP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Data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Extraction 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4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merupakan</a:t>
            </a:r>
            <a:r>
              <a:rPr lang="en-US"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langkah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dari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alur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penelitian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</a:t>
            </a:r>
            <a:r>
              <a:rPr lang="en-US"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mengambil  data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dari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file</a:t>
            </a:r>
            <a:r>
              <a:rPr lang="en-US"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.csv </a:t>
            </a:r>
            <a:r>
              <a:rPr lang="en-US" sz="2000" spc="-2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lang="en-US"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telah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dikeluarkan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6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saat</a:t>
            </a:r>
            <a:r>
              <a:rPr lang="en-US"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tahap 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data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scraping</a:t>
            </a:r>
            <a:r>
              <a:rPr sz="2000" spc="1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dengan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9514840" algn="l"/>
              </a:tabLst>
            </a:pPr>
            <a:r>
              <a:rPr lang="en-ID"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L</a:t>
            </a:r>
            <a:r>
              <a:rPr sz="2000" spc="-204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ibrary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</a:t>
            </a:r>
            <a:r>
              <a:rPr sz="2000" u="sng" spc="-229" dirty="0">
                <a:solidFill>
                  <a:srgbClr val="1B334D"/>
                </a:solidFill>
                <a:uFill>
                  <a:solidFill>
                    <a:srgbClr val="BFF0F6"/>
                  </a:solidFill>
                </a:uFill>
                <a:latin typeface="Arial Rounded MT Bold" panose="020F0704030504030204" pitchFamily="34" charset="0"/>
                <a:cs typeface="Arial Black"/>
              </a:rPr>
              <a:t>andas</a:t>
            </a:r>
            <a:r>
              <a:rPr sz="2000" u="sng" spc="-229" dirty="0">
                <a:solidFill>
                  <a:srgbClr val="1B334D"/>
                </a:solidFill>
                <a:uFill>
                  <a:solidFill>
                    <a:srgbClr val="BFF0F6"/>
                  </a:solidFill>
                </a:uFill>
                <a:latin typeface="Arial Black"/>
                <a:cs typeface="Arial Black"/>
              </a:rPr>
              <a:t>	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950" dirty="0">
              <a:latin typeface="Arial Black"/>
              <a:cs typeface="Arial Black"/>
            </a:endParaRPr>
          </a:p>
          <a:p>
            <a:pPr marL="371475" indent="-359410">
              <a:lnSpc>
                <a:spcPct val="100000"/>
              </a:lnSpc>
              <a:buAutoNum type="alphaUcPeriod" startAt="3"/>
              <a:tabLst>
                <a:tab pos="372110" algn="l"/>
              </a:tabLst>
            </a:pPr>
            <a:r>
              <a:rPr sz="2400" b="1" spc="-95" dirty="0">
                <a:solidFill>
                  <a:srgbClr val="1B334D"/>
                </a:solidFill>
                <a:latin typeface="Arial"/>
                <a:cs typeface="Arial"/>
              </a:rPr>
              <a:t>Checking </a:t>
            </a:r>
            <a:r>
              <a:rPr sz="2400" b="1" spc="-105" dirty="0">
                <a:solidFill>
                  <a:srgbClr val="1B334D"/>
                </a:solidFill>
                <a:latin typeface="Arial"/>
                <a:cs typeface="Arial"/>
              </a:rPr>
              <a:t>Korelasi</a:t>
            </a:r>
            <a:r>
              <a:rPr sz="2400" b="1" spc="20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B334D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895"/>
              </a:spcBef>
              <a:tabLst>
                <a:tab pos="1048385" algn="l"/>
                <a:tab pos="1729105" algn="l"/>
                <a:tab pos="2590800" algn="l"/>
                <a:tab pos="3412490" algn="l"/>
                <a:tab pos="4092575" algn="l"/>
                <a:tab pos="4657090" algn="l"/>
                <a:tab pos="5511165" algn="l"/>
                <a:tab pos="6274435" algn="l"/>
                <a:tab pos="6815455" algn="l"/>
                <a:tab pos="8041640" algn="l"/>
                <a:tab pos="8916670" algn="l"/>
                <a:tab pos="9666605" algn="l"/>
              </a:tabLst>
            </a:pPr>
            <a:r>
              <a:rPr sz="2000" spc="-4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o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l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2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3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o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l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o</a:t>
            </a:r>
            <a:r>
              <a:rPr sz="2000" spc="-3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1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1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2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4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o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l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o</a:t>
            </a:r>
            <a:r>
              <a:rPr sz="2000" spc="-3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1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</a:t>
            </a:r>
            <a:r>
              <a:rPr sz="2000" spc="-3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c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.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6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J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</a:t>
            </a:r>
            <a:r>
              <a:rPr sz="2000" spc="-3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1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w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</a:t>
            </a:r>
            <a:r>
              <a:rPr sz="2000" spc="-28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e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</a:t>
            </a:r>
            <a:r>
              <a:rPr sz="2000" spc="-1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g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30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3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	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n</a:t>
            </a:r>
            <a:r>
              <a:rPr sz="2000" spc="-1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</a:t>
            </a:r>
            <a:r>
              <a:rPr sz="2000" spc="-21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</a:t>
            </a:r>
            <a:r>
              <a:rPr sz="2000" spc="-3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a</a:t>
            </a:r>
            <a:r>
              <a:rPr sz="2000" spc="-2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</a:t>
            </a:r>
            <a:r>
              <a:rPr sz="2000" spc="-204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 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korelasi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yang </a:t>
            </a:r>
            <a:r>
              <a:rPr lang="en-US" sz="2000" spc="-21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rendah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. </a:t>
            </a:r>
            <a:r>
              <a:rPr sz="2000" spc="-3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Jika </a:t>
            </a:r>
            <a:r>
              <a:rPr lang="en-US" sz="2000" spc="-3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    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berwarna</a:t>
            </a:r>
            <a:r>
              <a:rPr lang="en-US"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7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semakin</a:t>
            </a:r>
            <a:r>
              <a:rPr sz="2000" spc="-2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7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gelap</a:t>
            </a:r>
            <a:r>
              <a:rPr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30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maka</a:t>
            </a:r>
            <a:r>
              <a:rPr sz="2000" spc="-30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indikasi </a:t>
            </a:r>
            <a:r>
              <a:rPr sz="2000" spc="-24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korelasinya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7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semakin</a:t>
            </a:r>
            <a:r>
              <a:rPr sz="2000" spc="-1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1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baik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Arial Rounded MT Bold" panose="020F0704030504030204" pitchFamily="34" charset="0"/>
              <a:cs typeface="Arial Black"/>
            </a:endParaRPr>
          </a:p>
          <a:p>
            <a:pPr marL="392430" indent="-380365">
              <a:lnSpc>
                <a:spcPct val="100000"/>
              </a:lnSpc>
              <a:buFont typeface="Arial"/>
              <a:buAutoNum type="alphaUcPeriod" startAt="4"/>
              <a:tabLst>
                <a:tab pos="393065" algn="l"/>
              </a:tabLst>
            </a:pPr>
            <a:r>
              <a:rPr sz="2400" b="1" i="1" spc="-30" dirty="0">
                <a:solidFill>
                  <a:srgbClr val="1B334D"/>
                </a:solidFill>
                <a:latin typeface="Arial"/>
                <a:cs typeface="Arial"/>
              </a:rPr>
              <a:t>Text</a:t>
            </a:r>
            <a:r>
              <a:rPr sz="2400" b="1" i="1" spc="-40" dirty="0">
                <a:solidFill>
                  <a:srgbClr val="1B334D"/>
                </a:solidFill>
                <a:latin typeface="Arial"/>
                <a:cs typeface="Arial"/>
              </a:rPr>
              <a:t> </a:t>
            </a:r>
            <a:r>
              <a:rPr sz="2400" b="1" i="1" spc="-105" dirty="0">
                <a:solidFill>
                  <a:srgbClr val="1B334D"/>
                </a:solidFill>
                <a:latin typeface="Arial"/>
                <a:cs typeface="Arial"/>
              </a:rPr>
              <a:t>Processing</a:t>
            </a:r>
            <a:endParaRPr sz="2400" dirty="0">
              <a:latin typeface="Arial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1775"/>
              </a:spcBef>
              <a:buChar char="-"/>
              <a:tabLst>
                <a:tab pos="186690" algn="l"/>
              </a:tabLst>
            </a:pP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Pengubahan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dengan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3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menghilangkan</a:t>
            </a:r>
            <a:r>
              <a:rPr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huruf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“@”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pada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6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kolom</a:t>
            </a:r>
            <a:r>
              <a:rPr lang="en-US" sz="2000" spc="-26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3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review.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  <a:p>
            <a:pPr marL="186055" indent="-173990">
              <a:lnSpc>
                <a:spcPct val="100000"/>
              </a:lnSpc>
              <a:spcBef>
                <a:spcPts val="375"/>
              </a:spcBef>
              <a:buChar char="-"/>
              <a:tabLst>
                <a:tab pos="186690" algn="l"/>
              </a:tabLst>
            </a:pPr>
            <a:r>
              <a:rPr sz="2000" spc="-22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Pengubahan</a:t>
            </a:r>
            <a:r>
              <a:rPr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huruf</a:t>
            </a:r>
            <a:r>
              <a:rPr lang="en-US"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kapital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menjadi</a:t>
            </a: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huruf</a:t>
            </a:r>
            <a:r>
              <a:rPr sz="2000" spc="12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kecil.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  <a:p>
            <a:pPr marL="186055" indent="-173990">
              <a:lnSpc>
                <a:spcPct val="100000"/>
              </a:lnSpc>
              <a:spcBef>
                <a:spcPts val="375"/>
              </a:spcBef>
              <a:buChar char="-"/>
              <a:tabLst>
                <a:tab pos="186690" algn="l"/>
              </a:tabLst>
            </a:pPr>
            <a:r>
              <a:rPr sz="2000" spc="-24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Pemisahan</a:t>
            </a:r>
            <a:r>
              <a:rPr lang="en-US"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7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teks</a:t>
            </a:r>
            <a:r>
              <a:rPr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setelah</a:t>
            </a:r>
            <a:r>
              <a:rPr lang="en-US"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tanda 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baca</a:t>
            </a:r>
            <a:r>
              <a:rPr sz="2000" spc="-16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7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(.)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  <a:p>
            <a:pPr marL="186055" indent="-173990">
              <a:lnSpc>
                <a:spcPct val="100000"/>
              </a:lnSpc>
              <a:spcBef>
                <a:spcPts val="375"/>
              </a:spcBef>
              <a:buChar char="-"/>
              <a:tabLst>
                <a:tab pos="186690" algn="l"/>
              </a:tabLst>
            </a:pPr>
            <a:r>
              <a:rPr sz="2000" spc="-229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Mengambil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kata-kata </a:t>
            </a:r>
            <a:r>
              <a:rPr lang="en-US" sz="2000" spc="-229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1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penting</a:t>
            </a:r>
            <a:r>
              <a:rPr sz="2000" spc="-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9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(filtering)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  <a:p>
            <a:pPr marL="186055" indent="-173990">
              <a:lnSpc>
                <a:spcPct val="100000"/>
              </a:lnSpc>
              <a:spcBef>
                <a:spcPts val="375"/>
              </a:spcBef>
              <a:buChar char="-"/>
              <a:tabLst>
                <a:tab pos="186690" algn="l"/>
              </a:tabLst>
            </a:pPr>
            <a:r>
              <a:rPr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Stemming</a:t>
            </a:r>
            <a:r>
              <a:rPr lang="en-US" sz="2000" spc="-24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5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membuang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kata</a:t>
            </a:r>
            <a:r>
              <a:rPr lang="en-US"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5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depan</a:t>
            </a:r>
            <a:r>
              <a:rPr lang="en-US" sz="2000" spc="-22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2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sehingga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35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hanya</a:t>
            </a:r>
            <a:r>
              <a:rPr lang="en-US" sz="2000" spc="-23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15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6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menyisakan</a:t>
            </a:r>
            <a:r>
              <a:rPr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15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80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kata</a:t>
            </a:r>
            <a:r>
              <a:rPr sz="2000" spc="-15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lang="en-US" sz="2000" spc="-155" dirty="0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 </a:t>
            </a:r>
            <a:r>
              <a:rPr sz="2000" spc="-240" dirty="0" err="1">
                <a:solidFill>
                  <a:srgbClr val="1B334D"/>
                </a:solidFill>
                <a:latin typeface="Arial Rounded MT Bold" panose="020F0704030504030204" pitchFamily="34" charset="0"/>
                <a:cs typeface="Arial Black"/>
              </a:rPr>
              <a:t>dasar</a:t>
            </a:r>
            <a:endParaRPr sz="2000" dirty="0">
              <a:latin typeface="Arial Rounded MT Bold" panose="020F0704030504030204" pitchFamily="34" charset="0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334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1312</Words>
  <Application>Microsoft Office PowerPoint</Application>
  <PresentationFormat>Custom</PresentationFormat>
  <Paragraphs>140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Arial Black</vt:lpstr>
      <vt:lpstr>Arial Rounded MT Bold</vt:lpstr>
      <vt:lpstr>Calibri</vt:lpstr>
      <vt:lpstr>Times New Roman</vt:lpstr>
      <vt:lpstr>Office Theme</vt:lpstr>
      <vt:lpstr>PowerPoint Presentation</vt:lpstr>
      <vt:lpstr>Today's Discussion</vt:lpstr>
      <vt:lpstr>GET INSPIRED</vt:lpstr>
      <vt:lpstr>LATAR  BELAKANG</vt:lpstr>
      <vt:lpstr>A. Web Scraping Web Scraping  merupakan  teknik  yang  digunakan  untuk  mengambil  data  atau  informasi  dari sebuah  website  secara  otomatis.  Web Scraping  bertujuan  untuk  mencari  data  tertentu  untuk kemudian  dikumpulkan  dalam  s atu  platform baru.  Manfaat  dari web scraping  adalah agar  informasi  yang  dikeruk  dapat l ebih  fokus  sehingga  lebih  mudah  dalam  mencari  suatu data tertentu, dan data  yang dikeruk  juga  memliki  ukuran  data  yang bervariasi.</vt:lpstr>
      <vt:lpstr>Matriks Heatmap Analisis  menggunakan  Matriks Heatmap  adalah  proses menganalisa dengan  menggunakan  hasil data  interaksi  dari visualisasi  pemetaan  dengan  komposisi  warna yang  berbeda - beda.  Dengan menggunakan  Matriks  Heatmap  peneliti  dapat  mengetahui  semakin  tinggi  angka  pada suatu kelompok  data,  maka   perolehan  komposisi warna  yang  ada  pada  matriks  akan  semakin  gelap  dan begitu  juga  sebaliknya.</vt:lpstr>
      <vt:lpstr>STUDI  LITERATUR</vt:lpstr>
      <vt:lpstr>METODOLOGI</vt:lpstr>
      <vt:lpstr>METODOLOGI</vt:lpstr>
      <vt:lpstr>METODOLOGI</vt:lpstr>
      <vt:lpstr>Install &amp; Import  Library</vt:lpstr>
      <vt:lpstr>Generate URL &amp;  Find Apartment  Dataset</vt:lpstr>
      <vt:lpstr>Export Apartment  Dataset To CSV  File</vt:lpstr>
      <vt:lpstr>Generate API  Twitter</vt:lpstr>
      <vt:lpstr>Authentication  API Twitter</vt:lpstr>
      <vt:lpstr>Define Function  to Create  Dataframe</vt:lpstr>
      <vt:lpstr>Data Extraction</vt:lpstr>
      <vt:lpstr>Data Preprocessing</vt:lpstr>
      <vt:lpstr>Data Preprocessing</vt:lpstr>
      <vt:lpstr>Data Preprocessing</vt:lpstr>
      <vt:lpstr>Data Description &amp; Info</vt:lpstr>
      <vt:lpstr>Heatmap Correlation</vt:lpstr>
      <vt:lpstr>Text Processing (Natural Language Processing)</vt:lpstr>
      <vt:lpstr>Removal Punctuation</vt:lpstr>
      <vt:lpstr>Removal Emoji</vt:lpstr>
      <vt:lpstr>Removal HTML Attribute</vt:lpstr>
      <vt:lpstr>Lower Casing</vt:lpstr>
      <vt:lpstr>Tokenization</vt:lpstr>
      <vt:lpstr>Removal Stopwords</vt:lpstr>
      <vt:lpstr>Stemming</vt:lpstr>
      <vt:lpstr>Lemmatization</vt:lpstr>
      <vt:lpstr>Sentiment Analysis</vt:lpstr>
      <vt:lpstr>Sentiment Analysis</vt:lpstr>
      <vt:lpstr>Sentiment Analysis</vt:lpstr>
      <vt:lpstr>Sentiment Analysis</vt:lpstr>
      <vt:lpstr>Random Forest Model</vt:lpstr>
      <vt:lpstr>Random Forest Model</vt:lpstr>
      <vt:lpstr>Random Forest Model</vt:lpstr>
      <vt:lpstr>Random Forest Model</vt:lpstr>
      <vt:lpstr>Random Forest Model</vt:lpstr>
      <vt:lpstr>Random Forest Model</vt:lpstr>
      <vt:lpstr>Linear Regression Model</vt:lpstr>
      <vt:lpstr>Linear Regression Model</vt:lpstr>
      <vt:lpstr>Linear Regression Model</vt:lpstr>
      <vt:lpstr>Linear Regression Model</vt:lpstr>
      <vt:lpstr>Linear Regression Model</vt:lpstr>
      <vt:lpstr>Linear Regression Model</vt:lpstr>
      <vt:lpstr>Linear Regression Model</vt:lpstr>
      <vt:lpstr>Linear Regression Model</vt:lpstr>
      <vt:lpstr>Linear Regression Model</vt:lpstr>
      <vt:lpstr>Linear Regression Model</vt:lpstr>
      <vt:lpstr>Kesimpulan</vt:lpstr>
      <vt:lpstr>Work Role Kelompok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Green Simple Illustrated People Statistics Infographic Education Presentation</dc:title>
  <dc:creator>THENDY RHENALDY</dc:creator>
  <cp:keywords>DAEwaheSIac,BAEWfdjOvMU</cp:keywords>
  <cp:lastModifiedBy> </cp:lastModifiedBy>
  <cp:revision>1</cp:revision>
  <dcterms:created xsi:type="dcterms:W3CDTF">2021-11-28T04:05:26Z</dcterms:created>
  <dcterms:modified xsi:type="dcterms:W3CDTF">2021-11-28T04:30:59Z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2021-11-27T00:00:00Z</vt:filetime>
  </property>
  <property fmtid="{D5CDD505-2E9C-101B-9397-08002B2CF9AE}" pid="3" name="Creator">
    <vt:lpwstr>Canva</vt:lpwstr>
  </property>
  <property fmtid="{D5CDD505-2E9C-101B-9397-08002B2CF9AE}" pid="4" name="LastSaved">
    <vt:filetime>2021-11-28T00:00:00Z</vt:filetime>
  </property>
</Properties>
</file>