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notesMasterIdLst>
    <p:notesMasterId r:id="rId12"/>
  </p:notesMasterIdLst>
  <p:sldIdLst>
    <p:sldId id="256" r:id="rId2"/>
    <p:sldId id="258" r:id="rId3"/>
    <p:sldId id="260" r:id="rId4"/>
    <p:sldId id="261" r:id="rId5"/>
    <p:sldId id="262" r:id="rId6"/>
    <p:sldId id="263" r:id="rId7"/>
    <p:sldId id="264" r:id="rId8"/>
    <p:sldId id="266" r:id="rId9"/>
    <p:sldId id="267" r:id="rId10"/>
    <p:sldId id="265" r:id="rId11"/>
  </p:sldIdLst>
  <p:sldSz cx="18288000" cy="10287000"/>
  <p:notesSz cx="6858000" cy="9144000"/>
  <p:embeddedFontLst>
    <p:embeddedFont>
      <p:font typeface="Assistant" pitchFamily="2" charset="-79"/>
      <p:regular r:id="rId13"/>
      <p:bold r:id="rId14"/>
    </p:embeddedFont>
    <p:embeddedFont>
      <p:font typeface="Rockwell" panose="02060603020205020403" pitchFamily="18" charset="77"/>
      <p:regular r:id="rId15"/>
      <p:bold r:id="rId16"/>
      <p:italic r:id="rId17"/>
      <p:boldItalic r:id="rId18"/>
    </p:embeddedFont>
    <p:embeddedFont>
      <p:font typeface="Source Serif Pro" panose="02040603050405020204" pitchFamily="18" charset="0"/>
      <p:regular r:id="rId19"/>
      <p:bold r:id="rId20"/>
      <p:italic r:id="rId21"/>
      <p:boldItalic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A257C1-BB89-C144-8689-FB7ED12FAD1C}" v="42" dt="2024-09-09T01:26:06.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58" autoAdjust="0"/>
  </p:normalViewPr>
  <p:slideViewPr>
    <p:cSldViewPr>
      <p:cViewPr varScale="1">
        <p:scale>
          <a:sx n="71" d="100"/>
          <a:sy n="71" d="100"/>
        </p:scale>
        <p:origin x="1296" y="4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Henein" userId="89589ead63eab9ec" providerId="LiveId" clId="{4EA257C1-BB89-C144-8689-FB7ED12FAD1C}"/>
    <pc:docChg chg="undo custSel addSld modSld">
      <pc:chgData name="Tony Henein" userId="89589ead63eab9ec" providerId="LiveId" clId="{4EA257C1-BB89-C144-8689-FB7ED12FAD1C}" dt="2024-09-09T01:27:23.371" v="1379" actId="1076"/>
      <pc:docMkLst>
        <pc:docMk/>
      </pc:docMkLst>
      <pc:sldChg chg="addSp modSp mod">
        <pc:chgData name="Tony Henein" userId="89589ead63eab9ec" providerId="LiveId" clId="{4EA257C1-BB89-C144-8689-FB7ED12FAD1C}" dt="2024-09-09T01:27:23.371" v="1379" actId="1076"/>
        <pc:sldMkLst>
          <pc:docMk/>
          <pc:sldMk cId="0" sldId="256"/>
        </pc:sldMkLst>
        <pc:spChg chg="add mod">
          <ac:chgData name="Tony Henein" userId="89589ead63eab9ec" providerId="LiveId" clId="{4EA257C1-BB89-C144-8689-FB7ED12FAD1C}" dt="2024-09-09T01:27:23.371" v="1379" actId="1076"/>
          <ac:spMkLst>
            <pc:docMk/>
            <pc:sldMk cId="0" sldId="256"/>
            <ac:spMk id="6" creationId="{916D4067-9D5D-3D2E-BA64-68BC53F1E280}"/>
          </ac:spMkLst>
        </pc:spChg>
      </pc:sldChg>
      <pc:sldChg chg="addSp delSp modSp mod">
        <pc:chgData name="Tony Henein" userId="89589ead63eab9ec" providerId="LiveId" clId="{4EA257C1-BB89-C144-8689-FB7ED12FAD1C}" dt="2024-09-09T00:49:28.042" v="90" actId="20577"/>
        <pc:sldMkLst>
          <pc:docMk/>
          <pc:sldMk cId="432619907" sldId="264"/>
        </pc:sldMkLst>
        <pc:spChg chg="mod">
          <ac:chgData name="Tony Henein" userId="89589ead63eab9ec" providerId="LiveId" clId="{4EA257C1-BB89-C144-8689-FB7ED12FAD1C}" dt="2024-09-09T00:41:13.401" v="7" actId="113"/>
          <ac:spMkLst>
            <pc:docMk/>
            <pc:sldMk cId="432619907" sldId="264"/>
            <ac:spMk id="5" creationId="{4E3120E3-1EE5-B205-B4AF-72F526E5276C}"/>
          </ac:spMkLst>
        </pc:spChg>
        <pc:spChg chg="mod">
          <ac:chgData name="Tony Henein" userId="89589ead63eab9ec" providerId="LiveId" clId="{4EA257C1-BB89-C144-8689-FB7ED12FAD1C}" dt="2024-09-09T00:43:54.584" v="24" actId="33524"/>
          <ac:spMkLst>
            <pc:docMk/>
            <pc:sldMk cId="432619907" sldId="264"/>
            <ac:spMk id="6" creationId="{3176C69D-5279-D0BB-21A0-34BFFD42E270}"/>
          </ac:spMkLst>
        </pc:spChg>
        <pc:spChg chg="mod">
          <ac:chgData name="Tony Henein" userId="89589ead63eab9ec" providerId="LiveId" clId="{4EA257C1-BB89-C144-8689-FB7ED12FAD1C}" dt="2024-09-09T00:49:28.042" v="90" actId="20577"/>
          <ac:spMkLst>
            <pc:docMk/>
            <pc:sldMk cId="432619907" sldId="264"/>
            <ac:spMk id="53" creationId="{3F66045B-FF4B-9919-62C7-EE6A772C8260}"/>
          </ac:spMkLst>
        </pc:spChg>
        <pc:picChg chg="del">
          <ac:chgData name="Tony Henein" userId="89589ead63eab9ec" providerId="LiveId" clId="{4EA257C1-BB89-C144-8689-FB7ED12FAD1C}" dt="2024-09-09T00:48:27.879" v="25" actId="478"/>
          <ac:picMkLst>
            <pc:docMk/>
            <pc:sldMk cId="432619907" sldId="264"/>
            <ac:picMk id="2" creationId="{B8EDFA9D-D777-65F3-0209-9ADC46231C45}"/>
          </ac:picMkLst>
        </pc:picChg>
        <pc:picChg chg="add mod">
          <ac:chgData name="Tony Henein" userId="89589ead63eab9ec" providerId="LiveId" clId="{4EA257C1-BB89-C144-8689-FB7ED12FAD1C}" dt="2024-09-09T00:48:47.487" v="30" actId="1076"/>
          <ac:picMkLst>
            <pc:docMk/>
            <pc:sldMk cId="432619907" sldId="264"/>
            <ac:picMk id="4" creationId="{28AABC74-5677-693F-64B0-DFD8346164AD}"/>
          </ac:picMkLst>
        </pc:picChg>
      </pc:sldChg>
      <pc:sldChg chg="new">
        <pc:chgData name="Tony Henein" userId="89589ead63eab9ec" providerId="LiveId" clId="{4EA257C1-BB89-C144-8689-FB7ED12FAD1C}" dt="2024-09-09T00:51:39.480" v="91" actId="680"/>
        <pc:sldMkLst>
          <pc:docMk/>
          <pc:sldMk cId="1229826360" sldId="265"/>
        </pc:sldMkLst>
      </pc:sldChg>
      <pc:sldChg chg="addSp delSp modSp add mod">
        <pc:chgData name="Tony Henein" userId="89589ead63eab9ec" providerId="LiveId" clId="{4EA257C1-BB89-C144-8689-FB7ED12FAD1C}" dt="2024-09-09T01:19:30.832" v="1268" actId="478"/>
        <pc:sldMkLst>
          <pc:docMk/>
          <pc:sldMk cId="3017112819" sldId="266"/>
        </pc:sldMkLst>
        <pc:spChg chg="add mod">
          <ac:chgData name="Tony Henein" userId="89589ead63eab9ec" providerId="LiveId" clId="{4EA257C1-BB89-C144-8689-FB7ED12FAD1C}" dt="2024-09-09T00:55:15.236" v="123" actId="11529"/>
          <ac:spMkLst>
            <pc:docMk/>
            <pc:sldMk cId="3017112819" sldId="266"/>
            <ac:spMk id="3" creationId="{0F6DF02A-804D-B307-6F11-B31B721F930E}"/>
          </ac:spMkLst>
        </pc:spChg>
        <pc:spChg chg="del mod">
          <ac:chgData name="Tony Henein" userId="89589ead63eab9ec" providerId="LiveId" clId="{4EA257C1-BB89-C144-8689-FB7ED12FAD1C}" dt="2024-09-09T00:52:06.200" v="97" actId="478"/>
          <ac:spMkLst>
            <pc:docMk/>
            <pc:sldMk cId="3017112819" sldId="266"/>
            <ac:spMk id="5" creationId="{4E3120E3-1EE5-B205-B4AF-72F526E5276C}"/>
          </ac:spMkLst>
        </pc:spChg>
        <pc:spChg chg="del mod">
          <ac:chgData name="Tony Henein" userId="89589ead63eab9ec" providerId="LiveId" clId="{4EA257C1-BB89-C144-8689-FB7ED12FAD1C}" dt="2024-09-09T00:51:59.478" v="95" actId="478"/>
          <ac:spMkLst>
            <pc:docMk/>
            <pc:sldMk cId="3017112819" sldId="266"/>
            <ac:spMk id="6" creationId="{3176C69D-5279-D0BB-21A0-34BFFD42E270}"/>
          </ac:spMkLst>
        </pc:spChg>
        <pc:spChg chg="add del mod">
          <ac:chgData name="Tony Henein" userId="89589ead63eab9ec" providerId="LiveId" clId="{4EA257C1-BB89-C144-8689-FB7ED12FAD1C}" dt="2024-09-09T01:04:47.446" v="249" actId="478"/>
          <ac:spMkLst>
            <pc:docMk/>
            <pc:sldMk cId="3017112819" sldId="266"/>
            <ac:spMk id="8" creationId="{E60E18DF-2876-06DA-BDF0-66112152B616}"/>
          </ac:spMkLst>
        </pc:spChg>
        <pc:spChg chg="add mod">
          <ac:chgData name="Tony Henein" userId="89589ead63eab9ec" providerId="LiveId" clId="{4EA257C1-BB89-C144-8689-FB7ED12FAD1C}" dt="2024-09-09T01:06:59.859" v="1167" actId="164"/>
          <ac:spMkLst>
            <pc:docMk/>
            <pc:sldMk cId="3017112819" sldId="266"/>
            <ac:spMk id="9" creationId="{B262F415-8B1A-65BB-7A80-66683605B0BF}"/>
          </ac:spMkLst>
        </pc:spChg>
        <pc:spChg chg="add del mod">
          <ac:chgData name="Tony Henein" userId="89589ead63eab9ec" providerId="LiveId" clId="{4EA257C1-BB89-C144-8689-FB7ED12FAD1C}" dt="2024-09-09T01:04:42.654" v="247" actId="478"/>
          <ac:spMkLst>
            <pc:docMk/>
            <pc:sldMk cId="3017112819" sldId="266"/>
            <ac:spMk id="10" creationId="{5DC066EE-895B-6F2C-12D9-3F90FEA29A2D}"/>
          </ac:spMkLst>
        </pc:spChg>
        <pc:spChg chg="add del mod">
          <ac:chgData name="Tony Henein" userId="89589ead63eab9ec" providerId="LiveId" clId="{4EA257C1-BB89-C144-8689-FB7ED12FAD1C}" dt="2024-09-09T01:04:40.715" v="246" actId="478"/>
          <ac:spMkLst>
            <pc:docMk/>
            <pc:sldMk cId="3017112819" sldId="266"/>
            <ac:spMk id="11" creationId="{404D39CA-DCF5-9CB2-1E7B-0496C477BDD5}"/>
          </ac:spMkLst>
        </pc:spChg>
        <pc:spChg chg="add mod">
          <ac:chgData name="Tony Henein" userId="89589ead63eab9ec" providerId="LiveId" clId="{4EA257C1-BB89-C144-8689-FB7ED12FAD1C}" dt="2024-09-09T01:06:59.859" v="1167" actId="164"/>
          <ac:spMkLst>
            <pc:docMk/>
            <pc:sldMk cId="3017112819" sldId="266"/>
            <ac:spMk id="12" creationId="{A3217FDA-F725-9F5C-2E76-28285C149461}"/>
          </ac:spMkLst>
        </pc:spChg>
        <pc:spChg chg="mod">
          <ac:chgData name="Tony Henein" userId="89589ead63eab9ec" providerId="LiveId" clId="{4EA257C1-BB89-C144-8689-FB7ED12FAD1C}" dt="2024-09-09T01:08:51.171" v="1192"/>
          <ac:spMkLst>
            <pc:docMk/>
            <pc:sldMk cId="3017112819" sldId="266"/>
            <ac:spMk id="15" creationId="{55248E61-D2BA-AD55-2164-09EA426D86B4}"/>
          </ac:spMkLst>
        </pc:spChg>
        <pc:spChg chg="mod">
          <ac:chgData name="Tony Henein" userId="89589ead63eab9ec" providerId="LiveId" clId="{4EA257C1-BB89-C144-8689-FB7ED12FAD1C}" dt="2024-09-09T01:08:10.987" v="1183" actId="122"/>
          <ac:spMkLst>
            <pc:docMk/>
            <pc:sldMk cId="3017112819" sldId="266"/>
            <ac:spMk id="16" creationId="{3C09124C-3FD8-5A5F-ADAF-EB58117C0DBD}"/>
          </ac:spMkLst>
        </pc:spChg>
        <pc:spChg chg="mod">
          <ac:chgData name="Tony Henein" userId="89589ead63eab9ec" providerId="LiveId" clId="{4EA257C1-BB89-C144-8689-FB7ED12FAD1C}" dt="2024-09-09T01:10:47.665" v="1208" actId="207"/>
          <ac:spMkLst>
            <pc:docMk/>
            <pc:sldMk cId="3017112819" sldId="266"/>
            <ac:spMk id="18" creationId="{2C3A0F7A-6848-3DAE-CE67-D201CE989934}"/>
          </ac:spMkLst>
        </pc:spChg>
        <pc:spChg chg="mod">
          <ac:chgData name="Tony Henein" userId="89589ead63eab9ec" providerId="LiveId" clId="{4EA257C1-BB89-C144-8689-FB7ED12FAD1C}" dt="2024-09-09T01:09:34.644" v="1197" actId="113"/>
          <ac:spMkLst>
            <pc:docMk/>
            <pc:sldMk cId="3017112819" sldId="266"/>
            <ac:spMk id="19" creationId="{01795483-1F53-B3F9-B6A9-1E35C880F8C0}"/>
          </ac:spMkLst>
        </pc:spChg>
        <pc:spChg chg="mod">
          <ac:chgData name="Tony Henein" userId="89589ead63eab9ec" providerId="LiveId" clId="{4EA257C1-BB89-C144-8689-FB7ED12FAD1C}" dt="2024-09-09T01:15:32.161" v="1246" actId="20577"/>
          <ac:spMkLst>
            <pc:docMk/>
            <pc:sldMk cId="3017112819" sldId="266"/>
            <ac:spMk id="21" creationId="{4BE0832E-8295-2310-B74F-623CC7FE67BB}"/>
          </ac:spMkLst>
        </pc:spChg>
        <pc:spChg chg="mod">
          <ac:chgData name="Tony Henein" userId="89589ead63eab9ec" providerId="LiveId" clId="{4EA257C1-BB89-C144-8689-FB7ED12FAD1C}" dt="2024-09-09T01:11:21.929" v="1213" actId="113"/>
          <ac:spMkLst>
            <pc:docMk/>
            <pc:sldMk cId="3017112819" sldId="266"/>
            <ac:spMk id="22" creationId="{9EEABFFE-029D-D705-466D-58D85877B7EC}"/>
          </ac:spMkLst>
        </pc:spChg>
        <pc:spChg chg="mod">
          <ac:chgData name="Tony Henein" userId="89589ead63eab9ec" providerId="LiveId" clId="{4EA257C1-BB89-C144-8689-FB7ED12FAD1C}" dt="2024-09-09T01:17:55.352" v="1266" actId="207"/>
          <ac:spMkLst>
            <pc:docMk/>
            <pc:sldMk cId="3017112819" sldId="266"/>
            <ac:spMk id="24" creationId="{09EDA985-636C-1192-2A12-4E1662941925}"/>
          </ac:spMkLst>
        </pc:spChg>
        <pc:spChg chg="mod">
          <ac:chgData name="Tony Henein" userId="89589ead63eab9ec" providerId="LiveId" clId="{4EA257C1-BB89-C144-8689-FB7ED12FAD1C}" dt="2024-09-09T01:17:44.112" v="1264" actId="207"/>
          <ac:spMkLst>
            <pc:docMk/>
            <pc:sldMk cId="3017112819" sldId="266"/>
            <ac:spMk id="25" creationId="{29C23659-E7DC-8D8C-D56F-98E31E99B65C}"/>
          </ac:spMkLst>
        </pc:spChg>
        <pc:spChg chg="mod">
          <ac:chgData name="Tony Henein" userId="89589ead63eab9ec" providerId="LiveId" clId="{4EA257C1-BB89-C144-8689-FB7ED12FAD1C}" dt="2024-09-09T01:07:40.365" v="1179" actId="1076"/>
          <ac:spMkLst>
            <pc:docMk/>
            <pc:sldMk cId="3017112819" sldId="266"/>
            <ac:spMk id="27" creationId="{84035FDE-E7DB-2018-3DD9-71AFC28240E7}"/>
          </ac:spMkLst>
        </pc:spChg>
        <pc:spChg chg="mod">
          <ac:chgData name="Tony Henein" userId="89589ead63eab9ec" providerId="LiveId" clId="{4EA257C1-BB89-C144-8689-FB7ED12FAD1C}" dt="2024-09-09T01:17:28.506" v="1263" actId="207"/>
          <ac:spMkLst>
            <pc:docMk/>
            <pc:sldMk cId="3017112819" sldId="266"/>
            <ac:spMk id="28" creationId="{A663BE92-DDC0-B830-C77E-C4B2C7D68B86}"/>
          </ac:spMkLst>
        </pc:spChg>
        <pc:spChg chg="add del mod">
          <ac:chgData name="Tony Henein" userId="89589ead63eab9ec" providerId="LiveId" clId="{4EA257C1-BB89-C144-8689-FB7ED12FAD1C}" dt="2024-09-09T01:19:30.832" v="1268" actId="478"/>
          <ac:spMkLst>
            <pc:docMk/>
            <pc:sldMk cId="3017112819" sldId="266"/>
            <ac:spMk id="29" creationId="{41D5EDDE-63EC-EB71-E8F4-0E04238E435E}"/>
          </ac:spMkLst>
        </pc:spChg>
        <pc:grpChg chg="add mod">
          <ac:chgData name="Tony Henein" userId="89589ead63eab9ec" providerId="LiveId" clId="{4EA257C1-BB89-C144-8689-FB7ED12FAD1C}" dt="2024-09-09T01:15:12.813" v="1242" actId="14100"/>
          <ac:grpSpMkLst>
            <pc:docMk/>
            <pc:sldMk cId="3017112819" sldId="266"/>
            <ac:grpSpMk id="13" creationId="{61A18423-6ABD-36A1-EFC3-90A9116477DC}"/>
          </ac:grpSpMkLst>
        </pc:grpChg>
        <pc:grpChg chg="add mod">
          <ac:chgData name="Tony Henein" userId="89589ead63eab9ec" providerId="LiveId" clId="{4EA257C1-BB89-C144-8689-FB7ED12FAD1C}" dt="2024-09-09T01:15:17.944" v="1243" actId="14100"/>
          <ac:grpSpMkLst>
            <pc:docMk/>
            <pc:sldMk cId="3017112819" sldId="266"/>
            <ac:grpSpMk id="14" creationId="{8DA85B5F-5ADC-4218-7FEA-03F591FCB5B8}"/>
          </ac:grpSpMkLst>
        </pc:grpChg>
        <pc:grpChg chg="add mod">
          <ac:chgData name="Tony Henein" userId="89589ead63eab9ec" providerId="LiveId" clId="{4EA257C1-BB89-C144-8689-FB7ED12FAD1C}" dt="2024-09-09T01:15:23.171" v="1244" actId="14100"/>
          <ac:grpSpMkLst>
            <pc:docMk/>
            <pc:sldMk cId="3017112819" sldId="266"/>
            <ac:grpSpMk id="17" creationId="{882545BA-A403-0B42-E3EC-562F58E04B0D}"/>
          </ac:grpSpMkLst>
        </pc:grpChg>
        <pc:grpChg chg="add mod">
          <ac:chgData name="Tony Henein" userId="89589ead63eab9ec" providerId="LiveId" clId="{4EA257C1-BB89-C144-8689-FB7ED12FAD1C}" dt="2024-09-09T01:15:27.910" v="1245" actId="14100"/>
          <ac:grpSpMkLst>
            <pc:docMk/>
            <pc:sldMk cId="3017112819" sldId="266"/>
            <ac:grpSpMk id="20" creationId="{C3FEADD3-E725-2FA0-F35D-65113BAF3348}"/>
          </ac:grpSpMkLst>
        </pc:grpChg>
        <pc:grpChg chg="add mod">
          <ac:chgData name="Tony Henein" userId="89589ead63eab9ec" providerId="LiveId" clId="{4EA257C1-BB89-C144-8689-FB7ED12FAD1C}" dt="2024-09-09T01:17:02.545" v="1259" actId="1076"/>
          <ac:grpSpMkLst>
            <pc:docMk/>
            <pc:sldMk cId="3017112819" sldId="266"/>
            <ac:grpSpMk id="23" creationId="{3E347000-8308-D9AA-F5EC-C79AD7097398}"/>
          </ac:grpSpMkLst>
        </pc:grpChg>
        <pc:grpChg chg="add mod">
          <ac:chgData name="Tony Henein" userId="89589ead63eab9ec" providerId="LiveId" clId="{4EA257C1-BB89-C144-8689-FB7ED12FAD1C}" dt="2024-09-09T01:16:54.817" v="1258" actId="1076"/>
          <ac:grpSpMkLst>
            <pc:docMk/>
            <pc:sldMk cId="3017112819" sldId="266"/>
            <ac:grpSpMk id="26" creationId="{F50818E5-C32E-FC22-313E-CEAC05DB85C6}"/>
          </ac:grpSpMkLst>
        </pc:grpChg>
        <pc:graphicFrameChg chg="add del mod modGraphic">
          <ac:chgData name="Tony Henein" userId="89589ead63eab9ec" providerId="LiveId" clId="{4EA257C1-BB89-C144-8689-FB7ED12FAD1C}" dt="2024-09-09T00:55:56.009" v="124" actId="478"/>
          <ac:graphicFrameMkLst>
            <pc:docMk/>
            <pc:sldMk cId="3017112819" sldId="266"/>
            <ac:graphicFrameMk id="2" creationId="{A606C0A5-5D29-0379-1D85-00090CC47608}"/>
          </ac:graphicFrameMkLst>
        </pc:graphicFrameChg>
        <pc:graphicFrameChg chg="add del mod modGraphic">
          <ac:chgData name="Tony Henein" userId="89589ead63eab9ec" providerId="LiveId" clId="{4EA257C1-BB89-C144-8689-FB7ED12FAD1C}" dt="2024-09-09T00:56:36.832" v="129" actId="478"/>
          <ac:graphicFrameMkLst>
            <pc:docMk/>
            <pc:sldMk cId="3017112819" sldId="266"/>
            <ac:graphicFrameMk id="7" creationId="{15AF7392-A454-6A19-8916-785BAC92DD8C}"/>
          </ac:graphicFrameMkLst>
        </pc:graphicFrameChg>
        <pc:picChg chg="del">
          <ac:chgData name="Tony Henein" userId="89589ead63eab9ec" providerId="LiveId" clId="{4EA257C1-BB89-C144-8689-FB7ED12FAD1C}" dt="2024-09-09T00:51:53.720" v="93" actId="478"/>
          <ac:picMkLst>
            <pc:docMk/>
            <pc:sldMk cId="3017112819" sldId="266"/>
            <ac:picMk id="4" creationId="{28AABC74-5677-693F-64B0-DFD8346164AD}"/>
          </ac:picMkLst>
        </pc:picChg>
      </pc:sldChg>
      <pc:sldChg chg="addSp delSp modSp add mod">
        <pc:chgData name="Tony Henein" userId="89589ead63eab9ec" providerId="LiveId" clId="{4EA257C1-BB89-C144-8689-FB7ED12FAD1C}" dt="2024-09-09T01:25:11.659" v="1322" actId="1076"/>
        <pc:sldMkLst>
          <pc:docMk/>
          <pc:sldMk cId="71979005" sldId="267"/>
        </pc:sldMkLst>
        <pc:spChg chg="add del mod">
          <ac:chgData name="Tony Henein" userId="89589ead63eab9ec" providerId="LiveId" clId="{4EA257C1-BB89-C144-8689-FB7ED12FAD1C}" dt="2024-09-09T01:23:06.074" v="1302" actId="478"/>
          <ac:spMkLst>
            <pc:docMk/>
            <pc:sldMk cId="71979005" sldId="267"/>
            <ac:spMk id="2" creationId="{17869709-E393-C5DB-A92E-3C503AD97F03}"/>
          </ac:spMkLst>
        </pc:spChg>
        <pc:spChg chg="add del mod">
          <ac:chgData name="Tony Henein" userId="89589ead63eab9ec" providerId="LiveId" clId="{4EA257C1-BB89-C144-8689-FB7ED12FAD1C}" dt="2024-09-09T01:24:02.140" v="1307" actId="478"/>
          <ac:spMkLst>
            <pc:docMk/>
            <pc:sldMk cId="71979005" sldId="267"/>
            <ac:spMk id="3" creationId="{9420B2FC-5C01-94F9-2B7E-0326FCEAA9EC}"/>
          </ac:spMkLst>
        </pc:spChg>
        <pc:spChg chg="add mod">
          <ac:chgData name="Tony Henein" userId="89589ead63eab9ec" providerId="LiveId" clId="{4EA257C1-BB89-C144-8689-FB7ED12FAD1C}" dt="2024-09-09T01:25:11.659" v="1322" actId="1076"/>
          <ac:spMkLst>
            <pc:docMk/>
            <pc:sldMk cId="71979005" sldId="267"/>
            <ac:spMk id="5" creationId="{01064D02-50DB-B369-B263-F7D274A65954}"/>
          </ac:spMkLst>
        </pc:spChg>
        <pc:spChg chg="mod">
          <ac:chgData name="Tony Henein" userId="89589ead63eab9ec" providerId="LiveId" clId="{4EA257C1-BB89-C144-8689-FB7ED12FAD1C}" dt="2024-09-09T01:20:04.463" v="1287" actId="20577"/>
          <ac:spMkLst>
            <pc:docMk/>
            <pc:sldMk cId="71979005" sldId="267"/>
            <ac:spMk id="53" creationId="{3F66045B-FF4B-9919-62C7-EE6A772C8260}"/>
          </ac:spMkLst>
        </pc:spChg>
        <pc:grpChg chg="del">
          <ac:chgData name="Tony Henein" userId="89589ead63eab9ec" providerId="LiveId" clId="{4EA257C1-BB89-C144-8689-FB7ED12FAD1C}" dt="2024-09-09T01:19:55.346" v="1270" actId="478"/>
          <ac:grpSpMkLst>
            <pc:docMk/>
            <pc:sldMk cId="71979005" sldId="267"/>
            <ac:grpSpMk id="13" creationId="{61A18423-6ABD-36A1-EFC3-90A9116477DC}"/>
          </ac:grpSpMkLst>
        </pc:grpChg>
        <pc:grpChg chg="del">
          <ac:chgData name="Tony Henein" userId="89589ead63eab9ec" providerId="LiveId" clId="{4EA257C1-BB89-C144-8689-FB7ED12FAD1C}" dt="2024-09-09T01:19:55.346" v="1270" actId="478"/>
          <ac:grpSpMkLst>
            <pc:docMk/>
            <pc:sldMk cId="71979005" sldId="267"/>
            <ac:grpSpMk id="14" creationId="{8DA85B5F-5ADC-4218-7FEA-03F591FCB5B8}"/>
          </ac:grpSpMkLst>
        </pc:grpChg>
        <pc:grpChg chg="del">
          <ac:chgData name="Tony Henein" userId="89589ead63eab9ec" providerId="LiveId" clId="{4EA257C1-BB89-C144-8689-FB7ED12FAD1C}" dt="2024-09-09T01:19:55.346" v="1270" actId="478"/>
          <ac:grpSpMkLst>
            <pc:docMk/>
            <pc:sldMk cId="71979005" sldId="267"/>
            <ac:grpSpMk id="17" creationId="{882545BA-A403-0B42-E3EC-562F58E04B0D}"/>
          </ac:grpSpMkLst>
        </pc:grpChg>
        <pc:grpChg chg="del">
          <ac:chgData name="Tony Henein" userId="89589ead63eab9ec" providerId="LiveId" clId="{4EA257C1-BB89-C144-8689-FB7ED12FAD1C}" dt="2024-09-09T01:19:55.346" v="1270" actId="478"/>
          <ac:grpSpMkLst>
            <pc:docMk/>
            <pc:sldMk cId="71979005" sldId="267"/>
            <ac:grpSpMk id="20" creationId="{C3FEADD3-E725-2FA0-F35D-65113BAF3348}"/>
          </ac:grpSpMkLst>
        </pc:grpChg>
        <pc:grpChg chg="del">
          <ac:chgData name="Tony Henein" userId="89589ead63eab9ec" providerId="LiveId" clId="{4EA257C1-BB89-C144-8689-FB7ED12FAD1C}" dt="2024-09-09T01:19:55.346" v="1270" actId="478"/>
          <ac:grpSpMkLst>
            <pc:docMk/>
            <pc:sldMk cId="71979005" sldId="267"/>
            <ac:grpSpMk id="23" creationId="{3E347000-8308-D9AA-F5EC-C79AD7097398}"/>
          </ac:grpSpMkLst>
        </pc:grpChg>
        <pc:grpChg chg="del">
          <ac:chgData name="Tony Henein" userId="89589ead63eab9ec" providerId="LiveId" clId="{4EA257C1-BB89-C144-8689-FB7ED12FAD1C}" dt="2024-09-09T01:19:55.346" v="1270" actId="478"/>
          <ac:grpSpMkLst>
            <pc:docMk/>
            <pc:sldMk cId="71979005" sldId="267"/>
            <ac:grpSpMk id="26" creationId="{F50818E5-C32E-FC22-313E-CEAC05DB85C6}"/>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E8AC8-537A-3241-B164-B5EB3A41BC3A}" type="datetimeFigureOut">
              <a:rPr lang="en-US" smtClean="0"/>
              <a:t>3/2/25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62FD2-3262-8544-9B5A-BFB62D789D69}" type="slidenum">
              <a:rPr lang="en-US" smtClean="0"/>
              <a:t>‹#›</a:t>
            </a:fld>
            <a:endParaRPr lang="en-US"/>
          </a:p>
        </p:txBody>
      </p:sp>
    </p:spTree>
    <p:extLst>
      <p:ext uri="{BB962C8B-B14F-4D97-AF65-F5344CB8AC3E}">
        <p14:creationId xmlns:p14="http://schemas.microsoft.com/office/powerpoint/2010/main" val="3435028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F62FD2-3262-8544-9B5A-BFB62D789D69}" type="slidenum">
              <a:rPr lang="en-US" smtClean="0"/>
              <a:t>5</a:t>
            </a:fld>
            <a:endParaRPr lang="en-US"/>
          </a:p>
        </p:txBody>
      </p:sp>
    </p:spTree>
    <p:extLst>
      <p:ext uri="{BB962C8B-B14F-4D97-AF65-F5344CB8AC3E}">
        <p14:creationId xmlns:p14="http://schemas.microsoft.com/office/powerpoint/2010/main" val="912993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F62FD2-3262-8544-9B5A-BFB62D789D69}" type="slidenum">
              <a:rPr lang="en-US" smtClean="0"/>
              <a:t>6</a:t>
            </a:fld>
            <a:endParaRPr lang="en-US"/>
          </a:p>
        </p:txBody>
      </p:sp>
    </p:spTree>
    <p:extLst>
      <p:ext uri="{BB962C8B-B14F-4D97-AF65-F5344CB8AC3E}">
        <p14:creationId xmlns:p14="http://schemas.microsoft.com/office/powerpoint/2010/main" val="174168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F62FD2-3262-8544-9B5A-BFB62D789D69}" type="slidenum">
              <a:rPr lang="en-US" smtClean="0"/>
              <a:t>7</a:t>
            </a:fld>
            <a:endParaRPr lang="en-US"/>
          </a:p>
        </p:txBody>
      </p:sp>
    </p:spTree>
    <p:extLst>
      <p:ext uri="{BB962C8B-B14F-4D97-AF65-F5344CB8AC3E}">
        <p14:creationId xmlns:p14="http://schemas.microsoft.com/office/powerpoint/2010/main" val="1952214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F62FD2-3262-8544-9B5A-BFB62D789D69}" type="slidenum">
              <a:rPr lang="en-US" smtClean="0"/>
              <a:t>8</a:t>
            </a:fld>
            <a:endParaRPr lang="en-US"/>
          </a:p>
        </p:txBody>
      </p:sp>
    </p:spTree>
    <p:extLst>
      <p:ext uri="{BB962C8B-B14F-4D97-AF65-F5344CB8AC3E}">
        <p14:creationId xmlns:p14="http://schemas.microsoft.com/office/powerpoint/2010/main" val="2295258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F62FD2-3262-8544-9B5A-BFB62D789D69}" type="slidenum">
              <a:rPr lang="en-US" smtClean="0"/>
              <a:t>9</a:t>
            </a:fld>
            <a:endParaRPr lang="en-US"/>
          </a:p>
        </p:txBody>
      </p:sp>
    </p:spTree>
    <p:extLst>
      <p:ext uri="{BB962C8B-B14F-4D97-AF65-F5344CB8AC3E}">
        <p14:creationId xmlns:p14="http://schemas.microsoft.com/office/powerpoint/2010/main" val="3762908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494511" y="-89064"/>
            <a:ext cx="18773777" cy="10385697"/>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503940" y="1779725"/>
            <a:ext cx="13272518" cy="671690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2638854" y="3113257"/>
            <a:ext cx="13019873" cy="2623094"/>
          </a:xfrm>
        </p:spPr>
        <p:txBody>
          <a:bodyPr bIns="0" anchor="b">
            <a:normAutofit/>
          </a:bodyPr>
          <a:lstStyle>
            <a:lvl1pPr algn="ctr">
              <a:lnSpc>
                <a:spcPct val="80000"/>
              </a:lnSpc>
              <a:defRPr sz="8100" spc="-225">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2638856" y="5859400"/>
            <a:ext cx="13010141" cy="1983881"/>
          </a:xfrm>
        </p:spPr>
        <p:txBody>
          <a:bodyPr tIns="0">
            <a:normAutofit/>
          </a:bodyPr>
          <a:lstStyle>
            <a:lvl1pPr marL="0" indent="0" algn="ctr">
              <a:lnSpc>
                <a:spcPct val="100000"/>
              </a:lnSpc>
              <a:buNone/>
              <a:defRPr sz="2700" b="0">
                <a:solidFill>
                  <a:srgbClr val="FFFEFF"/>
                </a:solidFill>
              </a:defRPr>
            </a:lvl1pPr>
            <a:lvl2pPr marL="685800" indent="0" algn="ctr">
              <a:buNone/>
              <a:defRPr sz="27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a:xfrm>
            <a:off x="1207008" y="480060"/>
            <a:ext cx="5486400" cy="480060"/>
          </a:xfrm>
        </p:spPr>
        <p:txBody>
          <a:bodyPr vert="horz" lIns="91440" tIns="45720" rIns="91440" bIns="45720" rtlCol="0" anchor="ctr"/>
          <a:lstStyle>
            <a:lvl1pPr>
              <a:defRPr lang="en-US"/>
            </a:lvl1pPr>
          </a:lstStyle>
          <a:p>
            <a:fld id="{1D8BD707-D9CF-40AE-B4C6-C98DA3205C09}" type="datetimeFigureOut">
              <a:rPr lang="en-US" smtClean="0"/>
              <a:pPr/>
              <a:t>3/2/25</a:t>
            </a:fld>
            <a:endParaRPr lang="en-US"/>
          </a:p>
        </p:txBody>
      </p:sp>
      <p:sp>
        <p:nvSpPr>
          <p:cNvPr id="5" name="Footer Placeholder 4"/>
          <p:cNvSpPr>
            <a:spLocks noGrp="1"/>
          </p:cNvSpPr>
          <p:nvPr>
            <p:ph type="ftr" sz="quarter" idx="11"/>
          </p:nvPr>
        </p:nvSpPr>
        <p:spPr>
          <a:xfrm>
            <a:off x="1207008" y="9340596"/>
            <a:ext cx="15883128" cy="48006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5704820" y="480060"/>
            <a:ext cx="1371600" cy="48006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8864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626269" y="0"/>
            <a:ext cx="18876171" cy="10279857"/>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1200216" y="2549384"/>
            <a:ext cx="5511714" cy="5205632"/>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32948" y="3524888"/>
            <a:ext cx="5251794" cy="3684662"/>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64975" y="1192079"/>
            <a:ext cx="9412553" cy="78856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1670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8876171" cy="10279857"/>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11578422" y="2549384"/>
            <a:ext cx="5511714" cy="5205632"/>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11711156" y="3524888"/>
            <a:ext cx="5251793" cy="3684663"/>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04121" y="1197667"/>
            <a:ext cx="9402933" cy="788595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207008" y="480060"/>
            <a:ext cx="5486400" cy="480060"/>
          </a:xfrm>
        </p:spPr>
        <p:txBody>
          <a:bodyPr/>
          <a:lstStyle/>
          <a:p>
            <a:fld id="{1D8BD707-D9CF-40AE-B4C6-C98DA3205C09}" type="datetimeFigureOut">
              <a:rPr lang="en-US" smtClean="0"/>
              <a:pPr/>
              <a:t>3/2/25</a:t>
            </a:fld>
            <a:endParaRPr lang="en-US"/>
          </a:p>
        </p:txBody>
      </p:sp>
      <p:sp>
        <p:nvSpPr>
          <p:cNvPr id="5" name="Footer Placeholder 4"/>
          <p:cNvSpPr>
            <a:spLocks noGrp="1"/>
          </p:cNvSpPr>
          <p:nvPr>
            <p:ph type="ftr" sz="quarter" idx="11"/>
          </p:nvPr>
        </p:nvSpPr>
        <p:spPr>
          <a:xfrm>
            <a:off x="1207008" y="9340596"/>
            <a:ext cx="15883128" cy="480060"/>
          </a:xfrm>
        </p:spPr>
        <p:txBody>
          <a:bodyPr/>
          <a:lstStyle/>
          <a:p>
            <a:endParaRPr lang="en-US"/>
          </a:p>
        </p:txBody>
      </p:sp>
      <p:sp>
        <p:nvSpPr>
          <p:cNvPr id="6" name="Slide Number Placeholder 5"/>
          <p:cNvSpPr>
            <a:spLocks noGrp="1"/>
          </p:cNvSpPr>
          <p:nvPr>
            <p:ph type="sldNum" sz="quarter" idx="12"/>
          </p:nvPr>
        </p:nvSpPr>
        <p:spPr>
          <a:xfrm>
            <a:off x="15704820" y="480060"/>
            <a:ext cx="1371600" cy="48006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225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626269" y="0"/>
            <a:ext cx="18876171" cy="10279857"/>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1200216" y="2549384"/>
            <a:ext cx="5511714" cy="5205632"/>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32947" y="3524888"/>
            <a:ext cx="5248469" cy="3684663"/>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7677671" y="1204779"/>
            <a:ext cx="9422810" cy="787293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939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494511" y="-89064"/>
            <a:ext cx="18773777" cy="10385697"/>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4889318" y="1779725"/>
            <a:ext cx="8499218" cy="671690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016324" y="3112095"/>
            <a:ext cx="8235336" cy="2534085"/>
          </a:xfrm>
        </p:spPr>
        <p:txBody>
          <a:bodyPr bIns="0" anchor="b">
            <a:normAutofit/>
          </a:bodyPr>
          <a:lstStyle>
            <a:lvl1pPr algn="ctr">
              <a:defRPr sz="6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16323" y="5770277"/>
            <a:ext cx="8235335" cy="2075655"/>
          </a:xfrm>
        </p:spPr>
        <p:txBody>
          <a:bodyPr tIns="0">
            <a:normAutofit/>
          </a:bodyPr>
          <a:lstStyle>
            <a:lvl1pPr marL="0" indent="0" algn="ctr">
              <a:buNone/>
              <a:defRPr sz="2700">
                <a:solidFill>
                  <a:srgbClr val="FFFEFF"/>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207008" y="480060"/>
            <a:ext cx="5486400" cy="480060"/>
          </a:xfrm>
        </p:spPr>
        <p:txBody>
          <a:bodyPr/>
          <a:lstStyle/>
          <a:p>
            <a:fld id="{1D8BD707-D9CF-40AE-B4C6-C98DA3205C09}" type="datetimeFigureOut">
              <a:rPr lang="en-US" smtClean="0"/>
              <a:pPr/>
              <a:t>3/2/25</a:t>
            </a:fld>
            <a:endParaRPr lang="en-US"/>
          </a:p>
        </p:txBody>
      </p:sp>
      <p:sp>
        <p:nvSpPr>
          <p:cNvPr id="5" name="Footer Placeholder 4"/>
          <p:cNvSpPr>
            <a:spLocks noGrp="1"/>
          </p:cNvSpPr>
          <p:nvPr>
            <p:ph type="ftr" sz="quarter" idx="11"/>
          </p:nvPr>
        </p:nvSpPr>
        <p:spPr>
          <a:xfrm>
            <a:off x="1207008" y="9340596"/>
            <a:ext cx="15883128" cy="48006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5704820" y="480060"/>
            <a:ext cx="1371600" cy="48006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0496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626269" y="0"/>
            <a:ext cx="18876171" cy="10279857"/>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1200216" y="2549384"/>
            <a:ext cx="5511714" cy="5205632"/>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33500" y="3509504"/>
            <a:ext cx="5251242" cy="370509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7681318" y="1204781"/>
            <a:ext cx="9404387" cy="35739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77670" y="5508243"/>
            <a:ext cx="9408033" cy="3575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207008" y="480060"/>
            <a:ext cx="5486400" cy="480060"/>
          </a:xfrm>
        </p:spPr>
        <p:txBody>
          <a:bodyPr/>
          <a:lstStyle/>
          <a:p>
            <a:fld id="{1D8BD707-D9CF-40AE-B4C6-C98DA3205C09}" type="datetimeFigureOut">
              <a:rPr lang="en-US" smtClean="0"/>
              <a:pPr/>
              <a:t>3/2/25</a:t>
            </a:fld>
            <a:endParaRPr lang="en-US"/>
          </a:p>
        </p:txBody>
      </p:sp>
      <p:sp>
        <p:nvSpPr>
          <p:cNvPr id="6" name="Footer Placeholder 5"/>
          <p:cNvSpPr>
            <a:spLocks noGrp="1"/>
          </p:cNvSpPr>
          <p:nvPr>
            <p:ph type="ftr" sz="quarter" idx="11"/>
          </p:nvPr>
        </p:nvSpPr>
        <p:spPr>
          <a:xfrm>
            <a:off x="1207008" y="9340596"/>
            <a:ext cx="15883128" cy="480060"/>
          </a:xfrm>
        </p:spPr>
        <p:txBody>
          <a:bodyPr/>
          <a:lstStyle/>
          <a:p>
            <a:endParaRPr lang="en-US"/>
          </a:p>
        </p:txBody>
      </p:sp>
      <p:sp>
        <p:nvSpPr>
          <p:cNvPr id="7" name="Slide Number Placeholder 6"/>
          <p:cNvSpPr>
            <a:spLocks noGrp="1"/>
          </p:cNvSpPr>
          <p:nvPr>
            <p:ph type="sldNum" sz="quarter" idx="12"/>
          </p:nvPr>
        </p:nvSpPr>
        <p:spPr>
          <a:xfrm>
            <a:off x="15704820" y="480060"/>
            <a:ext cx="1371600" cy="48006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3865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626269" y="0"/>
            <a:ext cx="18876171" cy="10279857"/>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1200216" y="2549384"/>
            <a:ext cx="5511714" cy="5205632"/>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33502" y="3545873"/>
            <a:ext cx="5251242" cy="3690746"/>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87705" y="1204777"/>
            <a:ext cx="9397632" cy="1028700"/>
          </a:xfrm>
        </p:spPr>
        <p:txBody>
          <a:bodyPr anchor="ctr">
            <a:noAutofit/>
          </a:bodyPr>
          <a:lstStyle>
            <a:lvl1pPr marL="0" indent="0" algn="l">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7687957" y="2233478"/>
            <a:ext cx="9396525" cy="2545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77979" y="5498831"/>
            <a:ext cx="9396621" cy="1028700"/>
          </a:xfrm>
        </p:spPr>
        <p:txBody>
          <a:bodyPr anchor="ctr">
            <a:noAutofit/>
          </a:bodyPr>
          <a:lstStyle>
            <a:lvl1pPr marL="0" indent="0" algn="l">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77671" y="6527531"/>
            <a:ext cx="9398382" cy="25560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207008" y="480060"/>
            <a:ext cx="5486400" cy="480060"/>
          </a:xfrm>
        </p:spPr>
        <p:txBody>
          <a:bodyPr/>
          <a:lstStyle/>
          <a:p>
            <a:fld id="{1D8BD707-D9CF-40AE-B4C6-C98DA3205C09}" type="datetimeFigureOut">
              <a:rPr lang="en-US" smtClean="0"/>
              <a:pPr/>
              <a:t>3/2/25</a:t>
            </a:fld>
            <a:endParaRPr lang="en-US"/>
          </a:p>
        </p:txBody>
      </p:sp>
      <p:sp>
        <p:nvSpPr>
          <p:cNvPr id="8" name="Footer Placeholder 7"/>
          <p:cNvSpPr>
            <a:spLocks noGrp="1"/>
          </p:cNvSpPr>
          <p:nvPr>
            <p:ph type="ftr" sz="quarter" idx="11"/>
          </p:nvPr>
        </p:nvSpPr>
        <p:spPr>
          <a:xfrm>
            <a:off x="1207008" y="9340596"/>
            <a:ext cx="15883128" cy="480060"/>
          </a:xfrm>
        </p:spPr>
        <p:txBody>
          <a:bodyPr/>
          <a:lstStyle/>
          <a:p>
            <a:endParaRPr lang="en-US"/>
          </a:p>
        </p:txBody>
      </p:sp>
      <p:sp>
        <p:nvSpPr>
          <p:cNvPr id="9" name="Slide Number Placeholder 8"/>
          <p:cNvSpPr>
            <a:spLocks noGrp="1"/>
          </p:cNvSpPr>
          <p:nvPr>
            <p:ph type="sldNum" sz="quarter" idx="12"/>
          </p:nvPr>
        </p:nvSpPr>
        <p:spPr>
          <a:xfrm>
            <a:off x="15704820" y="480060"/>
            <a:ext cx="1371600" cy="48006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0476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626269" y="0"/>
            <a:ext cx="18876171" cy="10279857"/>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1200216" y="2549384"/>
            <a:ext cx="5511714" cy="5205632"/>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32948" y="3524888"/>
            <a:ext cx="5251794" cy="3684663"/>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383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207008" y="480060"/>
            <a:ext cx="5486400" cy="480060"/>
          </a:xfrm>
        </p:spPr>
        <p:txBody>
          <a:bodyPr/>
          <a:lstStyle/>
          <a:p>
            <a:fld id="{1D8BD707-D9CF-40AE-B4C6-C98DA3205C09}" type="datetimeFigureOut">
              <a:rPr lang="en-US" smtClean="0"/>
              <a:pPr/>
              <a:t>3/2/25</a:t>
            </a:fld>
            <a:endParaRPr lang="en-US"/>
          </a:p>
        </p:txBody>
      </p:sp>
      <p:sp>
        <p:nvSpPr>
          <p:cNvPr id="3" name="Footer Placeholder 2"/>
          <p:cNvSpPr>
            <a:spLocks noGrp="1"/>
          </p:cNvSpPr>
          <p:nvPr>
            <p:ph type="ftr" sz="quarter" idx="11"/>
          </p:nvPr>
        </p:nvSpPr>
        <p:spPr>
          <a:xfrm>
            <a:off x="1207008" y="9340596"/>
            <a:ext cx="15883128" cy="480060"/>
          </a:xfrm>
        </p:spPr>
        <p:txBody>
          <a:bodyPr/>
          <a:lstStyle/>
          <a:p>
            <a:endParaRPr lang="en-US"/>
          </a:p>
        </p:txBody>
      </p:sp>
      <p:sp>
        <p:nvSpPr>
          <p:cNvPr id="4" name="Slide Number Placeholder 3"/>
          <p:cNvSpPr>
            <a:spLocks noGrp="1"/>
          </p:cNvSpPr>
          <p:nvPr>
            <p:ph type="sldNum" sz="quarter" idx="12"/>
          </p:nvPr>
        </p:nvSpPr>
        <p:spPr>
          <a:xfrm>
            <a:off x="15704820" y="480060"/>
            <a:ext cx="1371600" cy="48006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8202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626269" y="0"/>
            <a:ext cx="18876171" cy="10279857"/>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1200216" y="2549384"/>
            <a:ext cx="5511714" cy="5205632"/>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32947" y="3528039"/>
            <a:ext cx="5251796" cy="1834947"/>
          </a:xfrm>
        </p:spPr>
        <p:txBody>
          <a:bodyPr bIns="0" anchor="b">
            <a:noAutofit/>
          </a:bodyPr>
          <a:lstStyle>
            <a:lvl1pPr algn="ctr">
              <a:defRPr sz="4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7664975" y="1204214"/>
            <a:ext cx="9412553" cy="787491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32947" y="5370279"/>
            <a:ext cx="5251796" cy="1831746"/>
          </a:xfrm>
        </p:spPr>
        <p:txBody>
          <a:bodyPr/>
          <a:lstStyle>
            <a:lvl1pPr marL="0" indent="0" algn="ctr">
              <a:buNone/>
              <a:defRPr sz="2400">
                <a:solidFill>
                  <a:srgbClr val="FFFEFF"/>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6677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494511" y="-89064"/>
            <a:ext cx="18773777" cy="10385697"/>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1208004" y="2547497"/>
            <a:ext cx="8912310" cy="5205632"/>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11315265" y="0"/>
            <a:ext cx="6972735" cy="10287000"/>
          </a:xfrm>
          <a:solidFill>
            <a:schemeClr val="bg1">
              <a:lumMod val="65000"/>
              <a:lumOff val="35000"/>
            </a:schemeClr>
          </a:solidFill>
          <a:ln w="9525" cap="sq">
            <a:noFill/>
            <a:miter lim="800000"/>
          </a:ln>
          <a:effectLst/>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2" name="Title 1"/>
          <p:cNvSpPr>
            <a:spLocks noGrp="1"/>
          </p:cNvSpPr>
          <p:nvPr>
            <p:ph type="title"/>
          </p:nvPr>
        </p:nvSpPr>
        <p:spPr>
          <a:xfrm>
            <a:off x="1328165" y="3540383"/>
            <a:ext cx="8664969" cy="1767048"/>
          </a:xfrm>
        </p:spPr>
        <p:txBody>
          <a:bodyPr bIns="0" anchor="b">
            <a:normAutofit/>
          </a:bodyPr>
          <a:lstStyle>
            <a:lvl1pPr>
              <a:defRPr sz="54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328165" y="5317518"/>
            <a:ext cx="8664969" cy="1911297"/>
          </a:xfrm>
        </p:spPr>
        <p:txBody>
          <a:bodyPr>
            <a:normAutofit/>
          </a:bodyPr>
          <a:lstStyle>
            <a:lvl1pPr marL="0" indent="0" algn="ctr">
              <a:buNone/>
              <a:defRPr sz="2700">
                <a:solidFill>
                  <a:srgbClr val="FFFEFF"/>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1207008" y="480060"/>
            <a:ext cx="5486400" cy="480060"/>
          </a:xfrm>
        </p:spPr>
        <p:txBody>
          <a:bodyPr/>
          <a:lstStyle/>
          <a:p>
            <a:fld id="{1D8BD707-D9CF-40AE-B4C6-C98DA3205C09}" type="datetimeFigureOut">
              <a:rPr lang="en-US" smtClean="0"/>
              <a:pPr/>
              <a:t>3/2/25</a:t>
            </a:fld>
            <a:endParaRPr lang="en-US"/>
          </a:p>
        </p:txBody>
      </p:sp>
      <p:sp>
        <p:nvSpPr>
          <p:cNvPr id="6" name="Footer Placeholder 5"/>
          <p:cNvSpPr>
            <a:spLocks noGrp="1"/>
          </p:cNvSpPr>
          <p:nvPr>
            <p:ph type="ftr" sz="quarter" idx="11"/>
          </p:nvPr>
        </p:nvSpPr>
        <p:spPr>
          <a:xfrm>
            <a:off x="1207008" y="9340596"/>
            <a:ext cx="8913305" cy="480060"/>
          </a:xfrm>
        </p:spPr>
        <p:txBody>
          <a:bodyPr/>
          <a:lstStyle/>
          <a:p>
            <a:endParaRPr lang="en-US"/>
          </a:p>
        </p:txBody>
      </p:sp>
      <p:sp>
        <p:nvSpPr>
          <p:cNvPr id="7" name="Slide Number Placeholder 6"/>
          <p:cNvSpPr>
            <a:spLocks noGrp="1"/>
          </p:cNvSpPr>
          <p:nvPr>
            <p:ph type="sldNum" sz="quarter" idx="12"/>
          </p:nvPr>
        </p:nvSpPr>
        <p:spPr>
          <a:xfrm>
            <a:off x="8742566" y="480060"/>
            <a:ext cx="1371600" cy="48006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92583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36742" y="3537587"/>
            <a:ext cx="5248001" cy="3684728"/>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52473" y="1192079"/>
            <a:ext cx="8925054" cy="78856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7008" y="480060"/>
            <a:ext cx="5486400" cy="480060"/>
          </a:xfrm>
          <a:prstGeom prst="rect">
            <a:avLst/>
          </a:prstGeom>
        </p:spPr>
        <p:txBody>
          <a:bodyPr vert="horz" lIns="91440" tIns="45720" rIns="91440" bIns="45720" rtlCol="0" anchor="ctr"/>
          <a:lstStyle>
            <a:lvl1pPr algn="l">
              <a:defRPr sz="1500">
                <a:solidFill>
                  <a:schemeClr val="tx1">
                    <a:tint val="75000"/>
                  </a:schemeClr>
                </a:solidFill>
              </a:defRPr>
            </a:lvl1pPr>
          </a:lstStyle>
          <a:p>
            <a:fld id="{1D8BD707-D9CF-40AE-B4C6-C98DA3205C09}" type="datetimeFigureOut">
              <a:rPr lang="en-US" smtClean="0"/>
              <a:pPr/>
              <a:t>3/2/25</a:t>
            </a:fld>
            <a:endParaRPr lang="en-US"/>
          </a:p>
        </p:txBody>
      </p:sp>
      <p:sp>
        <p:nvSpPr>
          <p:cNvPr id="5" name="Footer Placeholder 4"/>
          <p:cNvSpPr>
            <a:spLocks noGrp="1"/>
          </p:cNvSpPr>
          <p:nvPr>
            <p:ph type="ftr" sz="quarter" idx="3"/>
          </p:nvPr>
        </p:nvSpPr>
        <p:spPr>
          <a:xfrm>
            <a:off x="1207008" y="9340596"/>
            <a:ext cx="15883128" cy="480060"/>
          </a:xfrm>
          <a:prstGeom prst="rect">
            <a:avLst/>
          </a:prstGeom>
        </p:spPr>
        <p:txBody>
          <a:bodyPr vert="horz" lIns="91440" tIns="45720" rIns="91440" bIns="45720" rtlCol="0" anchor="ctr"/>
          <a:lstStyle>
            <a:lvl1pPr algn="r">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704820" y="480060"/>
            <a:ext cx="1371600" cy="480060"/>
          </a:xfrm>
          <a:prstGeom prst="rect">
            <a:avLst/>
          </a:prstGeom>
        </p:spPr>
        <p:txBody>
          <a:bodyPr vert="horz" lIns="91440" tIns="45720" rIns="91440" bIns="45720" rtlCol="0" anchor="ctr"/>
          <a:lstStyle>
            <a:lvl1pPr algn="r">
              <a:defRPr sz="15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765980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371600" rtl="0" eaLnBrk="1" latinLnBrk="0" hangingPunct="1">
        <a:lnSpc>
          <a:spcPct val="85000"/>
        </a:lnSpc>
        <a:spcBef>
          <a:spcPct val="0"/>
        </a:spcBef>
        <a:buNone/>
        <a:defRPr sz="6000" b="0" i="0" kern="1200" cap="none" spc="-225">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accent1"/>
        </a:buClr>
        <a:buSzPct val="110000"/>
        <a:buFont typeface="Wingdings" panose="05000000000000000000" pitchFamily="2" charset="2"/>
        <a:buChar char="§"/>
        <a:defRPr sz="2700" kern="120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accent1"/>
        </a:buClr>
        <a:buSzPct val="110000"/>
        <a:buFont typeface="Wingdings" panose="05000000000000000000" pitchFamily="2" charset="2"/>
        <a:buChar char="§"/>
        <a:defRPr sz="2400" kern="120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accent1"/>
        </a:buClr>
        <a:buSzPct val="110000"/>
        <a:buFont typeface="Wingdings" panose="05000000000000000000" pitchFamily="2" charset="2"/>
        <a:buChar char="§"/>
        <a:defRPr sz="2100" kern="120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67950" y="1028700"/>
            <a:ext cx="6896100" cy="8229600"/>
          </a:xfrm>
          <a:custGeom>
            <a:avLst/>
            <a:gdLst/>
            <a:ahLst/>
            <a:cxnLst/>
            <a:rect l="l" t="t" r="r" b="b"/>
            <a:pathLst>
              <a:path w="6896100" h="8229600">
                <a:moveTo>
                  <a:pt x="0" y="0"/>
                </a:moveTo>
                <a:lnTo>
                  <a:pt x="6896100" y="0"/>
                </a:lnTo>
                <a:lnTo>
                  <a:pt x="6896100" y="8229600"/>
                </a:lnTo>
                <a:lnTo>
                  <a:pt x="0" y="8229600"/>
                </a:lnTo>
                <a:lnTo>
                  <a:pt x="0" y="0"/>
                </a:lnTo>
                <a:close/>
              </a:path>
            </a:pathLst>
          </a:custGeom>
          <a:blipFill>
            <a:blip r:embed="rId2"/>
            <a:stretch>
              <a:fillRect l="-39502" r="-39502"/>
            </a:stretch>
          </a:blipFill>
        </p:spPr>
        <p:txBody>
          <a:bodyPr/>
          <a:lstStyle/>
          <a:p>
            <a:endParaRPr lang="en-US"/>
          </a:p>
        </p:txBody>
      </p:sp>
      <p:grpSp>
        <p:nvGrpSpPr>
          <p:cNvPr id="3" name="Group 3"/>
          <p:cNvGrpSpPr/>
          <p:nvPr/>
        </p:nvGrpSpPr>
        <p:grpSpPr>
          <a:xfrm>
            <a:off x="1409700" y="1871662"/>
            <a:ext cx="5949394" cy="7258050"/>
            <a:chOff x="0" y="0"/>
            <a:chExt cx="7932526" cy="9677400"/>
          </a:xfrm>
        </p:grpSpPr>
        <p:sp>
          <p:nvSpPr>
            <p:cNvPr id="4" name="TextBox 4"/>
            <p:cNvSpPr txBox="1"/>
            <p:nvPr/>
          </p:nvSpPr>
          <p:spPr>
            <a:xfrm>
              <a:off x="0" y="9525"/>
              <a:ext cx="7932526" cy="7038975"/>
            </a:xfrm>
            <a:prstGeom prst="rect">
              <a:avLst/>
            </a:prstGeom>
          </p:spPr>
          <p:txBody>
            <a:bodyPr lIns="0" tIns="0" rIns="0" bIns="0" rtlCol="0" anchor="t">
              <a:spAutoFit/>
            </a:bodyPr>
            <a:lstStyle/>
            <a:p>
              <a:pPr marL="0" lvl="0" indent="0" algn="l">
                <a:lnSpc>
                  <a:spcPts val="8399"/>
                </a:lnSpc>
              </a:pPr>
              <a:r>
                <a:rPr lang="en-US" sz="6999" spc="-69" dirty="0">
                  <a:solidFill>
                    <a:srgbClr val="111111"/>
                  </a:solidFill>
                  <a:latin typeface="Source Serif Pro"/>
                  <a:ea typeface="Source Serif Pro"/>
                  <a:cs typeface="Source Serif Pro"/>
                  <a:sym typeface="Source Serif Pro"/>
                </a:rPr>
                <a:t>Netflix Data Analytics: Key Insights for Strategic Growth</a:t>
              </a:r>
            </a:p>
          </p:txBody>
        </p:sp>
        <p:sp>
          <p:nvSpPr>
            <p:cNvPr id="5" name="TextBox 5"/>
            <p:cNvSpPr txBox="1"/>
            <p:nvPr/>
          </p:nvSpPr>
          <p:spPr>
            <a:xfrm>
              <a:off x="0" y="7578725"/>
              <a:ext cx="6035252" cy="2098675"/>
            </a:xfrm>
            <a:prstGeom prst="rect">
              <a:avLst/>
            </a:prstGeom>
          </p:spPr>
          <p:txBody>
            <a:bodyPr lIns="0" tIns="0" rIns="0" bIns="0" rtlCol="0" anchor="t">
              <a:spAutoFit/>
            </a:bodyPr>
            <a:lstStyle/>
            <a:p>
              <a:pPr marL="0" lvl="0" indent="0" algn="l">
                <a:lnSpc>
                  <a:spcPts val="4200"/>
                </a:lnSpc>
              </a:pPr>
              <a:r>
                <a:rPr lang="en-US" sz="3000" dirty="0">
                  <a:solidFill>
                    <a:srgbClr val="111111"/>
                  </a:solidFill>
                  <a:latin typeface="Assistant"/>
                  <a:ea typeface="Assistant"/>
                  <a:cs typeface="Assistant"/>
                  <a:sym typeface="Assistant"/>
                </a:rPr>
                <a:t>A Data-Driven Approach to Optimizing Content and Global Engagement</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826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3E9E6E-4518-8A04-4248-F7CE93495867}"/>
              </a:ext>
            </a:extLst>
          </p:cNvPr>
          <p:cNvPicPr>
            <a:picLocks noChangeAspect="1"/>
          </p:cNvPicPr>
          <p:nvPr/>
        </p:nvPicPr>
        <p:blipFill>
          <a:blip r:embed="rId2"/>
          <a:stretch>
            <a:fillRect/>
          </a:stretch>
        </p:blipFill>
        <p:spPr>
          <a:xfrm>
            <a:off x="6324600" y="734323"/>
            <a:ext cx="11811000" cy="9199402"/>
          </a:xfrm>
          <a:prstGeom prst="rect">
            <a:avLst/>
          </a:prstGeom>
        </p:spPr>
      </p:pic>
      <p:sp>
        <p:nvSpPr>
          <p:cNvPr id="5" name="TextBox 4">
            <a:extLst>
              <a:ext uri="{FF2B5EF4-FFF2-40B4-BE49-F238E27FC236}">
                <a16:creationId xmlns:a16="http://schemas.microsoft.com/office/drawing/2014/main" id="{4E3120E3-1EE5-B205-B4AF-72F526E5276C}"/>
              </a:ext>
            </a:extLst>
          </p:cNvPr>
          <p:cNvSpPr txBox="1"/>
          <p:nvPr/>
        </p:nvSpPr>
        <p:spPr>
          <a:xfrm>
            <a:off x="0" y="733545"/>
            <a:ext cx="6019800" cy="4562355"/>
          </a:xfrm>
          <a:prstGeom prst="rect">
            <a:avLst/>
          </a:prstGeom>
          <a:solidFill>
            <a:schemeClr val="tx1"/>
          </a:solidFill>
        </p:spPr>
        <p:txBody>
          <a:bodyPr wrap="square">
            <a:noAutofit/>
          </a:bodyPr>
          <a:lstStyle/>
          <a:p>
            <a:r>
              <a:rPr lang="en-US" sz="4000" dirty="0">
                <a:solidFill>
                  <a:schemeClr val="bg1"/>
                </a:solidFill>
                <a:latin typeface="Arial" panose="020B0604020202020204" pitchFamily="34" charset="0"/>
                <a:cs typeface="Arial" panose="020B0604020202020204" pitchFamily="34" charset="0"/>
              </a:rPr>
              <a:t>Shows like Stranger Things and Squid Game dominate globally, with over 400 weeks at #1, signaling high retention and global engagement.</a:t>
            </a:r>
          </a:p>
        </p:txBody>
      </p:sp>
      <p:sp>
        <p:nvSpPr>
          <p:cNvPr id="53" name="TextBox 52">
            <a:extLst>
              <a:ext uri="{FF2B5EF4-FFF2-40B4-BE49-F238E27FC236}">
                <a16:creationId xmlns:a16="http://schemas.microsoft.com/office/drawing/2014/main" id="{3F66045B-FF4B-9919-62C7-EE6A772C8260}"/>
              </a:ext>
            </a:extLst>
          </p:cNvPr>
          <p:cNvSpPr txBox="1"/>
          <p:nvPr/>
        </p:nvSpPr>
        <p:spPr>
          <a:xfrm>
            <a:off x="0" y="0"/>
            <a:ext cx="18288000" cy="707886"/>
          </a:xfrm>
          <a:prstGeom prst="rect">
            <a:avLst/>
          </a:prstGeom>
          <a:solidFill>
            <a:schemeClr val="tx1"/>
          </a:solidFill>
        </p:spPr>
        <p:txBody>
          <a:bodyPr wrap="square">
            <a:spAutoFit/>
          </a:bodyPr>
          <a:lstStyle/>
          <a:p>
            <a:pPr algn="ctr"/>
            <a:r>
              <a:rPr lang="en-US" sz="4000" dirty="0">
                <a:solidFill>
                  <a:srgbClr val="FF0000"/>
                </a:solidFill>
                <a:latin typeface="Arial" panose="020B0604020202020204" pitchFamily="34" charset="0"/>
                <a:cs typeface="Arial" panose="020B0604020202020204" pitchFamily="34" charset="0"/>
              </a:rPr>
              <a:t>Top 20 Films and TV Shows Globally by Weeks at #1</a:t>
            </a:r>
          </a:p>
        </p:txBody>
      </p:sp>
      <p:sp>
        <p:nvSpPr>
          <p:cNvPr id="67" name="TextBox 66">
            <a:extLst>
              <a:ext uri="{FF2B5EF4-FFF2-40B4-BE49-F238E27FC236}">
                <a16:creationId xmlns:a16="http://schemas.microsoft.com/office/drawing/2014/main" id="{D54E8A4F-070C-ECFF-F1FF-8469B638FF77}"/>
              </a:ext>
            </a:extLst>
          </p:cNvPr>
          <p:cNvSpPr txBox="1"/>
          <p:nvPr/>
        </p:nvSpPr>
        <p:spPr>
          <a:xfrm>
            <a:off x="0" y="4914900"/>
            <a:ext cx="6019799" cy="5372100"/>
          </a:xfrm>
          <a:prstGeom prst="rect">
            <a:avLst/>
          </a:prstGeom>
          <a:solidFill>
            <a:schemeClr val="tx1"/>
          </a:solidFill>
        </p:spPr>
        <p:txBody>
          <a:bodyPr wrap="square">
            <a:noAutofit/>
          </a:bodyPr>
          <a:lstStyle/>
          <a:p>
            <a:r>
              <a:rPr lang="en-US" sz="2000" b="1" dirty="0">
                <a:solidFill>
                  <a:schemeClr val="bg1"/>
                </a:solidFill>
              </a:rPr>
              <a:t>Diverse genres</a:t>
            </a:r>
            <a:r>
              <a:rPr lang="en-US" sz="2000" dirty="0">
                <a:solidFill>
                  <a:schemeClr val="bg1"/>
                </a:solidFill>
              </a:rPr>
              <a:t>: The top shows cover a wide range of genres, including sci-fi (Stranger Things), dystopian thrillers (Squid Game), and fantasy (The Witcher), indicating that Netflix's audience enjoys varied content.</a:t>
            </a:r>
          </a:p>
          <a:p>
            <a:endParaRPr lang="en-US" sz="2000" b="1" dirty="0">
              <a:solidFill>
                <a:schemeClr val="bg1"/>
              </a:solidFill>
            </a:endParaRPr>
          </a:p>
          <a:p>
            <a:r>
              <a:rPr lang="en-US" sz="2000" b="1" dirty="0">
                <a:solidFill>
                  <a:schemeClr val="bg1"/>
                </a:solidFill>
              </a:rPr>
              <a:t>Serialized storytelling</a:t>
            </a:r>
            <a:r>
              <a:rPr lang="en-US" sz="2000" dirty="0">
                <a:solidFill>
                  <a:schemeClr val="bg1"/>
                </a:solidFill>
              </a:rPr>
              <a:t>: Shows with multiple seasons, such as </a:t>
            </a:r>
            <a:r>
              <a:rPr lang="en-US" sz="2000" b="1" dirty="0">
                <a:solidFill>
                  <a:schemeClr val="bg1"/>
                </a:solidFill>
              </a:rPr>
              <a:t>Stranger Things</a:t>
            </a:r>
            <a:r>
              <a:rPr lang="en-US" sz="2000" dirty="0">
                <a:solidFill>
                  <a:schemeClr val="bg1"/>
                </a:solidFill>
              </a:rPr>
              <a:t> and </a:t>
            </a:r>
            <a:r>
              <a:rPr lang="en-US" sz="2000" b="1" dirty="0">
                <a:solidFill>
                  <a:schemeClr val="bg1"/>
                </a:solidFill>
              </a:rPr>
              <a:t>Money Heist</a:t>
            </a:r>
            <a:r>
              <a:rPr lang="en-US" sz="2000" dirty="0">
                <a:solidFill>
                  <a:schemeClr val="bg1"/>
                </a:solidFill>
              </a:rPr>
              <a:t>, tend to perform better over time, with audiences staying engaged over more extended periods.</a:t>
            </a:r>
          </a:p>
          <a:p>
            <a:endParaRPr lang="en-US" sz="2000" b="1" dirty="0">
              <a:solidFill>
                <a:schemeClr val="bg1"/>
              </a:solidFill>
            </a:endParaRPr>
          </a:p>
          <a:p>
            <a:r>
              <a:rPr lang="en-US" sz="2000" b="1" dirty="0">
                <a:solidFill>
                  <a:schemeClr val="bg1"/>
                </a:solidFill>
              </a:rPr>
              <a:t>Language diversity</a:t>
            </a:r>
            <a:r>
              <a:rPr lang="en-US" sz="2000" dirty="0">
                <a:solidFill>
                  <a:schemeClr val="bg1"/>
                </a:solidFill>
              </a:rPr>
              <a:t>: The mix of English and non-English content in the top rankings shows the growing demand for international programming, particularly from regions such as South Korea and Spain.</a:t>
            </a:r>
          </a:p>
        </p:txBody>
      </p:sp>
    </p:spTree>
    <p:extLst>
      <p:ext uri="{BB962C8B-B14F-4D97-AF65-F5344CB8AC3E}">
        <p14:creationId xmlns:p14="http://schemas.microsoft.com/office/powerpoint/2010/main" val="2988908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3120E3-1EE5-B205-B4AF-72F526E5276C}"/>
              </a:ext>
            </a:extLst>
          </p:cNvPr>
          <p:cNvSpPr txBox="1"/>
          <p:nvPr/>
        </p:nvSpPr>
        <p:spPr>
          <a:xfrm>
            <a:off x="14249400" y="876300"/>
            <a:ext cx="4038600" cy="9410700"/>
          </a:xfrm>
          <a:prstGeom prst="rect">
            <a:avLst/>
          </a:prstGeom>
          <a:solidFill>
            <a:schemeClr val="tx1"/>
          </a:solidFill>
        </p:spPr>
        <p:txBody>
          <a:bodyPr wrap="square">
            <a:noAutofit/>
          </a:bodyPr>
          <a:lstStyle/>
          <a:p>
            <a:r>
              <a:rPr lang="en-US" sz="4000" dirty="0">
                <a:solidFill>
                  <a:schemeClr val="bg1"/>
                </a:solidFill>
                <a:latin typeface="Arial" panose="020B0604020202020204" pitchFamily="34" charset="0"/>
                <a:cs typeface="Arial" panose="020B0604020202020204" pitchFamily="34" charset="0"/>
              </a:rPr>
              <a:t>Countries like Nicaragua and Ecuador dominate the top spots for cumulative watch weeks. This data indicates key markets for localized content strategies.</a:t>
            </a:r>
          </a:p>
        </p:txBody>
      </p:sp>
      <p:sp>
        <p:nvSpPr>
          <p:cNvPr id="53" name="TextBox 52">
            <a:extLst>
              <a:ext uri="{FF2B5EF4-FFF2-40B4-BE49-F238E27FC236}">
                <a16:creationId xmlns:a16="http://schemas.microsoft.com/office/drawing/2014/main" id="{3F66045B-FF4B-9919-62C7-EE6A772C8260}"/>
              </a:ext>
            </a:extLst>
          </p:cNvPr>
          <p:cNvSpPr txBox="1"/>
          <p:nvPr/>
        </p:nvSpPr>
        <p:spPr>
          <a:xfrm>
            <a:off x="0" y="0"/>
            <a:ext cx="18288000" cy="707886"/>
          </a:xfrm>
          <a:prstGeom prst="rect">
            <a:avLst/>
          </a:prstGeom>
          <a:solidFill>
            <a:schemeClr val="tx1"/>
          </a:solidFill>
        </p:spPr>
        <p:txBody>
          <a:bodyPr wrap="square">
            <a:spAutoFit/>
          </a:bodyPr>
          <a:lstStyle/>
          <a:p>
            <a:pPr algn="ctr"/>
            <a:r>
              <a:rPr lang="en-US" sz="4000">
                <a:solidFill>
                  <a:srgbClr val="FF0000"/>
                </a:solidFill>
              </a:rPr>
              <a:t>Top 30 Countries with Highest Watch Activity</a:t>
            </a:r>
            <a:endParaRPr lang="en-US" sz="4000" dirty="0">
              <a:solidFill>
                <a:srgbClr val="FF0000"/>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5F1A20F0-0632-ACD1-4397-6ECC190DDB78}"/>
              </a:ext>
            </a:extLst>
          </p:cNvPr>
          <p:cNvPicPr>
            <a:picLocks noChangeAspect="1"/>
          </p:cNvPicPr>
          <p:nvPr/>
        </p:nvPicPr>
        <p:blipFill>
          <a:blip r:embed="rId2"/>
          <a:stretch>
            <a:fillRect/>
          </a:stretch>
        </p:blipFill>
        <p:spPr>
          <a:xfrm>
            <a:off x="304800" y="897294"/>
            <a:ext cx="13797367" cy="6989406"/>
          </a:xfrm>
          <a:prstGeom prst="rect">
            <a:avLst/>
          </a:prstGeom>
          <a:effectLst>
            <a:glow rad="127000">
              <a:schemeClr val="tx1">
                <a:lumMod val="95000"/>
                <a:lumOff val="5000"/>
              </a:schemeClr>
            </a:glow>
            <a:outerShdw blurRad="228600" dist="50800" dir="5400000" algn="ctr" rotWithShape="0">
              <a:schemeClr val="tx2">
                <a:lumMod val="40000"/>
                <a:lumOff val="60000"/>
              </a:schemeClr>
            </a:outerShdw>
          </a:effectLst>
        </p:spPr>
      </p:pic>
      <p:sp>
        <p:nvSpPr>
          <p:cNvPr id="6" name="TextBox 5">
            <a:extLst>
              <a:ext uri="{FF2B5EF4-FFF2-40B4-BE49-F238E27FC236}">
                <a16:creationId xmlns:a16="http://schemas.microsoft.com/office/drawing/2014/main" id="{3176C69D-5279-D0BB-21A0-34BFFD42E270}"/>
              </a:ext>
            </a:extLst>
          </p:cNvPr>
          <p:cNvSpPr txBox="1"/>
          <p:nvPr/>
        </p:nvSpPr>
        <p:spPr>
          <a:xfrm>
            <a:off x="0" y="8076108"/>
            <a:ext cx="14249400" cy="2217553"/>
          </a:xfrm>
          <a:prstGeom prst="rect">
            <a:avLst/>
          </a:prstGeom>
          <a:solidFill>
            <a:schemeClr val="tx1"/>
          </a:solidFill>
          <a:effectLst>
            <a:outerShdw blurRad="50800" dist="50800" dir="5400000" algn="ctr" rotWithShape="0">
              <a:schemeClr val="bg1"/>
            </a:outerShdw>
          </a:effectLst>
        </p:spPr>
        <p:txBody>
          <a:bodyPr wrap="square">
            <a:noAutofit/>
          </a:bodyPr>
          <a:lstStyle/>
          <a:p>
            <a:r>
              <a:rPr lang="en-US" sz="2000" dirty="0">
                <a:solidFill>
                  <a:schemeClr val="bg1"/>
                </a:solidFill>
                <a:latin typeface="Arial" panose="020B0604020202020204" pitchFamily="34" charset="0"/>
                <a:cs typeface="Arial" panose="020B0604020202020204" pitchFamily="34" charset="0"/>
              </a:rPr>
              <a:t>Key drivers of success include </a:t>
            </a:r>
          </a:p>
          <a:p>
            <a:pPr marL="285750" indent="-285750">
              <a:buFont typeface="Arial" panose="020B0604020202020204" pitchFamily="34" charset="0"/>
              <a:buChar char="•"/>
            </a:pPr>
            <a:r>
              <a:rPr lang="en-US" sz="2000" b="1" dirty="0">
                <a:solidFill>
                  <a:schemeClr val="bg1"/>
                </a:solidFill>
                <a:latin typeface="Arial" panose="020B0604020202020204" pitchFamily="34" charset="0"/>
                <a:cs typeface="Arial" panose="020B0604020202020204" pitchFamily="34" charset="0"/>
              </a:rPr>
              <a:t>Genre variety: </a:t>
            </a:r>
            <a:r>
              <a:rPr lang="en-US" sz="2000" dirty="0">
                <a:solidFill>
                  <a:schemeClr val="bg1"/>
                </a:solidFill>
                <a:latin typeface="Arial" panose="020B0604020202020204" pitchFamily="34" charset="0"/>
                <a:cs typeface="Arial" panose="020B0604020202020204" pitchFamily="34" charset="0"/>
              </a:rPr>
              <a:t>a mix of science fiction, horror, and drama that appeals to diverse audiences.</a:t>
            </a:r>
          </a:p>
          <a:p>
            <a:pPr marL="285750" indent="-285750">
              <a:buFont typeface="Arial" panose="020B0604020202020204" pitchFamily="34" charset="0"/>
              <a:buChar char="•"/>
            </a:pPr>
            <a:r>
              <a:rPr lang="en-US" sz="2000" b="1" dirty="0">
                <a:solidFill>
                  <a:schemeClr val="bg1"/>
                </a:solidFill>
                <a:latin typeface="Arial" panose="020B0604020202020204" pitchFamily="34" charset="0"/>
                <a:cs typeface="Arial" panose="020B0604020202020204" pitchFamily="34" charset="0"/>
              </a:rPr>
              <a:t>Longer runtimes: </a:t>
            </a:r>
            <a:r>
              <a:rPr lang="en-US" sz="2000" dirty="0">
                <a:solidFill>
                  <a:schemeClr val="bg1"/>
                </a:solidFill>
                <a:latin typeface="Arial" panose="020B0604020202020204" pitchFamily="34" charset="0"/>
                <a:cs typeface="Arial" panose="020B0604020202020204" pitchFamily="34" charset="0"/>
              </a:rPr>
              <a:t>Serialized shows such as Stranger Things are more likely to retain viewers due to their storytelling depth.</a:t>
            </a:r>
          </a:p>
          <a:p>
            <a:pPr marL="285750" indent="-285750">
              <a:buFont typeface="Arial" panose="020B0604020202020204" pitchFamily="34" charset="0"/>
              <a:buChar char="•"/>
            </a:pPr>
            <a:r>
              <a:rPr lang="en-US" sz="2000" b="1" dirty="0">
                <a:solidFill>
                  <a:schemeClr val="bg1"/>
                </a:solidFill>
                <a:latin typeface="Arial" panose="020B0604020202020204" pitchFamily="34" charset="0"/>
                <a:cs typeface="Arial" panose="020B0604020202020204" pitchFamily="34" charset="0"/>
              </a:rPr>
              <a:t>Global accessibility: </a:t>
            </a:r>
            <a:r>
              <a:rPr lang="en-US" sz="2000" dirty="0">
                <a:solidFill>
                  <a:schemeClr val="bg1"/>
                </a:solidFill>
                <a:latin typeface="Arial" panose="020B0604020202020204" pitchFamily="34" charset="0"/>
                <a:cs typeface="Arial" panose="020B0604020202020204" pitchFamily="34" charset="0"/>
              </a:rPr>
              <a:t>Content that transcends language barriers, with both English and non-English, shows strong performance.</a:t>
            </a:r>
          </a:p>
        </p:txBody>
      </p:sp>
    </p:spTree>
    <p:extLst>
      <p:ext uri="{BB962C8B-B14F-4D97-AF65-F5344CB8AC3E}">
        <p14:creationId xmlns:p14="http://schemas.microsoft.com/office/powerpoint/2010/main" val="1045592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3120E3-1EE5-B205-B4AF-72F526E5276C}"/>
              </a:ext>
            </a:extLst>
          </p:cNvPr>
          <p:cNvSpPr txBox="1"/>
          <p:nvPr/>
        </p:nvSpPr>
        <p:spPr>
          <a:xfrm>
            <a:off x="14249400" y="876300"/>
            <a:ext cx="3733800" cy="6001643"/>
          </a:xfrm>
          <a:prstGeom prst="rect">
            <a:avLst/>
          </a:prstGeom>
          <a:noFill/>
        </p:spPr>
        <p:txBody>
          <a:bodyPr wrap="square">
            <a:spAutoFit/>
          </a:bodyPr>
          <a:lstStyle/>
          <a:p>
            <a:r>
              <a:rPr lang="en-US" sz="2400" dirty="0" err="1">
                <a:solidFill>
                  <a:schemeClr val="bg1"/>
                </a:solidFill>
                <a:latin typeface="Arial" panose="020B0604020202020204" pitchFamily="34" charset="0"/>
                <a:cs typeface="Arial" panose="020B0604020202020204" pitchFamily="34" charset="0"/>
              </a:rPr>
              <a:t>Yo</a:t>
            </a:r>
            <a:r>
              <a:rPr lang="en-US" sz="2400" dirty="0">
                <a:solidFill>
                  <a:schemeClr val="bg1"/>
                </a:solidFill>
                <a:latin typeface="Arial" panose="020B0604020202020204" pitchFamily="34" charset="0"/>
                <a:cs typeface="Arial" panose="020B0604020202020204" pitchFamily="34" charset="0"/>
              </a:rPr>
              <a:t> soy Betty, la </a:t>
            </a:r>
            <a:r>
              <a:rPr lang="en-US" sz="2400" dirty="0" err="1">
                <a:solidFill>
                  <a:schemeClr val="bg1"/>
                </a:solidFill>
                <a:latin typeface="Arial" panose="020B0604020202020204" pitchFamily="34" charset="0"/>
                <a:cs typeface="Arial" panose="020B0604020202020204" pitchFamily="34" charset="0"/>
              </a:rPr>
              <a:t>fea</a:t>
            </a:r>
            <a:r>
              <a:rPr lang="en-US" sz="2400" dirty="0">
                <a:solidFill>
                  <a:schemeClr val="bg1"/>
                </a:solidFill>
                <a:latin typeface="Arial" panose="020B0604020202020204" pitchFamily="34" charset="0"/>
                <a:cs typeface="Arial" panose="020B0604020202020204" pitchFamily="34" charset="0"/>
              </a:rPr>
              <a:t> leads the list with over 400 cumulative weeks in the Top 10, signaling the increasing impact of non-English shows on a global scale. However, English-language shows like Stranger Things also maintain strong positions. This data underscores the growing importance of localized content while also affirming the global power of English-language programming.</a:t>
            </a:r>
          </a:p>
        </p:txBody>
      </p:sp>
      <p:sp>
        <p:nvSpPr>
          <p:cNvPr id="53" name="TextBox 52">
            <a:extLst>
              <a:ext uri="{FF2B5EF4-FFF2-40B4-BE49-F238E27FC236}">
                <a16:creationId xmlns:a16="http://schemas.microsoft.com/office/drawing/2014/main" id="{3F66045B-FF4B-9919-62C7-EE6A772C8260}"/>
              </a:ext>
            </a:extLst>
          </p:cNvPr>
          <p:cNvSpPr txBox="1"/>
          <p:nvPr/>
        </p:nvSpPr>
        <p:spPr>
          <a:xfrm>
            <a:off x="0" y="0"/>
            <a:ext cx="18288000" cy="707886"/>
          </a:xfrm>
          <a:prstGeom prst="rect">
            <a:avLst/>
          </a:prstGeom>
          <a:solidFill>
            <a:schemeClr val="tx1"/>
          </a:solidFill>
        </p:spPr>
        <p:txBody>
          <a:bodyPr wrap="square">
            <a:spAutoFit/>
          </a:bodyPr>
          <a:lstStyle/>
          <a:p>
            <a:pPr algn="ctr"/>
            <a:r>
              <a:rPr lang="en-US" sz="4000" dirty="0">
                <a:solidFill>
                  <a:schemeClr val="bg1"/>
                </a:solidFill>
              </a:rPr>
              <a:t>Top 50 Shows by Cumulative Weeks in Top 10 (English vs. Non-English)</a:t>
            </a:r>
            <a:endParaRPr lang="en-US" sz="40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176C69D-5279-D0BB-21A0-34BFFD42E270}"/>
              </a:ext>
            </a:extLst>
          </p:cNvPr>
          <p:cNvSpPr txBox="1"/>
          <p:nvPr/>
        </p:nvSpPr>
        <p:spPr>
          <a:xfrm>
            <a:off x="0" y="8136908"/>
            <a:ext cx="14119262" cy="2246769"/>
          </a:xfrm>
          <a:prstGeom prst="rect">
            <a:avLst/>
          </a:prstGeom>
          <a:noFill/>
          <a:effectLst>
            <a:glow rad="839900">
              <a:schemeClr val="accent1">
                <a:alpha val="40000"/>
              </a:schemeClr>
            </a:glow>
          </a:effectLst>
        </p:spPr>
        <p:txBody>
          <a:bodyPr wrap="square">
            <a:spAutoFit/>
          </a:bodyPr>
          <a:lstStyle/>
          <a:p>
            <a:r>
              <a:rPr lang="en-US" sz="2000" dirty="0">
                <a:solidFill>
                  <a:schemeClr val="bg1"/>
                </a:solidFill>
                <a:latin typeface="Arial" panose="020B0604020202020204" pitchFamily="34" charset="0"/>
                <a:cs typeface="Arial" panose="020B0604020202020204" pitchFamily="34" charset="0"/>
              </a:rPr>
              <a:t>Key drivers of success include </a:t>
            </a:r>
          </a:p>
          <a:p>
            <a:pPr marL="285750" indent="-285750">
              <a:buFont typeface="Arial" panose="020B0604020202020204" pitchFamily="34" charset="0"/>
              <a:buChar char="•"/>
            </a:pPr>
            <a:r>
              <a:rPr lang="en-US" sz="2000" b="1" dirty="0">
                <a:solidFill>
                  <a:schemeClr val="bg1"/>
                </a:solidFill>
                <a:latin typeface="Arial" panose="020B0604020202020204" pitchFamily="34" charset="0"/>
                <a:cs typeface="Arial" panose="020B0604020202020204" pitchFamily="34" charset="0"/>
              </a:rPr>
              <a:t>Non-English content: </a:t>
            </a:r>
            <a:r>
              <a:rPr lang="en-US" sz="2000" dirty="0">
                <a:solidFill>
                  <a:schemeClr val="bg1"/>
                </a:solidFill>
                <a:latin typeface="Arial" panose="020B0604020202020204" pitchFamily="34" charset="0"/>
                <a:cs typeface="Arial" panose="020B0604020202020204" pitchFamily="34" charset="0"/>
              </a:rPr>
              <a:t>Shows such as </a:t>
            </a:r>
            <a:r>
              <a:rPr lang="en-US" sz="2000" dirty="0" err="1">
                <a:solidFill>
                  <a:schemeClr val="bg1"/>
                </a:solidFill>
                <a:latin typeface="Arial" panose="020B0604020202020204" pitchFamily="34" charset="0"/>
                <a:cs typeface="Arial" panose="020B0604020202020204" pitchFamily="34" charset="0"/>
              </a:rPr>
              <a:t>Yo</a:t>
            </a:r>
            <a:r>
              <a:rPr lang="en-US" sz="2000" dirty="0">
                <a:solidFill>
                  <a:schemeClr val="bg1"/>
                </a:solidFill>
                <a:latin typeface="Arial" panose="020B0604020202020204" pitchFamily="34" charset="0"/>
                <a:cs typeface="Arial" panose="020B0604020202020204" pitchFamily="34" charset="0"/>
              </a:rPr>
              <a:t> soy Betty, la </a:t>
            </a:r>
            <a:r>
              <a:rPr lang="en-US" sz="2000" dirty="0" err="1">
                <a:solidFill>
                  <a:schemeClr val="bg1"/>
                </a:solidFill>
                <a:latin typeface="Arial" panose="020B0604020202020204" pitchFamily="34" charset="0"/>
                <a:cs typeface="Arial" panose="020B0604020202020204" pitchFamily="34" charset="0"/>
              </a:rPr>
              <a:t>fea</a:t>
            </a:r>
            <a:r>
              <a:rPr lang="en-US" sz="2000" dirty="0">
                <a:solidFill>
                  <a:schemeClr val="bg1"/>
                </a:solidFill>
                <a:latin typeface="Arial" panose="020B0604020202020204" pitchFamily="34" charset="0"/>
                <a:cs typeface="Arial" panose="020B0604020202020204" pitchFamily="34" charset="0"/>
              </a:rPr>
              <a:t> and Café con aroma de </a:t>
            </a:r>
            <a:r>
              <a:rPr lang="en-US" sz="2000" dirty="0" err="1">
                <a:solidFill>
                  <a:schemeClr val="bg1"/>
                </a:solidFill>
                <a:latin typeface="Arial" panose="020B0604020202020204" pitchFamily="34" charset="0"/>
                <a:cs typeface="Arial" panose="020B0604020202020204" pitchFamily="34" charset="0"/>
              </a:rPr>
              <a:t>mujer</a:t>
            </a:r>
            <a:r>
              <a:rPr lang="en-US" sz="2000" dirty="0">
                <a:solidFill>
                  <a:schemeClr val="bg1"/>
                </a:solidFill>
                <a:latin typeface="Arial" panose="020B0604020202020204" pitchFamily="34" charset="0"/>
                <a:cs typeface="Arial" panose="020B0604020202020204" pitchFamily="34" charset="0"/>
              </a:rPr>
              <a:t> demonstrate the rising success of non-English content, with a substantial number of cumulative weeks in the Top 10.</a:t>
            </a:r>
          </a:p>
          <a:p>
            <a:pPr marL="285750" indent="-285750">
              <a:buFont typeface="Arial" panose="020B0604020202020204" pitchFamily="34" charset="0"/>
              <a:buChar char="•"/>
            </a:pPr>
            <a:r>
              <a:rPr lang="en-US" sz="2000" b="1" dirty="0">
                <a:solidFill>
                  <a:schemeClr val="bg1"/>
                </a:solidFill>
                <a:latin typeface="Arial" panose="020B0604020202020204" pitchFamily="34" charset="0"/>
                <a:cs typeface="Arial" panose="020B0604020202020204" pitchFamily="34" charset="0"/>
              </a:rPr>
              <a:t>English-language dominance</a:t>
            </a:r>
            <a:r>
              <a:rPr lang="en-US" sz="2000" dirty="0">
                <a:solidFill>
                  <a:schemeClr val="bg1"/>
                </a:solidFill>
                <a:latin typeface="Arial" panose="020B0604020202020204" pitchFamily="34" charset="0"/>
                <a:cs typeface="Arial" panose="020B0604020202020204" pitchFamily="34" charset="0"/>
              </a:rPr>
              <a:t>: While non-English content grows, English-language shows such as Stranger Things and Manifest rank highly, showing global appeal.</a:t>
            </a:r>
          </a:p>
          <a:p>
            <a:pPr marL="285750" indent="-285750">
              <a:buFont typeface="Arial" panose="020B0604020202020204" pitchFamily="34" charset="0"/>
              <a:buChar char="•"/>
            </a:pPr>
            <a:r>
              <a:rPr lang="en-US" sz="2000" b="1" dirty="0">
                <a:solidFill>
                  <a:schemeClr val="bg1"/>
                </a:solidFill>
                <a:latin typeface="Arial" panose="020B0604020202020204" pitchFamily="34" charset="0"/>
                <a:cs typeface="Arial" panose="020B0604020202020204" pitchFamily="34" charset="0"/>
              </a:rPr>
              <a:t>Variety in genres: </a:t>
            </a:r>
            <a:r>
              <a:rPr lang="en-US" sz="2000" dirty="0">
                <a:solidFill>
                  <a:schemeClr val="bg1"/>
                </a:solidFill>
                <a:latin typeface="Arial" panose="020B0604020202020204" pitchFamily="34" charset="0"/>
                <a:cs typeface="Arial" panose="020B0604020202020204" pitchFamily="34" charset="0"/>
              </a:rPr>
              <a:t>The chart features a diverse mix of genres, from drama and romance to thrillers, which indicates that Netflix's strategy of offering genre diversity resonates with a broad audience.</a:t>
            </a:r>
          </a:p>
        </p:txBody>
      </p:sp>
      <p:pic>
        <p:nvPicPr>
          <p:cNvPr id="4" name="Picture 3">
            <a:extLst>
              <a:ext uri="{FF2B5EF4-FFF2-40B4-BE49-F238E27FC236}">
                <a16:creationId xmlns:a16="http://schemas.microsoft.com/office/drawing/2014/main" id="{A9860C82-FFBE-B5D0-2C19-5848191028B5}"/>
              </a:ext>
            </a:extLst>
          </p:cNvPr>
          <p:cNvPicPr>
            <a:picLocks noChangeAspect="1"/>
          </p:cNvPicPr>
          <p:nvPr/>
        </p:nvPicPr>
        <p:blipFill>
          <a:blip r:embed="rId2"/>
          <a:stretch>
            <a:fillRect/>
          </a:stretch>
        </p:blipFill>
        <p:spPr>
          <a:xfrm>
            <a:off x="31103" y="719549"/>
            <a:ext cx="14119261" cy="7353762"/>
          </a:xfrm>
          <a:prstGeom prst="rect">
            <a:avLst/>
          </a:prstGeom>
          <a:effectLst>
            <a:glow rad="101600">
              <a:schemeClr val="tx1">
                <a:alpha val="40000"/>
              </a:schemeClr>
            </a:glow>
            <a:outerShdw blurRad="50800" dist="38100" dir="2700000" algn="tl" rotWithShape="0">
              <a:schemeClr val="tx1">
                <a:alpha val="40000"/>
              </a:schemeClr>
            </a:outerShdw>
          </a:effectLst>
        </p:spPr>
      </p:pic>
    </p:spTree>
    <p:extLst>
      <p:ext uri="{BB962C8B-B14F-4D97-AF65-F5344CB8AC3E}">
        <p14:creationId xmlns:p14="http://schemas.microsoft.com/office/powerpoint/2010/main" val="761775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3120E3-1EE5-B205-B4AF-72F526E5276C}"/>
              </a:ext>
            </a:extLst>
          </p:cNvPr>
          <p:cNvSpPr txBox="1"/>
          <p:nvPr/>
        </p:nvSpPr>
        <p:spPr>
          <a:xfrm>
            <a:off x="-29548" y="8930426"/>
            <a:ext cx="18287999" cy="1200329"/>
          </a:xfrm>
          <a:prstGeom prst="rect">
            <a:avLst/>
          </a:prstGeom>
          <a:noFill/>
        </p:spPr>
        <p:txBody>
          <a:bodyPr wrap="square">
            <a:spAutoFit/>
          </a:bodyPr>
          <a:lstStyle/>
          <a:p>
            <a:r>
              <a:rPr lang="en-US" sz="2400" dirty="0">
                <a:solidFill>
                  <a:schemeClr val="bg1"/>
                </a:solidFill>
                <a:latin typeface="Arial" panose="020B0604020202020204" pitchFamily="34" charset="0"/>
                <a:cs typeface="Arial" panose="020B0604020202020204" pitchFamily="34" charset="0"/>
              </a:rPr>
              <a:t>English TV shows significantly outperform other categories, underscoring the importance of high-quality, serialized content in maintaining audience engagement. The ability of serialized shows to retain viewers over multiple episodes and seasons makes them a powerful tool for sustaining long-term viewership.</a:t>
            </a:r>
          </a:p>
        </p:txBody>
      </p:sp>
      <p:sp>
        <p:nvSpPr>
          <p:cNvPr id="53" name="TextBox 52">
            <a:extLst>
              <a:ext uri="{FF2B5EF4-FFF2-40B4-BE49-F238E27FC236}">
                <a16:creationId xmlns:a16="http://schemas.microsoft.com/office/drawing/2014/main" id="{3F66045B-FF4B-9919-62C7-EE6A772C8260}"/>
              </a:ext>
            </a:extLst>
          </p:cNvPr>
          <p:cNvSpPr txBox="1"/>
          <p:nvPr/>
        </p:nvSpPr>
        <p:spPr>
          <a:xfrm>
            <a:off x="0" y="0"/>
            <a:ext cx="18288000" cy="707886"/>
          </a:xfrm>
          <a:prstGeom prst="rect">
            <a:avLst/>
          </a:prstGeom>
          <a:solidFill>
            <a:schemeClr val="tx1"/>
          </a:solidFill>
        </p:spPr>
        <p:txBody>
          <a:bodyPr wrap="square">
            <a:spAutoFit/>
          </a:bodyPr>
          <a:lstStyle/>
          <a:p>
            <a:pPr algn="ctr"/>
            <a:r>
              <a:rPr lang="en-US" sz="4000" dirty="0">
                <a:solidFill>
                  <a:schemeClr val="bg1"/>
                </a:solidFill>
              </a:rPr>
              <a:t>Total Weekly Hours Viewed By Category (English vs. Non-English)</a:t>
            </a:r>
            <a:endParaRPr lang="en-US" sz="40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176C69D-5279-D0BB-21A0-34BFFD42E270}"/>
              </a:ext>
            </a:extLst>
          </p:cNvPr>
          <p:cNvSpPr txBox="1"/>
          <p:nvPr/>
        </p:nvSpPr>
        <p:spPr>
          <a:xfrm>
            <a:off x="66868" y="756409"/>
            <a:ext cx="4876801" cy="7109639"/>
          </a:xfrm>
          <a:prstGeom prst="rect">
            <a:avLst/>
          </a:prstGeom>
          <a:noFill/>
          <a:effectLst>
            <a:glow rad="839900">
              <a:schemeClr val="accent1">
                <a:alpha val="40000"/>
              </a:schemeClr>
            </a:glow>
          </a:effectLst>
        </p:spPr>
        <p:txBody>
          <a:bodyPr wrap="square">
            <a:spAutoFit/>
          </a:bodyPr>
          <a:lstStyle/>
          <a:p>
            <a:r>
              <a:rPr lang="en-US" sz="2400" b="1" dirty="0">
                <a:solidFill>
                  <a:schemeClr val="bg1"/>
                </a:solidFill>
                <a:latin typeface="Arial" panose="020B0604020202020204" pitchFamily="34" charset="0"/>
                <a:cs typeface="Arial" panose="020B0604020202020204" pitchFamily="34" charset="0"/>
              </a:rPr>
              <a:t>Key insights</a:t>
            </a:r>
            <a:r>
              <a:rPr lang="en-US" sz="2400" dirty="0">
                <a:solidFill>
                  <a:schemeClr val="bg1"/>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400" b="1" dirty="0">
                <a:solidFill>
                  <a:schemeClr val="bg1"/>
                </a:solidFill>
                <a:latin typeface="Arial" panose="020B0604020202020204" pitchFamily="34" charset="0"/>
                <a:cs typeface="Arial" panose="020B0604020202020204" pitchFamily="34" charset="0"/>
              </a:rPr>
              <a:t>English TV dominates</a:t>
            </a:r>
            <a:r>
              <a:rPr lang="en-US" sz="2400" dirty="0">
                <a:solidFill>
                  <a:schemeClr val="bg1"/>
                </a:solidFill>
                <a:latin typeface="Arial" panose="020B0604020202020204" pitchFamily="34" charset="0"/>
                <a:cs typeface="Arial" panose="020B0604020202020204" pitchFamily="34" charset="0"/>
              </a:rPr>
              <a:t>: English TV shows perform exceptionally well, with significantly higher weekly hours viewed than films and non-English content.</a:t>
            </a:r>
          </a:p>
          <a:p>
            <a:pPr marL="342900" indent="-342900">
              <a:buFont typeface="Arial" panose="020B0604020202020204" pitchFamily="34" charset="0"/>
              <a:buChar char="•"/>
            </a:pPr>
            <a:r>
              <a:rPr lang="en-US" sz="2400" b="1" dirty="0">
                <a:solidFill>
                  <a:schemeClr val="bg1"/>
                </a:solidFill>
                <a:latin typeface="Arial" panose="020B0604020202020204" pitchFamily="34" charset="0"/>
                <a:cs typeface="Arial" panose="020B0604020202020204" pitchFamily="34" charset="0"/>
              </a:rPr>
              <a:t>Serialized content drives engagement</a:t>
            </a:r>
            <a:r>
              <a:rPr lang="en-US" sz="2400" dirty="0">
                <a:solidFill>
                  <a:schemeClr val="bg1"/>
                </a:solidFill>
                <a:latin typeface="Arial" panose="020B0604020202020204" pitchFamily="34" charset="0"/>
                <a:cs typeface="Arial" panose="020B0604020202020204" pitchFamily="34" charset="0"/>
              </a:rPr>
              <a:t>: TV shows, especially long-running series, tend to have higher cumulative hours viewed as they keep audiences returning week after week.</a:t>
            </a:r>
          </a:p>
          <a:p>
            <a:pPr marL="342900" indent="-342900">
              <a:buFont typeface="Arial" panose="020B0604020202020204" pitchFamily="34" charset="0"/>
              <a:buChar char="•"/>
            </a:pPr>
            <a:r>
              <a:rPr lang="en-US" sz="2400" b="1" dirty="0">
                <a:solidFill>
                  <a:schemeClr val="bg1"/>
                </a:solidFill>
                <a:latin typeface="Arial" panose="020B0604020202020204" pitchFamily="34" charset="0"/>
                <a:cs typeface="Arial" panose="020B0604020202020204" pitchFamily="34" charset="0"/>
              </a:rPr>
              <a:t>Non-English TV growth</a:t>
            </a:r>
            <a:r>
              <a:rPr lang="en-US" sz="2400" dirty="0">
                <a:solidFill>
                  <a:schemeClr val="bg1"/>
                </a:solidFill>
                <a:latin typeface="Arial" panose="020B0604020202020204" pitchFamily="34" charset="0"/>
                <a:cs typeface="Arial" panose="020B0604020202020204" pitchFamily="34" charset="0"/>
              </a:rPr>
              <a:t>: While English content leads, non-English TV shows also show strong engagement, indicating a growing appetite for international programming.</a:t>
            </a:r>
          </a:p>
        </p:txBody>
      </p:sp>
      <p:pic>
        <p:nvPicPr>
          <p:cNvPr id="2" name="Picture 1">
            <a:extLst>
              <a:ext uri="{FF2B5EF4-FFF2-40B4-BE49-F238E27FC236}">
                <a16:creationId xmlns:a16="http://schemas.microsoft.com/office/drawing/2014/main" id="{31E71CD8-B872-A570-4B28-4F96A7D02C97}"/>
              </a:ext>
            </a:extLst>
          </p:cNvPr>
          <p:cNvPicPr>
            <a:picLocks noChangeAspect="1"/>
          </p:cNvPicPr>
          <p:nvPr/>
        </p:nvPicPr>
        <p:blipFill>
          <a:blip r:embed="rId3"/>
          <a:stretch>
            <a:fillRect/>
          </a:stretch>
        </p:blipFill>
        <p:spPr>
          <a:xfrm>
            <a:off x="4953000" y="720327"/>
            <a:ext cx="13335000" cy="7955155"/>
          </a:xfrm>
          <a:prstGeom prst="rect">
            <a:avLst/>
          </a:prstGeom>
        </p:spPr>
      </p:pic>
    </p:spTree>
    <p:extLst>
      <p:ext uri="{BB962C8B-B14F-4D97-AF65-F5344CB8AC3E}">
        <p14:creationId xmlns:p14="http://schemas.microsoft.com/office/powerpoint/2010/main" val="114739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3120E3-1EE5-B205-B4AF-72F526E5276C}"/>
              </a:ext>
            </a:extLst>
          </p:cNvPr>
          <p:cNvSpPr txBox="1"/>
          <p:nvPr/>
        </p:nvSpPr>
        <p:spPr>
          <a:xfrm>
            <a:off x="-29547" y="8930426"/>
            <a:ext cx="18288000" cy="1200329"/>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TV (English) content drives the highest engagement early on, </a:t>
            </a:r>
            <a:r>
              <a:rPr lang="en-US" sz="2400" dirty="0">
                <a:latin typeface="Arial" panose="020B0604020202020204" pitchFamily="34" charset="0"/>
                <a:cs typeface="Arial" panose="020B0604020202020204" pitchFamily="34" charset="0"/>
              </a:rPr>
              <a:t>with over </a:t>
            </a:r>
            <a:r>
              <a:rPr lang="en-US" sz="2400" b="1" dirty="0">
                <a:latin typeface="Arial" panose="020B0604020202020204" pitchFamily="34" charset="0"/>
                <a:cs typeface="Arial" panose="020B0604020202020204" pitchFamily="34" charset="0"/>
              </a:rPr>
              <a:t>8 billion hours viewed </a:t>
            </a:r>
            <a:r>
              <a:rPr lang="en-US" sz="2400" dirty="0">
                <a:latin typeface="Arial" panose="020B0604020202020204" pitchFamily="34" charset="0"/>
                <a:cs typeface="Arial" panose="020B0604020202020204" pitchFamily="34" charset="0"/>
              </a:rPr>
              <a:t>in the first 91 days. This underscores the importance of the initial performance for a show's overall success. A strong launch strategy that captures immediate attention is crucial for ensuring long-term viewership and retention.</a:t>
            </a:r>
          </a:p>
        </p:txBody>
      </p:sp>
      <p:sp>
        <p:nvSpPr>
          <p:cNvPr id="53" name="TextBox 52">
            <a:extLst>
              <a:ext uri="{FF2B5EF4-FFF2-40B4-BE49-F238E27FC236}">
                <a16:creationId xmlns:a16="http://schemas.microsoft.com/office/drawing/2014/main" id="{3F66045B-FF4B-9919-62C7-EE6A772C8260}"/>
              </a:ext>
            </a:extLst>
          </p:cNvPr>
          <p:cNvSpPr txBox="1"/>
          <p:nvPr/>
        </p:nvSpPr>
        <p:spPr>
          <a:xfrm>
            <a:off x="0" y="0"/>
            <a:ext cx="18288000" cy="646331"/>
          </a:xfrm>
          <a:prstGeom prst="rect">
            <a:avLst/>
          </a:prstGeom>
          <a:solidFill>
            <a:schemeClr val="tx1"/>
          </a:solidFill>
        </p:spPr>
        <p:txBody>
          <a:bodyPr wrap="square">
            <a:spAutoFit/>
          </a:bodyPr>
          <a:lstStyle/>
          <a:p>
            <a:pPr algn="ctr"/>
            <a:r>
              <a:rPr lang="en-US" sz="3600" dirty="0">
                <a:solidFill>
                  <a:schemeClr val="bg1"/>
                </a:solidFill>
              </a:rPr>
              <a:t>Total Hours Viewed in The First 91 Days by Category (English vs. Non-English)</a:t>
            </a:r>
            <a:endParaRPr lang="en-US" sz="36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176C69D-5279-D0BB-21A0-34BFFD42E270}"/>
              </a:ext>
            </a:extLst>
          </p:cNvPr>
          <p:cNvSpPr txBox="1"/>
          <p:nvPr/>
        </p:nvSpPr>
        <p:spPr>
          <a:xfrm>
            <a:off x="13014650" y="713329"/>
            <a:ext cx="4876801" cy="8217634"/>
          </a:xfrm>
          <a:prstGeom prst="rect">
            <a:avLst/>
          </a:prstGeom>
          <a:noFill/>
          <a:effectLst>
            <a:glow rad="839900">
              <a:schemeClr val="accent1">
                <a:alpha val="40000"/>
              </a:schemeClr>
            </a:glow>
          </a:effectLst>
        </p:spPr>
        <p:txBody>
          <a:bodyPr wrap="square">
            <a:spAutoFit/>
          </a:bodyPr>
          <a:lstStyle/>
          <a:p>
            <a:r>
              <a:rPr lang="en-US" sz="2400" dirty="0">
                <a:latin typeface="Arial" panose="020B0604020202020204" pitchFamily="34" charset="0"/>
                <a:cs typeface="Arial" panose="020B0604020202020204" pitchFamily="34" charset="0"/>
              </a:rPr>
              <a:t>Key insights:</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TV (English) leads: </a:t>
            </a:r>
            <a:r>
              <a:rPr lang="en-US" sz="2400" dirty="0">
                <a:latin typeface="Arial" panose="020B0604020202020204" pitchFamily="34" charset="0"/>
                <a:cs typeface="Arial" panose="020B0604020202020204" pitchFamily="34" charset="0"/>
              </a:rPr>
              <a:t>English-language TV content outperforms other categories in the critical first 91 days, reflecting the strong appeal of serialized content to global audiences.</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Importance of early engagement: </a:t>
            </a:r>
            <a:r>
              <a:rPr lang="en-US" sz="2400" dirty="0">
                <a:latin typeface="Arial" panose="020B0604020202020204" pitchFamily="34" charset="0"/>
                <a:cs typeface="Arial" panose="020B0604020202020204" pitchFamily="34" charset="0"/>
              </a:rPr>
              <a:t>Shows that perform well early in their release cycle tend to maintain high levels of engagement, reinforcing the importance of solid promotional strategies at launch.</a:t>
            </a:r>
          </a:p>
          <a:p>
            <a:pPr marL="342900" indent="-342900">
              <a:buFont typeface="Arial" panose="020B0604020202020204" pitchFamily="34" charset="0"/>
              <a:buChar char="•"/>
            </a:pPr>
            <a:r>
              <a:rPr lang="en-US" sz="2400" b="1" dirty="0">
                <a:latin typeface="Arial" panose="020B0604020202020204" pitchFamily="34" charset="0"/>
                <a:cs typeface="Arial" panose="020B0604020202020204" pitchFamily="34" charset="0"/>
              </a:rPr>
              <a:t>Non-English content growth: </a:t>
            </a:r>
            <a:r>
              <a:rPr lang="en-US" sz="2400" dirty="0">
                <a:latin typeface="Arial" panose="020B0604020202020204" pitchFamily="34" charset="0"/>
                <a:cs typeface="Arial" panose="020B0604020202020204" pitchFamily="34" charset="0"/>
              </a:rPr>
              <a:t>While English content leads, non-English TV and films show competitive early engagement, indicating potential growth in international markets.</a:t>
            </a:r>
          </a:p>
        </p:txBody>
      </p:sp>
      <p:pic>
        <p:nvPicPr>
          <p:cNvPr id="3" name="Picture 2">
            <a:extLst>
              <a:ext uri="{FF2B5EF4-FFF2-40B4-BE49-F238E27FC236}">
                <a16:creationId xmlns:a16="http://schemas.microsoft.com/office/drawing/2014/main" id="{8DEEAF26-706B-8B9C-1CB2-93FD5A022C72}"/>
              </a:ext>
            </a:extLst>
          </p:cNvPr>
          <p:cNvPicPr>
            <a:picLocks noChangeAspect="1"/>
          </p:cNvPicPr>
          <p:nvPr/>
        </p:nvPicPr>
        <p:blipFill>
          <a:blip r:embed="rId3"/>
          <a:stretch>
            <a:fillRect/>
          </a:stretch>
        </p:blipFill>
        <p:spPr>
          <a:xfrm>
            <a:off x="1555" y="707886"/>
            <a:ext cx="12876246" cy="8017014"/>
          </a:xfrm>
          <a:prstGeom prst="rect">
            <a:avLst/>
          </a:prstGeom>
        </p:spPr>
      </p:pic>
    </p:spTree>
    <p:extLst>
      <p:ext uri="{BB962C8B-B14F-4D97-AF65-F5344CB8AC3E}">
        <p14:creationId xmlns:p14="http://schemas.microsoft.com/office/powerpoint/2010/main" val="406570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3120E3-1EE5-B205-B4AF-72F526E5276C}"/>
              </a:ext>
            </a:extLst>
          </p:cNvPr>
          <p:cNvSpPr txBox="1"/>
          <p:nvPr/>
        </p:nvSpPr>
        <p:spPr>
          <a:xfrm>
            <a:off x="-29547" y="8930426"/>
            <a:ext cx="18288000" cy="1200329"/>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Longer TV series </a:t>
            </a:r>
            <a:r>
              <a:rPr lang="en-US" sz="2400" dirty="0">
                <a:latin typeface="Arial" panose="020B0604020202020204" pitchFamily="34" charset="0"/>
                <a:cs typeface="Arial" panose="020B0604020202020204" pitchFamily="34" charset="0"/>
              </a:rPr>
              <a:t>such as </a:t>
            </a:r>
            <a:r>
              <a:rPr lang="en-US" sz="2400" b="1" dirty="0">
                <a:latin typeface="Arial" panose="020B0604020202020204" pitchFamily="34" charset="0"/>
                <a:cs typeface="Arial" panose="020B0604020202020204" pitchFamily="34" charset="0"/>
              </a:rPr>
              <a:t>Stranger Things </a:t>
            </a:r>
            <a:r>
              <a:rPr lang="en-US" sz="2400" dirty="0">
                <a:latin typeface="Arial" panose="020B0604020202020204" pitchFamily="34" charset="0"/>
                <a:cs typeface="Arial" panose="020B0604020202020204" pitchFamily="34" charset="0"/>
              </a:rPr>
              <a:t>and </a:t>
            </a:r>
            <a:r>
              <a:rPr lang="en-US" sz="2400" b="1" dirty="0">
                <a:latin typeface="Arial" panose="020B0604020202020204" pitchFamily="34" charset="0"/>
                <a:cs typeface="Arial" panose="020B0604020202020204" pitchFamily="34" charset="0"/>
              </a:rPr>
              <a:t>Squid Game </a:t>
            </a:r>
            <a:r>
              <a:rPr lang="en-US" sz="2400" dirty="0">
                <a:latin typeface="Arial" panose="020B0604020202020204" pitchFamily="34" charset="0"/>
                <a:cs typeface="Arial" panose="020B0604020202020204" pitchFamily="34" charset="0"/>
              </a:rPr>
              <a:t>show that higher runtime correlates with higher viewership, emphasizing the importance of serialized, long-form content. However, the success of shorter films like </a:t>
            </a:r>
            <a:r>
              <a:rPr lang="en-US" sz="2400" b="1" dirty="0">
                <a:latin typeface="Arial" panose="020B0604020202020204" pitchFamily="34" charset="0"/>
                <a:cs typeface="Arial" panose="020B0604020202020204" pitchFamily="34" charset="0"/>
              </a:rPr>
              <a:t>Red Notice </a:t>
            </a:r>
            <a:r>
              <a:rPr lang="en-US" sz="2400" dirty="0">
                <a:latin typeface="Arial" panose="020B0604020202020204" pitchFamily="34" charset="0"/>
                <a:cs typeface="Arial" panose="020B0604020202020204" pitchFamily="34" charset="0"/>
              </a:rPr>
              <a:t>shows that </a:t>
            </a:r>
            <a:r>
              <a:rPr lang="en-US" sz="2400" b="1" dirty="0">
                <a:latin typeface="Arial" panose="020B0604020202020204" pitchFamily="34" charset="0"/>
                <a:cs typeface="Arial" panose="020B0604020202020204" pitchFamily="34" charset="0"/>
              </a:rPr>
              <a:t>runtime is not the sole determinant </a:t>
            </a:r>
            <a:r>
              <a:rPr lang="en-US" sz="2400" dirty="0">
                <a:latin typeface="Arial" panose="020B0604020202020204" pitchFamily="34" charset="0"/>
                <a:cs typeface="Arial" panose="020B0604020202020204" pitchFamily="34" charset="0"/>
              </a:rPr>
              <a:t>of success. </a:t>
            </a:r>
            <a:r>
              <a:rPr lang="en-US" sz="2400" b="1" dirty="0">
                <a:latin typeface="Arial" panose="020B0604020202020204" pitchFamily="34" charset="0"/>
                <a:cs typeface="Arial" panose="020B0604020202020204" pitchFamily="34" charset="0"/>
              </a:rPr>
              <a:t>Targeted marketing </a:t>
            </a:r>
            <a:r>
              <a:rPr lang="en-US" sz="2400" dirty="0">
                <a:latin typeface="Arial" panose="020B0604020202020204" pitchFamily="34" charset="0"/>
                <a:cs typeface="Arial" panose="020B0604020202020204" pitchFamily="34" charset="0"/>
              </a:rPr>
              <a:t>and strong storylines can drive engagement for shorter films.</a:t>
            </a:r>
          </a:p>
        </p:txBody>
      </p:sp>
      <p:sp>
        <p:nvSpPr>
          <p:cNvPr id="53" name="TextBox 52">
            <a:extLst>
              <a:ext uri="{FF2B5EF4-FFF2-40B4-BE49-F238E27FC236}">
                <a16:creationId xmlns:a16="http://schemas.microsoft.com/office/drawing/2014/main" id="{3F66045B-FF4B-9919-62C7-EE6A772C8260}"/>
              </a:ext>
            </a:extLst>
          </p:cNvPr>
          <p:cNvSpPr txBox="1"/>
          <p:nvPr/>
        </p:nvSpPr>
        <p:spPr>
          <a:xfrm>
            <a:off x="0" y="0"/>
            <a:ext cx="18288000" cy="646331"/>
          </a:xfrm>
          <a:prstGeom prst="rect">
            <a:avLst/>
          </a:prstGeom>
          <a:solidFill>
            <a:schemeClr val="tx1"/>
          </a:solidFill>
        </p:spPr>
        <p:txBody>
          <a:bodyPr wrap="square">
            <a:spAutoFit/>
          </a:bodyPr>
          <a:lstStyle/>
          <a:p>
            <a:pPr algn="ctr"/>
            <a:r>
              <a:rPr lang="en-US" sz="3600" dirty="0">
                <a:solidFill>
                  <a:schemeClr val="bg1"/>
                </a:solidFill>
              </a:rPr>
              <a:t>Relationship Between Runtime and Views (First 91 Days)</a:t>
            </a:r>
            <a:endParaRPr lang="en-US" sz="36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176C69D-5279-D0BB-21A0-34BFFD42E270}"/>
              </a:ext>
            </a:extLst>
          </p:cNvPr>
          <p:cNvSpPr txBox="1"/>
          <p:nvPr/>
        </p:nvSpPr>
        <p:spPr>
          <a:xfrm>
            <a:off x="51318" y="712792"/>
            <a:ext cx="4876801" cy="7509748"/>
          </a:xfrm>
          <a:prstGeom prst="rect">
            <a:avLst/>
          </a:prstGeom>
          <a:noFill/>
          <a:effectLst>
            <a:glow rad="839900">
              <a:schemeClr val="accent1">
                <a:alpha val="40000"/>
              </a:schemeClr>
            </a:glow>
          </a:effectLst>
        </p:spPr>
        <p:txBody>
          <a:bodyPr wrap="square">
            <a:spAutoFit/>
          </a:bodyPr>
          <a:lstStyle/>
          <a:p>
            <a:r>
              <a:rPr lang="en-US" sz="2000" dirty="0">
                <a:latin typeface="Arial" panose="020B0604020202020204" pitchFamily="34" charset="0"/>
                <a:cs typeface="Arial" panose="020B0604020202020204" pitchFamily="34" charset="0"/>
              </a:rPr>
              <a:t>Key insights:</a:t>
            </a: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Longer runtime leads to higher engagement: </a:t>
            </a:r>
            <a:r>
              <a:rPr lang="en-US" sz="2200" dirty="0">
                <a:latin typeface="Arial" panose="020B0604020202020204" pitchFamily="34" charset="0"/>
                <a:cs typeface="Arial" panose="020B0604020202020204" pitchFamily="34" charset="0"/>
              </a:rPr>
              <a:t>TV shows with longer runtimes, such as multi-episode series, generate higher views as audiences spend more time-consuming episodic content.</a:t>
            </a: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Short-form content success: </a:t>
            </a:r>
            <a:r>
              <a:rPr lang="en-US" sz="2200" dirty="0">
                <a:latin typeface="Arial" panose="020B0604020202020204" pitchFamily="34" charset="0"/>
                <a:cs typeface="Arial" panose="020B0604020202020204" pitchFamily="34" charset="0"/>
              </a:rPr>
              <a:t>While longer content performs well, successful films like Red Notice and Don’t Look Up show that shorter runtime films can still achieve high engagement with effective promotion and strong audience appeal.</a:t>
            </a: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Diverse audience needs: </a:t>
            </a:r>
            <a:r>
              <a:rPr lang="en-US" sz="2200" dirty="0">
                <a:latin typeface="Arial" panose="020B0604020202020204" pitchFamily="34" charset="0"/>
                <a:cs typeface="Arial" panose="020B0604020202020204" pitchFamily="34" charset="0"/>
              </a:rPr>
              <a:t>The variety in successful content lengths demonstrates that Netflix can cater to both viewers who prefer binge-watching long series and those who favor shorter, standalone films.</a:t>
            </a:r>
          </a:p>
        </p:txBody>
      </p:sp>
      <p:pic>
        <p:nvPicPr>
          <p:cNvPr id="4" name="Picture 3">
            <a:extLst>
              <a:ext uri="{FF2B5EF4-FFF2-40B4-BE49-F238E27FC236}">
                <a16:creationId xmlns:a16="http://schemas.microsoft.com/office/drawing/2014/main" id="{28AABC74-5677-693F-64B0-DFD8346164AD}"/>
              </a:ext>
            </a:extLst>
          </p:cNvPr>
          <p:cNvPicPr>
            <a:picLocks noChangeAspect="1"/>
          </p:cNvPicPr>
          <p:nvPr/>
        </p:nvPicPr>
        <p:blipFill>
          <a:blip r:embed="rId3"/>
          <a:stretch>
            <a:fillRect/>
          </a:stretch>
        </p:blipFill>
        <p:spPr>
          <a:xfrm>
            <a:off x="4724400" y="646331"/>
            <a:ext cx="13563600" cy="8091529"/>
          </a:xfrm>
          <a:prstGeom prst="rect">
            <a:avLst/>
          </a:prstGeom>
        </p:spPr>
      </p:pic>
    </p:spTree>
    <p:extLst>
      <p:ext uri="{BB962C8B-B14F-4D97-AF65-F5344CB8AC3E}">
        <p14:creationId xmlns:p14="http://schemas.microsoft.com/office/powerpoint/2010/main" val="432619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id="{3F66045B-FF4B-9919-62C7-EE6A772C8260}"/>
              </a:ext>
            </a:extLst>
          </p:cNvPr>
          <p:cNvSpPr txBox="1"/>
          <p:nvPr/>
        </p:nvSpPr>
        <p:spPr>
          <a:xfrm>
            <a:off x="0" y="0"/>
            <a:ext cx="18288000" cy="646331"/>
          </a:xfrm>
          <a:prstGeom prst="rect">
            <a:avLst/>
          </a:prstGeom>
          <a:solidFill>
            <a:schemeClr val="tx1"/>
          </a:solidFill>
        </p:spPr>
        <p:txBody>
          <a:bodyPr wrap="square">
            <a:spAutoFit/>
          </a:bodyPr>
          <a:lstStyle/>
          <a:p>
            <a:pPr algn="ctr"/>
            <a:r>
              <a:rPr lang="en-US" sz="3600" dirty="0">
                <a:solidFill>
                  <a:schemeClr val="bg1"/>
                </a:solidFill>
              </a:rPr>
              <a:t>Relationship Between Runtime and Views (First 91 Days)</a:t>
            </a:r>
            <a:endParaRPr lang="en-US" sz="3600" dirty="0">
              <a:solidFill>
                <a:schemeClr val="bg1"/>
              </a:solidFill>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61A18423-6ABD-36A1-EFC3-90A9116477DC}"/>
              </a:ext>
            </a:extLst>
          </p:cNvPr>
          <p:cNvGrpSpPr/>
          <p:nvPr/>
        </p:nvGrpSpPr>
        <p:grpSpPr>
          <a:xfrm>
            <a:off x="228602" y="1272368"/>
            <a:ext cx="5638800" cy="4175931"/>
            <a:chOff x="228602" y="1272369"/>
            <a:chExt cx="5638800" cy="3854266"/>
          </a:xfrm>
        </p:grpSpPr>
        <p:sp>
          <p:nvSpPr>
            <p:cNvPr id="9" name="Rounded Rectangle 8">
              <a:extLst>
                <a:ext uri="{FF2B5EF4-FFF2-40B4-BE49-F238E27FC236}">
                  <a16:creationId xmlns:a16="http://schemas.microsoft.com/office/drawing/2014/main" id="{B262F415-8B1A-65BB-7A80-66683605B0BF}"/>
                </a:ext>
              </a:extLst>
            </p:cNvPr>
            <p:cNvSpPr/>
            <p:nvPr/>
          </p:nvSpPr>
          <p:spPr>
            <a:xfrm>
              <a:off x="228602" y="1935565"/>
              <a:ext cx="5638800" cy="3191070"/>
            </a:xfrm>
            <a:prstGeom prst="roundRect">
              <a:avLst/>
            </a:prstGeom>
            <a:solidFill>
              <a:schemeClr val="accent1">
                <a:alpha val="7479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panose="020B0604020202020204" pitchFamily="34" charset="0"/>
                  <a:cs typeface="Arial" panose="020B0604020202020204" pitchFamily="34" charset="0"/>
                </a:rPr>
                <a:t>Insight</a:t>
              </a:r>
              <a:r>
                <a:rPr lang="en-US" dirty="0">
                  <a:solidFill>
                    <a:schemeClr val="tx1"/>
                  </a:solidFill>
                  <a:latin typeface="Arial" panose="020B0604020202020204" pitchFamily="34" charset="0"/>
                  <a:cs typeface="Arial" panose="020B0604020202020204" pitchFamily="34" charset="0"/>
                </a:rPr>
                <a:t>: TV (English) content, particularly serialized shows like Stranger Things and Squid Game, consistently drives the highest global engagement in early launch periods.</a:t>
              </a:r>
            </a:p>
            <a:p>
              <a:endParaRPr lang="en-US" dirty="0">
                <a:latin typeface="Arial" panose="020B0604020202020204" pitchFamily="34" charset="0"/>
                <a:cs typeface="Arial" panose="020B0604020202020204" pitchFamily="34" charset="0"/>
              </a:endParaRPr>
            </a:p>
            <a:p>
              <a:r>
                <a:rPr lang="en-US" b="1" dirty="0">
                  <a:solidFill>
                    <a:schemeClr val="tx1"/>
                  </a:solidFill>
                  <a:latin typeface="Arial" panose="020B0604020202020204" pitchFamily="34" charset="0"/>
                  <a:cs typeface="Arial" panose="020B0604020202020204" pitchFamily="34" charset="0"/>
                </a:rPr>
                <a:t>Recommendation</a:t>
              </a:r>
              <a:r>
                <a:rPr lang="en-US" dirty="0">
                  <a:solidFill>
                    <a:schemeClr val="tx1"/>
                  </a:solidFill>
                  <a:latin typeface="Arial" panose="020B0604020202020204" pitchFamily="34" charset="0"/>
                  <a:cs typeface="Arial" panose="020B0604020202020204" pitchFamily="34" charset="0"/>
                </a:rPr>
                <a:t>: Create and promote serialized content that retains viewers over multiple episodes and seasons. These shows show higher retention and longer viewership windows, making them crucial for long-term engagement and customer loyalty.</a:t>
              </a:r>
            </a:p>
          </p:txBody>
        </p:sp>
        <p:sp>
          <p:nvSpPr>
            <p:cNvPr id="12" name="Rounded Rectangle 11">
              <a:extLst>
                <a:ext uri="{FF2B5EF4-FFF2-40B4-BE49-F238E27FC236}">
                  <a16:creationId xmlns:a16="http://schemas.microsoft.com/office/drawing/2014/main" id="{A3217FDA-F725-9F5C-2E76-28285C149461}"/>
                </a:ext>
              </a:extLst>
            </p:cNvPr>
            <p:cNvSpPr/>
            <p:nvPr/>
          </p:nvSpPr>
          <p:spPr>
            <a:xfrm>
              <a:off x="228602" y="1272369"/>
              <a:ext cx="5638800" cy="646331"/>
            </a:xfrm>
            <a:prstGeom prst="roundRect">
              <a:avLst/>
            </a:prstGeom>
            <a:solidFill>
              <a:schemeClr val="accent1">
                <a:alpha val="7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1. Invest in High-Performing, Serialized Content</a:t>
              </a:r>
            </a:p>
          </p:txBody>
        </p:sp>
      </p:grpSp>
      <p:grpSp>
        <p:nvGrpSpPr>
          <p:cNvPr id="14" name="Group 13">
            <a:extLst>
              <a:ext uri="{FF2B5EF4-FFF2-40B4-BE49-F238E27FC236}">
                <a16:creationId xmlns:a16="http://schemas.microsoft.com/office/drawing/2014/main" id="{8DA85B5F-5ADC-4218-7FEA-03F591FCB5B8}"/>
              </a:ext>
            </a:extLst>
          </p:cNvPr>
          <p:cNvGrpSpPr/>
          <p:nvPr/>
        </p:nvGrpSpPr>
        <p:grpSpPr>
          <a:xfrm>
            <a:off x="6172200" y="1289233"/>
            <a:ext cx="5638800" cy="4159065"/>
            <a:chOff x="228602" y="1272369"/>
            <a:chExt cx="5638800" cy="3854266"/>
          </a:xfrm>
        </p:grpSpPr>
        <p:sp>
          <p:nvSpPr>
            <p:cNvPr id="15" name="Rounded Rectangle 14">
              <a:extLst>
                <a:ext uri="{FF2B5EF4-FFF2-40B4-BE49-F238E27FC236}">
                  <a16:creationId xmlns:a16="http://schemas.microsoft.com/office/drawing/2014/main" id="{55248E61-D2BA-AD55-2164-09EA426D86B4}"/>
                </a:ext>
              </a:extLst>
            </p:cNvPr>
            <p:cNvSpPr/>
            <p:nvPr/>
          </p:nvSpPr>
          <p:spPr>
            <a:xfrm>
              <a:off x="228602" y="1935565"/>
              <a:ext cx="5638800" cy="3191070"/>
            </a:xfrm>
            <a:prstGeom prst="roundRect">
              <a:avLst/>
            </a:prstGeom>
            <a:solidFill>
              <a:schemeClr val="accent1">
                <a:alpha val="7479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latin typeface="Arial" panose="020B0604020202020204" pitchFamily="34" charset="0"/>
                  <a:cs typeface="Arial" panose="020B0604020202020204" pitchFamily="34" charset="0"/>
                </a:rPr>
                <a:t>Insight</a:t>
              </a:r>
              <a:r>
                <a:rPr lang="en-US" dirty="0">
                  <a:latin typeface="Arial" panose="020B0604020202020204" pitchFamily="34" charset="0"/>
                  <a:cs typeface="Arial" panose="020B0604020202020204" pitchFamily="34" charset="0"/>
                </a:rPr>
                <a:t>: TV (English) content, particularly serialized shows like Stranger Things and Squid Game, consistently drives the highest global engagement and in early launch periods.</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Recommendation</a:t>
              </a:r>
              <a:r>
                <a:rPr lang="en-US" dirty="0">
                  <a:latin typeface="Arial" panose="020B0604020202020204" pitchFamily="34" charset="0"/>
                  <a:cs typeface="Arial" panose="020B0604020202020204" pitchFamily="34" charset="0"/>
                </a:rPr>
                <a:t>: Create and promote serialized content that retains viewers over multiple episodes and seasons. These shows show higher retention and longer viewership windows, making them crucial for long-term engagement and customer loyalty.</a:t>
              </a:r>
              <a:endParaRPr lang="en-US" dirty="0">
                <a:solidFill>
                  <a:schemeClr val="tx1"/>
                </a:solidFill>
                <a:latin typeface="Arial" panose="020B0604020202020204" pitchFamily="34" charset="0"/>
                <a:cs typeface="Arial" panose="020B0604020202020204" pitchFamily="34" charset="0"/>
              </a:endParaRPr>
            </a:p>
          </p:txBody>
        </p:sp>
        <p:sp>
          <p:nvSpPr>
            <p:cNvPr id="16" name="Rounded Rectangle 15">
              <a:extLst>
                <a:ext uri="{FF2B5EF4-FFF2-40B4-BE49-F238E27FC236}">
                  <a16:creationId xmlns:a16="http://schemas.microsoft.com/office/drawing/2014/main" id="{3C09124C-3FD8-5A5F-ADAF-EB58117C0DBD}"/>
                </a:ext>
              </a:extLst>
            </p:cNvPr>
            <p:cNvSpPr/>
            <p:nvPr/>
          </p:nvSpPr>
          <p:spPr>
            <a:xfrm>
              <a:off x="228602" y="1272369"/>
              <a:ext cx="5638800" cy="646331"/>
            </a:xfrm>
            <a:prstGeom prst="roundRect">
              <a:avLst/>
            </a:prstGeom>
            <a:solidFill>
              <a:schemeClr val="accent1">
                <a:alpha val="7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2. Expand Non-English Programming</a:t>
              </a:r>
            </a:p>
          </p:txBody>
        </p:sp>
      </p:grpSp>
      <p:grpSp>
        <p:nvGrpSpPr>
          <p:cNvPr id="17" name="Group 16">
            <a:extLst>
              <a:ext uri="{FF2B5EF4-FFF2-40B4-BE49-F238E27FC236}">
                <a16:creationId xmlns:a16="http://schemas.microsoft.com/office/drawing/2014/main" id="{882545BA-A403-0B42-E3EC-562F58E04B0D}"/>
              </a:ext>
            </a:extLst>
          </p:cNvPr>
          <p:cNvGrpSpPr/>
          <p:nvPr/>
        </p:nvGrpSpPr>
        <p:grpSpPr>
          <a:xfrm>
            <a:off x="12039598" y="1272368"/>
            <a:ext cx="5638800" cy="4175929"/>
            <a:chOff x="228602" y="1272369"/>
            <a:chExt cx="5638800" cy="3854266"/>
          </a:xfrm>
        </p:grpSpPr>
        <p:sp>
          <p:nvSpPr>
            <p:cNvPr id="18" name="Rounded Rectangle 17">
              <a:extLst>
                <a:ext uri="{FF2B5EF4-FFF2-40B4-BE49-F238E27FC236}">
                  <a16:creationId xmlns:a16="http://schemas.microsoft.com/office/drawing/2014/main" id="{2C3A0F7A-6848-3DAE-CE67-D201CE989934}"/>
                </a:ext>
              </a:extLst>
            </p:cNvPr>
            <p:cNvSpPr/>
            <p:nvPr/>
          </p:nvSpPr>
          <p:spPr>
            <a:xfrm>
              <a:off x="228602" y="1935565"/>
              <a:ext cx="5638800" cy="3191070"/>
            </a:xfrm>
            <a:prstGeom prst="roundRect">
              <a:avLst/>
            </a:prstGeom>
            <a:solidFill>
              <a:schemeClr val="accent1">
                <a:alpha val="7479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panose="020B0604020202020204" pitchFamily="34" charset="0"/>
                  <a:cs typeface="Arial" panose="020B0604020202020204" pitchFamily="34" charset="0"/>
                </a:rPr>
                <a:t>Insight: </a:t>
              </a:r>
              <a:r>
                <a:rPr lang="en-US" dirty="0">
                  <a:solidFill>
                    <a:schemeClr val="tx1"/>
                  </a:solidFill>
                  <a:latin typeface="Arial" panose="020B0604020202020204" pitchFamily="34" charset="0"/>
                  <a:cs typeface="Arial" panose="020B0604020202020204" pitchFamily="34" charset="0"/>
                </a:rPr>
                <a:t>Shows that do well in the first 91 days after release are more likely to become long-term global successes. Early performance is crucial for sustained engagement.</a:t>
              </a:r>
            </a:p>
            <a:p>
              <a:endParaRPr lang="en-US" dirty="0">
                <a:solidFill>
                  <a:schemeClr val="tx1"/>
                </a:solidFill>
                <a:latin typeface="Arial" panose="020B0604020202020204" pitchFamily="34" charset="0"/>
                <a:cs typeface="Arial" panose="020B0604020202020204" pitchFamily="34" charset="0"/>
              </a:endParaRPr>
            </a:p>
            <a:p>
              <a:r>
                <a:rPr lang="en-US" b="1" dirty="0">
                  <a:solidFill>
                    <a:schemeClr val="tx1"/>
                  </a:solidFill>
                  <a:latin typeface="Arial" panose="020B0604020202020204" pitchFamily="34" charset="0"/>
                  <a:cs typeface="Arial" panose="020B0604020202020204" pitchFamily="34" charset="0"/>
                </a:rPr>
                <a:t>Recommendation</a:t>
              </a:r>
              <a:r>
                <a:rPr lang="en-US" dirty="0">
                  <a:solidFill>
                    <a:schemeClr val="tx1"/>
                  </a:solidFill>
                  <a:latin typeface="Arial" panose="020B0604020202020204" pitchFamily="34" charset="0"/>
                  <a:cs typeface="Arial" panose="020B0604020202020204" pitchFamily="34" charset="0"/>
                </a:rPr>
                <a:t>: Design and execute high-impact launch campaigns for new content. Tailor promotional efforts to capitalize on early momentum through social media, targeted ads, and partnerships to ensure that new releases achieve maximum visibility.</a:t>
              </a:r>
            </a:p>
          </p:txBody>
        </p:sp>
        <p:sp>
          <p:nvSpPr>
            <p:cNvPr id="19" name="Rounded Rectangle 18">
              <a:extLst>
                <a:ext uri="{FF2B5EF4-FFF2-40B4-BE49-F238E27FC236}">
                  <a16:creationId xmlns:a16="http://schemas.microsoft.com/office/drawing/2014/main" id="{01795483-1F53-B3F9-B6A9-1E35C880F8C0}"/>
                </a:ext>
              </a:extLst>
            </p:cNvPr>
            <p:cNvSpPr/>
            <p:nvPr/>
          </p:nvSpPr>
          <p:spPr>
            <a:xfrm>
              <a:off x="228602" y="1272369"/>
              <a:ext cx="5638800" cy="646331"/>
            </a:xfrm>
            <a:prstGeom prst="roundRect">
              <a:avLst/>
            </a:prstGeom>
            <a:solidFill>
              <a:schemeClr val="accent1">
                <a:alpha val="7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3. Focus on Early-Engagement Marketing for Key Launches</a:t>
              </a:r>
            </a:p>
          </p:txBody>
        </p:sp>
      </p:grpSp>
      <p:grpSp>
        <p:nvGrpSpPr>
          <p:cNvPr id="20" name="Group 19">
            <a:extLst>
              <a:ext uri="{FF2B5EF4-FFF2-40B4-BE49-F238E27FC236}">
                <a16:creationId xmlns:a16="http://schemas.microsoft.com/office/drawing/2014/main" id="{C3FEADD3-E725-2FA0-F35D-65113BAF3348}"/>
              </a:ext>
            </a:extLst>
          </p:cNvPr>
          <p:cNvGrpSpPr/>
          <p:nvPr/>
        </p:nvGrpSpPr>
        <p:grpSpPr>
          <a:xfrm>
            <a:off x="228602" y="5600700"/>
            <a:ext cx="5638800" cy="4191000"/>
            <a:chOff x="228602" y="1272369"/>
            <a:chExt cx="5638800" cy="3854266"/>
          </a:xfrm>
        </p:grpSpPr>
        <p:sp>
          <p:nvSpPr>
            <p:cNvPr id="21" name="Rounded Rectangle 20">
              <a:extLst>
                <a:ext uri="{FF2B5EF4-FFF2-40B4-BE49-F238E27FC236}">
                  <a16:creationId xmlns:a16="http://schemas.microsoft.com/office/drawing/2014/main" id="{4BE0832E-8295-2310-B74F-623CC7FE67BB}"/>
                </a:ext>
              </a:extLst>
            </p:cNvPr>
            <p:cNvSpPr/>
            <p:nvPr/>
          </p:nvSpPr>
          <p:spPr>
            <a:xfrm>
              <a:off x="228602" y="1935565"/>
              <a:ext cx="5638800" cy="3191070"/>
            </a:xfrm>
            <a:prstGeom prst="roundRect">
              <a:avLst/>
            </a:prstGeom>
            <a:solidFill>
              <a:schemeClr val="accent1">
                <a:alpha val="7479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latin typeface="Arial" panose="020B0604020202020204" pitchFamily="34" charset="0"/>
                  <a:cs typeface="Arial" panose="020B0604020202020204" pitchFamily="34" charset="0"/>
                </a:rPr>
                <a:t>Insight</a:t>
              </a:r>
              <a:r>
                <a:rPr lang="en-US" dirty="0">
                  <a:latin typeface="Arial" panose="020B0604020202020204" pitchFamily="34" charset="0"/>
                  <a:cs typeface="Arial" panose="020B0604020202020204" pitchFamily="34" charset="0"/>
                </a:rPr>
                <a:t>: Longer TV series generally correlate with higher total views, but shorter films like Red Notice can perform exceptionally well with the proper marketing.</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Recommendation</a:t>
              </a:r>
              <a:r>
                <a:rPr lang="en-US" dirty="0">
                  <a:latin typeface="Arial" panose="020B0604020202020204" pitchFamily="34" charset="0"/>
                  <a:cs typeface="Arial" panose="020B0604020202020204" pitchFamily="34" charset="0"/>
                </a:rPr>
                <a:t>: Maintain a balanced portfolio of long-form TV content and shorter films, each with optimized marketing strategies. While long-form content builds sustained engagement, shorter films offer high-impact entertainment that can attract broad audiences quickly.</a:t>
              </a:r>
              <a:endParaRPr lang="en-US" dirty="0">
                <a:solidFill>
                  <a:schemeClr val="tx1"/>
                </a:solidFill>
                <a:latin typeface="Arial" panose="020B0604020202020204" pitchFamily="34" charset="0"/>
                <a:cs typeface="Arial" panose="020B0604020202020204" pitchFamily="34" charset="0"/>
              </a:endParaRPr>
            </a:p>
          </p:txBody>
        </p:sp>
        <p:sp>
          <p:nvSpPr>
            <p:cNvPr id="22" name="Rounded Rectangle 21">
              <a:extLst>
                <a:ext uri="{FF2B5EF4-FFF2-40B4-BE49-F238E27FC236}">
                  <a16:creationId xmlns:a16="http://schemas.microsoft.com/office/drawing/2014/main" id="{9EEABFFE-029D-D705-466D-58D85877B7EC}"/>
                </a:ext>
              </a:extLst>
            </p:cNvPr>
            <p:cNvSpPr/>
            <p:nvPr/>
          </p:nvSpPr>
          <p:spPr>
            <a:xfrm>
              <a:off x="228602" y="1272369"/>
              <a:ext cx="5638800" cy="646331"/>
            </a:xfrm>
            <a:prstGeom prst="roundRect">
              <a:avLst/>
            </a:prstGeom>
            <a:solidFill>
              <a:schemeClr val="accent1">
                <a:alpha val="7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Arial" panose="020B0604020202020204" pitchFamily="34" charset="0"/>
                  <a:cs typeface="Arial" panose="020B0604020202020204" pitchFamily="34" charset="0"/>
                </a:rPr>
                <a:t>4. Leverage Data to Optimize Runtime Strategies</a:t>
              </a:r>
            </a:p>
          </p:txBody>
        </p:sp>
      </p:grpSp>
      <p:grpSp>
        <p:nvGrpSpPr>
          <p:cNvPr id="23" name="Group 22">
            <a:extLst>
              <a:ext uri="{FF2B5EF4-FFF2-40B4-BE49-F238E27FC236}">
                <a16:creationId xmlns:a16="http://schemas.microsoft.com/office/drawing/2014/main" id="{3E347000-8308-D9AA-F5EC-C79AD7097398}"/>
              </a:ext>
            </a:extLst>
          </p:cNvPr>
          <p:cNvGrpSpPr/>
          <p:nvPr/>
        </p:nvGrpSpPr>
        <p:grpSpPr>
          <a:xfrm>
            <a:off x="12039598" y="5604164"/>
            <a:ext cx="5638800" cy="4191000"/>
            <a:chOff x="228602" y="1272369"/>
            <a:chExt cx="5638800" cy="3854266"/>
          </a:xfrm>
        </p:grpSpPr>
        <p:sp>
          <p:nvSpPr>
            <p:cNvPr id="24" name="Rounded Rectangle 23">
              <a:extLst>
                <a:ext uri="{FF2B5EF4-FFF2-40B4-BE49-F238E27FC236}">
                  <a16:creationId xmlns:a16="http://schemas.microsoft.com/office/drawing/2014/main" id="{09EDA985-636C-1192-2A12-4E1662941925}"/>
                </a:ext>
              </a:extLst>
            </p:cNvPr>
            <p:cNvSpPr/>
            <p:nvPr/>
          </p:nvSpPr>
          <p:spPr>
            <a:xfrm>
              <a:off x="228602" y="1935565"/>
              <a:ext cx="5638800" cy="3191070"/>
            </a:xfrm>
            <a:prstGeom prst="roundRect">
              <a:avLst/>
            </a:prstGeom>
            <a:solidFill>
              <a:schemeClr val="accent1">
                <a:alpha val="7479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Insight: </a:t>
              </a:r>
              <a:r>
                <a:rPr lang="en-US" dirty="0">
                  <a:solidFill>
                    <a:schemeClr val="bg1"/>
                  </a:solidFill>
                  <a:latin typeface="Arial" panose="020B0604020202020204" pitchFamily="34" charset="0"/>
                  <a:cs typeface="Arial" panose="020B0604020202020204" pitchFamily="34" charset="0"/>
                </a:rPr>
                <a:t>Top-performing content includes a mix of genres, from sci-fi and fantasy to romance and thrillers, reflecting diverse audience preferences globally.</a:t>
              </a:r>
            </a:p>
            <a:p>
              <a:endParaRPr lang="en-US" dirty="0">
                <a:solidFill>
                  <a:schemeClr val="bg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Recommendation</a:t>
              </a:r>
              <a:r>
                <a:rPr lang="en-US" dirty="0">
                  <a:solidFill>
                    <a:schemeClr val="bg1"/>
                  </a:solidFill>
                  <a:latin typeface="Arial" panose="020B0604020202020204" pitchFamily="34" charset="0"/>
                  <a:cs typeface="Arial" panose="020B0604020202020204" pitchFamily="34" charset="0"/>
                </a:rPr>
                <a:t>: To diversify the content library and offer various genres and formats. Experiment with cross-genre content (e.g., sci-fi thrillers and romantic comedies) to reach new audiences and boost global appeal. Use data insights to identify emerging genre trends and create resonant content. </a:t>
              </a:r>
            </a:p>
          </p:txBody>
        </p:sp>
        <p:sp>
          <p:nvSpPr>
            <p:cNvPr id="25" name="Rounded Rectangle 24">
              <a:extLst>
                <a:ext uri="{FF2B5EF4-FFF2-40B4-BE49-F238E27FC236}">
                  <a16:creationId xmlns:a16="http://schemas.microsoft.com/office/drawing/2014/main" id="{29C23659-E7DC-8D8C-D56F-98E31E99B65C}"/>
                </a:ext>
              </a:extLst>
            </p:cNvPr>
            <p:cNvSpPr/>
            <p:nvPr/>
          </p:nvSpPr>
          <p:spPr>
            <a:xfrm>
              <a:off x="228602" y="1272369"/>
              <a:ext cx="5638800" cy="646331"/>
            </a:xfrm>
            <a:prstGeom prst="roundRect">
              <a:avLst/>
            </a:prstGeom>
            <a:solidFill>
              <a:schemeClr val="accent1">
                <a:alpha val="7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Arial" panose="020B0604020202020204" pitchFamily="34" charset="0"/>
                  <a:cs typeface="Arial" panose="020B0604020202020204" pitchFamily="34" charset="0"/>
                </a:rPr>
                <a:t>6. Maximize Global Appeal through Genre and Cultural Diversity</a:t>
              </a:r>
            </a:p>
          </p:txBody>
        </p:sp>
      </p:grpSp>
      <p:grpSp>
        <p:nvGrpSpPr>
          <p:cNvPr id="26" name="Group 25">
            <a:extLst>
              <a:ext uri="{FF2B5EF4-FFF2-40B4-BE49-F238E27FC236}">
                <a16:creationId xmlns:a16="http://schemas.microsoft.com/office/drawing/2014/main" id="{F50818E5-C32E-FC22-313E-CEAC05DB85C6}"/>
              </a:ext>
            </a:extLst>
          </p:cNvPr>
          <p:cNvGrpSpPr/>
          <p:nvPr/>
        </p:nvGrpSpPr>
        <p:grpSpPr>
          <a:xfrm>
            <a:off x="6172200" y="5600700"/>
            <a:ext cx="5673438" cy="4191001"/>
            <a:chOff x="11887198" y="5448299"/>
            <a:chExt cx="5673438" cy="3863139"/>
          </a:xfrm>
        </p:grpSpPr>
        <p:sp>
          <p:nvSpPr>
            <p:cNvPr id="27" name="Rounded Rectangle 26">
              <a:extLst>
                <a:ext uri="{FF2B5EF4-FFF2-40B4-BE49-F238E27FC236}">
                  <a16:creationId xmlns:a16="http://schemas.microsoft.com/office/drawing/2014/main" id="{84035FDE-E7DB-2018-3DD9-71AFC28240E7}"/>
                </a:ext>
              </a:extLst>
            </p:cNvPr>
            <p:cNvSpPr/>
            <p:nvPr/>
          </p:nvSpPr>
          <p:spPr>
            <a:xfrm>
              <a:off x="11921836" y="6120368"/>
              <a:ext cx="5638800" cy="3191070"/>
            </a:xfrm>
            <a:prstGeom prst="roundRect">
              <a:avLst/>
            </a:prstGeom>
            <a:solidFill>
              <a:schemeClr val="accent1">
                <a:alpha val="74795"/>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Arial" panose="020B0604020202020204" pitchFamily="34" charset="0"/>
                  <a:cs typeface="Arial" panose="020B0604020202020204" pitchFamily="34" charset="0"/>
                </a:rPr>
                <a:t>Insight</a:t>
              </a:r>
              <a:r>
                <a:rPr lang="en-US" dirty="0">
                  <a:solidFill>
                    <a:schemeClr val="tx1"/>
                  </a:solidFill>
                  <a:latin typeface="Arial" panose="020B0604020202020204" pitchFamily="34" charset="0"/>
                  <a:cs typeface="Arial" panose="020B0604020202020204" pitchFamily="34" charset="0"/>
                </a:rPr>
                <a:t>: TV (English) content, particularly serialized shows like Stranger Things and Squid Game, consistently drives the highest global engagement in early launch periods.</a:t>
              </a:r>
            </a:p>
            <a:p>
              <a:endParaRPr lang="en-US" dirty="0">
                <a:latin typeface="Arial" panose="020B0604020202020204" pitchFamily="34" charset="0"/>
                <a:cs typeface="Arial" panose="020B0604020202020204" pitchFamily="34" charset="0"/>
              </a:endParaRPr>
            </a:p>
            <a:p>
              <a:r>
                <a:rPr lang="en-US" b="1" dirty="0">
                  <a:solidFill>
                    <a:schemeClr val="tx1"/>
                  </a:solidFill>
                  <a:latin typeface="Arial" panose="020B0604020202020204" pitchFamily="34" charset="0"/>
                  <a:cs typeface="Arial" panose="020B0604020202020204" pitchFamily="34" charset="0"/>
                </a:rPr>
                <a:t>Recommendation</a:t>
              </a:r>
              <a:r>
                <a:rPr lang="en-US" dirty="0">
                  <a:solidFill>
                    <a:schemeClr val="tx1"/>
                  </a:solidFill>
                  <a:latin typeface="Arial" panose="020B0604020202020204" pitchFamily="34" charset="0"/>
                  <a:cs typeface="Arial" panose="020B0604020202020204" pitchFamily="34" charset="0"/>
                </a:rPr>
                <a:t>: Create and promote serialized content that retains viewers over multiple episodes and seasons. These shows show higher retention and longer viewership windows, making them crucial for long-term engagement and customer loyalty.</a:t>
              </a:r>
            </a:p>
          </p:txBody>
        </p:sp>
        <p:sp>
          <p:nvSpPr>
            <p:cNvPr id="28" name="Rounded Rectangle 27">
              <a:extLst>
                <a:ext uri="{FF2B5EF4-FFF2-40B4-BE49-F238E27FC236}">
                  <a16:creationId xmlns:a16="http://schemas.microsoft.com/office/drawing/2014/main" id="{A663BE92-DDC0-B830-C77E-C4B2C7D68B86}"/>
                </a:ext>
              </a:extLst>
            </p:cNvPr>
            <p:cNvSpPr/>
            <p:nvPr/>
          </p:nvSpPr>
          <p:spPr>
            <a:xfrm>
              <a:off x="11887198" y="5448299"/>
              <a:ext cx="5638800" cy="646331"/>
            </a:xfrm>
            <a:prstGeom prst="roundRect">
              <a:avLst/>
            </a:prstGeom>
            <a:solidFill>
              <a:schemeClr val="accent1">
                <a:alpha val="7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5. Prioritize High-Engagement Markets for Localized Content</a:t>
              </a:r>
            </a:p>
          </p:txBody>
        </p:sp>
      </p:grpSp>
    </p:spTree>
    <p:extLst>
      <p:ext uri="{BB962C8B-B14F-4D97-AF65-F5344CB8AC3E}">
        <p14:creationId xmlns:p14="http://schemas.microsoft.com/office/powerpoint/2010/main" val="3017112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id="{3F66045B-FF4B-9919-62C7-EE6A772C8260}"/>
              </a:ext>
            </a:extLst>
          </p:cNvPr>
          <p:cNvSpPr txBox="1"/>
          <p:nvPr/>
        </p:nvSpPr>
        <p:spPr>
          <a:xfrm>
            <a:off x="0" y="0"/>
            <a:ext cx="18288000" cy="646331"/>
          </a:xfrm>
          <a:prstGeom prst="rect">
            <a:avLst/>
          </a:prstGeom>
          <a:solidFill>
            <a:schemeClr val="tx1"/>
          </a:solidFill>
        </p:spPr>
        <p:txBody>
          <a:bodyPr wrap="square">
            <a:spAutoFit/>
          </a:bodyPr>
          <a:lstStyle/>
          <a:p>
            <a:pPr algn="ctr"/>
            <a:r>
              <a:rPr lang="en-US" sz="3600" dirty="0">
                <a:solidFill>
                  <a:schemeClr val="bg1"/>
                </a:solidFill>
              </a:rPr>
              <a:t>Executive Summary</a:t>
            </a:r>
            <a:endParaRPr lang="en-US" sz="3600" dirty="0">
              <a:solidFill>
                <a:schemeClr val="bg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1064D02-50DB-B369-B263-F7D274A65954}"/>
              </a:ext>
            </a:extLst>
          </p:cNvPr>
          <p:cNvSpPr txBox="1"/>
          <p:nvPr/>
        </p:nvSpPr>
        <p:spPr>
          <a:xfrm>
            <a:off x="2781300" y="4020115"/>
            <a:ext cx="12725400" cy="2246769"/>
          </a:xfrm>
          <a:prstGeom prst="rect">
            <a:avLst/>
          </a:prstGeom>
          <a:noFill/>
        </p:spPr>
        <p:txBody>
          <a:bodyPr wrap="square">
            <a:spAutoFit/>
          </a:bodyPr>
          <a:lstStyle/>
          <a:p>
            <a:pPr algn="ctr"/>
            <a:r>
              <a:rPr lang="en-US" sz="2800" dirty="0">
                <a:solidFill>
                  <a:srgbClr val="FF0000"/>
                </a:solidFill>
                <a:latin typeface="Arial" panose="020B0604020202020204" pitchFamily="34" charset="0"/>
                <a:cs typeface="Arial" panose="020B0604020202020204" pitchFamily="34" charset="0"/>
              </a:rPr>
              <a:t>Netflix can maintain its industry leadership by focusing on high-performing serialized content, local non-English programming, and data-driven strategies. Expanding into key international markets and offering a mix of long-form series and impactful short films will help grow its subscriber base and engage diverse audiences.</a:t>
            </a:r>
          </a:p>
        </p:txBody>
      </p:sp>
    </p:spTree>
    <p:extLst>
      <p:ext uri="{BB962C8B-B14F-4D97-AF65-F5344CB8AC3E}">
        <p14:creationId xmlns:p14="http://schemas.microsoft.com/office/powerpoint/2010/main" val="7197900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Atlas</Template>
  <TotalTime>177</TotalTime>
  <Words>1418</Words>
  <Application>Microsoft Macintosh PowerPoint</Application>
  <PresentationFormat>Custom</PresentationFormat>
  <Paragraphs>71</Paragraphs>
  <Slides>10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Assistant</vt:lpstr>
      <vt:lpstr>Wingdings</vt:lpstr>
      <vt:lpstr>Source Serif Pro</vt:lpstr>
      <vt:lpstr>Aptos</vt:lpstr>
      <vt:lpstr>Rockwell</vt:lpstr>
      <vt:lpstr>Calibri Light</vt:lpstr>
      <vt:lpstr>Atlas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 Analytics: Key Insights for Strategic Growth</dc:title>
  <dc:subject/>
  <dc:creator/>
  <cp:keywords/>
  <dc:description/>
  <cp:lastModifiedBy>Tony Henein</cp:lastModifiedBy>
  <cp:revision>3</cp:revision>
  <dcterms:created xsi:type="dcterms:W3CDTF">2006-08-16T00:00:00Z</dcterms:created>
  <dcterms:modified xsi:type="dcterms:W3CDTF">2025-03-03T00:05:49Z</dcterms:modified>
  <cp:category/>
  <dc:identifier>DAGQNg19NWs</dc:identifier>
</cp:coreProperties>
</file>