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2B_95D42EBA.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30"/>
  </p:notesMasterIdLst>
  <p:sldIdLst>
    <p:sldId id="267" r:id="rId5"/>
    <p:sldId id="266" r:id="rId6"/>
    <p:sldId id="268" r:id="rId7"/>
    <p:sldId id="299" r:id="rId8"/>
    <p:sldId id="277" r:id="rId9"/>
    <p:sldId id="300" r:id="rId10"/>
    <p:sldId id="281" r:id="rId11"/>
    <p:sldId id="304" r:id="rId12"/>
    <p:sldId id="305" r:id="rId13"/>
    <p:sldId id="297" r:id="rId14"/>
    <p:sldId id="286" r:id="rId15"/>
    <p:sldId id="287" r:id="rId16"/>
    <p:sldId id="289" r:id="rId17"/>
    <p:sldId id="290" r:id="rId18"/>
    <p:sldId id="291" r:id="rId19"/>
    <p:sldId id="292" r:id="rId20"/>
    <p:sldId id="293" r:id="rId21"/>
    <p:sldId id="294" r:id="rId22"/>
    <p:sldId id="301" r:id="rId23"/>
    <p:sldId id="307" r:id="rId24"/>
    <p:sldId id="302" r:id="rId25"/>
    <p:sldId id="308" r:id="rId26"/>
    <p:sldId id="279" r:id="rId27"/>
    <p:sldId id="280" r:id="rId28"/>
    <p:sldId id="271" r:id="rId29"/>
  </p:sldIdLst>
  <p:sldSz cx="24382413"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CE8BDB-40D2-F6B3-8A0C-EF96EFC5F9F8}" name="akramsef@hotmail.co.uk" initials="ak" userId="S::urn:spo:guest#akramsef@hotmail.co.uk::"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olin Gardiner" initials="CG" lastIdx="1" clrIdx="0">
    <p:extLst>
      <p:ext uri="{19B8F6BF-5375-455C-9EA6-DF929625EA0E}">
        <p15:presenceInfo xmlns:p15="http://schemas.microsoft.com/office/powerpoint/2012/main" userId="2b09cbfc1a5875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378C"/>
    <a:srgbClr val="7E7F8A"/>
    <a:srgbClr val="CD01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9"/>
    <p:restoredTop sz="94655"/>
  </p:normalViewPr>
  <p:slideViewPr>
    <p:cSldViewPr snapToGrid="0">
      <p:cViewPr varScale="1">
        <p:scale>
          <a:sx n="71" d="100"/>
          <a:sy n="71"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omments/modernComment_12B_95D42EBA.xml><?xml version="1.0" encoding="utf-8"?>
<p188:cmLst xmlns:a="http://schemas.openxmlformats.org/drawingml/2006/main" xmlns:r="http://schemas.openxmlformats.org/officeDocument/2006/relationships" xmlns:p188="http://schemas.microsoft.com/office/powerpoint/2018/8/main">
  <p188:cm id="{FC3AA861-7EAF-4C1B-9680-B9D450C12BED}" authorId="{E6CE8BDB-40D2-F6B3-8A0C-EF96EFC5F9F8}" created="2024-08-15T13:16:45.545">
    <pc:sldMkLst xmlns:pc="http://schemas.microsoft.com/office/powerpoint/2013/main/command">
      <pc:docMk/>
      <pc:sldMk cId="2513710778" sldId="299"/>
    </pc:sldMkLst>
    <p188:txBody>
      <a:bodyPr/>
      <a:lstStyle/>
      <a:p>
        <a:r>
          <a:rPr lang="en-US"/>
          <a:t>METHODOLOGY
How did we approach the project?​
​
Researched existing CRM models for example, (salesforce) to see what functionality already existed in other CRM models we could use for our proof-of-concept model.​
We researched what type of infrastructure architecture would be best suited for our model (two-tier web application model or three-tier application model), and we decided to adopt a three tier-application model.​
What components would make up the three web tier application? Subnets, VPC, NAT Gateway, EC2 instances, ALB (Application Loading Balancer), ASG (Auto Scaling Group) etc​
What AWS services would we require? IAM, CloudFormation, Amazon RDS etc.​
How could we estimate the cost of the project and how could we  monitor the cost of the CRM post completion and being fully functional?​</a:t>
        </a:r>
      </a:p>
    </p188:txBody>
  </p188:cm>
</p188: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1D07DE-0590-4367-B1B8-BCD16B8367CA}"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5A5BFCC9-F0F0-493F-873B-EE100973553D}">
      <dgm:prSet phldrT="[Text]" phldr="0"/>
      <dgm:spPr/>
      <dgm:t>
        <a:bodyPr/>
        <a:lstStyle/>
        <a:p>
          <a:pPr rtl="0"/>
          <a:r>
            <a:rPr lang="en-US">
              <a:latin typeface="Arial" panose="020B0604020202020204"/>
            </a:rPr>
            <a:t>Public Subnet</a:t>
          </a:r>
          <a:endParaRPr lang="en-US"/>
        </a:p>
      </dgm:t>
    </dgm:pt>
    <dgm:pt modelId="{114C2007-72C8-4A52-AF8B-52E87A9CA972}" type="parTrans" cxnId="{180E1240-274C-443D-9F85-CD1C78E7D18F}">
      <dgm:prSet/>
      <dgm:spPr/>
      <dgm:t>
        <a:bodyPr/>
        <a:lstStyle/>
        <a:p>
          <a:endParaRPr lang="en-US"/>
        </a:p>
      </dgm:t>
    </dgm:pt>
    <dgm:pt modelId="{90B74981-20D5-44A3-8BAC-D6FCA20B0C91}" type="sibTrans" cxnId="{180E1240-274C-443D-9F85-CD1C78E7D18F}">
      <dgm:prSet/>
      <dgm:spPr/>
      <dgm:t>
        <a:bodyPr/>
        <a:lstStyle/>
        <a:p>
          <a:endParaRPr lang="en-US"/>
        </a:p>
      </dgm:t>
    </dgm:pt>
    <dgm:pt modelId="{608502D0-3266-4986-8738-8988EAC9B5D8}">
      <dgm:prSet phldrT="[Text]" phldr="0"/>
      <dgm:spPr/>
      <dgm:t>
        <a:bodyPr/>
        <a:lstStyle/>
        <a:p>
          <a:r>
            <a:rPr lang="en-US">
              <a:latin typeface="Arial" panose="020B0604020202020204"/>
            </a:rPr>
            <a:t>ASG</a:t>
          </a:r>
          <a:endParaRPr lang="en-US"/>
        </a:p>
      </dgm:t>
    </dgm:pt>
    <dgm:pt modelId="{EEB2B65C-EA2A-48F9-9B8B-994522B104AD}" type="parTrans" cxnId="{A6D8AA33-BB7E-412F-8C95-F8A8B17E6B1C}">
      <dgm:prSet/>
      <dgm:spPr/>
      <dgm:t>
        <a:bodyPr/>
        <a:lstStyle/>
        <a:p>
          <a:endParaRPr lang="en-US"/>
        </a:p>
      </dgm:t>
    </dgm:pt>
    <dgm:pt modelId="{ECDA7066-8548-43A0-B0BC-0B364EEEE804}" type="sibTrans" cxnId="{A6D8AA33-BB7E-412F-8C95-F8A8B17E6B1C}">
      <dgm:prSet/>
      <dgm:spPr/>
      <dgm:t>
        <a:bodyPr/>
        <a:lstStyle/>
        <a:p>
          <a:endParaRPr lang="en-US"/>
        </a:p>
      </dgm:t>
    </dgm:pt>
    <dgm:pt modelId="{06FA9989-ED8D-4E95-B19F-9B0E8427039C}">
      <dgm:prSet phldrT="[Text]" phldr="0"/>
      <dgm:spPr/>
      <dgm:t>
        <a:bodyPr/>
        <a:lstStyle/>
        <a:p>
          <a:r>
            <a:rPr lang="en-US">
              <a:latin typeface="Arial" panose="020B0604020202020204"/>
            </a:rPr>
            <a:t>EC2</a:t>
          </a:r>
          <a:endParaRPr lang="en-US"/>
        </a:p>
      </dgm:t>
    </dgm:pt>
    <dgm:pt modelId="{95A77DD7-F45B-4E76-A882-AFCDFB8D8D83}" type="parTrans" cxnId="{CE9435A8-5EF5-465B-BB51-FD5FAE5873CF}">
      <dgm:prSet/>
      <dgm:spPr/>
      <dgm:t>
        <a:bodyPr/>
        <a:lstStyle/>
        <a:p>
          <a:endParaRPr lang="en-US"/>
        </a:p>
      </dgm:t>
    </dgm:pt>
    <dgm:pt modelId="{22D6EE37-618C-4F4D-B98F-D6F9F89606CC}" type="sibTrans" cxnId="{CE9435A8-5EF5-465B-BB51-FD5FAE5873CF}">
      <dgm:prSet/>
      <dgm:spPr/>
      <dgm:t>
        <a:bodyPr/>
        <a:lstStyle/>
        <a:p>
          <a:endParaRPr lang="en-US"/>
        </a:p>
      </dgm:t>
    </dgm:pt>
    <dgm:pt modelId="{7619A852-796B-42AF-A9C8-9DC1EF15A609}">
      <dgm:prSet phldrT="[Text]" phldr="0"/>
      <dgm:spPr/>
      <dgm:t>
        <a:bodyPr/>
        <a:lstStyle/>
        <a:p>
          <a:pPr rtl="0"/>
          <a:r>
            <a:rPr lang="en-US" err="1">
              <a:latin typeface="Arial" panose="020B0604020202020204"/>
            </a:rPr>
            <a:t>NATGateway</a:t>
          </a:r>
          <a:endParaRPr lang="en-US"/>
        </a:p>
      </dgm:t>
    </dgm:pt>
    <dgm:pt modelId="{951ED7DB-D255-4E92-B219-6DA9AC2C5648}" type="parTrans" cxnId="{DB493C6E-F70D-4235-B176-BE9B1DD13085}">
      <dgm:prSet/>
      <dgm:spPr/>
      <dgm:t>
        <a:bodyPr/>
        <a:lstStyle/>
        <a:p>
          <a:endParaRPr lang="en-US"/>
        </a:p>
      </dgm:t>
    </dgm:pt>
    <dgm:pt modelId="{76B271C1-FDCF-4999-B461-1B79A6E65031}" type="sibTrans" cxnId="{DB493C6E-F70D-4235-B176-BE9B1DD13085}">
      <dgm:prSet/>
      <dgm:spPr/>
      <dgm:t>
        <a:bodyPr/>
        <a:lstStyle/>
        <a:p>
          <a:endParaRPr lang="en-US"/>
        </a:p>
      </dgm:t>
    </dgm:pt>
    <dgm:pt modelId="{30468D65-9B81-49FB-887F-7842D66280B9}">
      <dgm:prSet phldrT="[Text]" phldr="0"/>
      <dgm:spPr/>
      <dgm:t>
        <a:bodyPr/>
        <a:lstStyle/>
        <a:p>
          <a:r>
            <a:rPr lang="en-US">
              <a:latin typeface="Arial" panose="020B0604020202020204"/>
            </a:rPr>
            <a:t>ALB</a:t>
          </a:r>
          <a:endParaRPr lang="en-US"/>
        </a:p>
      </dgm:t>
    </dgm:pt>
    <dgm:pt modelId="{6F7F9715-EDAE-41FB-B598-805C229BEE9A}" type="parTrans" cxnId="{E437281C-1C70-4FA5-86F5-4A22019356E4}">
      <dgm:prSet/>
      <dgm:spPr/>
      <dgm:t>
        <a:bodyPr/>
        <a:lstStyle/>
        <a:p>
          <a:endParaRPr lang="en-US"/>
        </a:p>
      </dgm:t>
    </dgm:pt>
    <dgm:pt modelId="{C42D62BD-AE16-463A-A331-A6BD29E7361D}" type="sibTrans" cxnId="{E437281C-1C70-4FA5-86F5-4A22019356E4}">
      <dgm:prSet/>
      <dgm:spPr/>
      <dgm:t>
        <a:bodyPr/>
        <a:lstStyle/>
        <a:p>
          <a:endParaRPr lang="en-US"/>
        </a:p>
      </dgm:t>
    </dgm:pt>
    <dgm:pt modelId="{89A85AB3-A737-4C3D-A75B-894AAEF2B1BB}">
      <dgm:prSet phldr="0"/>
      <dgm:spPr/>
      <dgm:t>
        <a:bodyPr/>
        <a:lstStyle/>
        <a:p>
          <a:r>
            <a:rPr lang="en-US">
              <a:latin typeface="Arial" panose="020B0604020202020204"/>
            </a:rPr>
            <a:t>VPC</a:t>
          </a:r>
        </a:p>
      </dgm:t>
    </dgm:pt>
    <dgm:pt modelId="{FBC39176-C26F-464F-8E65-1966C7AAF6C6}" type="parTrans" cxnId="{060141B9-60BB-41BC-B11F-9E516BBFB3DA}">
      <dgm:prSet/>
      <dgm:spPr/>
    </dgm:pt>
    <dgm:pt modelId="{C8636623-0713-40D4-A51E-04ACCD5E500E}" type="sibTrans" cxnId="{060141B9-60BB-41BC-B11F-9E516BBFB3DA}">
      <dgm:prSet/>
      <dgm:spPr/>
      <dgm:t>
        <a:bodyPr/>
        <a:lstStyle/>
        <a:p>
          <a:endParaRPr lang="en-US"/>
        </a:p>
      </dgm:t>
    </dgm:pt>
    <dgm:pt modelId="{60F05256-50FE-42A1-A60E-2DFCC9D300DF}">
      <dgm:prSet phldr="0"/>
      <dgm:spPr/>
      <dgm:t>
        <a:bodyPr/>
        <a:lstStyle/>
        <a:p>
          <a:pPr rtl="0"/>
          <a:r>
            <a:rPr lang="en-US">
              <a:latin typeface="Arial" panose="020B0604020202020204"/>
            </a:rPr>
            <a:t>Bastion Host</a:t>
          </a:r>
        </a:p>
      </dgm:t>
    </dgm:pt>
    <dgm:pt modelId="{4515F5B2-5E90-4B9B-8A6A-D7EC70BA86B6}" type="parTrans" cxnId="{8A28553A-9BAE-46BA-BF1B-99B4CACBCF20}">
      <dgm:prSet/>
      <dgm:spPr/>
    </dgm:pt>
    <dgm:pt modelId="{36410708-09AB-4D5C-BF6C-751F430DB26C}" type="sibTrans" cxnId="{8A28553A-9BAE-46BA-BF1B-99B4CACBCF20}">
      <dgm:prSet/>
      <dgm:spPr/>
      <dgm:t>
        <a:bodyPr/>
        <a:lstStyle/>
        <a:p>
          <a:endParaRPr lang="en-US"/>
        </a:p>
      </dgm:t>
    </dgm:pt>
    <dgm:pt modelId="{91C40DB7-CF59-44D1-BF10-F31552629B43}">
      <dgm:prSet phldr="0"/>
      <dgm:spPr/>
      <dgm:t>
        <a:bodyPr/>
        <a:lstStyle/>
        <a:p>
          <a:pPr rtl="0"/>
          <a:r>
            <a:rPr lang="en-US">
              <a:latin typeface="Arial" panose="020B0604020202020204"/>
            </a:rPr>
            <a:t>Internet Gateway</a:t>
          </a:r>
        </a:p>
      </dgm:t>
    </dgm:pt>
    <dgm:pt modelId="{2F8B9AC4-E7EE-4625-8693-2E7890E98F33}" type="parTrans" cxnId="{985FFA95-EE90-42D1-9988-7BDB8FF24A50}">
      <dgm:prSet/>
      <dgm:spPr/>
    </dgm:pt>
    <dgm:pt modelId="{F003AAD2-6045-49C1-8A12-0783107CECEB}" type="sibTrans" cxnId="{985FFA95-EE90-42D1-9988-7BDB8FF24A50}">
      <dgm:prSet/>
      <dgm:spPr/>
      <dgm:t>
        <a:bodyPr/>
        <a:lstStyle/>
        <a:p>
          <a:endParaRPr lang="en-US"/>
        </a:p>
      </dgm:t>
    </dgm:pt>
    <dgm:pt modelId="{90FC0C0A-3E02-4F06-9D16-EC0AF6140F8A}">
      <dgm:prSet phldr="0"/>
      <dgm:spPr/>
      <dgm:t>
        <a:bodyPr/>
        <a:lstStyle/>
        <a:p>
          <a:pPr rtl="0"/>
          <a:r>
            <a:rPr lang="en-US">
              <a:latin typeface="Arial" panose="020B0604020202020204"/>
            </a:rPr>
            <a:t>RDS Database</a:t>
          </a:r>
        </a:p>
      </dgm:t>
    </dgm:pt>
    <dgm:pt modelId="{D6F4AEA5-C44A-4874-BF4D-F5CF2BF57DA9}" type="parTrans" cxnId="{900BCC33-9BD7-44FF-B963-21AE56C887AF}">
      <dgm:prSet/>
      <dgm:spPr/>
    </dgm:pt>
    <dgm:pt modelId="{DDE3297A-A3A5-42D4-B386-1AB6DC9584A5}" type="sibTrans" cxnId="{900BCC33-9BD7-44FF-B963-21AE56C887AF}">
      <dgm:prSet/>
      <dgm:spPr/>
      <dgm:t>
        <a:bodyPr/>
        <a:lstStyle/>
        <a:p>
          <a:endParaRPr lang="en-US"/>
        </a:p>
      </dgm:t>
    </dgm:pt>
    <dgm:pt modelId="{509DCD4F-8522-4C44-9147-9B61C4EC8971}">
      <dgm:prSet phldr="0"/>
      <dgm:spPr/>
      <dgm:t>
        <a:bodyPr/>
        <a:lstStyle/>
        <a:p>
          <a:pPr rtl="0"/>
          <a:r>
            <a:rPr lang="en-US">
              <a:latin typeface="Arial" panose="020B0604020202020204"/>
            </a:rPr>
            <a:t>Private Subnet</a:t>
          </a:r>
        </a:p>
      </dgm:t>
    </dgm:pt>
    <dgm:pt modelId="{26E35BF9-DE15-4677-B36D-0FBA0190D9E5}" type="parTrans" cxnId="{2F7273B7-95F5-46CB-882F-AB774C339CE2}">
      <dgm:prSet/>
      <dgm:spPr/>
    </dgm:pt>
    <dgm:pt modelId="{16E18DA2-9B6D-42CC-8150-195EE4D6AF9C}" type="sibTrans" cxnId="{2F7273B7-95F5-46CB-882F-AB774C339CE2}">
      <dgm:prSet/>
      <dgm:spPr/>
      <dgm:t>
        <a:bodyPr/>
        <a:lstStyle/>
        <a:p>
          <a:endParaRPr lang="en-US"/>
        </a:p>
      </dgm:t>
    </dgm:pt>
    <dgm:pt modelId="{49D5CD84-DFD0-4E13-88E1-1EEC2E6D8296}" type="pres">
      <dgm:prSet presAssocID="{B21D07DE-0590-4367-B1B8-BCD16B8367CA}" presName="cycle" presStyleCnt="0">
        <dgm:presLayoutVars>
          <dgm:dir/>
          <dgm:resizeHandles val="exact"/>
        </dgm:presLayoutVars>
      </dgm:prSet>
      <dgm:spPr/>
    </dgm:pt>
    <dgm:pt modelId="{C3EC1B6B-0647-41C9-B2EF-78BF10F89666}" type="pres">
      <dgm:prSet presAssocID="{5A5BFCC9-F0F0-493F-873B-EE100973553D}" presName="node" presStyleLbl="node1" presStyleIdx="0" presStyleCnt="10">
        <dgm:presLayoutVars>
          <dgm:bulletEnabled val="1"/>
        </dgm:presLayoutVars>
      </dgm:prSet>
      <dgm:spPr/>
    </dgm:pt>
    <dgm:pt modelId="{346B49E2-BEFB-48F7-A224-5D229A38C59E}" type="pres">
      <dgm:prSet presAssocID="{90B74981-20D5-44A3-8BAC-D6FCA20B0C91}" presName="sibTrans" presStyleLbl="sibTrans2D1" presStyleIdx="0" presStyleCnt="10"/>
      <dgm:spPr>
        <a:solidFill>
          <a:schemeClr val="bg1"/>
        </a:solidFill>
      </dgm:spPr>
    </dgm:pt>
    <dgm:pt modelId="{EE3F5134-8EB7-4768-803D-2D4DF6075C06}" type="pres">
      <dgm:prSet presAssocID="{90B74981-20D5-44A3-8BAC-D6FCA20B0C91}" presName="connectorText" presStyleLbl="sibTrans2D1" presStyleIdx="0" presStyleCnt="10"/>
      <dgm:spPr/>
    </dgm:pt>
    <dgm:pt modelId="{970128B5-8901-4B7E-A92A-F926A801591B}" type="pres">
      <dgm:prSet presAssocID="{608502D0-3266-4986-8738-8988EAC9B5D8}" presName="node" presStyleLbl="node1" presStyleIdx="1" presStyleCnt="10">
        <dgm:presLayoutVars>
          <dgm:bulletEnabled val="1"/>
        </dgm:presLayoutVars>
      </dgm:prSet>
      <dgm:spPr/>
    </dgm:pt>
    <dgm:pt modelId="{94DB0A8D-038D-4FE2-B791-3AD3388214E2}" type="pres">
      <dgm:prSet presAssocID="{ECDA7066-8548-43A0-B0BC-0B364EEEE804}" presName="sibTrans" presStyleLbl="sibTrans2D1" presStyleIdx="1" presStyleCnt="10"/>
      <dgm:spPr>
        <a:solidFill>
          <a:schemeClr val="bg1"/>
        </a:solidFill>
      </dgm:spPr>
    </dgm:pt>
    <dgm:pt modelId="{150494FD-C69F-47EA-9B28-35146110BC0E}" type="pres">
      <dgm:prSet presAssocID="{ECDA7066-8548-43A0-B0BC-0B364EEEE804}" presName="connectorText" presStyleLbl="sibTrans2D1" presStyleIdx="1" presStyleCnt="10"/>
      <dgm:spPr/>
    </dgm:pt>
    <dgm:pt modelId="{BBE0D76A-4092-4F76-AD57-C69E63BC8061}" type="pres">
      <dgm:prSet presAssocID="{06FA9989-ED8D-4E95-B19F-9B0E8427039C}" presName="node" presStyleLbl="node1" presStyleIdx="2" presStyleCnt="10">
        <dgm:presLayoutVars>
          <dgm:bulletEnabled val="1"/>
        </dgm:presLayoutVars>
      </dgm:prSet>
      <dgm:spPr/>
    </dgm:pt>
    <dgm:pt modelId="{A7489238-13A9-4184-B08A-B4458D14FF0D}" type="pres">
      <dgm:prSet presAssocID="{22D6EE37-618C-4F4D-B98F-D6F9F89606CC}" presName="sibTrans" presStyleLbl="sibTrans2D1" presStyleIdx="2" presStyleCnt="10"/>
      <dgm:spPr>
        <a:solidFill>
          <a:schemeClr val="bg1"/>
        </a:solidFill>
      </dgm:spPr>
    </dgm:pt>
    <dgm:pt modelId="{AC937E21-5B51-40E9-BE8A-1BAFF88848B1}" type="pres">
      <dgm:prSet presAssocID="{22D6EE37-618C-4F4D-B98F-D6F9F89606CC}" presName="connectorText" presStyleLbl="sibTrans2D1" presStyleIdx="2" presStyleCnt="10"/>
      <dgm:spPr/>
    </dgm:pt>
    <dgm:pt modelId="{494537D5-5EAF-41A0-BC3A-BCD4D40B524D}" type="pres">
      <dgm:prSet presAssocID="{7619A852-796B-42AF-A9C8-9DC1EF15A609}" presName="node" presStyleLbl="node1" presStyleIdx="3" presStyleCnt="10">
        <dgm:presLayoutVars>
          <dgm:bulletEnabled val="1"/>
        </dgm:presLayoutVars>
      </dgm:prSet>
      <dgm:spPr/>
    </dgm:pt>
    <dgm:pt modelId="{8D5C9732-A63F-42B4-B864-4E9097D2CED1}" type="pres">
      <dgm:prSet presAssocID="{76B271C1-FDCF-4999-B461-1B79A6E65031}" presName="sibTrans" presStyleLbl="sibTrans2D1" presStyleIdx="3" presStyleCnt="10"/>
      <dgm:spPr>
        <a:solidFill>
          <a:schemeClr val="bg1"/>
        </a:solidFill>
      </dgm:spPr>
    </dgm:pt>
    <dgm:pt modelId="{CD89290E-997C-4474-8000-7D79AE609FD5}" type="pres">
      <dgm:prSet presAssocID="{76B271C1-FDCF-4999-B461-1B79A6E65031}" presName="connectorText" presStyleLbl="sibTrans2D1" presStyleIdx="3" presStyleCnt="10"/>
      <dgm:spPr/>
    </dgm:pt>
    <dgm:pt modelId="{8007CA65-6929-4BF6-B27D-95860A6AC623}" type="pres">
      <dgm:prSet presAssocID="{30468D65-9B81-49FB-887F-7842D66280B9}" presName="node" presStyleLbl="node1" presStyleIdx="4" presStyleCnt="10">
        <dgm:presLayoutVars>
          <dgm:bulletEnabled val="1"/>
        </dgm:presLayoutVars>
      </dgm:prSet>
      <dgm:spPr/>
    </dgm:pt>
    <dgm:pt modelId="{14F4BDEE-DCE6-489D-97B1-BDDCC929AD67}" type="pres">
      <dgm:prSet presAssocID="{C42D62BD-AE16-463A-A331-A6BD29E7361D}" presName="sibTrans" presStyleLbl="sibTrans2D1" presStyleIdx="4" presStyleCnt="10"/>
      <dgm:spPr>
        <a:solidFill>
          <a:schemeClr val="bg1"/>
        </a:solidFill>
      </dgm:spPr>
    </dgm:pt>
    <dgm:pt modelId="{4D1E35ED-DCB0-4D1D-898F-F948DA52A86C}" type="pres">
      <dgm:prSet presAssocID="{C42D62BD-AE16-463A-A331-A6BD29E7361D}" presName="connectorText" presStyleLbl="sibTrans2D1" presStyleIdx="4" presStyleCnt="10"/>
      <dgm:spPr/>
    </dgm:pt>
    <dgm:pt modelId="{4F5FC162-88DE-4F9C-9113-A029C8C35477}" type="pres">
      <dgm:prSet presAssocID="{89A85AB3-A737-4C3D-A75B-894AAEF2B1BB}" presName="node" presStyleLbl="node1" presStyleIdx="5" presStyleCnt="10">
        <dgm:presLayoutVars>
          <dgm:bulletEnabled val="1"/>
        </dgm:presLayoutVars>
      </dgm:prSet>
      <dgm:spPr/>
    </dgm:pt>
    <dgm:pt modelId="{D14D295E-0614-4FE1-AE2A-E95618AB1B21}" type="pres">
      <dgm:prSet presAssocID="{C8636623-0713-40D4-A51E-04ACCD5E500E}" presName="sibTrans" presStyleLbl="sibTrans2D1" presStyleIdx="5" presStyleCnt="10"/>
      <dgm:spPr>
        <a:solidFill>
          <a:schemeClr val="bg1"/>
        </a:solidFill>
      </dgm:spPr>
    </dgm:pt>
    <dgm:pt modelId="{71E628AD-C5CB-43E1-8C7C-F6FB6C1A923C}" type="pres">
      <dgm:prSet presAssocID="{C8636623-0713-40D4-A51E-04ACCD5E500E}" presName="connectorText" presStyleLbl="sibTrans2D1" presStyleIdx="5" presStyleCnt="10"/>
      <dgm:spPr/>
    </dgm:pt>
    <dgm:pt modelId="{5FA94FB1-F9BB-46E6-8050-7BFF69FF133E}" type="pres">
      <dgm:prSet presAssocID="{60F05256-50FE-42A1-A60E-2DFCC9D300DF}" presName="node" presStyleLbl="node1" presStyleIdx="6" presStyleCnt="10">
        <dgm:presLayoutVars>
          <dgm:bulletEnabled val="1"/>
        </dgm:presLayoutVars>
      </dgm:prSet>
      <dgm:spPr/>
    </dgm:pt>
    <dgm:pt modelId="{53CAAAEE-8C8A-4627-B266-F76D5C6A58C7}" type="pres">
      <dgm:prSet presAssocID="{36410708-09AB-4D5C-BF6C-751F430DB26C}" presName="sibTrans" presStyleLbl="sibTrans2D1" presStyleIdx="6" presStyleCnt="10"/>
      <dgm:spPr>
        <a:solidFill>
          <a:schemeClr val="bg1"/>
        </a:solidFill>
      </dgm:spPr>
    </dgm:pt>
    <dgm:pt modelId="{EDDD08E6-44CD-4ED7-97BF-CAF937C0C9CA}" type="pres">
      <dgm:prSet presAssocID="{36410708-09AB-4D5C-BF6C-751F430DB26C}" presName="connectorText" presStyleLbl="sibTrans2D1" presStyleIdx="6" presStyleCnt="10"/>
      <dgm:spPr/>
    </dgm:pt>
    <dgm:pt modelId="{7A4F159E-1482-4F0F-84AB-8347AE3AB70D}" type="pres">
      <dgm:prSet presAssocID="{91C40DB7-CF59-44D1-BF10-F31552629B43}" presName="node" presStyleLbl="node1" presStyleIdx="7" presStyleCnt="10">
        <dgm:presLayoutVars>
          <dgm:bulletEnabled val="1"/>
        </dgm:presLayoutVars>
      </dgm:prSet>
      <dgm:spPr/>
    </dgm:pt>
    <dgm:pt modelId="{B1146E91-866C-4838-8FD9-C2425E18780D}" type="pres">
      <dgm:prSet presAssocID="{F003AAD2-6045-49C1-8A12-0783107CECEB}" presName="sibTrans" presStyleLbl="sibTrans2D1" presStyleIdx="7" presStyleCnt="10"/>
      <dgm:spPr>
        <a:solidFill>
          <a:schemeClr val="bg1"/>
        </a:solidFill>
      </dgm:spPr>
    </dgm:pt>
    <dgm:pt modelId="{30F43062-3C65-4EC4-B0A5-4FF99E7225E6}" type="pres">
      <dgm:prSet presAssocID="{F003AAD2-6045-49C1-8A12-0783107CECEB}" presName="connectorText" presStyleLbl="sibTrans2D1" presStyleIdx="7" presStyleCnt="10"/>
      <dgm:spPr/>
    </dgm:pt>
    <dgm:pt modelId="{69F159B1-698B-49DF-ADDE-E023C965123C}" type="pres">
      <dgm:prSet presAssocID="{90FC0C0A-3E02-4F06-9D16-EC0AF6140F8A}" presName="node" presStyleLbl="node1" presStyleIdx="8" presStyleCnt="10">
        <dgm:presLayoutVars>
          <dgm:bulletEnabled val="1"/>
        </dgm:presLayoutVars>
      </dgm:prSet>
      <dgm:spPr/>
    </dgm:pt>
    <dgm:pt modelId="{AC3DB06C-DCF5-481E-9B32-9781174D7541}" type="pres">
      <dgm:prSet presAssocID="{DDE3297A-A3A5-42D4-B386-1AB6DC9584A5}" presName="sibTrans" presStyleLbl="sibTrans2D1" presStyleIdx="8" presStyleCnt="10"/>
      <dgm:spPr>
        <a:solidFill>
          <a:schemeClr val="bg1"/>
        </a:solidFill>
      </dgm:spPr>
    </dgm:pt>
    <dgm:pt modelId="{F764C4AB-B704-46D7-91AF-6E4038B4069A}" type="pres">
      <dgm:prSet presAssocID="{DDE3297A-A3A5-42D4-B386-1AB6DC9584A5}" presName="connectorText" presStyleLbl="sibTrans2D1" presStyleIdx="8" presStyleCnt="10"/>
      <dgm:spPr/>
    </dgm:pt>
    <dgm:pt modelId="{5578338C-F2AD-45F2-860C-D59F5564D4BB}" type="pres">
      <dgm:prSet presAssocID="{509DCD4F-8522-4C44-9147-9B61C4EC8971}" presName="node" presStyleLbl="node1" presStyleIdx="9" presStyleCnt="10">
        <dgm:presLayoutVars>
          <dgm:bulletEnabled val="1"/>
        </dgm:presLayoutVars>
      </dgm:prSet>
      <dgm:spPr/>
    </dgm:pt>
    <dgm:pt modelId="{6D4098C7-CE25-46D2-9CA3-EDA486F4E47D}" type="pres">
      <dgm:prSet presAssocID="{16E18DA2-9B6D-42CC-8150-195EE4D6AF9C}" presName="sibTrans" presStyleLbl="sibTrans2D1" presStyleIdx="9" presStyleCnt="10"/>
      <dgm:spPr>
        <a:solidFill>
          <a:schemeClr val="bg1"/>
        </a:solidFill>
      </dgm:spPr>
    </dgm:pt>
    <dgm:pt modelId="{A2A5DCD9-E6A1-412B-A12A-95E9678D02EF}" type="pres">
      <dgm:prSet presAssocID="{16E18DA2-9B6D-42CC-8150-195EE4D6AF9C}" presName="connectorText" presStyleLbl="sibTrans2D1" presStyleIdx="9" presStyleCnt="10"/>
      <dgm:spPr/>
    </dgm:pt>
  </dgm:ptLst>
  <dgm:cxnLst>
    <dgm:cxn modelId="{B843A804-139C-41BC-8975-7DFD0D01B88C}" type="presOf" srcId="{76B271C1-FDCF-4999-B461-1B79A6E65031}" destId="{8D5C9732-A63F-42B4-B864-4E9097D2CED1}" srcOrd="0" destOrd="0" presId="urn:microsoft.com/office/officeart/2005/8/layout/cycle2"/>
    <dgm:cxn modelId="{2E150B0F-7685-463B-8561-B7B7AF94D94C}" type="presOf" srcId="{36410708-09AB-4D5C-BF6C-751F430DB26C}" destId="{53CAAAEE-8C8A-4627-B266-F76D5C6A58C7}" srcOrd="0" destOrd="0" presId="urn:microsoft.com/office/officeart/2005/8/layout/cycle2"/>
    <dgm:cxn modelId="{A40DEF13-7854-4B37-BF5F-370C876F4BA6}" type="presOf" srcId="{22D6EE37-618C-4F4D-B98F-D6F9F89606CC}" destId="{A7489238-13A9-4184-B08A-B4458D14FF0D}" srcOrd="0" destOrd="0" presId="urn:microsoft.com/office/officeart/2005/8/layout/cycle2"/>
    <dgm:cxn modelId="{E437281C-1C70-4FA5-86F5-4A22019356E4}" srcId="{B21D07DE-0590-4367-B1B8-BCD16B8367CA}" destId="{30468D65-9B81-49FB-887F-7842D66280B9}" srcOrd="4" destOrd="0" parTransId="{6F7F9715-EDAE-41FB-B598-805C229BEE9A}" sibTransId="{C42D62BD-AE16-463A-A331-A6BD29E7361D}"/>
    <dgm:cxn modelId="{2FA0181D-15F9-4916-82F1-4ED578BCD50D}" type="presOf" srcId="{16E18DA2-9B6D-42CC-8150-195EE4D6AF9C}" destId="{6D4098C7-CE25-46D2-9CA3-EDA486F4E47D}" srcOrd="0" destOrd="0" presId="urn:microsoft.com/office/officeart/2005/8/layout/cycle2"/>
    <dgm:cxn modelId="{E905B825-9A73-453B-8AA3-3127F2C59374}" type="presOf" srcId="{F003AAD2-6045-49C1-8A12-0783107CECEB}" destId="{B1146E91-866C-4838-8FD9-C2425E18780D}" srcOrd="0" destOrd="0" presId="urn:microsoft.com/office/officeart/2005/8/layout/cycle2"/>
    <dgm:cxn modelId="{463AF829-B442-40D3-B32C-8F6ABDCD1B75}" type="presOf" srcId="{91C40DB7-CF59-44D1-BF10-F31552629B43}" destId="{7A4F159E-1482-4F0F-84AB-8347AE3AB70D}" srcOrd="0" destOrd="0" presId="urn:microsoft.com/office/officeart/2005/8/layout/cycle2"/>
    <dgm:cxn modelId="{B4F7782A-FEF7-430D-99EC-00536326E38B}" type="presOf" srcId="{16E18DA2-9B6D-42CC-8150-195EE4D6AF9C}" destId="{A2A5DCD9-E6A1-412B-A12A-95E9678D02EF}" srcOrd="1" destOrd="0" presId="urn:microsoft.com/office/officeart/2005/8/layout/cycle2"/>
    <dgm:cxn modelId="{BEEB6132-B945-41F6-9550-720B0FB4B69A}" type="presOf" srcId="{DDE3297A-A3A5-42D4-B386-1AB6DC9584A5}" destId="{F764C4AB-B704-46D7-91AF-6E4038B4069A}" srcOrd="1" destOrd="0" presId="urn:microsoft.com/office/officeart/2005/8/layout/cycle2"/>
    <dgm:cxn modelId="{A6D8AA33-BB7E-412F-8C95-F8A8B17E6B1C}" srcId="{B21D07DE-0590-4367-B1B8-BCD16B8367CA}" destId="{608502D0-3266-4986-8738-8988EAC9B5D8}" srcOrd="1" destOrd="0" parTransId="{EEB2B65C-EA2A-48F9-9B8B-994522B104AD}" sibTransId="{ECDA7066-8548-43A0-B0BC-0B364EEEE804}"/>
    <dgm:cxn modelId="{900BCC33-9BD7-44FF-B963-21AE56C887AF}" srcId="{B21D07DE-0590-4367-B1B8-BCD16B8367CA}" destId="{90FC0C0A-3E02-4F06-9D16-EC0AF6140F8A}" srcOrd="8" destOrd="0" parTransId="{D6F4AEA5-C44A-4874-BF4D-F5CF2BF57DA9}" sibTransId="{DDE3297A-A3A5-42D4-B386-1AB6DC9584A5}"/>
    <dgm:cxn modelId="{8A28553A-9BAE-46BA-BF1B-99B4CACBCF20}" srcId="{B21D07DE-0590-4367-B1B8-BCD16B8367CA}" destId="{60F05256-50FE-42A1-A60E-2DFCC9D300DF}" srcOrd="6" destOrd="0" parTransId="{4515F5B2-5E90-4B9B-8A6A-D7EC70BA86B6}" sibTransId="{36410708-09AB-4D5C-BF6C-751F430DB26C}"/>
    <dgm:cxn modelId="{180E1240-274C-443D-9F85-CD1C78E7D18F}" srcId="{B21D07DE-0590-4367-B1B8-BCD16B8367CA}" destId="{5A5BFCC9-F0F0-493F-873B-EE100973553D}" srcOrd="0" destOrd="0" parTransId="{114C2007-72C8-4A52-AF8B-52E87A9CA972}" sibTransId="{90B74981-20D5-44A3-8BAC-D6FCA20B0C91}"/>
    <dgm:cxn modelId="{2950AA61-9995-4221-A19E-8F57CD1A56E3}" type="presOf" srcId="{C42D62BD-AE16-463A-A331-A6BD29E7361D}" destId="{4D1E35ED-DCB0-4D1D-898F-F948DA52A86C}" srcOrd="1" destOrd="0" presId="urn:microsoft.com/office/officeart/2005/8/layout/cycle2"/>
    <dgm:cxn modelId="{591B7867-2B3E-4C79-BDA1-1FDC13B319F6}" type="presOf" srcId="{36410708-09AB-4D5C-BF6C-751F430DB26C}" destId="{EDDD08E6-44CD-4ED7-97BF-CAF937C0C9CA}" srcOrd="1" destOrd="0" presId="urn:microsoft.com/office/officeart/2005/8/layout/cycle2"/>
    <dgm:cxn modelId="{DB493C6E-F70D-4235-B176-BE9B1DD13085}" srcId="{B21D07DE-0590-4367-B1B8-BCD16B8367CA}" destId="{7619A852-796B-42AF-A9C8-9DC1EF15A609}" srcOrd="3" destOrd="0" parTransId="{951ED7DB-D255-4E92-B219-6DA9AC2C5648}" sibTransId="{76B271C1-FDCF-4999-B461-1B79A6E65031}"/>
    <dgm:cxn modelId="{9E39C97D-C280-42DF-ADC9-F5E16197E38D}" type="presOf" srcId="{22D6EE37-618C-4F4D-B98F-D6F9F89606CC}" destId="{AC937E21-5B51-40E9-BE8A-1BAFF88848B1}" srcOrd="1" destOrd="0" presId="urn:microsoft.com/office/officeart/2005/8/layout/cycle2"/>
    <dgm:cxn modelId="{F444B97E-1353-447F-B664-B80D3C475965}" type="presOf" srcId="{DDE3297A-A3A5-42D4-B386-1AB6DC9584A5}" destId="{AC3DB06C-DCF5-481E-9B32-9781174D7541}" srcOrd="0" destOrd="0" presId="urn:microsoft.com/office/officeart/2005/8/layout/cycle2"/>
    <dgm:cxn modelId="{E2703487-1242-421C-B6AE-B7227D44A6AD}" type="presOf" srcId="{C8636623-0713-40D4-A51E-04ACCD5E500E}" destId="{D14D295E-0614-4FE1-AE2A-E95618AB1B21}" srcOrd="0" destOrd="0" presId="urn:microsoft.com/office/officeart/2005/8/layout/cycle2"/>
    <dgm:cxn modelId="{95AA4987-CDA2-4A7F-AA4F-8DCDE07E2139}" type="presOf" srcId="{C8636623-0713-40D4-A51E-04ACCD5E500E}" destId="{71E628AD-C5CB-43E1-8C7C-F6FB6C1A923C}" srcOrd="1" destOrd="0" presId="urn:microsoft.com/office/officeart/2005/8/layout/cycle2"/>
    <dgm:cxn modelId="{61507990-0DBA-44E9-9645-F3EC390BCFC0}" type="presOf" srcId="{608502D0-3266-4986-8738-8988EAC9B5D8}" destId="{970128B5-8901-4B7E-A92A-F926A801591B}" srcOrd="0" destOrd="0" presId="urn:microsoft.com/office/officeart/2005/8/layout/cycle2"/>
    <dgm:cxn modelId="{835FAE91-B7BC-4CBF-8377-BCFC2BBD94DE}" type="presOf" srcId="{60F05256-50FE-42A1-A60E-2DFCC9D300DF}" destId="{5FA94FB1-F9BB-46E6-8050-7BFF69FF133E}" srcOrd="0" destOrd="0" presId="urn:microsoft.com/office/officeart/2005/8/layout/cycle2"/>
    <dgm:cxn modelId="{985FFA95-EE90-42D1-9988-7BDB8FF24A50}" srcId="{B21D07DE-0590-4367-B1B8-BCD16B8367CA}" destId="{91C40DB7-CF59-44D1-BF10-F31552629B43}" srcOrd="7" destOrd="0" parTransId="{2F8B9AC4-E7EE-4625-8693-2E7890E98F33}" sibTransId="{F003AAD2-6045-49C1-8A12-0783107CECEB}"/>
    <dgm:cxn modelId="{145E129A-ECE8-44E4-8A4D-4F567991E9E3}" type="presOf" srcId="{5A5BFCC9-F0F0-493F-873B-EE100973553D}" destId="{C3EC1B6B-0647-41C9-B2EF-78BF10F89666}" srcOrd="0" destOrd="0" presId="urn:microsoft.com/office/officeart/2005/8/layout/cycle2"/>
    <dgm:cxn modelId="{444022A2-CCD3-473A-AF4C-3805EA3F3E58}" type="presOf" srcId="{90FC0C0A-3E02-4F06-9D16-EC0AF6140F8A}" destId="{69F159B1-698B-49DF-ADDE-E023C965123C}" srcOrd="0" destOrd="0" presId="urn:microsoft.com/office/officeart/2005/8/layout/cycle2"/>
    <dgm:cxn modelId="{CE9435A8-5EF5-465B-BB51-FD5FAE5873CF}" srcId="{B21D07DE-0590-4367-B1B8-BCD16B8367CA}" destId="{06FA9989-ED8D-4E95-B19F-9B0E8427039C}" srcOrd="2" destOrd="0" parTransId="{95A77DD7-F45B-4E76-A882-AFCDFB8D8D83}" sibTransId="{22D6EE37-618C-4F4D-B98F-D6F9F89606CC}"/>
    <dgm:cxn modelId="{653893AA-EC01-4C00-8583-F380D96B785C}" type="presOf" srcId="{7619A852-796B-42AF-A9C8-9DC1EF15A609}" destId="{494537D5-5EAF-41A0-BC3A-BCD4D40B524D}" srcOrd="0" destOrd="0" presId="urn:microsoft.com/office/officeart/2005/8/layout/cycle2"/>
    <dgm:cxn modelId="{2F7273B7-95F5-46CB-882F-AB774C339CE2}" srcId="{B21D07DE-0590-4367-B1B8-BCD16B8367CA}" destId="{509DCD4F-8522-4C44-9147-9B61C4EC8971}" srcOrd="9" destOrd="0" parTransId="{26E35BF9-DE15-4677-B36D-0FBA0190D9E5}" sibTransId="{16E18DA2-9B6D-42CC-8150-195EE4D6AF9C}"/>
    <dgm:cxn modelId="{060141B9-60BB-41BC-B11F-9E516BBFB3DA}" srcId="{B21D07DE-0590-4367-B1B8-BCD16B8367CA}" destId="{89A85AB3-A737-4C3D-A75B-894AAEF2B1BB}" srcOrd="5" destOrd="0" parTransId="{FBC39176-C26F-464F-8E65-1966C7AAF6C6}" sibTransId="{C8636623-0713-40D4-A51E-04ACCD5E500E}"/>
    <dgm:cxn modelId="{7D1972BF-14B4-4A17-AEAE-E358F0CCA87F}" type="presOf" srcId="{30468D65-9B81-49FB-887F-7842D66280B9}" destId="{8007CA65-6929-4BF6-B27D-95860A6AC623}" srcOrd="0" destOrd="0" presId="urn:microsoft.com/office/officeart/2005/8/layout/cycle2"/>
    <dgm:cxn modelId="{ADAC3CC5-2A9B-4BAC-BECC-E1FF9E9EE4E5}" type="presOf" srcId="{509DCD4F-8522-4C44-9147-9B61C4EC8971}" destId="{5578338C-F2AD-45F2-860C-D59F5564D4BB}" srcOrd="0" destOrd="0" presId="urn:microsoft.com/office/officeart/2005/8/layout/cycle2"/>
    <dgm:cxn modelId="{A8AACEC7-137B-4CF8-8330-2EDC716CB4DD}" type="presOf" srcId="{B21D07DE-0590-4367-B1B8-BCD16B8367CA}" destId="{49D5CD84-DFD0-4E13-88E1-1EEC2E6D8296}" srcOrd="0" destOrd="0" presId="urn:microsoft.com/office/officeart/2005/8/layout/cycle2"/>
    <dgm:cxn modelId="{DDF239CA-327B-421E-9CC7-E15AF2C7BCE8}" type="presOf" srcId="{89A85AB3-A737-4C3D-A75B-894AAEF2B1BB}" destId="{4F5FC162-88DE-4F9C-9113-A029C8C35477}" srcOrd="0" destOrd="0" presId="urn:microsoft.com/office/officeart/2005/8/layout/cycle2"/>
    <dgm:cxn modelId="{6FF196CD-14AA-4142-9326-681254F6BE36}" type="presOf" srcId="{C42D62BD-AE16-463A-A331-A6BD29E7361D}" destId="{14F4BDEE-DCE6-489D-97B1-BDDCC929AD67}" srcOrd="0" destOrd="0" presId="urn:microsoft.com/office/officeart/2005/8/layout/cycle2"/>
    <dgm:cxn modelId="{FF7E5BD3-215D-4F08-936E-5E54664F5971}" type="presOf" srcId="{F003AAD2-6045-49C1-8A12-0783107CECEB}" destId="{30F43062-3C65-4EC4-B0A5-4FF99E7225E6}" srcOrd="1" destOrd="0" presId="urn:microsoft.com/office/officeart/2005/8/layout/cycle2"/>
    <dgm:cxn modelId="{7B1EA8DC-B09D-47E2-85EC-A02E3AB46CB1}" type="presOf" srcId="{06FA9989-ED8D-4E95-B19F-9B0E8427039C}" destId="{BBE0D76A-4092-4F76-AD57-C69E63BC8061}" srcOrd="0" destOrd="0" presId="urn:microsoft.com/office/officeart/2005/8/layout/cycle2"/>
    <dgm:cxn modelId="{E394E0E4-AA7E-4E52-B3EB-BB883FF299A8}" type="presOf" srcId="{76B271C1-FDCF-4999-B461-1B79A6E65031}" destId="{CD89290E-997C-4474-8000-7D79AE609FD5}" srcOrd="1" destOrd="0" presId="urn:microsoft.com/office/officeart/2005/8/layout/cycle2"/>
    <dgm:cxn modelId="{B4B458EB-A90B-48F6-9709-E9E0AFACA492}" type="presOf" srcId="{ECDA7066-8548-43A0-B0BC-0B364EEEE804}" destId="{94DB0A8D-038D-4FE2-B791-3AD3388214E2}" srcOrd="0" destOrd="0" presId="urn:microsoft.com/office/officeart/2005/8/layout/cycle2"/>
    <dgm:cxn modelId="{E36162F4-3FAB-49C3-9442-D273BD8B52E5}" type="presOf" srcId="{90B74981-20D5-44A3-8BAC-D6FCA20B0C91}" destId="{EE3F5134-8EB7-4768-803D-2D4DF6075C06}" srcOrd="1" destOrd="0" presId="urn:microsoft.com/office/officeart/2005/8/layout/cycle2"/>
    <dgm:cxn modelId="{CB8DE9F7-4A9A-4A78-9D9B-7C21D40FE248}" type="presOf" srcId="{90B74981-20D5-44A3-8BAC-D6FCA20B0C91}" destId="{346B49E2-BEFB-48F7-A224-5D229A38C59E}" srcOrd="0" destOrd="0" presId="urn:microsoft.com/office/officeart/2005/8/layout/cycle2"/>
    <dgm:cxn modelId="{E965B8FA-1672-420F-8439-7724DE602B53}" type="presOf" srcId="{ECDA7066-8548-43A0-B0BC-0B364EEEE804}" destId="{150494FD-C69F-47EA-9B28-35146110BC0E}" srcOrd="1" destOrd="0" presId="urn:microsoft.com/office/officeart/2005/8/layout/cycle2"/>
    <dgm:cxn modelId="{610CA3CF-3EA9-484D-B936-6C9975F4E3AA}" type="presParOf" srcId="{49D5CD84-DFD0-4E13-88E1-1EEC2E6D8296}" destId="{C3EC1B6B-0647-41C9-B2EF-78BF10F89666}" srcOrd="0" destOrd="0" presId="urn:microsoft.com/office/officeart/2005/8/layout/cycle2"/>
    <dgm:cxn modelId="{4B0F0E75-301A-416A-92CA-A93B69F142BD}" type="presParOf" srcId="{49D5CD84-DFD0-4E13-88E1-1EEC2E6D8296}" destId="{346B49E2-BEFB-48F7-A224-5D229A38C59E}" srcOrd="1" destOrd="0" presId="urn:microsoft.com/office/officeart/2005/8/layout/cycle2"/>
    <dgm:cxn modelId="{3F0B563B-69A1-493F-9068-BCF65F24CE33}" type="presParOf" srcId="{346B49E2-BEFB-48F7-A224-5D229A38C59E}" destId="{EE3F5134-8EB7-4768-803D-2D4DF6075C06}" srcOrd="0" destOrd="0" presId="urn:microsoft.com/office/officeart/2005/8/layout/cycle2"/>
    <dgm:cxn modelId="{F2B5AF1C-12B2-4420-B0CD-8D556AA71BC6}" type="presParOf" srcId="{49D5CD84-DFD0-4E13-88E1-1EEC2E6D8296}" destId="{970128B5-8901-4B7E-A92A-F926A801591B}" srcOrd="2" destOrd="0" presId="urn:microsoft.com/office/officeart/2005/8/layout/cycle2"/>
    <dgm:cxn modelId="{374036B9-44B1-4F71-9D43-0C0874C84D3B}" type="presParOf" srcId="{49D5CD84-DFD0-4E13-88E1-1EEC2E6D8296}" destId="{94DB0A8D-038D-4FE2-B791-3AD3388214E2}" srcOrd="3" destOrd="0" presId="urn:microsoft.com/office/officeart/2005/8/layout/cycle2"/>
    <dgm:cxn modelId="{8826E4A6-598C-4A09-8900-59AA12693ED7}" type="presParOf" srcId="{94DB0A8D-038D-4FE2-B791-3AD3388214E2}" destId="{150494FD-C69F-47EA-9B28-35146110BC0E}" srcOrd="0" destOrd="0" presId="urn:microsoft.com/office/officeart/2005/8/layout/cycle2"/>
    <dgm:cxn modelId="{E13549EA-56EC-4227-8832-90B828366A74}" type="presParOf" srcId="{49D5CD84-DFD0-4E13-88E1-1EEC2E6D8296}" destId="{BBE0D76A-4092-4F76-AD57-C69E63BC8061}" srcOrd="4" destOrd="0" presId="urn:microsoft.com/office/officeart/2005/8/layout/cycle2"/>
    <dgm:cxn modelId="{787DD55C-EACD-4D17-897C-73DF04D69583}" type="presParOf" srcId="{49D5CD84-DFD0-4E13-88E1-1EEC2E6D8296}" destId="{A7489238-13A9-4184-B08A-B4458D14FF0D}" srcOrd="5" destOrd="0" presId="urn:microsoft.com/office/officeart/2005/8/layout/cycle2"/>
    <dgm:cxn modelId="{F4BADAF1-A4D1-41D8-A2BC-B4A0F234BFA1}" type="presParOf" srcId="{A7489238-13A9-4184-B08A-B4458D14FF0D}" destId="{AC937E21-5B51-40E9-BE8A-1BAFF88848B1}" srcOrd="0" destOrd="0" presId="urn:microsoft.com/office/officeart/2005/8/layout/cycle2"/>
    <dgm:cxn modelId="{363B3B12-2F41-4FF0-AE9A-0D9D3BF4506E}" type="presParOf" srcId="{49D5CD84-DFD0-4E13-88E1-1EEC2E6D8296}" destId="{494537D5-5EAF-41A0-BC3A-BCD4D40B524D}" srcOrd="6" destOrd="0" presId="urn:microsoft.com/office/officeart/2005/8/layout/cycle2"/>
    <dgm:cxn modelId="{E389FDE2-2B28-435A-80BD-3FBE3B35709D}" type="presParOf" srcId="{49D5CD84-DFD0-4E13-88E1-1EEC2E6D8296}" destId="{8D5C9732-A63F-42B4-B864-4E9097D2CED1}" srcOrd="7" destOrd="0" presId="urn:microsoft.com/office/officeart/2005/8/layout/cycle2"/>
    <dgm:cxn modelId="{FDA1B760-854F-43A6-A137-8296EDF60324}" type="presParOf" srcId="{8D5C9732-A63F-42B4-B864-4E9097D2CED1}" destId="{CD89290E-997C-4474-8000-7D79AE609FD5}" srcOrd="0" destOrd="0" presId="urn:microsoft.com/office/officeart/2005/8/layout/cycle2"/>
    <dgm:cxn modelId="{20DE7D7F-9796-4497-93E5-18851B00D620}" type="presParOf" srcId="{49D5CD84-DFD0-4E13-88E1-1EEC2E6D8296}" destId="{8007CA65-6929-4BF6-B27D-95860A6AC623}" srcOrd="8" destOrd="0" presId="urn:microsoft.com/office/officeart/2005/8/layout/cycle2"/>
    <dgm:cxn modelId="{2B642EF2-2512-4FE2-981A-3728ADBEDBAC}" type="presParOf" srcId="{49D5CD84-DFD0-4E13-88E1-1EEC2E6D8296}" destId="{14F4BDEE-DCE6-489D-97B1-BDDCC929AD67}" srcOrd="9" destOrd="0" presId="urn:microsoft.com/office/officeart/2005/8/layout/cycle2"/>
    <dgm:cxn modelId="{260A490A-4260-4079-A4C5-C5579E25E137}" type="presParOf" srcId="{14F4BDEE-DCE6-489D-97B1-BDDCC929AD67}" destId="{4D1E35ED-DCB0-4D1D-898F-F948DA52A86C}" srcOrd="0" destOrd="0" presId="urn:microsoft.com/office/officeart/2005/8/layout/cycle2"/>
    <dgm:cxn modelId="{59C8053D-187E-47A0-9994-F23B11F8AD32}" type="presParOf" srcId="{49D5CD84-DFD0-4E13-88E1-1EEC2E6D8296}" destId="{4F5FC162-88DE-4F9C-9113-A029C8C35477}" srcOrd="10" destOrd="0" presId="urn:microsoft.com/office/officeart/2005/8/layout/cycle2"/>
    <dgm:cxn modelId="{FAB381FC-2A92-48A8-913D-9D7AA0965E53}" type="presParOf" srcId="{49D5CD84-DFD0-4E13-88E1-1EEC2E6D8296}" destId="{D14D295E-0614-4FE1-AE2A-E95618AB1B21}" srcOrd="11" destOrd="0" presId="urn:microsoft.com/office/officeart/2005/8/layout/cycle2"/>
    <dgm:cxn modelId="{79236B47-BF96-4E57-B7FA-28A210655EDA}" type="presParOf" srcId="{D14D295E-0614-4FE1-AE2A-E95618AB1B21}" destId="{71E628AD-C5CB-43E1-8C7C-F6FB6C1A923C}" srcOrd="0" destOrd="0" presId="urn:microsoft.com/office/officeart/2005/8/layout/cycle2"/>
    <dgm:cxn modelId="{65E01681-8671-4896-8572-9609F4FD7B76}" type="presParOf" srcId="{49D5CD84-DFD0-4E13-88E1-1EEC2E6D8296}" destId="{5FA94FB1-F9BB-46E6-8050-7BFF69FF133E}" srcOrd="12" destOrd="0" presId="urn:microsoft.com/office/officeart/2005/8/layout/cycle2"/>
    <dgm:cxn modelId="{B1DFDAC1-443C-4164-9EBA-7C432A15F480}" type="presParOf" srcId="{49D5CD84-DFD0-4E13-88E1-1EEC2E6D8296}" destId="{53CAAAEE-8C8A-4627-B266-F76D5C6A58C7}" srcOrd="13" destOrd="0" presId="urn:microsoft.com/office/officeart/2005/8/layout/cycle2"/>
    <dgm:cxn modelId="{24B10B8F-77A4-4B89-9B04-9FEBF1FAC137}" type="presParOf" srcId="{53CAAAEE-8C8A-4627-B266-F76D5C6A58C7}" destId="{EDDD08E6-44CD-4ED7-97BF-CAF937C0C9CA}" srcOrd="0" destOrd="0" presId="urn:microsoft.com/office/officeart/2005/8/layout/cycle2"/>
    <dgm:cxn modelId="{86364320-A7B3-4392-BFF3-3C190188A53E}" type="presParOf" srcId="{49D5CD84-DFD0-4E13-88E1-1EEC2E6D8296}" destId="{7A4F159E-1482-4F0F-84AB-8347AE3AB70D}" srcOrd="14" destOrd="0" presId="urn:microsoft.com/office/officeart/2005/8/layout/cycle2"/>
    <dgm:cxn modelId="{9CE58887-355E-4EAE-A048-AB1E9575471E}" type="presParOf" srcId="{49D5CD84-DFD0-4E13-88E1-1EEC2E6D8296}" destId="{B1146E91-866C-4838-8FD9-C2425E18780D}" srcOrd="15" destOrd="0" presId="urn:microsoft.com/office/officeart/2005/8/layout/cycle2"/>
    <dgm:cxn modelId="{D95F0E2D-4ADD-48BE-8794-9C425698D5C0}" type="presParOf" srcId="{B1146E91-866C-4838-8FD9-C2425E18780D}" destId="{30F43062-3C65-4EC4-B0A5-4FF99E7225E6}" srcOrd="0" destOrd="0" presId="urn:microsoft.com/office/officeart/2005/8/layout/cycle2"/>
    <dgm:cxn modelId="{78A6F6D7-09EE-4CC4-9AAB-5837A6C91688}" type="presParOf" srcId="{49D5CD84-DFD0-4E13-88E1-1EEC2E6D8296}" destId="{69F159B1-698B-49DF-ADDE-E023C965123C}" srcOrd="16" destOrd="0" presId="urn:microsoft.com/office/officeart/2005/8/layout/cycle2"/>
    <dgm:cxn modelId="{77732C95-F197-4B0A-B7C2-27ED998BDA34}" type="presParOf" srcId="{49D5CD84-DFD0-4E13-88E1-1EEC2E6D8296}" destId="{AC3DB06C-DCF5-481E-9B32-9781174D7541}" srcOrd="17" destOrd="0" presId="urn:microsoft.com/office/officeart/2005/8/layout/cycle2"/>
    <dgm:cxn modelId="{AE5BDF8D-AD94-419E-9D6D-FE532A3B6249}" type="presParOf" srcId="{AC3DB06C-DCF5-481E-9B32-9781174D7541}" destId="{F764C4AB-B704-46D7-91AF-6E4038B4069A}" srcOrd="0" destOrd="0" presId="urn:microsoft.com/office/officeart/2005/8/layout/cycle2"/>
    <dgm:cxn modelId="{449FCB94-A2F6-47B2-A79A-9FC4F68C069E}" type="presParOf" srcId="{49D5CD84-DFD0-4E13-88E1-1EEC2E6D8296}" destId="{5578338C-F2AD-45F2-860C-D59F5564D4BB}" srcOrd="18" destOrd="0" presId="urn:microsoft.com/office/officeart/2005/8/layout/cycle2"/>
    <dgm:cxn modelId="{1E35C32C-5C08-4976-A5EC-E3F03451B5FB}" type="presParOf" srcId="{49D5CD84-DFD0-4E13-88E1-1EEC2E6D8296}" destId="{6D4098C7-CE25-46D2-9CA3-EDA486F4E47D}" srcOrd="19" destOrd="0" presId="urn:microsoft.com/office/officeart/2005/8/layout/cycle2"/>
    <dgm:cxn modelId="{4E9381EC-E8D8-4421-9DCA-E181C1C58766}" type="presParOf" srcId="{6D4098C7-CE25-46D2-9CA3-EDA486F4E47D}" destId="{A2A5DCD9-E6A1-412B-A12A-95E9678D02E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C1B6B-0647-41C9-B2EF-78BF10F89666}">
      <dsp:nvSpPr>
        <dsp:cNvPr id="0" name=""/>
        <dsp:cNvSpPr/>
      </dsp:nvSpPr>
      <dsp:spPr>
        <a:xfrm>
          <a:off x="6177552" y="3589"/>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panose="020B0604020202020204"/>
            </a:rPr>
            <a:t>Public Subnet</a:t>
          </a:r>
          <a:endParaRPr lang="en-US" sz="1400" kern="1200"/>
        </a:p>
      </dsp:txBody>
      <dsp:txXfrm>
        <a:off x="6414903" y="240940"/>
        <a:ext cx="1146031" cy="1146031"/>
      </dsp:txXfrm>
    </dsp:sp>
    <dsp:sp modelId="{346B49E2-BEFB-48F7-A224-5D229A38C59E}">
      <dsp:nvSpPr>
        <dsp:cNvPr id="0" name=""/>
        <dsp:cNvSpPr/>
      </dsp:nvSpPr>
      <dsp:spPr>
        <a:xfrm rot="1080000">
          <a:off x="7918092" y="912650"/>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921254" y="1002088"/>
        <a:ext cx="301447" cy="328199"/>
      </dsp:txXfrm>
    </dsp:sp>
    <dsp:sp modelId="{970128B5-8901-4B7E-A92A-F926A801591B}">
      <dsp:nvSpPr>
        <dsp:cNvPr id="0" name=""/>
        <dsp:cNvSpPr/>
      </dsp:nvSpPr>
      <dsp:spPr>
        <a:xfrm>
          <a:off x="8491718" y="755507"/>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panose="020B0604020202020204"/>
            </a:rPr>
            <a:t>ASG</a:t>
          </a:r>
          <a:endParaRPr lang="en-US" sz="1400" kern="1200"/>
        </a:p>
      </dsp:txBody>
      <dsp:txXfrm>
        <a:off x="8729069" y="992858"/>
        <a:ext cx="1146031" cy="1146031"/>
      </dsp:txXfrm>
    </dsp:sp>
    <dsp:sp modelId="{94DB0A8D-038D-4FE2-B791-3AD3388214E2}">
      <dsp:nvSpPr>
        <dsp:cNvPr id="0" name=""/>
        <dsp:cNvSpPr/>
      </dsp:nvSpPr>
      <dsp:spPr>
        <a:xfrm rot="3240000">
          <a:off x="9794719" y="2266789"/>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821346" y="2323929"/>
        <a:ext cx="301447" cy="328199"/>
      </dsp:txXfrm>
    </dsp:sp>
    <dsp:sp modelId="{BBE0D76A-4092-4F76-AD57-C69E63BC8061}">
      <dsp:nvSpPr>
        <dsp:cNvPr id="0" name=""/>
        <dsp:cNvSpPr/>
      </dsp:nvSpPr>
      <dsp:spPr>
        <a:xfrm>
          <a:off x="9921951" y="2724054"/>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panose="020B0604020202020204"/>
            </a:rPr>
            <a:t>EC2</a:t>
          </a:r>
          <a:endParaRPr lang="en-US" sz="1400" kern="1200"/>
        </a:p>
      </dsp:txBody>
      <dsp:txXfrm>
        <a:off x="10159302" y="2961405"/>
        <a:ext cx="1146031" cy="1146031"/>
      </dsp:txXfrm>
    </dsp:sp>
    <dsp:sp modelId="{A7489238-13A9-4184-B08A-B4458D14FF0D}">
      <dsp:nvSpPr>
        <dsp:cNvPr id="0" name=""/>
        <dsp:cNvSpPr/>
      </dsp:nvSpPr>
      <dsp:spPr>
        <a:xfrm rot="5400000">
          <a:off x="10516999" y="4465363"/>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0581595" y="4510167"/>
        <a:ext cx="301447" cy="328199"/>
      </dsp:txXfrm>
    </dsp:sp>
    <dsp:sp modelId="{494537D5-5EAF-41A0-BC3A-BCD4D40B524D}">
      <dsp:nvSpPr>
        <dsp:cNvPr id="0" name=""/>
        <dsp:cNvSpPr/>
      </dsp:nvSpPr>
      <dsp:spPr>
        <a:xfrm>
          <a:off x="9921951" y="5157312"/>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err="1">
              <a:latin typeface="Arial" panose="020B0604020202020204"/>
            </a:rPr>
            <a:t>NATGateway</a:t>
          </a:r>
          <a:endParaRPr lang="en-US" sz="1400" kern="1200"/>
        </a:p>
      </dsp:txBody>
      <dsp:txXfrm>
        <a:off x="10159302" y="5394663"/>
        <a:ext cx="1146031" cy="1146031"/>
      </dsp:txXfrm>
    </dsp:sp>
    <dsp:sp modelId="{8D5C9732-A63F-42B4-B864-4E9097D2CED1}">
      <dsp:nvSpPr>
        <dsp:cNvPr id="0" name=""/>
        <dsp:cNvSpPr/>
      </dsp:nvSpPr>
      <dsp:spPr>
        <a:xfrm rot="7560000">
          <a:off x="9809046" y="6668594"/>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9911610" y="6725734"/>
        <a:ext cx="301447" cy="328199"/>
      </dsp:txXfrm>
    </dsp:sp>
    <dsp:sp modelId="{8007CA65-6929-4BF6-B27D-95860A6AC623}">
      <dsp:nvSpPr>
        <dsp:cNvPr id="0" name=""/>
        <dsp:cNvSpPr/>
      </dsp:nvSpPr>
      <dsp:spPr>
        <a:xfrm>
          <a:off x="8491718" y="7125859"/>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panose="020B0604020202020204"/>
            </a:rPr>
            <a:t>ALB</a:t>
          </a:r>
          <a:endParaRPr lang="en-US" sz="1400" kern="1200"/>
        </a:p>
      </dsp:txBody>
      <dsp:txXfrm>
        <a:off x="8729069" y="7363210"/>
        <a:ext cx="1146031" cy="1146031"/>
      </dsp:txXfrm>
    </dsp:sp>
    <dsp:sp modelId="{14F4BDEE-DCE6-489D-97B1-BDDCC929AD67}">
      <dsp:nvSpPr>
        <dsp:cNvPr id="0" name=""/>
        <dsp:cNvSpPr/>
      </dsp:nvSpPr>
      <dsp:spPr>
        <a:xfrm rot="9720000">
          <a:off x="7941274" y="8034920"/>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8067303" y="8124358"/>
        <a:ext cx="301447" cy="328199"/>
      </dsp:txXfrm>
    </dsp:sp>
    <dsp:sp modelId="{4F5FC162-88DE-4F9C-9113-A029C8C35477}">
      <dsp:nvSpPr>
        <dsp:cNvPr id="0" name=""/>
        <dsp:cNvSpPr/>
      </dsp:nvSpPr>
      <dsp:spPr>
        <a:xfrm>
          <a:off x="6177552" y="7877778"/>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panose="020B0604020202020204"/>
            </a:rPr>
            <a:t>VPC</a:t>
          </a:r>
        </a:p>
      </dsp:txBody>
      <dsp:txXfrm>
        <a:off x="6414903" y="8115129"/>
        <a:ext cx="1146031" cy="1146031"/>
      </dsp:txXfrm>
    </dsp:sp>
    <dsp:sp modelId="{D14D295E-0614-4FE1-AE2A-E95618AB1B21}">
      <dsp:nvSpPr>
        <dsp:cNvPr id="0" name=""/>
        <dsp:cNvSpPr/>
      </dsp:nvSpPr>
      <dsp:spPr>
        <a:xfrm rot="11880000">
          <a:off x="5627108" y="8042453"/>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753137" y="8171813"/>
        <a:ext cx="301447" cy="328199"/>
      </dsp:txXfrm>
    </dsp:sp>
    <dsp:sp modelId="{5FA94FB1-F9BB-46E6-8050-7BFF69FF133E}">
      <dsp:nvSpPr>
        <dsp:cNvPr id="0" name=""/>
        <dsp:cNvSpPr/>
      </dsp:nvSpPr>
      <dsp:spPr>
        <a:xfrm>
          <a:off x="3863386" y="7125859"/>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panose="020B0604020202020204"/>
            </a:rPr>
            <a:t>Bastion Host</a:t>
          </a:r>
        </a:p>
      </dsp:txBody>
      <dsp:txXfrm>
        <a:off x="4100737" y="7363210"/>
        <a:ext cx="1146031" cy="1146031"/>
      </dsp:txXfrm>
    </dsp:sp>
    <dsp:sp modelId="{53CAAAEE-8C8A-4627-B266-F76D5C6A58C7}">
      <dsp:nvSpPr>
        <dsp:cNvPr id="0" name=""/>
        <dsp:cNvSpPr/>
      </dsp:nvSpPr>
      <dsp:spPr>
        <a:xfrm rot="14040000">
          <a:off x="3750481" y="6688314"/>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3853045" y="6849972"/>
        <a:ext cx="301447" cy="328199"/>
      </dsp:txXfrm>
    </dsp:sp>
    <dsp:sp modelId="{7A4F159E-1482-4F0F-84AB-8347AE3AB70D}">
      <dsp:nvSpPr>
        <dsp:cNvPr id="0" name=""/>
        <dsp:cNvSpPr/>
      </dsp:nvSpPr>
      <dsp:spPr>
        <a:xfrm>
          <a:off x="2433153" y="5157312"/>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panose="020B0604020202020204"/>
            </a:rPr>
            <a:t>Internet Gateway</a:t>
          </a:r>
        </a:p>
      </dsp:txBody>
      <dsp:txXfrm>
        <a:off x="2670504" y="5394663"/>
        <a:ext cx="1146031" cy="1146031"/>
      </dsp:txXfrm>
    </dsp:sp>
    <dsp:sp modelId="{B1146E91-866C-4838-8FD9-C2425E18780D}">
      <dsp:nvSpPr>
        <dsp:cNvPr id="0" name=""/>
        <dsp:cNvSpPr/>
      </dsp:nvSpPr>
      <dsp:spPr>
        <a:xfrm rot="16200000">
          <a:off x="3028201" y="4489739"/>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092797" y="4663734"/>
        <a:ext cx="301447" cy="328199"/>
      </dsp:txXfrm>
    </dsp:sp>
    <dsp:sp modelId="{69F159B1-698B-49DF-ADDE-E023C965123C}">
      <dsp:nvSpPr>
        <dsp:cNvPr id="0" name=""/>
        <dsp:cNvSpPr/>
      </dsp:nvSpPr>
      <dsp:spPr>
        <a:xfrm>
          <a:off x="2433153" y="2724054"/>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panose="020B0604020202020204"/>
            </a:rPr>
            <a:t>RDS Database</a:t>
          </a:r>
        </a:p>
      </dsp:txBody>
      <dsp:txXfrm>
        <a:off x="2670504" y="2961405"/>
        <a:ext cx="1146031" cy="1146031"/>
      </dsp:txXfrm>
    </dsp:sp>
    <dsp:sp modelId="{AC3DB06C-DCF5-481E-9B32-9781174D7541}">
      <dsp:nvSpPr>
        <dsp:cNvPr id="0" name=""/>
        <dsp:cNvSpPr/>
      </dsp:nvSpPr>
      <dsp:spPr>
        <a:xfrm rot="18360000">
          <a:off x="3736154" y="2286509"/>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762781" y="2448167"/>
        <a:ext cx="301447" cy="328199"/>
      </dsp:txXfrm>
    </dsp:sp>
    <dsp:sp modelId="{5578338C-F2AD-45F2-860C-D59F5564D4BB}">
      <dsp:nvSpPr>
        <dsp:cNvPr id="0" name=""/>
        <dsp:cNvSpPr/>
      </dsp:nvSpPr>
      <dsp:spPr>
        <a:xfrm>
          <a:off x="3863386" y="755507"/>
          <a:ext cx="1620733" cy="162073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panose="020B0604020202020204"/>
            </a:rPr>
            <a:t>Private Subnet</a:t>
          </a:r>
        </a:p>
      </dsp:txBody>
      <dsp:txXfrm>
        <a:off x="4100737" y="992858"/>
        <a:ext cx="1146031" cy="1146031"/>
      </dsp:txXfrm>
    </dsp:sp>
    <dsp:sp modelId="{6D4098C7-CE25-46D2-9CA3-EDA486F4E47D}">
      <dsp:nvSpPr>
        <dsp:cNvPr id="0" name=""/>
        <dsp:cNvSpPr/>
      </dsp:nvSpPr>
      <dsp:spPr>
        <a:xfrm rot="20520000">
          <a:off x="5603926" y="920182"/>
          <a:ext cx="430638" cy="54699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607088" y="1049542"/>
        <a:ext cx="301447" cy="328199"/>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E4496-9E18-5D46-A535-B3B29FA6166C}" type="datetimeFigureOut">
              <a:rPr lang="en-US" smtClean="0"/>
              <a:t>9/1/24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6B3DD-BC9B-5445-AB46-3348F5397A19}" type="slidenum">
              <a:rPr lang="en-US" smtClean="0"/>
              <a:t>‹#›</a:t>
            </a:fld>
            <a:endParaRPr lang="en-US"/>
          </a:p>
        </p:txBody>
      </p:sp>
    </p:spTree>
    <p:extLst>
      <p:ext uri="{BB962C8B-B14F-4D97-AF65-F5344CB8AC3E}">
        <p14:creationId xmlns:p14="http://schemas.microsoft.com/office/powerpoint/2010/main" val="330779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business problem to be addressed in this Industry Project? CGI is an </a:t>
            </a:r>
            <a:r>
              <a:rPr lang="en-US" err="1"/>
              <a:t>organisation</a:t>
            </a:r>
            <a:r>
              <a:rPr lang="en-US"/>
              <a:t> possessing a vast clientele. In order to manage them effectively, they wish to build a platform that would automate processes that have so far been carried out manually and increase their transparency and efficiency, saving valuable time and reducing any related costs considerably. What would an ideal solution to this problem involve? • The task here is to create a prototype web application that would serve as a proof-</a:t>
            </a:r>
            <a:r>
              <a:rPr lang="en-US" err="1"/>
              <a:t>ofconcept</a:t>
            </a:r>
            <a:r>
              <a:rPr lang="en-US"/>
              <a:t> for a new CRM system, which would incorporate a few basic pages, focusing primarily on the functionality and then on the appearance (which should follow our branding guidelines). • This prototype should be </a:t>
            </a:r>
            <a:r>
              <a:rPr lang="en-US" err="1"/>
              <a:t>utilising</a:t>
            </a:r>
            <a:r>
              <a:rPr lang="en-US"/>
              <a:t> AWS tools and resources (including AWS CloudFormation), which, based on your research, would be suitable for each one of the system’s components (e.g. storage, back-end functionality). • There will be no need to enquire about the data itself (you are more than welcome to create dummy data for testing), but instead focus on the creation of specific columns (one per category) for the following categories (not exhaustive list): o Name of the client o Contact information o Account history o Deals/opportunities o Calls Logo Emails log o Reminders/Alerts • Objectives • Create a CRM prototype with basic functionality: o Front Page o Table of Contents o Database o IAM • Provide supporting documentation explaining the development, cost and the reasoning behind selection of services and resources. Deliverables • Report • Presentation • Prototype’s files (e.g. code, solution architecture diagram, resources).</a:t>
            </a:r>
          </a:p>
        </p:txBody>
      </p:sp>
      <p:sp>
        <p:nvSpPr>
          <p:cNvPr id="4" name="Slide Number Placeholder 3"/>
          <p:cNvSpPr>
            <a:spLocks noGrp="1"/>
          </p:cNvSpPr>
          <p:nvPr>
            <p:ph type="sldNum" sz="quarter" idx="5"/>
          </p:nvPr>
        </p:nvSpPr>
        <p:spPr/>
        <p:txBody>
          <a:bodyPr/>
          <a:lstStyle/>
          <a:p>
            <a:fld id="{F1A6B3DD-BC9B-5445-AB46-3348F5397A19}" type="slidenum">
              <a:rPr lang="en-US" smtClean="0"/>
              <a:t>2</a:t>
            </a:fld>
            <a:endParaRPr lang="en-US"/>
          </a:p>
        </p:txBody>
      </p:sp>
    </p:spTree>
    <p:extLst>
      <p:ext uri="{BB962C8B-B14F-4D97-AF65-F5344CB8AC3E}">
        <p14:creationId xmlns:p14="http://schemas.microsoft.com/office/powerpoint/2010/main" val="426709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457200" indent="-457200">
              <a:buFont typeface="Arial,Sans-Serif"/>
              <a:buChar char="•"/>
            </a:pPr>
            <a:r>
              <a:rPr lang="en-US"/>
              <a:t>We researched existing CRM models for example, (salesforce) to see what functionality already existed in other CRM models we could use for our proof-of-concept model.</a:t>
            </a:r>
          </a:p>
          <a:p>
            <a:pPr marL="457200" indent="-457200">
              <a:buFont typeface="Arial,Sans-Serif"/>
              <a:buChar char="•"/>
            </a:pPr>
            <a:r>
              <a:rPr lang="en-US"/>
              <a:t>We researched what type of infrastructure architecture would be best suited for our model (two-tier web application model or three-tier application model), and we decided to adopt a three tier-application model.</a:t>
            </a:r>
          </a:p>
          <a:p>
            <a:pPr marL="457200" indent="-457200">
              <a:buFont typeface="Arial,Sans-Serif"/>
              <a:buChar char="•"/>
            </a:pPr>
            <a:r>
              <a:rPr lang="en-US"/>
              <a:t>What components would make up the three web tier application? Subnets, VPC, NAT Gateway, EC2 instances, ALB (Application Loading Balancer), ASG (Auto Scaling Group) </a:t>
            </a:r>
            <a:r>
              <a:rPr lang="en-US" err="1"/>
              <a:t>etc</a:t>
            </a:r>
          </a:p>
          <a:p>
            <a:pPr marL="457200" indent="-457200">
              <a:buFont typeface="Arial,Sans-Serif"/>
              <a:buChar char="•"/>
            </a:pPr>
            <a:r>
              <a:rPr lang="en-US"/>
              <a:t>What AWS services would we require? IAM, CloudFormation, Amazon RDS etc.</a:t>
            </a:r>
          </a:p>
          <a:p>
            <a:pPr marL="457200" indent="-457200">
              <a:buFont typeface="Arial,Sans-Serif"/>
              <a:buChar char="•"/>
            </a:pPr>
            <a:r>
              <a:rPr lang="en-US"/>
              <a:t>How could we estimate the cost of the project and how could we monitor the cost of the CRM post completion and being fully functional?</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1A6B3DD-BC9B-5445-AB46-3348F5397A19}" type="slidenum">
              <a:rPr lang="en-US" smtClean="0"/>
              <a:t>4</a:t>
            </a:fld>
            <a:endParaRPr lang="en-US"/>
          </a:p>
        </p:txBody>
      </p:sp>
    </p:spTree>
    <p:extLst>
      <p:ext uri="{BB962C8B-B14F-4D97-AF65-F5344CB8AC3E}">
        <p14:creationId xmlns:p14="http://schemas.microsoft.com/office/powerpoint/2010/main" val="168869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457200" indent="-457200">
              <a:buFont typeface="Arial,Sans-Serif"/>
              <a:buChar char="•"/>
            </a:pPr>
            <a:r>
              <a:rPr lang="en-US"/>
              <a:t>Functionality - How user friendly is the CRM? Can it be edited easily?</a:t>
            </a:r>
          </a:p>
          <a:p>
            <a:pPr marL="457200" indent="-457200">
              <a:buFont typeface="Arial,Sans-Serif"/>
              <a:buChar char="•"/>
            </a:pPr>
            <a:r>
              <a:rPr lang="en-US"/>
              <a:t>Cost - Does the CRM exceed our budgeted cost projection? We intend to explain if yes/no?</a:t>
            </a:r>
          </a:p>
          <a:p>
            <a:pPr marL="457200" indent="-457200">
              <a:buFont typeface="Arial,Sans-Serif"/>
              <a:buChar char="•"/>
            </a:pPr>
            <a:r>
              <a:rPr lang="en-US"/>
              <a:t>Scalability – Can the CRM be expanded to a wider network, audience, we will monitor this</a:t>
            </a:r>
          </a:p>
          <a:p>
            <a:pPr marL="457200" indent="-457200">
              <a:buFont typeface="Arial,Sans-Serif"/>
              <a:buChar char="•"/>
            </a:pPr>
            <a:r>
              <a:rPr lang="en-US"/>
              <a:t>Latency/Availability - Can we access the CRM without delay? Are there issues with downtown </a:t>
            </a:r>
          </a:p>
          <a:p>
            <a:pPr marL="457200" indent="-457200">
              <a:buFont typeface="Arial,Sans-Serif"/>
              <a:buChar char="•"/>
            </a:pPr>
            <a:r>
              <a:rPr lang="en-US"/>
              <a:t>Storage – Does the CRM hold and retain data effectively? Are there issues in terms of data loss?</a:t>
            </a:r>
          </a:p>
        </p:txBody>
      </p:sp>
      <p:sp>
        <p:nvSpPr>
          <p:cNvPr id="4" name="Slide Number Placeholder 3"/>
          <p:cNvSpPr>
            <a:spLocks noGrp="1"/>
          </p:cNvSpPr>
          <p:nvPr>
            <p:ph type="sldNum" sz="quarter" idx="5"/>
          </p:nvPr>
        </p:nvSpPr>
        <p:spPr/>
        <p:txBody>
          <a:bodyPr/>
          <a:lstStyle/>
          <a:p>
            <a:fld id="{F1A6B3DD-BC9B-5445-AB46-3348F5397A19}" type="slidenum">
              <a:rPr lang="en-US" smtClean="0"/>
              <a:t>23</a:t>
            </a:fld>
            <a:endParaRPr lang="en-US"/>
          </a:p>
        </p:txBody>
      </p:sp>
    </p:spTree>
    <p:extLst>
      <p:ext uri="{BB962C8B-B14F-4D97-AF65-F5344CB8AC3E}">
        <p14:creationId xmlns:p14="http://schemas.microsoft.com/office/powerpoint/2010/main" val="3893172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A6B3DD-BC9B-5445-AB46-3348F5397A19}" type="slidenum">
              <a:rPr lang="en-US" smtClean="0"/>
              <a:t>25</a:t>
            </a:fld>
            <a:endParaRPr lang="en-US"/>
          </a:p>
        </p:txBody>
      </p:sp>
    </p:spTree>
    <p:extLst>
      <p:ext uri="{BB962C8B-B14F-4D97-AF65-F5344CB8AC3E}">
        <p14:creationId xmlns:p14="http://schemas.microsoft.com/office/powerpoint/2010/main" val="28559003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75AB39E-6172-7447-BDD5-CB13EF0BAA0F}"/>
              </a:ext>
            </a:extLst>
          </p:cNvPr>
          <p:cNvSpPr>
            <a:spLocks noGrp="1"/>
          </p:cNvSpPr>
          <p:nvPr>
            <p:ph type="body" sz="quarter" idx="11" hasCustomPrompt="1"/>
          </p:nvPr>
        </p:nvSpPr>
        <p:spPr>
          <a:xfrm>
            <a:off x="1439863" y="5774296"/>
            <a:ext cx="13476287" cy="1611242"/>
          </a:xfrm>
          <a:prstGeom prst="rect">
            <a:avLst/>
          </a:prstGeom>
        </p:spPr>
        <p:txBody>
          <a:bodyPr lIns="0" tIns="0" rIns="0" bIns="0"/>
          <a:lstStyle>
            <a:lvl1pPr marL="0" indent="0">
              <a:lnSpc>
                <a:spcPct val="100000"/>
              </a:lnSpc>
              <a:buFontTx/>
              <a:buNone/>
              <a:defRPr sz="4000" baseline="0">
                <a:solidFill>
                  <a:srgbClr val="CD0175"/>
                </a:solidFill>
              </a:defRPr>
            </a:lvl1pPr>
          </a:lstStyle>
          <a:p>
            <a:r>
              <a:rPr lang="en-US" sz="2800">
                <a:solidFill>
                  <a:srgbClr val="CD0175"/>
                </a:solidFill>
                <a:latin typeface="Arial" panose="020B0604020202020204" pitchFamily="34" charset="0"/>
                <a:cs typeface="Arial" panose="020B0604020202020204" pitchFamily="34" charset="0"/>
              </a:rPr>
              <a:t>Click here to create a Main Subtitle</a:t>
            </a:r>
          </a:p>
        </p:txBody>
      </p:sp>
      <p:sp>
        <p:nvSpPr>
          <p:cNvPr id="7" name="Text Placeholder 6">
            <a:extLst>
              <a:ext uri="{FF2B5EF4-FFF2-40B4-BE49-F238E27FC236}">
                <a16:creationId xmlns:a16="http://schemas.microsoft.com/office/drawing/2014/main" id="{68C53EBE-4C07-984E-81A9-FE2B9696C77C}"/>
              </a:ext>
            </a:extLst>
          </p:cNvPr>
          <p:cNvSpPr>
            <a:spLocks noGrp="1"/>
          </p:cNvSpPr>
          <p:nvPr>
            <p:ph type="body" sz="quarter" idx="10" hasCustomPrompt="1"/>
          </p:nvPr>
        </p:nvSpPr>
        <p:spPr>
          <a:xfrm>
            <a:off x="1439863" y="2073785"/>
            <a:ext cx="14400212" cy="3178154"/>
          </a:xfrm>
          <a:prstGeom prst="rect">
            <a:avLst/>
          </a:prstGeom>
        </p:spPr>
        <p:txBody>
          <a:bodyPr lIns="0" tIns="0" rIns="0" bIns="0" anchor="b" anchorCtr="0"/>
          <a:lstStyle>
            <a:lvl1pPr marL="0" indent="0">
              <a:lnSpc>
                <a:spcPct val="90000"/>
              </a:lnSpc>
              <a:spcBef>
                <a:spcPts val="0"/>
              </a:spcBef>
              <a:buNone/>
              <a:defRPr lang="en-US" sz="8000" b="0" i="0" kern="1200" dirty="0" smtClean="0">
                <a:solidFill>
                  <a:srgbClr val="4B378C"/>
                </a:solidFill>
                <a:latin typeface="Arial" panose="020B0604020202020204" pitchFamily="34" charset="0"/>
                <a:ea typeface="+mj-ea"/>
                <a:cs typeface="Arial" panose="020B0604020202020204" pitchFamily="34" charset="0"/>
              </a:defRPr>
            </a:lvl1pPr>
          </a:lstStyle>
          <a:p>
            <a:r>
              <a:rPr lang="en-US" sz="2800" b="1">
                <a:solidFill>
                  <a:srgbClr val="4B378C"/>
                </a:solidFill>
                <a:latin typeface="Arial" panose="020B0604020202020204" pitchFamily="34" charset="0"/>
                <a:cs typeface="Arial" panose="020B0604020202020204" pitchFamily="34" charset="0"/>
              </a:rPr>
              <a:t>Click Here to Create a Main Title</a:t>
            </a:r>
            <a:endParaRPr lang="en-US" sz="2800">
              <a:solidFill>
                <a:srgbClr val="7E7F8A"/>
              </a:solidFill>
              <a:latin typeface="Arial" panose="020B0604020202020204" pitchFamily="34" charset="0"/>
              <a:cs typeface="Arial" panose="020B0604020202020204" pitchFamily="34" charset="0"/>
            </a:endParaRPr>
          </a:p>
        </p:txBody>
      </p:sp>
      <p:sp>
        <p:nvSpPr>
          <p:cNvPr id="47" name="Picture Placeholder 46">
            <a:extLst>
              <a:ext uri="{FF2B5EF4-FFF2-40B4-BE49-F238E27FC236}">
                <a16:creationId xmlns:a16="http://schemas.microsoft.com/office/drawing/2014/main" id="{967E86F5-2849-D447-AC01-B9CA982C57F4}"/>
              </a:ext>
            </a:extLst>
          </p:cNvPr>
          <p:cNvSpPr>
            <a:spLocks noGrp="1"/>
          </p:cNvSpPr>
          <p:nvPr>
            <p:ph type="pic" sz="quarter" idx="12"/>
          </p:nvPr>
        </p:nvSpPr>
        <p:spPr>
          <a:xfrm>
            <a:off x="15840000" y="0"/>
            <a:ext cx="8542412" cy="13716000"/>
          </a:xfrm>
          <a:custGeom>
            <a:avLst/>
            <a:gdLst>
              <a:gd name="connsiteX0" fmla="*/ 4335724 w 8542412"/>
              <a:gd name="connsiteY0" fmla="*/ 0 h 13716000"/>
              <a:gd name="connsiteX1" fmla="*/ 8542412 w 8542412"/>
              <a:gd name="connsiteY1" fmla="*/ 0 h 13716000"/>
              <a:gd name="connsiteX2" fmla="*/ 8542412 w 8542412"/>
              <a:gd name="connsiteY2" fmla="*/ 13716000 h 13716000"/>
              <a:gd name="connsiteX3" fmla="*/ 4427020 w 8542412"/>
              <a:gd name="connsiteY3" fmla="*/ 13716000 h 13716000"/>
              <a:gd name="connsiteX4" fmla="*/ 4281344 w 8542412"/>
              <a:gd name="connsiteY4" fmla="*/ 13650141 h 13716000"/>
              <a:gd name="connsiteX5" fmla="*/ 0 w 8542412"/>
              <a:gd name="connsiteY5" fmla="*/ 6837364 h 13716000"/>
              <a:gd name="connsiteX6" fmla="*/ 4281344 w 8542412"/>
              <a:gd name="connsiteY6" fmla="*/ 24585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2412" h="13716000">
                <a:moveTo>
                  <a:pt x="4335724" y="0"/>
                </a:moveTo>
                <a:lnTo>
                  <a:pt x="8542412" y="0"/>
                </a:lnTo>
                <a:lnTo>
                  <a:pt x="8542412" y="13716000"/>
                </a:lnTo>
                <a:lnTo>
                  <a:pt x="4427020" y="13716000"/>
                </a:lnTo>
                <a:lnTo>
                  <a:pt x="4281344" y="13650141"/>
                </a:lnTo>
                <a:cubicBezTo>
                  <a:pt x="1748114" y="12429506"/>
                  <a:pt x="0" y="9837582"/>
                  <a:pt x="0" y="6837364"/>
                </a:cubicBezTo>
                <a:cubicBezTo>
                  <a:pt x="0" y="3837145"/>
                  <a:pt x="1748112" y="1245220"/>
                  <a:pt x="4281344" y="24585"/>
                </a:cubicBezTo>
                <a:close/>
              </a:path>
            </a:pathLst>
          </a:custGeom>
          <a:solidFill>
            <a:srgbClr val="4B378C"/>
          </a:solidFill>
        </p:spPr>
        <p:txBody>
          <a:bodyPr wrap="square" anchor="ctr" anchorCtr="0">
            <a:noAutofit/>
          </a:bodyPr>
          <a:lstStyle>
            <a:lvl1pPr>
              <a:buNone/>
              <a:defRPr/>
            </a:lvl1pPr>
          </a:lstStyle>
          <a:p>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9863" y="11887200"/>
            <a:ext cx="2788501" cy="1383358"/>
          </a:xfrm>
          <a:prstGeom prst="rect">
            <a:avLst/>
          </a:prstGeom>
        </p:spPr>
      </p:pic>
    </p:spTree>
    <p:extLst>
      <p:ext uri="{BB962C8B-B14F-4D97-AF65-F5344CB8AC3E}">
        <p14:creationId xmlns:p14="http://schemas.microsoft.com/office/powerpoint/2010/main" val="138026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Col-Image-1">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A958CCC8-F808-714B-9E96-A732CF11CABB}"/>
              </a:ext>
            </a:extLst>
          </p:cNvPr>
          <p:cNvSpPr>
            <a:spLocks noGrp="1"/>
          </p:cNvSpPr>
          <p:nvPr>
            <p:ph type="body" sz="quarter" idx="11" hasCustomPrompt="1"/>
          </p:nvPr>
        </p:nvSpPr>
        <p:spPr>
          <a:xfrm>
            <a:off x="1979613" y="3351266"/>
            <a:ext cx="12599987"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3" name="Text Placeholder 2">
            <a:extLst>
              <a:ext uri="{FF2B5EF4-FFF2-40B4-BE49-F238E27FC236}">
                <a16:creationId xmlns:a16="http://schemas.microsoft.com/office/drawing/2014/main" id="{B65E3AEC-2FD9-C64D-B3BF-C29BB9E253B2}"/>
              </a:ext>
            </a:extLst>
          </p:cNvPr>
          <p:cNvSpPr>
            <a:spLocks noGrp="1"/>
          </p:cNvSpPr>
          <p:nvPr>
            <p:ph type="body" sz="quarter" idx="10" hasCustomPrompt="1"/>
          </p:nvPr>
        </p:nvSpPr>
        <p:spPr>
          <a:xfrm>
            <a:off x="1980014" y="4224174"/>
            <a:ext cx="12599987" cy="8460195"/>
          </a:xfrm>
          <a:prstGeom prst="rect">
            <a:avLst/>
          </a:prstGeom>
        </p:spPr>
        <p:txBody>
          <a:bodyPr lIns="0" tIns="0" rIns="0" bIns="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sp>
        <p:nvSpPr>
          <p:cNvPr id="9" name="Rectangle 8">
            <a:extLst>
              <a:ext uri="{FF2B5EF4-FFF2-40B4-BE49-F238E27FC236}">
                <a16:creationId xmlns:a16="http://schemas.microsoft.com/office/drawing/2014/main" id="{971C9990-E38C-6A47-9A4D-057118880762}"/>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8" name="Picture Placeholder 7">
            <a:extLst>
              <a:ext uri="{FF2B5EF4-FFF2-40B4-BE49-F238E27FC236}">
                <a16:creationId xmlns:a16="http://schemas.microsoft.com/office/drawing/2014/main" id="{2EAF028E-0DD0-DC4F-84F9-BD52765DA32F}"/>
              </a:ext>
            </a:extLst>
          </p:cNvPr>
          <p:cNvSpPr>
            <a:spLocks noGrp="1"/>
          </p:cNvSpPr>
          <p:nvPr>
            <p:ph type="pic" sz="quarter" idx="12"/>
          </p:nvPr>
        </p:nvSpPr>
        <p:spPr>
          <a:xfrm>
            <a:off x="15840000" y="0"/>
            <a:ext cx="8542412" cy="13716000"/>
          </a:xfrm>
          <a:custGeom>
            <a:avLst/>
            <a:gdLst>
              <a:gd name="connsiteX0" fmla="*/ 4335724 w 8542412"/>
              <a:gd name="connsiteY0" fmla="*/ 0 h 13716000"/>
              <a:gd name="connsiteX1" fmla="*/ 8542412 w 8542412"/>
              <a:gd name="connsiteY1" fmla="*/ 0 h 13716000"/>
              <a:gd name="connsiteX2" fmla="*/ 8542412 w 8542412"/>
              <a:gd name="connsiteY2" fmla="*/ 13716000 h 13716000"/>
              <a:gd name="connsiteX3" fmla="*/ 4427020 w 8542412"/>
              <a:gd name="connsiteY3" fmla="*/ 13716000 h 13716000"/>
              <a:gd name="connsiteX4" fmla="*/ 4281344 w 8542412"/>
              <a:gd name="connsiteY4" fmla="*/ 13650141 h 13716000"/>
              <a:gd name="connsiteX5" fmla="*/ 0 w 8542412"/>
              <a:gd name="connsiteY5" fmla="*/ 6837364 h 13716000"/>
              <a:gd name="connsiteX6" fmla="*/ 4281344 w 8542412"/>
              <a:gd name="connsiteY6" fmla="*/ 24585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2412" h="13716000">
                <a:moveTo>
                  <a:pt x="4335724" y="0"/>
                </a:moveTo>
                <a:lnTo>
                  <a:pt x="8542412" y="0"/>
                </a:lnTo>
                <a:lnTo>
                  <a:pt x="8542412" y="13716000"/>
                </a:lnTo>
                <a:lnTo>
                  <a:pt x="4427020" y="13716000"/>
                </a:lnTo>
                <a:lnTo>
                  <a:pt x="4281344" y="13650141"/>
                </a:lnTo>
                <a:cubicBezTo>
                  <a:pt x="1748114" y="12429506"/>
                  <a:pt x="0" y="9837582"/>
                  <a:pt x="0" y="6837364"/>
                </a:cubicBezTo>
                <a:cubicBezTo>
                  <a:pt x="0" y="3837145"/>
                  <a:pt x="1748112" y="1245220"/>
                  <a:pt x="4281344" y="24585"/>
                </a:cubicBezTo>
                <a:close/>
              </a:path>
            </a:pathLst>
          </a:custGeom>
          <a:solidFill>
            <a:srgbClr val="4B378C"/>
          </a:solidFill>
        </p:spPr>
        <p:txBody>
          <a:bodyPr wrap="square" anchor="ctr" anchorCtr="0">
            <a:noAutofit/>
          </a:bodyPr>
          <a:lstStyle>
            <a:lvl1pPr>
              <a:buNone/>
              <a:defRPr/>
            </a:lvl1pPr>
          </a:lstStyle>
          <a:p>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124515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Cols-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2B4FC3-BF63-844F-B422-1B8C8D773E38}"/>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2" name="Text Placeholder 11">
            <a:extLst>
              <a:ext uri="{FF2B5EF4-FFF2-40B4-BE49-F238E27FC236}">
                <a16:creationId xmlns:a16="http://schemas.microsoft.com/office/drawing/2014/main" id="{F023F2E6-3C98-2B4B-9FF1-16A905AC4644}"/>
              </a:ext>
            </a:extLst>
          </p:cNvPr>
          <p:cNvSpPr>
            <a:spLocks noGrp="1"/>
          </p:cNvSpPr>
          <p:nvPr>
            <p:ph type="body" sz="quarter" idx="11" hasCustomPrompt="1"/>
          </p:nvPr>
        </p:nvSpPr>
        <p:spPr>
          <a:xfrm>
            <a:off x="1979613" y="3351266"/>
            <a:ext cx="12599987"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13" name="Text Placeholder 2">
            <a:extLst>
              <a:ext uri="{FF2B5EF4-FFF2-40B4-BE49-F238E27FC236}">
                <a16:creationId xmlns:a16="http://schemas.microsoft.com/office/drawing/2014/main" id="{B5FC4FBA-4075-D44E-97FA-159D9035C5B8}"/>
              </a:ext>
            </a:extLst>
          </p:cNvPr>
          <p:cNvSpPr>
            <a:spLocks noGrp="1"/>
          </p:cNvSpPr>
          <p:nvPr>
            <p:ph type="body" sz="quarter" idx="10" hasCustomPrompt="1"/>
          </p:nvPr>
        </p:nvSpPr>
        <p:spPr>
          <a:xfrm>
            <a:off x="1980012" y="4224173"/>
            <a:ext cx="12599588" cy="8460000"/>
          </a:xfrm>
          <a:prstGeom prst="rect">
            <a:avLst/>
          </a:prstGeom>
        </p:spPr>
        <p:txBody>
          <a:bodyPr lIns="0" tIns="0" rIns="0" bIns="0" numCol="2" spcCol="36000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sp>
        <p:nvSpPr>
          <p:cNvPr id="8" name="Picture Placeholder 7">
            <a:extLst>
              <a:ext uri="{FF2B5EF4-FFF2-40B4-BE49-F238E27FC236}">
                <a16:creationId xmlns:a16="http://schemas.microsoft.com/office/drawing/2014/main" id="{D778DD7D-6ED6-FF4B-AA65-7F0BB6481C22}"/>
              </a:ext>
            </a:extLst>
          </p:cNvPr>
          <p:cNvSpPr>
            <a:spLocks noGrp="1"/>
          </p:cNvSpPr>
          <p:nvPr>
            <p:ph type="pic" sz="quarter" idx="12"/>
          </p:nvPr>
        </p:nvSpPr>
        <p:spPr>
          <a:xfrm>
            <a:off x="15840000" y="0"/>
            <a:ext cx="8542412" cy="13716000"/>
          </a:xfrm>
          <a:custGeom>
            <a:avLst/>
            <a:gdLst>
              <a:gd name="connsiteX0" fmla="*/ 4335724 w 8542412"/>
              <a:gd name="connsiteY0" fmla="*/ 0 h 13716000"/>
              <a:gd name="connsiteX1" fmla="*/ 8542412 w 8542412"/>
              <a:gd name="connsiteY1" fmla="*/ 0 h 13716000"/>
              <a:gd name="connsiteX2" fmla="*/ 8542412 w 8542412"/>
              <a:gd name="connsiteY2" fmla="*/ 13716000 h 13716000"/>
              <a:gd name="connsiteX3" fmla="*/ 4427020 w 8542412"/>
              <a:gd name="connsiteY3" fmla="*/ 13716000 h 13716000"/>
              <a:gd name="connsiteX4" fmla="*/ 4281344 w 8542412"/>
              <a:gd name="connsiteY4" fmla="*/ 13650141 h 13716000"/>
              <a:gd name="connsiteX5" fmla="*/ 0 w 8542412"/>
              <a:gd name="connsiteY5" fmla="*/ 6837364 h 13716000"/>
              <a:gd name="connsiteX6" fmla="*/ 4281344 w 8542412"/>
              <a:gd name="connsiteY6" fmla="*/ 24585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2412" h="13716000">
                <a:moveTo>
                  <a:pt x="4335724" y="0"/>
                </a:moveTo>
                <a:lnTo>
                  <a:pt x="8542412" y="0"/>
                </a:lnTo>
                <a:lnTo>
                  <a:pt x="8542412" y="13716000"/>
                </a:lnTo>
                <a:lnTo>
                  <a:pt x="4427020" y="13716000"/>
                </a:lnTo>
                <a:lnTo>
                  <a:pt x="4281344" y="13650141"/>
                </a:lnTo>
                <a:cubicBezTo>
                  <a:pt x="1748114" y="12429506"/>
                  <a:pt x="0" y="9837582"/>
                  <a:pt x="0" y="6837364"/>
                </a:cubicBezTo>
                <a:cubicBezTo>
                  <a:pt x="0" y="3837145"/>
                  <a:pt x="1748112" y="1245220"/>
                  <a:pt x="4281344" y="24585"/>
                </a:cubicBezTo>
                <a:close/>
              </a:path>
            </a:pathLst>
          </a:custGeom>
          <a:solidFill>
            <a:srgbClr val="4B378C"/>
          </a:solidFill>
        </p:spPr>
        <p:txBody>
          <a:bodyPr wrap="square" anchor="ctr" anchorCtr="0">
            <a:noAutofit/>
          </a:bodyPr>
          <a:lstStyle>
            <a:lvl1pPr>
              <a:buNone/>
              <a:defRPr/>
            </a:lvl1pPr>
          </a:lstStyle>
          <a:p>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86220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Col-NoImage">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C2723AC1-DFFD-914F-9F05-FED5340368CF}"/>
              </a:ext>
            </a:extLst>
          </p:cNvPr>
          <p:cNvSpPr>
            <a:spLocks noGrp="1"/>
          </p:cNvSpPr>
          <p:nvPr>
            <p:ph type="body" sz="quarter" idx="11" hasCustomPrompt="1"/>
          </p:nvPr>
        </p:nvSpPr>
        <p:spPr>
          <a:xfrm>
            <a:off x="1979613" y="3351266"/>
            <a:ext cx="12599987"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4" name="Text Placeholder 2">
            <a:extLst>
              <a:ext uri="{FF2B5EF4-FFF2-40B4-BE49-F238E27FC236}">
                <a16:creationId xmlns:a16="http://schemas.microsoft.com/office/drawing/2014/main" id="{281D0B29-749F-B643-9913-8CFF337CAC48}"/>
              </a:ext>
            </a:extLst>
          </p:cNvPr>
          <p:cNvSpPr>
            <a:spLocks noGrp="1"/>
          </p:cNvSpPr>
          <p:nvPr>
            <p:ph type="body" sz="quarter" idx="10" hasCustomPrompt="1"/>
          </p:nvPr>
        </p:nvSpPr>
        <p:spPr>
          <a:xfrm>
            <a:off x="1980014" y="4224174"/>
            <a:ext cx="12599987" cy="8460195"/>
          </a:xfrm>
          <a:prstGeom prst="rect">
            <a:avLst/>
          </a:prstGeom>
        </p:spPr>
        <p:txBody>
          <a:bodyPr lIns="0" tIns="0" rIns="0" bIns="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sp>
        <p:nvSpPr>
          <p:cNvPr id="6" name="Rectangle 5">
            <a:extLst>
              <a:ext uri="{FF2B5EF4-FFF2-40B4-BE49-F238E27FC236}">
                <a16:creationId xmlns:a16="http://schemas.microsoft.com/office/drawing/2014/main" id="{0F5D754E-9EB4-6A46-9E47-9596A44D237F}"/>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46692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Cols-No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B2FBE2-E078-4E44-A49E-CBBD59A5D301}"/>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11" name="Picture 10">
            <a:extLst>
              <a:ext uri="{FF2B5EF4-FFF2-40B4-BE49-F238E27FC236}">
                <a16:creationId xmlns:a16="http://schemas.microsoft.com/office/drawing/2014/main" id="{C3D816F6-E721-D948-BC16-BAC47CA751B6}"/>
              </a:ext>
            </a:extLst>
          </p:cNvPr>
          <p:cNvPicPr>
            <a:picLocks noChangeAspect="1"/>
          </p:cNvPicPr>
          <p:nvPr userDrawn="1"/>
        </p:nvPicPr>
        <p:blipFill>
          <a:blip r:embed="rId2"/>
          <a:stretch>
            <a:fillRect/>
          </a:stretch>
        </p:blipFill>
        <p:spPr>
          <a:xfrm>
            <a:off x="22284000" y="11628000"/>
            <a:ext cx="1460500" cy="1460500"/>
          </a:xfrm>
          <a:prstGeom prst="rect">
            <a:avLst/>
          </a:prstGeom>
        </p:spPr>
      </p:pic>
      <p:sp>
        <p:nvSpPr>
          <p:cNvPr id="12" name="Text Placeholder 11">
            <a:extLst>
              <a:ext uri="{FF2B5EF4-FFF2-40B4-BE49-F238E27FC236}">
                <a16:creationId xmlns:a16="http://schemas.microsoft.com/office/drawing/2014/main" id="{C6CEAF17-E706-7346-AE86-72A6C7F87C4E}"/>
              </a:ext>
            </a:extLst>
          </p:cNvPr>
          <p:cNvSpPr>
            <a:spLocks noGrp="1"/>
          </p:cNvSpPr>
          <p:nvPr>
            <p:ph type="body" sz="quarter" idx="11" hasCustomPrompt="1"/>
          </p:nvPr>
        </p:nvSpPr>
        <p:spPr>
          <a:xfrm>
            <a:off x="1979613" y="3351266"/>
            <a:ext cx="18000000"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13" name="Text Placeholder 2">
            <a:extLst>
              <a:ext uri="{FF2B5EF4-FFF2-40B4-BE49-F238E27FC236}">
                <a16:creationId xmlns:a16="http://schemas.microsoft.com/office/drawing/2014/main" id="{149EFAD8-B6B7-A044-B9ED-5716FC99EB30}"/>
              </a:ext>
            </a:extLst>
          </p:cNvPr>
          <p:cNvSpPr>
            <a:spLocks noGrp="1"/>
          </p:cNvSpPr>
          <p:nvPr>
            <p:ph type="body" sz="quarter" idx="10" hasCustomPrompt="1"/>
          </p:nvPr>
        </p:nvSpPr>
        <p:spPr>
          <a:xfrm>
            <a:off x="1980013" y="4224173"/>
            <a:ext cx="18000000" cy="8460000"/>
          </a:xfrm>
          <a:prstGeom prst="rect">
            <a:avLst/>
          </a:prstGeom>
        </p:spPr>
        <p:txBody>
          <a:bodyPr lIns="0" tIns="0" rIns="0" bIns="0" numCol="3" spcCol="36000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155656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s-No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E6A154-0875-0241-A4C9-697362DC0A8C}"/>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12" name="Picture 11">
            <a:extLst>
              <a:ext uri="{FF2B5EF4-FFF2-40B4-BE49-F238E27FC236}">
                <a16:creationId xmlns:a16="http://schemas.microsoft.com/office/drawing/2014/main" id="{E034601E-1551-4D4C-9B32-12ED1C2015F6}"/>
              </a:ext>
            </a:extLst>
          </p:cNvPr>
          <p:cNvPicPr>
            <a:picLocks noChangeAspect="1"/>
          </p:cNvPicPr>
          <p:nvPr userDrawn="1"/>
        </p:nvPicPr>
        <p:blipFill>
          <a:blip r:embed="rId2"/>
          <a:stretch>
            <a:fillRect/>
          </a:stretch>
        </p:blipFill>
        <p:spPr>
          <a:xfrm>
            <a:off x="22284000" y="11628000"/>
            <a:ext cx="1460500" cy="1460500"/>
          </a:xfrm>
          <a:prstGeom prst="rect">
            <a:avLst/>
          </a:prstGeom>
        </p:spPr>
      </p:pic>
      <p:sp>
        <p:nvSpPr>
          <p:cNvPr id="7" name="Text Placeholder 11">
            <a:extLst>
              <a:ext uri="{FF2B5EF4-FFF2-40B4-BE49-F238E27FC236}">
                <a16:creationId xmlns:a16="http://schemas.microsoft.com/office/drawing/2014/main" id="{F01669F4-8023-C94B-9E06-20C05EB486DC}"/>
              </a:ext>
            </a:extLst>
          </p:cNvPr>
          <p:cNvSpPr>
            <a:spLocks noGrp="1"/>
          </p:cNvSpPr>
          <p:nvPr>
            <p:ph type="body" sz="quarter" idx="11" hasCustomPrompt="1"/>
          </p:nvPr>
        </p:nvSpPr>
        <p:spPr>
          <a:xfrm>
            <a:off x="1979613" y="3351266"/>
            <a:ext cx="18000000"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13" name="Text Placeholder 2">
            <a:extLst>
              <a:ext uri="{FF2B5EF4-FFF2-40B4-BE49-F238E27FC236}">
                <a16:creationId xmlns:a16="http://schemas.microsoft.com/office/drawing/2014/main" id="{FEFC3FA3-D95D-4248-A31A-B5470E1B0E2D}"/>
              </a:ext>
            </a:extLst>
          </p:cNvPr>
          <p:cNvSpPr>
            <a:spLocks noGrp="1"/>
          </p:cNvSpPr>
          <p:nvPr>
            <p:ph type="body" sz="quarter" idx="10" hasCustomPrompt="1"/>
          </p:nvPr>
        </p:nvSpPr>
        <p:spPr>
          <a:xfrm>
            <a:off x="1980013" y="4224173"/>
            <a:ext cx="18000000" cy="8460000"/>
          </a:xfrm>
          <a:prstGeom prst="rect">
            <a:avLst/>
          </a:prstGeom>
        </p:spPr>
        <p:txBody>
          <a:bodyPr lIns="0" tIns="0" rIns="0" bIns="0" numCol="2" spcCol="36000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188478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ckCov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6B82E5-52CD-514E-AA02-F7038859E78C}"/>
              </a:ext>
            </a:extLst>
          </p:cNvPr>
          <p:cNvSpPr/>
          <p:nvPr userDrawn="1"/>
        </p:nvSpPr>
        <p:spPr>
          <a:xfrm>
            <a:off x="-21267" y="-21265"/>
            <a:ext cx="24444000" cy="13788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2FFD10-EB25-2E45-AF56-F21C6AD75465}"/>
              </a:ext>
            </a:extLst>
          </p:cNvPr>
          <p:cNvPicPr>
            <a:picLocks noChangeAspect="1"/>
          </p:cNvPicPr>
          <p:nvPr userDrawn="1"/>
        </p:nvPicPr>
        <p:blipFill>
          <a:blip r:embed="rId2"/>
          <a:stretch>
            <a:fillRect/>
          </a:stretch>
        </p:blipFill>
        <p:spPr>
          <a:xfrm>
            <a:off x="22284000" y="11628000"/>
            <a:ext cx="1460500" cy="1460500"/>
          </a:xfrm>
          <a:prstGeom prst="rect">
            <a:avLst/>
          </a:prstGeom>
        </p:spPr>
      </p:pic>
      <p:sp>
        <p:nvSpPr>
          <p:cNvPr id="3" name="Text Placeholder 2">
            <a:extLst>
              <a:ext uri="{FF2B5EF4-FFF2-40B4-BE49-F238E27FC236}">
                <a16:creationId xmlns:a16="http://schemas.microsoft.com/office/drawing/2014/main" id="{3B531DC1-703E-314A-AB92-34BC8E65D44D}"/>
              </a:ext>
            </a:extLst>
          </p:cNvPr>
          <p:cNvSpPr>
            <a:spLocks noGrp="1"/>
          </p:cNvSpPr>
          <p:nvPr>
            <p:ph type="body" sz="quarter" idx="10" hasCustomPrompt="1"/>
          </p:nvPr>
        </p:nvSpPr>
        <p:spPr>
          <a:xfrm>
            <a:off x="1980000" y="3370581"/>
            <a:ext cx="10211206" cy="1551194"/>
          </a:xfrm>
          <a:prstGeom prst="rect">
            <a:avLst/>
          </a:prstGeom>
        </p:spPr>
        <p:txBody>
          <a:bodyPr wrap="square" lIns="0" tIns="0" rIns="0" bIns="0">
            <a:spAutoFit/>
          </a:bodyPr>
          <a:lstStyle>
            <a:lvl1pPr marL="0" indent="0">
              <a:lnSpc>
                <a:spcPct val="90000"/>
              </a:lnSpc>
              <a:spcBef>
                <a:spcPts val="0"/>
              </a:spcBef>
              <a:buNone/>
              <a:defRPr sz="4000" b="0" baseline="0">
                <a:solidFill>
                  <a:schemeClr val="bg1"/>
                </a:solidFill>
              </a:defRPr>
            </a:lvl1pPr>
          </a:lstStyle>
          <a:p>
            <a:r>
              <a:rPr lang="en-GB" sz="2800" b="1" i="0" kern="1200" baseline="0">
                <a:solidFill>
                  <a:schemeClr val="bg1"/>
                </a:solidFill>
                <a:effectLst/>
                <a:latin typeface="Arial" panose="020B0604020202020204" pitchFamily="34" charset="0"/>
                <a:ea typeface="+mn-ea"/>
                <a:cs typeface="+mn-cs"/>
              </a:rPr>
              <a:t>0161 686 5770</a:t>
            </a:r>
          </a:p>
          <a:p>
            <a:r>
              <a:rPr lang="en-GB" sz="2800" b="1" i="0" kern="0" spc="30" baseline="0">
                <a:solidFill>
                  <a:schemeClr val="bg1"/>
                </a:solidFill>
                <a:effectLst/>
                <a:latin typeface="Arial" panose="020B0604020202020204" pitchFamily="34" charset="0"/>
                <a:ea typeface="+mn-ea"/>
                <a:cs typeface="+mn-cs"/>
              </a:rPr>
              <a:t>info@in40.co.uk</a:t>
            </a:r>
          </a:p>
          <a:p>
            <a:r>
              <a:rPr lang="en-GB" sz="2800" b="1" i="0" kern="0" spc="30" baseline="0">
                <a:solidFill>
                  <a:schemeClr val="bg1"/>
                </a:solidFill>
                <a:effectLst/>
                <a:latin typeface="Arial" panose="020B0604020202020204" pitchFamily="34" charset="0"/>
                <a:ea typeface="+mn-ea"/>
                <a:cs typeface="+mn-cs"/>
              </a:rPr>
              <a:t>Twitter @IN40Group</a:t>
            </a:r>
          </a:p>
          <a:p>
            <a:r>
              <a:rPr lang="en-GB" sz="2800" b="1" i="0" kern="0" spc="30" baseline="0">
                <a:solidFill>
                  <a:schemeClr val="bg1"/>
                </a:solidFill>
                <a:effectLst/>
                <a:latin typeface="Arial" panose="020B0604020202020204" pitchFamily="34" charset="0"/>
                <a:ea typeface="+mn-ea"/>
                <a:cs typeface="+mn-cs"/>
              </a:rPr>
              <a:t>www.in40.co.uk</a:t>
            </a:r>
          </a:p>
        </p:txBody>
      </p:sp>
    </p:spTree>
    <p:extLst>
      <p:ext uri="{BB962C8B-B14F-4D97-AF65-F5344CB8AC3E}">
        <p14:creationId xmlns:p14="http://schemas.microsoft.com/office/powerpoint/2010/main" val="201548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945477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669135"/>
      </p:ext>
    </p:extLst>
  </p:cSld>
  <p:clrMap bg1="lt1" tx1="dk1" bg2="lt2" tx2="dk2" accent1="accent1" accent2="accent2" accent3="accent3" accent4="accent4" accent5="accent5" accent6="accent6" hlink="hlink" folHlink="folHlink"/>
  <p:sldLayoutIdLst>
    <p:sldLayoutId id="2147483675" r:id="rId1"/>
    <p:sldLayoutId id="2147483670" r:id="rId2"/>
    <p:sldLayoutId id="2147483671" r:id="rId3"/>
    <p:sldLayoutId id="2147483676" r:id="rId4"/>
    <p:sldLayoutId id="2147483672" r:id="rId5"/>
    <p:sldLayoutId id="2147483673" r:id="rId6"/>
    <p:sldLayoutId id="2147483674" r:id="rId7"/>
    <p:sldLayoutId id="2147483677"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18/10/relationships/comments" Target="../comments/modernComment_12B_95D42EBA.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CD551B-6F35-F240-849A-A2730C5F3381}"/>
              </a:ext>
            </a:extLst>
          </p:cNvPr>
          <p:cNvSpPr>
            <a:spLocks noGrp="1"/>
          </p:cNvSpPr>
          <p:nvPr>
            <p:ph type="body" sz="quarter" idx="11"/>
          </p:nvPr>
        </p:nvSpPr>
        <p:spPr>
          <a:xfrm>
            <a:off x="1439863" y="6854951"/>
            <a:ext cx="13476287" cy="1611242"/>
          </a:xfrm>
        </p:spPr>
        <p:txBody>
          <a:bodyPr lIns="0" tIns="0" rIns="0" bIns="0" anchor="t"/>
          <a:lstStyle/>
          <a:p>
            <a:r>
              <a:rPr lang="en-US" dirty="0">
                <a:solidFill>
                  <a:schemeClr val="tx1"/>
                </a:solidFill>
              </a:rPr>
              <a:t>Group Members Stuart Salvara, </a:t>
            </a:r>
            <a:r>
              <a:rPr lang="en-US" dirty="0">
                <a:solidFill>
                  <a:srgbClr val="FF0000"/>
                </a:solidFill>
              </a:rPr>
              <a:t>[team member names, redacted]</a:t>
            </a:r>
            <a:endParaRPr lang="en-US" dirty="0">
              <a:solidFill>
                <a:srgbClr val="FF0000"/>
              </a:solidFill>
              <a:cs typeface="Arial"/>
            </a:endParaRPr>
          </a:p>
          <a:p>
            <a:endParaRPr lang="en-US" dirty="0">
              <a:solidFill>
                <a:schemeClr val="tx1"/>
              </a:solidFill>
            </a:endParaRPr>
          </a:p>
          <a:p>
            <a:r>
              <a:rPr lang="en-US" dirty="0">
                <a:solidFill>
                  <a:schemeClr val="tx1"/>
                </a:solidFill>
              </a:rPr>
              <a:t>Client Delegates </a:t>
            </a:r>
            <a:r>
              <a:rPr lang="en-US" dirty="0">
                <a:solidFill>
                  <a:srgbClr val="FF0000"/>
                </a:solidFill>
              </a:rPr>
              <a:t>[client name, redacted]</a:t>
            </a:r>
          </a:p>
          <a:p>
            <a:r>
              <a:rPr lang="en-US" dirty="0">
                <a:solidFill>
                  <a:schemeClr val="tx1"/>
                </a:solidFill>
              </a:rPr>
              <a:t>Date of Presentation.  - 21</a:t>
            </a:r>
            <a:r>
              <a:rPr lang="en-US" baseline="30000" dirty="0">
                <a:solidFill>
                  <a:schemeClr val="tx1"/>
                </a:solidFill>
              </a:rPr>
              <a:t>st</a:t>
            </a:r>
            <a:r>
              <a:rPr lang="en-US" dirty="0">
                <a:solidFill>
                  <a:schemeClr val="tx1"/>
                </a:solidFill>
              </a:rPr>
              <a:t> August 2024</a:t>
            </a:r>
            <a:endParaRPr lang="en-US" dirty="0">
              <a:solidFill>
                <a:schemeClr val="tx1"/>
              </a:solidFill>
              <a:cs typeface="Arial"/>
            </a:endParaRPr>
          </a:p>
        </p:txBody>
      </p:sp>
      <p:sp>
        <p:nvSpPr>
          <p:cNvPr id="3" name="Text Placeholder 2">
            <a:extLst>
              <a:ext uri="{FF2B5EF4-FFF2-40B4-BE49-F238E27FC236}">
                <a16:creationId xmlns:a16="http://schemas.microsoft.com/office/drawing/2014/main" id="{88A72915-A9BB-134F-9A9C-E14904FEF2EF}"/>
              </a:ext>
            </a:extLst>
          </p:cNvPr>
          <p:cNvSpPr>
            <a:spLocks noGrp="1"/>
          </p:cNvSpPr>
          <p:nvPr>
            <p:ph type="body" sz="quarter" idx="10"/>
          </p:nvPr>
        </p:nvSpPr>
        <p:spPr/>
        <p:txBody>
          <a:bodyPr/>
          <a:lstStyle/>
          <a:p>
            <a:r>
              <a:rPr lang="en-US" sz="7200" b="1" dirty="0">
                <a:solidFill>
                  <a:schemeClr val="tx1"/>
                </a:solidFill>
                <a:latin typeface="Arial"/>
                <a:cs typeface="Arial"/>
              </a:rPr>
              <a:t>Development of a prototype CRM platform using Amazon Web Services </a:t>
            </a:r>
            <a:r>
              <a:rPr lang="en-US" sz="7200" b="1" dirty="0">
                <a:solidFill>
                  <a:srgbClr val="FF0000"/>
                </a:solidFill>
                <a:latin typeface="Arial"/>
                <a:cs typeface="Arial"/>
              </a:rPr>
              <a:t>[Company name, Redacted]</a:t>
            </a:r>
          </a:p>
        </p:txBody>
      </p:sp>
      <p:pic>
        <p:nvPicPr>
          <p:cNvPr id="10" name="Picture Placeholder 9">
            <a:extLst>
              <a:ext uri="{FF2B5EF4-FFF2-40B4-BE49-F238E27FC236}">
                <a16:creationId xmlns:a16="http://schemas.microsoft.com/office/drawing/2014/main" id="{0D4D4375-6D5B-AC48-8023-84F4206A905A}"/>
              </a:ext>
            </a:extLst>
          </p:cNvPr>
          <p:cNvPicPr>
            <a:picLocks noGrp="1" noChangeAspect="1"/>
          </p:cNvPicPr>
          <p:nvPr>
            <p:ph type="pic" sz="quarter" idx="12"/>
          </p:nvPr>
        </p:nvPicPr>
        <p:blipFill>
          <a:blip r:embed="rId2">
            <a:alphaModFix/>
            <a:duotone>
              <a:prstClr val="black"/>
              <a:srgbClr val="4B378C">
                <a:tint val="45000"/>
                <a:satMod val="400000"/>
              </a:srgbClr>
            </a:duotone>
            <a:extLst>
              <a:ext uri="{28A0092B-C50C-407E-A947-70E740481C1C}">
                <a14:useLocalDpi xmlns:a14="http://schemas.microsoft.com/office/drawing/2010/main"/>
              </a:ext>
            </a:extLst>
          </a:blip>
          <a:srcRect/>
          <a:stretch/>
        </p:blipFill>
        <p:spPr>
          <a:xfrm>
            <a:off x="15840000" y="0"/>
            <a:ext cx="8542412" cy="13716000"/>
          </a:xfrm>
        </p:spPr>
      </p:pic>
      <p:pic>
        <p:nvPicPr>
          <p:cNvPr id="5" name="Picture 4">
            <a:extLst>
              <a:ext uri="{FF2B5EF4-FFF2-40B4-BE49-F238E27FC236}">
                <a16:creationId xmlns:a16="http://schemas.microsoft.com/office/drawing/2014/main" id="{B49521C5-E743-4C61-807E-CC82A8B0F566}"/>
              </a:ext>
            </a:extLst>
          </p:cNvPr>
          <p:cNvPicPr>
            <a:picLocks noChangeAspect="1"/>
          </p:cNvPicPr>
          <p:nvPr/>
        </p:nvPicPr>
        <p:blipFill>
          <a:blip r:embed="rId3"/>
          <a:srcRect/>
          <a:stretch/>
        </p:blipFill>
        <p:spPr>
          <a:xfrm>
            <a:off x="3958063" y="11466368"/>
            <a:ext cx="4001801" cy="2249632"/>
          </a:xfrm>
          <a:prstGeom prst="rect">
            <a:avLst/>
          </a:prstGeom>
        </p:spPr>
      </p:pic>
    </p:spTree>
    <p:extLst>
      <p:ext uri="{BB962C8B-B14F-4D97-AF65-F5344CB8AC3E}">
        <p14:creationId xmlns:p14="http://schemas.microsoft.com/office/powerpoint/2010/main" val="2561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2A13E0-959A-EB07-8F74-35ABB7B866C6}"/>
              </a:ext>
            </a:extLst>
          </p:cNvPr>
          <p:cNvSpPr>
            <a:spLocks noGrp="1"/>
          </p:cNvSpPr>
          <p:nvPr>
            <p:ph type="body" sz="quarter" idx="11"/>
          </p:nvPr>
        </p:nvSpPr>
        <p:spPr/>
        <p:txBody>
          <a:bodyPr lIns="0" tIns="0" rIns="0" bIns="0" anchor="t"/>
          <a:lstStyle/>
          <a:p>
            <a:r>
              <a:rPr lang="en-US">
                <a:latin typeface="Arial"/>
                <a:cs typeface="Arial"/>
              </a:rPr>
              <a:t>CRM System Using HTML CSS and JavaScript</a:t>
            </a:r>
            <a:endParaRPr lang="en-US"/>
          </a:p>
        </p:txBody>
      </p:sp>
      <p:sp>
        <p:nvSpPr>
          <p:cNvPr id="3" name="Text Placeholder 2">
            <a:extLst>
              <a:ext uri="{FF2B5EF4-FFF2-40B4-BE49-F238E27FC236}">
                <a16:creationId xmlns:a16="http://schemas.microsoft.com/office/drawing/2014/main" id="{4901229F-36F3-8F93-CD66-625C9C762CCB}"/>
              </a:ext>
            </a:extLst>
          </p:cNvPr>
          <p:cNvSpPr>
            <a:spLocks noGrp="1"/>
          </p:cNvSpPr>
          <p:nvPr>
            <p:ph type="body" sz="quarter" idx="10"/>
          </p:nvPr>
        </p:nvSpPr>
        <p:spPr>
          <a:xfrm>
            <a:off x="1980014" y="4224174"/>
            <a:ext cx="21136954" cy="8460195"/>
          </a:xfrm>
        </p:spPr>
        <p:txBody>
          <a:bodyPr lIns="0" tIns="0" rIns="0" bIns="0" anchor="t"/>
          <a:lstStyle/>
          <a:p>
            <a:r>
              <a:rPr lang="en-US">
                <a:latin typeface="Arial"/>
                <a:cs typeface="Arial"/>
              </a:rPr>
              <a:t>We used HTML, CSS and JavaScript to create a basic, working CRM web application system.</a:t>
            </a:r>
          </a:p>
          <a:p>
            <a:endParaRPr lang="en-US">
              <a:cs typeface="Arial"/>
            </a:endParaRPr>
          </a:p>
          <a:p>
            <a:r>
              <a:rPr lang="en-US">
                <a:latin typeface="Arial"/>
                <a:cs typeface="Arial"/>
              </a:rPr>
              <a:t>There are seven pages which users can input data. Pages include Clients, Contacts, Account History, Deals/Opportunities, Calls Log, Emails Log and Reminders/Alerts.</a:t>
            </a:r>
          </a:p>
          <a:p>
            <a:endParaRPr lang="en-US">
              <a:latin typeface="Arial"/>
              <a:cs typeface="Arial"/>
            </a:endParaRPr>
          </a:p>
          <a:p>
            <a:r>
              <a:rPr lang="en-US">
                <a:latin typeface="Arial"/>
                <a:cs typeface="Arial"/>
              </a:rPr>
              <a:t>On every page, there is a script which handles user input via a form and then it displays the user output below on  the web page.</a:t>
            </a:r>
          </a:p>
        </p:txBody>
      </p:sp>
    </p:spTree>
    <p:extLst>
      <p:ext uri="{BB962C8B-B14F-4D97-AF65-F5344CB8AC3E}">
        <p14:creationId xmlns:p14="http://schemas.microsoft.com/office/powerpoint/2010/main" val="274736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4436-DAB0-8449-9DCA-5BCF4B5C849E}"/>
              </a:ext>
            </a:extLst>
          </p:cNvPr>
          <p:cNvSpPr>
            <a:spLocks noGrp="1"/>
          </p:cNvSpPr>
          <p:nvPr>
            <p:ph type="body" sz="quarter" idx="11"/>
          </p:nvPr>
        </p:nvSpPr>
        <p:spPr/>
        <p:txBody>
          <a:bodyPr lIns="0" tIns="0" rIns="0" bIns="0" anchor="t"/>
          <a:lstStyle/>
          <a:p>
            <a:r>
              <a:rPr lang="en-US">
                <a:latin typeface="Arial"/>
                <a:cs typeface="Arial"/>
              </a:rPr>
              <a:t>CRM System - Home page</a:t>
            </a:r>
            <a:endParaRPr lang="en-US">
              <a:cs typeface="Arial"/>
            </a:endParaRPr>
          </a:p>
        </p:txBody>
      </p:sp>
      <p:sp>
        <p:nvSpPr>
          <p:cNvPr id="3" name="Text Placeholder 2">
            <a:extLst>
              <a:ext uri="{FF2B5EF4-FFF2-40B4-BE49-F238E27FC236}">
                <a16:creationId xmlns:a16="http://schemas.microsoft.com/office/drawing/2014/main" id="{B911175E-32A5-9B47-88BF-9261ED111A3B}"/>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9CAA2CDE-5B7D-4CD3-9B09-D30E1C02CCDE}"/>
              </a:ext>
            </a:extLst>
          </p:cNvPr>
          <p:cNvPicPr>
            <a:picLocks noChangeAspect="1"/>
          </p:cNvPicPr>
          <p:nvPr/>
        </p:nvPicPr>
        <p:blipFill>
          <a:blip r:embed="rId2"/>
          <a:srcRect/>
          <a:stretch/>
        </p:blipFill>
        <p:spPr>
          <a:xfrm>
            <a:off x="19881855" y="0"/>
            <a:ext cx="4001801" cy="2249632"/>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B364E30-F117-B139-99FA-0E43EC4EE28A}"/>
              </a:ext>
            </a:extLst>
          </p:cNvPr>
          <p:cNvPicPr>
            <a:picLocks noChangeAspect="1"/>
          </p:cNvPicPr>
          <p:nvPr/>
        </p:nvPicPr>
        <p:blipFill>
          <a:blip r:embed="rId3"/>
          <a:stretch>
            <a:fillRect/>
          </a:stretch>
        </p:blipFill>
        <p:spPr>
          <a:xfrm>
            <a:off x="1616590" y="4222724"/>
            <a:ext cx="14951100" cy="8447852"/>
          </a:xfrm>
          <a:prstGeom prst="rect">
            <a:avLst/>
          </a:prstGeom>
        </p:spPr>
      </p:pic>
    </p:spTree>
    <p:extLst>
      <p:ext uri="{BB962C8B-B14F-4D97-AF65-F5344CB8AC3E}">
        <p14:creationId xmlns:p14="http://schemas.microsoft.com/office/powerpoint/2010/main" val="334432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4436-DAB0-8449-9DCA-5BCF4B5C849E}"/>
              </a:ext>
            </a:extLst>
          </p:cNvPr>
          <p:cNvSpPr>
            <a:spLocks noGrp="1"/>
          </p:cNvSpPr>
          <p:nvPr>
            <p:ph type="body" sz="quarter" idx="11"/>
          </p:nvPr>
        </p:nvSpPr>
        <p:spPr>
          <a:xfrm>
            <a:off x="1979613" y="3222175"/>
            <a:ext cx="14331600" cy="742072"/>
          </a:xfrm>
        </p:spPr>
        <p:txBody>
          <a:bodyPr lIns="0" tIns="0" rIns="0" bIns="0" anchor="t"/>
          <a:lstStyle/>
          <a:p>
            <a:r>
              <a:rPr lang="en-US">
                <a:latin typeface="Arial"/>
                <a:cs typeface="Arial"/>
              </a:rPr>
              <a:t>CRM System - Clients</a:t>
            </a:r>
            <a:endParaRPr lang="en-US">
              <a:cs typeface="Arial"/>
            </a:endParaRPr>
          </a:p>
        </p:txBody>
      </p:sp>
      <p:sp>
        <p:nvSpPr>
          <p:cNvPr id="3" name="Text Placeholder 2">
            <a:extLst>
              <a:ext uri="{FF2B5EF4-FFF2-40B4-BE49-F238E27FC236}">
                <a16:creationId xmlns:a16="http://schemas.microsoft.com/office/drawing/2014/main" id="{B911175E-32A5-9B47-88BF-9261ED111A3B}"/>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9CAA2CDE-5B7D-4CD3-9B09-D30E1C02CCDE}"/>
              </a:ext>
            </a:extLst>
          </p:cNvPr>
          <p:cNvPicPr>
            <a:picLocks noChangeAspect="1"/>
          </p:cNvPicPr>
          <p:nvPr/>
        </p:nvPicPr>
        <p:blipFill>
          <a:blip r:embed="rId2"/>
          <a:srcRect/>
          <a:stretch/>
        </p:blipFill>
        <p:spPr>
          <a:xfrm>
            <a:off x="19881855" y="0"/>
            <a:ext cx="4001801" cy="2249632"/>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50D4F6A-50A2-92C1-8453-0F7A0DA8A646}"/>
              </a:ext>
            </a:extLst>
          </p:cNvPr>
          <p:cNvPicPr>
            <a:picLocks noChangeAspect="1"/>
          </p:cNvPicPr>
          <p:nvPr/>
        </p:nvPicPr>
        <p:blipFill>
          <a:blip r:embed="rId3"/>
          <a:stretch>
            <a:fillRect/>
          </a:stretch>
        </p:blipFill>
        <p:spPr>
          <a:xfrm>
            <a:off x="1987333" y="3942780"/>
            <a:ext cx="18285956" cy="9077325"/>
          </a:xfrm>
          <a:prstGeom prst="rect">
            <a:avLst/>
          </a:prstGeom>
        </p:spPr>
      </p:pic>
    </p:spTree>
    <p:extLst>
      <p:ext uri="{BB962C8B-B14F-4D97-AF65-F5344CB8AC3E}">
        <p14:creationId xmlns:p14="http://schemas.microsoft.com/office/powerpoint/2010/main" val="46092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9D7486-2C18-988E-7A76-7024FCAE4F5E}"/>
              </a:ext>
            </a:extLst>
          </p:cNvPr>
          <p:cNvSpPr>
            <a:spLocks noGrp="1"/>
          </p:cNvSpPr>
          <p:nvPr>
            <p:ph type="body" sz="quarter" idx="11"/>
          </p:nvPr>
        </p:nvSpPr>
        <p:spPr/>
        <p:txBody>
          <a:bodyPr lIns="0" tIns="0" rIns="0" bIns="0" anchor="t"/>
          <a:lstStyle/>
          <a:p>
            <a:r>
              <a:rPr lang="en-US">
                <a:latin typeface="Arial"/>
                <a:cs typeface="Arial"/>
              </a:rPr>
              <a:t>CRM System Contacts</a:t>
            </a:r>
            <a:endParaRPr lang="en-US"/>
          </a:p>
        </p:txBody>
      </p:sp>
      <p:sp>
        <p:nvSpPr>
          <p:cNvPr id="3" name="Text Placeholder 2">
            <a:extLst>
              <a:ext uri="{FF2B5EF4-FFF2-40B4-BE49-F238E27FC236}">
                <a16:creationId xmlns:a16="http://schemas.microsoft.com/office/drawing/2014/main" id="{F1CBEBD5-207C-981D-A39E-A57B5F9083A5}"/>
              </a:ext>
            </a:extLst>
          </p:cNvPr>
          <p:cNvSpPr>
            <a:spLocks noGrp="1"/>
          </p:cNvSpPr>
          <p:nvPr>
            <p:ph type="body" sz="quarter" idx="10"/>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6724EA41-8312-1902-A2C0-DF09A802BCBC}"/>
              </a:ext>
            </a:extLst>
          </p:cNvPr>
          <p:cNvPicPr>
            <a:picLocks noChangeAspect="1"/>
          </p:cNvPicPr>
          <p:nvPr/>
        </p:nvPicPr>
        <p:blipFill>
          <a:blip r:embed="rId2"/>
          <a:stretch>
            <a:fillRect/>
          </a:stretch>
        </p:blipFill>
        <p:spPr>
          <a:xfrm>
            <a:off x="1987333" y="4219879"/>
            <a:ext cx="18285956" cy="9105900"/>
          </a:xfrm>
          <a:prstGeom prst="rect">
            <a:avLst/>
          </a:prstGeom>
        </p:spPr>
      </p:pic>
    </p:spTree>
    <p:extLst>
      <p:ext uri="{BB962C8B-B14F-4D97-AF65-F5344CB8AC3E}">
        <p14:creationId xmlns:p14="http://schemas.microsoft.com/office/powerpoint/2010/main" val="90710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26052E-D82B-5BE4-703B-68C30F287B9A}"/>
              </a:ext>
            </a:extLst>
          </p:cNvPr>
          <p:cNvSpPr>
            <a:spLocks noGrp="1"/>
          </p:cNvSpPr>
          <p:nvPr>
            <p:ph type="body" sz="quarter" idx="11"/>
          </p:nvPr>
        </p:nvSpPr>
        <p:spPr/>
        <p:txBody>
          <a:bodyPr lIns="0" tIns="0" rIns="0" bIns="0" anchor="t"/>
          <a:lstStyle/>
          <a:p>
            <a:r>
              <a:rPr lang="en-US">
                <a:latin typeface="Arial"/>
                <a:cs typeface="Arial"/>
              </a:rPr>
              <a:t>CRM Account History</a:t>
            </a:r>
            <a:endParaRPr lang="en-US"/>
          </a:p>
        </p:txBody>
      </p:sp>
      <p:sp>
        <p:nvSpPr>
          <p:cNvPr id="3" name="Text Placeholder 2">
            <a:extLst>
              <a:ext uri="{FF2B5EF4-FFF2-40B4-BE49-F238E27FC236}">
                <a16:creationId xmlns:a16="http://schemas.microsoft.com/office/drawing/2014/main" id="{C8D8A2D6-4B3E-6202-3FF1-62732DDE4BBD}"/>
              </a:ext>
            </a:extLst>
          </p:cNvPr>
          <p:cNvSpPr>
            <a:spLocks noGrp="1"/>
          </p:cNvSpPr>
          <p:nvPr>
            <p:ph type="body" sz="quarter" idx="10"/>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0662EA5F-F695-3528-DD8C-80D3F237EA82}"/>
              </a:ext>
            </a:extLst>
          </p:cNvPr>
          <p:cNvPicPr>
            <a:picLocks noChangeAspect="1"/>
          </p:cNvPicPr>
          <p:nvPr/>
        </p:nvPicPr>
        <p:blipFill>
          <a:blip r:embed="rId2"/>
          <a:stretch>
            <a:fillRect/>
          </a:stretch>
        </p:blipFill>
        <p:spPr>
          <a:xfrm>
            <a:off x="1982567" y="4219879"/>
            <a:ext cx="18295485" cy="9105900"/>
          </a:xfrm>
          <a:prstGeom prst="rect">
            <a:avLst/>
          </a:prstGeom>
        </p:spPr>
      </p:pic>
    </p:spTree>
    <p:extLst>
      <p:ext uri="{BB962C8B-B14F-4D97-AF65-F5344CB8AC3E}">
        <p14:creationId xmlns:p14="http://schemas.microsoft.com/office/powerpoint/2010/main" val="1309600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6EC651-899C-E2C3-13E7-B9551142A954}"/>
              </a:ext>
            </a:extLst>
          </p:cNvPr>
          <p:cNvSpPr>
            <a:spLocks noGrp="1"/>
          </p:cNvSpPr>
          <p:nvPr>
            <p:ph type="body" sz="quarter" idx="11"/>
          </p:nvPr>
        </p:nvSpPr>
        <p:spPr/>
        <p:txBody>
          <a:bodyPr lIns="0" tIns="0" rIns="0" bIns="0" anchor="t"/>
          <a:lstStyle/>
          <a:p>
            <a:r>
              <a:rPr lang="en-US">
                <a:latin typeface="Arial"/>
                <a:cs typeface="Arial"/>
              </a:rPr>
              <a:t>CRM System – Deals/Opportunities</a:t>
            </a:r>
            <a:endParaRPr lang="en-US"/>
          </a:p>
        </p:txBody>
      </p:sp>
      <p:sp>
        <p:nvSpPr>
          <p:cNvPr id="3" name="Text Placeholder 2">
            <a:extLst>
              <a:ext uri="{FF2B5EF4-FFF2-40B4-BE49-F238E27FC236}">
                <a16:creationId xmlns:a16="http://schemas.microsoft.com/office/drawing/2014/main" id="{C54A3493-3789-6AE4-6A19-B7D7327093DE}"/>
              </a:ext>
            </a:extLst>
          </p:cNvPr>
          <p:cNvSpPr>
            <a:spLocks noGrp="1"/>
          </p:cNvSpPr>
          <p:nvPr>
            <p:ph type="body" sz="quarter" idx="10"/>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F1082F13-3A5B-74FB-1C32-93B4307FB277}"/>
              </a:ext>
            </a:extLst>
          </p:cNvPr>
          <p:cNvPicPr>
            <a:picLocks noChangeAspect="1"/>
          </p:cNvPicPr>
          <p:nvPr/>
        </p:nvPicPr>
        <p:blipFill>
          <a:blip r:embed="rId2"/>
          <a:stretch>
            <a:fillRect/>
          </a:stretch>
        </p:blipFill>
        <p:spPr>
          <a:xfrm>
            <a:off x="1982567" y="4234166"/>
            <a:ext cx="18295485" cy="9077325"/>
          </a:xfrm>
          <a:prstGeom prst="rect">
            <a:avLst/>
          </a:prstGeom>
        </p:spPr>
      </p:pic>
    </p:spTree>
    <p:extLst>
      <p:ext uri="{BB962C8B-B14F-4D97-AF65-F5344CB8AC3E}">
        <p14:creationId xmlns:p14="http://schemas.microsoft.com/office/powerpoint/2010/main" val="54457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83EF2-2E26-12C9-87D3-A038C9D9E83E}"/>
              </a:ext>
            </a:extLst>
          </p:cNvPr>
          <p:cNvSpPr>
            <a:spLocks noGrp="1"/>
          </p:cNvSpPr>
          <p:nvPr>
            <p:ph type="body" sz="quarter" idx="11"/>
          </p:nvPr>
        </p:nvSpPr>
        <p:spPr/>
        <p:txBody>
          <a:bodyPr lIns="0" tIns="0" rIns="0" bIns="0" anchor="t"/>
          <a:lstStyle/>
          <a:p>
            <a:r>
              <a:rPr lang="en-US">
                <a:latin typeface="Arial"/>
                <a:cs typeface="Arial"/>
              </a:rPr>
              <a:t>CRM System – Calls Log</a:t>
            </a:r>
            <a:endParaRPr lang="en-US"/>
          </a:p>
        </p:txBody>
      </p:sp>
      <p:sp>
        <p:nvSpPr>
          <p:cNvPr id="3" name="Text Placeholder 2">
            <a:extLst>
              <a:ext uri="{FF2B5EF4-FFF2-40B4-BE49-F238E27FC236}">
                <a16:creationId xmlns:a16="http://schemas.microsoft.com/office/drawing/2014/main" id="{DD3C977C-0401-5A0E-4AA7-11482543CAD0}"/>
              </a:ext>
            </a:extLst>
          </p:cNvPr>
          <p:cNvSpPr>
            <a:spLocks noGrp="1"/>
          </p:cNvSpPr>
          <p:nvPr>
            <p:ph type="body" sz="quarter" idx="10"/>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7810152D-77CA-827B-8D16-7AC8ABAC2B36}"/>
              </a:ext>
            </a:extLst>
          </p:cNvPr>
          <p:cNvPicPr>
            <a:picLocks noChangeAspect="1"/>
          </p:cNvPicPr>
          <p:nvPr/>
        </p:nvPicPr>
        <p:blipFill>
          <a:blip r:embed="rId2"/>
          <a:stretch>
            <a:fillRect/>
          </a:stretch>
        </p:blipFill>
        <p:spPr>
          <a:xfrm>
            <a:off x="1971275" y="4215117"/>
            <a:ext cx="18276427" cy="9115425"/>
          </a:xfrm>
          <a:prstGeom prst="rect">
            <a:avLst/>
          </a:prstGeom>
        </p:spPr>
      </p:pic>
    </p:spTree>
    <p:extLst>
      <p:ext uri="{BB962C8B-B14F-4D97-AF65-F5344CB8AC3E}">
        <p14:creationId xmlns:p14="http://schemas.microsoft.com/office/powerpoint/2010/main" val="363719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783EF2-2E26-12C9-87D3-A038C9D9E83E}"/>
              </a:ext>
            </a:extLst>
          </p:cNvPr>
          <p:cNvSpPr>
            <a:spLocks noGrp="1"/>
          </p:cNvSpPr>
          <p:nvPr>
            <p:ph type="body" sz="quarter" idx="11"/>
          </p:nvPr>
        </p:nvSpPr>
        <p:spPr/>
        <p:txBody>
          <a:bodyPr lIns="0" tIns="0" rIns="0" bIns="0" anchor="t"/>
          <a:lstStyle/>
          <a:p>
            <a:r>
              <a:rPr lang="en-US">
                <a:latin typeface="Arial"/>
                <a:cs typeface="Arial"/>
              </a:rPr>
              <a:t>CRM System – Emails Log</a:t>
            </a:r>
            <a:endParaRPr lang="en-US"/>
          </a:p>
        </p:txBody>
      </p:sp>
      <p:sp>
        <p:nvSpPr>
          <p:cNvPr id="3" name="Text Placeholder 2">
            <a:extLst>
              <a:ext uri="{FF2B5EF4-FFF2-40B4-BE49-F238E27FC236}">
                <a16:creationId xmlns:a16="http://schemas.microsoft.com/office/drawing/2014/main" id="{DD3C977C-0401-5A0E-4AA7-11482543CAD0}"/>
              </a:ext>
            </a:extLst>
          </p:cNvPr>
          <p:cNvSpPr>
            <a:spLocks noGrp="1"/>
          </p:cNvSpPr>
          <p:nvPr>
            <p:ph type="body" sz="quarter" idx="10"/>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99C4D85E-95A9-D302-FD74-5A391BD3C62B}"/>
              </a:ext>
            </a:extLst>
          </p:cNvPr>
          <p:cNvPicPr>
            <a:picLocks noChangeAspect="1"/>
          </p:cNvPicPr>
          <p:nvPr/>
        </p:nvPicPr>
        <p:blipFill>
          <a:blip r:embed="rId2"/>
          <a:stretch>
            <a:fillRect/>
          </a:stretch>
        </p:blipFill>
        <p:spPr>
          <a:xfrm>
            <a:off x="1982567" y="4231167"/>
            <a:ext cx="18295485" cy="9124950"/>
          </a:xfrm>
          <a:prstGeom prst="rect">
            <a:avLst/>
          </a:prstGeom>
        </p:spPr>
      </p:pic>
    </p:spTree>
    <p:extLst>
      <p:ext uri="{BB962C8B-B14F-4D97-AF65-F5344CB8AC3E}">
        <p14:creationId xmlns:p14="http://schemas.microsoft.com/office/powerpoint/2010/main" val="1735308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F1119C-0D7A-55B6-2E57-6A994F459B0C}"/>
              </a:ext>
            </a:extLst>
          </p:cNvPr>
          <p:cNvSpPr>
            <a:spLocks noGrp="1"/>
          </p:cNvSpPr>
          <p:nvPr>
            <p:ph type="body" sz="quarter" idx="11"/>
          </p:nvPr>
        </p:nvSpPr>
        <p:spPr/>
        <p:txBody>
          <a:bodyPr lIns="0" tIns="0" rIns="0" bIns="0" anchor="t"/>
          <a:lstStyle/>
          <a:p>
            <a:r>
              <a:rPr lang="en-US">
                <a:latin typeface="Arial"/>
                <a:cs typeface="Arial"/>
              </a:rPr>
              <a:t>CRM System – Reminders/Alerts</a:t>
            </a:r>
            <a:endParaRPr lang="en-US"/>
          </a:p>
        </p:txBody>
      </p:sp>
      <p:sp>
        <p:nvSpPr>
          <p:cNvPr id="3" name="Text Placeholder 2">
            <a:extLst>
              <a:ext uri="{FF2B5EF4-FFF2-40B4-BE49-F238E27FC236}">
                <a16:creationId xmlns:a16="http://schemas.microsoft.com/office/drawing/2014/main" id="{A53CDFE2-8C75-C912-8DEC-EB5CB02B896B}"/>
              </a:ext>
            </a:extLst>
          </p:cNvPr>
          <p:cNvSpPr>
            <a:spLocks noGrp="1"/>
          </p:cNvSpPr>
          <p:nvPr>
            <p:ph type="body" sz="quarter" idx="10"/>
          </p:nvPr>
        </p:nvSpPr>
        <p:spPr/>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A6ADC1EA-FEB6-8E20-3E83-4E9998C62403}"/>
              </a:ext>
            </a:extLst>
          </p:cNvPr>
          <p:cNvPicPr>
            <a:picLocks noChangeAspect="1"/>
          </p:cNvPicPr>
          <p:nvPr/>
        </p:nvPicPr>
        <p:blipFill>
          <a:blip r:embed="rId2"/>
          <a:stretch>
            <a:fillRect/>
          </a:stretch>
        </p:blipFill>
        <p:spPr>
          <a:xfrm>
            <a:off x="1987333" y="4224641"/>
            <a:ext cx="18285956" cy="9096375"/>
          </a:xfrm>
          <a:prstGeom prst="rect">
            <a:avLst/>
          </a:prstGeom>
        </p:spPr>
      </p:pic>
    </p:spTree>
    <p:extLst>
      <p:ext uri="{BB962C8B-B14F-4D97-AF65-F5344CB8AC3E}">
        <p14:creationId xmlns:p14="http://schemas.microsoft.com/office/powerpoint/2010/main" val="3699934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2E7E2E-59AC-94FE-2901-0CA354CD4278}"/>
              </a:ext>
            </a:extLst>
          </p:cNvPr>
          <p:cNvSpPr>
            <a:spLocks noGrp="1"/>
          </p:cNvSpPr>
          <p:nvPr>
            <p:ph type="body" sz="quarter" idx="11"/>
          </p:nvPr>
        </p:nvSpPr>
        <p:spPr/>
        <p:txBody>
          <a:bodyPr lIns="0" tIns="0" rIns="0" bIns="0" anchor="t"/>
          <a:lstStyle/>
          <a:p>
            <a:r>
              <a:rPr lang="en-US">
                <a:latin typeface="Arial"/>
                <a:cs typeface="Arial"/>
              </a:rPr>
              <a:t>Backend Code (AWS Lambda Function)</a:t>
            </a:r>
            <a:endParaRPr lang="en-US">
              <a:latin typeface="Arial"/>
            </a:endParaRPr>
          </a:p>
        </p:txBody>
      </p:sp>
      <p:sp>
        <p:nvSpPr>
          <p:cNvPr id="3" name="Text Placeholder 2">
            <a:extLst>
              <a:ext uri="{FF2B5EF4-FFF2-40B4-BE49-F238E27FC236}">
                <a16:creationId xmlns:a16="http://schemas.microsoft.com/office/drawing/2014/main" id="{C1F95EEE-CDB6-5192-894E-E969C0A6233D}"/>
              </a:ext>
            </a:extLst>
          </p:cNvPr>
          <p:cNvSpPr>
            <a:spLocks noGrp="1"/>
          </p:cNvSpPr>
          <p:nvPr>
            <p:ph type="body" sz="quarter" idx="10"/>
          </p:nvPr>
        </p:nvSpPr>
        <p:spPr>
          <a:xfrm>
            <a:off x="1980014" y="4224174"/>
            <a:ext cx="21407638" cy="8460195"/>
          </a:xfrm>
        </p:spPr>
        <p:txBody>
          <a:bodyPr lIns="0" tIns="0" rIns="0" bIns="0" anchor="t"/>
          <a:lstStyle/>
          <a:p>
            <a:r>
              <a:rPr lang="en-US">
                <a:latin typeface="Arial"/>
                <a:cs typeface="Arial"/>
              </a:rPr>
              <a:t>Backend code will be deployed to AWS Lambda to handle the API requests and interact with the MySQL database.</a:t>
            </a:r>
          </a:p>
          <a:p>
            <a:endParaRPr lang="en-US">
              <a:latin typeface="Arial"/>
              <a:cs typeface="Arial"/>
            </a:endParaRPr>
          </a:p>
          <a:p>
            <a:r>
              <a:rPr lang="en-US">
                <a:latin typeface="Arial"/>
                <a:cs typeface="Arial"/>
              </a:rPr>
              <a:t>Backend Code (AWS Lambda Function) lambda_function.js:</a:t>
            </a:r>
            <a:endParaRPr lang="en-US">
              <a:cs typeface="Arial"/>
            </a:endParaRPr>
          </a:p>
          <a:p>
            <a:endParaRPr lang="en-US">
              <a:latin typeface="Arial"/>
              <a:cs typeface="Arial"/>
            </a:endParaRPr>
          </a:p>
          <a:p>
            <a:pPr marL="285750" indent="-285750">
              <a:buFont typeface="Arial"/>
              <a:buChar char="•"/>
            </a:pPr>
            <a:r>
              <a:rPr lang="en-US">
                <a:latin typeface="Arial"/>
                <a:cs typeface="Arial"/>
              </a:rPr>
              <a:t>Connects to the MySQL database using the </a:t>
            </a:r>
            <a:r>
              <a:rPr lang="en-US" err="1">
                <a:latin typeface="Arial"/>
                <a:cs typeface="Arial"/>
              </a:rPr>
              <a:t>mysql</a:t>
            </a:r>
            <a:r>
              <a:rPr lang="en-US">
                <a:latin typeface="Arial"/>
                <a:cs typeface="Arial"/>
              </a:rPr>
              <a:t> module.</a:t>
            </a:r>
            <a:endParaRPr lang="en-US">
              <a:cs typeface="Arial"/>
            </a:endParaRPr>
          </a:p>
          <a:p>
            <a:pPr marL="285750" indent="-285750">
              <a:buFont typeface="Arial"/>
              <a:buChar char="•"/>
            </a:pPr>
            <a:r>
              <a:rPr lang="en-US">
                <a:latin typeface="Arial"/>
                <a:cs typeface="Arial"/>
              </a:rPr>
              <a:t>Defines an AWS Lambda handler function to process incoming HTTP requests and perform CRUD operations.</a:t>
            </a:r>
            <a:endParaRPr lang="en-US">
              <a:cs typeface="Arial"/>
            </a:endParaRPr>
          </a:p>
          <a:p>
            <a:pPr marL="285750" indent="-285750">
              <a:buFont typeface="Arial"/>
              <a:buChar char="•"/>
            </a:pPr>
            <a:r>
              <a:rPr lang="en-US">
                <a:latin typeface="Arial"/>
                <a:cs typeface="Arial"/>
              </a:rPr>
              <a:t>Includes functions to get all clients, get a specific client, add a client, update a client, and delete a client.</a:t>
            </a:r>
            <a:endParaRPr lang="en-US">
              <a:cs typeface="Arial"/>
            </a:endParaRPr>
          </a:p>
          <a:p>
            <a:endParaRPr lang="en-US">
              <a:latin typeface="Arial"/>
              <a:cs typeface="Arial"/>
            </a:endParaRPr>
          </a:p>
        </p:txBody>
      </p:sp>
    </p:spTree>
    <p:extLst>
      <p:ext uri="{BB962C8B-B14F-4D97-AF65-F5344CB8AC3E}">
        <p14:creationId xmlns:p14="http://schemas.microsoft.com/office/powerpoint/2010/main" val="366983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4436-DAB0-8449-9DCA-5BCF4B5C849E}"/>
              </a:ext>
            </a:extLst>
          </p:cNvPr>
          <p:cNvSpPr>
            <a:spLocks noGrp="1"/>
          </p:cNvSpPr>
          <p:nvPr>
            <p:ph type="body" sz="quarter" idx="11"/>
          </p:nvPr>
        </p:nvSpPr>
        <p:spPr/>
        <p:txBody>
          <a:bodyPr/>
          <a:lstStyle/>
          <a:p>
            <a:r>
              <a:rPr lang="en-US"/>
              <a:t>Introduction</a:t>
            </a:r>
          </a:p>
        </p:txBody>
      </p:sp>
      <p:sp>
        <p:nvSpPr>
          <p:cNvPr id="3" name="Text Placeholder 2">
            <a:extLst>
              <a:ext uri="{FF2B5EF4-FFF2-40B4-BE49-F238E27FC236}">
                <a16:creationId xmlns:a16="http://schemas.microsoft.com/office/drawing/2014/main" id="{B911175E-32A5-9B47-88BF-9261ED111A3B}"/>
              </a:ext>
            </a:extLst>
          </p:cNvPr>
          <p:cNvSpPr>
            <a:spLocks noGrp="1"/>
          </p:cNvSpPr>
          <p:nvPr>
            <p:ph type="body" sz="quarter" idx="10"/>
          </p:nvPr>
        </p:nvSpPr>
        <p:spPr>
          <a:xfrm>
            <a:off x="1980014" y="4224174"/>
            <a:ext cx="18906754" cy="8460195"/>
          </a:xfrm>
        </p:spPr>
        <p:txBody>
          <a:bodyPr lIns="0" tIns="0" rIns="0" bIns="0" anchor="t"/>
          <a:lstStyle/>
          <a:p>
            <a:endParaRPr lang="en-US" sz="4400">
              <a:latin typeface="Arial"/>
              <a:cs typeface="Arial"/>
            </a:endParaRPr>
          </a:p>
          <a:p>
            <a:r>
              <a:rPr lang="en-US" sz="4400">
                <a:latin typeface="Arial"/>
                <a:cs typeface="Arial"/>
              </a:rPr>
              <a:t>We have been given the task by the client to create a prototype web application for a new CRM system focusing on functionality.</a:t>
            </a:r>
          </a:p>
          <a:p>
            <a:endParaRPr lang="en-US">
              <a:latin typeface="Arial"/>
              <a:cs typeface="Arial"/>
            </a:endParaRPr>
          </a:p>
          <a:p>
            <a:r>
              <a:rPr lang="en-US" sz="4400" u="sng">
                <a:latin typeface="Arial"/>
                <a:cs typeface="Arial"/>
              </a:rPr>
              <a:t>CRM contents:</a:t>
            </a:r>
            <a:endParaRPr lang="en-US" sz="4400" u="sng">
              <a:latin typeface="Arial"/>
              <a:cs typeface="Arial" panose="020B0604020202020204" pitchFamily="34" charset="0"/>
            </a:endParaRPr>
          </a:p>
          <a:p>
            <a:endParaRPr lang="en-US" sz="4400">
              <a:latin typeface="Arial"/>
              <a:cs typeface="Arial"/>
            </a:endParaRPr>
          </a:p>
          <a:p>
            <a:r>
              <a:rPr lang="en-US" sz="4400">
                <a:latin typeface="Arial"/>
                <a:cs typeface="Arial"/>
              </a:rPr>
              <a:t>o Front Page</a:t>
            </a:r>
            <a:endParaRPr lang="en-US" sz="4400">
              <a:latin typeface="Arial"/>
              <a:cs typeface="Arial" panose="020B0604020202020204" pitchFamily="34" charset="0"/>
            </a:endParaRPr>
          </a:p>
          <a:p>
            <a:r>
              <a:rPr lang="en-US" sz="4400">
                <a:latin typeface="Arial"/>
                <a:cs typeface="Arial"/>
              </a:rPr>
              <a:t>o Table of Contents </a:t>
            </a:r>
          </a:p>
          <a:p>
            <a:r>
              <a:rPr lang="en-US" sz="4400">
                <a:latin typeface="Arial"/>
                <a:cs typeface="Arial"/>
              </a:rPr>
              <a:t>o Database </a:t>
            </a:r>
          </a:p>
          <a:p>
            <a:r>
              <a:rPr lang="en-US" sz="4400">
                <a:latin typeface="Arial"/>
                <a:cs typeface="Arial"/>
              </a:rPr>
              <a:t>o IAM</a:t>
            </a:r>
          </a:p>
        </p:txBody>
      </p:sp>
      <p:pic>
        <p:nvPicPr>
          <p:cNvPr id="5" name="Picture 4">
            <a:extLst>
              <a:ext uri="{FF2B5EF4-FFF2-40B4-BE49-F238E27FC236}">
                <a16:creationId xmlns:a16="http://schemas.microsoft.com/office/drawing/2014/main" id="{D065837A-AFEE-40D4-A857-64023E8B3304}"/>
              </a:ext>
            </a:extLst>
          </p:cNvPr>
          <p:cNvPicPr>
            <a:picLocks noChangeAspect="1"/>
          </p:cNvPicPr>
          <p:nvPr/>
        </p:nvPicPr>
        <p:blipFill>
          <a:blip r:embed="rId3"/>
          <a:srcRect/>
          <a:stretch/>
        </p:blipFill>
        <p:spPr>
          <a:xfrm>
            <a:off x="19881855" y="0"/>
            <a:ext cx="4001801" cy="2249632"/>
          </a:xfrm>
          <a:prstGeom prst="rect">
            <a:avLst/>
          </a:prstGeom>
        </p:spPr>
      </p:pic>
    </p:spTree>
    <p:extLst>
      <p:ext uri="{BB962C8B-B14F-4D97-AF65-F5344CB8AC3E}">
        <p14:creationId xmlns:p14="http://schemas.microsoft.com/office/powerpoint/2010/main" val="1389079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52BD15-8B4D-9747-4E5E-7834900FE0DB}"/>
              </a:ext>
            </a:extLst>
          </p:cNvPr>
          <p:cNvSpPr>
            <a:spLocks noGrp="1"/>
          </p:cNvSpPr>
          <p:nvPr>
            <p:ph type="body" sz="quarter" idx="11"/>
          </p:nvPr>
        </p:nvSpPr>
        <p:spPr/>
        <p:txBody>
          <a:bodyPr lIns="0" tIns="0" rIns="0" bIns="0" anchor="t"/>
          <a:lstStyle/>
          <a:p>
            <a:r>
              <a:rPr lang="en-US">
                <a:latin typeface="Arial"/>
                <a:cs typeface="Arial"/>
              </a:rPr>
              <a:t>Backend Code </a:t>
            </a:r>
            <a:r>
              <a:rPr lang="en-US" sz="3200" b="0">
                <a:solidFill>
                  <a:srgbClr val="000000"/>
                </a:solidFill>
                <a:latin typeface="Consolas"/>
                <a:cs typeface="Arial"/>
              </a:rPr>
              <a:t>lambda_function.js</a:t>
            </a:r>
            <a:endParaRPr lang="en-US"/>
          </a:p>
        </p:txBody>
      </p:sp>
      <p:sp>
        <p:nvSpPr>
          <p:cNvPr id="3" name="Text Placeholder 2">
            <a:extLst>
              <a:ext uri="{FF2B5EF4-FFF2-40B4-BE49-F238E27FC236}">
                <a16:creationId xmlns:a16="http://schemas.microsoft.com/office/drawing/2014/main" id="{7C8132AC-51B8-3BFC-1BE6-263411F4CDC1}"/>
              </a:ext>
            </a:extLst>
          </p:cNvPr>
          <p:cNvSpPr>
            <a:spLocks noGrp="1"/>
          </p:cNvSpPr>
          <p:nvPr>
            <p:ph type="body" sz="quarter" idx="10"/>
          </p:nvPr>
        </p:nvSpPr>
        <p:spPr/>
        <p:txBody>
          <a:bodyPr/>
          <a:lstStyle/>
          <a:p>
            <a:endParaRPr lang="en-US"/>
          </a:p>
        </p:txBody>
      </p:sp>
      <p:pic>
        <p:nvPicPr>
          <p:cNvPr id="4" name="Picture 3" descr="A screenshot of a computer program&#10;&#10;Description automatically generated">
            <a:extLst>
              <a:ext uri="{FF2B5EF4-FFF2-40B4-BE49-F238E27FC236}">
                <a16:creationId xmlns:a16="http://schemas.microsoft.com/office/drawing/2014/main" id="{DB1B2F4F-85D0-791C-254C-E032213B324F}"/>
              </a:ext>
            </a:extLst>
          </p:cNvPr>
          <p:cNvPicPr>
            <a:picLocks noChangeAspect="1"/>
          </p:cNvPicPr>
          <p:nvPr/>
        </p:nvPicPr>
        <p:blipFill>
          <a:blip r:embed="rId2"/>
          <a:stretch>
            <a:fillRect/>
          </a:stretch>
        </p:blipFill>
        <p:spPr>
          <a:xfrm>
            <a:off x="1986249" y="3978680"/>
            <a:ext cx="15368522" cy="9620250"/>
          </a:xfrm>
          <a:prstGeom prst="rect">
            <a:avLst/>
          </a:prstGeom>
        </p:spPr>
      </p:pic>
    </p:spTree>
    <p:extLst>
      <p:ext uri="{BB962C8B-B14F-4D97-AF65-F5344CB8AC3E}">
        <p14:creationId xmlns:p14="http://schemas.microsoft.com/office/powerpoint/2010/main" val="1813906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3283D4-6A0F-1BE1-927A-0ECCF8314B21}"/>
              </a:ext>
            </a:extLst>
          </p:cNvPr>
          <p:cNvSpPr>
            <a:spLocks noGrp="1"/>
          </p:cNvSpPr>
          <p:nvPr>
            <p:ph type="body" sz="quarter" idx="11"/>
          </p:nvPr>
        </p:nvSpPr>
        <p:spPr/>
        <p:txBody>
          <a:bodyPr lIns="0" tIns="0" rIns="0" bIns="0" anchor="t"/>
          <a:lstStyle/>
          <a:p>
            <a:r>
              <a:rPr lang="en-US">
                <a:latin typeface="Arial"/>
                <a:cs typeface="Arial"/>
              </a:rPr>
              <a:t>Frontend Code (JavaScript for CRUD Operations)</a:t>
            </a:r>
            <a:endParaRPr lang="en-US"/>
          </a:p>
        </p:txBody>
      </p:sp>
      <p:sp>
        <p:nvSpPr>
          <p:cNvPr id="3" name="Text Placeholder 2">
            <a:extLst>
              <a:ext uri="{FF2B5EF4-FFF2-40B4-BE49-F238E27FC236}">
                <a16:creationId xmlns:a16="http://schemas.microsoft.com/office/drawing/2014/main" id="{EBC141B7-9AD8-E2A4-37F3-930E1B5EF40C}"/>
              </a:ext>
            </a:extLst>
          </p:cNvPr>
          <p:cNvSpPr>
            <a:spLocks noGrp="1"/>
          </p:cNvSpPr>
          <p:nvPr>
            <p:ph type="body" sz="quarter" idx="10"/>
          </p:nvPr>
        </p:nvSpPr>
        <p:spPr>
          <a:xfrm>
            <a:off x="1980014" y="4224174"/>
            <a:ext cx="21365995" cy="8460195"/>
          </a:xfrm>
        </p:spPr>
        <p:txBody>
          <a:bodyPr lIns="0" tIns="0" rIns="0" bIns="0" anchor="t"/>
          <a:lstStyle/>
          <a:p>
            <a:r>
              <a:rPr lang="en-US">
                <a:latin typeface="Arial"/>
                <a:cs typeface="Arial"/>
              </a:rPr>
              <a:t>The </a:t>
            </a:r>
            <a:r>
              <a:rPr lang="en-US">
                <a:latin typeface="Consolas"/>
                <a:cs typeface="Arial"/>
              </a:rPr>
              <a:t>index.js</a:t>
            </a:r>
            <a:r>
              <a:rPr lang="en-US">
                <a:latin typeface="Arial"/>
                <a:cs typeface="Arial"/>
              </a:rPr>
              <a:t> file for the frontend handles interactions with the backend API and updates the user interface accordingly. </a:t>
            </a:r>
            <a:endParaRPr lang="en-US">
              <a:cs typeface="Arial"/>
            </a:endParaRPr>
          </a:p>
          <a:p>
            <a:endParaRPr lang="en-US">
              <a:latin typeface="Arial"/>
              <a:cs typeface="Arial"/>
            </a:endParaRPr>
          </a:p>
          <a:p>
            <a:pPr marL="285750" indent="-285750">
              <a:buFont typeface="Arial"/>
              <a:buChar char="•"/>
            </a:pPr>
            <a:r>
              <a:rPr lang="en-US">
                <a:cs typeface="Arial"/>
              </a:rPr>
              <a:t>Defines utility functions to make API requests to the backend endpoints.</a:t>
            </a:r>
            <a:endParaRPr lang="en-US"/>
          </a:p>
          <a:p>
            <a:pPr marL="285750" indent="-285750">
              <a:buFont typeface="Arial"/>
              <a:buChar char="•"/>
            </a:pPr>
            <a:r>
              <a:rPr lang="en-US">
                <a:cs typeface="Arial"/>
              </a:rPr>
              <a:t>Implements functions to create, read, update, and delete client entries.</a:t>
            </a:r>
            <a:endParaRPr lang="en-US"/>
          </a:p>
          <a:p>
            <a:pPr marL="285750" indent="-285750">
              <a:buFont typeface="Arial"/>
              <a:buChar char="•"/>
            </a:pPr>
            <a:r>
              <a:rPr lang="en-US">
                <a:cs typeface="Arial"/>
              </a:rPr>
              <a:t>Adds event listeners to form submissions to handle user interactions and update the UI accordingly.</a:t>
            </a:r>
            <a:endParaRPr lang="en-US"/>
          </a:p>
          <a:p>
            <a:endParaRPr lang="en-US">
              <a:cs typeface="Arial"/>
            </a:endParaRPr>
          </a:p>
        </p:txBody>
      </p:sp>
    </p:spTree>
    <p:extLst>
      <p:ext uri="{BB962C8B-B14F-4D97-AF65-F5344CB8AC3E}">
        <p14:creationId xmlns:p14="http://schemas.microsoft.com/office/powerpoint/2010/main" val="4063327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52BD15-8B4D-9747-4E5E-7834900FE0DB}"/>
              </a:ext>
            </a:extLst>
          </p:cNvPr>
          <p:cNvSpPr>
            <a:spLocks noGrp="1"/>
          </p:cNvSpPr>
          <p:nvPr>
            <p:ph type="body" sz="quarter" idx="11"/>
          </p:nvPr>
        </p:nvSpPr>
        <p:spPr/>
        <p:txBody>
          <a:bodyPr lIns="0" tIns="0" rIns="0" bIns="0" anchor="t"/>
          <a:lstStyle/>
          <a:p>
            <a:r>
              <a:rPr lang="en-US">
                <a:latin typeface="Arial"/>
                <a:cs typeface="Arial"/>
              </a:rPr>
              <a:t>Frontend Code </a:t>
            </a:r>
            <a:r>
              <a:rPr lang="en-US" sz="3200" b="0">
                <a:solidFill>
                  <a:srgbClr val="000000"/>
                </a:solidFill>
                <a:latin typeface="Consolas"/>
                <a:cs typeface="Arial"/>
              </a:rPr>
              <a:t>index.js</a:t>
            </a:r>
            <a:endParaRPr lang="en-US"/>
          </a:p>
        </p:txBody>
      </p:sp>
      <p:sp>
        <p:nvSpPr>
          <p:cNvPr id="3" name="Text Placeholder 2">
            <a:extLst>
              <a:ext uri="{FF2B5EF4-FFF2-40B4-BE49-F238E27FC236}">
                <a16:creationId xmlns:a16="http://schemas.microsoft.com/office/drawing/2014/main" id="{7C8132AC-51B8-3BFC-1BE6-263411F4CDC1}"/>
              </a:ext>
            </a:extLst>
          </p:cNvPr>
          <p:cNvSpPr>
            <a:spLocks noGrp="1"/>
          </p:cNvSpPr>
          <p:nvPr>
            <p:ph type="body" sz="quarter" idx="10"/>
          </p:nvPr>
        </p:nvSpPr>
        <p:spPr/>
        <p:txBody>
          <a:bodyPr/>
          <a:lstStyle/>
          <a:p>
            <a:endParaRPr lang="en-US"/>
          </a:p>
        </p:txBody>
      </p:sp>
      <p:pic>
        <p:nvPicPr>
          <p:cNvPr id="5" name="Picture 4" descr="A screenshot of a computer program&#10;&#10;Description automatically generated">
            <a:extLst>
              <a:ext uri="{FF2B5EF4-FFF2-40B4-BE49-F238E27FC236}">
                <a16:creationId xmlns:a16="http://schemas.microsoft.com/office/drawing/2014/main" id="{4B35AEC5-8A3E-6976-B575-B5AEC2B39AD0}"/>
              </a:ext>
            </a:extLst>
          </p:cNvPr>
          <p:cNvPicPr>
            <a:picLocks noChangeAspect="1"/>
          </p:cNvPicPr>
          <p:nvPr/>
        </p:nvPicPr>
        <p:blipFill>
          <a:blip r:embed="rId2"/>
          <a:stretch>
            <a:fillRect/>
          </a:stretch>
        </p:blipFill>
        <p:spPr>
          <a:xfrm>
            <a:off x="1978193" y="3946652"/>
            <a:ext cx="15389171" cy="9610725"/>
          </a:xfrm>
          <a:prstGeom prst="rect">
            <a:avLst/>
          </a:prstGeom>
        </p:spPr>
      </p:pic>
    </p:spTree>
    <p:extLst>
      <p:ext uri="{BB962C8B-B14F-4D97-AF65-F5344CB8AC3E}">
        <p14:creationId xmlns:p14="http://schemas.microsoft.com/office/powerpoint/2010/main" val="3982455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4436-DAB0-8449-9DCA-5BCF4B5C849E}"/>
              </a:ext>
            </a:extLst>
          </p:cNvPr>
          <p:cNvSpPr>
            <a:spLocks noGrp="1"/>
          </p:cNvSpPr>
          <p:nvPr>
            <p:ph type="body" sz="quarter" idx="11"/>
          </p:nvPr>
        </p:nvSpPr>
        <p:spPr/>
        <p:txBody>
          <a:bodyPr/>
          <a:lstStyle/>
          <a:p>
            <a:r>
              <a:rPr lang="en-US"/>
              <a:t>Conclusions</a:t>
            </a:r>
          </a:p>
        </p:txBody>
      </p:sp>
      <p:sp>
        <p:nvSpPr>
          <p:cNvPr id="3" name="Text Placeholder 2">
            <a:extLst>
              <a:ext uri="{FF2B5EF4-FFF2-40B4-BE49-F238E27FC236}">
                <a16:creationId xmlns:a16="http://schemas.microsoft.com/office/drawing/2014/main" id="{B911175E-32A5-9B47-88BF-9261ED111A3B}"/>
              </a:ext>
            </a:extLst>
          </p:cNvPr>
          <p:cNvSpPr>
            <a:spLocks noGrp="1"/>
          </p:cNvSpPr>
          <p:nvPr>
            <p:ph type="body" sz="quarter" idx="10"/>
          </p:nvPr>
        </p:nvSpPr>
        <p:spPr/>
        <p:txBody>
          <a:bodyPr lIns="0" tIns="0" rIns="0" bIns="0" anchor="t"/>
          <a:lstStyle/>
          <a:p>
            <a:r>
              <a:rPr lang="en-US">
                <a:latin typeface="Arial"/>
                <a:cs typeface="Arial"/>
              </a:rPr>
              <a:t>We have been able to meet the project brief and create a fully functional CRM model using AWS resources via </a:t>
            </a:r>
            <a:r>
              <a:rPr lang="en-US" err="1">
                <a:latin typeface="Arial"/>
                <a:cs typeface="Arial"/>
              </a:rPr>
              <a:t>Cloudformation</a:t>
            </a:r>
            <a:r>
              <a:rPr lang="en-US">
                <a:latin typeface="Arial"/>
                <a:cs typeface="Arial"/>
              </a:rPr>
              <a:t>. Our complete report addresses all of the points below in terms of evaluating our model. It is the decision of CGI to decide if our model will be utilized by them given the areas that we have clearly laid out by which our model will be judged against.</a:t>
            </a:r>
            <a:endParaRPr lang="en-US">
              <a:cs typeface="Arial"/>
            </a:endParaRPr>
          </a:p>
          <a:p>
            <a:endParaRPr lang="en-US">
              <a:cs typeface="Arial"/>
            </a:endParaRPr>
          </a:p>
          <a:p>
            <a:endParaRPr lang="en-US">
              <a:cs typeface="Arial"/>
            </a:endParaRPr>
          </a:p>
          <a:p>
            <a:pPr marL="457200" indent="-457200">
              <a:buFont typeface="Arial"/>
              <a:buChar char="•"/>
            </a:pPr>
            <a:r>
              <a:rPr lang="en-US">
                <a:latin typeface="Arial"/>
                <a:cs typeface="Arial"/>
              </a:rPr>
              <a:t>Functionality </a:t>
            </a:r>
          </a:p>
          <a:p>
            <a:pPr marL="457200" indent="-457200">
              <a:buFont typeface="Arial"/>
              <a:buChar char="•"/>
            </a:pPr>
            <a:r>
              <a:rPr lang="en-US">
                <a:latin typeface="Arial"/>
                <a:cs typeface="Arial"/>
              </a:rPr>
              <a:t>Cost</a:t>
            </a:r>
          </a:p>
          <a:p>
            <a:pPr marL="457200" indent="-457200">
              <a:buFont typeface="Arial"/>
              <a:buChar char="•"/>
            </a:pPr>
            <a:r>
              <a:rPr lang="en-US">
                <a:latin typeface="Arial"/>
                <a:cs typeface="Arial"/>
              </a:rPr>
              <a:t>Scalability </a:t>
            </a:r>
          </a:p>
          <a:p>
            <a:pPr marL="457200" indent="-457200">
              <a:buFont typeface="Arial"/>
              <a:buChar char="•"/>
            </a:pPr>
            <a:r>
              <a:rPr lang="en-US">
                <a:latin typeface="Arial"/>
                <a:cs typeface="Arial"/>
              </a:rPr>
              <a:t>Latency/Availability</a:t>
            </a:r>
          </a:p>
          <a:p>
            <a:pPr marL="457200" indent="-457200">
              <a:buFont typeface="Arial"/>
              <a:buChar char="•"/>
            </a:pPr>
            <a:r>
              <a:rPr lang="en-US">
                <a:latin typeface="Arial"/>
                <a:cs typeface="Arial"/>
              </a:rPr>
              <a:t>Storage</a:t>
            </a:r>
            <a:endParaRPr lang="en-US">
              <a:cs typeface="Arial"/>
            </a:endParaRPr>
          </a:p>
        </p:txBody>
      </p:sp>
      <p:pic>
        <p:nvPicPr>
          <p:cNvPr id="5" name="Picture 4">
            <a:extLst>
              <a:ext uri="{FF2B5EF4-FFF2-40B4-BE49-F238E27FC236}">
                <a16:creationId xmlns:a16="http://schemas.microsoft.com/office/drawing/2014/main" id="{3A1D2BD4-82B2-4C82-A1A4-78E660B81114}"/>
              </a:ext>
            </a:extLst>
          </p:cNvPr>
          <p:cNvPicPr>
            <a:picLocks noChangeAspect="1"/>
          </p:cNvPicPr>
          <p:nvPr/>
        </p:nvPicPr>
        <p:blipFill>
          <a:blip r:embed="rId3"/>
          <a:srcRect/>
          <a:stretch/>
        </p:blipFill>
        <p:spPr>
          <a:xfrm>
            <a:off x="19881855" y="0"/>
            <a:ext cx="4001801" cy="2249632"/>
          </a:xfrm>
          <a:prstGeom prst="rect">
            <a:avLst/>
          </a:prstGeom>
        </p:spPr>
      </p:pic>
    </p:spTree>
    <p:extLst>
      <p:ext uri="{BB962C8B-B14F-4D97-AF65-F5344CB8AC3E}">
        <p14:creationId xmlns:p14="http://schemas.microsoft.com/office/powerpoint/2010/main" val="4142491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4436-DAB0-8449-9DCA-5BCF4B5C849E}"/>
              </a:ext>
            </a:extLst>
          </p:cNvPr>
          <p:cNvSpPr>
            <a:spLocks noGrp="1"/>
          </p:cNvSpPr>
          <p:nvPr>
            <p:ph type="body" sz="quarter" idx="11"/>
          </p:nvPr>
        </p:nvSpPr>
        <p:spPr/>
        <p:txBody>
          <a:bodyPr/>
          <a:lstStyle/>
          <a:p>
            <a:r>
              <a:rPr lang="en-US"/>
              <a:t>Evaluation</a:t>
            </a:r>
          </a:p>
        </p:txBody>
      </p:sp>
      <p:sp>
        <p:nvSpPr>
          <p:cNvPr id="3" name="Text Placeholder 2">
            <a:extLst>
              <a:ext uri="{FF2B5EF4-FFF2-40B4-BE49-F238E27FC236}">
                <a16:creationId xmlns:a16="http://schemas.microsoft.com/office/drawing/2014/main" id="{B911175E-32A5-9B47-88BF-9261ED111A3B}"/>
              </a:ext>
            </a:extLst>
          </p:cNvPr>
          <p:cNvSpPr>
            <a:spLocks noGrp="1"/>
          </p:cNvSpPr>
          <p:nvPr>
            <p:ph type="body" sz="quarter" idx="10"/>
          </p:nvPr>
        </p:nvSpPr>
        <p:spPr/>
        <p:txBody>
          <a:bodyPr lIns="0" tIns="0" rIns="0" bIns="0" anchor="t"/>
          <a:lstStyle/>
          <a:p>
            <a:r>
              <a:rPr lang="en-US">
                <a:latin typeface="Arial"/>
                <a:cs typeface="Arial"/>
              </a:rPr>
              <a:t>What would we do differently moving forward and what have we learnt as a team?</a:t>
            </a:r>
            <a:br>
              <a:rPr lang="en-US">
                <a:latin typeface="Arial"/>
                <a:cs typeface="Arial"/>
              </a:rPr>
            </a:br>
            <a:br>
              <a:rPr lang="en-US">
                <a:latin typeface="Arial"/>
                <a:cs typeface="Arial"/>
              </a:rPr>
            </a:br>
            <a:r>
              <a:rPr lang="en-US">
                <a:latin typeface="Arial"/>
                <a:cs typeface="Arial"/>
              </a:rPr>
              <a:t>-   Time constraints (Time given to evaluate existing CRM systems pros and cons to incorporate into our system)</a:t>
            </a:r>
            <a:endParaRPr lang="en-US">
              <a:cs typeface="Arial" panose="020B0604020202020204" pitchFamily="34" charset="0"/>
            </a:endParaRPr>
          </a:p>
          <a:p>
            <a:endParaRPr lang="en-US">
              <a:latin typeface="Arial"/>
              <a:cs typeface="Arial"/>
            </a:endParaRPr>
          </a:p>
          <a:p>
            <a:pPr marL="457200" indent="-457200">
              <a:buFont typeface="Calibri"/>
              <a:buChar char="-"/>
            </a:pPr>
            <a:r>
              <a:rPr lang="en-US">
                <a:latin typeface="Arial"/>
                <a:cs typeface="Arial"/>
              </a:rPr>
              <a:t>Developed a thorough understanding of </a:t>
            </a:r>
            <a:r>
              <a:rPr lang="en-US" err="1">
                <a:latin typeface="Arial"/>
                <a:cs typeface="Arial"/>
              </a:rPr>
              <a:t>Cloudformation</a:t>
            </a:r>
            <a:r>
              <a:rPr lang="en-US">
                <a:latin typeface="Arial"/>
                <a:cs typeface="Arial"/>
              </a:rPr>
              <a:t> as an </a:t>
            </a:r>
            <a:r>
              <a:rPr lang="en-US" err="1">
                <a:latin typeface="Arial"/>
                <a:cs typeface="Arial"/>
              </a:rPr>
              <a:t>an</a:t>
            </a:r>
            <a:r>
              <a:rPr lang="en-US">
                <a:latin typeface="Arial"/>
                <a:cs typeface="Arial"/>
              </a:rPr>
              <a:t> automation tool for building effective web application infrastructure that can be accessed through the internet.</a:t>
            </a:r>
          </a:p>
          <a:p>
            <a:endParaRPr lang="en-US">
              <a:latin typeface="Arial"/>
              <a:cs typeface="Arial"/>
            </a:endParaRPr>
          </a:p>
          <a:p>
            <a:pPr marL="457200" indent="-457200">
              <a:buFont typeface="Calibri"/>
              <a:buChar char="-"/>
            </a:pPr>
            <a:r>
              <a:rPr lang="en-US">
                <a:latin typeface="Arial"/>
                <a:cs typeface="Arial"/>
              </a:rPr>
              <a:t>A challenging and ultimately rewarding project. Testing areas of our expertise and fully utilized what we have learnt through the duration of the bootcamp so far</a:t>
            </a:r>
          </a:p>
          <a:p>
            <a:pPr marL="457200" indent="-457200">
              <a:buFont typeface="Calibri"/>
              <a:buChar char="-"/>
            </a:pPr>
            <a:endParaRPr lang="en-US">
              <a:latin typeface="Arial"/>
              <a:cs typeface="Arial"/>
            </a:endParaRPr>
          </a:p>
          <a:p>
            <a:pPr marL="457200" indent="-457200">
              <a:buFont typeface="Calibri"/>
              <a:buChar char="-"/>
            </a:pPr>
            <a:r>
              <a:rPr lang="en-US">
                <a:latin typeface="Arial"/>
                <a:cs typeface="Arial"/>
              </a:rPr>
              <a:t>A big thanks to the project team, </a:t>
            </a:r>
            <a:r>
              <a:rPr lang="en-US" err="1">
                <a:latin typeface="Arial"/>
                <a:cs typeface="Arial"/>
              </a:rPr>
              <a:t>co-ordinators</a:t>
            </a:r>
            <a:r>
              <a:rPr lang="en-US">
                <a:latin typeface="Arial"/>
                <a:cs typeface="Arial"/>
              </a:rPr>
              <a:t> and everyone involved in this project!</a:t>
            </a:r>
          </a:p>
          <a:p>
            <a:pPr marL="457200" indent="-457200">
              <a:buFont typeface="Calibri"/>
              <a:buChar char="-"/>
            </a:pPr>
            <a:endParaRPr lang="en-US">
              <a:latin typeface="Arial"/>
              <a:cs typeface="Arial"/>
            </a:endParaRPr>
          </a:p>
          <a:p>
            <a:pPr marL="457200" indent="-457200">
              <a:buFont typeface="Calibri"/>
              <a:buChar char="-"/>
            </a:pPr>
            <a:endParaRPr lang="en-US">
              <a:latin typeface="Arial"/>
              <a:cs typeface="Arial"/>
            </a:endParaRPr>
          </a:p>
        </p:txBody>
      </p:sp>
      <p:pic>
        <p:nvPicPr>
          <p:cNvPr id="5" name="Picture 4">
            <a:extLst>
              <a:ext uri="{FF2B5EF4-FFF2-40B4-BE49-F238E27FC236}">
                <a16:creationId xmlns:a16="http://schemas.microsoft.com/office/drawing/2014/main" id="{24890AF2-FC18-4000-8A8D-5411441F689C}"/>
              </a:ext>
            </a:extLst>
          </p:cNvPr>
          <p:cNvPicPr>
            <a:picLocks noChangeAspect="1"/>
          </p:cNvPicPr>
          <p:nvPr/>
        </p:nvPicPr>
        <p:blipFill>
          <a:blip r:embed="rId2"/>
          <a:srcRect/>
          <a:stretch/>
        </p:blipFill>
        <p:spPr>
          <a:xfrm>
            <a:off x="19881855" y="0"/>
            <a:ext cx="4001801" cy="2249632"/>
          </a:xfrm>
          <a:prstGeom prst="rect">
            <a:avLst/>
          </a:prstGeom>
        </p:spPr>
      </p:pic>
    </p:spTree>
    <p:extLst>
      <p:ext uri="{BB962C8B-B14F-4D97-AF65-F5344CB8AC3E}">
        <p14:creationId xmlns:p14="http://schemas.microsoft.com/office/powerpoint/2010/main" val="2450378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4594FE-FAB7-3E45-B5CB-40D5EFEBE98B}"/>
              </a:ext>
            </a:extLst>
          </p:cNvPr>
          <p:cNvSpPr>
            <a:spLocks noGrp="1"/>
          </p:cNvSpPr>
          <p:nvPr>
            <p:ph type="body" sz="quarter" idx="10"/>
          </p:nvPr>
        </p:nvSpPr>
        <p:spPr>
          <a:xfrm>
            <a:off x="1979999" y="3370581"/>
            <a:ext cx="17347092" cy="6509474"/>
          </a:xfrm>
        </p:spPr>
        <p:txBody>
          <a:bodyPr/>
          <a:lstStyle/>
          <a:p>
            <a:r>
              <a:rPr lang="en-US" sz="11500" b="1"/>
              <a:t>Thank you for listening! Any questions?</a:t>
            </a:r>
          </a:p>
          <a:p>
            <a:endParaRPr lang="en-US" b="1"/>
          </a:p>
          <a:p>
            <a:endParaRPr lang="en-US" b="1"/>
          </a:p>
          <a:p>
            <a:r>
              <a:rPr lang="en-US" b="1"/>
              <a:t>0161 686 5770</a:t>
            </a:r>
          </a:p>
          <a:p>
            <a:r>
              <a:rPr lang="en-US" b="1"/>
              <a:t>info@in4group.co.uk</a:t>
            </a:r>
          </a:p>
          <a:p>
            <a:r>
              <a:rPr lang="en-US" b="1"/>
              <a:t>Twitter @IN4Group</a:t>
            </a:r>
          </a:p>
          <a:p>
            <a:r>
              <a:rPr lang="en-US" b="1"/>
              <a:t>www.in4group.co.uk</a:t>
            </a:r>
          </a:p>
        </p:txBody>
      </p:sp>
    </p:spTree>
    <p:extLst>
      <p:ext uri="{BB962C8B-B14F-4D97-AF65-F5344CB8AC3E}">
        <p14:creationId xmlns:p14="http://schemas.microsoft.com/office/powerpoint/2010/main" val="35648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5B535A-95FC-5642-BCE2-3FD1BCDF0AA2}"/>
              </a:ext>
            </a:extLst>
          </p:cNvPr>
          <p:cNvSpPr>
            <a:spLocks noGrp="1"/>
          </p:cNvSpPr>
          <p:nvPr>
            <p:ph type="body" sz="quarter" idx="11"/>
          </p:nvPr>
        </p:nvSpPr>
        <p:spPr/>
        <p:txBody>
          <a:bodyPr lIns="0" tIns="0" rIns="0" bIns="0" anchor="t"/>
          <a:lstStyle/>
          <a:p>
            <a:r>
              <a:rPr lang="en-US">
                <a:latin typeface="Arial"/>
                <a:cs typeface="Arial"/>
              </a:rPr>
              <a:t>Team Leader – Stuart Salvara</a:t>
            </a:r>
          </a:p>
        </p:txBody>
      </p:sp>
      <p:sp>
        <p:nvSpPr>
          <p:cNvPr id="3" name="Text Placeholder 2">
            <a:extLst>
              <a:ext uri="{FF2B5EF4-FFF2-40B4-BE49-F238E27FC236}">
                <a16:creationId xmlns:a16="http://schemas.microsoft.com/office/drawing/2014/main" id="{3208D605-7348-0549-BBF8-830EEEAA2408}"/>
              </a:ext>
            </a:extLst>
          </p:cNvPr>
          <p:cNvSpPr>
            <a:spLocks noGrp="1"/>
          </p:cNvSpPr>
          <p:nvPr>
            <p:ph type="body" sz="quarter" idx="10"/>
          </p:nvPr>
        </p:nvSpPr>
        <p:spPr/>
        <p:txBody>
          <a:bodyPr lIns="0" tIns="0" rIns="0" bIns="0" anchor="t"/>
          <a:lstStyle/>
          <a:p>
            <a:endParaRPr lang="en-US" b="1">
              <a:solidFill>
                <a:srgbClr val="000000"/>
              </a:solidFill>
              <a:latin typeface="Arial"/>
              <a:cs typeface="Arial"/>
            </a:endParaRPr>
          </a:p>
          <a:p>
            <a:pPr marL="457200" indent="-457200">
              <a:buFontTx/>
              <a:buChar char="-"/>
            </a:pPr>
            <a:r>
              <a:rPr lang="en-US" b="1">
                <a:solidFill>
                  <a:srgbClr val="000000"/>
                </a:solidFill>
                <a:latin typeface="Arial"/>
                <a:cs typeface="Arial"/>
              </a:rPr>
              <a:t>Graduated from London Metropolitan University in 2003. </a:t>
            </a:r>
          </a:p>
          <a:p>
            <a:pPr marL="457200" indent="-457200">
              <a:buFontTx/>
              <a:buChar char="-"/>
            </a:pPr>
            <a:r>
              <a:rPr lang="en-US" b="1">
                <a:solidFill>
                  <a:srgbClr val="000000"/>
                </a:solidFill>
                <a:latin typeface="Arial"/>
                <a:cs typeface="Arial"/>
              </a:rPr>
              <a:t>Having worked in finance for over 15 years and now hoping to move into a career in cloud computing upon bootcamp completion.</a:t>
            </a:r>
          </a:p>
          <a:p>
            <a:pPr marL="457200" indent="-457200">
              <a:buFontTx/>
              <a:buChar char="-"/>
            </a:pPr>
            <a:r>
              <a:rPr lang="en-US" b="1">
                <a:solidFill>
                  <a:srgbClr val="000000"/>
                </a:solidFill>
                <a:latin typeface="Arial"/>
                <a:cs typeface="Arial"/>
              </a:rPr>
              <a:t>Research interests – Interested in technology, specifically cloud computing, finance, crypto currency and investing </a:t>
            </a:r>
          </a:p>
          <a:p>
            <a:pPr marL="457200" indent="-457200">
              <a:buFontTx/>
              <a:buChar char="-"/>
            </a:pPr>
            <a:r>
              <a:rPr lang="en-US" b="1">
                <a:latin typeface="Arial"/>
                <a:cs typeface="Arial"/>
              </a:rPr>
              <a:t>Group 1 - Team Leader</a:t>
            </a:r>
          </a:p>
          <a:p>
            <a:pPr marL="457200" indent="-457200">
              <a:buFontTx/>
              <a:buChar char="-"/>
            </a:pPr>
            <a:endParaRPr lang="en-US" b="1"/>
          </a:p>
          <a:p>
            <a:pPr marL="457200" indent="-457200">
              <a:buFontTx/>
              <a:buChar char="-"/>
            </a:pPr>
            <a:endParaRPr lang="en-US" b="1"/>
          </a:p>
        </p:txBody>
      </p:sp>
      <p:pic>
        <p:nvPicPr>
          <p:cNvPr id="7" name="Picture Placeholder 6">
            <a:extLst>
              <a:ext uri="{FF2B5EF4-FFF2-40B4-BE49-F238E27FC236}">
                <a16:creationId xmlns:a16="http://schemas.microsoft.com/office/drawing/2014/main" id="{0E40E03A-E1F9-7341-BEB7-E798B83351DC}"/>
              </a:ext>
            </a:extLst>
          </p:cNvPr>
          <p:cNvPicPr>
            <a:picLocks noGrp="1" noChangeAspect="1"/>
          </p:cNvPicPr>
          <p:nvPr>
            <p:ph type="pic" sz="quarter" idx="12"/>
          </p:nvPr>
        </p:nvPicPr>
        <p:blipFill>
          <a:blip r:embed="rId2"/>
          <a:srcRect l="18860" r="18860"/>
          <a:stretch>
            <a:fillRect/>
          </a:stretch>
        </p:blipFill>
        <p:spPr/>
      </p:pic>
      <p:pic>
        <p:nvPicPr>
          <p:cNvPr id="6" name="Picture 5">
            <a:extLst>
              <a:ext uri="{FF2B5EF4-FFF2-40B4-BE49-F238E27FC236}">
                <a16:creationId xmlns:a16="http://schemas.microsoft.com/office/drawing/2014/main" id="{E0490EFF-2751-4C66-BDA5-E8CA00964684}"/>
              </a:ext>
            </a:extLst>
          </p:cNvPr>
          <p:cNvPicPr>
            <a:picLocks noChangeAspect="1"/>
          </p:cNvPicPr>
          <p:nvPr/>
        </p:nvPicPr>
        <p:blipFill>
          <a:blip r:embed="rId3"/>
          <a:srcRect/>
          <a:stretch/>
        </p:blipFill>
        <p:spPr>
          <a:xfrm>
            <a:off x="276004" y="11559553"/>
            <a:ext cx="4001801" cy="2249632"/>
          </a:xfrm>
          <a:prstGeom prst="rect">
            <a:avLst/>
          </a:prstGeom>
        </p:spPr>
      </p:pic>
    </p:spTree>
    <p:extLst>
      <p:ext uri="{BB962C8B-B14F-4D97-AF65-F5344CB8AC3E}">
        <p14:creationId xmlns:p14="http://schemas.microsoft.com/office/powerpoint/2010/main" val="50234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4436-DAB0-8449-9DCA-5BCF4B5C849E}"/>
              </a:ext>
            </a:extLst>
          </p:cNvPr>
          <p:cNvSpPr>
            <a:spLocks noGrp="1"/>
          </p:cNvSpPr>
          <p:nvPr>
            <p:ph type="body" sz="quarter" idx="11"/>
          </p:nvPr>
        </p:nvSpPr>
        <p:spPr/>
        <p:txBody>
          <a:bodyPr/>
          <a:lstStyle/>
          <a:p>
            <a:r>
              <a:rPr lang="en-US"/>
              <a:t>Methodology</a:t>
            </a:r>
          </a:p>
        </p:txBody>
      </p:sp>
      <p:sp>
        <p:nvSpPr>
          <p:cNvPr id="3" name="Text Placeholder 2">
            <a:extLst>
              <a:ext uri="{FF2B5EF4-FFF2-40B4-BE49-F238E27FC236}">
                <a16:creationId xmlns:a16="http://schemas.microsoft.com/office/drawing/2014/main" id="{B911175E-32A5-9B47-88BF-9261ED111A3B}"/>
              </a:ext>
            </a:extLst>
          </p:cNvPr>
          <p:cNvSpPr>
            <a:spLocks noGrp="1"/>
          </p:cNvSpPr>
          <p:nvPr>
            <p:ph type="body" sz="quarter" idx="10"/>
          </p:nvPr>
        </p:nvSpPr>
        <p:spPr/>
        <p:txBody>
          <a:bodyPr lIns="0" tIns="0" rIns="0" bIns="0" anchor="t"/>
          <a:lstStyle/>
          <a:p>
            <a:endParaRPr lang="en-US">
              <a:cs typeface="Arial"/>
            </a:endParaRPr>
          </a:p>
          <a:p>
            <a:pPr marL="457200" indent="-457200">
              <a:buFont typeface="Arial"/>
              <a:buChar char="•"/>
            </a:pPr>
            <a:endParaRPr lang="en-US">
              <a:cs typeface="Arial"/>
            </a:endParaRPr>
          </a:p>
          <a:p>
            <a:pPr marL="457200" indent="-457200">
              <a:buFont typeface="Arial"/>
              <a:buChar char="•"/>
            </a:pPr>
            <a:endParaRPr lang="en-US">
              <a:cs typeface="Arial"/>
            </a:endParaRPr>
          </a:p>
          <a:p>
            <a:endParaRPr lang="en-US">
              <a:cs typeface="Arial"/>
            </a:endParaRPr>
          </a:p>
        </p:txBody>
      </p:sp>
      <p:pic>
        <p:nvPicPr>
          <p:cNvPr id="5" name="Picture 4">
            <a:extLst>
              <a:ext uri="{FF2B5EF4-FFF2-40B4-BE49-F238E27FC236}">
                <a16:creationId xmlns:a16="http://schemas.microsoft.com/office/drawing/2014/main" id="{50560B78-C88A-4DCC-BD80-747E21943D40}"/>
              </a:ext>
            </a:extLst>
          </p:cNvPr>
          <p:cNvPicPr>
            <a:picLocks noChangeAspect="1"/>
          </p:cNvPicPr>
          <p:nvPr/>
        </p:nvPicPr>
        <p:blipFill>
          <a:blip r:embed="rId3"/>
          <a:srcRect/>
          <a:stretch/>
        </p:blipFill>
        <p:spPr>
          <a:xfrm>
            <a:off x="19881855" y="0"/>
            <a:ext cx="4001801" cy="2249632"/>
          </a:xfrm>
          <a:prstGeom prst="rect">
            <a:avLst/>
          </a:prstGeom>
        </p:spPr>
      </p:pic>
      <p:graphicFrame>
        <p:nvGraphicFramePr>
          <p:cNvPr id="7" name="Table 6">
            <a:extLst>
              <a:ext uri="{FF2B5EF4-FFF2-40B4-BE49-F238E27FC236}">
                <a16:creationId xmlns:a16="http://schemas.microsoft.com/office/drawing/2014/main" id="{2BEB195F-4C09-598B-7763-FCA48D212639}"/>
              </a:ext>
            </a:extLst>
          </p:cNvPr>
          <p:cNvGraphicFramePr>
            <a:graphicFrameLocks noGrp="1"/>
          </p:cNvGraphicFramePr>
          <p:nvPr>
            <p:extLst>
              <p:ext uri="{D42A27DB-BD31-4B8C-83A1-F6EECF244321}">
                <p14:modId xmlns:p14="http://schemas.microsoft.com/office/powerpoint/2010/main" val="86063127"/>
              </p:ext>
            </p:extLst>
          </p:nvPr>
        </p:nvGraphicFramePr>
        <p:xfrm>
          <a:off x="1431983" y="5496722"/>
          <a:ext cx="21520932" cy="4951914"/>
        </p:xfrm>
        <a:graphic>
          <a:graphicData uri="http://schemas.openxmlformats.org/drawingml/2006/table">
            <a:tbl>
              <a:tblPr bandRow="1">
                <a:tableStyleId>{5C22544A-7EE6-4342-B048-85BDC9FD1C3A}</a:tableStyleId>
              </a:tblPr>
              <a:tblGrid>
                <a:gridCol w="10760466">
                  <a:extLst>
                    <a:ext uri="{9D8B030D-6E8A-4147-A177-3AD203B41FA5}">
                      <a16:colId xmlns:a16="http://schemas.microsoft.com/office/drawing/2014/main" val="1629305772"/>
                    </a:ext>
                  </a:extLst>
                </a:gridCol>
                <a:gridCol w="10760466">
                  <a:extLst>
                    <a:ext uri="{9D8B030D-6E8A-4147-A177-3AD203B41FA5}">
                      <a16:colId xmlns:a16="http://schemas.microsoft.com/office/drawing/2014/main" val="924600018"/>
                    </a:ext>
                  </a:extLst>
                </a:gridCol>
              </a:tblGrid>
              <a:tr h="825319">
                <a:tc>
                  <a:txBody>
                    <a:bodyPr/>
                    <a:lstStyle/>
                    <a:p>
                      <a:r>
                        <a:rPr lang="en-US" b="1"/>
                        <a:t>Stage</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tc>
                  <a:txBody>
                    <a:bodyPr/>
                    <a:lstStyle/>
                    <a:p>
                      <a:r>
                        <a:rPr lang="en-US" b="1"/>
                        <a:t>Actions</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solidFill>
                  </a:tcPr>
                </a:tc>
                <a:extLst>
                  <a:ext uri="{0D108BD9-81ED-4DB2-BD59-A6C34878D82A}">
                    <a16:rowId xmlns:a16="http://schemas.microsoft.com/office/drawing/2014/main" val="3672854596"/>
                  </a:ext>
                </a:extLst>
              </a:tr>
              <a:tr h="825319">
                <a:tc>
                  <a:txBody>
                    <a:bodyPr/>
                    <a:lstStyle/>
                    <a:p>
                      <a:r>
                        <a:rPr lang="en-US" b="1"/>
                        <a:t>Research CRM Models</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r>
                        <a:rPr lang="en-US"/>
                        <a:t>Studied existing CRM models like Salesforce to identify key functionalities for the proof-of-concept.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4141272800"/>
                  </a:ext>
                </a:extLst>
              </a:tr>
              <a:tr h="825319">
                <a:tc>
                  <a:txBody>
                    <a:bodyPr/>
                    <a:lstStyle/>
                    <a:p>
                      <a:r>
                        <a:rPr lang="en-US" b="1"/>
                        <a:t>Determine Infrastructure Architecture</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r>
                        <a:rPr lang="en-US"/>
                        <a:t>Decided on a three-tier architecture: Presentation layer, Logic layer, and Data layer.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1234157405"/>
                  </a:ext>
                </a:extLst>
              </a:tr>
              <a:tr h="825319">
                <a:tc>
                  <a:txBody>
                    <a:bodyPr/>
                    <a:lstStyle/>
                    <a:p>
                      <a:r>
                        <a:rPr lang="en-US" b="1"/>
                        <a:t>Define Components of the Web Application</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r>
                        <a:rPr lang="en-US"/>
                        <a:t>Identified necessary components: Subnets, VPC, NAT Gateway, EC2 instances, ALB, ASG.</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3759705113"/>
                  </a:ext>
                </a:extLst>
              </a:tr>
              <a:tr h="825319">
                <a:tc>
                  <a:txBody>
                    <a:bodyPr/>
                    <a:lstStyle/>
                    <a:p>
                      <a:r>
                        <a:rPr lang="en-US" b="1"/>
                        <a:t>Select AWS Services</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r>
                        <a:rPr lang="en-US"/>
                        <a:t>Chose relevant AWS services: IAM, CloudFormation, Amazon RDS.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370995672"/>
                  </a:ext>
                </a:extLst>
              </a:tr>
              <a:tr h="825319">
                <a:tc>
                  <a:txBody>
                    <a:bodyPr/>
                    <a:lstStyle/>
                    <a:p>
                      <a:r>
                        <a:rPr lang="en-US" b="1"/>
                        <a:t>Cost Estimation and Monitoring</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r>
                        <a:rPr lang="en-US"/>
                        <a:t>Estimated project costs and planned for post-deployment cost monitoring using AWS tools.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586247207"/>
                  </a:ext>
                </a:extLst>
              </a:tr>
            </a:tbl>
          </a:graphicData>
        </a:graphic>
      </p:graphicFrame>
    </p:spTree>
    <p:extLst>
      <p:ext uri="{BB962C8B-B14F-4D97-AF65-F5344CB8AC3E}">
        <p14:creationId xmlns:p14="http://schemas.microsoft.com/office/powerpoint/2010/main" val="2513710778"/>
      </p:ext>
    </p:extLst>
  </p:cSld>
  <p:clrMapOvr>
    <a:masterClrMapping/>
  </p:clrMapOvr>
  <p:extLst>
    <p:ext uri="{6950BFC3-D8DA-4A85-94F7-54DA5524770B}">
      <p188:commentRel xmlns="" xmlns:p188="http://schemas.microsoft.com/office/powerpoint/2018/8/main" r:id="rId4"/>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4436-DAB0-8449-9DCA-5BCF4B5C849E}"/>
              </a:ext>
            </a:extLst>
          </p:cNvPr>
          <p:cNvSpPr>
            <a:spLocks noGrp="1"/>
          </p:cNvSpPr>
          <p:nvPr>
            <p:ph type="body" sz="quarter" idx="11"/>
          </p:nvPr>
        </p:nvSpPr>
        <p:spPr>
          <a:xfrm>
            <a:off x="19090850" y="4686558"/>
            <a:ext cx="4534792" cy="481277"/>
          </a:xfrm>
        </p:spPr>
        <p:txBody>
          <a:bodyPr lIns="0" tIns="0" rIns="0" bIns="0" anchor="t"/>
          <a:lstStyle/>
          <a:p>
            <a:r>
              <a:rPr lang="en-US">
                <a:latin typeface="Arial"/>
                <a:cs typeface="Arial"/>
              </a:rPr>
              <a:t>The three-tier web </a:t>
            </a:r>
            <a:endParaRPr lang="en-US">
              <a:cs typeface="Arial"/>
            </a:endParaRPr>
          </a:p>
          <a:p>
            <a:r>
              <a:rPr lang="en-US">
                <a:latin typeface="Arial"/>
                <a:cs typeface="Arial"/>
              </a:rPr>
              <a:t>application design</a:t>
            </a:r>
            <a:endParaRPr lang="en-US">
              <a:cs typeface="Arial"/>
            </a:endParaRPr>
          </a:p>
        </p:txBody>
      </p:sp>
      <p:sp>
        <p:nvSpPr>
          <p:cNvPr id="3" name="Text Placeholder 2">
            <a:extLst>
              <a:ext uri="{FF2B5EF4-FFF2-40B4-BE49-F238E27FC236}">
                <a16:creationId xmlns:a16="http://schemas.microsoft.com/office/drawing/2014/main" id="{B911175E-32A5-9B47-88BF-9261ED111A3B}"/>
              </a:ext>
            </a:extLst>
          </p:cNvPr>
          <p:cNvSpPr>
            <a:spLocks noGrp="1"/>
          </p:cNvSpPr>
          <p:nvPr>
            <p:ph type="body" sz="quarter" idx="10"/>
          </p:nvPr>
        </p:nvSpPr>
        <p:spPr>
          <a:xfrm flipH="1" flipV="1">
            <a:off x="29834290" y="20716032"/>
            <a:ext cx="1234627" cy="78998"/>
          </a:xfrm>
        </p:spPr>
        <p:txBody>
          <a:bodyPr/>
          <a:lstStyle/>
          <a:p>
            <a:endParaRPr lang="en-US"/>
          </a:p>
        </p:txBody>
      </p:sp>
      <p:pic>
        <p:nvPicPr>
          <p:cNvPr id="5" name="Picture 4">
            <a:extLst>
              <a:ext uri="{FF2B5EF4-FFF2-40B4-BE49-F238E27FC236}">
                <a16:creationId xmlns:a16="http://schemas.microsoft.com/office/drawing/2014/main" id="{F22F4DBA-35C3-4C7A-9081-1E99ACE27A9A}"/>
              </a:ext>
            </a:extLst>
          </p:cNvPr>
          <p:cNvPicPr>
            <a:picLocks noChangeAspect="1"/>
          </p:cNvPicPr>
          <p:nvPr/>
        </p:nvPicPr>
        <p:blipFill>
          <a:blip r:embed="rId2"/>
          <a:srcRect/>
          <a:stretch/>
        </p:blipFill>
        <p:spPr>
          <a:xfrm>
            <a:off x="19881855" y="0"/>
            <a:ext cx="4001801" cy="2249632"/>
          </a:xfrm>
          <a:prstGeom prst="rect">
            <a:avLst/>
          </a:prstGeom>
        </p:spPr>
      </p:pic>
      <p:pic>
        <p:nvPicPr>
          <p:cNvPr id="6" name="Picture 2" descr="A screenshot of a computer&#10;&#10;Description automatically generated">
            <a:extLst>
              <a:ext uri="{FF2B5EF4-FFF2-40B4-BE49-F238E27FC236}">
                <a16:creationId xmlns:a16="http://schemas.microsoft.com/office/drawing/2014/main" id="{462C4030-1CB0-080F-1A24-7F36FB163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592" y="1378869"/>
            <a:ext cx="14549862" cy="1216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98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FC612E-ADA5-4582-8FD2-9CBE41DDC1D7}"/>
              </a:ext>
            </a:extLst>
          </p:cNvPr>
          <p:cNvPicPr>
            <a:picLocks noChangeAspect="1"/>
          </p:cNvPicPr>
          <p:nvPr/>
        </p:nvPicPr>
        <p:blipFill>
          <a:blip r:embed="rId2"/>
          <a:srcRect/>
          <a:stretch/>
        </p:blipFill>
        <p:spPr>
          <a:xfrm>
            <a:off x="19881855" y="0"/>
            <a:ext cx="4001801" cy="2249632"/>
          </a:xfrm>
          <a:prstGeom prst="rect">
            <a:avLst/>
          </a:prstGeom>
        </p:spPr>
      </p:pic>
      <p:sp>
        <p:nvSpPr>
          <p:cNvPr id="22" name="TextBox 56">
            <a:extLst>
              <a:ext uri="{FF2B5EF4-FFF2-40B4-BE49-F238E27FC236}">
                <a16:creationId xmlns:a16="http://schemas.microsoft.com/office/drawing/2014/main" id="{525CFC2B-FFA5-7B46-AA85-0E92584B7C36}"/>
              </a:ext>
            </a:extLst>
          </p:cNvPr>
          <p:cNvSpPr txBox="1"/>
          <p:nvPr/>
        </p:nvSpPr>
        <p:spPr>
          <a:xfrm>
            <a:off x="18085222" y="6707123"/>
            <a:ext cx="4798153" cy="1312178"/>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a:latin typeface="Arial"/>
                <a:cs typeface="Arial"/>
              </a:rPr>
              <a:t>ALB</a:t>
            </a:r>
            <a:r>
              <a:rPr lang="en-US" sz="2000">
                <a:latin typeface="Arial"/>
                <a:cs typeface="Arial"/>
              </a:rPr>
              <a:t> – Application Load balancer</a:t>
            </a:r>
          </a:p>
          <a:p>
            <a:r>
              <a:rPr lang="en-US" sz="2000" b="1">
                <a:latin typeface="Arial"/>
                <a:cs typeface="Arial"/>
              </a:rPr>
              <a:t>EC2</a:t>
            </a:r>
            <a:r>
              <a:rPr lang="en-US" sz="2000">
                <a:latin typeface="Arial"/>
                <a:cs typeface="Arial"/>
              </a:rPr>
              <a:t> – EC 2 Instance</a:t>
            </a:r>
          </a:p>
          <a:p>
            <a:r>
              <a:rPr lang="en-US" sz="2000" b="1">
                <a:latin typeface="Arial"/>
                <a:cs typeface="Arial"/>
              </a:rPr>
              <a:t>ASG</a:t>
            </a:r>
            <a:r>
              <a:rPr lang="en-US" sz="2000">
                <a:latin typeface="Arial"/>
                <a:cs typeface="Arial"/>
              </a:rPr>
              <a:t> – Auto Scaling Group</a:t>
            </a:r>
          </a:p>
          <a:p>
            <a:r>
              <a:rPr lang="en-US" sz="2000" b="1">
                <a:latin typeface="Arial"/>
                <a:cs typeface="Arial"/>
              </a:rPr>
              <a:t>VPC</a:t>
            </a:r>
            <a:r>
              <a:rPr lang="en-US" sz="2000">
                <a:latin typeface="Arial"/>
                <a:cs typeface="Arial"/>
              </a:rPr>
              <a:t> – Virtual private cloud</a:t>
            </a:r>
          </a:p>
        </p:txBody>
      </p:sp>
      <p:sp>
        <p:nvSpPr>
          <p:cNvPr id="52" name="Text Placeholder 51">
            <a:extLst>
              <a:ext uri="{FF2B5EF4-FFF2-40B4-BE49-F238E27FC236}">
                <a16:creationId xmlns:a16="http://schemas.microsoft.com/office/drawing/2014/main" id="{1DEDE244-8500-C889-470B-480FDC978EFE}"/>
              </a:ext>
            </a:extLst>
          </p:cNvPr>
          <p:cNvSpPr>
            <a:spLocks noGrp="1"/>
          </p:cNvSpPr>
          <p:nvPr>
            <p:ph type="body" sz="quarter" idx="11"/>
          </p:nvPr>
        </p:nvSpPr>
        <p:spPr>
          <a:xfrm>
            <a:off x="1900778" y="2529207"/>
            <a:ext cx="12599987" cy="612981"/>
          </a:xfrm>
        </p:spPr>
        <p:txBody>
          <a:bodyPr lIns="0" tIns="0" rIns="0" bIns="0" anchor="t"/>
          <a:lstStyle/>
          <a:p>
            <a:r>
              <a:rPr lang="en-US">
                <a:latin typeface="Arial"/>
                <a:cs typeface="Arial"/>
              </a:rPr>
              <a:t>Components of Three-tier web application design</a:t>
            </a:r>
            <a:endParaRPr lang="en-US" err="1"/>
          </a:p>
        </p:txBody>
      </p:sp>
      <p:graphicFrame>
        <p:nvGraphicFramePr>
          <p:cNvPr id="3" name="Diagram 2">
            <a:extLst>
              <a:ext uri="{FF2B5EF4-FFF2-40B4-BE49-F238E27FC236}">
                <a16:creationId xmlns:a16="http://schemas.microsoft.com/office/drawing/2014/main" id="{FFE918C9-4BBD-9D97-497F-2D699132A95F}"/>
              </a:ext>
            </a:extLst>
          </p:cNvPr>
          <p:cNvGraphicFramePr/>
          <p:nvPr>
            <p:extLst>
              <p:ext uri="{D42A27DB-BD31-4B8C-83A1-F6EECF244321}">
                <p14:modId xmlns:p14="http://schemas.microsoft.com/office/powerpoint/2010/main" val="3000823132"/>
              </p:ext>
            </p:extLst>
          </p:nvPr>
        </p:nvGraphicFramePr>
        <p:xfrm>
          <a:off x="3285634" y="3593135"/>
          <a:ext cx="13975839" cy="95021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47" name="Oval 2646">
            <a:extLst>
              <a:ext uri="{FF2B5EF4-FFF2-40B4-BE49-F238E27FC236}">
                <a16:creationId xmlns:a16="http://schemas.microsoft.com/office/drawing/2014/main" id="{D3E39E9B-AE59-5C23-8FEC-55699864F081}"/>
              </a:ext>
            </a:extLst>
          </p:cNvPr>
          <p:cNvSpPr/>
          <p:nvPr/>
        </p:nvSpPr>
        <p:spPr>
          <a:xfrm>
            <a:off x="8862916" y="7206794"/>
            <a:ext cx="3040355" cy="29866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a:t>CRM </a:t>
            </a:r>
          </a:p>
          <a:p>
            <a:pPr algn="ctr"/>
            <a:r>
              <a:rPr lang="en-US"/>
              <a:t>WEB APPLICATION COMPONENTS</a:t>
            </a:r>
          </a:p>
        </p:txBody>
      </p:sp>
      <p:cxnSp>
        <p:nvCxnSpPr>
          <p:cNvPr id="2648" name="Straight Arrow Connector 2647">
            <a:extLst>
              <a:ext uri="{FF2B5EF4-FFF2-40B4-BE49-F238E27FC236}">
                <a16:creationId xmlns:a16="http://schemas.microsoft.com/office/drawing/2014/main" id="{988B66CA-151C-02EF-D1AB-5C72F3E8D9C7}"/>
              </a:ext>
            </a:extLst>
          </p:cNvPr>
          <p:cNvCxnSpPr/>
          <p:nvPr/>
        </p:nvCxnSpPr>
        <p:spPr>
          <a:xfrm flipH="1">
            <a:off x="10283369" y="5329806"/>
            <a:ext cx="53631" cy="189681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76" name="Straight Arrow Connector 2775">
            <a:extLst>
              <a:ext uri="{FF2B5EF4-FFF2-40B4-BE49-F238E27FC236}">
                <a16:creationId xmlns:a16="http://schemas.microsoft.com/office/drawing/2014/main" id="{9C1A9758-FAFA-0A57-B522-99B170EAF865}"/>
              </a:ext>
            </a:extLst>
          </p:cNvPr>
          <p:cNvCxnSpPr>
            <a:cxnSpLocks/>
          </p:cNvCxnSpPr>
          <p:nvPr/>
        </p:nvCxnSpPr>
        <p:spPr>
          <a:xfrm flipH="1">
            <a:off x="11296017" y="6153056"/>
            <a:ext cx="842483" cy="133105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77" name="Straight Arrow Connector 2776">
            <a:extLst>
              <a:ext uri="{FF2B5EF4-FFF2-40B4-BE49-F238E27FC236}">
                <a16:creationId xmlns:a16="http://schemas.microsoft.com/office/drawing/2014/main" id="{B465B192-3FDE-8ECD-608F-7ACF8B44B0D3}"/>
              </a:ext>
            </a:extLst>
          </p:cNvPr>
          <p:cNvCxnSpPr>
            <a:cxnSpLocks/>
          </p:cNvCxnSpPr>
          <p:nvPr/>
        </p:nvCxnSpPr>
        <p:spPr>
          <a:xfrm flipH="1">
            <a:off x="11761297" y="7765909"/>
            <a:ext cx="1624240" cy="53001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78" name="Straight Arrow Connector 2777">
            <a:extLst>
              <a:ext uri="{FF2B5EF4-FFF2-40B4-BE49-F238E27FC236}">
                <a16:creationId xmlns:a16="http://schemas.microsoft.com/office/drawing/2014/main" id="{6731AFB8-93C4-0EF1-30D3-B26968BBD455}"/>
              </a:ext>
            </a:extLst>
          </p:cNvPr>
          <p:cNvCxnSpPr>
            <a:cxnSpLocks/>
          </p:cNvCxnSpPr>
          <p:nvPr/>
        </p:nvCxnSpPr>
        <p:spPr>
          <a:xfrm>
            <a:off x="11744301" y="9317420"/>
            <a:ext cx="1545078" cy="38512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79" name="Straight Arrow Connector 2778">
            <a:extLst>
              <a:ext uri="{FF2B5EF4-FFF2-40B4-BE49-F238E27FC236}">
                <a16:creationId xmlns:a16="http://schemas.microsoft.com/office/drawing/2014/main" id="{3F965069-DD37-E7D9-FA44-69AACD7EDE2D}"/>
              </a:ext>
            </a:extLst>
          </p:cNvPr>
          <p:cNvCxnSpPr>
            <a:cxnSpLocks/>
          </p:cNvCxnSpPr>
          <p:nvPr/>
        </p:nvCxnSpPr>
        <p:spPr>
          <a:xfrm>
            <a:off x="11293805" y="9814419"/>
            <a:ext cx="867325" cy="10958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80" name="Straight Arrow Connector 2779">
            <a:extLst>
              <a:ext uri="{FF2B5EF4-FFF2-40B4-BE49-F238E27FC236}">
                <a16:creationId xmlns:a16="http://schemas.microsoft.com/office/drawing/2014/main" id="{A6000564-7E85-F73B-28FC-D5DF543D9155}"/>
              </a:ext>
            </a:extLst>
          </p:cNvPr>
          <p:cNvCxnSpPr>
            <a:cxnSpLocks/>
          </p:cNvCxnSpPr>
          <p:nvPr/>
        </p:nvCxnSpPr>
        <p:spPr>
          <a:xfrm flipH="1">
            <a:off x="10326411" y="10195785"/>
            <a:ext cx="20859" cy="12785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81" name="Straight Arrow Connector 2780">
            <a:extLst>
              <a:ext uri="{FF2B5EF4-FFF2-40B4-BE49-F238E27FC236}">
                <a16:creationId xmlns:a16="http://schemas.microsoft.com/office/drawing/2014/main" id="{187B30D1-7BF5-CDC3-D25A-23F0CC3C5A5C}"/>
              </a:ext>
            </a:extLst>
          </p:cNvPr>
          <p:cNvCxnSpPr>
            <a:cxnSpLocks/>
          </p:cNvCxnSpPr>
          <p:nvPr/>
        </p:nvCxnSpPr>
        <p:spPr>
          <a:xfrm flipH="1">
            <a:off x="8570527" y="9902996"/>
            <a:ext cx="831221" cy="133105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82" name="Straight Arrow Connector 2781">
            <a:extLst>
              <a:ext uri="{FF2B5EF4-FFF2-40B4-BE49-F238E27FC236}">
                <a16:creationId xmlns:a16="http://schemas.microsoft.com/office/drawing/2014/main" id="{02F89D2B-B840-2831-4C07-063C08032370}"/>
              </a:ext>
            </a:extLst>
          </p:cNvPr>
          <p:cNvCxnSpPr>
            <a:cxnSpLocks/>
          </p:cNvCxnSpPr>
          <p:nvPr/>
        </p:nvCxnSpPr>
        <p:spPr>
          <a:xfrm flipH="1">
            <a:off x="7399258" y="9283637"/>
            <a:ext cx="1506946" cy="39638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83" name="Straight Arrow Connector 2782">
            <a:extLst>
              <a:ext uri="{FF2B5EF4-FFF2-40B4-BE49-F238E27FC236}">
                <a16:creationId xmlns:a16="http://schemas.microsoft.com/office/drawing/2014/main" id="{8D589858-A6DB-983B-04A7-16E5625F0C89}"/>
              </a:ext>
            </a:extLst>
          </p:cNvPr>
          <p:cNvCxnSpPr>
            <a:cxnSpLocks/>
          </p:cNvCxnSpPr>
          <p:nvPr/>
        </p:nvCxnSpPr>
        <p:spPr>
          <a:xfrm>
            <a:off x="7255733" y="7613790"/>
            <a:ext cx="1561519" cy="68061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84" name="Straight Arrow Connector 2783">
            <a:extLst>
              <a:ext uri="{FF2B5EF4-FFF2-40B4-BE49-F238E27FC236}">
                <a16:creationId xmlns:a16="http://schemas.microsoft.com/office/drawing/2014/main" id="{7B728A49-BD22-3D78-7FA1-BD954F1C321E}"/>
              </a:ext>
            </a:extLst>
          </p:cNvPr>
          <p:cNvCxnSpPr>
            <a:cxnSpLocks/>
          </p:cNvCxnSpPr>
          <p:nvPr/>
        </p:nvCxnSpPr>
        <p:spPr>
          <a:xfrm>
            <a:off x="8503278" y="5936896"/>
            <a:ext cx="900604" cy="1570243"/>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48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34436-DAB0-8449-9DCA-5BCF4B5C849E}"/>
              </a:ext>
            </a:extLst>
          </p:cNvPr>
          <p:cNvSpPr>
            <a:spLocks noGrp="1"/>
          </p:cNvSpPr>
          <p:nvPr>
            <p:ph type="body" sz="quarter" idx="11"/>
          </p:nvPr>
        </p:nvSpPr>
        <p:spPr/>
        <p:txBody>
          <a:bodyPr lIns="0" tIns="0" rIns="0" bIns="0" anchor="t"/>
          <a:lstStyle/>
          <a:p>
            <a:r>
              <a:rPr lang="en-US">
                <a:latin typeface="Arial"/>
                <a:cs typeface="Arial"/>
              </a:rPr>
              <a:t>AWS Services for the project</a:t>
            </a:r>
            <a:endParaRPr lang="en-US">
              <a:cs typeface="Arial"/>
            </a:endParaRPr>
          </a:p>
        </p:txBody>
      </p:sp>
      <p:sp>
        <p:nvSpPr>
          <p:cNvPr id="3" name="Text Placeholder 2">
            <a:extLst>
              <a:ext uri="{FF2B5EF4-FFF2-40B4-BE49-F238E27FC236}">
                <a16:creationId xmlns:a16="http://schemas.microsoft.com/office/drawing/2014/main" id="{B911175E-32A5-9B47-88BF-9261ED111A3B}"/>
              </a:ext>
            </a:extLst>
          </p:cNvPr>
          <p:cNvSpPr>
            <a:spLocks noGrp="1"/>
          </p:cNvSpPr>
          <p:nvPr>
            <p:ph type="body" sz="quarter" idx="10"/>
          </p:nvPr>
        </p:nvSpPr>
        <p:spPr/>
        <p:txBody>
          <a:bodyPr lIns="0" tIns="0" rIns="0" bIns="0" anchor="t"/>
          <a:lstStyle/>
          <a:p>
            <a:r>
              <a:rPr lang="en-CA" sz="2400">
                <a:latin typeface="Arial"/>
                <a:cs typeface="Arial"/>
              </a:rPr>
              <a:t>AWS S3  - For scalable storage.    </a:t>
            </a:r>
            <a:r>
              <a:rPr lang="en-CA" sz="2400" b="1">
                <a:solidFill>
                  <a:srgbClr val="FF0000"/>
                </a:solidFill>
                <a:latin typeface="Arial"/>
                <a:cs typeface="Arial"/>
              </a:rPr>
              <a:t>-  WEB TIER</a:t>
            </a:r>
            <a:endParaRPr lang="en-CA" sz="2400" b="1">
              <a:solidFill>
                <a:srgbClr val="FF0000"/>
              </a:solidFill>
              <a:cs typeface="Arial"/>
            </a:endParaRPr>
          </a:p>
          <a:p>
            <a:endParaRPr lang="en-CA" sz="2400">
              <a:cs typeface="Arial"/>
            </a:endParaRPr>
          </a:p>
          <a:p>
            <a:r>
              <a:rPr lang="en-CA" sz="2400">
                <a:latin typeface="Arial"/>
                <a:cs typeface="Arial"/>
              </a:rPr>
              <a:t>AWS EC2 - For scalable computing capacity. </a:t>
            </a:r>
            <a:r>
              <a:rPr lang="en-CA" sz="2400" b="1">
                <a:solidFill>
                  <a:srgbClr val="FF0000"/>
                </a:solidFill>
                <a:latin typeface="Arial"/>
                <a:cs typeface="Arial"/>
              </a:rPr>
              <a:t>-  APPLICATION TIER</a:t>
            </a:r>
            <a:endParaRPr lang="en-CA" sz="2400" b="1">
              <a:solidFill>
                <a:srgbClr val="FF0000"/>
              </a:solidFill>
              <a:cs typeface="Arial"/>
            </a:endParaRPr>
          </a:p>
          <a:p>
            <a:endParaRPr lang="en-CA" sz="2400">
              <a:cs typeface="Arial"/>
            </a:endParaRPr>
          </a:p>
          <a:p>
            <a:r>
              <a:rPr lang="en-CA" sz="2400">
                <a:latin typeface="Arial"/>
                <a:cs typeface="Arial"/>
              </a:rPr>
              <a:t>AWS RDS Database - For managing relational databases.</a:t>
            </a:r>
            <a:r>
              <a:rPr lang="en-CA" sz="2400" b="1">
                <a:solidFill>
                  <a:srgbClr val="FF0000"/>
                </a:solidFill>
                <a:latin typeface="Arial"/>
                <a:cs typeface="Arial"/>
              </a:rPr>
              <a:t> - DATABASE TIER</a:t>
            </a:r>
            <a:endParaRPr lang="en-CA" sz="2400" b="1">
              <a:solidFill>
                <a:srgbClr val="FF0000"/>
              </a:solidFill>
              <a:cs typeface="Arial"/>
            </a:endParaRPr>
          </a:p>
          <a:p>
            <a:endParaRPr lang="en-CA" sz="2400">
              <a:cs typeface="Arial"/>
            </a:endParaRPr>
          </a:p>
          <a:p>
            <a:r>
              <a:rPr lang="en-CA" sz="2400">
                <a:latin typeface="Arial"/>
                <a:cs typeface="Arial"/>
              </a:rPr>
              <a:t>AWS VPC - For network management. </a:t>
            </a:r>
            <a:r>
              <a:rPr lang="en-CA" sz="2400" b="1">
                <a:solidFill>
                  <a:srgbClr val="FF0000"/>
                </a:solidFill>
                <a:latin typeface="Arial"/>
                <a:cs typeface="Arial"/>
              </a:rPr>
              <a:t>- INFRASTRUCTURE TIER</a:t>
            </a:r>
            <a:endParaRPr lang="en-CA" sz="2400" b="1">
              <a:solidFill>
                <a:srgbClr val="FF0000"/>
              </a:solidFill>
              <a:cs typeface="Arial"/>
            </a:endParaRPr>
          </a:p>
          <a:p>
            <a:endParaRPr lang="en-CA" sz="2400">
              <a:cs typeface="Arial"/>
            </a:endParaRPr>
          </a:p>
          <a:p>
            <a:r>
              <a:rPr lang="en-CA" sz="2400">
                <a:latin typeface="Arial"/>
                <a:cs typeface="Arial"/>
              </a:rPr>
              <a:t>AWS IAM - For managing user access. </a:t>
            </a:r>
            <a:r>
              <a:rPr lang="en-CA" sz="2400" b="1">
                <a:solidFill>
                  <a:srgbClr val="FF0000"/>
                </a:solidFill>
                <a:latin typeface="Arial"/>
                <a:cs typeface="Arial"/>
              </a:rPr>
              <a:t>- INFRASTRUCTURE TIER</a:t>
            </a:r>
            <a:endParaRPr lang="en-CA" sz="2400" b="1">
              <a:solidFill>
                <a:srgbClr val="FF0000"/>
              </a:solidFill>
              <a:cs typeface="Arial"/>
            </a:endParaRPr>
          </a:p>
          <a:p>
            <a:endParaRPr lang="en-CA" sz="2400">
              <a:cs typeface="Arial"/>
            </a:endParaRPr>
          </a:p>
          <a:p>
            <a:r>
              <a:rPr lang="en-CA" sz="2400">
                <a:latin typeface="Arial"/>
                <a:cs typeface="Arial"/>
              </a:rPr>
              <a:t>AWS Cognito - For user authentication. </a:t>
            </a:r>
            <a:r>
              <a:rPr lang="en-CA" sz="2400" b="1">
                <a:solidFill>
                  <a:srgbClr val="FF0000"/>
                </a:solidFill>
                <a:latin typeface="Arial"/>
                <a:cs typeface="Arial"/>
              </a:rPr>
              <a:t>- APPLICATION TIER</a:t>
            </a:r>
            <a:endParaRPr lang="en-CA" sz="2400" b="1">
              <a:solidFill>
                <a:srgbClr val="FF0000"/>
              </a:solidFill>
              <a:cs typeface="Arial"/>
            </a:endParaRPr>
          </a:p>
          <a:p>
            <a:endParaRPr lang="en-CA" sz="2400">
              <a:cs typeface="Arial"/>
            </a:endParaRPr>
          </a:p>
          <a:p>
            <a:r>
              <a:rPr lang="en-CA" sz="2400">
                <a:latin typeface="Arial"/>
                <a:cs typeface="Arial"/>
              </a:rPr>
              <a:t>AWS </a:t>
            </a:r>
            <a:r>
              <a:rPr lang="en-CA" sz="2400" err="1">
                <a:latin typeface="Arial"/>
                <a:cs typeface="Arial"/>
              </a:rPr>
              <a:t>Cloudwatch</a:t>
            </a:r>
            <a:r>
              <a:rPr lang="en-CA" sz="2400">
                <a:latin typeface="Arial"/>
                <a:cs typeface="Arial"/>
              </a:rPr>
              <a:t> – For monitoring </a:t>
            </a:r>
            <a:r>
              <a:rPr lang="en-CA" sz="2400" b="1">
                <a:solidFill>
                  <a:srgbClr val="FF0000"/>
                </a:solidFill>
                <a:latin typeface="Arial"/>
                <a:cs typeface="Arial"/>
              </a:rPr>
              <a:t>- INFRASTRUCTURE TIER</a:t>
            </a:r>
            <a:endParaRPr lang="en-CA" sz="2400" b="1">
              <a:solidFill>
                <a:srgbClr val="FF0000"/>
              </a:solidFill>
              <a:cs typeface="Arial"/>
            </a:endParaRPr>
          </a:p>
          <a:p>
            <a:endParaRPr lang="en-CA" sz="2400">
              <a:cs typeface="Arial"/>
            </a:endParaRPr>
          </a:p>
          <a:p>
            <a:r>
              <a:rPr lang="en-CA" sz="2400">
                <a:latin typeface="Arial"/>
                <a:cs typeface="Arial"/>
              </a:rPr>
              <a:t>AWS CloudFormation - </a:t>
            </a:r>
            <a:r>
              <a:rPr lang="en-CA" sz="2400">
                <a:latin typeface="Arial"/>
                <a:cs typeface="Times New Roman"/>
              </a:rPr>
              <a:t>For resource provisioning.</a:t>
            </a:r>
            <a:r>
              <a:rPr lang="en-CA" sz="2400">
                <a:solidFill>
                  <a:srgbClr val="FF0000"/>
                </a:solidFill>
                <a:latin typeface="Arial"/>
                <a:cs typeface="Times New Roman"/>
              </a:rPr>
              <a:t> </a:t>
            </a:r>
            <a:r>
              <a:rPr lang="en-CA" sz="2400" b="1">
                <a:solidFill>
                  <a:srgbClr val="FF0000"/>
                </a:solidFill>
                <a:latin typeface="Arial"/>
                <a:cs typeface="Arial"/>
              </a:rPr>
              <a:t>- INFRASTRUCTURE TIER</a:t>
            </a:r>
          </a:p>
          <a:p>
            <a:endParaRPr lang="en-CA" sz="2400">
              <a:cs typeface="Arial"/>
            </a:endParaRPr>
          </a:p>
          <a:p>
            <a:endParaRPr lang="en-CA" sz="2400">
              <a:solidFill>
                <a:srgbClr val="000000"/>
              </a:solidFill>
              <a:cs typeface="Arial"/>
            </a:endParaRPr>
          </a:p>
          <a:p>
            <a:endParaRPr lang="en-CA">
              <a:latin typeface="WordVisi_MSFontService"/>
            </a:endParaRPr>
          </a:p>
        </p:txBody>
      </p:sp>
      <p:pic>
        <p:nvPicPr>
          <p:cNvPr id="5" name="Picture 4">
            <a:extLst>
              <a:ext uri="{FF2B5EF4-FFF2-40B4-BE49-F238E27FC236}">
                <a16:creationId xmlns:a16="http://schemas.microsoft.com/office/drawing/2014/main" id="{9CAA2CDE-5B7D-4CD3-9B09-D30E1C02CCDE}"/>
              </a:ext>
            </a:extLst>
          </p:cNvPr>
          <p:cNvPicPr>
            <a:picLocks noChangeAspect="1"/>
          </p:cNvPicPr>
          <p:nvPr/>
        </p:nvPicPr>
        <p:blipFill>
          <a:blip r:embed="rId2"/>
          <a:srcRect/>
          <a:stretch/>
        </p:blipFill>
        <p:spPr>
          <a:xfrm>
            <a:off x="19881855" y="0"/>
            <a:ext cx="4001801" cy="2249632"/>
          </a:xfrm>
          <a:prstGeom prst="rect">
            <a:avLst/>
          </a:prstGeom>
        </p:spPr>
      </p:pic>
    </p:spTree>
    <p:extLst>
      <p:ext uri="{BB962C8B-B14F-4D97-AF65-F5344CB8AC3E}">
        <p14:creationId xmlns:p14="http://schemas.microsoft.com/office/powerpoint/2010/main" val="393632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D3F024-909D-C62F-91AB-97F73DF73CA3}"/>
              </a:ext>
            </a:extLst>
          </p:cNvPr>
          <p:cNvSpPr>
            <a:spLocks noGrp="1"/>
          </p:cNvSpPr>
          <p:nvPr>
            <p:ph type="body" sz="quarter" idx="11"/>
          </p:nvPr>
        </p:nvSpPr>
        <p:spPr/>
        <p:txBody>
          <a:bodyPr lIns="0" tIns="0" rIns="0" bIns="0" anchor="t"/>
          <a:lstStyle/>
          <a:p>
            <a:r>
              <a:rPr lang="en-US">
                <a:latin typeface="Arial"/>
                <a:cs typeface="Arial"/>
              </a:rPr>
              <a:t>AWS Tools and Resources Selection</a:t>
            </a:r>
            <a:endParaRPr lang="en-US">
              <a:latin typeface="Arial"/>
            </a:endParaRPr>
          </a:p>
        </p:txBody>
      </p:sp>
      <p:sp>
        <p:nvSpPr>
          <p:cNvPr id="3" name="Text Placeholder 2">
            <a:extLst>
              <a:ext uri="{FF2B5EF4-FFF2-40B4-BE49-F238E27FC236}">
                <a16:creationId xmlns:a16="http://schemas.microsoft.com/office/drawing/2014/main" id="{80781C64-9DAA-FB43-793F-F482E7D556EF}"/>
              </a:ext>
            </a:extLst>
          </p:cNvPr>
          <p:cNvSpPr>
            <a:spLocks noGrp="1"/>
          </p:cNvSpPr>
          <p:nvPr>
            <p:ph type="body" sz="quarter" idx="10"/>
          </p:nvPr>
        </p:nvSpPr>
        <p:spPr>
          <a:xfrm>
            <a:off x="1980014" y="4224174"/>
            <a:ext cx="21650068" cy="8460195"/>
          </a:xfrm>
        </p:spPr>
        <p:txBody>
          <a:bodyPr lIns="0" tIns="0" rIns="0" bIns="0" anchor="t"/>
          <a:lstStyle/>
          <a:p>
            <a:r>
              <a:rPr lang="en-US" sz="2400">
                <a:latin typeface="Arial"/>
                <a:cs typeface="Arial"/>
              </a:rPr>
              <a:t>1. </a:t>
            </a:r>
            <a:r>
              <a:rPr lang="en-US" sz="2400" b="1">
                <a:highlight>
                  <a:srgbClr val="FFFF00"/>
                </a:highlight>
                <a:latin typeface="Arial"/>
                <a:cs typeface="Arial"/>
              </a:rPr>
              <a:t>AWS CloudFormation</a:t>
            </a:r>
            <a:endParaRPr lang="en-US" sz="2400">
              <a:highlight>
                <a:srgbClr val="FFFF00"/>
              </a:highlight>
              <a:latin typeface="Arial"/>
              <a:cs typeface="Arial"/>
            </a:endParaRPr>
          </a:p>
          <a:p>
            <a:pPr marL="285750" indent="-285750">
              <a:buFont typeface="Arial"/>
              <a:buChar char="•"/>
            </a:pPr>
            <a:r>
              <a:rPr lang="en-US" sz="2400" b="1">
                <a:latin typeface="Arial"/>
                <a:cs typeface="Arial"/>
              </a:rPr>
              <a:t>Reasoning</a:t>
            </a:r>
            <a:r>
              <a:rPr lang="en-US" sz="2400">
                <a:latin typeface="Arial"/>
                <a:cs typeface="Arial"/>
              </a:rPr>
              <a:t>: AWS CloudFormation will be used to model and set up AWS resources for the CRM. This allows for easy management and provisioning of infrastructure as code.</a:t>
            </a:r>
          </a:p>
          <a:p>
            <a:pPr marL="285750" indent="-285750">
              <a:buFont typeface="Arial"/>
              <a:buChar char="•"/>
            </a:pPr>
            <a:r>
              <a:rPr lang="en-US" sz="2400" b="1">
                <a:latin typeface="Arial"/>
                <a:cs typeface="Arial"/>
              </a:rPr>
              <a:t>Cost</a:t>
            </a:r>
            <a:r>
              <a:rPr lang="en-US" sz="2400">
                <a:latin typeface="Arial"/>
                <a:cs typeface="Arial"/>
              </a:rPr>
              <a:t>: CloudFormation itself is free, but there might be costs associated with the resources it creates.</a:t>
            </a:r>
          </a:p>
          <a:p>
            <a:r>
              <a:rPr lang="en-US" sz="2400">
                <a:latin typeface="Arial"/>
                <a:cs typeface="Arial"/>
              </a:rPr>
              <a:t>2. </a:t>
            </a:r>
            <a:r>
              <a:rPr lang="en-US" sz="2400" b="1">
                <a:highlight>
                  <a:srgbClr val="FFFF00"/>
                </a:highlight>
                <a:latin typeface="Arial"/>
                <a:cs typeface="Arial"/>
              </a:rPr>
              <a:t>Amazon RDS (Relational Database Service)</a:t>
            </a:r>
            <a:endParaRPr lang="en-US" sz="2400">
              <a:highlight>
                <a:srgbClr val="FFFF00"/>
              </a:highlight>
              <a:latin typeface="Arial"/>
              <a:cs typeface="Arial"/>
            </a:endParaRPr>
          </a:p>
          <a:p>
            <a:pPr marL="285750" indent="-285750">
              <a:buFont typeface="Arial"/>
              <a:buChar char="•"/>
            </a:pPr>
            <a:r>
              <a:rPr lang="en-US" sz="2400" b="1">
                <a:latin typeface="Arial"/>
                <a:cs typeface="Arial"/>
              </a:rPr>
              <a:t>Reasoning</a:t>
            </a:r>
            <a:r>
              <a:rPr lang="en-US" sz="2400">
                <a:latin typeface="Arial"/>
                <a:cs typeface="Arial"/>
              </a:rPr>
              <a:t>: For the database, Amazon RDS is chosen due to its scalability, ease of management, and automatic backups.</a:t>
            </a:r>
          </a:p>
          <a:p>
            <a:pPr marL="285750" indent="-285750">
              <a:buFont typeface="Arial"/>
              <a:buChar char="•"/>
            </a:pPr>
            <a:r>
              <a:rPr lang="en-US" sz="2400" b="1">
                <a:latin typeface="Arial"/>
                <a:cs typeface="Arial"/>
              </a:rPr>
              <a:t>Cost</a:t>
            </a:r>
            <a:r>
              <a:rPr lang="en-US" sz="2400">
                <a:latin typeface="Arial"/>
                <a:cs typeface="Arial"/>
              </a:rPr>
              <a:t>: Cost depends on the instance type, storage, and usage. For development purposes, the cost can be kept minimal by using smaller instance types like </a:t>
            </a:r>
            <a:r>
              <a:rPr lang="en-US" sz="2400">
                <a:latin typeface="Consolas"/>
              </a:rPr>
              <a:t>db.t3.micro</a:t>
            </a:r>
            <a:r>
              <a:rPr lang="en-US" sz="2400">
                <a:latin typeface="Arial"/>
                <a:cs typeface="Arial"/>
              </a:rPr>
              <a:t>.</a:t>
            </a:r>
          </a:p>
          <a:p>
            <a:r>
              <a:rPr lang="en-US" sz="2400">
                <a:latin typeface="Arial"/>
                <a:cs typeface="Arial"/>
              </a:rPr>
              <a:t>3. </a:t>
            </a:r>
            <a:r>
              <a:rPr lang="en-US" sz="2400" b="1">
                <a:highlight>
                  <a:srgbClr val="FFFF00"/>
                </a:highlight>
                <a:latin typeface="Arial"/>
                <a:cs typeface="Arial"/>
              </a:rPr>
              <a:t>Amazon S3 (Simple Storage Service)</a:t>
            </a:r>
            <a:endParaRPr lang="en-US" sz="2400">
              <a:highlight>
                <a:srgbClr val="FFFF00"/>
              </a:highlight>
              <a:latin typeface="Arial"/>
              <a:cs typeface="Arial"/>
            </a:endParaRPr>
          </a:p>
          <a:p>
            <a:pPr marL="285750" indent="-285750">
              <a:buFont typeface="Arial"/>
              <a:buChar char="•"/>
            </a:pPr>
            <a:r>
              <a:rPr lang="en-US" sz="2400" b="1">
                <a:latin typeface="Arial"/>
                <a:cs typeface="Arial"/>
              </a:rPr>
              <a:t>Reasoning</a:t>
            </a:r>
            <a:r>
              <a:rPr lang="en-US" sz="2400">
                <a:latin typeface="Arial"/>
                <a:cs typeface="Arial"/>
              </a:rPr>
              <a:t>: S3 will be used for storing static assets (e.g., frontend HTML, CSS, and JavaScript files).</a:t>
            </a:r>
          </a:p>
          <a:p>
            <a:pPr marL="285750" indent="-285750">
              <a:buFont typeface="Arial"/>
              <a:buChar char="•"/>
            </a:pPr>
            <a:r>
              <a:rPr lang="en-US" sz="2400" b="1">
                <a:latin typeface="Arial"/>
                <a:cs typeface="Arial"/>
              </a:rPr>
              <a:t>Cost</a:t>
            </a:r>
            <a:r>
              <a:rPr lang="en-US" sz="2400">
                <a:latin typeface="Arial"/>
                <a:cs typeface="Arial"/>
              </a:rPr>
              <a:t>: S3 has a pay-as-you-go pricing model. The cost will be minimal for the prototype stage.</a:t>
            </a:r>
          </a:p>
          <a:p>
            <a:r>
              <a:rPr lang="en-US" sz="2400">
                <a:latin typeface="Arial"/>
                <a:cs typeface="Arial"/>
              </a:rPr>
              <a:t>4. </a:t>
            </a:r>
            <a:r>
              <a:rPr lang="en-US" sz="2400" b="1">
                <a:highlight>
                  <a:srgbClr val="FFFF00"/>
                </a:highlight>
                <a:latin typeface="Arial"/>
                <a:cs typeface="Arial"/>
              </a:rPr>
              <a:t>Amazon Cognito</a:t>
            </a:r>
            <a:endParaRPr lang="en-US" sz="2400">
              <a:highlight>
                <a:srgbClr val="FFFF00"/>
              </a:highlight>
              <a:latin typeface="Arial"/>
              <a:cs typeface="Arial"/>
            </a:endParaRPr>
          </a:p>
          <a:p>
            <a:pPr marL="285750" indent="-285750">
              <a:buFont typeface="Arial"/>
              <a:buChar char="•"/>
            </a:pPr>
            <a:r>
              <a:rPr lang="en-US" sz="2400" b="1">
                <a:latin typeface="Arial"/>
                <a:cs typeface="Arial"/>
              </a:rPr>
              <a:t>Reasoning</a:t>
            </a:r>
            <a:r>
              <a:rPr lang="en-US" sz="2400">
                <a:latin typeface="Arial"/>
                <a:cs typeface="Arial"/>
              </a:rPr>
              <a:t>: Cognito provides user sign-up, sign-in, and access control, making it suitable for managing user authentication and authorization.</a:t>
            </a:r>
          </a:p>
          <a:p>
            <a:pPr marL="285750" indent="-285750">
              <a:buFont typeface="Arial"/>
              <a:buChar char="•"/>
            </a:pPr>
            <a:r>
              <a:rPr lang="en-US" sz="2400" b="1">
                <a:latin typeface="Arial"/>
                <a:cs typeface="Arial"/>
              </a:rPr>
              <a:t>Cost</a:t>
            </a:r>
            <a:r>
              <a:rPr lang="en-US" sz="2400">
                <a:latin typeface="Arial"/>
                <a:cs typeface="Arial"/>
              </a:rPr>
              <a:t>: Cognito offers a free tier with limited monthly active users, which is sufficient for the prototype.</a:t>
            </a:r>
          </a:p>
          <a:p>
            <a:r>
              <a:rPr lang="en-US" sz="2400">
                <a:latin typeface="Arial"/>
                <a:cs typeface="Arial"/>
              </a:rPr>
              <a:t>5. </a:t>
            </a:r>
            <a:r>
              <a:rPr lang="en-US" sz="2400" b="1">
                <a:highlight>
                  <a:srgbClr val="FFFF00"/>
                </a:highlight>
                <a:latin typeface="Arial"/>
                <a:cs typeface="Arial"/>
              </a:rPr>
              <a:t>AWS Lambda</a:t>
            </a:r>
            <a:endParaRPr lang="en-US" sz="2400">
              <a:highlight>
                <a:srgbClr val="FFFF00"/>
              </a:highlight>
              <a:latin typeface="Arial"/>
              <a:cs typeface="Arial"/>
            </a:endParaRPr>
          </a:p>
          <a:p>
            <a:pPr marL="285750" indent="-285750">
              <a:buFont typeface="Arial"/>
              <a:buChar char="•"/>
            </a:pPr>
            <a:r>
              <a:rPr lang="en-US" sz="2400" b="1">
                <a:latin typeface="Arial"/>
                <a:cs typeface="Arial"/>
              </a:rPr>
              <a:t>Reasoning</a:t>
            </a:r>
            <a:r>
              <a:rPr lang="en-US" sz="2400">
                <a:latin typeface="Arial"/>
                <a:cs typeface="Arial"/>
              </a:rPr>
              <a:t>: Lambda will be used for backend functionality (e.g., processing user requests, handling form submissions). It's scalable and cost-effective for small-scale applications.</a:t>
            </a:r>
          </a:p>
          <a:p>
            <a:pPr marL="285750" indent="-285750">
              <a:buFont typeface="Arial"/>
              <a:buChar char="•"/>
            </a:pPr>
            <a:r>
              <a:rPr lang="en-US" sz="2400" b="1">
                <a:latin typeface="Arial"/>
                <a:cs typeface="Arial"/>
              </a:rPr>
              <a:t>Cost</a:t>
            </a:r>
            <a:r>
              <a:rPr lang="en-US" sz="2400">
                <a:latin typeface="Arial"/>
                <a:cs typeface="Arial"/>
              </a:rPr>
              <a:t>: Lambda has a generous free tier, and costs are based on the number of requests and execution time.</a:t>
            </a:r>
          </a:p>
          <a:p>
            <a:r>
              <a:rPr lang="en-US" sz="2400">
                <a:latin typeface="Arial"/>
                <a:cs typeface="Arial"/>
              </a:rPr>
              <a:t>6. </a:t>
            </a:r>
            <a:r>
              <a:rPr lang="en-US" sz="2400" b="1">
                <a:highlight>
                  <a:srgbClr val="FFFF00"/>
                </a:highlight>
                <a:latin typeface="Arial"/>
                <a:cs typeface="Arial"/>
              </a:rPr>
              <a:t>Amazon API Gateway</a:t>
            </a:r>
            <a:endParaRPr lang="en-US" sz="2400">
              <a:highlight>
                <a:srgbClr val="FFFF00"/>
              </a:highlight>
              <a:latin typeface="Arial"/>
              <a:cs typeface="Arial"/>
            </a:endParaRPr>
          </a:p>
          <a:p>
            <a:pPr marL="285750" indent="-285750">
              <a:buFont typeface="Arial"/>
              <a:buChar char="•"/>
            </a:pPr>
            <a:r>
              <a:rPr lang="en-US" sz="2400" b="1">
                <a:latin typeface="Arial"/>
                <a:cs typeface="Arial"/>
              </a:rPr>
              <a:t>Reasoning</a:t>
            </a:r>
            <a:r>
              <a:rPr lang="en-US" sz="2400">
                <a:latin typeface="Arial"/>
                <a:cs typeface="Arial"/>
              </a:rPr>
              <a:t>: API Gateway will expose RESTful APIs for the frontend to interact with the backend services.</a:t>
            </a:r>
          </a:p>
          <a:p>
            <a:pPr marL="285750" indent="-285750">
              <a:buFont typeface="Arial"/>
              <a:buChar char="•"/>
            </a:pPr>
            <a:r>
              <a:rPr lang="en-US" sz="2400" b="1">
                <a:latin typeface="Arial"/>
                <a:cs typeface="Arial"/>
              </a:rPr>
              <a:t>Cost</a:t>
            </a:r>
            <a:r>
              <a:rPr lang="en-US" sz="2400">
                <a:latin typeface="Arial"/>
                <a:cs typeface="Arial"/>
              </a:rPr>
              <a:t>: API Gateway has a free tier, and costs are based on the number of API calls.</a:t>
            </a:r>
          </a:p>
          <a:p>
            <a:endParaRPr lang="en-US" sz="2400">
              <a:cs typeface="Arial"/>
            </a:endParaRPr>
          </a:p>
        </p:txBody>
      </p:sp>
    </p:spTree>
    <p:extLst>
      <p:ext uri="{BB962C8B-B14F-4D97-AF65-F5344CB8AC3E}">
        <p14:creationId xmlns:p14="http://schemas.microsoft.com/office/powerpoint/2010/main" val="327455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5AE5DA-18A4-7E41-F0A7-1C6EF872FA4B}"/>
              </a:ext>
            </a:extLst>
          </p:cNvPr>
          <p:cNvSpPr>
            <a:spLocks noGrp="1"/>
          </p:cNvSpPr>
          <p:nvPr>
            <p:ph type="body" sz="quarter" idx="11"/>
          </p:nvPr>
        </p:nvSpPr>
        <p:spPr/>
        <p:txBody>
          <a:bodyPr lIns="0" tIns="0" rIns="0" bIns="0" anchor="t"/>
          <a:lstStyle/>
          <a:p>
            <a:r>
              <a:rPr lang="en-US">
                <a:latin typeface="Arial"/>
                <a:cs typeface="Arial"/>
              </a:rPr>
              <a:t>Development Process</a:t>
            </a:r>
            <a:endParaRPr lang="en-US">
              <a:cs typeface="Arial"/>
            </a:endParaRPr>
          </a:p>
        </p:txBody>
      </p:sp>
      <p:sp>
        <p:nvSpPr>
          <p:cNvPr id="3" name="Text Placeholder 2">
            <a:extLst>
              <a:ext uri="{FF2B5EF4-FFF2-40B4-BE49-F238E27FC236}">
                <a16:creationId xmlns:a16="http://schemas.microsoft.com/office/drawing/2014/main" id="{D70CF662-348A-4104-9953-D7399E1B6A2F}"/>
              </a:ext>
            </a:extLst>
          </p:cNvPr>
          <p:cNvSpPr>
            <a:spLocks noGrp="1"/>
          </p:cNvSpPr>
          <p:nvPr>
            <p:ph type="body" sz="quarter" idx="10"/>
          </p:nvPr>
        </p:nvSpPr>
        <p:spPr>
          <a:xfrm>
            <a:off x="1980014" y="4224174"/>
            <a:ext cx="21803254" cy="8460195"/>
          </a:xfrm>
        </p:spPr>
        <p:txBody>
          <a:bodyPr lIns="0" tIns="0" rIns="0" bIns="0" anchor="t"/>
          <a:lstStyle/>
          <a:p>
            <a:pPr marL="285750" indent="-285750">
              <a:buFont typeface="Arial"/>
              <a:buChar char="•"/>
            </a:pPr>
            <a:r>
              <a:rPr lang="en-US" sz="2400" b="1">
                <a:latin typeface="Arial"/>
                <a:cs typeface="Arial"/>
              </a:rPr>
              <a:t>Infrastructure Setup with CloudFormation</a:t>
            </a:r>
            <a:endParaRPr lang="en-US" sz="2400">
              <a:latin typeface="Arial"/>
              <a:cs typeface="Arial"/>
            </a:endParaRPr>
          </a:p>
          <a:p>
            <a:pPr marL="285750" indent="-285750">
              <a:buFont typeface="Arial"/>
              <a:buChar char="•"/>
            </a:pPr>
            <a:r>
              <a:rPr lang="en-US" sz="2400">
                <a:latin typeface="Arial"/>
                <a:cs typeface="Arial"/>
              </a:rPr>
              <a:t>Define a CloudFormation template to set up RDS, S3, Cognito, Lambda, and API Gateway resources.</a:t>
            </a:r>
          </a:p>
          <a:p>
            <a:pPr marL="285750" indent="-285750">
              <a:buFont typeface="Arial"/>
              <a:buChar char="•"/>
            </a:pPr>
            <a:r>
              <a:rPr lang="en-US" sz="2400">
                <a:latin typeface="Arial"/>
                <a:cs typeface="Arial"/>
              </a:rPr>
              <a:t>Deploy the CloudFormation stack to create and configure the necessary AWS resources.</a:t>
            </a:r>
          </a:p>
          <a:p>
            <a:pPr marL="285750" indent="-285750">
              <a:buFont typeface="Arial"/>
              <a:buChar char="•"/>
            </a:pPr>
            <a:r>
              <a:rPr lang="en-US" sz="2400" b="1">
                <a:latin typeface="Arial"/>
                <a:cs typeface="Arial"/>
              </a:rPr>
              <a:t>Database Schema Design</a:t>
            </a:r>
            <a:endParaRPr lang="en-US" sz="2400">
              <a:latin typeface="Arial"/>
              <a:cs typeface="Arial"/>
            </a:endParaRPr>
          </a:p>
          <a:p>
            <a:pPr marL="285750" indent="-285750">
              <a:buFont typeface="Arial"/>
              <a:buChar char="•"/>
            </a:pPr>
            <a:r>
              <a:rPr lang="en-US" sz="2400">
                <a:latin typeface="Arial"/>
                <a:cs typeface="Arial"/>
              </a:rPr>
              <a:t>Define tables for </a:t>
            </a:r>
            <a:r>
              <a:rPr lang="en-US" sz="2400">
                <a:latin typeface="Consolas"/>
              </a:rPr>
              <a:t>clients</a:t>
            </a:r>
            <a:r>
              <a:rPr lang="en-US" sz="2400">
                <a:latin typeface="Arial"/>
                <a:cs typeface="Arial"/>
              </a:rPr>
              <a:t>, </a:t>
            </a:r>
            <a:r>
              <a:rPr lang="en-US" sz="2400">
                <a:latin typeface="Consolas"/>
              </a:rPr>
              <a:t>contacts</a:t>
            </a:r>
            <a:r>
              <a:rPr lang="en-US" sz="2400">
                <a:latin typeface="Arial"/>
                <a:cs typeface="Arial"/>
              </a:rPr>
              <a:t>, </a:t>
            </a:r>
            <a:r>
              <a:rPr lang="en-US" sz="2400" err="1">
                <a:latin typeface="Consolas"/>
              </a:rPr>
              <a:t>account_history</a:t>
            </a:r>
            <a:r>
              <a:rPr lang="en-US" sz="2400">
                <a:latin typeface="Arial"/>
                <a:cs typeface="Arial"/>
              </a:rPr>
              <a:t>, </a:t>
            </a:r>
            <a:r>
              <a:rPr lang="en-US" sz="2400">
                <a:latin typeface="Consolas"/>
              </a:rPr>
              <a:t>deals</a:t>
            </a:r>
            <a:r>
              <a:rPr lang="en-US" sz="2400">
                <a:latin typeface="Arial"/>
                <a:cs typeface="Arial"/>
              </a:rPr>
              <a:t>, </a:t>
            </a:r>
            <a:r>
              <a:rPr lang="en-US" sz="2400" err="1">
                <a:latin typeface="Consolas"/>
              </a:rPr>
              <a:t>calls_log</a:t>
            </a:r>
            <a:r>
              <a:rPr lang="en-US" sz="2400">
                <a:latin typeface="Arial"/>
                <a:cs typeface="Arial"/>
              </a:rPr>
              <a:t>, </a:t>
            </a:r>
            <a:r>
              <a:rPr lang="en-US" sz="2400" err="1">
                <a:latin typeface="Consolas"/>
              </a:rPr>
              <a:t>emails_log</a:t>
            </a:r>
            <a:r>
              <a:rPr lang="en-US" sz="2400">
                <a:latin typeface="Arial"/>
                <a:cs typeface="Arial"/>
              </a:rPr>
              <a:t>, and </a:t>
            </a:r>
            <a:r>
              <a:rPr lang="en-US" sz="2400">
                <a:latin typeface="Consolas"/>
              </a:rPr>
              <a:t>reminders</a:t>
            </a:r>
            <a:r>
              <a:rPr lang="en-US" sz="2400">
                <a:latin typeface="Arial"/>
                <a:cs typeface="Arial"/>
              </a:rPr>
              <a:t>.</a:t>
            </a:r>
          </a:p>
          <a:p>
            <a:pPr marL="285750" indent="-285750">
              <a:buFont typeface="Arial"/>
              <a:buChar char="•"/>
            </a:pPr>
            <a:r>
              <a:rPr lang="en-US" sz="2400">
                <a:latin typeface="Arial"/>
                <a:cs typeface="Arial"/>
              </a:rPr>
              <a:t>Use SQL scripts or ORM (Object-Relational Mapping) tools to create the database schema in RDS.</a:t>
            </a:r>
          </a:p>
          <a:p>
            <a:pPr marL="285750" indent="-285750">
              <a:buFont typeface="Arial"/>
              <a:buChar char="•"/>
            </a:pPr>
            <a:r>
              <a:rPr lang="en-US" sz="2400" b="1">
                <a:latin typeface="Arial"/>
                <a:cs typeface="Arial"/>
              </a:rPr>
              <a:t>Frontend Development</a:t>
            </a:r>
            <a:endParaRPr lang="en-US" sz="2400">
              <a:latin typeface="Arial"/>
              <a:cs typeface="Arial"/>
            </a:endParaRPr>
          </a:p>
          <a:p>
            <a:pPr marL="285750" indent="-285750">
              <a:buFont typeface="Arial"/>
              <a:buChar char="•"/>
            </a:pPr>
            <a:r>
              <a:rPr lang="en-US" sz="2400">
                <a:latin typeface="Arial"/>
                <a:cs typeface="Arial"/>
              </a:rPr>
              <a:t>Create HTML, CSS, and JavaScript files for the front page and table of contents.</a:t>
            </a:r>
          </a:p>
          <a:p>
            <a:pPr marL="285750" indent="-285750">
              <a:buFont typeface="Arial"/>
              <a:buChar char="•"/>
            </a:pPr>
            <a:r>
              <a:rPr lang="en-US" sz="2400">
                <a:latin typeface="Arial"/>
                <a:cs typeface="Arial"/>
              </a:rPr>
              <a:t>Implement forms for inputting and displaying client information, contact details, and logs.</a:t>
            </a:r>
          </a:p>
          <a:p>
            <a:pPr marL="285750" indent="-285750">
              <a:buFont typeface="Arial"/>
              <a:buChar char="•"/>
            </a:pPr>
            <a:r>
              <a:rPr lang="en-US" sz="2400">
                <a:latin typeface="Arial"/>
                <a:cs typeface="Arial"/>
              </a:rPr>
              <a:t>Store these static assets in S3.</a:t>
            </a:r>
          </a:p>
          <a:p>
            <a:pPr marL="285750" indent="-285750">
              <a:buFont typeface="Arial"/>
              <a:buChar char="•"/>
            </a:pPr>
            <a:r>
              <a:rPr lang="en-US" sz="2400" b="1">
                <a:latin typeface="Arial"/>
                <a:cs typeface="Arial"/>
              </a:rPr>
              <a:t>Backend Development</a:t>
            </a:r>
            <a:endParaRPr lang="en-US" sz="2400">
              <a:latin typeface="Arial"/>
              <a:cs typeface="Arial"/>
            </a:endParaRPr>
          </a:p>
          <a:p>
            <a:pPr marL="285750" indent="-285750">
              <a:buFont typeface="Arial"/>
              <a:buChar char="•"/>
            </a:pPr>
            <a:r>
              <a:rPr lang="en-US" sz="2400">
                <a:latin typeface="Arial"/>
                <a:cs typeface="Arial"/>
              </a:rPr>
              <a:t>Develop Lambda functions to handle CRUD operations for the database.</a:t>
            </a:r>
          </a:p>
          <a:p>
            <a:pPr marL="285750" indent="-285750">
              <a:buFont typeface="Arial"/>
              <a:buChar char="•"/>
            </a:pPr>
            <a:r>
              <a:rPr lang="en-US" sz="2400">
                <a:latin typeface="Arial"/>
                <a:cs typeface="Arial"/>
              </a:rPr>
              <a:t>Create RESTful APIs using API Gateway to expose these Lambda functions to the frontend.</a:t>
            </a:r>
          </a:p>
          <a:p>
            <a:pPr marL="285750" indent="-285750">
              <a:buFont typeface="Arial"/>
              <a:buChar char="•"/>
            </a:pPr>
            <a:r>
              <a:rPr lang="en-US" sz="2400" b="1">
                <a:latin typeface="Arial"/>
                <a:cs typeface="Arial"/>
              </a:rPr>
              <a:t>IAM Configuration</a:t>
            </a:r>
            <a:endParaRPr lang="en-US" sz="2400">
              <a:latin typeface="Arial"/>
              <a:cs typeface="Arial"/>
            </a:endParaRPr>
          </a:p>
          <a:p>
            <a:pPr marL="285750" indent="-285750">
              <a:buFont typeface="Arial"/>
              <a:buChar char="•"/>
            </a:pPr>
            <a:r>
              <a:rPr lang="en-US" sz="2400">
                <a:latin typeface="Arial"/>
                <a:cs typeface="Arial"/>
              </a:rPr>
              <a:t>Set up Cognito user pools and identity pools for authentication.</a:t>
            </a:r>
          </a:p>
          <a:p>
            <a:pPr marL="285750" indent="-285750">
              <a:buFont typeface="Arial"/>
              <a:buChar char="•"/>
            </a:pPr>
            <a:r>
              <a:rPr lang="en-US" sz="2400">
                <a:latin typeface="Arial"/>
                <a:cs typeface="Arial"/>
              </a:rPr>
              <a:t>Define IAM roles and policies to control access to AWS resources.</a:t>
            </a:r>
          </a:p>
          <a:p>
            <a:endParaRPr lang="en-US" sz="2400">
              <a:cs typeface="Arial"/>
            </a:endParaRPr>
          </a:p>
        </p:txBody>
      </p:sp>
    </p:spTree>
    <p:extLst>
      <p:ext uri="{BB962C8B-B14F-4D97-AF65-F5344CB8AC3E}">
        <p14:creationId xmlns:p14="http://schemas.microsoft.com/office/powerpoint/2010/main" val="52245144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148C25E-9E6B-4244-A159-9B6EECB4CA00}" vid="{DD5AB36D-A3A2-F34E-863E-28C0C03510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97d20ff-8b4c-4e1b-a122-163f61bc7810" xsi:nil="true"/>
    <lcf76f155ced4ddcb4097134ff3c332f xmlns="7e0b3e68-c54f-4d76-9548-73ff5075f39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6A4AE682298E4F8256E9C125C9BAF2" ma:contentTypeVersion="15" ma:contentTypeDescription="Create a new document." ma:contentTypeScope="" ma:versionID="766512299464f0a5fb5d9b2dcdfc1e5d">
  <xsd:schema xmlns:xsd="http://www.w3.org/2001/XMLSchema" xmlns:xs="http://www.w3.org/2001/XMLSchema" xmlns:p="http://schemas.microsoft.com/office/2006/metadata/properties" xmlns:ns2="f97d20ff-8b4c-4e1b-a122-163f61bc7810" xmlns:ns3="7e0b3e68-c54f-4d76-9548-73ff5075f393" targetNamespace="http://schemas.microsoft.com/office/2006/metadata/properties" ma:root="true" ma:fieldsID="837cf8506ce62d7d5fefe010e95ff83d" ns2:_="" ns3:_="">
    <xsd:import namespace="f97d20ff-8b4c-4e1b-a122-163f61bc7810"/>
    <xsd:import namespace="7e0b3e68-c54f-4d76-9548-73ff5075f39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7d20ff-8b4c-4e1b-a122-163f61bc78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ef0a2c5-d17a-4546-af63-8a807dcff6bb}" ma:internalName="TaxCatchAll" ma:showField="CatchAllData" ma:web="f97d20ff-8b4c-4e1b-a122-163f61bc78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e0b3e68-c54f-4d76-9548-73ff5075f39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5918b7a-4ae6-41f8-94fa-23893cf3dd5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BB639-CA03-492E-AA7B-1473CBDE0DC7}">
  <ds:schemaRefs>
    <ds:schemaRef ds:uri="http://schemas.microsoft.com/sharepoint/v3/contenttype/forms"/>
  </ds:schemaRefs>
</ds:datastoreItem>
</file>

<file path=customXml/itemProps2.xml><?xml version="1.0" encoding="utf-8"?>
<ds:datastoreItem xmlns:ds="http://schemas.openxmlformats.org/officeDocument/2006/customXml" ds:itemID="{DF6CE8A7-0308-4F94-9449-AFE4706C9498}">
  <ds:schemaRefs>
    <ds:schemaRef ds:uri="27962032-9518-47d4-8b9c-7d7754847fbe"/>
    <ds:schemaRef ds:uri="7e0b3e68-c54f-4d76-9548-73ff5075f393"/>
    <ds:schemaRef ds:uri="9575ee82-6e69-4c70-8b81-f0628fbfe219"/>
    <ds:schemaRef ds:uri="f97d20ff-8b4c-4e1b-a122-163f61bc78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17CB154-6018-4EA2-9642-645A281CF1BC}">
  <ds:schemaRefs>
    <ds:schemaRef ds:uri="7e0b3e68-c54f-4d76-9548-73ff5075f393"/>
    <ds:schemaRef ds:uri="f97d20ff-8b4c-4e1b-a122-163f61bc78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4</TotalTime>
  <Words>1933</Words>
  <Application>Microsoft Macintosh PowerPoint</Application>
  <PresentationFormat>Custom</PresentationFormat>
  <Paragraphs>179</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Arial,Sans-Serif</vt:lpstr>
      <vt:lpstr>Calibri</vt:lpstr>
      <vt:lpstr>Consolas</vt:lpstr>
      <vt:lpstr>Times New Roman</vt:lpstr>
      <vt:lpstr>WordVisi_MSFontService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Gardiner</dc:creator>
  <cp:lastModifiedBy>stuart salvara</cp:lastModifiedBy>
  <cp:revision>6</cp:revision>
  <dcterms:created xsi:type="dcterms:W3CDTF">2020-11-09T20:14:16Z</dcterms:created>
  <dcterms:modified xsi:type="dcterms:W3CDTF">2024-09-01T07:21:55Z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0x0101002B6A4AE682298E4F8256E9C125C9BAF2</vt:lpwstr>
  </property>
  <property fmtid="{D5CDD505-2E9C-101B-9397-08002B2CF9AE}" pid="3" name="Order">
    <vt:r8>60200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