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2"/>
  </p:notesMasterIdLst>
  <p:handoutMasterIdLst>
    <p:handoutMasterId r:id="rId23"/>
  </p:handoutMasterIdLst>
  <p:sldIdLst>
    <p:sldId id="297" r:id="rId5"/>
    <p:sldId id="344" r:id="rId6"/>
    <p:sldId id="358" r:id="rId7"/>
    <p:sldId id="346" r:id="rId8"/>
    <p:sldId id="345" r:id="rId9"/>
    <p:sldId id="348" r:id="rId10"/>
    <p:sldId id="350" r:id="rId11"/>
    <p:sldId id="347" r:id="rId12"/>
    <p:sldId id="349" r:id="rId13"/>
    <p:sldId id="353" r:id="rId14"/>
    <p:sldId id="351" r:id="rId15"/>
    <p:sldId id="352" r:id="rId16"/>
    <p:sldId id="357" r:id="rId17"/>
    <p:sldId id="354" r:id="rId18"/>
    <p:sldId id="355" r:id="rId19"/>
    <p:sldId id="356" r:id="rId20"/>
    <p:sldId id="309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10/07/2024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10/07/2024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10/07/2024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10/07/2024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10/07/2024</a:t>
            </a:fld>
            <a:endParaRPr lang="en-US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10/07/2024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10/07/2024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10/07/2024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10/07/2024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10/07/2024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estilo de 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10/07/2024</a:t>
            </a:fld>
            <a:endParaRPr lang="en-US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10/07/2024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10/07/2024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scrum-guide" TargetMode="External"/><Relationship Id="rId2" Type="http://schemas.openxmlformats.org/officeDocument/2006/relationships/hyperlink" Target="http://agilemanifesto.org/iso/en/manifest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E6873E-A3B9-4BBF-AE84-13532DBA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8" y="654588"/>
            <a:ext cx="2835773" cy="7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8609F1D-6A03-4945-A8ED-4286F622C9CD}"/>
              </a:ext>
            </a:extLst>
          </p:cNvPr>
          <p:cNvSpPr txBox="1">
            <a:spLocks/>
          </p:cNvSpPr>
          <p:nvPr/>
        </p:nvSpPr>
        <p:spPr>
          <a:xfrm>
            <a:off x="3398932" y="783450"/>
            <a:ext cx="8462366" cy="46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cap="all">
                <a:solidFill>
                  <a:schemeClr val="accent1"/>
                </a:solidFill>
              </a:rPr>
              <a:t>UC 2: Auxiliar na gestão de projetos de T.I.</a:t>
            </a:r>
          </a:p>
          <a:p>
            <a:pPr marL="0" indent="0" algn="r">
              <a:buNone/>
            </a:pPr>
            <a:r>
              <a:rPr lang="pt-BR" sz="2000" cap="all">
                <a:solidFill>
                  <a:schemeClr val="accent1"/>
                </a:solidFill>
              </a:rPr>
              <a:t>Professor</a:t>
            </a:r>
            <a:r>
              <a:rPr lang="pt-br" sz="2000" cap="all">
                <a:solidFill>
                  <a:schemeClr val="accent1"/>
                </a:solidFill>
              </a:rPr>
              <a:t>: </a:t>
            </a:r>
            <a:r>
              <a:rPr lang="pt-BR" sz="2000" cap="all">
                <a:solidFill>
                  <a:schemeClr val="accent1"/>
                </a:solidFill>
              </a:rPr>
              <a:t>T</a:t>
            </a:r>
            <a:r>
              <a:rPr lang="pt-br" sz="2000" cap="all">
                <a:solidFill>
                  <a:schemeClr val="accent1"/>
                </a:solidFill>
              </a:rPr>
              <a:t>hiago almeida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1F992783-5D6C-5125-670B-140787239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96"/>
          <a:stretch/>
        </p:blipFill>
        <p:spPr>
          <a:xfrm>
            <a:off x="281579" y="1756464"/>
            <a:ext cx="11628842" cy="5101536"/>
          </a:xfrm>
        </p:spPr>
      </p:pic>
    </p:spTree>
    <p:extLst>
      <p:ext uri="{BB962C8B-B14F-4D97-AF65-F5344CB8AC3E}">
        <p14:creationId xmlns:p14="http://schemas.microsoft.com/office/powerpoint/2010/main" val="138879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0113"/>
            <a:ext cx="11029616" cy="1188720"/>
          </a:xfrm>
        </p:spPr>
        <p:txBody>
          <a:bodyPr/>
          <a:lstStyle/>
          <a:p>
            <a:r>
              <a:rPr lang="pt-BR" err="1"/>
              <a:t>xp</a:t>
            </a:r>
            <a:r>
              <a:rPr lang="pt-BR"/>
              <a:t> – </a:t>
            </a:r>
            <a:r>
              <a:rPr lang="pt-BR" err="1"/>
              <a:t>xtreme</a:t>
            </a:r>
            <a:r>
              <a:rPr lang="pt-BR"/>
              <a:t> </a:t>
            </a:r>
            <a:r>
              <a:rPr lang="pt-BR" err="1"/>
              <a:t>programing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9000"/>
            <a:ext cx="4843064" cy="1553592"/>
          </a:xfrm>
        </p:spPr>
        <p:txBody>
          <a:bodyPr>
            <a:noAutofit/>
          </a:bodyPr>
          <a:lstStyle/>
          <a:p>
            <a:pPr algn="just"/>
            <a:r>
              <a:rPr lang="pt-BR" sz="1600" b="1"/>
              <a:t>Comunicação</a:t>
            </a:r>
            <a:r>
              <a:rPr lang="pt-BR" sz="1600"/>
              <a:t> frequente e adequada para a transferência de conhecimento, pois o desenvolvimento do software é um trabalho em equipe. Para isso, as melhores formas de comunicação são conversas presenciais e desenhos em um quadro branco;</a:t>
            </a:r>
          </a:p>
          <a:p>
            <a:pPr algn="just"/>
            <a:r>
              <a:rPr lang="pt-BR" sz="1600" b="1"/>
              <a:t>Simplicidade</a:t>
            </a:r>
            <a:r>
              <a:rPr lang="pt-BR" sz="1600"/>
              <a:t> para garantir eficiência e foco apenas no que é necessário;</a:t>
            </a:r>
          </a:p>
          <a:p>
            <a:pPr algn="just"/>
            <a:r>
              <a:rPr lang="pt-BR" sz="1600" b="1"/>
              <a:t>Feedback</a:t>
            </a:r>
            <a:r>
              <a:rPr lang="pt-BR" sz="1600"/>
              <a:t> para contar com o apoio dos clientes ao otimizar o produto e atingir os resultados;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BCD104-DFDD-4ACE-47C9-C193FBC52228}"/>
              </a:ext>
            </a:extLst>
          </p:cNvPr>
          <p:cNvSpPr txBox="1"/>
          <p:nvPr/>
        </p:nvSpPr>
        <p:spPr>
          <a:xfrm>
            <a:off x="6307289" y="2705482"/>
            <a:ext cx="4843064" cy="276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Coragem</a:t>
            </a: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para tomar as atitudes corretas, como comunicar problemas, parar de fazer coisas pouco efetivas e tentar alguma nova abordagem, dando e aceitando feedbacks;</a:t>
            </a:r>
          </a:p>
          <a:p>
            <a:pPr marL="306000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Respeito</a:t>
            </a: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entre todos os integrantes do time;</a:t>
            </a:r>
          </a:p>
          <a:p>
            <a:pPr marL="306000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Mudança</a:t>
            </a:r>
            <a:r>
              <a:rPr lang="pt-B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como valor associado à flexibilidade e fator fundamental para realizar alterações nos produtos e nos requisitos, de acordo com as sugestões dos clientes.</a:t>
            </a:r>
          </a:p>
        </p:txBody>
      </p:sp>
    </p:spTree>
    <p:extLst>
      <p:ext uri="{BB962C8B-B14F-4D97-AF65-F5344CB8AC3E}">
        <p14:creationId xmlns:p14="http://schemas.microsoft.com/office/powerpoint/2010/main" val="331718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1984"/>
            <a:ext cx="11029616" cy="1188720"/>
          </a:xfrm>
        </p:spPr>
        <p:txBody>
          <a:bodyPr/>
          <a:lstStyle/>
          <a:p>
            <a:r>
              <a:rPr lang="pt-BR"/>
              <a:t>DSDM – </a:t>
            </a:r>
            <a:r>
              <a:rPr lang="pt-BR" err="1"/>
              <a:t>Dynamic</a:t>
            </a:r>
            <a:r>
              <a:rPr lang="pt-BR"/>
              <a:t> system </a:t>
            </a:r>
            <a:r>
              <a:rPr lang="pt-BR" err="1"/>
              <a:t>development</a:t>
            </a:r>
            <a:r>
              <a:rPr lang="pt-BR"/>
              <a:t> model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9000"/>
            <a:ext cx="4843064" cy="1553592"/>
          </a:xfrm>
        </p:spPr>
        <p:txBody>
          <a:bodyPr>
            <a:noAutofit/>
          </a:bodyPr>
          <a:lstStyle/>
          <a:p>
            <a:pPr algn="just"/>
            <a:r>
              <a:rPr lang="pt-BR" sz="2000"/>
              <a:t>O método foi desenvolvido pelo consórcio DSDM em 1990, no Reino Unido, como uma extensão independente do </a:t>
            </a:r>
            <a:r>
              <a:rPr lang="pt-BR" sz="2000" err="1"/>
              <a:t>Rapid</a:t>
            </a:r>
            <a:r>
              <a:rPr lang="pt-BR" sz="2000"/>
              <a:t> </a:t>
            </a:r>
            <a:r>
              <a:rPr lang="pt-BR" sz="2000" err="1"/>
              <a:t>Application</a:t>
            </a:r>
            <a:r>
              <a:rPr lang="pt-BR" sz="2000"/>
              <a:t> </a:t>
            </a:r>
            <a:r>
              <a:rPr lang="pt-BR" sz="2000" err="1"/>
              <a:t>Development</a:t>
            </a:r>
            <a:r>
              <a:rPr lang="pt-BR" sz="2000"/>
              <a:t> (RAD). A intenção era usá-lo em projetos com limitação de prazos e orçamentos. Esse tipo de metodologia é caracterizado pelas práticas abaixo:</a:t>
            </a:r>
          </a:p>
          <a:p>
            <a:pPr lvl="1" algn="just"/>
            <a:r>
              <a:rPr lang="pt-BR" sz="1700"/>
              <a:t>ciclo contínuo de melhoria;</a:t>
            </a:r>
          </a:p>
          <a:p>
            <a:pPr lvl="1" algn="just"/>
            <a:r>
              <a:rPr lang="pt-BR" sz="1700"/>
              <a:t>constante colaboração entre cliente e equipe de desenvolvimento;</a:t>
            </a:r>
          </a:p>
          <a:p>
            <a:pPr lvl="1" algn="just"/>
            <a:r>
              <a:rPr lang="pt-BR" sz="1700"/>
              <a:t>integração de funções entre os módulos.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4A78746-5350-4DEF-ADAF-0F690AB59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0467" y="2380833"/>
            <a:ext cx="5035766" cy="33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11740"/>
            <a:ext cx="11029616" cy="1188720"/>
          </a:xfrm>
        </p:spPr>
        <p:txBody>
          <a:bodyPr/>
          <a:lstStyle/>
          <a:p>
            <a:r>
              <a:rPr lang="pt-BR" err="1"/>
              <a:t>Fdd</a:t>
            </a:r>
            <a:r>
              <a:rPr lang="pt-BR"/>
              <a:t> – </a:t>
            </a:r>
            <a:r>
              <a:rPr lang="pt-BR" err="1"/>
              <a:t>feature</a:t>
            </a:r>
            <a:r>
              <a:rPr lang="pt-BR"/>
              <a:t> </a:t>
            </a:r>
            <a:r>
              <a:rPr lang="pt-BR" err="1"/>
              <a:t>driven</a:t>
            </a:r>
            <a:r>
              <a:rPr lang="pt-BR"/>
              <a:t> </a:t>
            </a:r>
            <a:r>
              <a:rPr lang="pt-BR" err="1"/>
              <a:t>development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9000"/>
            <a:ext cx="4843064" cy="1553592"/>
          </a:xfrm>
        </p:spPr>
        <p:txBody>
          <a:bodyPr>
            <a:noAutofit/>
          </a:bodyPr>
          <a:lstStyle/>
          <a:p>
            <a:pPr algn="just"/>
            <a:r>
              <a:rPr lang="pt-BR" sz="1600"/>
              <a:t>Modelagem em objetos: construir diagramas básicos com os objetos para arquitetura do modelo do sistema;</a:t>
            </a:r>
          </a:p>
          <a:p>
            <a:pPr algn="just"/>
            <a:r>
              <a:rPr lang="pt-BR" sz="1600"/>
              <a:t>implementação orientada pelas características;</a:t>
            </a:r>
          </a:p>
          <a:p>
            <a:pPr algn="just"/>
            <a:r>
              <a:rPr lang="pt-BR" sz="1600"/>
              <a:t>uso de códigos de autoria individual;</a:t>
            </a:r>
          </a:p>
          <a:p>
            <a:pPr algn="just"/>
            <a:r>
              <a:rPr lang="pt-BR" sz="1600"/>
              <a:t>utilização de times para a implantação de cada característica;</a:t>
            </a:r>
          </a:p>
          <a:p>
            <a:pPr algn="just"/>
            <a:r>
              <a:rPr lang="pt-BR" sz="1600"/>
              <a:t>verificação da qualidade do código e do projeto;</a:t>
            </a:r>
          </a:p>
          <a:p>
            <a:pPr algn="just"/>
            <a:r>
              <a:rPr lang="pt-BR" sz="1600"/>
              <a:t>integração regular e predeterminada;</a:t>
            </a:r>
          </a:p>
          <a:p>
            <a:pPr algn="just"/>
            <a:r>
              <a:rPr lang="pt-BR" sz="1600"/>
              <a:t>manutenção de versões para gerenciar configurações;</a:t>
            </a:r>
          </a:p>
          <a:p>
            <a:pPr algn="just"/>
            <a:r>
              <a:rPr lang="pt-BR" sz="1600"/>
              <a:t>acompanhamento transparente do progresso do projeto.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743A36-F463-0909-3C61-437A2555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348" y="2229546"/>
            <a:ext cx="5575460" cy="31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5289"/>
            <a:ext cx="11029616" cy="1188720"/>
          </a:xfrm>
        </p:spPr>
        <p:txBody>
          <a:bodyPr/>
          <a:lstStyle/>
          <a:p>
            <a:r>
              <a:rPr lang="pt-BR" err="1"/>
              <a:t>leaN</a:t>
            </a:r>
            <a:r>
              <a:rPr lang="pt-BR"/>
              <a:t> software </a:t>
            </a:r>
            <a:r>
              <a:rPr lang="pt-BR" err="1"/>
              <a:t>development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9000"/>
            <a:ext cx="4843064" cy="1553592"/>
          </a:xfrm>
        </p:spPr>
        <p:txBody>
          <a:bodyPr>
            <a:noAutofit/>
          </a:bodyPr>
          <a:lstStyle/>
          <a:p>
            <a:pPr algn="just"/>
            <a:r>
              <a:rPr lang="pt-BR" sz="2000"/>
              <a:t>O desenvolvimento de software enxuto é uma tradução dos princípios e práticas de manufatura enxuta para o domínio do desenvolvimento de software. Adaptado do Toyota </a:t>
            </a:r>
            <a:r>
              <a:rPr lang="pt-BR" sz="2000" err="1"/>
              <a:t>Production</a:t>
            </a:r>
            <a:r>
              <a:rPr lang="pt-BR" sz="2000"/>
              <a:t> System, está surgindo com o apoio de uma subcultura pró-</a:t>
            </a:r>
            <a:r>
              <a:rPr lang="pt-BR" sz="2000" err="1"/>
              <a:t>lean</a:t>
            </a:r>
            <a:r>
              <a:rPr lang="pt-BR" sz="2000"/>
              <a:t> dentro da comunidade ágil. Lean oferece uma sólida estrutura conceitual, valores e princípios, bem como boas práticas, derivadas da experiência, que dão suporte às organizações ágeis.</a:t>
            </a:r>
            <a:endParaRPr lang="pt-BR" sz="17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85B57A-E93B-140F-4742-4FA997835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26" y="1745211"/>
            <a:ext cx="4908614" cy="49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0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26948"/>
            <a:ext cx="11029616" cy="1188720"/>
          </a:xfrm>
        </p:spPr>
        <p:txBody>
          <a:bodyPr/>
          <a:lstStyle/>
          <a:p>
            <a:r>
              <a:rPr lang="pt-BR" err="1"/>
              <a:t>scrum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91901"/>
            <a:ext cx="4843064" cy="1553592"/>
          </a:xfrm>
        </p:spPr>
        <p:txBody>
          <a:bodyPr>
            <a:noAutofit/>
          </a:bodyPr>
          <a:lstStyle/>
          <a:p>
            <a:pPr algn="just"/>
            <a:r>
              <a:rPr lang="pt-BR" sz="2000"/>
              <a:t>Scrum é baseado no empirismo e LEAN </a:t>
            </a:r>
            <a:r>
              <a:rPr lang="pt-BR" sz="2000" err="1"/>
              <a:t>thinking</a:t>
            </a:r>
            <a:r>
              <a:rPr lang="pt-BR" sz="2000"/>
              <a:t>. O empirismo afirma que o conhecimento vem da experiência e da tomada de decisões com base no que é observado. O LEAN </a:t>
            </a:r>
            <a:r>
              <a:rPr lang="pt-BR" sz="2000" err="1"/>
              <a:t>Thinking</a:t>
            </a:r>
            <a:r>
              <a:rPr lang="pt-BR" sz="2000"/>
              <a:t> reduz o desperdício e se concentra no essencial.</a:t>
            </a:r>
          </a:p>
          <a:p>
            <a:pPr algn="just"/>
            <a:r>
              <a:rPr lang="pt-BR" sz="2000"/>
              <a:t>Scrum emprega uma abordagem iterativa e incremental para otimizar a previsibilidade e controlar o risco.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037766-D41E-C729-DFFC-BD5117C7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0" y="1723151"/>
            <a:ext cx="5656494" cy="38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1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1538"/>
            <a:ext cx="11029616" cy="118872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9000"/>
            <a:ext cx="4843064" cy="1553592"/>
          </a:xfrm>
        </p:spPr>
        <p:txBody>
          <a:bodyPr>
            <a:noAutofit/>
          </a:bodyPr>
          <a:lstStyle/>
          <a:p>
            <a:pPr algn="just"/>
            <a:endParaRPr lang="pt-BR" sz="17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B0EFD2-E596-269A-5077-7AB0D662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290"/>
            <a:ext cx="12192000" cy="58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1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7532"/>
            <a:ext cx="11029616" cy="1188720"/>
          </a:xfrm>
        </p:spPr>
        <p:txBody>
          <a:bodyPr/>
          <a:lstStyle/>
          <a:p>
            <a:r>
              <a:rPr lang="pt-BR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33365"/>
            <a:ext cx="9113225" cy="1553592"/>
          </a:xfrm>
        </p:spPr>
        <p:txBody>
          <a:bodyPr>
            <a:noAutofit/>
          </a:bodyPr>
          <a:lstStyle/>
          <a:p>
            <a:pPr algn="just"/>
            <a:r>
              <a:rPr lang="pt-BR" sz="2400"/>
              <a:t>Realizar a leitura do Scrum </a:t>
            </a:r>
            <a:r>
              <a:rPr lang="pt-BR" sz="2400" err="1"/>
              <a:t>Guide</a:t>
            </a:r>
            <a:endParaRPr lang="pt-BR" sz="2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EB54BB7-DC8E-1022-FA56-1489A508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470" y="2967858"/>
            <a:ext cx="6019060" cy="37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0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9DCC64F-4621-49C9-AEE0-854B2F8DA300}"/>
              </a:ext>
            </a:extLst>
          </p:cNvPr>
          <p:cNvGrpSpPr/>
          <p:nvPr/>
        </p:nvGrpSpPr>
        <p:grpSpPr>
          <a:xfrm>
            <a:off x="581192" y="2210540"/>
            <a:ext cx="5812120" cy="4081350"/>
            <a:chOff x="2305029" y="1332690"/>
            <a:chExt cx="7581942" cy="5079580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1AB87E98-BA59-4AE4-B405-9058A03158FE}"/>
                </a:ext>
              </a:extLst>
            </p:cNvPr>
            <p:cNvSpPr/>
            <p:nvPr/>
          </p:nvSpPr>
          <p:spPr>
            <a:xfrm rot="5400000">
              <a:off x="3556210" y="81509"/>
              <a:ext cx="5079580" cy="7581942"/>
            </a:xfrm>
            <a:prstGeom prst="triangle">
              <a:avLst/>
            </a:prstGeom>
            <a:solidFill>
              <a:srgbClr val="007A7D"/>
            </a:solidFill>
            <a:ln>
              <a:solidFill>
                <a:srgbClr val="007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" name="Subtítulo 2">
              <a:extLst>
                <a:ext uri="{FF2B5EF4-FFF2-40B4-BE49-F238E27FC236}">
                  <a16:creationId xmlns:a16="http://schemas.microsoft.com/office/drawing/2014/main" id="{08A6700E-51B3-451B-B978-87CBF7441DD6}"/>
                </a:ext>
              </a:extLst>
            </p:cNvPr>
            <p:cNvSpPr txBox="1">
              <a:spLocks/>
            </p:cNvSpPr>
            <p:nvPr/>
          </p:nvSpPr>
          <p:spPr>
            <a:xfrm>
              <a:off x="3029225" y="3483550"/>
              <a:ext cx="4317116" cy="10140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1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http://agilemanifesto.org/iso/en/manifesto.html</a:t>
              </a:r>
              <a:endParaRPr lang="en-US"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marL="0" indent="0" algn="just">
                <a:buNone/>
              </a:pPr>
              <a:endParaRPr lang="en-US"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marL="0" indent="0" algn="just">
                <a:buNone/>
              </a:pPr>
              <a:r>
                <a:rPr lang="pt-BR" sz="1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https://www.scrum.org/resources/scrum-guide</a:t>
              </a:r>
              <a:endParaRPr lang="en-US"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marL="0" indent="0" algn="just">
                <a:buNone/>
              </a:pPr>
              <a:endParaRPr lang="pt-BR"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5DA78F93-7236-06DC-6586-EFDCD181E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07" y="1996848"/>
            <a:ext cx="3941686" cy="4698490"/>
          </a:xfrm>
        </p:spPr>
      </p:pic>
    </p:spTree>
    <p:extLst>
      <p:ext uri="{BB962C8B-B14F-4D97-AF65-F5344CB8AC3E}">
        <p14:creationId xmlns:p14="http://schemas.microsoft.com/office/powerpoint/2010/main" val="409911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Filosofia do projeto </a:t>
            </a:r>
            <a:r>
              <a:rPr lang="pt-BR" err="1"/>
              <a:t>gnu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8999"/>
            <a:ext cx="5091639" cy="1240875"/>
          </a:xfrm>
        </p:spPr>
        <p:txBody>
          <a:bodyPr>
            <a:noAutofit/>
          </a:bodyPr>
          <a:lstStyle/>
          <a:p>
            <a:pPr algn="just"/>
            <a:r>
              <a:rPr lang="pt-BR" sz="1800"/>
              <a:t>Software livre significa que os usuários do software têm liberdade. (A questão não é sobre o preço.) Nós desenvolvemos o sistema operacional GNU de modo que os usuários possam ter liberdade no uso do computador.</a:t>
            </a:r>
          </a:p>
          <a:p>
            <a:pPr algn="just"/>
            <a:r>
              <a:rPr lang="pt-BR" sz="1800"/>
              <a:t>Especificamente, software livre significa que os usuários têm as quatro liberdades essenciais: </a:t>
            </a:r>
          </a:p>
          <a:p>
            <a:pPr lvl="1" algn="just"/>
            <a:r>
              <a:rPr lang="pt-BR" sz="1600"/>
              <a:t>(0) para executar o programa; </a:t>
            </a:r>
          </a:p>
          <a:p>
            <a:pPr lvl="1" algn="just"/>
            <a:r>
              <a:rPr lang="pt-BR" sz="1600"/>
              <a:t>(1) para estudar e mudar o código-fonte do programa; </a:t>
            </a:r>
          </a:p>
          <a:p>
            <a:pPr lvl="1" algn="just"/>
            <a:r>
              <a:rPr lang="pt-BR" sz="1600"/>
              <a:t>(2) para redistribuir cópias exatas e </a:t>
            </a:r>
          </a:p>
          <a:p>
            <a:pPr lvl="1" algn="just"/>
            <a:r>
              <a:rPr lang="pt-BR" sz="1600"/>
              <a:t>(3) para distribuir versões modificadas.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9BC324-066F-008F-46A3-A49A911A8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20" y="233493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ser ágil?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55430"/>
            <a:ext cx="5091639" cy="1553592"/>
          </a:xfrm>
        </p:spPr>
        <p:txBody>
          <a:bodyPr>
            <a:noAutofit/>
          </a:bodyPr>
          <a:lstStyle/>
          <a:p>
            <a:pPr algn="just"/>
            <a:endParaRPr lang="pt-BR" sz="2000"/>
          </a:p>
          <a:p>
            <a:pPr algn="just"/>
            <a:endParaRPr lang="pt-BR" sz="2000"/>
          </a:p>
          <a:p>
            <a:pPr algn="just"/>
            <a:endParaRPr lang="pt-BR" sz="2000"/>
          </a:p>
          <a:p>
            <a:pPr algn="just"/>
            <a:r>
              <a:rPr lang="pt-BR" sz="2000"/>
              <a:t>1. Se </a:t>
            </a:r>
            <a:r>
              <a:rPr lang="pt-BR" sz="2000" err="1"/>
              <a:t>v.quis</a:t>
            </a:r>
            <a:r>
              <a:rPr lang="pt-BR" sz="2000"/>
              <a:t> dizer “ágil”, com acento, ela deriva do Latim AGILITAS, “rapidez, mobilidade”, de AGERE, “mover-se, deslocar-se”.</a:t>
            </a:r>
          </a:p>
          <a:p>
            <a:pPr algn="just"/>
            <a:r>
              <a:rPr lang="pt-BR" sz="2000"/>
              <a:t>2. Esta vem do Anglo-Francês POVOIR, “ser capaz”, do Latim POTERE, “poder,  obter, conseguir”.</a:t>
            </a:r>
          </a:p>
          <a:p>
            <a:pPr algn="just"/>
            <a:r>
              <a:rPr lang="pt-BR" sz="2000"/>
              <a:t>3. Que se comporta ou trabalha de maneira eficaz e rápida; diligente, expedito e trabalhador.</a:t>
            </a:r>
          </a:p>
          <a:p>
            <a:pPr algn="just"/>
            <a:endParaRPr lang="pt-BR" sz="20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8EB24DA-C29C-E0B2-8119-F5137EE02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2120" y="6072836"/>
            <a:ext cx="1119509" cy="7021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2E67118-36A3-183F-5718-B52DC9867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71" y="2062060"/>
            <a:ext cx="5623903" cy="38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52204"/>
            <a:ext cx="5091639" cy="1553592"/>
          </a:xfrm>
        </p:spPr>
        <p:txBody>
          <a:bodyPr>
            <a:noAutofit/>
          </a:bodyPr>
          <a:lstStyle/>
          <a:p>
            <a:pPr algn="just"/>
            <a:r>
              <a:rPr lang="pt-BR" sz="2000"/>
              <a:t>Ser ágil é sinônimo de adaptabilidade. Muitos acham que agilidade é a mesma coisa ser rápido, mas estão enganados. A agilidade é uma característica importante para se acomodar com o ambiente de incertezas em que está inserido.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8EB24DA-C29C-E0B2-8119-F5137EE02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2120" y="6072836"/>
            <a:ext cx="1119509" cy="7021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B1E83F6-87E5-B499-ADE4-4069FBDEA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71" y="2062060"/>
            <a:ext cx="5623903" cy="38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1538"/>
            <a:ext cx="11029616" cy="1188720"/>
          </a:xfrm>
        </p:spPr>
        <p:txBody>
          <a:bodyPr/>
          <a:lstStyle/>
          <a:p>
            <a:r>
              <a:rPr lang="pt-BR"/>
              <a:t>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09751"/>
            <a:ext cx="4843064" cy="1553592"/>
          </a:xfrm>
        </p:spPr>
        <p:txBody>
          <a:bodyPr>
            <a:noAutofit/>
          </a:bodyPr>
          <a:lstStyle/>
          <a:p>
            <a:pPr algn="just"/>
            <a:r>
              <a:rPr lang="pt-BR" sz="2000"/>
              <a:t>Em 2001, um grupo de 17 desenvolvedores reconhecidos se juntou em Utah, nos EUA, para discutir maneiras de desenvolvimento mais leves com base em suas experiências.</a:t>
            </a:r>
          </a:p>
          <a:p>
            <a:pPr algn="just"/>
            <a:r>
              <a:rPr lang="pt-BR" sz="2000"/>
              <a:t>Eles assinaram um documento chamado “Manifesto para o Desenvolvimento Ágil de Software”.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860711B-6E95-58E5-E0CB-965443214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2120" y="6072836"/>
            <a:ext cx="1119509" cy="7021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639AB3-9ACF-08D1-C40D-BBA03B62C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3899"/>
            <a:ext cx="5112354" cy="38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9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1538"/>
            <a:ext cx="11029616" cy="1188720"/>
          </a:xfrm>
        </p:spPr>
        <p:txBody>
          <a:bodyPr/>
          <a:lstStyle/>
          <a:p>
            <a:r>
              <a:rPr lang="pt-BR"/>
              <a:t>Os 4 pilares do 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9000"/>
            <a:ext cx="4843064" cy="1553592"/>
          </a:xfrm>
        </p:spPr>
        <p:txBody>
          <a:bodyPr>
            <a:noAutofit/>
          </a:bodyPr>
          <a:lstStyle/>
          <a:p>
            <a:pPr algn="just"/>
            <a:r>
              <a:rPr lang="pt-BR" sz="2000" b="1"/>
              <a:t>Indivíduos e interações </a:t>
            </a:r>
            <a:r>
              <a:rPr lang="pt-BR" sz="2000"/>
              <a:t>mais que processos e ferramentas;</a:t>
            </a:r>
          </a:p>
          <a:p>
            <a:pPr algn="just"/>
            <a:r>
              <a:rPr lang="pt-BR" sz="2000" b="1"/>
              <a:t>Software em funcionamento </a:t>
            </a:r>
            <a:r>
              <a:rPr lang="pt-BR" sz="2000"/>
              <a:t>mais que documentação abrangente;</a:t>
            </a:r>
          </a:p>
          <a:p>
            <a:pPr algn="just"/>
            <a:r>
              <a:rPr lang="pt-BR" sz="2000" b="1"/>
              <a:t>Colaboração com o cliente </a:t>
            </a:r>
            <a:r>
              <a:rPr lang="pt-BR" sz="2000"/>
              <a:t>mais que negociação de contratos</a:t>
            </a:r>
          </a:p>
          <a:p>
            <a:pPr algn="just"/>
            <a:r>
              <a:rPr lang="pt-BR" sz="2000" b="1"/>
              <a:t>Responder a mudanças </a:t>
            </a:r>
            <a:r>
              <a:rPr lang="pt-BR" sz="2000"/>
              <a:t>mais que seguir um plano</a:t>
            </a:r>
          </a:p>
          <a:p>
            <a:pPr algn="just"/>
            <a:endParaRPr lang="pt-BR" sz="20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2AA3C6-D2FE-4237-5B60-71F43D979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45" y="1640660"/>
            <a:ext cx="5841684" cy="44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1538"/>
            <a:ext cx="11029616" cy="1188720"/>
          </a:xfrm>
        </p:spPr>
        <p:txBody>
          <a:bodyPr/>
          <a:lstStyle/>
          <a:p>
            <a:r>
              <a:rPr lang="pt-BR"/>
              <a:t>Os 12 princípios do 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615431"/>
            <a:ext cx="4843064" cy="1553592"/>
          </a:xfrm>
        </p:spPr>
        <p:txBody>
          <a:bodyPr>
            <a:noAutofit/>
          </a:bodyPr>
          <a:lstStyle/>
          <a:p>
            <a:pPr algn="just"/>
            <a:r>
              <a:rPr lang="pt-BR" sz="1400"/>
              <a:t>1. Nossa maior prioridade é satisfazer o cliente através da entrega adiantada e contínua de software de valor;</a:t>
            </a:r>
          </a:p>
          <a:p>
            <a:pPr algn="just"/>
            <a:r>
              <a:rPr lang="pt-BR" sz="1400"/>
              <a:t>2. Aceitar mudanças de requisitos, mesmo no fim do desenvolvimento. Processos ágeis se adequam a mudanças, para que o cliente possa tirar vantagens competitivas;</a:t>
            </a:r>
          </a:p>
          <a:p>
            <a:pPr algn="just"/>
            <a:r>
              <a:rPr lang="pt-BR" sz="1400"/>
              <a:t>3. Entregar software funcionando com frequência, na escala de semanas até meses, com preferência aos períodos mais curtos;</a:t>
            </a:r>
          </a:p>
          <a:p>
            <a:pPr algn="just"/>
            <a:r>
              <a:rPr lang="pt-BR" sz="1400"/>
              <a:t>4. Pessoas relacionadas à negócios e desenvolvedores devem trabalhar em conjunto e diariamente, durante todo o curso do projeto;</a:t>
            </a:r>
          </a:p>
          <a:p>
            <a:pPr algn="just"/>
            <a:r>
              <a:rPr lang="pt-BR" sz="1400"/>
              <a:t>5. Construir projetos ao redor de indivíduos motivados, dando a eles o ambiente e suporte necessário, e confiar que farão seu trabalho;</a:t>
            </a:r>
          </a:p>
          <a:p>
            <a:pPr algn="just"/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6. O Método mais eficiente e eficaz de transmitir informações para, e por dentro de um time de desenvolvimento, é através de uma conversa cara a cara;</a:t>
            </a:r>
          </a:p>
          <a:p>
            <a:pPr algn="just"/>
            <a:endParaRPr lang="pt-BR" sz="1400" b="1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5C70F9-8E10-2384-B717-664B036309CE}"/>
              </a:ext>
            </a:extLst>
          </p:cNvPr>
          <p:cNvSpPr txBox="1"/>
          <p:nvPr/>
        </p:nvSpPr>
        <p:spPr>
          <a:xfrm>
            <a:off x="6096000" y="1783104"/>
            <a:ext cx="4843064" cy="399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7. Software funcional é a medida primária de progresso;</a:t>
            </a:r>
          </a:p>
          <a:p>
            <a:pPr marL="306000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8. Processos ágeis promovem um ambiente sustentável. Os patrocinadores, desenvolvedores e usuários, devem ser capazes de manter indefinidamente, passos constantes;</a:t>
            </a:r>
          </a:p>
          <a:p>
            <a:pPr marL="306000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9. Contínua atenção à excelência técnica e bom design aumenta a agilidade;</a:t>
            </a:r>
          </a:p>
          <a:p>
            <a:pPr marL="306000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10. Simplicidade: a arte de maximizar a quantidade de trabalho que não precisou ser feito;</a:t>
            </a:r>
          </a:p>
          <a:p>
            <a:pPr marL="306000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11. As melhores arquiteturas, requisitos e designs emergem de times auto-organizáveis;</a:t>
            </a:r>
          </a:p>
          <a:p>
            <a:pPr marL="306000" indent="-306000" algn="just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12. Em intervalos regulares, o time reflete em como ficar mais efetivo, então se ajustam e otimizam seu comportamento de acordo;</a:t>
            </a:r>
          </a:p>
        </p:txBody>
      </p:sp>
    </p:spTree>
    <p:extLst>
      <p:ext uri="{BB962C8B-B14F-4D97-AF65-F5344CB8AC3E}">
        <p14:creationId xmlns:p14="http://schemas.microsoft.com/office/powerpoint/2010/main" val="44273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1538"/>
            <a:ext cx="11029616" cy="1188720"/>
          </a:xfrm>
        </p:spPr>
        <p:txBody>
          <a:bodyPr/>
          <a:lstStyle/>
          <a:p>
            <a:r>
              <a:rPr lang="pt-BR"/>
              <a:t>autores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429000"/>
            <a:ext cx="5091639" cy="1553592"/>
          </a:xfrm>
        </p:spPr>
        <p:txBody>
          <a:bodyPr>
            <a:noAutofit/>
          </a:bodyPr>
          <a:lstStyle/>
          <a:p>
            <a:pPr algn="just"/>
            <a:endParaRPr lang="pt-BR" sz="20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860711B-6E95-58E5-E0CB-965443214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2120" y="6072836"/>
            <a:ext cx="1119509" cy="7021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00FF91-B239-BBF7-FD73-189EB1998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280" y="1561068"/>
            <a:ext cx="6823439" cy="51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0341-62D7-BD89-B7CC-F531901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6847"/>
            <a:ext cx="11029616" cy="1188720"/>
          </a:xfrm>
        </p:spPr>
        <p:txBody>
          <a:bodyPr/>
          <a:lstStyle/>
          <a:p>
            <a:r>
              <a:rPr lang="pt-BR"/>
              <a:t>Métodos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4983C-2AB3-ABE8-CE91-459B10D2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17574"/>
            <a:ext cx="4843064" cy="1553592"/>
          </a:xfrm>
        </p:spPr>
        <p:txBody>
          <a:bodyPr>
            <a:noAutofit/>
          </a:bodyPr>
          <a:lstStyle/>
          <a:p>
            <a:pPr algn="just"/>
            <a:r>
              <a:rPr lang="pt-BR" sz="2000"/>
              <a:t>XP – </a:t>
            </a:r>
            <a:r>
              <a:rPr lang="pt-BR" sz="2000" err="1"/>
              <a:t>Xtreme</a:t>
            </a:r>
            <a:r>
              <a:rPr lang="pt-BR" sz="2000"/>
              <a:t> </a:t>
            </a:r>
            <a:r>
              <a:rPr lang="pt-BR" sz="2000" err="1"/>
              <a:t>Programing</a:t>
            </a:r>
            <a:r>
              <a:rPr lang="pt-BR" sz="2000"/>
              <a:t>;</a:t>
            </a:r>
          </a:p>
          <a:p>
            <a:pPr algn="just"/>
            <a:r>
              <a:rPr lang="pt-BR" sz="2000"/>
              <a:t>DSDM – </a:t>
            </a:r>
            <a:r>
              <a:rPr lang="pt-BR" sz="2000" err="1"/>
              <a:t>Driven</a:t>
            </a:r>
            <a:r>
              <a:rPr lang="pt-BR" sz="2000"/>
              <a:t> Software </a:t>
            </a:r>
            <a:r>
              <a:rPr lang="pt-BR" sz="2000" err="1"/>
              <a:t>Development</a:t>
            </a:r>
            <a:r>
              <a:rPr lang="pt-BR" sz="2000"/>
              <a:t> Model;</a:t>
            </a:r>
          </a:p>
          <a:p>
            <a:pPr algn="just"/>
            <a:r>
              <a:rPr lang="pt-BR" sz="2000"/>
              <a:t>FDD – </a:t>
            </a:r>
            <a:r>
              <a:rPr lang="pt-BR" sz="2000" err="1"/>
              <a:t>Feature</a:t>
            </a:r>
            <a:r>
              <a:rPr lang="pt-BR" sz="2000"/>
              <a:t> </a:t>
            </a:r>
            <a:r>
              <a:rPr lang="pt-BR" sz="2000" err="1"/>
              <a:t>Driven</a:t>
            </a:r>
            <a:r>
              <a:rPr lang="pt-BR" sz="2000"/>
              <a:t> </a:t>
            </a:r>
            <a:r>
              <a:rPr lang="pt-BR" sz="2000" err="1"/>
              <a:t>Development</a:t>
            </a:r>
            <a:r>
              <a:rPr lang="pt-BR" sz="2000"/>
              <a:t>;</a:t>
            </a:r>
          </a:p>
          <a:p>
            <a:pPr algn="just"/>
            <a:r>
              <a:rPr lang="pt-BR" sz="2000"/>
              <a:t>LEAN –  Lean Software </a:t>
            </a:r>
            <a:r>
              <a:rPr lang="pt-BR" sz="2000" err="1"/>
              <a:t>Development</a:t>
            </a:r>
            <a:r>
              <a:rPr lang="pt-BR" sz="2000"/>
              <a:t>;</a:t>
            </a:r>
          </a:p>
          <a:p>
            <a:pPr algn="just"/>
            <a:r>
              <a:rPr lang="pt-BR" sz="2000"/>
              <a:t>SCRUM;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3E9EDE-B109-541E-D76D-CD6A28B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866A0C-EEE8-4DE1-9ECF-51EC9C0B8BE2}" type="datetime1">
              <a:rPr lang="pt-BR" smtClean="0"/>
              <a:t>10/07/2024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C637E8-BAEC-BED7-8019-D51357DE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80" y="2041863"/>
            <a:ext cx="5127017" cy="35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600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4de63d-4585-424b-b0c2-937c5f3a9e1f">
      <Terms xmlns="http://schemas.microsoft.com/office/infopath/2007/PartnerControls"/>
    </lcf76f155ced4ddcb4097134ff3c332f>
    <TaxCatchAll xmlns="81eaa392-1dad-4ee1-ac23-da4bd3dbda5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CA00023D28B4459F132727AA75EBA9" ma:contentTypeVersion="15" ma:contentTypeDescription="Crie um novo documento." ma:contentTypeScope="" ma:versionID="c8a5da9169a9b82329cb7ff2362c133e">
  <xsd:schema xmlns:xsd="http://www.w3.org/2001/XMLSchema" xmlns:xs="http://www.w3.org/2001/XMLSchema" xmlns:p="http://schemas.microsoft.com/office/2006/metadata/properties" xmlns:ns2="f44de63d-4585-424b-b0c2-937c5f3a9e1f" xmlns:ns3="81eaa392-1dad-4ee1-ac23-da4bd3dbda53" targetNamespace="http://schemas.microsoft.com/office/2006/metadata/properties" ma:root="true" ma:fieldsID="0d5291aa9b683fe786490a7ca9754e23" ns2:_="" ns3:_="">
    <xsd:import namespace="f44de63d-4585-424b-b0c2-937c5f3a9e1f"/>
    <xsd:import namespace="81eaa392-1dad-4ee1-ac23-da4bd3dbda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4de63d-4585-424b-b0c2-937c5f3a9e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59a213-3ed0-46ab-9563-01ee8d1fa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aa392-1dad-4ee1-ac23-da4bd3dbda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1c492c1-010c-46ae-8c52-2b68c761e920}" ma:internalName="TaxCatchAll" ma:showField="CatchAllData" ma:web="81eaa392-1dad-4ee1-ac23-da4bd3dbd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CA45BE-F6BC-41E2-A975-48B379C2B1E3}">
  <ds:schemaRefs>
    <ds:schemaRef ds:uri="81eaa392-1dad-4ee1-ac23-da4bd3dbda53"/>
    <ds:schemaRef ds:uri="f44de63d-4585-424b-b0c2-937c5f3a9e1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D062D-CE5F-4D68-BF47-5F56502EC754}"/>
</file>

<file path=customXml/itemProps3.xml><?xml version="1.0" encoding="utf-8"?>
<ds:datastoreItem xmlns:ds="http://schemas.openxmlformats.org/officeDocument/2006/customXml" ds:itemID="{32AD5246-1176-4099-A01D-06944C0855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DividendVTI</vt:lpstr>
      <vt:lpstr>Apresentação do PowerPoint</vt:lpstr>
      <vt:lpstr>Filosofia do projeto gnu</vt:lpstr>
      <vt:lpstr>O que é ser ágil?</vt:lpstr>
      <vt:lpstr>agilidade</vt:lpstr>
      <vt:lpstr>Manifesto ágil</vt:lpstr>
      <vt:lpstr>Os 4 pilares do manifesto ágil</vt:lpstr>
      <vt:lpstr>Os 12 princípios do manifesto ágil</vt:lpstr>
      <vt:lpstr>autores</vt:lpstr>
      <vt:lpstr>Métodos ágeis</vt:lpstr>
      <vt:lpstr>xp – xtreme programing</vt:lpstr>
      <vt:lpstr>DSDM – Dynamic system development model</vt:lpstr>
      <vt:lpstr>Fdd – feature driven development</vt:lpstr>
      <vt:lpstr>leaN software development</vt:lpstr>
      <vt:lpstr>scrum</vt:lpstr>
      <vt:lpstr>Apresentação do PowerPoint</vt:lpstr>
      <vt:lpstr>ATIVIDADE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</dc:title>
  <dc:creator>Aline Queiroz Silvério</dc:creator>
  <cp:revision>3</cp:revision>
  <dcterms:created xsi:type="dcterms:W3CDTF">2021-05-21T18:08:59Z</dcterms:created>
  <dcterms:modified xsi:type="dcterms:W3CDTF">2024-07-10T19:04:45Z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0x01010022CA00023D28B4459F132727AA75EBA9</vt:lpwstr>
  </property>
</Properties>
</file>