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69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687" autoAdjust="0"/>
  </p:normalViewPr>
  <p:slideViewPr>
    <p:cSldViewPr>
      <p:cViewPr varScale="1">
        <p:scale>
          <a:sx n="97" d="100"/>
          <a:sy n="97" d="100"/>
        </p:scale>
        <p:origin x="951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6200"/>
            <a:ext cx="7772400" cy="147002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6400800" cy="762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8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0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7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8F7F9AA-A437-4C1D-B7A7-132C663DC27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4A6550D-5249-4695-AA6F-4029ECE97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0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0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9AA-A437-4C1D-B7A7-132C663DC277}" type="datetimeFigureOut">
              <a:rPr lang="en-US" smtClean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550D-5249-4695-AA6F-4029ECE97D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1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otenay" pitchFamily="2" charset="0"/>
              </a:defRPr>
            </a:lvl1pPr>
          </a:lstStyle>
          <a:p>
            <a:fld id="{78F7F9AA-A437-4C1D-B7A7-132C663DC27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otenay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otenay" pitchFamily="2" charset="0"/>
              </a:defRPr>
            </a:lvl1pPr>
          </a:lstStyle>
          <a:p>
            <a:fld id="{54A6550D-5249-4695-AA6F-4029ECE97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1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Kootenay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Kootenay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+mn-lt"/>
                <a:ea typeface="Verdana" pitchFamily="34" charset="0"/>
                <a:cs typeface="Verdana" pitchFamily="34" charset="0"/>
              </a:rPr>
              <a:t>Lecture 13</a:t>
            </a:r>
            <a:br>
              <a:rPr lang="en-US" dirty="0" smtClean="0"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+mn-lt"/>
                <a:ea typeface="Verdana" pitchFamily="34" charset="0"/>
                <a:cs typeface="Verdana" pitchFamily="34" charset="0"/>
              </a:rPr>
              <a:t>Heaps and priority queues</a:t>
            </a:r>
            <a:endParaRPr lang="en-US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EECS-214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33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of heap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ExtractMax</a:t>
            </a:r>
            <a:r>
              <a:rPr lang="en-US" dirty="0" smtClean="0"/>
              <a:t> (version 1)</a:t>
            </a:r>
            <a:endParaRPr lang="en-US" dirty="0"/>
          </a:p>
          <a:p>
            <a:r>
              <a:rPr lang="en-US" dirty="0" smtClean="0"/>
              <a:t>We know the root is the maximal element</a:t>
            </a:r>
          </a:p>
          <a:p>
            <a:r>
              <a:rPr lang="en-US" dirty="0" smtClean="0"/>
              <a:t>So we want to delete it and return it</a:t>
            </a:r>
          </a:p>
          <a:p>
            <a:r>
              <a:rPr lang="en-US" dirty="0" smtClean="0"/>
              <a:t>But we need to replace it with its largest child</a:t>
            </a:r>
          </a:p>
          <a:p>
            <a:pPr lvl="1"/>
            <a:r>
              <a:rPr lang="en-US" dirty="0" smtClean="0"/>
              <a:t>So we find the largest child</a:t>
            </a:r>
          </a:p>
          <a:p>
            <a:pPr lvl="1"/>
            <a:r>
              <a:rPr lang="en-US" dirty="0" smtClean="0"/>
              <a:t>And recursively delete it from its subtree</a:t>
            </a:r>
          </a:p>
        </p:txBody>
      </p:sp>
      <p:sp>
        <p:nvSpPr>
          <p:cNvPr id="5" name="Oval 4"/>
          <p:cNvSpPr/>
          <p:nvPr/>
        </p:nvSpPr>
        <p:spPr>
          <a:xfrm>
            <a:off x="6190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324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57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15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67148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57242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581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581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67148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229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9" name="Straight Arrow Connector 18"/>
          <p:cNvCxnSpPr>
            <a:stCxn id="8" idx="5"/>
            <a:endCxn id="18" idx="1"/>
          </p:cNvCxnSpPr>
          <p:nvPr/>
        </p:nvCxnSpPr>
        <p:spPr>
          <a:xfrm>
            <a:off x="76479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049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3400" y="6400800"/>
            <a:ext cx="8359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However, this is going to turn out to not to be the most convenient algorithm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7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of heap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ExtractMax</a:t>
            </a:r>
            <a:r>
              <a:rPr lang="en-US" dirty="0" smtClean="0"/>
              <a:t> (</a:t>
            </a:r>
            <a:r>
              <a:rPr lang="en-US" dirty="0" err="1" smtClean="0"/>
              <a:t>verison</a:t>
            </a:r>
            <a:r>
              <a:rPr lang="en-US" dirty="0" smtClean="0"/>
              <a:t> 2)</a:t>
            </a:r>
            <a:endParaRPr lang="en-US" dirty="0"/>
          </a:p>
          <a:p>
            <a:r>
              <a:rPr lang="en-US" dirty="0" smtClean="0"/>
              <a:t>Replace the root with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leaf node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Getting to a leaf will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turn out to be easy</a:t>
            </a:r>
          </a:p>
          <a:p>
            <a:r>
              <a:rPr lang="en-US" dirty="0" smtClean="0"/>
              <a:t>The leaf node 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probably too small</a:t>
            </a:r>
          </a:p>
          <a:p>
            <a:r>
              <a:rPr lang="en-US" dirty="0" smtClean="0"/>
              <a:t>So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move it downward </a:t>
            </a:r>
            <a:r>
              <a:rPr lang="en-US" dirty="0" smtClean="0"/>
              <a:t>in the tree to make it be a proper heap again</a:t>
            </a:r>
          </a:p>
        </p:txBody>
      </p:sp>
      <p:sp>
        <p:nvSpPr>
          <p:cNvPr id="5" name="Oval 4"/>
          <p:cNvSpPr/>
          <p:nvPr/>
        </p:nvSpPr>
        <p:spPr>
          <a:xfrm>
            <a:off x="6190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324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57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15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67148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57242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581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581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67148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229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9" name="Straight Arrow Connector 18"/>
          <p:cNvCxnSpPr>
            <a:stCxn id="8" idx="5"/>
            <a:endCxn id="18" idx="1"/>
          </p:cNvCxnSpPr>
          <p:nvPr/>
        </p:nvCxnSpPr>
        <p:spPr>
          <a:xfrm>
            <a:off x="76479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049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8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of heap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ExtractMax</a:t>
            </a:r>
            <a:r>
              <a:rPr lang="en-US" b="1" dirty="0" smtClean="0"/>
              <a:t>(heap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result = root of heap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replace root with leaf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Heapify</a:t>
            </a:r>
            <a:r>
              <a:rPr lang="en-US" dirty="0" smtClean="0"/>
              <a:t>(heap)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return result</a:t>
            </a:r>
          </a:p>
        </p:txBody>
      </p:sp>
      <p:sp>
        <p:nvSpPr>
          <p:cNvPr id="5" name="Oval 4"/>
          <p:cNvSpPr/>
          <p:nvPr/>
        </p:nvSpPr>
        <p:spPr>
          <a:xfrm>
            <a:off x="6190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324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57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15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67148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57242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581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581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67148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229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9" name="Straight Arrow Connector 18"/>
          <p:cNvCxnSpPr>
            <a:stCxn id="8" idx="5"/>
            <a:endCxn id="18" idx="1"/>
          </p:cNvCxnSpPr>
          <p:nvPr/>
        </p:nvCxnSpPr>
        <p:spPr>
          <a:xfrm>
            <a:off x="76479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049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2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of heap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Heapify</a:t>
            </a:r>
            <a:r>
              <a:rPr lang="en-US" dirty="0" smtClean="0"/>
              <a:t>(root)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if root &gt; children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done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else if left child &gt; root </a:t>
            </a:r>
            <a:r>
              <a:rPr lang="en-US" dirty="0"/>
              <a:t>and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left child &gt; right child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swap root and left child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Heapify</a:t>
            </a:r>
            <a:r>
              <a:rPr lang="en-US" dirty="0" smtClean="0"/>
              <a:t>(left child)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else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swap root and right child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Heapify</a:t>
            </a:r>
            <a:r>
              <a:rPr lang="en-US" dirty="0" smtClean="0"/>
              <a:t>(right child)</a:t>
            </a:r>
          </a:p>
        </p:txBody>
      </p:sp>
      <p:sp>
        <p:nvSpPr>
          <p:cNvPr id="5" name="Oval 4"/>
          <p:cNvSpPr/>
          <p:nvPr/>
        </p:nvSpPr>
        <p:spPr>
          <a:xfrm>
            <a:off x="6190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324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57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15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67148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57242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581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581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67148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229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9" name="Straight Arrow Connector 18"/>
          <p:cNvCxnSpPr>
            <a:stCxn id="8" idx="5"/>
            <a:endCxn id="18" idx="1"/>
          </p:cNvCxnSpPr>
          <p:nvPr/>
        </p:nvCxnSpPr>
        <p:spPr>
          <a:xfrm>
            <a:off x="76479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049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7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Starting configuration</a:t>
            </a:r>
          </a:p>
        </p:txBody>
      </p:sp>
      <p:sp>
        <p:nvSpPr>
          <p:cNvPr id="5" name="Oval 4"/>
          <p:cNvSpPr/>
          <p:nvPr/>
        </p:nvSpPr>
        <p:spPr>
          <a:xfrm>
            <a:off x="6190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324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57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15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67148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57242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581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581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67148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229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9" name="Straight Arrow Connector 18"/>
          <p:cNvCxnSpPr>
            <a:stCxn id="8" idx="5"/>
            <a:endCxn id="18" idx="1"/>
          </p:cNvCxnSpPr>
          <p:nvPr/>
        </p:nvCxnSpPr>
        <p:spPr>
          <a:xfrm>
            <a:off x="76479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049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0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Replace root </a:t>
            </a:r>
            <a:r>
              <a:rPr lang="en-US" dirty="0" smtClean="0"/>
              <a:t>with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leaf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Violates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heap property</a:t>
            </a:r>
          </a:p>
        </p:txBody>
      </p:sp>
      <p:sp>
        <p:nvSpPr>
          <p:cNvPr id="5" name="Oval 4"/>
          <p:cNvSpPr/>
          <p:nvPr/>
        </p:nvSpPr>
        <p:spPr>
          <a:xfrm>
            <a:off x="6190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324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57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3340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57242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581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581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67148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229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9" name="Straight Arrow Connector 18"/>
          <p:cNvCxnSpPr>
            <a:stCxn id="8" idx="5"/>
            <a:endCxn id="18" idx="1"/>
          </p:cNvCxnSpPr>
          <p:nvPr/>
        </p:nvCxnSpPr>
        <p:spPr>
          <a:xfrm>
            <a:off x="76479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049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3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Replace root with leaf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Swap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with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largest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child</a:t>
            </a:r>
          </a:p>
          <a:p>
            <a:pPr lvl="1"/>
            <a:r>
              <a:rPr lang="en-US" dirty="0" smtClean="0"/>
              <a:t>Still violates heap property</a:t>
            </a:r>
          </a:p>
        </p:txBody>
      </p:sp>
      <p:sp>
        <p:nvSpPr>
          <p:cNvPr id="5" name="Oval 4"/>
          <p:cNvSpPr/>
          <p:nvPr/>
        </p:nvSpPr>
        <p:spPr>
          <a:xfrm>
            <a:off x="6190934" y="25109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324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57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3340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57242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581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581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67148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229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9" name="Straight Arrow Connector 18"/>
          <p:cNvCxnSpPr>
            <a:stCxn id="8" idx="5"/>
            <a:endCxn id="18" idx="1"/>
          </p:cNvCxnSpPr>
          <p:nvPr/>
        </p:nvCxnSpPr>
        <p:spPr>
          <a:xfrm>
            <a:off x="76479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049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12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Replace root with leaf</a:t>
            </a:r>
          </a:p>
          <a:p>
            <a:r>
              <a:rPr lang="en-US" dirty="0" smtClean="0"/>
              <a:t>Swap with largest child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Swap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with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largest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child again</a:t>
            </a:r>
          </a:p>
          <a:p>
            <a:pPr lvl="1"/>
            <a:r>
              <a:rPr lang="en-US" dirty="0" smtClean="0"/>
              <a:t>Still violates heap property</a:t>
            </a:r>
          </a:p>
        </p:txBody>
      </p:sp>
      <p:sp>
        <p:nvSpPr>
          <p:cNvPr id="5" name="Oval 4"/>
          <p:cNvSpPr/>
          <p:nvPr/>
        </p:nvSpPr>
        <p:spPr>
          <a:xfrm>
            <a:off x="6190934" y="2510999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324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57734" y="3600377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57242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581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581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67148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229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9" name="Straight Arrow Connector 18"/>
          <p:cNvCxnSpPr>
            <a:stCxn id="8" idx="5"/>
            <a:endCxn id="18" idx="1"/>
          </p:cNvCxnSpPr>
          <p:nvPr/>
        </p:nvCxnSpPr>
        <p:spPr>
          <a:xfrm>
            <a:off x="76479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049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1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Replace root with leaf</a:t>
            </a:r>
          </a:p>
          <a:p>
            <a:r>
              <a:rPr lang="en-US" dirty="0" smtClean="0"/>
              <a:t>Swap with largest child</a:t>
            </a:r>
          </a:p>
          <a:p>
            <a:r>
              <a:rPr lang="en-US" dirty="0"/>
              <a:t>Swap with largest </a:t>
            </a:r>
            <a:r>
              <a:rPr lang="en-US" dirty="0" smtClean="0"/>
              <a:t>child again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Swap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with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largest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child again</a:t>
            </a:r>
          </a:p>
          <a:p>
            <a:pPr lvl="1"/>
            <a:r>
              <a:rPr lang="en-US" dirty="0" smtClean="0"/>
              <a:t>Now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proper heap</a:t>
            </a:r>
          </a:p>
        </p:txBody>
      </p:sp>
      <p:sp>
        <p:nvSpPr>
          <p:cNvPr id="5" name="Oval 4"/>
          <p:cNvSpPr/>
          <p:nvPr/>
        </p:nvSpPr>
        <p:spPr>
          <a:xfrm>
            <a:off x="6190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324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57734" y="3600377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3340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57242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581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581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67148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229600" y="4724400"/>
            <a:ext cx="457200" cy="4572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8" idx="5"/>
            <a:endCxn id="18" idx="1"/>
          </p:cNvCxnSpPr>
          <p:nvPr/>
        </p:nvCxnSpPr>
        <p:spPr>
          <a:xfrm>
            <a:off x="76479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049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0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of heap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Insert</a:t>
            </a:r>
            <a:r>
              <a:rPr lang="en-US" dirty="0" smtClean="0"/>
              <a:t>(item)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Add item as a leaf</a:t>
            </a:r>
          </a:p>
          <a:p>
            <a:pPr lvl="1"/>
            <a:r>
              <a:rPr lang="en-US" dirty="0" smtClean="0"/>
              <a:t>Again, trust us, this will turn out to be easy</a:t>
            </a:r>
          </a:p>
          <a:p>
            <a:r>
              <a:rPr lang="en-US" dirty="0" smtClean="0"/>
              <a:t>While item &gt; its parent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Swap with parent</a:t>
            </a:r>
          </a:p>
          <a:p>
            <a:pPr lvl="1"/>
            <a:r>
              <a:rPr lang="en-US" dirty="0" smtClean="0"/>
              <a:t>Compare it to the next level up</a:t>
            </a:r>
          </a:p>
        </p:txBody>
      </p:sp>
      <p:sp>
        <p:nvSpPr>
          <p:cNvPr id="5" name="Oval 4"/>
          <p:cNvSpPr/>
          <p:nvPr/>
        </p:nvSpPr>
        <p:spPr>
          <a:xfrm>
            <a:off x="6190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324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57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15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67148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57242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581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581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67148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229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9" name="Straight Arrow Connector 18"/>
          <p:cNvCxnSpPr>
            <a:stCxn id="8" idx="5"/>
            <a:endCxn id="18" idx="1"/>
          </p:cNvCxnSpPr>
          <p:nvPr/>
        </p:nvCxnSpPr>
        <p:spPr>
          <a:xfrm>
            <a:off x="76479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049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18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Simplified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data structure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Insertions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only at the </a:t>
            </a:r>
            <a:r>
              <a:rPr lang="en-US" dirty="0" smtClean="0">
                <a:solidFill>
                  <a:schemeClr val="tx1"/>
                </a:solidFill>
              </a:rPr>
              <a:t>end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(“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tail</a:t>
            </a:r>
            <a:r>
              <a:rPr lang="en-US" dirty="0" smtClean="0"/>
              <a:t>”)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Deletions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only from the beginning (“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head</a:t>
            </a:r>
            <a:r>
              <a:rPr lang="en-US" dirty="0" smtClean="0"/>
              <a:t>”)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First-in, first out</a:t>
            </a:r>
          </a:p>
          <a:p>
            <a:pPr lvl="1"/>
            <a:r>
              <a:rPr lang="en-US" dirty="0" smtClean="0"/>
              <a:t>Objects are </a:t>
            </a:r>
            <a:r>
              <a:rPr lang="en-US" dirty="0" err="1" smtClean="0"/>
              <a:t>dequeued</a:t>
            </a:r>
            <a:r>
              <a:rPr lang="en-US" dirty="0" smtClean="0"/>
              <a:t> in the order they were </a:t>
            </a:r>
            <a:r>
              <a:rPr lang="en-US" dirty="0" err="1" smtClean="0"/>
              <a:t>enqueued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Simple API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Enqueue</a:t>
            </a:r>
            <a:r>
              <a:rPr lang="en-US" dirty="0" smtClean="0"/>
              <a:t>: add item to the end of the queue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Dequeue</a:t>
            </a:r>
            <a:r>
              <a:rPr lang="en-US" dirty="0" smtClean="0"/>
              <a:t>: remove item from the front</a:t>
            </a:r>
          </a:p>
          <a:p>
            <a:endParaRPr lang="en-US" dirty="0"/>
          </a:p>
        </p:txBody>
      </p:sp>
      <p:pic>
        <p:nvPicPr>
          <p:cNvPr id="1026" name="Picture 2" descr="http://devcentral.f5.com/weblogs/images/devcentral_f5_com/weblogs/Joe/WindowsLiveWriter/PowerShellABCsQisforQueues_919A/queue_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33600"/>
            <a:ext cx="4038600" cy="269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75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1"/>
                <a:ext cx="4495800" cy="41910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Both algorithms</a:t>
                </a:r>
              </a:p>
              <a:p>
                <a:pPr lvl="1"/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M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ove nodes up/down </a:t>
                </a:r>
                <a:r>
                  <a:rPr lang="en-US" dirty="0" smtClean="0"/>
                  <a:t>tree</a:t>
                </a:r>
              </a:p>
              <a:p>
                <a:pPr lvl="1"/>
                <a:r>
                  <a:rPr lang="en-US" dirty="0" smtClean="0"/>
                  <a:t>Perform a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constant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amount of work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at each level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So their execution time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𝒉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is the tree’s height</a:t>
                </a:r>
              </a:p>
              <a:p>
                <a:r>
                  <a:rPr lang="en-US" dirty="0" smtClean="0"/>
                  <a:t>Again, this is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good, if the tree is balanced</a:t>
                </a:r>
                <a:r>
                  <a:rPr lang="en-US" dirty="0" smtClean="0"/>
                  <a:t>, bad otherwise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1"/>
                <a:ext cx="4495800" cy="4191000"/>
              </a:xfrm>
              <a:blipFill rotWithShape="1">
                <a:blip r:embed="rId2"/>
                <a:stretch>
                  <a:fillRect l="-2033" t="-1164" r="-3523" b="-3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6190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324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57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15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67148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57242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581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581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67148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229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9" name="Straight Arrow Connector 18"/>
          <p:cNvCxnSpPr>
            <a:stCxn id="8" idx="5"/>
            <a:endCxn id="18" idx="1"/>
          </p:cNvCxnSpPr>
          <p:nvPr/>
        </p:nvCxnSpPr>
        <p:spPr>
          <a:xfrm>
            <a:off x="76479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049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6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complete</a:t>
            </a:r>
            <a:r>
              <a:rPr lang="en-US" b="1" dirty="0" smtClean="0"/>
              <a:t> </a:t>
            </a:r>
            <a:r>
              <a:rPr lang="en-US" dirty="0" smtClean="0"/>
              <a:t>binary tree is a binary tree in which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Every level </a:t>
            </a:r>
            <a:r>
              <a:rPr lang="en-US" dirty="0" smtClean="0"/>
              <a:t>of the tree 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full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except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possibly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last</a:t>
            </a:r>
          </a:p>
          <a:p>
            <a:pPr lvl="2"/>
            <a:r>
              <a:rPr lang="en-US" dirty="0" smtClean="0"/>
              <a:t>Can’t add anymore nodes</a:t>
            </a:r>
          </a:p>
          <a:p>
            <a:pPr lvl="1"/>
            <a:r>
              <a:rPr lang="en-US" dirty="0" smtClean="0"/>
              <a:t>Every node 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shifted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as far to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left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as possible</a:t>
            </a:r>
          </a:p>
          <a:p>
            <a:pPr lvl="1"/>
            <a:endParaRPr lang="en-US" dirty="0"/>
          </a:p>
          <a:p>
            <a:r>
              <a:rPr lang="en-US" dirty="0" smtClean="0"/>
              <a:t>Complete trees are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optimally balanced</a:t>
            </a:r>
          </a:p>
        </p:txBody>
      </p:sp>
      <p:sp>
        <p:nvSpPr>
          <p:cNvPr id="5" name="Oval 4"/>
          <p:cNvSpPr/>
          <p:nvPr/>
        </p:nvSpPr>
        <p:spPr>
          <a:xfrm>
            <a:off x="6190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57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581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581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049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20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heaps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binary heap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is a</a:t>
            </a:r>
          </a:p>
          <a:p>
            <a:pPr lvl="1"/>
            <a:r>
              <a:rPr lang="en-US" dirty="0" smtClean="0"/>
              <a:t>Complete binary tree</a:t>
            </a:r>
          </a:p>
          <a:p>
            <a:pPr lvl="1"/>
            <a:r>
              <a:rPr lang="en-US" dirty="0" smtClean="0"/>
              <a:t>That satisfies the heap property</a:t>
            </a:r>
          </a:p>
          <a:p>
            <a:pPr lvl="1"/>
            <a:endParaRPr lang="en-US" dirty="0"/>
          </a:p>
          <a:p>
            <a:r>
              <a:rPr lang="en-US" dirty="0" smtClean="0"/>
              <a:t>Great!</a:t>
            </a:r>
          </a:p>
          <a:p>
            <a:r>
              <a:rPr lang="en-US" dirty="0" smtClean="0"/>
              <a:t>How do we ensure that the heap is a complete binary tree?</a:t>
            </a:r>
          </a:p>
        </p:txBody>
      </p:sp>
      <p:sp>
        <p:nvSpPr>
          <p:cNvPr id="5" name="Oval 4"/>
          <p:cNvSpPr/>
          <p:nvPr/>
        </p:nvSpPr>
        <p:spPr>
          <a:xfrm>
            <a:off x="6190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57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581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581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049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92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in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turns out that any complete binary tree can be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embedded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an array in a particularly cleaver way</a:t>
            </a:r>
          </a:p>
          <a:p>
            <a:endParaRPr lang="en-US" dirty="0" smtClean="0"/>
          </a:p>
          <a:p>
            <a:r>
              <a:rPr lang="en-US" dirty="0" smtClean="0"/>
              <a:t>We can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compute</a:t>
            </a:r>
          </a:p>
          <a:p>
            <a:pPr lvl="1"/>
            <a:r>
              <a:rPr lang="en-US" dirty="0" smtClean="0"/>
              <a:t>The position of its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parent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in the array,</a:t>
            </a:r>
          </a:p>
          <a:p>
            <a:pPr lvl="1"/>
            <a:r>
              <a:rPr lang="en-US" dirty="0" smtClean="0"/>
              <a:t>and the positions of its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children</a:t>
            </a:r>
            <a:r>
              <a:rPr lang="en-US" dirty="0" smtClean="0"/>
              <a:t>,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irectly from its own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position</a:t>
            </a:r>
          </a:p>
          <a:p>
            <a:pPr lvl="1"/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6190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57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581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581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049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in an array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1"/>
                <a:ext cx="4495800" cy="41910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Store the nodes in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breadth-first order</a:t>
                </a:r>
              </a:p>
              <a:p>
                <a:r>
                  <a:rPr lang="en-US" dirty="0" smtClean="0"/>
                  <a:t>Store the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root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in the first element (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element 0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For any node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be its position in the array (for the root,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Store its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left child </a:t>
                </a:r>
                <a:r>
                  <a:rPr lang="en-US" dirty="0" smtClean="0"/>
                  <a:t>at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Store its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right child </a:t>
                </a:r>
                <a:r>
                  <a:rPr lang="en-US" dirty="0" smtClean="0"/>
                  <a:t>at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+2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Its parent can be found at position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(</m:t>
                        </m:r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  <m:r>
                          <a:rPr lang="en-US" i="1" dirty="0" smtClean="0">
                            <a:latin typeface="Cambria Math"/>
                          </a:rPr>
                          <m:t>−1)/2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Trust me that this works :-)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1"/>
                <a:ext cx="4495800" cy="4191000"/>
              </a:xfrm>
              <a:blipFill rotWithShape="0">
                <a:blip r:embed="rId2"/>
                <a:stretch>
                  <a:fillRect l="-1762" t="-2475" r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6190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57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581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581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049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367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this a good representation?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Very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fast</a:t>
            </a:r>
          </a:p>
          <a:p>
            <a:pPr lvl="1"/>
            <a:r>
              <a:rPr lang="en-US" dirty="0" smtClean="0"/>
              <a:t>Can just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allocate a big array </a:t>
            </a:r>
            <a:r>
              <a:rPr lang="en-US" dirty="0" smtClean="0"/>
              <a:t>and then never have to call new again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Last element </a:t>
            </a:r>
            <a:r>
              <a:rPr lang="en-US" dirty="0" smtClean="0"/>
              <a:t>is always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leaf</a:t>
            </a:r>
          </a:p>
          <a:p>
            <a:pPr lvl="1"/>
            <a:r>
              <a:rPr lang="en-US" dirty="0" smtClean="0"/>
              <a:t>Remember our algorithms needed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add/remove leaves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6190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57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581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581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049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59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Representing a heap using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Assume we have an extra field for the array to keep track of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size </a:t>
            </a:r>
            <a:r>
              <a:rPr lang="en-US" dirty="0" smtClean="0"/>
              <a:t>of the heap</a:t>
            </a:r>
          </a:p>
          <a:p>
            <a:endParaRPr lang="en-US" dirty="0" smtClean="0"/>
          </a:p>
          <a:p>
            <a:r>
              <a:rPr lang="en-US" dirty="0" smtClean="0"/>
              <a:t>Define the following utility procedures: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Parent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i)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 return (i-1)/2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Left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i)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 return 2*i+1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i)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 return 2*i+2</a:t>
            </a:r>
          </a:p>
        </p:txBody>
      </p:sp>
      <p:sp>
        <p:nvSpPr>
          <p:cNvPr id="5" name="Oval 4"/>
          <p:cNvSpPr/>
          <p:nvPr/>
        </p:nvSpPr>
        <p:spPr>
          <a:xfrm>
            <a:off x="6190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57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581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581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049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921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Heap insertion using the array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HeapInsert</a:t>
            </a:r>
            <a:r>
              <a:rPr lang="en-US" dirty="0" smtClean="0"/>
              <a:t>(A, key)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A.size</a:t>
            </a:r>
            <a:r>
              <a:rPr lang="en-US" dirty="0" smtClean="0"/>
              <a:t> = </a:t>
            </a:r>
            <a:r>
              <a:rPr lang="en-US" dirty="0" err="1" smtClean="0"/>
              <a:t>A.size</a:t>
            </a:r>
            <a:r>
              <a:rPr lang="en-US" dirty="0" smtClean="0"/>
              <a:t> + 1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 = A.size-1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while i&gt;0 and</a:t>
            </a:r>
            <a:br>
              <a:rPr lang="en-US" dirty="0" smtClean="0"/>
            </a:br>
            <a:r>
              <a:rPr lang="en-US" dirty="0" smtClean="0"/>
              <a:t>              A[Parent(i)] &lt; key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A[i] = A[Parent(i)]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i = Parent(i)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A[i] = key</a:t>
            </a:r>
          </a:p>
        </p:txBody>
      </p:sp>
      <p:sp>
        <p:nvSpPr>
          <p:cNvPr id="5" name="Oval 4"/>
          <p:cNvSpPr/>
          <p:nvPr/>
        </p:nvSpPr>
        <p:spPr>
          <a:xfrm>
            <a:off x="6190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57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581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581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049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988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Inserting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HeapInsert</a:t>
            </a:r>
            <a:r>
              <a:rPr lang="en-US" dirty="0" smtClean="0"/>
              <a:t>(A, key)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A.size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A.size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+ 1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i = A.size-1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while i&gt;0 and</a:t>
            </a:r>
            <a:br>
              <a:rPr lang="en-US" dirty="0" smtClean="0"/>
            </a:br>
            <a:r>
              <a:rPr lang="en-US" dirty="0" smtClean="0"/>
              <a:t>              A[Parent(i)] &lt; key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A[i] = A[Parent(i)]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i = Parent(i)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A[i] = key</a:t>
            </a:r>
          </a:p>
        </p:txBody>
      </p:sp>
      <p:sp>
        <p:nvSpPr>
          <p:cNvPr id="5" name="Oval 4"/>
          <p:cNvSpPr/>
          <p:nvPr/>
        </p:nvSpPr>
        <p:spPr>
          <a:xfrm>
            <a:off x="6190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57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581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581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049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187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HeapInsert</a:t>
            </a:r>
            <a:r>
              <a:rPr lang="en-US" dirty="0" smtClean="0"/>
              <a:t>(A, key)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A.size</a:t>
            </a:r>
            <a:r>
              <a:rPr lang="en-US" dirty="0" smtClean="0"/>
              <a:t> = </a:t>
            </a:r>
            <a:r>
              <a:rPr lang="en-US" dirty="0" err="1" smtClean="0"/>
              <a:t>A.size</a:t>
            </a:r>
            <a:r>
              <a:rPr lang="en-US" dirty="0" smtClean="0"/>
              <a:t> + 1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 = A.size-1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while i&gt;0 and</a:t>
            </a:r>
            <a:br>
              <a:rPr lang="en-US" dirty="0" smtClean="0"/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    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A[Parent(i)] &lt; key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A[i] = A[Parent(i)]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i = Parent(i)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A[i] = key</a:t>
            </a:r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391400" y="357575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19" name="Straight Arrow Connector 18"/>
          <p:cNvCxnSpPr>
            <a:stCxn id="18" idx="7"/>
            <a:endCxn id="20" idx="3"/>
          </p:cNvCxnSpPr>
          <p:nvPr/>
        </p:nvCxnSpPr>
        <p:spPr>
          <a:xfrm flipV="1">
            <a:off x="7781645" y="2904845"/>
            <a:ext cx="514910" cy="7378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96251" y="5656118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i=5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10" idx="0"/>
            <a:endCxn id="22" idx="2"/>
          </p:cNvCxnSpPr>
          <p:nvPr/>
        </p:nvCxnSpPr>
        <p:spPr>
          <a:xfrm flipV="1">
            <a:off x="8610600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29798" y="6029980"/>
            <a:ext cx="3323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Parent(i) = (5-1)/2 = 2</a:t>
            </a:r>
            <a:endParaRPr lang="en-US" sz="2800" dirty="0"/>
          </a:p>
        </p:txBody>
      </p:sp>
      <p:cxnSp>
        <p:nvCxnSpPr>
          <p:cNvPr id="30" name="Straight Arrow Connector 29"/>
          <p:cNvCxnSpPr>
            <a:stCxn id="29" idx="0"/>
            <a:endCxn id="26" idx="2"/>
          </p:cNvCxnSpPr>
          <p:nvPr/>
        </p:nvCxnSpPr>
        <p:spPr>
          <a:xfrm flipV="1">
            <a:off x="6491599" y="5334000"/>
            <a:ext cx="290201" cy="6959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0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Like normal queues</a:t>
            </a:r>
          </a:p>
          <a:p>
            <a:pPr lvl="1"/>
            <a:r>
              <a:rPr lang="en-US" dirty="0" smtClean="0"/>
              <a:t>Objects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wait in line </a:t>
            </a:r>
            <a:r>
              <a:rPr lang="en-US" dirty="0" smtClean="0"/>
              <a:t>to be processed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However, items have an associated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numeric priority</a:t>
            </a:r>
          </a:p>
          <a:p>
            <a:pPr lvl="1"/>
            <a:r>
              <a:rPr lang="en-US" dirty="0" smtClean="0"/>
              <a:t>Priority specified when added to queue</a:t>
            </a:r>
          </a:p>
          <a:p>
            <a:pPr lvl="1"/>
            <a:r>
              <a:rPr lang="en-US" dirty="0" smtClean="0"/>
              <a:t>Objects removed from queue in order of priority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Slightly different API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US" dirty="0" smtClean="0"/>
              <a:t>(object, priority)</a:t>
            </a:r>
          </a:p>
          <a:p>
            <a:pPr lvl="2"/>
            <a:r>
              <a:rPr lang="en-US" dirty="0" smtClean="0"/>
              <a:t>Adds object with specified priority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ExtractMax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Returns highest priority object</a:t>
            </a:r>
          </a:p>
        </p:txBody>
      </p:sp>
      <p:pic>
        <p:nvPicPr>
          <p:cNvPr id="2054" name="Picture 6" descr="http://tarpification.tarpify.com/wp-content/uploads/2008/10/priority_aaccess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86000"/>
            <a:ext cx="4038600" cy="163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7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 &lt; 10, so A[Parent(i)] &lt;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HeapInsert</a:t>
            </a:r>
            <a:r>
              <a:rPr lang="en-US" dirty="0" smtClean="0"/>
              <a:t>(A, key)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A.size</a:t>
            </a:r>
            <a:r>
              <a:rPr lang="en-US" dirty="0" smtClean="0"/>
              <a:t> = </a:t>
            </a:r>
            <a:r>
              <a:rPr lang="en-US" dirty="0" err="1" smtClean="0"/>
              <a:t>A.size</a:t>
            </a:r>
            <a:r>
              <a:rPr lang="en-US" dirty="0" smtClean="0"/>
              <a:t> + 1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 = A.size-1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while i&gt;0 and</a:t>
            </a:r>
            <a:br>
              <a:rPr lang="en-US" dirty="0" smtClean="0"/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    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A[Parent(i)] &lt; key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A[i] = A[Parent(i)]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i = Parent(i)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A[i] = key</a:t>
            </a:r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391400" y="357575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19" name="Straight Arrow Connector 18"/>
          <p:cNvCxnSpPr>
            <a:stCxn id="18" idx="7"/>
            <a:endCxn id="20" idx="3"/>
          </p:cNvCxnSpPr>
          <p:nvPr/>
        </p:nvCxnSpPr>
        <p:spPr>
          <a:xfrm flipV="1">
            <a:off x="7781645" y="2904845"/>
            <a:ext cx="514910" cy="7378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96251" y="5656118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i=5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10" idx="0"/>
            <a:endCxn id="22" idx="2"/>
          </p:cNvCxnSpPr>
          <p:nvPr/>
        </p:nvCxnSpPr>
        <p:spPr>
          <a:xfrm flipV="1">
            <a:off x="8610600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29798" y="6029980"/>
            <a:ext cx="3323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Parent(i) = (5-1)/2 = 2</a:t>
            </a:r>
            <a:endParaRPr lang="en-US" sz="2800" dirty="0"/>
          </a:p>
        </p:txBody>
      </p:sp>
      <p:cxnSp>
        <p:nvCxnSpPr>
          <p:cNvPr id="30" name="Straight Arrow Connector 29"/>
          <p:cNvCxnSpPr>
            <a:stCxn id="29" idx="0"/>
            <a:endCxn id="26" idx="2"/>
          </p:cNvCxnSpPr>
          <p:nvPr/>
        </p:nvCxnSpPr>
        <p:spPr>
          <a:xfrm flipV="1">
            <a:off x="6491599" y="5334000"/>
            <a:ext cx="290201" cy="6959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88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parent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HeapInsert</a:t>
            </a:r>
            <a:r>
              <a:rPr lang="en-US" dirty="0" smtClean="0"/>
              <a:t>(A, key)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A.size</a:t>
            </a:r>
            <a:r>
              <a:rPr lang="en-US" dirty="0" smtClean="0"/>
              <a:t> = </a:t>
            </a:r>
            <a:r>
              <a:rPr lang="en-US" dirty="0" err="1" smtClean="0"/>
              <a:t>A.size</a:t>
            </a:r>
            <a:r>
              <a:rPr lang="en-US" dirty="0" smtClean="0"/>
              <a:t> + 1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 = A.size-1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while i&gt;0 and</a:t>
            </a:r>
            <a:br>
              <a:rPr lang="en-US" dirty="0" smtClean="0"/>
            </a:br>
            <a:r>
              <a:rPr lang="en-US" dirty="0" smtClean="0"/>
              <a:t>              A[Parent(i)] &lt; key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   A[i] = A[Parent(i)]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i = Parent(i)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A[i] = key</a:t>
            </a:r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391400" y="357575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7"/>
            <a:endCxn id="20" idx="3"/>
          </p:cNvCxnSpPr>
          <p:nvPr/>
        </p:nvCxnSpPr>
        <p:spPr>
          <a:xfrm flipV="1">
            <a:off x="7781645" y="2904845"/>
            <a:ext cx="514910" cy="7378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296251" y="5656118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i=5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10" idx="0"/>
            <a:endCxn id="22" idx="2"/>
          </p:cNvCxnSpPr>
          <p:nvPr/>
        </p:nvCxnSpPr>
        <p:spPr>
          <a:xfrm flipV="1">
            <a:off x="8610600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29798" y="6029980"/>
            <a:ext cx="3323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Parent(i) = (5-1)/2 = 2</a:t>
            </a:r>
            <a:endParaRPr lang="en-US" sz="2800" dirty="0"/>
          </a:p>
        </p:txBody>
      </p:sp>
      <p:cxnSp>
        <p:nvCxnSpPr>
          <p:cNvPr id="30" name="Straight Arrow Connector 29"/>
          <p:cNvCxnSpPr>
            <a:stCxn id="29" idx="0"/>
            <a:endCxn id="26" idx="2"/>
          </p:cNvCxnSpPr>
          <p:nvPr/>
        </p:nvCxnSpPr>
        <p:spPr>
          <a:xfrm flipV="1">
            <a:off x="6491599" y="5334000"/>
            <a:ext cx="290201" cy="6959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9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move up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HeapInsert</a:t>
            </a:r>
            <a:r>
              <a:rPr lang="en-US" dirty="0" smtClean="0"/>
              <a:t>(A, key)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A.size</a:t>
            </a:r>
            <a:r>
              <a:rPr lang="en-US" dirty="0" smtClean="0"/>
              <a:t> = </a:t>
            </a:r>
            <a:r>
              <a:rPr lang="en-US" dirty="0" err="1" smtClean="0"/>
              <a:t>A.size</a:t>
            </a:r>
            <a:r>
              <a:rPr lang="en-US" dirty="0" smtClean="0"/>
              <a:t> + 1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 = A.size-1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while i&gt;0 and</a:t>
            </a:r>
            <a:br>
              <a:rPr lang="en-US" dirty="0" smtClean="0"/>
            </a:br>
            <a:r>
              <a:rPr lang="en-US" dirty="0" smtClean="0"/>
              <a:t>              A[Parent(i)] &lt; key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A[i] = A[Parent(i)]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 = Parent(i)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A[i] = key</a:t>
            </a:r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391400" y="357575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7"/>
            <a:endCxn id="20" idx="3"/>
          </p:cNvCxnSpPr>
          <p:nvPr/>
        </p:nvCxnSpPr>
        <p:spPr>
          <a:xfrm flipV="1">
            <a:off x="7781645" y="2904845"/>
            <a:ext cx="514910" cy="7378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457902" y="5656118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i=2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6772251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12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HeapInsert</a:t>
            </a:r>
            <a:r>
              <a:rPr lang="en-US" dirty="0" smtClean="0"/>
              <a:t>(A, key)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A.size</a:t>
            </a:r>
            <a:r>
              <a:rPr lang="en-US" dirty="0" smtClean="0"/>
              <a:t> = </a:t>
            </a:r>
            <a:r>
              <a:rPr lang="en-US" dirty="0" err="1" smtClean="0"/>
              <a:t>A.size</a:t>
            </a:r>
            <a:r>
              <a:rPr lang="en-US" dirty="0" smtClean="0"/>
              <a:t> + 1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 = A.size-1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while i&gt;0 and</a:t>
            </a:r>
            <a:br>
              <a:rPr lang="en-US" dirty="0" smtClean="0"/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    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A[Parent(i)] &lt; key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A[i] = A[Parent(i)]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i = Parent(i)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A[i] = key</a:t>
            </a:r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391400" y="357575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7"/>
            <a:endCxn id="20" idx="3"/>
          </p:cNvCxnSpPr>
          <p:nvPr/>
        </p:nvCxnSpPr>
        <p:spPr>
          <a:xfrm flipV="1">
            <a:off x="7781645" y="2904845"/>
            <a:ext cx="514910" cy="7378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457902" y="5656118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i=2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6772251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13567" y="6030635"/>
            <a:ext cx="35106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Parent(i) = (2-1)/2 = 0</a:t>
            </a:r>
            <a:br>
              <a:rPr lang="en-US" sz="2800" dirty="0" smtClean="0"/>
            </a:br>
            <a:r>
              <a:rPr lang="en-US" sz="1600" dirty="0" smtClean="0"/>
              <a:t>(remember </a:t>
            </a:r>
            <a:r>
              <a:rPr lang="en-US" sz="1600" dirty="0" err="1" smtClean="0"/>
              <a:t>int</a:t>
            </a:r>
            <a:r>
              <a:rPr lang="en-US" sz="1600" dirty="0" smtClean="0"/>
              <a:t> arithmetic rounds down)</a:t>
            </a:r>
            <a:endParaRPr lang="en-US" sz="1600" dirty="0"/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V="1">
            <a:off x="5268887" y="5334655"/>
            <a:ext cx="290191" cy="6959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3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 &lt; 10, so A[Parent(i)] &lt;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HeapInsert</a:t>
            </a:r>
            <a:r>
              <a:rPr lang="en-US" dirty="0" smtClean="0"/>
              <a:t>(A, key)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A.size</a:t>
            </a:r>
            <a:r>
              <a:rPr lang="en-US" dirty="0" smtClean="0"/>
              <a:t> = </a:t>
            </a:r>
            <a:r>
              <a:rPr lang="en-US" dirty="0" err="1" smtClean="0"/>
              <a:t>A.size</a:t>
            </a:r>
            <a:r>
              <a:rPr lang="en-US" dirty="0" smtClean="0"/>
              <a:t> + 1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 = A.size-1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while i&gt;0 and</a:t>
            </a:r>
            <a:br>
              <a:rPr lang="en-US" dirty="0" smtClean="0"/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    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A[Parent(i)] &lt; key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A[i] = A[Parent(i)]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i = Parent(i)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A[i] = key</a:t>
            </a:r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391400" y="357575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7"/>
            <a:endCxn id="20" idx="3"/>
          </p:cNvCxnSpPr>
          <p:nvPr/>
        </p:nvCxnSpPr>
        <p:spPr>
          <a:xfrm flipV="1">
            <a:off x="7781645" y="2904845"/>
            <a:ext cx="514910" cy="7378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457902" y="5656118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i=2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6772251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13567" y="6030635"/>
            <a:ext cx="35106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Parent(i) = (2-1)/2 = 0</a:t>
            </a:r>
            <a:br>
              <a:rPr lang="en-US" sz="2800" dirty="0" smtClean="0"/>
            </a:br>
            <a:r>
              <a:rPr lang="en-US" sz="1600" dirty="0" smtClean="0"/>
              <a:t>(remember </a:t>
            </a:r>
            <a:r>
              <a:rPr lang="en-US" sz="1600" dirty="0" err="1" smtClean="0"/>
              <a:t>int</a:t>
            </a:r>
            <a:r>
              <a:rPr lang="en-US" sz="1600" dirty="0" smtClean="0"/>
              <a:t> arithmetic rounds down)</a:t>
            </a:r>
            <a:endParaRPr lang="en-US" sz="1600" dirty="0"/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V="1">
            <a:off x="5268887" y="5334655"/>
            <a:ext cx="290191" cy="6959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4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parent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HeapInsert</a:t>
            </a:r>
            <a:r>
              <a:rPr lang="en-US" dirty="0" smtClean="0"/>
              <a:t>(A, key)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A.size</a:t>
            </a:r>
            <a:r>
              <a:rPr lang="en-US" dirty="0" smtClean="0"/>
              <a:t> = </a:t>
            </a:r>
            <a:r>
              <a:rPr lang="en-US" dirty="0" err="1" smtClean="0"/>
              <a:t>A.size</a:t>
            </a:r>
            <a:r>
              <a:rPr lang="en-US" dirty="0" smtClean="0"/>
              <a:t> + 1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 = A.size-1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while i&gt;0 and</a:t>
            </a:r>
            <a:br>
              <a:rPr lang="en-US" dirty="0" smtClean="0"/>
            </a:br>
            <a:r>
              <a:rPr lang="en-US" dirty="0" smtClean="0"/>
              <a:t>              A[Parent(i)] &lt; key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   A[i] = A[Parent(i)]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i = Parent(i)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A[i] = key</a:t>
            </a:r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391400" y="357575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7"/>
            <a:endCxn id="20" idx="3"/>
          </p:cNvCxnSpPr>
          <p:nvPr/>
        </p:nvCxnSpPr>
        <p:spPr>
          <a:xfrm flipV="1">
            <a:off x="7781645" y="2904845"/>
            <a:ext cx="514910" cy="7378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457902" y="5656118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i=2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6772251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13567" y="6030635"/>
            <a:ext cx="35106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Parent(i) = (2-1)/2 = 0</a:t>
            </a:r>
            <a:br>
              <a:rPr lang="en-US" sz="2800" dirty="0" smtClean="0"/>
            </a:br>
            <a:r>
              <a:rPr lang="en-US" sz="1600" dirty="0" smtClean="0"/>
              <a:t>(remember </a:t>
            </a:r>
            <a:r>
              <a:rPr lang="en-US" sz="1600" dirty="0" err="1" smtClean="0"/>
              <a:t>int</a:t>
            </a:r>
            <a:r>
              <a:rPr lang="en-US" sz="1600" dirty="0" smtClean="0"/>
              <a:t> arithmetic rounds down)</a:t>
            </a:r>
            <a:endParaRPr lang="en-US" sz="1600" dirty="0"/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V="1">
            <a:off x="5268887" y="5334655"/>
            <a:ext cx="290191" cy="6959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6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HeapInsert</a:t>
            </a:r>
            <a:r>
              <a:rPr lang="en-US" dirty="0" smtClean="0"/>
              <a:t>(A, key)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A.size</a:t>
            </a:r>
            <a:r>
              <a:rPr lang="en-US" dirty="0" smtClean="0"/>
              <a:t> = </a:t>
            </a:r>
            <a:r>
              <a:rPr lang="en-US" dirty="0" err="1" smtClean="0"/>
              <a:t>A.size</a:t>
            </a:r>
            <a:r>
              <a:rPr lang="en-US" dirty="0" smtClean="0"/>
              <a:t> + 1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 = A.size-1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while i&gt;0 and</a:t>
            </a:r>
            <a:br>
              <a:rPr lang="en-US" dirty="0" smtClean="0"/>
            </a:br>
            <a:r>
              <a:rPr lang="en-US" dirty="0" smtClean="0"/>
              <a:t>              A[Parent(i)] &lt; key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A[i] = A[Parent(i)]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   i = Parent(i)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A[i] = key</a:t>
            </a:r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9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391400" y="357575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7"/>
            <a:endCxn id="20" idx="3"/>
          </p:cNvCxnSpPr>
          <p:nvPr/>
        </p:nvCxnSpPr>
        <p:spPr>
          <a:xfrm flipV="1">
            <a:off x="7781645" y="2904845"/>
            <a:ext cx="514910" cy="7378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238702" y="5656118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i=0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5553051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42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Can’t move farther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HeapInsert</a:t>
            </a:r>
            <a:r>
              <a:rPr lang="en-US" dirty="0" smtClean="0"/>
              <a:t>(A, key)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A.size</a:t>
            </a:r>
            <a:r>
              <a:rPr lang="en-US" dirty="0" smtClean="0"/>
              <a:t> = </a:t>
            </a:r>
            <a:r>
              <a:rPr lang="en-US" dirty="0" err="1" smtClean="0"/>
              <a:t>A.size</a:t>
            </a:r>
            <a:r>
              <a:rPr lang="en-US" dirty="0" smtClean="0"/>
              <a:t> + 1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 = A.size-1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while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i&gt;0</a:t>
            </a:r>
            <a:r>
              <a:rPr lang="en-US" dirty="0" smtClean="0"/>
              <a:t> and</a:t>
            </a:r>
            <a:br>
              <a:rPr lang="en-US" dirty="0" smtClean="0"/>
            </a:br>
            <a:r>
              <a:rPr lang="en-US" dirty="0" smtClean="0"/>
              <a:t>              A[Parent(i)] &lt; key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A[i] = A[Parent(i)]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i = Parent(i)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A[i] = key</a:t>
            </a:r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9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391400" y="357575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7"/>
            <a:endCxn id="20" idx="3"/>
          </p:cNvCxnSpPr>
          <p:nvPr/>
        </p:nvCxnSpPr>
        <p:spPr>
          <a:xfrm flipV="1">
            <a:off x="7781645" y="2904845"/>
            <a:ext cx="514910" cy="7378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238702" y="5656118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mtClean="0"/>
              <a:t>i=0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5553051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23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 the new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HeapInsert</a:t>
            </a:r>
            <a:r>
              <a:rPr lang="en-US" dirty="0" smtClean="0"/>
              <a:t>(A, key)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A.size</a:t>
            </a:r>
            <a:r>
              <a:rPr lang="en-US" dirty="0" smtClean="0"/>
              <a:t> = </a:t>
            </a:r>
            <a:r>
              <a:rPr lang="en-US" dirty="0" err="1" smtClean="0"/>
              <a:t>A.size</a:t>
            </a:r>
            <a:r>
              <a:rPr lang="en-US" dirty="0" smtClean="0"/>
              <a:t> + 1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 = A.size-1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while i&gt;0 and</a:t>
            </a:r>
            <a:br>
              <a:rPr lang="en-US" dirty="0" smtClean="0"/>
            </a:br>
            <a:r>
              <a:rPr lang="en-US" dirty="0" smtClean="0"/>
              <a:t>              A[Parent(i)] &lt; key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A[i] = A[Parent(i)]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i = Parent(i)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A[i] = key</a:t>
            </a:r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9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391400" y="357575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7"/>
            <a:endCxn id="20" idx="3"/>
          </p:cNvCxnSpPr>
          <p:nvPr/>
        </p:nvCxnSpPr>
        <p:spPr>
          <a:xfrm flipV="1">
            <a:off x="7781645" y="2904845"/>
            <a:ext cx="514910" cy="7378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238702" y="5656118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mtClean="0"/>
              <a:t>i=0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5553051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05848" y="1567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0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HeapInsert</a:t>
            </a:r>
            <a:r>
              <a:rPr lang="en-US" dirty="0" smtClean="0"/>
              <a:t>(A, key)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A.size</a:t>
            </a:r>
            <a:r>
              <a:rPr lang="en-US" dirty="0" smtClean="0"/>
              <a:t> = </a:t>
            </a:r>
            <a:r>
              <a:rPr lang="en-US" dirty="0" err="1" smtClean="0"/>
              <a:t>A.size</a:t>
            </a:r>
            <a:r>
              <a:rPr lang="en-US" dirty="0" smtClean="0"/>
              <a:t> + 1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 = A.size-1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while i&gt;0 and</a:t>
            </a:r>
            <a:br>
              <a:rPr lang="en-US" dirty="0" smtClean="0"/>
            </a:br>
            <a:r>
              <a:rPr lang="en-US" dirty="0" smtClean="0"/>
              <a:t>              A[Parent(i)] &lt; key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A[i] = A[Parent(i)]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i = Parent(i)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A[i] = key</a:t>
            </a:r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10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9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391400" y="357575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7"/>
            <a:endCxn id="20" idx="3"/>
          </p:cNvCxnSpPr>
          <p:nvPr/>
        </p:nvCxnSpPr>
        <p:spPr>
          <a:xfrm flipV="1">
            <a:off x="7781645" y="2904845"/>
            <a:ext cx="514910" cy="7378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105848" y="1567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019800"/>
            <a:ext cx="6359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Notice that this is once again a valid heap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07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Like normal queues</a:t>
            </a:r>
          </a:p>
          <a:p>
            <a:pPr lvl="1"/>
            <a:r>
              <a:rPr lang="en-US" dirty="0" smtClean="0"/>
              <a:t>Objects wait in line to be processed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However, items have an associated numeric priority</a:t>
            </a:r>
          </a:p>
          <a:p>
            <a:pPr lvl="1"/>
            <a:r>
              <a:rPr lang="en-US" dirty="0" smtClean="0"/>
              <a:t>Priority specified when added to queue</a:t>
            </a:r>
          </a:p>
          <a:p>
            <a:pPr lvl="1"/>
            <a:r>
              <a:rPr lang="en-US" dirty="0" smtClean="0"/>
              <a:t>Objects removed from queue in order of priority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Slightly different API</a:t>
            </a:r>
          </a:p>
          <a:p>
            <a:pPr lvl="1"/>
            <a:r>
              <a:rPr lang="en-US" dirty="0" smtClean="0"/>
              <a:t>Insert(object, priority)</a:t>
            </a:r>
          </a:p>
          <a:p>
            <a:pPr lvl="2"/>
            <a:r>
              <a:rPr lang="en-US" dirty="0" smtClean="0"/>
              <a:t>Adds object with specified priority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ExtractMin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Returns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lowest </a:t>
            </a:r>
            <a:r>
              <a:rPr lang="en-US" dirty="0" smtClean="0"/>
              <a:t>priority object</a:t>
            </a:r>
          </a:p>
        </p:txBody>
      </p:sp>
      <p:pic>
        <p:nvPicPr>
          <p:cNvPr id="2054" name="Picture 6" descr="http://tarpification.tarpify.com/wp-content/uploads/2008/10/priority_aaccess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86000"/>
            <a:ext cx="714963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68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Extracting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HeapExtractMax</a:t>
            </a:r>
            <a:r>
              <a:rPr lang="en-US" dirty="0" smtClean="0"/>
              <a:t>(A)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max = A[0]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A[0] = A[A.size-1]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A.size</a:t>
            </a:r>
            <a:r>
              <a:rPr lang="en-US" dirty="0" smtClean="0"/>
              <a:t>--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Heapify</a:t>
            </a:r>
            <a:r>
              <a:rPr lang="en-US" dirty="0" smtClean="0"/>
              <a:t>(A,0)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return max</a:t>
            </a:r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10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9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391400" y="357575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7"/>
            <a:endCxn id="20" idx="3"/>
          </p:cNvCxnSpPr>
          <p:nvPr/>
        </p:nvCxnSpPr>
        <p:spPr>
          <a:xfrm flipV="1">
            <a:off x="7781645" y="2904845"/>
            <a:ext cx="514910" cy="7378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105848" y="1567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78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Extracting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Heapify</a:t>
            </a:r>
            <a:r>
              <a:rPr lang="en-US" dirty="0" smtClean="0"/>
              <a:t>(A, i)</a:t>
            </a:r>
          </a:p>
          <a:p>
            <a:pPr marL="0" indent="0">
              <a:buNone/>
            </a:pPr>
            <a:r>
              <a:rPr lang="en-US" dirty="0" smtClean="0"/>
              <a:t>   l = Left(i)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 = Right(i)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</a:t>
            </a:r>
            <a:r>
              <a:rPr lang="en-US" dirty="0" err="1" smtClean="0"/>
              <a:t>l</a:t>
            </a:r>
            <a:r>
              <a:rPr lang="en-US" dirty="0" err="1" smtClean="0">
                <a:sym typeface="Symbol"/>
              </a:rPr>
              <a:t>A.size</a:t>
            </a:r>
            <a:r>
              <a:rPr lang="en-US" dirty="0" smtClean="0">
                <a:sym typeface="Symbol"/>
              </a:rPr>
              <a:t> and A[l]&gt;A[i]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   largest = l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else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   largest = i</a:t>
            </a:r>
          </a:p>
          <a:p>
            <a:pPr marL="0" indent="0">
              <a:buNone/>
            </a:pPr>
            <a:endParaRPr lang="en-US" dirty="0" smtClean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if </a:t>
            </a:r>
            <a:r>
              <a:rPr lang="en-US" dirty="0" err="1" smtClean="0">
                <a:sym typeface="Symbol"/>
              </a:rPr>
              <a:t>rA.size</a:t>
            </a:r>
            <a:r>
              <a:rPr lang="en-US" dirty="0" smtClean="0">
                <a:sym typeface="Symbol"/>
              </a:rPr>
              <a:t> and A[r]&gt;A[largest]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   largest = r</a:t>
            </a:r>
          </a:p>
          <a:p>
            <a:pPr marL="0" indent="0">
              <a:buNone/>
            </a:pPr>
            <a:endParaRPr lang="en-US" dirty="0" smtClean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if </a:t>
            </a:r>
            <a:r>
              <a:rPr lang="en-US" dirty="0" err="1" smtClean="0">
                <a:sym typeface="Symbol"/>
              </a:rPr>
              <a:t>largesti</a:t>
            </a:r>
            <a:endParaRPr lang="en-US" dirty="0" smtClean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   swap A[i] and A[largest]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   </a:t>
            </a:r>
            <a:r>
              <a:rPr lang="en-US" dirty="0" err="1" smtClean="0">
                <a:sym typeface="Symbol"/>
              </a:rPr>
              <a:t>Heapify</a:t>
            </a:r>
            <a:r>
              <a:rPr lang="en-US" dirty="0" smtClean="0">
                <a:sym typeface="Symbol"/>
              </a:rPr>
              <a:t>(A, largest)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10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9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391400" y="357575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7"/>
            <a:endCxn id="20" idx="3"/>
          </p:cNvCxnSpPr>
          <p:nvPr/>
        </p:nvCxnSpPr>
        <p:spPr>
          <a:xfrm flipV="1">
            <a:off x="7781645" y="2904845"/>
            <a:ext cx="514910" cy="7378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105848" y="1567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we go!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HeapExtractMax</a:t>
            </a:r>
            <a:r>
              <a:rPr lang="en-US" dirty="0" smtClean="0"/>
              <a:t>(A)</a:t>
            </a:r>
            <a:br>
              <a:rPr lang="en-US" dirty="0" smtClean="0"/>
            </a:br>
            <a:r>
              <a:rPr lang="en-US" dirty="0" smtClean="0"/>
              <a:t>   max = A[0]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A[0] = A[A.size-1]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A.size</a:t>
            </a:r>
            <a:r>
              <a:rPr lang="en-US" dirty="0" smtClean="0"/>
              <a:t>--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Heapify</a:t>
            </a:r>
            <a:r>
              <a:rPr lang="en-US" dirty="0" smtClean="0"/>
              <a:t>(A,0)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return max</a:t>
            </a:r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10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9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391400" y="357575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7"/>
            <a:endCxn id="20" idx="3"/>
          </p:cNvCxnSpPr>
          <p:nvPr/>
        </p:nvCxnSpPr>
        <p:spPr>
          <a:xfrm flipV="1">
            <a:off x="7781645" y="2904845"/>
            <a:ext cx="514910" cy="7378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105848" y="1567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4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 the max (the root)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HeapExtractMax</a:t>
            </a:r>
            <a:r>
              <a:rPr lang="en-US" dirty="0" smtClean="0"/>
              <a:t>(A)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max = A[0]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A[0] = A[A.size-1]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A.size</a:t>
            </a:r>
            <a:r>
              <a:rPr lang="en-US" dirty="0" smtClean="0"/>
              <a:t>--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Heapify</a:t>
            </a:r>
            <a:r>
              <a:rPr lang="en-US" dirty="0" smtClean="0"/>
              <a:t>(A,0)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return max</a:t>
            </a:r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10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9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391400" y="357575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7"/>
            <a:endCxn id="20" idx="3"/>
          </p:cNvCxnSpPr>
          <p:nvPr/>
        </p:nvCxnSpPr>
        <p:spPr>
          <a:xfrm flipV="1">
            <a:off x="7781645" y="2904845"/>
            <a:ext cx="514910" cy="7378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105848" y="1567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36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 the last leaf to the 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HeapExtractMax</a:t>
            </a:r>
            <a:r>
              <a:rPr lang="en-US" dirty="0" smtClean="0"/>
              <a:t>(A)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max = A[0]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A[0] = A[A.size-1]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A.size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--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Heapify</a:t>
            </a:r>
            <a:r>
              <a:rPr lang="en-US" dirty="0" smtClean="0"/>
              <a:t>(A,0)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return max</a:t>
            </a:r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9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434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</a:t>
            </a:r>
            <a:r>
              <a:rPr lang="en-US" dirty="0" err="1" smtClean="0"/>
              <a:t>heapify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HeapExtractMax</a:t>
            </a:r>
            <a:r>
              <a:rPr lang="en-US" dirty="0" smtClean="0"/>
              <a:t>(A)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max = A[0]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A[0] = A[A.size-1]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A.size</a:t>
            </a:r>
            <a:r>
              <a:rPr lang="en-US" dirty="0" smtClean="0"/>
              <a:t>--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Heapify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(A,0)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return max</a:t>
            </a:r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9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437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</a:t>
            </a:r>
            <a:r>
              <a:rPr lang="en-US" dirty="0" err="1" smtClean="0"/>
              <a:t>heapify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Heapify</a:t>
            </a:r>
            <a:r>
              <a:rPr lang="en-US" dirty="0"/>
              <a:t>(A, i)</a:t>
            </a:r>
          </a:p>
          <a:p>
            <a:pPr marL="0" indent="0">
              <a:buNone/>
            </a:pPr>
            <a:r>
              <a:rPr lang="en-US" dirty="0"/>
              <a:t>   l = Left(i)</a:t>
            </a:r>
          </a:p>
          <a:p>
            <a:pPr marL="0" indent="0">
              <a:buNone/>
            </a:pPr>
            <a:r>
              <a:rPr lang="en-US" dirty="0"/>
              <a:t>   r = Right(i)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if </a:t>
            </a:r>
            <a:r>
              <a:rPr lang="en-US" dirty="0" err="1"/>
              <a:t>l</a:t>
            </a:r>
            <a:r>
              <a:rPr lang="en-US" dirty="0" err="1">
                <a:sym typeface="Symbol"/>
              </a:rPr>
              <a:t>A.size</a:t>
            </a:r>
            <a:r>
              <a:rPr lang="en-US" dirty="0">
                <a:sym typeface="Symbol"/>
              </a:rPr>
              <a:t> and A[l]&gt;A[i]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largest = l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else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   largest = i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  if </a:t>
            </a:r>
            <a:r>
              <a:rPr lang="en-US" dirty="0" err="1">
                <a:sym typeface="Symbol"/>
              </a:rPr>
              <a:t>rA.size</a:t>
            </a:r>
            <a:r>
              <a:rPr lang="en-US" dirty="0">
                <a:sym typeface="Symbol"/>
              </a:rPr>
              <a:t> and A[r]&gt;A[largest]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largest = r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if </a:t>
            </a:r>
            <a:r>
              <a:rPr lang="en-US" dirty="0" err="1" smtClean="0">
                <a:sym typeface="Symbol"/>
              </a:rPr>
              <a:t>largesti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     swap A[i] and A[largest]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</a:t>
            </a:r>
            <a:r>
              <a:rPr lang="en-US" dirty="0" err="1">
                <a:sym typeface="Symbol"/>
              </a:rPr>
              <a:t>Heapify</a:t>
            </a:r>
            <a:r>
              <a:rPr lang="en-US" dirty="0">
                <a:sym typeface="Symbol"/>
              </a:rPr>
              <a:t>(A, largest)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9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238702" y="5656118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mtClean="0"/>
              <a:t>i=0</a:t>
            </a:r>
            <a:endParaRPr lang="en-US" sz="2800" dirty="0"/>
          </a:p>
        </p:txBody>
      </p:sp>
      <p:cxnSp>
        <p:nvCxnSpPr>
          <p:cNvPr id="23" name="Straight Arrow Connector 22"/>
          <p:cNvCxnSpPr>
            <a:stCxn id="19" idx="0"/>
          </p:cNvCxnSpPr>
          <p:nvPr/>
        </p:nvCxnSpPr>
        <p:spPr>
          <a:xfrm flipV="1">
            <a:off x="5553051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the left- and right-children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Heapify</a:t>
            </a:r>
            <a:r>
              <a:rPr lang="en-US" dirty="0"/>
              <a:t>(A, i)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l = Left(i)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r = Right(i)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if </a:t>
            </a:r>
            <a:r>
              <a:rPr lang="en-US" dirty="0" err="1"/>
              <a:t>l</a:t>
            </a:r>
            <a:r>
              <a:rPr lang="en-US" dirty="0" err="1">
                <a:sym typeface="Symbol"/>
              </a:rPr>
              <a:t>A.size</a:t>
            </a:r>
            <a:r>
              <a:rPr lang="en-US" dirty="0">
                <a:sym typeface="Symbol"/>
              </a:rPr>
              <a:t> and A[l]&gt;A[i]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largest = l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else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   largest = i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  if </a:t>
            </a:r>
            <a:r>
              <a:rPr lang="en-US" dirty="0" err="1">
                <a:sym typeface="Symbol"/>
              </a:rPr>
              <a:t>rA.size</a:t>
            </a:r>
            <a:r>
              <a:rPr lang="en-US" dirty="0">
                <a:sym typeface="Symbol"/>
              </a:rPr>
              <a:t> and A[r]&gt;A[largest]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largest = r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if </a:t>
            </a:r>
            <a:r>
              <a:rPr lang="en-US" dirty="0" err="1" smtClean="0">
                <a:sym typeface="Symbol"/>
              </a:rPr>
              <a:t>largesti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     swap A[i] and A[largest]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</a:t>
            </a:r>
            <a:r>
              <a:rPr lang="en-US" dirty="0" err="1">
                <a:sym typeface="Symbol"/>
              </a:rPr>
              <a:t>Heapify</a:t>
            </a:r>
            <a:r>
              <a:rPr lang="en-US" dirty="0">
                <a:sym typeface="Symbol"/>
              </a:rPr>
              <a:t>(A, largest)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9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238702" y="5656118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i=0</a:t>
            </a:r>
            <a:endParaRPr lang="en-US" sz="2800" dirty="0"/>
          </a:p>
        </p:txBody>
      </p:sp>
      <p:cxnSp>
        <p:nvCxnSpPr>
          <p:cNvPr id="23" name="Straight Arrow Connector 22"/>
          <p:cNvCxnSpPr>
            <a:stCxn id="19" idx="0"/>
          </p:cNvCxnSpPr>
          <p:nvPr/>
        </p:nvCxnSpPr>
        <p:spPr>
          <a:xfrm flipV="1">
            <a:off x="5553051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56179" y="5656118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Kootenay" pitchFamily="2" charset="0"/>
              </a:rPr>
              <a:t>l</a:t>
            </a:r>
            <a:r>
              <a:rPr lang="en-US" sz="2800" dirty="0" smtClean="0"/>
              <a:t>=1</a:t>
            </a:r>
            <a:endParaRPr lang="en-US" sz="2800" dirty="0"/>
          </a:p>
        </p:txBody>
      </p:sp>
      <p:cxnSp>
        <p:nvCxnSpPr>
          <p:cNvPr id="29" name="Straight Arrow Connector 28"/>
          <p:cNvCxnSpPr>
            <a:stCxn id="24" idx="0"/>
          </p:cNvCxnSpPr>
          <p:nvPr/>
        </p:nvCxnSpPr>
        <p:spPr>
          <a:xfrm flipV="1">
            <a:off x="6181749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55360" y="565611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r=2</a:t>
            </a:r>
            <a:endParaRPr lang="en-US" sz="2800" dirty="0"/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H="1" flipV="1">
            <a:off x="6791349" y="5334000"/>
            <a:ext cx="1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55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A[l] not &gt; A[i]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Heapify</a:t>
            </a:r>
            <a:r>
              <a:rPr lang="en-US" dirty="0"/>
              <a:t>(A, i)</a:t>
            </a:r>
          </a:p>
          <a:p>
            <a:pPr marL="0" indent="0">
              <a:buNone/>
            </a:pPr>
            <a:r>
              <a:rPr lang="en-US" dirty="0"/>
              <a:t>   l = Left(i)</a:t>
            </a:r>
          </a:p>
          <a:p>
            <a:pPr marL="0" indent="0">
              <a:buNone/>
            </a:pPr>
            <a:r>
              <a:rPr lang="en-US" dirty="0"/>
              <a:t>   r = Right(i)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if </a:t>
            </a:r>
            <a:r>
              <a:rPr lang="en-US" dirty="0" err="1"/>
              <a:t>l</a:t>
            </a:r>
            <a:r>
              <a:rPr lang="en-US" dirty="0" err="1">
                <a:sym typeface="Symbol"/>
              </a:rPr>
              <a:t>A.size</a:t>
            </a:r>
            <a:r>
              <a:rPr lang="en-US" dirty="0">
                <a:sym typeface="Symbol"/>
              </a:rPr>
              <a:t> 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Symbol"/>
              </a:rPr>
              <a:t>A[l]&gt;A[i]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largest = l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else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   largest = i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  if </a:t>
            </a:r>
            <a:r>
              <a:rPr lang="en-US" dirty="0" err="1">
                <a:sym typeface="Symbol"/>
              </a:rPr>
              <a:t>rA.size</a:t>
            </a:r>
            <a:r>
              <a:rPr lang="en-US" dirty="0">
                <a:sym typeface="Symbol"/>
              </a:rPr>
              <a:t> and A[r]&gt;A[largest]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largest = r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if </a:t>
            </a:r>
            <a:r>
              <a:rPr lang="en-US" dirty="0" err="1" smtClean="0">
                <a:sym typeface="Symbol"/>
              </a:rPr>
              <a:t>largesti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     swap A[i] and A[largest]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</a:t>
            </a:r>
            <a:r>
              <a:rPr lang="en-US" dirty="0" err="1">
                <a:sym typeface="Symbol"/>
              </a:rPr>
              <a:t>Heapify</a:t>
            </a:r>
            <a:r>
              <a:rPr lang="en-US" dirty="0">
                <a:sym typeface="Symbol"/>
              </a:rPr>
              <a:t>(A, largest)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9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238702" y="5656118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i=0</a:t>
            </a:r>
            <a:endParaRPr lang="en-US" sz="2800" dirty="0"/>
          </a:p>
        </p:txBody>
      </p:sp>
      <p:cxnSp>
        <p:nvCxnSpPr>
          <p:cNvPr id="23" name="Straight Arrow Connector 22"/>
          <p:cNvCxnSpPr>
            <a:stCxn id="19" idx="0"/>
          </p:cNvCxnSpPr>
          <p:nvPr/>
        </p:nvCxnSpPr>
        <p:spPr>
          <a:xfrm flipV="1">
            <a:off x="5553051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56179" y="5656118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Kootenay" pitchFamily="2" charset="0"/>
              </a:rPr>
              <a:t>l</a:t>
            </a:r>
            <a:r>
              <a:rPr lang="en-US" sz="2800" dirty="0" smtClean="0"/>
              <a:t>=1</a:t>
            </a:r>
            <a:endParaRPr lang="en-US" sz="2800" dirty="0"/>
          </a:p>
        </p:txBody>
      </p:sp>
      <p:cxnSp>
        <p:nvCxnSpPr>
          <p:cNvPr id="29" name="Straight Arrow Connector 28"/>
          <p:cNvCxnSpPr>
            <a:stCxn id="24" idx="0"/>
          </p:cNvCxnSpPr>
          <p:nvPr/>
        </p:nvCxnSpPr>
        <p:spPr>
          <a:xfrm flipV="1">
            <a:off x="6181749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55360" y="565611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r=2</a:t>
            </a:r>
            <a:endParaRPr lang="en-US" sz="2800" dirty="0"/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H="1" flipV="1">
            <a:off x="6791349" y="5334000"/>
            <a:ext cx="1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3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largest =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Heapify</a:t>
            </a:r>
            <a:r>
              <a:rPr lang="en-US" dirty="0"/>
              <a:t>(A, i)</a:t>
            </a:r>
          </a:p>
          <a:p>
            <a:pPr marL="0" indent="0">
              <a:buNone/>
            </a:pPr>
            <a:r>
              <a:rPr lang="en-US" dirty="0"/>
              <a:t>   l = Left(i)</a:t>
            </a:r>
          </a:p>
          <a:p>
            <a:pPr marL="0" indent="0">
              <a:buNone/>
            </a:pPr>
            <a:r>
              <a:rPr lang="en-US" dirty="0"/>
              <a:t>   r = Right(i)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if </a:t>
            </a:r>
            <a:r>
              <a:rPr lang="en-US" dirty="0" err="1"/>
              <a:t>l</a:t>
            </a:r>
            <a:r>
              <a:rPr lang="en-US" dirty="0" err="1">
                <a:sym typeface="Symbol"/>
              </a:rPr>
              <a:t>A.size</a:t>
            </a:r>
            <a:r>
              <a:rPr lang="en-US" dirty="0">
                <a:sym typeface="Symbol"/>
              </a:rPr>
              <a:t> and A[l]&gt;A[i]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largest = l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else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      largest = i</a:t>
            </a:r>
            <a:endParaRPr lang="en-US" b="1" dirty="0">
              <a:solidFill>
                <a:schemeClr val="accent6">
                  <a:lumMod val="75000"/>
                </a:schemeClr>
              </a:solidFill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  if </a:t>
            </a:r>
            <a:r>
              <a:rPr lang="en-US" dirty="0" err="1">
                <a:sym typeface="Symbol"/>
              </a:rPr>
              <a:t>rA.size</a:t>
            </a:r>
            <a:r>
              <a:rPr lang="en-US" dirty="0">
                <a:sym typeface="Symbol"/>
              </a:rPr>
              <a:t> and A[r]&gt;A[largest]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largest = r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if </a:t>
            </a:r>
            <a:r>
              <a:rPr lang="en-US" dirty="0" err="1" smtClean="0">
                <a:sym typeface="Symbol"/>
              </a:rPr>
              <a:t>largesti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     swap A[i] and A[largest]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</a:t>
            </a:r>
            <a:r>
              <a:rPr lang="en-US" dirty="0" err="1">
                <a:sym typeface="Symbol"/>
              </a:rPr>
              <a:t>Heapify</a:t>
            </a:r>
            <a:r>
              <a:rPr lang="en-US" dirty="0">
                <a:sym typeface="Symbol"/>
              </a:rPr>
              <a:t>(A, largest)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9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238702" y="5656118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i=0</a:t>
            </a:r>
            <a:endParaRPr lang="en-US" sz="2800" dirty="0"/>
          </a:p>
        </p:txBody>
      </p:sp>
      <p:cxnSp>
        <p:nvCxnSpPr>
          <p:cNvPr id="23" name="Straight Arrow Connector 22"/>
          <p:cNvCxnSpPr>
            <a:stCxn id="19" idx="0"/>
          </p:cNvCxnSpPr>
          <p:nvPr/>
        </p:nvCxnSpPr>
        <p:spPr>
          <a:xfrm flipV="1">
            <a:off x="5553051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56179" y="5656118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Kootenay" pitchFamily="2" charset="0"/>
              </a:rPr>
              <a:t>l</a:t>
            </a:r>
            <a:r>
              <a:rPr lang="en-US" sz="2800" dirty="0" smtClean="0"/>
              <a:t>=1</a:t>
            </a:r>
            <a:endParaRPr lang="en-US" sz="2800" dirty="0"/>
          </a:p>
        </p:txBody>
      </p:sp>
      <p:cxnSp>
        <p:nvCxnSpPr>
          <p:cNvPr id="29" name="Straight Arrow Connector 28"/>
          <p:cNvCxnSpPr>
            <a:stCxn id="24" idx="0"/>
          </p:cNvCxnSpPr>
          <p:nvPr/>
        </p:nvCxnSpPr>
        <p:spPr>
          <a:xfrm flipV="1">
            <a:off x="6181749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55360" y="565611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r=2</a:t>
            </a:r>
            <a:endParaRPr lang="en-US" sz="2800" dirty="0"/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H="1" flipV="1">
            <a:off x="6791349" y="5334000"/>
            <a:ext cx="1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92619" y="6334780"/>
            <a:ext cx="1520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largest=0</a:t>
            </a:r>
            <a:endParaRPr lang="en-US" sz="2800" dirty="0"/>
          </a:p>
        </p:txBody>
      </p:sp>
      <p:cxnSp>
        <p:nvCxnSpPr>
          <p:cNvPr id="33" name="Straight Arrow Connector 32"/>
          <p:cNvCxnSpPr>
            <a:stCxn id="32" idx="0"/>
          </p:cNvCxnSpPr>
          <p:nvPr/>
        </p:nvCxnSpPr>
        <p:spPr>
          <a:xfrm flipV="1">
            <a:off x="5553052" y="6012662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2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Implementing priority queues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We can use a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balanced tree</a:t>
                </a:r>
                <a:r>
                  <a:rPr lang="en-US" dirty="0" smtClean="0"/>
                  <a:t> (e.g. a red/black tree) as a priority queue</a:t>
                </a:r>
              </a:p>
              <a:p>
                <a:pPr lvl="1"/>
                <a:r>
                  <a:rPr lang="en-US" dirty="0" smtClean="0"/>
                  <a:t>Insert using the normal RBT insert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1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  <m:r>
                          <a:rPr lang="en-US" i="1" dirty="0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time</a:t>
                </a:r>
              </a:p>
              <a:p>
                <a:pPr lvl="1"/>
                <a:r>
                  <a:rPr lang="en-US" dirty="0" smtClean="0"/>
                  <a:t>Extract max is</a:t>
                </a:r>
              </a:p>
              <a:p>
                <a:pPr lvl="2"/>
                <a:r>
                  <a:rPr lang="en-US" dirty="0" smtClean="0"/>
                  <a:t>Get the maximum</a:t>
                </a:r>
                <a:br>
                  <a:rPr lang="en-US" dirty="0" smtClean="0"/>
                </a:br>
                <a:r>
                  <a:rPr lang="en-US" dirty="0" smtClean="0"/>
                  <a:t>element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1" dirty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i="1" dirty="0">
                  <a:latin typeface="Cambria Math"/>
                </a:endParaRPr>
              </a:p>
              <a:p>
                <a:pPr lvl="2"/>
                <a:r>
                  <a:rPr lang="en-US" dirty="0" smtClean="0"/>
                  <a:t>Delete it</a:t>
                </a:r>
              </a:p>
              <a:p>
                <a:pPr lvl="3"/>
                <a:r>
                  <a:rPr lang="en-US" dirty="0" smtClean="0"/>
                  <a:t>Also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1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𝐎</m:t>
                        </m:r>
                        <m:r>
                          <a:rPr lang="en-US" b="1" i="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𝐥𝐨𝐠</m:t>
                        </m:r>
                      </m:fName>
                      <m:e>
                        <m:r>
                          <a:rPr lang="en-US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time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262" t="-2695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4114800" y="1905000"/>
            <a:ext cx="4724400" cy="3852753"/>
            <a:chOff x="1676400" y="2209800"/>
            <a:chExt cx="4724400" cy="3852753"/>
          </a:xfrm>
        </p:grpSpPr>
        <p:sp>
          <p:nvSpPr>
            <p:cNvPr id="43" name="Oval 42"/>
            <p:cNvSpPr/>
            <p:nvPr/>
          </p:nvSpPr>
          <p:spPr>
            <a:xfrm>
              <a:off x="5867400" y="3108845"/>
              <a:ext cx="533400" cy="533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9</a:t>
              </a:r>
              <a:endParaRPr lang="en-US" sz="14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667000" y="3090753"/>
              <a:ext cx="533400" cy="533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</a:t>
              </a:r>
              <a:endParaRPr lang="en-US" sz="1400" dirty="0"/>
            </a:p>
          </p:txBody>
        </p:sp>
        <p:cxnSp>
          <p:nvCxnSpPr>
            <p:cNvPr id="49" name="Straight Arrow Connector 48"/>
            <p:cNvCxnSpPr>
              <a:stCxn id="43" idx="3"/>
              <a:endCxn id="63" idx="7"/>
            </p:cNvCxnSpPr>
            <p:nvPr/>
          </p:nvCxnSpPr>
          <p:spPr>
            <a:xfrm flipH="1">
              <a:off x="5336583" y="3564130"/>
              <a:ext cx="608932" cy="6715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1828800" y="4162501"/>
              <a:ext cx="5334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4279194" y="2209800"/>
              <a:ext cx="5334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7</a:t>
              </a:r>
              <a:endParaRPr lang="en-US" sz="1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76400" y="4843353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209800" y="4843353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8" name="Straight Arrow Connector 57"/>
            <p:cNvCxnSpPr>
              <a:stCxn id="54" idx="3"/>
              <a:endCxn id="56" idx="0"/>
            </p:cNvCxnSpPr>
            <p:nvPr/>
          </p:nvCxnSpPr>
          <p:spPr>
            <a:xfrm flipH="1">
              <a:off x="1828800" y="4617786"/>
              <a:ext cx="78115" cy="2255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4" idx="5"/>
              <a:endCxn id="57" idx="0"/>
            </p:cNvCxnSpPr>
            <p:nvPr/>
          </p:nvCxnSpPr>
          <p:spPr>
            <a:xfrm>
              <a:off x="2284085" y="4617786"/>
              <a:ext cx="78115" cy="2255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5" idx="3"/>
              <a:endCxn id="44" idx="7"/>
            </p:cNvCxnSpPr>
            <p:nvPr/>
          </p:nvCxnSpPr>
          <p:spPr>
            <a:xfrm flipH="1">
              <a:off x="3122285" y="2665085"/>
              <a:ext cx="1235024" cy="5037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5" idx="5"/>
              <a:endCxn id="43" idx="1"/>
            </p:cNvCxnSpPr>
            <p:nvPr/>
          </p:nvCxnSpPr>
          <p:spPr>
            <a:xfrm>
              <a:off x="4734479" y="2665085"/>
              <a:ext cx="1211036" cy="52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3505200" y="4157553"/>
              <a:ext cx="5334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4881298" y="4157553"/>
              <a:ext cx="5334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86200" y="4838405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28898" y="4843353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62298" y="4843353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7" name="Straight Arrow Connector 66"/>
            <p:cNvCxnSpPr>
              <a:stCxn id="62" idx="3"/>
              <a:endCxn id="75" idx="0"/>
            </p:cNvCxnSpPr>
            <p:nvPr/>
          </p:nvCxnSpPr>
          <p:spPr>
            <a:xfrm flipH="1">
              <a:off x="3238500" y="4612838"/>
              <a:ext cx="344815" cy="6164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2" idx="5"/>
              <a:endCxn id="64" idx="0"/>
            </p:cNvCxnSpPr>
            <p:nvPr/>
          </p:nvCxnSpPr>
          <p:spPr>
            <a:xfrm>
              <a:off x="3960485" y="4612838"/>
              <a:ext cx="78115" cy="2255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3" idx="3"/>
              <a:endCxn id="65" idx="0"/>
            </p:cNvCxnSpPr>
            <p:nvPr/>
          </p:nvCxnSpPr>
          <p:spPr>
            <a:xfrm flipH="1">
              <a:off x="4881298" y="4612838"/>
              <a:ext cx="78115" cy="2305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3" idx="5"/>
              <a:endCxn id="66" idx="0"/>
            </p:cNvCxnSpPr>
            <p:nvPr/>
          </p:nvCxnSpPr>
          <p:spPr>
            <a:xfrm>
              <a:off x="5336583" y="4612838"/>
              <a:ext cx="78115" cy="2305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44" idx="3"/>
              <a:endCxn id="54" idx="7"/>
            </p:cNvCxnSpPr>
            <p:nvPr/>
          </p:nvCxnSpPr>
          <p:spPr>
            <a:xfrm flipH="1">
              <a:off x="2284085" y="3546038"/>
              <a:ext cx="461030" cy="6945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44" idx="5"/>
              <a:endCxn id="62" idx="1"/>
            </p:cNvCxnSpPr>
            <p:nvPr/>
          </p:nvCxnSpPr>
          <p:spPr>
            <a:xfrm>
              <a:off x="3122285" y="3546038"/>
              <a:ext cx="461030" cy="68963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2971800" y="5229301"/>
              <a:ext cx="533400" cy="533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819400" y="5910153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352800" y="5910153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8" name="Straight Arrow Connector 77"/>
            <p:cNvCxnSpPr>
              <a:stCxn id="75" idx="3"/>
              <a:endCxn id="76" idx="0"/>
            </p:cNvCxnSpPr>
            <p:nvPr/>
          </p:nvCxnSpPr>
          <p:spPr>
            <a:xfrm flipH="1">
              <a:off x="2971800" y="5684586"/>
              <a:ext cx="78115" cy="2255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5" idx="5"/>
              <a:endCxn id="77" idx="0"/>
            </p:cNvCxnSpPr>
            <p:nvPr/>
          </p:nvCxnSpPr>
          <p:spPr>
            <a:xfrm>
              <a:off x="3427085" y="5684586"/>
              <a:ext cx="78115" cy="2255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2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A[r] &gt; A[largest]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Heapify</a:t>
            </a:r>
            <a:r>
              <a:rPr lang="en-US" dirty="0"/>
              <a:t>(A, i)</a:t>
            </a:r>
          </a:p>
          <a:p>
            <a:pPr marL="0" indent="0">
              <a:buNone/>
            </a:pPr>
            <a:r>
              <a:rPr lang="en-US" dirty="0"/>
              <a:t>   l = Left(i)</a:t>
            </a:r>
          </a:p>
          <a:p>
            <a:pPr marL="0" indent="0">
              <a:buNone/>
            </a:pPr>
            <a:r>
              <a:rPr lang="en-US" dirty="0"/>
              <a:t>   r = Right(i)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if </a:t>
            </a:r>
            <a:r>
              <a:rPr lang="en-US" dirty="0" err="1"/>
              <a:t>l</a:t>
            </a:r>
            <a:r>
              <a:rPr lang="en-US" dirty="0" err="1">
                <a:sym typeface="Symbol"/>
              </a:rPr>
              <a:t>A.size</a:t>
            </a:r>
            <a:r>
              <a:rPr lang="en-US" dirty="0">
                <a:sym typeface="Symbol"/>
              </a:rPr>
              <a:t> and A[l]&gt;A[i]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largest = l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else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   largest = i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  if </a:t>
            </a:r>
            <a:r>
              <a:rPr lang="en-US" dirty="0" err="1">
                <a:sym typeface="Symbol"/>
              </a:rPr>
              <a:t>rA.size</a:t>
            </a:r>
            <a:r>
              <a:rPr lang="en-US" dirty="0">
                <a:sym typeface="Symbol"/>
              </a:rPr>
              <a:t> and A[r]&gt;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Symbol"/>
              </a:rPr>
              <a:t>A[largest]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largest = r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if </a:t>
            </a:r>
            <a:r>
              <a:rPr lang="en-US" dirty="0" err="1" smtClean="0">
                <a:sym typeface="Symbol"/>
              </a:rPr>
              <a:t>largesti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     swap A[i] and A[largest]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</a:t>
            </a:r>
            <a:r>
              <a:rPr lang="en-US" dirty="0" err="1">
                <a:sym typeface="Symbol"/>
              </a:rPr>
              <a:t>Heapify</a:t>
            </a:r>
            <a:r>
              <a:rPr lang="en-US" dirty="0">
                <a:sym typeface="Symbol"/>
              </a:rPr>
              <a:t>(A, largest)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9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238702" y="5656118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i=0</a:t>
            </a:r>
            <a:endParaRPr lang="en-US" sz="2800" dirty="0"/>
          </a:p>
        </p:txBody>
      </p:sp>
      <p:cxnSp>
        <p:nvCxnSpPr>
          <p:cNvPr id="23" name="Straight Arrow Connector 22"/>
          <p:cNvCxnSpPr>
            <a:stCxn id="19" idx="0"/>
          </p:cNvCxnSpPr>
          <p:nvPr/>
        </p:nvCxnSpPr>
        <p:spPr>
          <a:xfrm flipV="1">
            <a:off x="5553051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56179" y="5656118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Kootenay" pitchFamily="2" charset="0"/>
              </a:rPr>
              <a:t>l</a:t>
            </a:r>
            <a:r>
              <a:rPr lang="en-US" sz="2800" dirty="0" smtClean="0"/>
              <a:t>=1</a:t>
            </a:r>
            <a:endParaRPr lang="en-US" sz="2800" dirty="0"/>
          </a:p>
        </p:txBody>
      </p:sp>
      <p:cxnSp>
        <p:nvCxnSpPr>
          <p:cNvPr id="29" name="Straight Arrow Connector 28"/>
          <p:cNvCxnSpPr>
            <a:stCxn id="24" idx="0"/>
          </p:cNvCxnSpPr>
          <p:nvPr/>
        </p:nvCxnSpPr>
        <p:spPr>
          <a:xfrm flipV="1">
            <a:off x="6181749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55360" y="565611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r=2</a:t>
            </a:r>
            <a:endParaRPr lang="en-US" sz="2800" dirty="0"/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H="1" flipV="1">
            <a:off x="6791349" y="5334000"/>
            <a:ext cx="1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92619" y="6334780"/>
            <a:ext cx="1520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largest=0</a:t>
            </a:r>
            <a:endParaRPr lang="en-US" sz="2800" dirty="0"/>
          </a:p>
        </p:txBody>
      </p:sp>
      <p:cxnSp>
        <p:nvCxnSpPr>
          <p:cNvPr id="33" name="Straight Arrow Connector 32"/>
          <p:cNvCxnSpPr>
            <a:stCxn id="32" idx="0"/>
          </p:cNvCxnSpPr>
          <p:nvPr/>
        </p:nvCxnSpPr>
        <p:spPr>
          <a:xfrm flipV="1">
            <a:off x="5553052" y="6012662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update largest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Heapify</a:t>
            </a:r>
            <a:r>
              <a:rPr lang="en-US" dirty="0"/>
              <a:t>(A, i)</a:t>
            </a:r>
          </a:p>
          <a:p>
            <a:pPr marL="0" indent="0">
              <a:buNone/>
            </a:pPr>
            <a:r>
              <a:rPr lang="en-US" dirty="0"/>
              <a:t>   l = Left(i)</a:t>
            </a:r>
          </a:p>
          <a:p>
            <a:pPr marL="0" indent="0">
              <a:buNone/>
            </a:pPr>
            <a:r>
              <a:rPr lang="en-US" dirty="0"/>
              <a:t>   r = Right(i)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if </a:t>
            </a:r>
            <a:r>
              <a:rPr lang="en-US" dirty="0" err="1"/>
              <a:t>l</a:t>
            </a:r>
            <a:r>
              <a:rPr lang="en-US" dirty="0" err="1">
                <a:sym typeface="Symbol"/>
              </a:rPr>
              <a:t>A.size</a:t>
            </a:r>
            <a:r>
              <a:rPr lang="en-US" dirty="0">
                <a:sym typeface="Symbol"/>
              </a:rPr>
              <a:t> and A[l]&gt;A[i]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largest = l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else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   largest = i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  if </a:t>
            </a:r>
            <a:r>
              <a:rPr lang="en-US" dirty="0" err="1">
                <a:sym typeface="Symbol"/>
              </a:rPr>
              <a:t>rA.size</a:t>
            </a:r>
            <a:r>
              <a:rPr lang="en-US" dirty="0">
                <a:sym typeface="Symbol"/>
              </a:rPr>
              <a:t> and A[r]&gt;A[largest]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Symbol"/>
              </a:rPr>
              <a:t>      largest = r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if </a:t>
            </a:r>
            <a:r>
              <a:rPr lang="en-US" dirty="0" err="1" smtClean="0">
                <a:sym typeface="Symbol"/>
              </a:rPr>
              <a:t>largesti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     swap A[i] and A[largest]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</a:t>
            </a:r>
            <a:r>
              <a:rPr lang="en-US" dirty="0" err="1">
                <a:sym typeface="Symbol"/>
              </a:rPr>
              <a:t>Heapify</a:t>
            </a:r>
            <a:r>
              <a:rPr lang="en-US" dirty="0">
                <a:sym typeface="Symbol"/>
              </a:rPr>
              <a:t>(A, largest)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9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238702" y="5656118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i=0</a:t>
            </a:r>
            <a:endParaRPr lang="en-US" sz="2800" dirty="0"/>
          </a:p>
        </p:txBody>
      </p:sp>
      <p:cxnSp>
        <p:nvCxnSpPr>
          <p:cNvPr id="23" name="Straight Arrow Connector 22"/>
          <p:cNvCxnSpPr>
            <a:stCxn id="19" idx="0"/>
          </p:cNvCxnSpPr>
          <p:nvPr/>
        </p:nvCxnSpPr>
        <p:spPr>
          <a:xfrm flipV="1">
            <a:off x="5553051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56179" y="5656118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Kootenay" pitchFamily="2" charset="0"/>
              </a:rPr>
              <a:t>l</a:t>
            </a:r>
            <a:r>
              <a:rPr lang="en-US" sz="2800" dirty="0" smtClean="0"/>
              <a:t>=1</a:t>
            </a:r>
            <a:endParaRPr lang="en-US" sz="2800" dirty="0"/>
          </a:p>
        </p:txBody>
      </p:sp>
      <p:cxnSp>
        <p:nvCxnSpPr>
          <p:cNvPr id="29" name="Straight Arrow Connector 28"/>
          <p:cNvCxnSpPr>
            <a:stCxn id="24" idx="0"/>
          </p:cNvCxnSpPr>
          <p:nvPr/>
        </p:nvCxnSpPr>
        <p:spPr>
          <a:xfrm flipV="1">
            <a:off x="6181749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55360" y="565611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r=2</a:t>
            </a:r>
            <a:endParaRPr lang="en-US" sz="2800" dirty="0"/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H="1" flipV="1">
            <a:off x="6791349" y="5334000"/>
            <a:ext cx="1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9800" y="6334780"/>
            <a:ext cx="1520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largest=2</a:t>
            </a:r>
            <a:endParaRPr lang="en-US" sz="2800" dirty="0"/>
          </a:p>
        </p:txBody>
      </p:sp>
      <p:cxnSp>
        <p:nvCxnSpPr>
          <p:cNvPr id="33" name="Straight Arrow Connector 32"/>
          <p:cNvCxnSpPr>
            <a:stCxn id="32" idx="0"/>
          </p:cNvCxnSpPr>
          <p:nvPr/>
        </p:nvCxnSpPr>
        <p:spPr>
          <a:xfrm flipV="1">
            <a:off x="6780233" y="6012662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0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largest isn’t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Heapify</a:t>
            </a:r>
            <a:r>
              <a:rPr lang="en-US" dirty="0"/>
              <a:t>(A, i)</a:t>
            </a:r>
          </a:p>
          <a:p>
            <a:pPr marL="0" indent="0">
              <a:buNone/>
            </a:pPr>
            <a:r>
              <a:rPr lang="en-US" dirty="0"/>
              <a:t>   l = Left(i)</a:t>
            </a:r>
          </a:p>
          <a:p>
            <a:pPr marL="0" indent="0">
              <a:buNone/>
            </a:pPr>
            <a:r>
              <a:rPr lang="en-US" dirty="0"/>
              <a:t>   r = Right(i)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if </a:t>
            </a:r>
            <a:r>
              <a:rPr lang="en-US" dirty="0" err="1"/>
              <a:t>l</a:t>
            </a:r>
            <a:r>
              <a:rPr lang="en-US" dirty="0" err="1">
                <a:sym typeface="Symbol"/>
              </a:rPr>
              <a:t>A.size</a:t>
            </a:r>
            <a:r>
              <a:rPr lang="en-US" dirty="0">
                <a:sym typeface="Symbol"/>
              </a:rPr>
              <a:t> and A[l]&gt;A[i]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largest = l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else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   largest = i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  if </a:t>
            </a:r>
            <a:r>
              <a:rPr lang="en-US" dirty="0" err="1">
                <a:sym typeface="Symbol"/>
              </a:rPr>
              <a:t>rA.size</a:t>
            </a:r>
            <a:r>
              <a:rPr lang="en-US" dirty="0">
                <a:sym typeface="Symbol"/>
              </a:rPr>
              <a:t> and A[r]&gt;A[largest]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largest = r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if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largesti</a:t>
            </a:r>
            <a:endParaRPr lang="en-US" b="1" dirty="0">
              <a:solidFill>
                <a:schemeClr val="accent6">
                  <a:lumMod val="75000"/>
                </a:schemeClr>
              </a:solidFill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     swap A[i] and A[largest]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</a:t>
            </a:r>
            <a:r>
              <a:rPr lang="en-US" dirty="0" err="1">
                <a:sym typeface="Symbol"/>
              </a:rPr>
              <a:t>Heapify</a:t>
            </a:r>
            <a:r>
              <a:rPr lang="en-US" dirty="0">
                <a:sym typeface="Symbol"/>
              </a:rPr>
              <a:t>(A, largest)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9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238702" y="5656118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i=0</a:t>
            </a:r>
            <a:endParaRPr lang="en-US" sz="2800" dirty="0"/>
          </a:p>
        </p:txBody>
      </p:sp>
      <p:cxnSp>
        <p:nvCxnSpPr>
          <p:cNvPr id="23" name="Straight Arrow Connector 22"/>
          <p:cNvCxnSpPr>
            <a:stCxn id="19" idx="0"/>
          </p:cNvCxnSpPr>
          <p:nvPr/>
        </p:nvCxnSpPr>
        <p:spPr>
          <a:xfrm flipV="1">
            <a:off x="5553051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56179" y="5656118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Kootenay" pitchFamily="2" charset="0"/>
              </a:rPr>
              <a:t>l</a:t>
            </a:r>
            <a:r>
              <a:rPr lang="en-US" sz="2800" dirty="0" smtClean="0"/>
              <a:t>=1</a:t>
            </a:r>
            <a:endParaRPr lang="en-US" sz="2800" dirty="0"/>
          </a:p>
        </p:txBody>
      </p:sp>
      <p:cxnSp>
        <p:nvCxnSpPr>
          <p:cNvPr id="29" name="Straight Arrow Connector 28"/>
          <p:cNvCxnSpPr>
            <a:stCxn id="24" idx="0"/>
          </p:cNvCxnSpPr>
          <p:nvPr/>
        </p:nvCxnSpPr>
        <p:spPr>
          <a:xfrm flipV="1">
            <a:off x="6181749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55360" y="565611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r=2</a:t>
            </a:r>
            <a:endParaRPr lang="en-US" sz="2800" dirty="0"/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H="1" flipV="1">
            <a:off x="6791349" y="5334000"/>
            <a:ext cx="1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9800" y="6334780"/>
            <a:ext cx="1520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mtClean="0"/>
              <a:t>largest=2</a:t>
            </a:r>
            <a:endParaRPr lang="en-US" sz="2800" dirty="0"/>
          </a:p>
        </p:txBody>
      </p:sp>
      <p:cxnSp>
        <p:nvCxnSpPr>
          <p:cNvPr id="33" name="Straight Arrow Connector 32"/>
          <p:cNvCxnSpPr>
            <a:stCxn id="32" idx="0"/>
          </p:cNvCxnSpPr>
          <p:nvPr/>
        </p:nvCxnSpPr>
        <p:spPr>
          <a:xfrm flipV="1">
            <a:off x="6780233" y="6012662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3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swap with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Heapify</a:t>
            </a:r>
            <a:r>
              <a:rPr lang="en-US" dirty="0"/>
              <a:t>(A, i)</a:t>
            </a:r>
          </a:p>
          <a:p>
            <a:pPr marL="0" indent="0">
              <a:buNone/>
            </a:pPr>
            <a:r>
              <a:rPr lang="en-US" dirty="0"/>
              <a:t>   l = Left(i)</a:t>
            </a:r>
          </a:p>
          <a:p>
            <a:pPr marL="0" indent="0">
              <a:buNone/>
            </a:pPr>
            <a:r>
              <a:rPr lang="en-US" dirty="0"/>
              <a:t>   r = Right(i)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if </a:t>
            </a:r>
            <a:r>
              <a:rPr lang="en-US" dirty="0" err="1"/>
              <a:t>l</a:t>
            </a:r>
            <a:r>
              <a:rPr lang="en-US" dirty="0" err="1">
                <a:sym typeface="Symbol"/>
              </a:rPr>
              <a:t>A.size</a:t>
            </a:r>
            <a:r>
              <a:rPr lang="en-US" dirty="0">
                <a:sym typeface="Symbol"/>
              </a:rPr>
              <a:t> and A[l]&gt;A[i]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largest = l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else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   largest = i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  if </a:t>
            </a:r>
            <a:r>
              <a:rPr lang="en-US" dirty="0" err="1">
                <a:sym typeface="Symbol"/>
              </a:rPr>
              <a:t>rA.size</a:t>
            </a:r>
            <a:r>
              <a:rPr lang="en-US" dirty="0">
                <a:sym typeface="Symbol"/>
              </a:rPr>
              <a:t> and A[r]&gt;A[largest]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largest = r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if </a:t>
            </a:r>
            <a:r>
              <a:rPr lang="en-US" dirty="0" err="1" smtClean="0">
                <a:sym typeface="Symbol"/>
              </a:rPr>
              <a:t>largesti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b="1" dirty="0">
                <a:sym typeface="Symbol"/>
              </a:rPr>
              <a:t> 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Symbol"/>
              </a:rPr>
              <a:t>swap A[i] and A[largest]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</a:t>
            </a:r>
            <a:r>
              <a:rPr lang="en-US" dirty="0" err="1">
                <a:sym typeface="Symbol"/>
              </a:rPr>
              <a:t>Heapify</a:t>
            </a:r>
            <a:r>
              <a:rPr lang="en-US" dirty="0">
                <a:sym typeface="Symbol"/>
              </a:rPr>
              <a:t>(A, largest)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9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238702" y="5656118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i=0</a:t>
            </a:r>
            <a:endParaRPr lang="en-US" sz="2800" dirty="0"/>
          </a:p>
        </p:txBody>
      </p:sp>
      <p:cxnSp>
        <p:nvCxnSpPr>
          <p:cNvPr id="23" name="Straight Arrow Connector 22"/>
          <p:cNvCxnSpPr>
            <a:stCxn id="19" idx="0"/>
          </p:cNvCxnSpPr>
          <p:nvPr/>
        </p:nvCxnSpPr>
        <p:spPr>
          <a:xfrm flipV="1">
            <a:off x="5553051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56179" y="5656118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Kootenay" pitchFamily="2" charset="0"/>
              </a:rPr>
              <a:t>l</a:t>
            </a:r>
            <a:r>
              <a:rPr lang="en-US" sz="2800" dirty="0" smtClean="0"/>
              <a:t>=1</a:t>
            </a:r>
            <a:endParaRPr lang="en-US" sz="2800" dirty="0"/>
          </a:p>
        </p:txBody>
      </p:sp>
      <p:cxnSp>
        <p:nvCxnSpPr>
          <p:cNvPr id="29" name="Straight Arrow Connector 28"/>
          <p:cNvCxnSpPr>
            <a:stCxn id="24" idx="0"/>
          </p:cNvCxnSpPr>
          <p:nvPr/>
        </p:nvCxnSpPr>
        <p:spPr>
          <a:xfrm flipV="1">
            <a:off x="6181749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55360" y="565611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r=2</a:t>
            </a:r>
            <a:endParaRPr lang="en-US" sz="2800" dirty="0"/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H="1" flipV="1">
            <a:off x="6791349" y="5334000"/>
            <a:ext cx="1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9800" y="6334780"/>
            <a:ext cx="1520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mtClean="0"/>
              <a:t>largest=2</a:t>
            </a:r>
            <a:endParaRPr lang="en-US" sz="2800" dirty="0"/>
          </a:p>
        </p:txBody>
      </p:sp>
      <p:cxnSp>
        <p:nvCxnSpPr>
          <p:cNvPr id="33" name="Straight Arrow Connector 32"/>
          <p:cNvCxnSpPr>
            <a:stCxn id="32" idx="0"/>
          </p:cNvCxnSpPr>
          <p:nvPr/>
        </p:nvCxnSpPr>
        <p:spPr>
          <a:xfrm flipV="1">
            <a:off x="6780233" y="6012662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0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</a:t>
            </a:r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Heapify</a:t>
            </a:r>
            <a:r>
              <a:rPr lang="en-US" dirty="0"/>
              <a:t>(A, i)</a:t>
            </a:r>
          </a:p>
          <a:p>
            <a:pPr marL="0" indent="0">
              <a:buNone/>
            </a:pPr>
            <a:r>
              <a:rPr lang="en-US" dirty="0"/>
              <a:t>   l = Left(i)</a:t>
            </a:r>
          </a:p>
          <a:p>
            <a:pPr marL="0" indent="0">
              <a:buNone/>
            </a:pPr>
            <a:r>
              <a:rPr lang="en-US" dirty="0"/>
              <a:t>   r = Right(i)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if </a:t>
            </a:r>
            <a:r>
              <a:rPr lang="en-US" dirty="0" err="1"/>
              <a:t>l</a:t>
            </a:r>
            <a:r>
              <a:rPr lang="en-US" dirty="0" err="1">
                <a:sym typeface="Symbol"/>
              </a:rPr>
              <a:t>A.size</a:t>
            </a:r>
            <a:r>
              <a:rPr lang="en-US" dirty="0">
                <a:sym typeface="Symbol"/>
              </a:rPr>
              <a:t> and A[l]&gt;A[i]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largest = l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else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   largest = i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  if </a:t>
            </a:r>
            <a:r>
              <a:rPr lang="en-US" dirty="0" err="1">
                <a:sym typeface="Symbol"/>
              </a:rPr>
              <a:t>rA.size</a:t>
            </a:r>
            <a:r>
              <a:rPr lang="en-US" dirty="0">
                <a:sym typeface="Symbol"/>
              </a:rPr>
              <a:t> and A[r]&gt;A[largest]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largest = r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if </a:t>
            </a:r>
            <a:r>
              <a:rPr lang="en-US" dirty="0" err="1" smtClean="0">
                <a:sym typeface="Symbol"/>
              </a:rPr>
              <a:t>largesti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     swap A[i] and A[largest]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Symbol"/>
              </a:rPr>
              <a:t>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sym typeface="Symbol"/>
              </a:rPr>
              <a:t>Heapify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Symbol"/>
              </a:rPr>
              <a:t>(A, largest)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7902" y="5656118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i=2</a:t>
            </a:r>
            <a:endParaRPr lang="en-US" sz="2800" dirty="0"/>
          </a:p>
        </p:txBody>
      </p:sp>
      <p:cxnSp>
        <p:nvCxnSpPr>
          <p:cNvPr id="23" name="Straight Arrow Connector 22"/>
          <p:cNvCxnSpPr>
            <a:stCxn id="19" idx="0"/>
          </p:cNvCxnSpPr>
          <p:nvPr/>
        </p:nvCxnSpPr>
        <p:spPr>
          <a:xfrm flipV="1">
            <a:off x="6772251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37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Heapify</a:t>
            </a:r>
            <a:r>
              <a:rPr lang="en-US" dirty="0"/>
              <a:t>(A, i)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l = Left(i)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r = Right(i)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if </a:t>
            </a:r>
            <a:r>
              <a:rPr lang="en-US" dirty="0" err="1"/>
              <a:t>l</a:t>
            </a:r>
            <a:r>
              <a:rPr lang="en-US" dirty="0" err="1">
                <a:sym typeface="Symbol"/>
              </a:rPr>
              <a:t>A.size</a:t>
            </a:r>
            <a:r>
              <a:rPr lang="en-US" dirty="0">
                <a:sym typeface="Symbol"/>
              </a:rPr>
              <a:t> and A[l]&gt;A[i]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largest = l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else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   largest = i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  if </a:t>
            </a:r>
            <a:r>
              <a:rPr lang="en-US" dirty="0" err="1">
                <a:sym typeface="Symbol"/>
              </a:rPr>
              <a:t>rA.size</a:t>
            </a:r>
            <a:r>
              <a:rPr lang="en-US" dirty="0">
                <a:sym typeface="Symbol"/>
              </a:rPr>
              <a:t> and A[r]&gt;A[largest]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largest = r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if </a:t>
            </a:r>
            <a:r>
              <a:rPr lang="en-US" dirty="0" err="1" smtClean="0">
                <a:sym typeface="Symbol"/>
              </a:rPr>
              <a:t>largesti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     swap A[i] and A[largest]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</a:t>
            </a:r>
            <a:r>
              <a:rPr lang="en-US" dirty="0" err="1">
                <a:sym typeface="Symbol"/>
              </a:rPr>
              <a:t>Heapify</a:t>
            </a:r>
            <a:r>
              <a:rPr lang="en-US" dirty="0">
                <a:sym typeface="Symbol"/>
              </a:rPr>
              <a:t>(A, largest)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7902" y="5656118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mtClean="0"/>
              <a:t>i=2</a:t>
            </a:r>
            <a:endParaRPr lang="en-US" sz="2800" dirty="0"/>
          </a:p>
        </p:txBody>
      </p:sp>
      <p:cxnSp>
        <p:nvCxnSpPr>
          <p:cNvPr id="23" name="Straight Arrow Connector 22"/>
          <p:cNvCxnSpPr>
            <a:stCxn id="19" idx="0"/>
          </p:cNvCxnSpPr>
          <p:nvPr/>
        </p:nvCxnSpPr>
        <p:spPr>
          <a:xfrm flipV="1">
            <a:off x="6772251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30040" y="5656118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Kootenay" pitchFamily="2" charset="0"/>
              </a:rPr>
              <a:t>l</a:t>
            </a:r>
            <a:r>
              <a:rPr lang="en-US" sz="2800" dirty="0" smtClean="0"/>
              <a:t>=5</a:t>
            </a:r>
            <a:endParaRPr lang="en-US" sz="2800" dirty="0"/>
          </a:p>
        </p:txBody>
      </p:sp>
      <p:cxnSp>
        <p:nvCxnSpPr>
          <p:cNvPr id="29" name="Straight Arrow Connector 28"/>
          <p:cNvCxnSpPr>
            <a:stCxn id="24" idx="0"/>
          </p:cNvCxnSpPr>
          <p:nvPr/>
        </p:nvCxnSpPr>
        <p:spPr>
          <a:xfrm flipV="1">
            <a:off x="8655610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72021" y="617933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r=6</a:t>
            </a:r>
            <a:endParaRPr lang="en-US" sz="2800" dirty="0"/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8808011" y="5334000"/>
            <a:ext cx="259789" cy="8453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78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 is off the end of the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Heapify</a:t>
            </a:r>
            <a:r>
              <a:rPr lang="en-US" dirty="0"/>
              <a:t>(A, i)</a:t>
            </a:r>
          </a:p>
          <a:p>
            <a:pPr marL="0" indent="0">
              <a:buNone/>
            </a:pPr>
            <a:r>
              <a:rPr lang="en-US" dirty="0"/>
              <a:t>   l = Left(i)</a:t>
            </a:r>
          </a:p>
          <a:p>
            <a:pPr marL="0" indent="0">
              <a:buNone/>
            </a:pPr>
            <a:r>
              <a:rPr lang="en-US" dirty="0"/>
              <a:t>   r = Right(i)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if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sym typeface="Symbol"/>
              </a:rPr>
              <a:t>A.size</a:t>
            </a:r>
            <a:r>
              <a:rPr lang="en-US" dirty="0">
                <a:sym typeface="Symbol"/>
              </a:rPr>
              <a:t> and A[l]&gt;A[i]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largest = l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else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   largest = i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  if </a:t>
            </a:r>
            <a:r>
              <a:rPr lang="en-US" dirty="0" err="1">
                <a:sym typeface="Symbol"/>
              </a:rPr>
              <a:t>rA.size</a:t>
            </a:r>
            <a:r>
              <a:rPr lang="en-US" dirty="0">
                <a:sym typeface="Symbol"/>
              </a:rPr>
              <a:t> and A[r]&gt;A[largest]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largest = r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if </a:t>
            </a:r>
            <a:r>
              <a:rPr lang="en-US" dirty="0" err="1" smtClean="0">
                <a:sym typeface="Symbol"/>
              </a:rPr>
              <a:t>largesti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     swap A[i] and A[largest]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</a:t>
            </a:r>
            <a:r>
              <a:rPr lang="en-US" dirty="0" err="1">
                <a:sym typeface="Symbol"/>
              </a:rPr>
              <a:t>Heapify</a:t>
            </a:r>
            <a:r>
              <a:rPr lang="en-US" dirty="0">
                <a:sym typeface="Symbol"/>
              </a:rPr>
              <a:t>(A, largest)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7902" y="5656118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mtClean="0"/>
              <a:t>i=2</a:t>
            </a:r>
            <a:endParaRPr lang="en-US" sz="2800" dirty="0"/>
          </a:p>
        </p:txBody>
      </p:sp>
      <p:cxnSp>
        <p:nvCxnSpPr>
          <p:cNvPr id="23" name="Straight Arrow Connector 22"/>
          <p:cNvCxnSpPr>
            <a:stCxn id="19" idx="0"/>
          </p:cNvCxnSpPr>
          <p:nvPr/>
        </p:nvCxnSpPr>
        <p:spPr>
          <a:xfrm flipV="1">
            <a:off x="6772251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30040" y="5656118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Kootenay" pitchFamily="2" charset="0"/>
              </a:rPr>
              <a:t>l</a:t>
            </a:r>
            <a:r>
              <a:rPr lang="en-US" sz="2800" dirty="0" smtClean="0"/>
              <a:t>=5</a:t>
            </a:r>
            <a:endParaRPr lang="en-US" sz="2800" dirty="0"/>
          </a:p>
        </p:txBody>
      </p:sp>
      <p:cxnSp>
        <p:nvCxnSpPr>
          <p:cNvPr id="29" name="Straight Arrow Connector 28"/>
          <p:cNvCxnSpPr>
            <a:stCxn id="24" idx="0"/>
          </p:cNvCxnSpPr>
          <p:nvPr/>
        </p:nvCxnSpPr>
        <p:spPr>
          <a:xfrm flipV="1">
            <a:off x="8655610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72021" y="617933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r=6</a:t>
            </a:r>
            <a:endParaRPr lang="en-US" sz="2800" dirty="0"/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8808011" y="5334000"/>
            <a:ext cx="259789" cy="8453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4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largest is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Heapify</a:t>
            </a:r>
            <a:r>
              <a:rPr lang="en-US" dirty="0"/>
              <a:t>(A, i)</a:t>
            </a:r>
          </a:p>
          <a:p>
            <a:pPr marL="0" indent="0">
              <a:buNone/>
            </a:pPr>
            <a:r>
              <a:rPr lang="en-US" dirty="0"/>
              <a:t>   l = Left(i)</a:t>
            </a:r>
          </a:p>
          <a:p>
            <a:pPr marL="0" indent="0">
              <a:buNone/>
            </a:pPr>
            <a:r>
              <a:rPr lang="en-US" dirty="0"/>
              <a:t>   r = Right(i)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if </a:t>
            </a:r>
            <a:r>
              <a:rPr lang="en-US" dirty="0" err="1"/>
              <a:t>l</a:t>
            </a:r>
            <a:r>
              <a:rPr lang="en-US" dirty="0" err="1">
                <a:sym typeface="Symbol"/>
              </a:rPr>
              <a:t>A.size</a:t>
            </a:r>
            <a:r>
              <a:rPr lang="en-US" dirty="0">
                <a:sym typeface="Symbol"/>
              </a:rPr>
              <a:t> and A[l]&gt;A[i]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largest = l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else</a:t>
            </a:r>
          </a:p>
          <a:p>
            <a:pPr marL="0" indent="0">
              <a:buNone/>
            </a:pPr>
            <a:r>
              <a:rPr lang="en-US" b="1" dirty="0" smtClean="0">
                <a:sym typeface="Symbol"/>
              </a:rPr>
              <a:t>  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largest = i</a:t>
            </a:r>
            <a:endParaRPr lang="en-US" b="1" dirty="0">
              <a:solidFill>
                <a:schemeClr val="accent6">
                  <a:lumMod val="75000"/>
                </a:schemeClr>
              </a:solidFill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  if </a:t>
            </a:r>
            <a:r>
              <a:rPr lang="en-US" dirty="0" err="1">
                <a:sym typeface="Symbol"/>
              </a:rPr>
              <a:t>rA.size</a:t>
            </a:r>
            <a:r>
              <a:rPr lang="en-US" dirty="0">
                <a:sym typeface="Symbol"/>
              </a:rPr>
              <a:t> and A[r]&gt;A[largest]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largest = r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if </a:t>
            </a:r>
            <a:r>
              <a:rPr lang="en-US" dirty="0" err="1" smtClean="0">
                <a:sym typeface="Symbol"/>
              </a:rPr>
              <a:t>largesti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     swap A[i] and A[largest]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</a:t>
            </a:r>
            <a:r>
              <a:rPr lang="en-US" dirty="0" err="1">
                <a:sym typeface="Symbol"/>
              </a:rPr>
              <a:t>Heapify</a:t>
            </a:r>
            <a:r>
              <a:rPr lang="en-US" dirty="0">
                <a:sym typeface="Symbol"/>
              </a:rPr>
              <a:t>(A, largest)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7902" y="5656118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mtClean="0"/>
              <a:t>i=2</a:t>
            </a:r>
            <a:endParaRPr lang="en-US" sz="2800" dirty="0"/>
          </a:p>
        </p:txBody>
      </p:sp>
      <p:cxnSp>
        <p:nvCxnSpPr>
          <p:cNvPr id="23" name="Straight Arrow Connector 22"/>
          <p:cNvCxnSpPr>
            <a:stCxn id="19" idx="0"/>
          </p:cNvCxnSpPr>
          <p:nvPr/>
        </p:nvCxnSpPr>
        <p:spPr>
          <a:xfrm flipV="1">
            <a:off x="6772251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30040" y="5656118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Kootenay" pitchFamily="2" charset="0"/>
              </a:rPr>
              <a:t>l</a:t>
            </a:r>
            <a:r>
              <a:rPr lang="en-US" sz="2800" dirty="0" smtClean="0"/>
              <a:t>=5</a:t>
            </a:r>
            <a:endParaRPr lang="en-US" sz="2800" dirty="0"/>
          </a:p>
        </p:txBody>
      </p:sp>
      <p:cxnSp>
        <p:nvCxnSpPr>
          <p:cNvPr id="29" name="Straight Arrow Connector 28"/>
          <p:cNvCxnSpPr>
            <a:stCxn id="24" idx="0"/>
          </p:cNvCxnSpPr>
          <p:nvPr/>
        </p:nvCxnSpPr>
        <p:spPr>
          <a:xfrm flipV="1">
            <a:off x="8655610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72021" y="617933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r=6</a:t>
            </a:r>
            <a:endParaRPr lang="en-US" sz="2800" dirty="0"/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8808011" y="5334000"/>
            <a:ext cx="259789" cy="8453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9800" y="6334780"/>
            <a:ext cx="1520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largest=2</a:t>
            </a:r>
            <a:endParaRPr lang="en-US" sz="2800" dirty="0"/>
          </a:p>
        </p:txBody>
      </p:sp>
      <p:cxnSp>
        <p:nvCxnSpPr>
          <p:cNvPr id="33" name="Straight Arrow Connector 32"/>
          <p:cNvCxnSpPr>
            <a:stCxn id="32" idx="0"/>
          </p:cNvCxnSpPr>
          <p:nvPr/>
        </p:nvCxnSpPr>
        <p:spPr>
          <a:xfrm flipV="1">
            <a:off x="6780233" y="6012662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58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is also off the end of the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Heapify</a:t>
            </a:r>
            <a:r>
              <a:rPr lang="en-US" dirty="0"/>
              <a:t>(A, i)</a:t>
            </a:r>
          </a:p>
          <a:p>
            <a:pPr marL="0" indent="0">
              <a:buNone/>
            </a:pPr>
            <a:r>
              <a:rPr lang="en-US" dirty="0"/>
              <a:t>   l = Left(i)</a:t>
            </a:r>
          </a:p>
          <a:p>
            <a:pPr marL="0" indent="0">
              <a:buNone/>
            </a:pPr>
            <a:r>
              <a:rPr lang="en-US" dirty="0"/>
              <a:t>   r = Right(i)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if </a:t>
            </a:r>
            <a:r>
              <a:rPr lang="en-US" dirty="0" err="1"/>
              <a:t>l</a:t>
            </a:r>
            <a:r>
              <a:rPr lang="en-US" dirty="0" err="1">
                <a:sym typeface="Symbol"/>
              </a:rPr>
              <a:t>A.size</a:t>
            </a:r>
            <a:r>
              <a:rPr lang="en-US" dirty="0">
                <a:sym typeface="Symbol"/>
              </a:rPr>
              <a:t> and A[l]&gt;A[i]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largest = l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else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   largest = i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  if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sym typeface="Symbol"/>
              </a:rPr>
              <a:t>rA.size</a:t>
            </a:r>
            <a:r>
              <a:rPr lang="en-US" dirty="0">
                <a:sym typeface="Symbol"/>
              </a:rPr>
              <a:t> and A[r]&gt;A[largest]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largest = r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if </a:t>
            </a:r>
            <a:r>
              <a:rPr lang="en-US" dirty="0" err="1" smtClean="0">
                <a:sym typeface="Symbol"/>
              </a:rPr>
              <a:t>largesti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     swap A[i] and A[largest]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</a:t>
            </a:r>
            <a:r>
              <a:rPr lang="en-US" dirty="0" err="1">
                <a:sym typeface="Symbol"/>
              </a:rPr>
              <a:t>Heapify</a:t>
            </a:r>
            <a:r>
              <a:rPr lang="en-US" dirty="0">
                <a:sym typeface="Symbol"/>
              </a:rPr>
              <a:t>(A, largest)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7902" y="5656118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mtClean="0"/>
              <a:t>i=2</a:t>
            </a:r>
            <a:endParaRPr lang="en-US" sz="2800" dirty="0"/>
          </a:p>
        </p:txBody>
      </p:sp>
      <p:cxnSp>
        <p:nvCxnSpPr>
          <p:cNvPr id="23" name="Straight Arrow Connector 22"/>
          <p:cNvCxnSpPr>
            <a:stCxn id="19" idx="0"/>
          </p:cNvCxnSpPr>
          <p:nvPr/>
        </p:nvCxnSpPr>
        <p:spPr>
          <a:xfrm flipV="1">
            <a:off x="6772251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30040" y="5656118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Kootenay" pitchFamily="2" charset="0"/>
              </a:rPr>
              <a:t>l</a:t>
            </a:r>
            <a:r>
              <a:rPr lang="en-US" sz="2800" dirty="0" smtClean="0"/>
              <a:t>=5</a:t>
            </a:r>
            <a:endParaRPr lang="en-US" sz="2800" dirty="0"/>
          </a:p>
        </p:txBody>
      </p:sp>
      <p:cxnSp>
        <p:nvCxnSpPr>
          <p:cNvPr id="29" name="Straight Arrow Connector 28"/>
          <p:cNvCxnSpPr>
            <a:stCxn id="24" idx="0"/>
          </p:cNvCxnSpPr>
          <p:nvPr/>
        </p:nvCxnSpPr>
        <p:spPr>
          <a:xfrm flipV="1">
            <a:off x="8655610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72021" y="617933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r=6</a:t>
            </a:r>
            <a:endParaRPr lang="en-US" sz="2800" dirty="0"/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8808011" y="5334000"/>
            <a:ext cx="259789" cy="8453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9800" y="6334780"/>
            <a:ext cx="1520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mtClean="0"/>
              <a:t>largest=2</a:t>
            </a:r>
            <a:endParaRPr lang="en-US" sz="2800" dirty="0"/>
          </a:p>
        </p:txBody>
      </p:sp>
      <p:cxnSp>
        <p:nvCxnSpPr>
          <p:cNvPr id="33" name="Straight Arrow Connector 32"/>
          <p:cNvCxnSpPr>
            <a:stCxn id="32" idx="0"/>
          </p:cNvCxnSpPr>
          <p:nvPr/>
        </p:nvCxnSpPr>
        <p:spPr>
          <a:xfrm flipV="1">
            <a:off x="6780233" y="6012662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2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largest=i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Heapify</a:t>
            </a:r>
            <a:r>
              <a:rPr lang="en-US" dirty="0"/>
              <a:t>(A, i)</a:t>
            </a:r>
          </a:p>
          <a:p>
            <a:pPr marL="0" indent="0">
              <a:buNone/>
            </a:pPr>
            <a:r>
              <a:rPr lang="en-US" dirty="0"/>
              <a:t>   l = Left(i)</a:t>
            </a:r>
          </a:p>
          <a:p>
            <a:pPr marL="0" indent="0">
              <a:buNone/>
            </a:pPr>
            <a:r>
              <a:rPr lang="en-US" dirty="0"/>
              <a:t>   r = Right(i)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if </a:t>
            </a:r>
            <a:r>
              <a:rPr lang="en-US" dirty="0" err="1"/>
              <a:t>l</a:t>
            </a:r>
            <a:r>
              <a:rPr lang="en-US" dirty="0" err="1">
                <a:sym typeface="Symbol"/>
              </a:rPr>
              <a:t>A.size</a:t>
            </a:r>
            <a:r>
              <a:rPr lang="en-US" dirty="0">
                <a:sym typeface="Symbol"/>
              </a:rPr>
              <a:t> and A[l]&gt;A[i]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largest = l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else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   largest = i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  if </a:t>
            </a:r>
            <a:r>
              <a:rPr lang="en-US" dirty="0" err="1">
                <a:sym typeface="Symbol"/>
              </a:rPr>
              <a:t>rA.size</a:t>
            </a:r>
            <a:r>
              <a:rPr lang="en-US" dirty="0">
                <a:sym typeface="Symbol"/>
              </a:rPr>
              <a:t> and A[r]&gt;A[largest]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largest = r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if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largesti</a:t>
            </a:r>
            <a:endParaRPr lang="en-US" b="1" dirty="0">
              <a:solidFill>
                <a:schemeClr val="accent6">
                  <a:lumMod val="75000"/>
                </a:schemeClr>
              </a:solidFill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     swap A[i] and A[largest]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</a:t>
            </a:r>
            <a:r>
              <a:rPr lang="en-US" dirty="0" err="1">
                <a:sym typeface="Symbol"/>
              </a:rPr>
              <a:t>Heapify</a:t>
            </a:r>
            <a:r>
              <a:rPr lang="en-US" dirty="0">
                <a:sym typeface="Symbol"/>
              </a:rPr>
              <a:t>(A, largest)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7902" y="5656118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mtClean="0"/>
              <a:t>i=2</a:t>
            </a:r>
            <a:endParaRPr lang="en-US" sz="2800" dirty="0"/>
          </a:p>
        </p:txBody>
      </p:sp>
      <p:cxnSp>
        <p:nvCxnSpPr>
          <p:cNvPr id="23" name="Straight Arrow Connector 22"/>
          <p:cNvCxnSpPr>
            <a:stCxn id="19" idx="0"/>
          </p:cNvCxnSpPr>
          <p:nvPr/>
        </p:nvCxnSpPr>
        <p:spPr>
          <a:xfrm flipV="1">
            <a:off x="6772251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30040" y="5656118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Kootenay" pitchFamily="2" charset="0"/>
              </a:rPr>
              <a:t>l</a:t>
            </a:r>
            <a:r>
              <a:rPr lang="en-US" sz="2800" dirty="0" smtClean="0"/>
              <a:t>=5</a:t>
            </a:r>
            <a:endParaRPr lang="en-US" sz="2800" dirty="0"/>
          </a:p>
        </p:txBody>
      </p:sp>
      <p:cxnSp>
        <p:nvCxnSpPr>
          <p:cNvPr id="29" name="Straight Arrow Connector 28"/>
          <p:cNvCxnSpPr>
            <a:stCxn id="24" idx="0"/>
          </p:cNvCxnSpPr>
          <p:nvPr/>
        </p:nvCxnSpPr>
        <p:spPr>
          <a:xfrm flipV="1">
            <a:off x="8655610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72021" y="617933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r=6</a:t>
            </a:r>
            <a:endParaRPr lang="en-US" sz="2800" dirty="0"/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8808011" y="5334000"/>
            <a:ext cx="259789" cy="8453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9800" y="6334780"/>
            <a:ext cx="1520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mtClean="0"/>
              <a:t>largest=2</a:t>
            </a:r>
            <a:endParaRPr lang="en-US" sz="2800" dirty="0"/>
          </a:p>
        </p:txBody>
      </p:sp>
      <p:cxnSp>
        <p:nvCxnSpPr>
          <p:cNvPr id="33" name="Straight Arrow Connector 32"/>
          <p:cNvCxnSpPr>
            <a:stCxn id="32" idx="0"/>
          </p:cNvCxnSpPr>
          <p:nvPr/>
        </p:nvCxnSpPr>
        <p:spPr>
          <a:xfrm flipV="1">
            <a:off x="6780233" y="6012662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62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Implementing priority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Unfortunately, red/black trees are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pretty complicated</a:t>
            </a:r>
          </a:p>
          <a:p>
            <a:pPr lvl="1"/>
            <a:r>
              <a:rPr lang="en-US" dirty="0" smtClean="0"/>
              <a:t>They go to a lot of work to keep all the items perfectly sorted</a:t>
            </a:r>
          </a:p>
          <a:p>
            <a:pPr lvl="1"/>
            <a:endParaRPr lang="en-US" dirty="0"/>
          </a:p>
          <a:p>
            <a:r>
              <a:rPr lang="en-US" dirty="0" smtClean="0"/>
              <a:t>Is there something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simpler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we could do?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4114800" y="1905000"/>
            <a:ext cx="4724400" cy="3852753"/>
            <a:chOff x="1676400" y="2209800"/>
            <a:chExt cx="4724400" cy="3852753"/>
          </a:xfrm>
        </p:grpSpPr>
        <p:sp>
          <p:nvSpPr>
            <p:cNvPr id="43" name="Oval 42"/>
            <p:cNvSpPr/>
            <p:nvPr/>
          </p:nvSpPr>
          <p:spPr>
            <a:xfrm>
              <a:off x="5867400" y="3108845"/>
              <a:ext cx="533400" cy="533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9</a:t>
              </a:r>
              <a:endParaRPr lang="en-US" sz="14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667000" y="3090753"/>
              <a:ext cx="533400" cy="533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</a:t>
              </a:r>
              <a:endParaRPr lang="en-US" sz="1400" dirty="0"/>
            </a:p>
          </p:txBody>
        </p:sp>
        <p:cxnSp>
          <p:nvCxnSpPr>
            <p:cNvPr id="49" name="Straight Arrow Connector 48"/>
            <p:cNvCxnSpPr>
              <a:stCxn id="43" idx="3"/>
              <a:endCxn id="63" idx="7"/>
            </p:cNvCxnSpPr>
            <p:nvPr/>
          </p:nvCxnSpPr>
          <p:spPr>
            <a:xfrm flipH="1">
              <a:off x="5336583" y="3564130"/>
              <a:ext cx="608932" cy="6715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1828800" y="4162501"/>
              <a:ext cx="5334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4279194" y="2209800"/>
              <a:ext cx="5334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7</a:t>
              </a:r>
              <a:endParaRPr lang="en-US" sz="1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76400" y="4843353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209800" y="4843353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8" name="Straight Arrow Connector 57"/>
            <p:cNvCxnSpPr>
              <a:stCxn id="54" idx="3"/>
              <a:endCxn id="56" idx="0"/>
            </p:cNvCxnSpPr>
            <p:nvPr/>
          </p:nvCxnSpPr>
          <p:spPr>
            <a:xfrm flipH="1">
              <a:off x="1828800" y="4617786"/>
              <a:ext cx="78115" cy="2255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4" idx="5"/>
              <a:endCxn id="57" idx="0"/>
            </p:cNvCxnSpPr>
            <p:nvPr/>
          </p:nvCxnSpPr>
          <p:spPr>
            <a:xfrm>
              <a:off x="2284085" y="4617786"/>
              <a:ext cx="78115" cy="2255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5" idx="3"/>
              <a:endCxn id="44" idx="7"/>
            </p:cNvCxnSpPr>
            <p:nvPr/>
          </p:nvCxnSpPr>
          <p:spPr>
            <a:xfrm flipH="1">
              <a:off x="3122285" y="2665085"/>
              <a:ext cx="1235024" cy="5037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5" idx="5"/>
              <a:endCxn id="43" idx="1"/>
            </p:cNvCxnSpPr>
            <p:nvPr/>
          </p:nvCxnSpPr>
          <p:spPr>
            <a:xfrm>
              <a:off x="4734479" y="2665085"/>
              <a:ext cx="1211036" cy="5218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3505200" y="4157553"/>
              <a:ext cx="5334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4881298" y="4157553"/>
              <a:ext cx="5334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8</a:t>
              </a:r>
              <a:endParaRPr lang="en-US" sz="1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86200" y="4838405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28898" y="4843353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62298" y="4843353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7" name="Straight Arrow Connector 66"/>
            <p:cNvCxnSpPr>
              <a:stCxn id="62" idx="3"/>
              <a:endCxn id="75" idx="0"/>
            </p:cNvCxnSpPr>
            <p:nvPr/>
          </p:nvCxnSpPr>
          <p:spPr>
            <a:xfrm flipH="1">
              <a:off x="3238500" y="4612838"/>
              <a:ext cx="344815" cy="6164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2" idx="5"/>
              <a:endCxn id="64" idx="0"/>
            </p:cNvCxnSpPr>
            <p:nvPr/>
          </p:nvCxnSpPr>
          <p:spPr>
            <a:xfrm>
              <a:off x="3960485" y="4612838"/>
              <a:ext cx="78115" cy="2255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3" idx="3"/>
              <a:endCxn id="65" idx="0"/>
            </p:cNvCxnSpPr>
            <p:nvPr/>
          </p:nvCxnSpPr>
          <p:spPr>
            <a:xfrm flipH="1">
              <a:off x="4881298" y="4612838"/>
              <a:ext cx="78115" cy="2305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3" idx="5"/>
              <a:endCxn id="66" idx="0"/>
            </p:cNvCxnSpPr>
            <p:nvPr/>
          </p:nvCxnSpPr>
          <p:spPr>
            <a:xfrm>
              <a:off x="5336583" y="4612838"/>
              <a:ext cx="78115" cy="2305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44" idx="3"/>
              <a:endCxn id="54" idx="7"/>
            </p:cNvCxnSpPr>
            <p:nvPr/>
          </p:nvCxnSpPr>
          <p:spPr>
            <a:xfrm flipH="1">
              <a:off x="2284085" y="3546038"/>
              <a:ext cx="461030" cy="6945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44" idx="5"/>
              <a:endCxn id="62" idx="1"/>
            </p:cNvCxnSpPr>
            <p:nvPr/>
          </p:nvCxnSpPr>
          <p:spPr>
            <a:xfrm>
              <a:off x="3122285" y="3546038"/>
              <a:ext cx="461030" cy="68963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2971800" y="5229301"/>
              <a:ext cx="533400" cy="533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819400" y="5910153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352800" y="5910153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8" name="Straight Arrow Connector 77"/>
            <p:cNvCxnSpPr>
              <a:stCxn id="75" idx="3"/>
              <a:endCxn id="76" idx="0"/>
            </p:cNvCxnSpPr>
            <p:nvPr/>
          </p:nvCxnSpPr>
          <p:spPr>
            <a:xfrm flipH="1">
              <a:off x="2971800" y="5684586"/>
              <a:ext cx="78115" cy="2255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5" idx="5"/>
              <a:endCxn id="77" idx="0"/>
            </p:cNvCxnSpPr>
            <p:nvPr/>
          </p:nvCxnSpPr>
          <p:spPr>
            <a:xfrm>
              <a:off x="3427085" y="5684586"/>
              <a:ext cx="78115" cy="2255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04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we’re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4191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Heapify</a:t>
            </a:r>
            <a:r>
              <a:rPr lang="en-US" dirty="0"/>
              <a:t>(A, i)</a:t>
            </a:r>
          </a:p>
          <a:p>
            <a:pPr marL="0" indent="0">
              <a:buNone/>
            </a:pPr>
            <a:r>
              <a:rPr lang="en-US" dirty="0"/>
              <a:t>   l = Left(i)</a:t>
            </a:r>
          </a:p>
          <a:p>
            <a:pPr marL="0" indent="0">
              <a:buNone/>
            </a:pPr>
            <a:r>
              <a:rPr lang="en-US" dirty="0"/>
              <a:t>   r = Right(i)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if </a:t>
            </a:r>
            <a:r>
              <a:rPr lang="en-US" dirty="0" err="1"/>
              <a:t>l</a:t>
            </a:r>
            <a:r>
              <a:rPr lang="en-US" dirty="0" err="1">
                <a:sym typeface="Symbol"/>
              </a:rPr>
              <a:t>A.size</a:t>
            </a:r>
            <a:r>
              <a:rPr lang="en-US" dirty="0">
                <a:sym typeface="Symbol"/>
              </a:rPr>
              <a:t> and A[l]&gt;A[i]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largest = l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else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   largest = i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  if </a:t>
            </a:r>
            <a:r>
              <a:rPr lang="en-US" dirty="0" err="1">
                <a:sym typeface="Symbol"/>
              </a:rPr>
              <a:t>rA.size</a:t>
            </a:r>
            <a:r>
              <a:rPr lang="en-US" dirty="0">
                <a:sym typeface="Symbol"/>
              </a:rPr>
              <a:t> and A[r]&gt;A[largest]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largest = r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if </a:t>
            </a:r>
            <a:r>
              <a:rPr lang="en-US" dirty="0" err="1" smtClean="0">
                <a:sym typeface="Symbol"/>
              </a:rPr>
              <a:t>largesti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      swap A[i] and A[largest]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</a:t>
            </a:r>
            <a:r>
              <a:rPr lang="en-US" dirty="0" err="1">
                <a:sym typeface="Symbol"/>
              </a:rPr>
              <a:t>Heapify</a:t>
            </a:r>
            <a:r>
              <a:rPr lang="en-US" dirty="0">
                <a:sym typeface="Symbol"/>
              </a:rPr>
              <a:t>(A, largest)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19800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438710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410045" y="2901244"/>
            <a:ext cx="362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410045" y="1914245"/>
            <a:ext cx="743510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9600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819710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8305800" y="4724400"/>
            <a:ext cx="609600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7902" y="5656118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mtClean="0"/>
              <a:t>i=2</a:t>
            </a:r>
            <a:endParaRPr lang="en-US" sz="2800" dirty="0"/>
          </a:p>
        </p:txBody>
      </p:sp>
      <p:cxnSp>
        <p:nvCxnSpPr>
          <p:cNvPr id="23" name="Straight Arrow Connector 22"/>
          <p:cNvCxnSpPr>
            <a:stCxn id="19" idx="0"/>
          </p:cNvCxnSpPr>
          <p:nvPr/>
        </p:nvCxnSpPr>
        <p:spPr>
          <a:xfrm flipV="1">
            <a:off x="6772251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30040" y="5656118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Kootenay" pitchFamily="2" charset="0"/>
              </a:rPr>
              <a:t>l</a:t>
            </a:r>
            <a:r>
              <a:rPr lang="en-US" sz="2800" dirty="0" smtClean="0"/>
              <a:t>=5</a:t>
            </a:r>
            <a:endParaRPr lang="en-US" sz="2800" dirty="0"/>
          </a:p>
        </p:txBody>
      </p:sp>
      <p:cxnSp>
        <p:nvCxnSpPr>
          <p:cNvPr id="29" name="Straight Arrow Connector 28"/>
          <p:cNvCxnSpPr>
            <a:stCxn id="24" idx="0"/>
          </p:cNvCxnSpPr>
          <p:nvPr/>
        </p:nvCxnSpPr>
        <p:spPr>
          <a:xfrm flipV="1">
            <a:off x="8655610" y="5334000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72021" y="617933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r=6</a:t>
            </a:r>
            <a:endParaRPr lang="en-US" sz="2800" dirty="0"/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8808011" y="5334000"/>
            <a:ext cx="259789" cy="8453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9800" y="6334780"/>
            <a:ext cx="1520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mtClean="0"/>
              <a:t>largest=2</a:t>
            </a:r>
            <a:endParaRPr lang="en-US" sz="2800" dirty="0"/>
          </a:p>
        </p:txBody>
      </p:sp>
      <p:cxnSp>
        <p:nvCxnSpPr>
          <p:cNvPr id="33" name="Straight Arrow Connector 32"/>
          <p:cNvCxnSpPr>
            <a:stCxn id="32" idx="0"/>
          </p:cNvCxnSpPr>
          <p:nvPr/>
        </p:nvCxnSpPr>
        <p:spPr>
          <a:xfrm flipV="1">
            <a:off x="6780233" y="6012662"/>
            <a:ext cx="0" cy="3221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19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next time: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applications of binary heaps</a:t>
            </a:r>
            <a:endParaRPr lang="en-US" dirty="0">
              <a:latin typeface="+mn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74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Heaps are a simple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tree structure </a:t>
            </a:r>
            <a:r>
              <a:rPr lang="en-US" dirty="0" smtClean="0"/>
              <a:t>for implementing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priority queues</a:t>
            </a:r>
          </a:p>
          <a:p>
            <a:endParaRPr lang="en-US" dirty="0"/>
          </a:p>
          <a:p>
            <a:r>
              <a:rPr lang="en-US" dirty="0" smtClean="0"/>
              <a:t>Rather than requiring their in-order traversal to be sorted</a:t>
            </a:r>
          </a:p>
          <a:p>
            <a:pPr lvl="1"/>
            <a:r>
              <a:rPr lang="en-US" dirty="0" smtClean="0"/>
              <a:t>We just require that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parent nodes be larger than </a:t>
            </a:r>
            <a:r>
              <a:rPr lang="en-US" dirty="0" smtClean="0"/>
              <a:t>their child nodes</a:t>
            </a:r>
          </a:p>
          <a:p>
            <a:pPr lvl="1"/>
            <a:r>
              <a:rPr lang="en-US" dirty="0" smtClean="0"/>
              <a:t>Or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smaller</a:t>
            </a:r>
            <a:r>
              <a:rPr lang="en-US" dirty="0" smtClean="0"/>
              <a:t>, if it’s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min heap</a:t>
            </a:r>
          </a:p>
          <a:p>
            <a:pPr lvl="1"/>
            <a:endParaRPr lang="en-US" dirty="0"/>
          </a:p>
          <a:p>
            <a:r>
              <a:rPr lang="en-US" dirty="0" smtClean="0"/>
              <a:t>There are lots of exotic types of heaps</a:t>
            </a:r>
          </a:p>
          <a:p>
            <a:pPr lvl="1"/>
            <a:r>
              <a:rPr lang="en-US" dirty="0" smtClean="0"/>
              <a:t>We’ll focus on binary heaps</a:t>
            </a:r>
          </a:p>
          <a:p>
            <a:pPr lvl="1"/>
            <a:r>
              <a:rPr lang="en-US" dirty="0" smtClean="0"/>
              <a:t>Which are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complete binary trees </a:t>
            </a:r>
            <a:r>
              <a:rPr lang="en-US" dirty="0" smtClean="0"/>
              <a:t>with the heap property</a:t>
            </a:r>
          </a:p>
          <a:p>
            <a:pPr lvl="1"/>
            <a:r>
              <a:rPr lang="en-US" dirty="0" smtClean="0"/>
              <a:t>We’ll get to the completeness thing in a minute…</a:t>
            </a:r>
          </a:p>
          <a:p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618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3" name="Oval 22"/>
          <p:cNvSpPr/>
          <p:nvPr/>
        </p:nvSpPr>
        <p:spPr>
          <a:xfrm>
            <a:off x="685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752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685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743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7620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4" idx="5"/>
            <a:endCxn id="26" idx="1"/>
          </p:cNvCxnSpPr>
          <p:nvPr/>
        </p:nvCxnSpPr>
        <p:spPr>
          <a:xfrm>
            <a:off x="21428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7"/>
            <a:endCxn id="24" idx="3"/>
          </p:cNvCxnSpPr>
          <p:nvPr/>
        </p:nvCxnSpPr>
        <p:spPr>
          <a:xfrm flipV="1">
            <a:off x="11522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7"/>
            <a:endCxn id="22" idx="3"/>
          </p:cNvCxnSpPr>
          <p:nvPr/>
        </p:nvCxnSpPr>
        <p:spPr>
          <a:xfrm flipV="1">
            <a:off x="1076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5"/>
            <a:endCxn id="25" idx="1"/>
          </p:cNvCxnSpPr>
          <p:nvPr/>
        </p:nvCxnSpPr>
        <p:spPr>
          <a:xfrm>
            <a:off x="2009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514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33" name="Straight Connector 32"/>
          <p:cNvCxnSpPr>
            <a:stCxn id="32" idx="3"/>
            <a:endCxn id="22" idx="7"/>
          </p:cNvCxnSpPr>
          <p:nvPr/>
        </p:nvCxnSpPr>
        <p:spPr>
          <a:xfrm flipH="1">
            <a:off x="2009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5" idx="3"/>
            <a:endCxn id="24" idx="7"/>
          </p:cNvCxnSpPr>
          <p:nvPr/>
        </p:nvCxnSpPr>
        <p:spPr>
          <a:xfrm flipH="1">
            <a:off x="21428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657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6" name="Straight Arrow Connector 35"/>
          <p:cNvCxnSpPr>
            <a:stCxn id="25" idx="5"/>
            <a:endCxn id="35" idx="1"/>
          </p:cNvCxnSpPr>
          <p:nvPr/>
        </p:nvCxnSpPr>
        <p:spPr>
          <a:xfrm>
            <a:off x="30759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477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2" idx="5"/>
            <a:endCxn id="37" idx="1"/>
          </p:cNvCxnSpPr>
          <p:nvPr/>
        </p:nvCxnSpPr>
        <p:spPr>
          <a:xfrm>
            <a:off x="2904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17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Proposition: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largest element </a:t>
            </a:r>
            <a:r>
              <a:rPr lang="en-US" dirty="0" smtClean="0"/>
              <a:t>of a heap is always its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root</a:t>
            </a:r>
          </a:p>
          <a:p>
            <a:pPr marL="0" indent="0">
              <a:buNone/>
            </a:pPr>
            <a:r>
              <a:rPr lang="en-US" b="1" dirty="0" smtClean="0"/>
              <a:t>Proof: </a:t>
            </a:r>
          </a:p>
          <a:p>
            <a:r>
              <a:rPr lang="en-US" dirty="0" smtClean="0"/>
              <a:t>Suppose some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other element </a:t>
            </a:r>
            <a:r>
              <a:rPr lang="en-US" dirty="0" smtClean="0"/>
              <a:t>is the largest element</a:t>
            </a:r>
          </a:p>
          <a:p>
            <a:r>
              <a:rPr lang="en-US" dirty="0" smtClean="0"/>
              <a:t>Since it isn’t the root, it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must have a parent</a:t>
            </a:r>
          </a:p>
          <a:p>
            <a:r>
              <a:rPr lang="en-US" dirty="0" smtClean="0"/>
              <a:t>Since it’s the largest element, it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must be larger than its parent</a:t>
            </a:r>
          </a:p>
          <a:p>
            <a:r>
              <a:rPr lang="en-US" dirty="0" smtClean="0"/>
              <a:t>But that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contradicts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the definition of a heap</a:t>
            </a:r>
          </a:p>
          <a:p>
            <a:r>
              <a:rPr lang="en-US" dirty="0" smtClean="0"/>
              <a:t>So the largest element must be the root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618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3" name="Oval 22"/>
          <p:cNvSpPr/>
          <p:nvPr/>
        </p:nvSpPr>
        <p:spPr>
          <a:xfrm>
            <a:off x="685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752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685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743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7620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4" idx="5"/>
            <a:endCxn id="26" idx="1"/>
          </p:cNvCxnSpPr>
          <p:nvPr/>
        </p:nvCxnSpPr>
        <p:spPr>
          <a:xfrm>
            <a:off x="21428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7"/>
            <a:endCxn id="24" idx="3"/>
          </p:cNvCxnSpPr>
          <p:nvPr/>
        </p:nvCxnSpPr>
        <p:spPr>
          <a:xfrm flipV="1">
            <a:off x="11522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7"/>
            <a:endCxn id="22" idx="3"/>
          </p:cNvCxnSpPr>
          <p:nvPr/>
        </p:nvCxnSpPr>
        <p:spPr>
          <a:xfrm flipV="1">
            <a:off x="1076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5"/>
            <a:endCxn id="25" idx="1"/>
          </p:cNvCxnSpPr>
          <p:nvPr/>
        </p:nvCxnSpPr>
        <p:spPr>
          <a:xfrm>
            <a:off x="2009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514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33" name="Straight Connector 32"/>
          <p:cNvCxnSpPr>
            <a:stCxn id="32" idx="3"/>
            <a:endCxn id="22" idx="7"/>
          </p:cNvCxnSpPr>
          <p:nvPr/>
        </p:nvCxnSpPr>
        <p:spPr>
          <a:xfrm flipH="1">
            <a:off x="2009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5" idx="3"/>
            <a:endCxn id="24" idx="7"/>
          </p:cNvCxnSpPr>
          <p:nvPr/>
        </p:nvCxnSpPr>
        <p:spPr>
          <a:xfrm flipH="1">
            <a:off x="21428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657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6" name="Straight Arrow Connector 35"/>
          <p:cNvCxnSpPr>
            <a:stCxn id="25" idx="5"/>
            <a:endCxn id="35" idx="1"/>
          </p:cNvCxnSpPr>
          <p:nvPr/>
        </p:nvCxnSpPr>
        <p:spPr>
          <a:xfrm>
            <a:off x="30759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477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2" idx="5"/>
            <a:endCxn id="37" idx="1"/>
          </p:cNvCxnSpPr>
          <p:nvPr/>
        </p:nvCxnSpPr>
        <p:spPr>
          <a:xfrm>
            <a:off x="2904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90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of heap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ExtractMax</a:t>
            </a:r>
            <a:r>
              <a:rPr lang="en-US" dirty="0" smtClean="0"/>
              <a:t> (version 1)</a:t>
            </a:r>
            <a:endParaRPr lang="en-US" dirty="0"/>
          </a:p>
          <a:p>
            <a:r>
              <a:rPr lang="en-US" dirty="0" smtClean="0"/>
              <a:t>We know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root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is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maximal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element</a:t>
            </a:r>
          </a:p>
          <a:p>
            <a:r>
              <a:rPr lang="en-US" dirty="0" smtClean="0"/>
              <a:t>So we want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delete it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return it</a:t>
            </a:r>
          </a:p>
          <a:p>
            <a:r>
              <a:rPr lang="en-US" dirty="0" smtClean="0"/>
              <a:t>But we need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replace it </a:t>
            </a:r>
            <a:r>
              <a:rPr lang="en-US" dirty="0" smtClean="0"/>
              <a:t>with its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largest child</a:t>
            </a:r>
          </a:p>
          <a:p>
            <a:pPr lvl="1"/>
            <a:r>
              <a:rPr lang="en-US" dirty="0" smtClean="0"/>
              <a:t>So we find the largest child</a:t>
            </a:r>
          </a:p>
          <a:p>
            <a:pPr lvl="1"/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recursively delete it </a:t>
            </a:r>
            <a:r>
              <a:rPr lang="en-US" dirty="0" smtClean="0"/>
              <a:t>from its subtree</a:t>
            </a:r>
          </a:p>
        </p:txBody>
      </p:sp>
      <p:sp>
        <p:nvSpPr>
          <p:cNvPr id="5" name="Oval 4"/>
          <p:cNvSpPr/>
          <p:nvPr/>
        </p:nvSpPr>
        <p:spPr>
          <a:xfrm>
            <a:off x="6190934" y="25109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5257800" y="35052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324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257734" y="3600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152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334000" y="5943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5"/>
            <a:endCxn id="9" idx="1"/>
          </p:cNvCxnSpPr>
          <p:nvPr/>
        </p:nvCxnSpPr>
        <p:spPr>
          <a:xfrm>
            <a:off x="67148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7"/>
            <a:endCxn id="7" idx="3"/>
          </p:cNvCxnSpPr>
          <p:nvPr/>
        </p:nvCxnSpPr>
        <p:spPr>
          <a:xfrm flipV="1">
            <a:off x="5724245" y="5114645"/>
            <a:ext cx="667310" cy="8959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7"/>
            <a:endCxn id="5" idx="3"/>
          </p:cNvCxnSpPr>
          <p:nvPr/>
        </p:nvCxnSpPr>
        <p:spPr>
          <a:xfrm flipV="1">
            <a:off x="5648045" y="2901244"/>
            <a:ext cx="609844" cy="670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8" idx="1"/>
          </p:cNvCxnSpPr>
          <p:nvPr/>
        </p:nvCxnSpPr>
        <p:spPr>
          <a:xfrm>
            <a:off x="6581179" y="2901244"/>
            <a:ext cx="743510" cy="766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15240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6" name="Straight Connector 15"/>
          <p:cNvCxnSpPr>
            <a:stCxn id="15" idx="3"/>
            <a:endCxn id="5" idx="7"/>
          </p:cNvCxnSpPr>
          <p:nvPr/>
        </p:nvCxnSpPr>
        <p:spPr>
          <a:xfrm flipH="1">
            <a:off x="6581179" y="1914245"/>
            <a:ext cx="572376" cy="663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7"/>
          </p:cNvCxnSpPr>
          <p:nvPr/>
        </p:nvCxnSpPr>
        <p:spPr>
          <a:xfrm flipH="1">
            <a:off x="6714845" y="3990622"/>
            <a:ext cx="609844" cy="80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229600" y="47244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9" name="Straight Arrow Connector 18"/>
          <p:cNvCxnSpPr>
            <a:stCxn id="8" idx="5"/>
            <a:endCxn id="18" idx="1"/>
          </p:cNvCxnSpPr>
          <p:nvPr/>
        </p:nvCxnSpPr>
        <p:spPr>
          <a:xfrm>
            <a:off x="7647979" y="3990622"/>
            <a:ext cx="648576" cy="800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049221" y="251460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5"/>
            <a:endCxn id="20" idx="1"/>
          </p:cNvCxnSpPr>
          <p:nvPr/>
        </p:nvCxnSpPr>
        <p:spPr>
          <a:xfrm>
            <a:off x="7476845" y="1914245"/>
            <a:ext cx="639331" cy="66731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1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5043</TotalTime>
  <Words>3176</Words>
  <Application>Microsoft Office PowerPoint</Application>
  <PresentationFormat>On-screen Show (4:3)</PresentationFormat>
  <Paragraphs>1203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Cambria Math</vt:lpstr>
      <vt:lpstr>Kootenay</vt:lpstr>
      <vt:lpstr>Symbol</vt:lpstr>
      <vt:lpstr>Verdana</vt:lpstr>
      <vt:lpstr>Office Theme</vt:lpstr>
      <vt:lpstr>Lecture 13 Heaps and priority queues</vt:lpstr>
      <vt:lpstr>Queues</vt:lpstr>
      <vt:lpstr>Priority queues</vt:lpstr>
      <vt:lpstr>Priority queues</vt:lpstr>
      <vt:lpstr>Implementing priority queues</vt:lpstr>
      <vt:lpstr>Implementing priority queues</vt:lpstr>
      <vt:lpstr>Heaps</vt:lpstr>
      <vt:lpstr>Heaps</vt:lpstr>
      <vt:lpstr>Sketch of heap algorithms</vt:lpstr>
      <vt:lpstr>Sketch of heap algorithms</vt:lpstr>
      <vt:lpstr>Sketch of heap algorithms</vt:lpstr>
      <vt:lpstr>Sketch of heap algorithms</vt:lpstr>
      <vt:lpstr>Sketch of heap algorithms</vt:lpstr>
      <vt:lpstr>Example</vt:lpstr>
      <vt:lpstr>Example</vt:lpstr>
      <vt:lpstr>Example</vt:lpstr>
      <vt:lpstr>Example</vt:lpstr>
      <vt:lpstr>Example</vt:lpstr>
      <vt:lpstr>Sketch of heap algorithms</vt:lpstr>
      <vt:lpstr>Analysis</vt:lpstr>
      <vt:lpstr>Complete binary trees</vt:lpstr>
      <vt:lpstr>Binary heaps</vt:lpstr>
      <vt:lpstr>Embedding in an array</vt:lpstr>
      <vt:lpstr>Embedding in an array</vt:lpstr>
      <vt:lpstr>Why is this a good representation?</vt:lpstr>
      <vt:lpstr>Representing a heap using an array</vt:lpstr>
      <vt:lpstr>Heap insertion using the array representation</vt:lpstr>
      <vt:lpstr>Inserting 10</vt:lpstr>
      <vt:lpstr>Check parent</vt:lpstr>
      <vt:lpstr>8 &lt; 10, so A[Parent(i)] &lt; key</vt:lpstr>
      <vt:lpstr>Copy parent down</vt:lpstr>
      <vt:lpstr>And move up tree</vt:lpstr>
      <vt:lpstr>Check parent</vt:lpstr>
      <vt:lpstr>9 &lt; 10, so A[Parent(i)] &lt; key</vt:lpstr>
      <vt:lpstr>Copy parent down</vt:lpstr>
      <vt:lpstr>Move up</vt:lpstr>
      <vt:lpstr>Can’t move farther</vt:lpstr>
      <vt:lpstr>Store the new key</vt:lpstr>
      <vt:lpstr>Done!</vt:lpstr>
      <vt:lpstr>Extracting an element</vt:lpstr>
      <vt:lpstr>Extracting an element</vt:lpstr>
      <vt:lpstr>Here we go!</vt:lpstr>
      <vt:lpstr>Remember the max (the root)</vt:lpstr>
      <vt:lpstr>Move the last leaf to the root</vt:lpstr>
      <vt:lpstr>Re-heapify</vt:lpstr>
      <vt:lpstr>Re-heapify</vt:lpstr>
      <vt:lpstr>Find the left- and right-children</vt:lpstr>
      <vt:lpstr>A[l] not &gt; A[i]</vt:lpstr>
      <vt:lpstr>So largest = i</vt:lpstr>
      <vt:lpstr>A[r] &gt; A[largest]</vt:lpstr>
      <vt:lpstr>So update largest</vt:lpstr>
      <vt:lpstr>largest isn’t i</vt:lpstr>
      <vt:lpstr>So swap with i</vt:lpstr>
      <vt:lpstr>And recurse</vt:lpstr>
      <vt:lpstr>Find children</vt:lpstr>
      <vt:lpstr>l is off the end of the heap</vt:lpstr>
      <vt:lpstr>So largest is i</vt:lpstr>
      <vt:lpstr>r is also off the end of the heap</vt:lpstr>
      <vt:lpstr>largest=i</vt:lpstr>
      <vt:lpstr>So we’re done</vt:lpstr>
      <vt:lpstr>next time: applications of binary heaps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 and Algorithms</dc:title>
  <dc:creator>Ian Horswill</dc:creator>
  <cp:lastModifiedBy>Ian Horswill</cp:lastModifiedBy>
  <cp:revision>210</cp:revision>
  <cp:lastPrinted>2011-05-27T14:31:03Z</cp:lastPrinted>
  <dcterms:created xsi:type="dcterms:W3CDTF">2010-03-27T22:31:10Z</dcterms:created>
  <dcterms:modified xsi:type="dcterms:W3CDTF">2016-05-29T17:34:36Z</dcterms:modified>
</cp:coreProperties>
</file>