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4"/>
  </p:notesMasterIdLst>
  <p:sldIdLst>
    <p:sldId id="256" r:id="rId2"/>
    <p:sldId id="258" r:id="rId3"/>
    <p:sldId id="259" r:id="rId4"/>
    <p:sldId id="262" r:id="rId5"/>
    <p:sldId id="263" r:id="rId6"/>
    <p:sldId id="277" r:id="rId7"/>
    <p:sldId id="278" r:id="rId8"/>
    <p:sldId id="279" r:id="rId9"/>
    <p:sldId id="281" r:id="rId10"/>
    <p:sldId id="295" r:id="rId11"/>
    <p:sldId id="296" r:id="rId12"/>
    <p:sldId id="297" r:id="rId13"/>
    <p:sldId id="300" r:id="rId14"/>
    <p:sldId id="301" r:id="rId15"/>
    <p:sldId id="302" r:id="rId16"/>
    <p:sldId id="304" r:id="rId17"/>
    <p:sldId id="303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9" r:id="rId77"/>
    <p:sldId id="364" r:id="rId78"/>
    <p:sldId id="365" r:id="rId79"/>
    <p:sldId id="366" r:id="rId80"/>
    <p:sldId id="367" r:id="rId81"/>
    <p:sldId id="368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375" r:id="rId95"/>
    <p:sldId id="370" r:id="rId96"/>
    <p:sldId id="374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  <p:sldId id="393" r:id="rId115"/>
    <p:sldId id="394" r:id="rId116"/>
    <p:sldId id="395" r:id="rId117"/>
    <p:sldId id="396" r:id="rId118"/>
    <p:sldId id="413" r:id="rId119"/>
    <p:sldId id="410" r:id="rId120"/>
    <p:sldId id="411" r:id="rId121"/>
    <p:sldId id="412" r:id="rId122"/>
    <p:sldId id="414" r:id="rId1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4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5D3E7-C549-4407-9713-049056E9ED75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4051-E6B5-4F68-B648-F441DC83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1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58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58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105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53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104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126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461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872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21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04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3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1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7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8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2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7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0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8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1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3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8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6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4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8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6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6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1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6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3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0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0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7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5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5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3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22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3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4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9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6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9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96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1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05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51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87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5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14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3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67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2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34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84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2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89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50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68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86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71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32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75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27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62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10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34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22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37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64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6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9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62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88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17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35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993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75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6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05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04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47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05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76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91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59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799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4051-E6B5-4F68-B648-F441DC8320B9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xkcd.com/83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mtClean="0">
                <a:latin typeface="+mn-lt"/>
                <a:ea typeface="Verdana" pitchFamily="34" charset="0"/>
                <a:cs typeface="Verdana" pitchFamily="34" charset="0"/>
              </a:rPr>
              <a:t>Lecture 14</a:t>
            </a:r>
            <a:r>
              <a:rPr lang="en-US" sz="4000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sz="4000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4000" dirty="0" smtClean="0">
                <a:latin typeface="+mn-lt"/>
                <a:ea typeface="Verdana" pitchFamily="34" charset="0"/>
                <a:cs typeface="Verdana" pitchFamily="34" charset="0"/>
              </a:rPr>
              <a:t>Applications of priority queues</a:t>
            </a:r>
            <a:endParaRPr lang="en-US" sz="40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26" name="Picture 2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04800"/>
            <a:ext cx="5353050" cy="3886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87792" y="4191000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http://xkcd.com/835/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HeapExtractMax</a:t>
            </a:r>
            <a:r>
              <a:rPr lang="en-US" dirty="0" smtClean="0"/>
              <a:t>(A, value)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max = A[0]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A[0] = A[</a:t>
            </a:r>
            <a:r>
              <a:rPr lang="en-US" dirty="0" err="1" smtClean="0"/>
              <a:t>A.size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A.size</a:t>
            </a:r>
            <a:r>
              <a:rPr lang="en-US" dirty="0" smtClean="0"/>
              <a:t>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Heapify</a:t>
            </a:r>
            <a:r>
              <a:rPr lang="en-US" dirty="0" smtClean="0"/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Clark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(21)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Randolf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(21)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smtClean="0"/>
              <a:t>Washington </a:t>
            </a:r>
            <a:r>
              <a:rPr lang="en-US" dirty="0"/>
              <a:t>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(Clark)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err="1" smtClean="0"/>
              <a:t>Randolf</a:t>
            </a:r>
            <a:r>
              <a:rPr lang="en-US" dirty="0" smtClean="0"/>
              <a:t> (21)</a:t>
            </a:r>
            <a:endParaRPr lang="en-US" dirty="0"/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smtClean="0"/>
              <a:t>Washington </a:t>
            </a:r>
            <a:r>
              <a:rPr lang="en-US" dirty="0"/>
              <a:t>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err="1" smtClean="0"/>
              <a:t>Randolf</a:t>
            </a:r>
            <a:r>
              <a:rPr lang="en-US" dirty="0" smtClean="0"/>
              <a:t> (21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Wash (22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Mmart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23)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(</a:t>
            </a:r>
            <a:r>
              <a:rPr lang="en-US" dirty="0" err="1" smtClean="0"/>
              <a:t>Randolf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err="1" smtClean="0"/>
              <a:t>Mmart</a:t>
            </a:r>
            <a:r>
              <a:rPr lang="en-US" dirty="0" smtClean="0"/>
              <a:t> (22)</a:t>
            </a:r>
            <a:endParaRPr lang="en-US" dirty="0"/>
          </a:p>
          <a:p>
            <a:r>
              <a:rPr lang="en-US" dirty="0" smtClean="0"/>
              <a:t>Wash (22)</a:t>
            </a:r>
            <a:endParaRPr lang="en-US" dirty="0"/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Wash (22)</a:t>
            </a:r>
            <a:endParaRPr lang="en-US" dirty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Madison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(22)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/>
              <a:t>Mmart</a:t>
            </a:r>
            <a:r>
              <a:rPr lang="en-US" dirty="0"/>
              <a:t> (</a:t>
            </a:r>
            <a:r>
              <a:rPr lang="en-US" dirty="0" smtClean="0"/>
              <a:t>23)</a:t>
            </a:r>
            <a:endParaRPr lang="en-US" dirty="0"/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</a:t>
            </a:r>
            <a:r>
              <a:rPr lang="en-US" dirty="0" smtClean="0"/>
              <a:t>(Washington)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Madison </a:t>
            </a:r>
            <a:r>
              <a:rPr lang="en-US" dirty="0" smtClean="0"/>
              <a:t>(22)</a:t>
            </a:r>
            <a:endParaRPr lang="en-US" dirty="0"/>
          </a:p>
          <a:p>
            <a:r>
              <a:rPr lang="en-US" dirty="0" err="1" smtClean="0"/>
              <a:t>Mmart</a:t>
            </a:r>
            <a:r>
              <a:rPr lang="en-US" dirty="0" smtClean="0"/>
              <a:t> (23)</a:t>
            </a:r>
            <a:endParaRPr lang="en-US" dirty="0"/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Madison (22)</a:t>
            </a:r>
          </a:p>
          <a:p>
            <a:r>
              <a:rPr lang="en-US" dirty="0" err="1" smtClean="0"/>
              <a:t>Mmart</a:t>
            </a:r>
            <a:r>
              <a:rPr lang="en-US" dirty="0" smtClean="0"/>
              <a:t> (23)</a:t>
            </a: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Quincy (23)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Adams </a:t>
            </a:r>
            <a:r>
              <a:rPr lang="en-US" dirty="0" smtClean="0"/>
              <a:t>(∞)</a:t>
            </a:r>
          </a:p>
          <a:p>
            <a:r>
              <a:rPr lang="en-US" dirty="0" smtClean="0"/>
              <a:t>LaSalle (∞)</a:t>
            </a:r>
          </a:p>
          <a:p>
            <a:r>
              <a:rPr lang="en-US" dirty="0" smtClean="0"/>
              <a:t>Library (∞)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</a:t>
            </a:r>
            <a:r>
              <a:rPr lang="en-US" dirty="0" smtClean="0"/>
              <a:t>(Madison)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err="1" smtClean="0"/>
              <a:t>Mmart</a:t>
            </a:r>
            <a:r>
              <a:rPr lang="en-US" dirty="0" smtClean="0"/>
              <a:t> </a:t>
            </a:r>
            <a:r>
              <a:rPr lang="en-US" dirty="0"/>
              <a:t>(23)</a:t>
            </a:r>
          </a:p>
          <a:p>
            <a:r>
              <a:rPr lang="en-US" dirty="0"/>
              <a:t>Quincy (23) </a:t>
            </a:r>
          </a:p>
          <a:p>
            <a:r>
              <a:rPr lang="en-US" dirty="0"/>
              <a:t>Adams (∞)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err="1"/>
              <a:t>Mmart</a:t>
            </a:r>
            <a:r>
              <a:rPr lang="en-US" dirty="0"/>
              <a:t> (23)</a:t>
            </a:r>
          </a:p>
          <a:p>
            <a:r>
              <a:rPr lang="en-US" dirty="0"/>
              <a:t>Quincy (23)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Adams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(23)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</a:t>
            </a:r>
            <a:r>
              <a:rPr lang="en-US" dirty="0" smtClean="0"/>
              <a:t>(</a:t>
            </a:r>
            <a:r>
              <a:rPr lang="en-US" dirty="0" err="1" smtClean="0"/>
              <a:t>MMart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Quincy </a:t>
            </a:r>
            <a:r>
              <a:rPr lang="en-US" dirty="0"/>
              <a:t>(23) </a:t>
            </a:r>
          </a:p>
          <a:p>
            <a:r>
              <a:rPr lang="en-US" dirty="0"/>
              <a:t>Adams (23)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dirty="0" smtClean="0"/>
              <a:t>(A, i)</a:t>
            </a:r>
          </a:p>
          <a:p>
            <a:pPr marL="0" indent="0">
              <a:buNone/>
            </a:pPr>
            <a:r>
              <a:rPr lang="en-US" dirty="0" smtClean="0"/>
              <a:t>   l = Left(i)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 = Right(i)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</a:t>
            </a:r>
            <a:r>
              <a:rPr lang="en-US" dirty="0" err="1" smtClean="0"/>
              <a:t>l</a:t>
            </a:r>
            <a:r>
              <a:rPr lang="en-US" dirty="0" err="1" smtClean="0">
                <a:sym typeface="Symbol"/>
              </a:rPr>
              <a:t>A.size</a:t>
            </a:r>
            <a:r>
              <a:rPr lang="en-US" dirty="0" smtClean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if </a:t>
            </a:r>
            <a:r>
              <a:rPr lang="en-US" dirty="0" err="1" smtClean="0">
                <a:sym typeface="Symbol"/>
              </a:rPr>
              <a:t>rA.size</a:t>
            </a:r>
            <a:r>
              <a:rPr lang="en-US" dirty="0" smtClean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largest = r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</a:t>
            </a:r>
            <a:r>
              <a:rPr lang="en-US" dirty="0" err="1" smtClean="0">
                <a:sym typeface="Symbol"/>
              </a:rPr>
              <a:t>Heapify</a:t>
            </a:r>
            <a:r>
              <a:rPr lang="en-US" dirty="0" smtClean="0">
                <a:sym typeface="Symbol"/>
              </a:rPr>
              <a:t>(A, largest)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smtClean="0"/>
              <a:t>neighbors (no changes)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/>
              <a:t>Quincy (23) </a:t>
            </a:r>
          </a:p>
          <a:p>
            <a:r>
              <a:rPr lang="en-US" dirty="0"/>
              <a:t>Adams (23)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(Quincy)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Adams </a:t>
            </a:r>
            <a:r>
              <a:rPr lang="en-US" dirty="0"/>
              <a:t>(23)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Adams (23)</a:t>
            </a:r>
            <a:endParaRPr lang="en-US" dirty="0"/>
          </a:p>
          <a:p>
            <a:r>
              <a:rPr lang="en-US" dirty="0" smtClean="0"/>
              <a:t>LaSalle </a:t>
            </a:r>
            <a:r>
              <a:rPr lang="en-US" dirty="0"/>
              <a:t>(∞)</a:t>
            </a:r>
          </a:p>
          <a:p>
            <a:r>
              <a:rPr lang="en-US" dirty="0"/>
              <a:t>Library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we have</a:t>
            </a:r>
            <a:br>
              <a:rPr lang="en-US" dirty="0" smtClean="0"/>
            </a:br>
            <a:r>
              <a:rPr lang="en-US" dirty="0" smtClean="0"/>
              <a:t>our minimum cost path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Dijkstra</a:t>
            </a:r>
            <a:r>
              <a:rPr lang="en-US" dirty="0" smtClean="0"/>
              <a:t>(G, s, 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PQ = new priority queue</a:t>
            </a:r>
          </a:p>
          <a:p>
            <a:pPr marL="0" indent="0">
              <a:buNone/>
            </a:pPr>
            <a:r>
              <a:rPr lang="en-US" dirty="0" smtClean="0"/>
              <a:t>   Set all node costs to infinity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s.cost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node n in 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PQ.Insert</a:t>
            </a:r>
            <a:r>
              <a:rPr lang="en-US" dirty="0" smtClean="0"/>
              <a:t>(n, </a:t>
            </a:r>
            <a:r>
              <a:rPr lang="en-US" dirty="0" err="1" smtClean="0"/>
              <a:t>n.cost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PQ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u = </a:t>
            </a:r>
            <a:r>
              <a:rPr lang="en-US" dirty="0" err="1" smtClean="0"/>
              <a:t>PQ.ExtractMin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u == end then done!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each neighbor v of 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w = weight of edge from u to 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newCost</a:t>
            </a:r>
            <a:r>
              <a:rPr lang="en-US" dirty="0" smtClean="0"/>
              <a:t> = </a:t>
            </a:r>
            <a:r>
              <a:rPr lang="en-US" dirty="0" err="1" smtClean="0"/>
              <a:t>u.cost+v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 smtClean="0"/>
              <a:t>newCost</a:t>
            </a:r>
            <a:r>
              <a:rPr lang="en-US" dirty="0" smtClean="0"/>
              <a:t>&lt;</a:t>
            </a:r>
            <a:r>
              <a:rPr lang="en-US" dirty="0" err="1" smtClean="0"/>
              <a:t>v.cost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PQ.DecreaseKey</a:t>
            </a:r>
            <a:r>
              <a:rPr lang="en-US" dirty="0" smtClean="0"/>
              <a:t>(v, </a:t>
            </a:r>
            <a:r>
              <a:rPr lang="en-US" dirty="0" err="1" smtClean="0"/>
              <a:t>newCost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v.cost</a:t>
            </a:r>
            <a:r>
              <a:rPr lang="en-US" dirty="0" smtClean="0"/>
              <a:t> = </a:t>
            </a:r>
            <a:r>
              <a:rPr lang="en-US" dirty="0" err="1" smtClean="0"/>
              <a:t>newCost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v.predecessor</a:t>
            </a:r>
            <a:r>
              <a:rPr lang="en-US" dirty="0" smtClean="0"/>
              <a:t> = 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91200" y="19812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2860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2590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2004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38100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4724400"/>
            <a:ext cx="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1200" y="58674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583866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867400" y="1568301"/>
                <a:ext cx="15240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sz="2000" dirty="0" smtClean="0">
                    <a:latin typeface="+mn-lt"/>
                  </a:rPr>
                  <a:t>Runs</a:t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smtClean="0">
                    <a:latin typeface="+mn-lt"/>
                  </a:rPr>
                  <a:t>Once</a:t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err="1" smtClean="0">
                    <a:latin typeface="+mn-lt"/>
                  </a:rPr>
                  <a:t>Once</a:t>
                </a:r>
                <a:r>
                  <a:rPr lang="en-US" sz="2000" dirty="0" smtClean="0">
                    <a:latin typeface="+mn-lt"/>
                  </a:rPr>
                  <a:t/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err="1" smtClean="0">
                    <a:latin typeface="+mn-lt"/>
                  </a:rPr>
                  <a:t>Once</a:t>
                </a: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sz="2000" dirty="0">
                    <a:latin typeface="+mn-lt"/>
                  </a:rPr>
                  <a:t/>
                </a:r>
                <a:br>
                  <a:rPr lang="en-US" sz="20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68301"/>
                <a:ext cx="15240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44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Dijkstra</a:t>
            </a:r>
            <a:r>
              <a:rPr lang="en-US" dirty="0" smtClean="0"/>
              <a:t>(G, s, 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PQ = new priority queue</a:t>
            </a:r>
          </a:p>
          <a:p>
            <a:pPr marL="0" indent="0">
              <a:buNone/>
            </a:pPr>
            <a:r>
              <a:rPr lang="en-US" dirty="0" smtClean="0"/>
              <a:t>   Set all node costs to infinity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s.cost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node n in 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PQ.Insert</a:t>
            </a:r>
            <a:r>
              <a:rPr lang="en-US" dirty="0" smtClean="0"/>
              <a:t>(n, </a:t>
            </a:r>
            <a:r>
              <a:rPr lang="en-US" dirty="0" err="1" smtClean="0"/>
              <a:t>n.cost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PQ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u = </a:t>
            </a:r>
            <a:r>
              <a:rPr lang="en-US" dirty="0" err="1" smtClean="0"/>
              <a:t>PQ.ExtractMin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u == end then done!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each neighbor v of 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w = weight of edge from u to 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newCost</a:t>
            </a:r>
            <a:r>
              <a:rPr lang="en-US" dirty="0" smtClean="0"/>
              <a:t> = </a:t>
            </a:r>
            <a:r>
              <a:rPr lang="en-US" dirty="0" err="1" smtClean="0"/>
              <a:t>u.cost+v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 smtClean="0"/>
              <a:t>newCost</a:t>
            </a:r>
            <a:r>
              <a:rPr lang="en-US" dirty="0" smtClean="0"/>
              <a:t>&lt;</a:t>
            </a:r>
            <a:r>
              <a:rPr lang="en-US" dirty="0" err="1" smtClean="0"/>
              <a:t>v.cost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PQ.DecreaseKey</a:t>
            </a:r>
            <a:r>
              <a:rPr lang="en-US" dirty="0" smtClean="0"/>
              <a:t>(v, </a:t>
            </a:r>
            <a:r>
              <a:rPr lang="en-US" dirty="0" err="1" smtClean="0"/>
              <a:t>newCost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v.cost</a:t>
            </a:r>
            <a:r>
              <a:rPr lang="en-US" dirty="0" smtClean="0"/>
              <a:t> = </a:t>
            </a:r>
            <a:r>
              <a:rPr lang="en-US" dirty="0" err="1" smtClean="0"/>
              <a:t>newCost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v.predecessor</a:t>
            </a:r>
            <a:r>
              <a:rPr lang="en-US" dirty="0" smtClean="0"/>
              <a:t> = 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91200" y="19812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2860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2590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2004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47244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1200" y="5941831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65120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867400" y="1568301"/>
                <a:ext cx="46482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+mn-lt"/>
                  </a:rPr>
                  <a:t>Time per execution</a:t>
                </a:r>
                <a:br>
                  <a:rPr lang="en-US" sz="2000" dirty="0" smtClean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/>
                        </a:rPr>
                        <m:t>(1)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𝑉</m:t>
                      </m:r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+mn-lt"/>
                  </a:rPr>
                  <a:t/>
                </a:r>
                <a:br>
                  <a:rPr lang="en-US" sz="2000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𝑉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68301"/>
                <a:ext cx="46482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1444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791200" y="3816928"/>
            <a:ext cx="0" cy="138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1200" y="4146699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Dijkstra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(G, s, 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PQ = new priority queue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Set all node costs to infinity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s.cost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for each node n in 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PQ.Insert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(n,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n.cost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while PQ not empty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u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PQ.ExtractMin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if u == end then done!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for each neighbor v of u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w = weight of edge from u to v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newCost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u.cost+v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if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newCost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v.cost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PQ.DecreaseKey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(v,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newCost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v.cost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newCost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v.predecessor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91200" y="19812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2860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2590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2004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47244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1200" y="5941831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651202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867400" y="1568301"/>
                <a:ext cx="25146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+mn-lt"/>
                  </a:rPr>
                  <a:t>Time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/>
                        </a:rPr>
                        <m:t>(1)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𝑉</m:t>
                      </m:r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+mn-lt"/>
                  </a:rPr>
                  <a:t/>
                </a:r>
                <a:br>
                  <a:rPr lang="en-US" sz="2000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𝑉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68301"/>
                <a:ext cx="25146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67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791200" y="3816928"/>
            <a:ext cx="0" cy="138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1200" y="4146699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91000" y="19812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91000" y="22860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25908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1000" y="32004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91000" y="38100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91000" y="4724400"/>
            <a:ext cx="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91000" y="58674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91000" y="5583866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4267200" y="1568301"/>
                <a:ext cx="15240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sz="2000" dirty="0" smtClean="0">
                    <a:latin typeface="+mn-lt"/>
                  </a:rPr>
                  <a:t>Runs</a:t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smtClean="0">
                    <a:latin typeface="+mn-lt"/>
                  </a:rPr>
                  <a:t>Once</a:t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err="1" smtClean="0">
                    <a:latin typeface="+mn-lt"/>
                  </a:rPr>
                  <a:t>Once</a:t>
                </a:r>
                <a:r>
                  <a:rPr lang="en-US" sz="2000" dirty="0" smtClean="0">
                    <a:latin typeface="+mn-lt"/>
                  </a:rPr>
                  <a:t/>
                </a:r>
                <a:br>
                  <a:rPr lang="en-US" sz="2000" dirty="0" smtClean="0">
                    <a:latin typeface="+mn-lt"/>
                  </a:rPr>
                </a:br>
                <a:r>
                  <a:rPr lang="en-US" sz="2000" dirty="0" err="1" smtClean="0">
                    <a:latin typeface="+mn-lt"/>
                  </a:rPr>
                  <a:t>Once</a:t>
                </a: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sz="2000" dirty="0">
                    <a:latin typeface="+mn-lt"/>
                  </a:rPr>
                  <a:t/>
                </a:r>
                <a:br>
                  <a:rPr lang="en-US" sz="20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times</a:t>
                </a: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68301"/>
                <a:ext cx="1524000" cy="5105400"/>
              </a:xfrm>
              <a:prstGeom prst="rect">
                <a:avLst/>
              </a:prstGeom>
              <a:blipFill rotWithShape="1">
                <a:blip r:embed="rId4"/>
                <a:stretch>
                  <a:fillRect l="-40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7086600" y="1979431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86600" y="2284231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6600" y="2589031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86600" y="3198631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0" y="4722631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0" y="5940062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5649433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7162800" y="1566532"/>
                <a:ext cx="25146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otenay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+mn-lt"/>
                  </a:rPr>
                  <a:t>Total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000" b="0" i="1" dirty="0" smtClean="0">
                          <a:latin typeface="Cambria Math"/>
                        </a:rPr>
                        <m:t>(1)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𝑉</m:t>
                      </m:r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Vlog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𝑉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𝑉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endParaRPr lang="en-US" sz="2000" dirty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Elog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566532"/>
                <a:ext cx="2514600" cy="5105400"/>
              </a:xfrm>
              <a:prstGeom prst="rect">
                <a:avLst/>
              </a:prstGeom>
              <a:blipFill rotWithShape="1">
                <a:blip r:embed="rId5"/>
                <a:stretch>
                  <a:fillRect l="-242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7086600" y="3815159"/>
            <a:ext cx="0" cy="138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414493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𝑽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)+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</m:d>
                      <m:func>
                        <m:func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𝑽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for a path</a:t>
            </a:r>
            <a:br>
              <a:rPr lang="en-US" dirty="0" smtClean="0"/>
            </a:br>
            <a:r>
              <a:rPr lang="en-US" dirty="0" smtClean="0"/>
              <a:t>in a 4-connected grid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4922"/>
            <a:ext cx="6619875" cy="4732078"/>
          </a:xfrm>
        </p:spPr>
      </p:pic>
      <p:sp>
        <p:nvSpPr>
          <p:cNvPr id="6" name="TextBox 5"/>
          <p:cNvSpPr txBox="1"/>
          <p:nvPr/>
        </p:nvSpPr>
        <p:spPr>
          <a:xfrm>
            <a:off x="335281" y="6477000"/>
            <a:ext cx="652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http://theory.stanford.edu/~</a:t>
            </a:r>
            <a:r>
              <a:rPr lang="en-US" sz="1200" dirty="0" smtClean="0"/>
              <a:t>amitp/GameProgramming/AStarComparison.html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1145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Dijkstra does a lot of useless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blind search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exhaustively </a:t>
            </a:r>
            <a:r>
              <a:rPr lang="en-US" dirty="0" smtClean="0"/>
              <a:t>explores nodes 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increasing order of distance</a:t>
            </a:r>
          </a:p>
          <a:p>
            <a:pPr lvl="1"/>
            <a:r>
              <a:rPr lang="en-US" dirty="0" smtClean="0"/>
              <a:t>Even if they’re in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opposite direction </a:t>
            </a:r>
            <a:r>
              <a:rPr lang="en-US" dirty="0" smtClean="0"/>
              <a:t>from the goal!</a:t>
            </a:r>
          </a:p>
          <a:p>
            <a:r>
              <a:rPr lang="en-US" dirty="0" smtClean="0"/>
              <a:t>Is there some way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biasing </a:t>
            </a:r>
            <a:r>
              <a:rPr lang="en-US" dirty="0" smtClean="0"/>
              <a:t>the search toward more productive nodes?</a:t>
            </a:r>
          </a:p>
          <a:p>
            <a:pPr lvl="1"/>
            <a:r>
              <a:rPr lang="en-US" dirty="0" smtClean="0"/>
              <a:t>Search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more promising</a:t>
            </a:r>
            <a:r>
              <a:rPr lang="en-US" dirty="0" smtClean="0"/>
              <a:t> nodes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6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[Pretend I had found some awesome clipart about sorting here]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Priority queues can be used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sort algorithms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all items</a:t>
            </a:r>
            <a:r>
              <a:rPr lang="en-US" dirty="0" smtClean="0"/>
              <a:t> to </a:t>
            </a:r>
            <a:r>
              <a:rPr lang="en-US" dirty="0"/>
              <a:t>the </a:t>
            </a:r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Repeatedly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extract max</a:t>
            </a:r>
          </a:p>
          <a:p>
            <a:pPr lvl="2"/>
            <a:r>
              <a:rPr lang="en-US" dirty="0" smtClean="0"/>
              <a:t>Or min, if it’s a min queue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them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err="1" smtClean="0"/>
                  <a:t>Dijsktra’s</a:t>
                </a:r>
                <a:r>
                  <a:rPr lang="en-US" dirty="0" smtClean="0"/>
                  <a:t> algorithm sorts the queue 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distance from the start node</a:t>
                </a:r>
              </a:p>
              <a:p>
                <a:pPr lvl="1"/>
                <a:r>
                  <a:rPr lang="en-US" dirty="0" smtClean="0"/>
                  <a:t>And so searches in order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increasing distance from start</a:t>
                </a:r>
              </a:p>
              <a:p>
                <a:r>
                  <a:rPr lang="en-US" dirty="0" smtClean="0"/>
                  <a:t>Suppose you had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estimate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v’s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distance from the goal</a:t>
                </a:r>
              </a:p>
              <a:p>
                <a:pPr lvl="1"/>
                <a:r>
                  <a:rPr lang="en-US" dirty="0" smtClean="0"/>
                  <a:t>Called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heuristic function</a:t>
                </a:r>
              </a:p>
              <a:p>
                <a:r>
                  <a:rPr lang="en-US" dirty="0" smtClean="0"/>
                  <a:t>You could sort the priority queue 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estimated total distance</a:t>
                </a:r>
              </a:p>
              <a:p>
                <a:pPr lvl="1"/>
                <a:r>
                  <a:rPr lang="en-US" dirty="0" smtClean="0"/>
                  <a:t>(Known)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distance from start + estimated distance </a:t>
                </a:r>
                <a:r>
                  <a:rPr lang="en-US" dirty="0" smtClean="0"/>
                  <a:t>to the goal</a:t>
                </a:r>
              </a:p>
              <a:p>
                <a:pPr lvl="1"/>
                <a:r>
                  <a:rPr lang="en-US" dirty="0" smtClean="0"/>
                  <a:t>I.e.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dist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[v]+h(v)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4900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Identical to Dijkstra, but uses </a:t>
                </a:r>
                <a:r>
                  <a:rPr lang="en-US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dist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[v]+h(v) </a:t>
                </a:r>
                <a:r>
                  <a:rPr lang="en-US" dirty="0" smtClean="0"/>
                  <a:t>as the priority in the queue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Guaranteed to find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optimal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path provided that h(v)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never overestimates </a:t>
                </a:r>
                <a:r>
                  <a:rPr lang="en-US" dirty="0" smtClean="0"/>
                  <a:t>the distance of v to the goal</a:t>
                </a:r>
              </a:p>
              <a:p>
                <a:pPr lvl="1"/>
                <a:r>
                  <a:rPr lang="en-US" dirty="0" smtClean="0"/>
                  <a:t>The proof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basically the same </a:t>
                </a:r>
                <a:r>
                  <a:rPr lang="en-US" dirty="0" smtClean="0"/>
                  <a:t>as for Dijkstra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Standard algorithm used for computing paths in space (e.g. Google Maps)</a:t>
                </a:r>
              </a:p>
              <a:p>
                <a:pPr lvl="1"/>
                <a:r>
                  <a:rPr lang="en-US" dirty="0" smtClean="0"/>
                  <a:t>Use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spatial distance </a:t>
                </a:r>
                <a:r>
                  <a:rPr lang="en-US" dirty="0" smtClean="0"/>
                  <a:t>as heuristic function,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position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position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goal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0152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 is way more efficient</a:t>
            </a:r>
            <a:br>
              <a:rPr lang="en-US" dirty="0" smtClean="0"/>
            </a:br>
            <a:r>
              <a:rPr lang="en-US" sz="1800" dirty="0" smtClean="0"/>
              <a:t>(when your problem has a heuristic function)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6467475" cy="4623138"/>
          </a:xfrm>
        </p:spPr>
      </p:pic>
    </p:spTree>
    <p:extLst>
      <p:ext uri="{BB962C8B-B14F-4D97-AF65-F5344CB8AC3E}">
        <p14:creationId xmlns:p14="http://schemas.microsoft.com/office/powerpoint/2010/main" val="343242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Here’s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straightforward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way of sorting using a heap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make the heap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Insert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all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elements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into it</a:t>
                </a:r>
              </a:p>
              <a:p>
                <a:pPr lvl="1"/>
                <a:r>
                  <a:rPr lang="en-US" dirty="0" smtClean="0"/>
                  <a:t>Pull them out one at a time, 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write them back </a:t>
                </a:r>
                <a:r>
                  <a:rPr lang="en-US" dirty="0" smtClean="0"/>
                  <a:t>into A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However, we’re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copying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the data</a:t>
                </a:r>
              </a:p>
              <a:p>
                <a:pPr lvl="1"/>
                <a:r>
                  <a:rPr lang="en-US" dirty="0" smtClean="0"/>
                  <a:t>From one array, A</a:t>
                </a:r>
              </a:p>
              <a:p>
                <a:pPr lvl="1"/>
                <a:r>
                  <a:rPr lang="en-US" dirty="0" smtClean="0"/>
                  <a:t>To the heap, H, which is also an array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space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88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Heapsort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H </a:t>
            </a:r>
            <a:r>
              <a:rPr lang="en-US" dirty="0"/>
              <a:t>= new, empty heap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for </a:t>
            </a:r>
            <a:r>
              <a:rPr lang="en-US" dirty="0"/>
              <a:t>each e in A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Insert(H, 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for </a:t>
            </a:r>
            <a:r>
              <a:rPr lang="en-US" dirty="0"/>
              <a:t>i = A.Length-1 to 0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A[i] = </a:t>
            </a:r>
            <a:r>
              <a:rPr lang="en-US" dirty="0" err="1" smtClean="0"/>
              <a:t>ExtractMax</a:t>
            </a:r>
            <a:r>
              <a:rPr lang="en-US" dirty="0" smtClean="0"/>
              <a:t>(H)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would be cooler if we could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build the heap inside A itself</a:t>
            </a:r>
          </a:p>
          <a:p>
            <a:endParaRPr lang="en-US" dirty="0"/>
          </a:p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HeapSort</a:t>
            </a:r>
            <a:r>
              <a:rPr lang="en-US" sz="2400" dirty="0" smtClean="0"/>
              <a:t>(A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H </a:t>
            </a:r>
            <a:r>
              <a:rPr lang="en-US" sz="2400" dirty="0"/>
              <a:t>= new, empty heap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for </a:t>
            </a:r>
            <a:r>
              <a:rPr lang="en-US" sz="2400" dirty="0"/>
              <a:t>each e in A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Insert(H, 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for </a:t>
            </a:r>
            <a:r>
              <a:rPr lang="en-US" sz="2400" dirty="0"/>
              <a:t>i = A.Length-1 to 0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</a:t>
            </a:r>
            <a:r>
              <a:rPr lang="en-US" sz="2400" dirty="0"/>
              <a:t>A[i] = </a:t>
            </a:r>
            <a:r>
              <a:rPr lang="en-US" sz="2400" dirty="0" err="1" smtClean="0"/>
              <a:t>ExtractMax</a:t>
            </a:r>
            <a:r>
              <a:rPr lang="en-US" sz="2400" dirty="0" smtClean="0"/>
              <a:t>(H)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7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with the array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2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with the array</a:t>
            </a:r>
          </a:p>
          <a:p>
            <a:r>
              <a:rPr lang="en-US" dirty="0" smtClean="0"/>
              <a:t>Pretend that it’s a binary tree</a:t>
            </a:r>
          </a:p>
          <a:p>
            <a:r>
              <a:rPr lang="en-US" dirty="0" smtClean="0"/>
              <a:t>It probably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doesn’t satisfy</a:t>
            </a:r>
            <a:r>
              <a:rPr lang="en-US" dirty="0" smtClean="0"/>
              <a:t> the heap property</a:t>
            </a:r>
          </a:p>
          <a:p>
            <a:pPr lvl="1"/>
            <a:r>
              <a:rPr lang="en-US" dirty="0" smtClean="0"/>
              <a:t>i.e. there are probably nodes that are larger than their parents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But we can think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each leaf </a:t>
            </a:r>
            <a:r>
              <a:rPr lang="en-US" dirty="0" smtClean="0"/>
              <a:t>as a little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1-element heap</a:t>
            </a:r>
          </a:p>
          <a:p>
            <a:pPr lvl="1"/>
            <a:r>
              <a:rPr lang="en-US" dirty="0" smtClean="0"/>
              <a:t>And they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automatically satisfy </a:t>
            </a:r>
            <a:r>
              <a:rPr lang="en-US" dirty="0" smtClean="0"/>
              <a:t>the heap property </a:t>
            </a:r>
          </a:p>
          <a:p>
            <a:pPr lvl="1"/>
            <a:r>
              <a:rPr lang="en-US" dirty="0" smtClean="0"/>
              <a:t>Because the only have one element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Now run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on each of their parents</a:t>
            </a:r>
            <a:endParaRPr lang="en-US" dirty="0"/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Checks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larger that both children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Like normal queues</a:t>
            </a:r>
          </a:p>
          <a:p>
            <a:pPr lvl="1"/>
            <a:r>
              <a:rPr lang="en-US" dirty="0" smtClean="0"/>
              <a:t>Objects wait in line to be processed</a:t>
            </a:r>
          </a:p>
          <a:p>
            <a:r>
              <a:rPr lang="en-US" dirty="0" smtClean="0"/>
              <a:t>However, items have an associated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numeric priority</a:t>
            </a:r>
          </a:p>
          <a:p>
            <a:pPr lvl="1"/>
            <a:r>
              <a:rPr lang="en-US" dirty="0" smtClean="0"/>
              <a:t>Priority specified when added to queue</a:t>
            </a:r>
          </a:p>
          <a:p>
            <a:pPr lvl="1"/>
            <a:r>
              <a:rPr lang="en-US" dirty="0" smtClean="0"/>
              <a:t>Objects removed from queue in order of priority</a:t>
            </a:r>
          </a:p>
          <a:p>
            <a:endParaRPr lang="en-US" dirty="0"/>
          </a:p>
          <a:p>
            <a:r>
              <a:rPr lang="en-US" dirty="0" smtClean="0"/>
              <a:t>Slightly different API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(object, priority)</a:t>
            </a:r>
          </a:p>
          <a:p>
            <a:pPr lvl="2"/>
            <a:r>
              <a:rPr lang="en-US" dirty="0" smtClean="0"/>
              <a:t>Adds object with specified priority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ExtractMax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highest priority object</a:t>
            </a:r>
          </a:p>
        </p:txBody>
      </p:sp>
      <p:pic>
        <p:nvPicPr>
          <p:cNvPr id="2054" name="Picture 6" descr="http://tarpification.tarpify.com/wp-content/uploads/2008/10/priority_aacces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038600" cy="1635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Now run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on each of their parents</a:t>
            </a:r>
            <a:endParaRPr lang="en-US" dirty="0"/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pPr lvl="1"/>
            <a:r>
              <a:rPr lang="en-US" dirty="0" smtClean="0"/>
              <a:t>Checks if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larger that both children</a:t>
            </a:r>
          </a:p>
          <a:p>
            <a:pPr lvl="1"/>
            <a:r>
              <a:rPr lang="en-US" dirty="0" smtClean="0"/>
              <a:t>If not,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 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larger child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39" idx="7"/>
            <a:endCxn id="13" idx="6"/>
          </p:cNvCxnSpPr>
          <p:nvPr/>
        </p:nvCxnSpPr>
        <p:spPr>
          <a:xfrm rot="16200000" flipV="1">
            <a:off x="7823689" y="2858865"/>
            <a:ext cx="911821" cy="528092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1"/>
            <a:endCxn id="6" idx="2"/>
          </p:cNvCxnSpPr>
          <p:nvPr/>
        </p:nvCxnSpPr>
        <p:spPr>
          <a:xfrm rot="5400000" flipH="1" flipV="1">
            <a:off x="4961665" y="2840421"/>
            <a:ext cx="915422" cy="56137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</a:t>
            </a:r>
          </a:p>
          <a:p>
            <a:pPr lvl="1"/>
            <a:r>
              <a:rPr lang="en-US" dirty="0" smtClean="0"/>
              <a:t>A bunch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2-level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subtrees</a:t>
            </a:r>
            <a:r>
              <a:rPr lang="en-US" dirty="0" smtClean="0"/>
              <a:t> that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satisfy the heap property 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at the next level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11" idx="2"/>
            <a:endCxn id="6" idx="0"/>
          </p:cNvCxnSpPr>
          <p:nvPr/>
        </p:nvCxnSpPr>
        <p:spPr>
          <a:xfrm rot="10800000" flipV="1">
            <a:off x="5928666" y="1676399"/>
            <a:ext cx="667066" cy="7583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at the next level</a:t>
            </a:r>
          </a:p>
          <a:p>
            <a:r>
              <a:rPr lang="en-US" dirty="0" smtClean="0"/>
              <a:t>This may require </a:t>
            </a:r>
            <a:r>
              <a:rPr lang="en-US" dirty="0" err="1" smtClean="0"/>
              <a:t>Heapify</a:t>
            </a:r>
            <a:r>
              <a:rPr lang="en-US" dirty="0" smtClean="0"/>
              <a:t> to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recurse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2"/>
            <a:endCxn id="7" idx="1"/>
          </p:cNvCxnSpPr>
          <p:nvPr/>
        </p:nvCxnSpPr>
        <p:spPr>
          <a:xfrm rot="10800000" flipV="1">
            <a:off x="5138688" y="2663399"/>
            <a:ext cx="561379" cy="915422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at the next level</a:t>
            </a:r>
          </a:p>
          <a:p>
            <a:r>
              <a:rPr lang="en-US" dirty="0" smtClean="0"/>
              <a:t>This may require </a:t>
            </a:r>
            <a:r>
              <a:rPr lang="en-US" dirty="0" err="1" smtClean="0"/>
              <a:t>Heapify</a:t>
            </a:r>
            <a:r>
              <a:rPr lang="en-US" dirty="0" smtClean="0"/>
              <a:t> to </a:t>
            </a:r>
            <a:r>
              <a:rPr lang="en-US" dirty="0" err="1" smtClean="0"/>
              <a:t>recurse</a:t>
            </a:r>
            <a:endParaRPr lang="en-US" dirty="0" smtClean="0"/>
          </a:p>
          <a:p>
            <a:r>
              <a:rPr lang="en-US" dirty="0" smtClean="0"/>
              <a:t>But when we’ve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done every level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Sketch of in-place</a:t>
            </a:r>
            <a:br>
              <a:rPr lang="en-US" dirty="0" smtClean="0"/>
            </a:br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at the next level</a:t>
            </a:r>
          </a:p>
          <a:p>
            <a:r>
              <a:rPr lang="en-US" dirty="0" smtClean="0"/>
              <a:t>This may require </a:t>
            </a:r>
            <a:r>
              <a:rPr lang="en-US" dirty="0" err="1" smtClean="0"/>
              <a:t>Heapify</a:t>
            </a:r>
            <a:r>
              <a:rPr lang="en-US" dirty="0" smtClean="0"/>
              <a:t> to </a:t>
            </a:r>
            <a:r>
              <a:rPr lang="en-US" dirty="0" err="1" smtClean="0"/>
              <a:t>recurse</a:t>
            </a:r>
            <a:endParaRPr lang="en-US" dirty="0" smtClean="0"/>
          </a:p>
          <a:p>
            <a:r>
              <a:rPr lang="en-US" dirty="0" smtClean="0"/>
              <a:t>But when we’ve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done every level</a:t>
            </a:r>
          </a:p>
          <a:p>
            <a:r>
              <a:rPr lang="en-US" dirty="0" smtClean="0"/>
              <a:t>We’ve transformed the data,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in-place</a:t>
            </a:r>
            <a:r>
              <a:rPr lang="en-US" dirty="0" smtClean="0"/>
              <a:t>, into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heap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</a:t>
            </a:r>
            <a:br>
              <a:rPr lang="en-US" dirty="0" smtClean="0"/>
            </a:br>
            <a:r>
              <a:rPr lang="en-US" dirty="0" smtClean="0"/>
              <a:t>in-place 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half </a:t>
            </a:r>
            <a:r>
              <a:rPr lang="en-US" dirty="0" smtClean="0"/>
              <a:t>of the array is guaranteed to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leaves</a:t>
            </a:r>
          </a:p>
          <a:p>
            <a:pPr lvl="1"/>
            <a:r>
              <a:rPr lang="en-US" dirty="0" smtClean="0"/>
              <a:t>So we don’t have to do anything with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BuildHeap</a:t>
            </a:r>
            <a:r>
              <a:rPr lang="en-US" sz="2400" dirty="0" smtClean="0"/>
              <a:t>(A)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i =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/2 to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Heapify</a:t>
            </a:r>
            <a:r>
              <a:rPr lang="en-US" sz="2400" dirty="0" smtClean="0"/>
              <a:t>(A, i, </a:t>
            </a:r>
            <a:r>
              <a:rPr lang="en-US" sz="2400" dirty="0" err="1" smtClean="0"/>
              <a:t>A.Length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7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</a:t>
            </a:r>
            <a:br>
              <a:rPr lang="en-US" dirty="0" smtClean="0"/>
            </a:br>
            <a:r>
              <a:rPr lang="en-US" dirty="0" smtClean="0"/>
              <a:t>in-place 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call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On every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non-leaf</a:t>
            </a:r>
            <a:r>
              <a:rPr lang="en-US" dirty="0" smtClean="0"/>
              <a:t> node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Starting at the bottom </a:t>
            </a:r>
            <a:r>
              <a:rPr lang="en-US" dirty="0" smtClean="0"/>
              <a:t>of the tree</a:t>
            </a:r>
          </a:p>
          <a:p>
            <a:pPr lvl="1"/>
            <a:r>
              <a:rPr lang="en-US" dirty="0" smtClean="0"/>
              <a:t>And moving upwards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lower parts </a:t>
            </a:r>
            <a:r>
              <a:rPr lang="en-US" dirty="0" smtClean="0"/>
              <a:t>of the tree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 the end</a:t>
            </a:r>
            <a:r>
              <a:rPr lang="en-US" dirty="0" smtClean="0"/>
              <a:t> of the array,</a:t>
            </a:r>
          </a:p>
          <a:p>
            <a:pPr lvl="1"/>
            <a:r>
              <a:rPr lang="en-US" dirty="0" smtClean="0"/>
              <a:t>All we have to do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 halfway</a:t>
            </a:r>
            <a:r>
              <a:rPr lang="en-US" dirty="0" smtClean="0"/>
              <a:t> through the array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move back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BuildHeap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i = </a:t>
            </a:r>
            <a:r>
              <a:rPr lang="en-US" dirty="0" err="1" smtClean="0"/>
              <a:t>A.Length</a:t>
            </a:r>
            <a:r>
              <a:rPr lang="en-US" dirty="0" smtClean="0"/>
              <a:t>/2 to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Heapify</a:t>
            </a:r>
            <a:r>
              <a:rPr lang="en-US" dirty="0" smtClean="0"/>
              <a:t>(A, i, </a:t>
            </a:r>
            <a:r>
              <a:rPr lang="en-US" dirty="0" err="1" smtClean="0"/>
              <a:t>A.Length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Now this is really kind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cool</a:t>
            </a:r>
          </a:p>
          <a:p>
            <a:r>
              <a:rPr lang="en-US" dirty="0" smtClean="0"/>
              <a:t>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heap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place</a:t>
            </a:r>
          </a:p>
          <a:p>
            <a:r>
              <a:rPr lang="en-US" dirty="0" smtClean="0"/>
              <a:t>Then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  <a:p>
            <a:pPr lvl="1"/>
            <a:r>
              <a:rPr lang="en-US" dirty="0" smtClean="0"/>
              <a:t>Each iteration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removes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maximal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shrinks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heap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Making room </a:t>
            </a:r>
            <a:r>
              <a:rPr lang="en-US" dirty="0" smtClean="0"/>
              <a:t>at the end of the array</a:t>
            </a:r>
          </a:p>
          <a:p>
            <a:pPr lvl="1"/>
            <a:r>
              <a:rPr lang="en-US" dirty="0" smtClean="0"/>
              <a:t>Which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we would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maximal element, anyway!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Heapsort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BuildHeap</a:t>
            </a:r>
            <a:r>
              <a:rPr lang="en-US" dirty="0" smtClean="0"/>
              <a:t>(A)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for </a:t>
            </a:r>
            <a:r>
              <a:rPr lang="en-US" dirty="0"/>
              <a:t>i = A.Length-1 to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A[i] = </a:t>
            </a:r>
            <a:r>
              <a:rPr lang="en-US" dirty="0" err="1" smtClean="0"/>
              <a:t>ExtractMax</a:t>
            </a:r>
            <a:r>
              <a:rPr lang="en-US" dirty="0" smtClean="0"/>
              <a:t>(H)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Like normal queues</a:t>
            </a:r>
          </a:p>
          <a:p>
            <a:pPr lvl="1"/>
            <a:r>
              <a:rPr lang="en-US" dirty="0" smtClean="0"/>
              <a:t>Objects wait in line to be processed</a:t>
            </a:r>
          </a:p>
          <a:p>
            <a:r>
              <a:rPr lang="en-US" dirty="0" smtClean="0"/>
              <a:t>However, items have an associated numeric priority</a:t>
            </a:r>
          </a:p>
          <a:p>
            <a:pPr lvl="1"/>
            <a:r>
              <a:rPr lang="en-US" dirty="0" smtClean="0"/>
              <a:t>Priority specified when added to queue</a:t>
            </a:r>
          </a:p>
          <a:p>
            <a:pPr lvl="1"/>
            <a:r>
              <a:rPr lang="en-US" dirty="0" smtClean="0"/>
              <a:t>Objects removed from queue in order of priority</a:t>
            </a:r>
          </a:p>
          <a:p>
            <a:endParaRPr lang="en-US" dirty="0"/>
          </a:p>
          <a:p>
            <a:r>
              <a:rPr lang="en-US" dirty="0" smtClean="0"/>
              <a:t>Slightly different API</a:t>
            </a:r>
          </a:p>
          <a:p>
            <a:pPr lvl="1"/>
            <a:r>
              <a:rPr lang="en-US" dirty="0" smtClean="0"/>
              <a:t>Insert(object, priority)</a:t>
            </a:r>
          </a:p>
          <a:p>
            <a:pPr lvl="2"/>
            <a:r>
              <a:rPr lang="en-US" dirty="0" smtClean="0"/>
              <a:t>Adds object with specified priority</a:t>
            </a:r>
          </a:p>
          <a:p>
            <a:pPr lvl="1"/>
            <a:r>
              <a:rPr lang="en-US" dirty="0" err="1" smtClean="0"/>
              <a:t>Extract</a:t>
            </a:r>
            <a:r>
              <a:rPr lang="en-US" b="1" dirty="0" err="1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Min priority queue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Returns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priority object</a:t>
            </a:r>
          </a:p>
          <a:p>
            <a:pPr lvl="2"/>
            <a:r>
              <a:rPr lang="en-US" dirty="0" smtClean="0"/>
              <a:t>Except that in most applications, we usually want the lower “priorities” first</a:t>
            </a:r>
          </a:p>
        </p:txBody>
      </p:sp>
      <p:pic>
        <p:nvPicPr>
          <p:cNvPr id="2054" name="Picture 6" descr="http://tarpification.tarpify.com/wp-content/uploads/2008/10/priority_aacces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714963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7952779" y="2819400"/>
            <a:ext cx="429221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dirty="0" err="1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11" idx="2"/>
            <a:endCxn id="6" idx="0"/>
          </p:cNvCxnSpPr>
          <p:nvPr/>
        </p:nvCxnSpPr>
        <p:spPr>
          <a:xfrm rot="10800000" flipV="1">
            <a:off x="5928666" y="1676399"/>
            <a:ext cx="667066" cy="7583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6" idx="2"/>
            <a:endCxn id="7" idx="1"/>
          </p:cNvCxnSpPr>
          <p:nvPr/>
        </p:nvCxnSpPr>
        <p:spPr>
          <a:xfrm rot="10800000" flipV="1">
            <a:off x="5138688" y="2663399"/>
            <a:ext cx="561379" cy="915422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dirty="0" err="1" smtClean="0"/>
              <a:t>Heapify</a:t>
            </a:r>
            <a:endParaRPr lang="en-US" dirty="0" smtClean="0"/>
          </a:p>
          <a:p>
            <a:pPr lvl="1"/>
            <a:r>
              <a:rPr lang="en-US" dirty="0" smtClean="0"/>
              <a:t>Thereby reestablishing the heap property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endParaRPr lang="en-US" dirty="0"/>
          </a:p>
          <a:p>
            <a:r>
              <a:rPr lang="en-US" dirty="0" smtClean="0"/>
              <a:t>Grabs the maximal element, 7</a:t>
            </a:r>
          </a:p>
          <a:p>
            <a:r>
              <a:rPr lang="en-US" dirty="0" smtClean="0"/>
              <a:t>Replaces it with the last leaf, 2</a:t>
            </a:r>
          </a:p>
          <a:p>
            <a:r>
              <a:rPr lang="en-US" dirty="0" smtClean="0"/>
              <a:t>And calls </a:t>
            </a:r>
            <a:r>
              <a:rPr lang="en-US" dirty="0" err="1" smtClean="0"/>
              <a:t>Heapify</a:t>
            </a:r>
            <a:endParaRPr lang="en-US" dirty="0" smtClean="0"/>
          </a:p>
          <a:p>
            <a:pPr lvl="1"/>
            <a:r>
              <a:rPr lang="en-US" dirty="0" smtClean="0"/>
              <a:t>Thereby reestablishing the heap property</a:t>
            </a:r>
          </a:p>
          <a:p>
            <a:r>
              <a:rPr lang="en-US" dirty="0" smtClean="0"/>
              <a:t>And now we store 7 (the max) at the end of the array)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6934200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7162800" y="2819400"/>
            <a:ext cx="466689" cy="6924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Heaps are a simple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 structure </a:t>
            </a:r>
            <a:r>
              <a:rPr lang="en-US" dirty="0" smtClean="0"/>
              <a:t>for implementing priority queues</a:t>
            </a:r>
          </a:p>
          <a:p>
            <a:endParaRPr lang="en-US" dirty="0"/>
          </a:p>
          <a:p>
            <a:r>
              <a:rPr lang="en-US" dirty="0" smtClean="0"/>
              <a:t>Rather than requiring their in-order </a:t>
            </a:r>
            <a:r>
              <a:rPr lang="en-US" dirty="0" err="1" smtClean="0"/>
              <a:t>traveral</a:t>
            </a:r>
            <a:r>
              <a:rPr lang="en-US" dirty="0" smtClean="0"/>
              <a:t> to be sorted</a:t>
            </a:r>
          </a:p>
          <a:p>
            <a:pPr lvl="1"/>
            <a:r>
              <a:rPr lang="en-US" dirty="0" smtClean="0"/>
              <a:t>We just require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 nodes be larger than</a:t>
            </a:r>
            <a:r>
              <a:rPr lang="en-US" b="1" dirty="0" smtClean="0"/>
              <a:t> </a:t>
            </a:r>
            <a:r>
              <a:rPr lang="en-US" dirty="0" smtClean="0"/>
              <a:t>their child nodes</a:t>
            </a:r>
          </a:p>
          <a:p>
            <a:pPr lvl="1"/>
            <a:endParaRPr lang="en-US" dirty="0"/>
          </a:p>
          <a:p>
            <a:r>
              <a:rPr lang="en-US" dirty="0" smtClean="0"/>
              <a:t>There are lots of exotic types of heaps</a:t>
            </a:r>
          </a:p>
          <a:p>
            <a:pPr lvl="1"/>
            <a:r>
              <a:rPr lang="en-US" dirty="0" smtClean="0"/>
              <a:t>We’ll focus on binary heaps</a:t>
            </a:r>
          </a:p>
          <a:p>
            <a:pPr lvl="1"/>
            <a:r>
              <a:rPr lang="en-US" dirty="0" smtClean="0"/>
              <a:t>Which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complete binary trees </a:t>
            </a:r>
            <a:r>
              <a:rPr lang="en-US" dirty="0" smtClean="0"/>
              <a:t>with the heap property</a:t>
            </a:r>
          </a:p>
          <a:p>
            <a:pPr lvl="1"/>
            <a:r>
              <a:rPr lang="en-US" dirty="0" smtClean="0"/>
              <a:t>We’ll get to the completeness thing in a minute…</a:t>
            </a:r>
          </a:p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7"/>
            <a:endCxn id="24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7"/>
            <a:endCxn id="22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5"/>
            <a:endCxn id="25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3" name="Straight Connector 32"/>
          <p:cNvCxnSpPr>
            <a:stCxn id="32" idx="3"/>
            <a:endCxn id="22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3"/>
            <a:endCxn id="24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Arrow Connector 35"/>
          <p:cNvCxnSpPr>
            <a:stCxn id="25" idx="5"/>
            <a:endCxn id="35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5"/>
            <a:endCxn id="37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5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r>
              <a:rPr lang="en-US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5" name="Curved Connector 4"/>
          <p:cNvCxnSpPr>
            <a:stCxn id="11" idx="6"/>
            <a:endCxn id="13" idx="0"/>
          </p:cNvCxnSpPr>
          <p:nvPr/>
        </p:nvCxnSpPr>
        <p:spPr>
          <a:xfrm>
            <a:off x="7052932" y="1676400"/>
            <a:ext cx="734021" cy="762000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r>
              <a:rPr lang="en-US" smtClean="0"/>
              <a:t>Heapify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5" name="Curved Connector 4"/>
          <p:cNvCxnSpPr>
            <a:stCxn id="11" idx="6"/>
            <a:endCxn id="13" idx="0"/>
          </p:cNvCxnSpPr>
          <p:nvPr/>
        </p:nvCxnSpPr>
        <p:spPr>
          <a:xfrm>
            <a:off x="7052932" y="1676400"/>
            <a:ext cx="734021" cy="762000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6</a:t>
            </a:r>
          </a:p>
          <a:p>
            <a:r>
              <a:rPr lang="en-US" dirty="0" smtClean="0"/>
              <a:t>Replace it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r>
              <a:rPr lang="en-US" dirty="0" smtClean="0"/>
              <a:t>Store the max, 6, in the next-to-last slot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1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7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290932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8" idx="0"/>
          </p:cNvCxnSpPr>
          <p:nvPr/>
        </p:nvCxnSpPr>
        <p:spPr>
          <a:xfrm>
            <a:off x="6090311" y="2825044"/>
            <a:ext cx="429221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2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5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Proposition: </a:t>
            </a:r>
            <a:r>
              <a:rPr lang="en-US" dirty="0" smtClean="0"/>
              <a:t>the largest element of a heap is always its root</a:t>
            </a:r>
          </a:p>
          <a:p>
            <a:pPr marL="0" indent="0">
              <a:buNone/>
            </a:pPr>
            <a:r>
              <a:rPr lang="en-US" b="1" dirty="0" smtClean="0"/>
              <a:t>Proof: </a:t>
            </a:r>
          </a:p>
          <a:p>
            <a:r>
              <a:rPr lang="en-US" dirty="0" smtClean="0"/>
              <a:t>Suppose some other element is the largest element</a:t>
            </a:r>
          </a:p>
          <a:p>
            <a:r>
              <a:rPr lang="en-US" dirty="0" smtClean="0"/>
              <a:t>Since it isn’t the root, it must have a parent</a:t>
            </a:r>
          </a:p>
          <a:p>
            <a:r>
              <a:rPr lang="en-US" dirty="0" smtClean="0"/>
              <a:t>Since it’s the largest element, it must be larger than its parent</a:t>
            </a:r>
          </a:p>
          <a:p>
            <a:r>
              <a:rPr lang="en-US" dirty="0" smtClean="0"/>
              <a:t>But that contradicts the definition of a heap</a:t>
            </a:r>
          </a:p>
          <a:p>
            <a:r>
              <a:rPr lang="en-US" dirty="0" smtClean="0"/>
              <a:t>So the largest element must be the root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7"/>
            <a:endCxn id="24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7"/>
            <a:endCxn id="22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5"/>
            <a:endCxn id="25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3" name="Straight Connector 32"/>
          <p:cNvCxnSpPr>
            <a:stCxn id="32" idx="3"/>
            <a:endCxn id="22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3"/>
            <a:endCxn id="24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Arrow Connector 35"/>
          <p:cNvCxnSpPr>
            <a:stCxn id="25" idx="5"/>
            <a:endCxn id="35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5"/>
            <a:endCxn id="37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  <a:p>
            <a:r>
              <a:rPr lang="en-US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5" name="Curved Connector 4"/>
          <p:cNvCxnSpPr>
            <a:stCxn id="11" idx="2"/>
            <a:endCxn id="6" idx="0"/>
          </p:cNvCxnSpPr>
          <p:nvPr/>
        </p:nvCxnSpPr>
        <p:spPr>
          <a:xfrm rot="10800000" flipV="1">
            <a:off x="5928666" y="1676399"/>
            <a:ext cx="667066" cy="7583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  <a:p>
            <a:r>
              <a:rPr lang="en-US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5</a:t>
            </a:r>
          </a:p>
          <a:p>
            <a:r>
              <a:rPr lang="en-US" dirty="0" smtClean="0"/>
              <a:t>Replace with the last leaf, 3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r>
              <a:rPr lang="en-US" dirty="0" smtClean="0"/>
              <a:t>Store the max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0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8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dirty="0" smtClean="0"/>
              <a:t>Replace with the last leaf, 2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071732" y="35118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5300332" y="2825044"/>
            <a:ext cx="466689" cy="686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1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smtClean="0"/>
              <a:t>Replace with the last leaf, 2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2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dirty="0" smtClean="0"/>
              <a:t>Replace with the last leaf, 2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8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dirty="0" smtClean="0"/>
              <a:t>Replace with the last leaf, 2</a:t>
            </a:r>
          </a:p>
          <a:p>
            <a:r>
              <a:rPr lang="en-US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5" name="Curved Connector 4"/>
          <p:cNvCxnSpPr>
            <a:stCxn id="11" idx="2"/>
            <a:endCxn id="6" idx="0"/>
          </p:cNvCxnSpPr>
          <p:nvPr/>
        </p:nvCxnSpPr>
        <p:spPr>
          <a:xfrm rot="10800000" flipV="1">
            <a:off x="5928666" y="1676399"/>
            <a:ext cx="667066" cy="7583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dirty="0" smtClean="0"/>
              <a:t>Replace with the last leaf, 2</a:t>
            </a:r>
          </a:p>
          <a:p>
            <a:r>
              <a:rPr lang="en-US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7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binary heap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en-US" b="1" dirty="0" smtClean="0"/>
              <a:t> </a:t>
            </a:r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That satisfies the heap property</a:t>
            </a:r>
          </a:p>
          <a:p>
            <a:pPr lvl="1"/>
            <a:endParaRPr lang="en-US" dirty="0"/>
          </a:p>
          <a:p>
            <a:r>
              <a:rPr lang="en-US" dirty="0" smtClean="0"/>
              <a:t>Great!</a:t>
            </a:r>
          </a:p>
          <a:p>
            <a:r>
              <a:rPr lang="en-US" dirty="0" smtClean="0"/>
              <a:t>How do we ensure that the heap is a complete binary tree?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4</a:t>
            </a:r>
          </a:p>
          <a:p>
            <a:r>
              <a:rPr lang="en-US" dirty="0" smtClean="0"/>
              <a:t>Replace with the last leaf, 2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r>
              <a:rPr lang="en-US" dirty="0" smtClean="0"/>
              <a:t>Store the max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5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5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  <a:p>
            <a:r>
              <a:rPr lang="en-US" dirty="0" smtClean="0"/>
              <a:t>Replace with the last leaf, 1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8353" y="243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1" idx="5"/>
            <a:endCxn id="13" idx="1"/>
          </p:cNvCxnSpPr>
          <p:nvPr/>
        </p:nvCxnSpPr>
        <p:spPr>
          <a:xfrm>
            <a:off x="6985977" y="18380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93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  <a:p>
            <a:r>
              <a:rPr lang="en-US" dirty="0" smtClean="0"/>
              <a:t>Replace with the last leaf, 1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1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5928666" y="1676399"/>
            <a:ext cx="667066" cy="758399"/>
          </a:xfrm>
          <a:prstGeom prst="curvedConnector2">
            <a:avLst/>
          </a:prstGeom>
          <a:ln w="7620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4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3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r>
              <a:rPr lang="en-US" dirty="0" smtClean="0"/>
              <a:t>Store the max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65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Repeat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7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04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turns out that any complete binary tree can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embedded an array </a:t>
            </a:r>
            <a:r>
              <a:rPr lang="en-US" dirty="0" smtClean="0"/>
              <a:t>in a particularly cleaver way</a:t>
            </a:r>
          </a:p>
          <a:p>
            <a:endParaRPr lang="en-US" dirty="0" smtClean="0"/>
          </a:p>
          <a:p>
            <a:r>
              <a:rPr lang="en-US" dirty="0" smtClean="0"/>
              <a:t>We can compute</a:t>
            </a:r>
          </a:p>
          <a:p>
            <a:pPr lvl="1"/>
            <a:r>
              <a:rPr lang="en-US" dirty="0" smtClean="0"/>
              <a:t>The position of its parent in the array,</a:t>
            </a:r>
          </a:p>
          <a:p>
            <a:pPr lvl="1"/>
            <a:r>
              <a:rPr lang="en-US" dirty="0" smtClean="0"/>
              <a:t>and the positions of its children,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irectly from its own position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  <a:p>
            <a:r>
              <a:rPr lang="en-US" dirty="0" smtClean="0"/>
              <a:t>Replace with the last leaf, 1</a:t>
            </a:r>
          </a:p>
        </p:txBody>
      </p:sp>
      <p:sp>
        <p:nvSpPr>
          <p:cNvPr id="6" name="Oval 5"/>
          <p:cNvSpPr/>
          <p:nvPr/>
        </p:nvSpPr>
        <p:spPr>
          <a:xfrm>
            <a:off x="5700066" y="24347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/>
          <p:cNvCxnSpPr>
            <a:stCxn id="11" idx="3"/>
            <a:endCxn id="6" idx="7"/>
          </p:cNvCxnSpPr>
          <p:nvPr/>
        </p:nvCxnSpPr>
        <p:spPr>
          <a:xfrm flipH="1">
            <a:off x="6090311" y="18380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7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  <a:p>
            <a:r>
              <a:rPr lang="en-US" dirty="0" smtClean="0"/>
              <a:t>Replace with the last leaf, 1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7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9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Grab the max, 2</a:t>
            </a:r>
          </a:p>
          <a:p>
            <a:r>
              <a:rPr lang="en-US" dirty="0" smtClean="0"/>
              <a:t>Replace with the last leaf, 1</a:t>
            </a:r>
          </a:p>
          <a:p>
            <a:r>
              <a:rPr lang="en-US" dirty="0" err="1" smtClean="0"/>
              <a:t>Heapify</a:t>
            </a:r>
            <a:endParaRPr lang="en-US" dirty="0" smtClean="0"/>
          </a:p>
          <a:p>
            <a:r>
              <a:rPr lang="en-US" dirty="0" smtClean="0"/>
              <a:t>Store the max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7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one element left</a:t>
            </a:r>
          </a:p>
          <a:p>
            <a:r>
              <a:rPr lang="en-US" dirty="0" smtClean="0"/>
              <a:t>So it has to 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smallest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And it has to be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position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We’re done!</a:t>
            </a:r>
          </a:p>
        </p:txBody>
      </p:sp>
      <p:sp>
        <p:nvSpPr>
          <p:cNvPr id="11" name="Oval 10"/>
          <p:cNvSpPr/>
          <p:nvPr/>
        </p:nvSpPr>
        <p:spPr>
          <a:xfrm>
            <a:off x="6595732" y="1447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532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7724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48006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8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Every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heap operation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1" i="1" dirty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r>
                  <a:rPr lang="en-US" dirty="0" smtClean="0"/>
                  <a:t>We do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calls to </a:t>
                </a:r>
                <a:r>
                  <a:rPr lang="en-US" dirty="0" err="1" smtClean="0"/>
                  <a:t>Heapify</a:t>
                </a:r>
                <a:r>
                  <a:rPr lang="en-US" dirty="0" smtClean="0"/>
                  <a:t> to build the heap</a:t>
                </a:r>
              </a:p>
              <a:p>
                <a:r>
                  <a:rPr lang="en-US" dirty="0" smtClean="0"/>
                  <a:t>We do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calls to </a:t>
                </a:r>
                <a:r>
                  <a:rPr lang="en-US" dirty="0" err="1" smtClean="0"/>
                  <a:t>ExtractMax</a:t>
                </a:r>
                <a:r>
                  <a:rPr lang="en-US" dirty="0" smtClean="0"/>
                  <a:t> to do the final sorting</a:t>
                </a:r>
              </a:p>
              <a:p>
                <a:r>
                  <a:rPr lang="en-US" dirty="0" smtClean="0"/>
                  <a:t>So execution time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The nice thing about </a:t>
                </a:r>
                <a:r>
                  <a:rPr lang="en-US" dirty="0" err="1" smtClean="0"/>
                  <a:t>Heapsort</a:t>
                </a:r>
                <a:r>
                  <a:rPr lang="en-US" dirty="0" smtClean="0"/>
                  <a:t> is that it’s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worst-case</a:t>
                </a:r>
                <a:r>
                  <a:rPr lang="en-US" dirty="0" smtClean="0"/>
                  <a:t>, so it’s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never quadratic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Route planning revisited</a:t>
            </a:r>
            <a:endParaRPr lang="en-US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38106" y="304800"/>
            <a:ext cx="766364" cy="946666"/>
            <a:chOff x="759818" y="1644134"/>
            <a:chExt cx="766364" cy="946666"/>
          </a:xfrm>
        </p:grpSpPr>
        <p:sp>
          <p:nvSpPr>
            <p:cNvPr id="6" name="Oval 5"/>
            <p:cNvSpPr/>
            <p:nvPr/>
          </p:nvSpPr>
          <p:spPr>
            <a:xfrm>
              <a:off x="914400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818" y="1644134"/>
              <a:ext cx="766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Foster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5666" y="2517001"/>
            <a:ext cx="1173271" cy="946666"/>
            <a:chOff x="1511290" y="1644134"/>
            <a:chExt cx="1173271" cy="946666"/>
          </a:xfrm>
        </p:grpSpPr>
        <p:sp>
          <p:nvSpPr>
            <p:cNvPr id="8" name="Oval 7"/>
            <p:cNvSpPr/>
            <p:nvPr/>
          </p:nvSpPr>
          <p:spPr>
            <a:xfrm>
              <a:off x="1869322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290" y="1644134"/>
              <a:ext cx="117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State/Lake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23098" y="5422900"/>
            <a:ext cx="1665842" cy="946666"/>
            <a:chOff x="2103202" y="1676400"/>
            <a:chExt cx="1665842" cy="946666"/>
          </a:xfrm>
        </p:grpSpPr>
        <p:sp>
          <p:nvSpPr>
            <p:cNvPr id="19" name="Oval 18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3202" y="1676400"/>
              <a:ext cx="166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Adams/Wabash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4933" y="4218464"/>
            <a:ext cx="1842172" cy="946666"/>
            <a:chOff x="2015039" y="1676400"/>
            <a:chExt cx="1842172" cy="946666"/>
          </a:xfrm>
        </p:grpSpPr>
        <p:sp>
          <p:nvSpPr>
            <p:cNvPr id="22" name="Oval 21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5039" y="1676400"/>
              <a:ext cx="1842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Madison/Wabash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80619" y="3209667"/>
            <a:ext cx="1750800" cy="946666"/>
            <a:chOff x="2060724" y="1676400"/>
            <a:chExt cx="1750800" cy="946666"/>
          </a:xfrm>
        </p:grpSpPr>
        <p:sp>
          <p:nvSpPr>
            <p:cNvPr id="25" name="Oval 24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0724" y="1676400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Randolf</a:t>
              </a:r>
              <a:r>
                <a:rPr lang="en-US" dirty="0" smtClean="0"/>
                <a:t>/Wabash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01258" y="2517001"/>
            <a:ext cx="1166281" cy="946666"/>
            <a:chOff x="2352982" y="1676400"/>
            <a:chExt cx="1166281" cy="946666"/>
          </a:xfrm>
        </p:grpSpPr>
        <p:sp>
          <p:nvSpPr>
            <p:cNvPr id="34" name="Oval 33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2982" y="1676400"/>
              <a:ext cx="1166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Clark/Lake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0923" y="4707930"/>
            <a:ext cx="838691" cy="946666"/>
            <a:chOff x="2516778" y="1676400"/>
            <a:chExt cx="838691" cy="946666"/>
          </a:xfrm>
        </p:grpSpPr>
        <p:sp>
          <p:nvSpPr>
            <p:cNvPr id="37" name="Oval 36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6778" y="16764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Quincy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74672" y="5758934"/>
            <a:ext cx="830677" cy="946666"/>
            <a:chOff x="2520785" y="1676400"/>
            <a:chExt cx="830677" cy="946666"/>
          </a:xfrm>
        </p:grpSpPr>
        <p:sp>
          <p:nvSpPr>
            <p:cNvPr id="40" name="Oval 39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0785" y="16764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LaSalle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57061" y="5758934"/>
            <a:ext cx="828688" cy="946666"/>
            <a:chOff x="2521779" y="1676400"/>
            <a:chExt cx="828688" cy="946666"/>
          </a:xfrm>
        </p:grpSpPr>
        <p:sp>
          <p:nvSpPr>
            <p:cNvPr id="43" name="Oval 42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1779" y="1676400"/>
              <a:ext cx="828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00200" y="3407033"/>
            <a:ext cx="1900136" cy="946666"/>
            <a:chOff x="1986058" y="1676400"/>
            <a:chExt cx="1900136" cy="946666"/>
          </a:xfrm>
        </p:grpSpPr>
        <p:sp>
          <p:nvSpPr>
            <p:cNvPr id="46" name="Oval 45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86058" y="1676400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Washington/Wells</a:t>
              </a:r>
              <a:endParaRPr lang="en-US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8" idx="0"/>
          </p:cNvCxnSpPr>
          <p:nvPr/>
        </p:nvCxnSpPr>
        <p:spPr>
          <a:xfrm rot="5400000">
            <a:off x="5614293" y="699471"/>
            <a:ext cx="1755001" cy="28589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33667" y="2482334"/>
            <a:ext cx="1923733" cy="946666"/>
            <a:chOff x="1974258" y="1676400"/>
            <a:chExt cx="1923733" cy="946666"/>
          </a:xfrm>
        </p:grpSpPr>
        <p:sp>
          <p:nvSpPr>
            <p:cNvPr id="77" name="Oval 76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74258" y="1676400"/>
              <a:ext cx="19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Merchandise Mart</a:t>
              </a:r>
              <a:endParaRPr lang="en-US" dirty="0"/>
            </a:p>
          </p:txBody>
        </p:sp>
      </p:grp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planning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breadth-first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search before to find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</a:t>
            </a:r>
            <a:r>
              <a:rPr lang="en-US" dirty="0" smtClean="0"/>
              <a:t>in a graph</a:t>
            </a:r>
          </a:p>
          <a:p>
            <a:endParaRPr lang="en-US" dirty="0"/>
          </a:p>
          <a:p>
            <a:r>
              <a:rPr lang="en-US" dirty="0" smtClean="0"/>
              <a:t>But BFS treats each edge as being equal</a:t>
            </a:r>
          </a:p>
          <a:p>
            <a:endParaRPr lang="en-US" dirty="0" smtClean="0"/>
          </a:p>
          <a:p>
            <a:r>
              <a:rPr lang="en-US" dirty="0" smtClean="0"/>
              <a:t>In route planning, different edges take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different amounts of time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59154" y="1447800"/>
            <a:ext cx="5232446" cy="3962400"/>
            <a:chOff x="12101" y="304800"/>
            <a:chExt cx="8452411" cy="6400800"/>
          </a:xfrm>
        </p:grpSpPr>
        <p:grpSp>
          <p:nvGrpSpPr>
            <p:cNvPr id="12" name="Group 11"/>
            <p:cNvGrpSpPr/>
            <p:nvPr/>
          </p:nvGrpSpPr>
          <p:grpSpPr>
            <a:xfrm>
              <a:off x="7538106" y="304800"/>
              <a:ext cx="926406" cy="946666"/>
              <a:chOff x="759818" y="1644134"/>
              <a:chExt cx="926406" cy="9466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9818" y="1644134"/>
                <a:ext cx="92640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Foster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1218" y="2517001"/>
              <a:ext cx="1362163" cy="946666"/>
              <a:chOff x="1416842" y="1644134"/>
              <a:chExt cx="1362163" cy="9466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69322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16842" y="1644134"/>
                <a:ext cx="1362163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State/Lake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09724" y="5422900"/>
              <a:ext cx="1892589" cy="946666"/>
              <a:chOff x="1989828" y="1676400"/>
              <a:chExt cx="1892589" cy="946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9828" y="1676400"/>
                <a:ext cx="18925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Adams/Wabash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16504" y="4218464"/>
              <a:ext cx="2079030" cy="946666"/>
              <a:chOff x="1896610" y="1676400"/>
              <a:chExt cx="2079030" cy="9466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96610" y="1676400"/>
                <a:ext cx="207903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Madison/Wabash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66999" y="3209667"/>
              <a:ext cx="1978042" cy="946666"/>
              <a:chOff x="1947104" y="1676400"/>
              <a:chExt cx="1978042" cy="94666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7104" y="1676400"/>
                <a:ext cx="197804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Randolf</a:t>
                </a:r>
                <a:r>
                  <a:rPr lang="en-US" sz="1200" dirty="0" smtClean="0"/>
                  <a:t>/Wabash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07098" y="2517001"/>
              <a:ext cx="1354602" cy="946666"/>
              <a:chOff x="2258822" y="1676400"/>
              <a:chExt cx="1354602" cy="946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8822" y="1676400"/>
                <a:ext cx="135460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Clark/Lake</a:t>
                </a:r>
                <a:endParaRPr lang="en-US" sz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050242" y="4707930"/>
              <a:ext cx="1000052" cy="946666"/>
              <a:chOff x="2436097" y="1676400"/>
              <a:chExt cx="1000052" cy="94666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6097" y="1676400"/>
                <a:ext cx="100005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Quincy</a:t>
                </a:r>
                <a:endParaRPr lang="en-US" sz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93868" y="5758934"/>
              <a:ext cx="992284" cy="946666"/>
              <a:chOff x="2439981" y="1676400"/>
              <a:chExt cx="992284" cy="94666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9981" y="1676400"/>
                <a:ext cx="992284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LaSalle</a:t>
                </a:r>
                <a:endParaRPr lang="en-US" sz="1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78474" y="5758934"/>
              <a:ext cx="985860" cy="946666"/>
              <a:chOff x="2443192" y="1676400"/>
              <a:chExt cx="985860" cy="9466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43192" y="1676400"/>
                <a:ext cx="98586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Library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79522" y="3407033"/>
              <a:ext cx="2141489" cy="946666"/>
              <a:chOff x="1865380" y="1676400"/>
              <a:chExt cx="2141489" cy="94666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5380" y="1676400"/>
                <a:ext cx="21414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Washington/Wells</a:t>
                </a:r>
                <a:endParaRPr lang="en-US" sz="12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6756016" y="4156333"/>
              <a:ext cx="1" cy="551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756016" y="5165130"/>
              <a:ext cx="2" cy="747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4"/>
              <a:endCxn id="8" idx="0"/>
            </p:cNvCxnSpPr>
            <p:nvPr/>
          </p:nvCxnSpPr>
          <p:spPr>
            <a:xfrm rot="5400000">
              <a:off x="5614293" y="699471"/>
              <a:ext cx="1755001" cy="285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5400000">
              <a:off x="5924294" y="5645276"/>
              <a:ext cx="107434" cy="15560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>
              <a:off x="4118610" y="6477000"/>
              <a:ext cx="624195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0800000">
              <a:off x="2550267" y="5654596"/>
              <a:ext cx="1111142" cy="8224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2128418" y="4775546"/>
              <a:ext cx="843697" cy="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572315" y="3213016"/>
              <a:ext cx="661432" cy="70553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3712998" y="3235067"/>
              <a:ext cx="1120700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5290898" y="3235067"/>
              <a:ext cx="1465119" cy="46406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2101" y="2482334"/>
              <a:ext cx="2166866" cy="946666"/>
              <a:chOff x="1852692" y="1676400"/>
              <a:chExt cx="2166866" cy="9466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52692" y="1676400"/>
                <a:ext cx="216686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Merchandise Mart</a:t>
                </a:r>
                <a:endParaRPr lang="en-US" sz="1200" dirty="0"/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10800000">
              <a:off x="1095532" y="3429001"/>
              <a:ext cx="1226133" cy="69609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 flipV="1">
              <a:off x="2259953" y="2137600"/>
              <a:ext cx="126978" cy="1998622"/>
            </a:xfrm>
            <a:prstGeom prst="bentConnector4">
              <a:avLst>
                <a:gd name="adj1" fmla="val -180031"/>
                <a:gd name="adj2" fmla="val 51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7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planning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represent this by </a:t>
            </a:r>
            <a:r>
              <a:rPr lang="en-US" b="1" dirty="0" smtClean="0"/>
              <a:t>weighting </a:t>
            </a:r>
            <a:r>
              <a:rPr lang="en-US" dirty="0" smtClean="0"/>
              <a:t>edges with their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costs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We’ll assume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costs &gt; 0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Costs can represent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Or any other quantity you’d like to minimize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86241" y="1600200"/>
            <a:ext cx="6339310" cy="4800600"/>
            <a:chOff x="12101" y="304800"/>
            <a:chExt cx="8452411" cy="6400800"/>
          </a:xfrm>
        </p:grpSpPr>
        <p:grpSp>
          <p:nvGrpSpPr>
            <p:cNvPr id="12" name="Group 11"/>
            <p:cNvGrpSpPr/>
            <p:nvPr/>
          </p:nvGrpSpPr>
          <p:grpSpPr>
            <a:xfrm>
              <a:off x="7538106" y="304800"/>
              <a:ext cx="926406" cy="946666"/>
              <a:chOff x="759818" y="1644134"/>
              <a:chExt cx="926406" cy="9466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9818" y="1644134"/>
                <a:ext cx="92640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Foster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1218" y="2517001"/>
              <a:ext cx="1362163" cy="946666"/>
              <a:chOff x="1416842" y="1644134"/>
              <a:chExt cx="1362163" cy="9466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69322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16842" y="1644134"/>
                <a:ext cx="1362163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State/Lake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09724" y="5422900"/>
              <a:ext cx="1892589" cy="946666"/>
              <a:chOff x="1989828" y="1676400"/>
              <a:chExt cx="1892589" cy="946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9828" y="1676400"/>
                <a:ext cx="18925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Adams/Wabash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16504" y="4218464"/>
              <a:ext cx="2079030" cy="946666"/>
              <a:chOff x="1896610" y="1676400"/>
              <a:chExt cx="2079030" cy="9466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96610" y="1676400"/>
                <a:ext cx="207903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Madison/Wabash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66999" y="3209667"/>
              <a:ext cx="1978042" cy="946666"/>
              <a:chOff x="1947104" y="1676400"/>
              <a:chExt cx="1978042" cy="94666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7104" y="1676400"/>
                <a:ext cx="197804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Randolf</a:t>
                </a:r>
                <a:r>
                  <a:rPr lang="en-US" sz="1200" dirty="0" smtClean="0"/>
                  <a:t>/Wabash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07098" y="2517001"/>
              <a:ext cx="1354602" cy="946666"/>
              <a:chOff x="2258822" y="1676400"/>
              <a:chExt cx="1354602" cy="946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8822" y="1676400"/>
                <a:ext cx="135460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Clark/Lake</a:t>
                </a:r>
                <a:endParaRPr lang="en-US" sz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050242" y="4707930"/>
              <a:ext cx="1000052" cy="946666"/>
              <a:chOff x="2436097" y="1676400"/>
              <a:chExt cx="1000052" cy="94666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6097" y="1676400"/>
                <a:ext cx="100005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Quincy</a:t>
                </a:r>
                <a:endParaRPr lang="en-US" sz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93868" y="5758934"/>
              <a:ext cx="992284" cy="946666"/>
              <a:chOff x="2439981" y="1676400"/>
              <a:chExt cx="992284" cy="94666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9981" y="1676400"/>
                <a:ext cx="992284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LaSalle</a:t>
                </a:r>
                <a:endParaRPr lang="en-US" sz="1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78474" y="5758934"/>
              <a:ext cx="985860" cy="946666"/>
              <a:chOff x="2443192" y="1676400"/>
              <a:chExt cx="985860" cy="9466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43192" y="1676400"/>
                <a:ext cx="98586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Library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79522" y="3407033"/>
              <a:ext cx="2141489" cy="946666"/>
              <a:chOff x="1865380" y="1676400"/>
              <a:chExt cx="2141489" cy="94666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5380" y="1676400"/>
                <a:ext cx="21414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Washington/Wells</a:t>
                </a:r>
                <a:endParaRPr lang="en-US" sz="12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6756016" y="4156333"/>
              <a:ext cx="1" cy="551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756016" y="5165130"/>
              <a:ext cx="2" cy="747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4"/>
              <a:endCxn id="8" idx="0"/>
            </p:cNvCxnSpPr>
            <p:nvPr/>
          </p:nvCxnSpPr>
          <p:spPr>
            <a:xfrm rot="5400000">
              <a:off x="5614293" y="699471"/>
              <a:ext cx="1755001" cy="285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5400000">
              <a:off x="5924294" y="5645276"/>
              <a:ext cx="107434" cy="15560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>
              <a:off x="4118610" y="6477000"/>
              <a:ext cx="624195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0800000">
              <a:off x="2550267" y="5654596"/>
              <a:ext cx="1111142" cy="8224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2128418" y="4775546"/>
              <a:ext cx="843697" cy="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572315" y="3213016"/>
              <a:ext cx="661432" cy="70553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3712998" y="3235067"/>
              <a:ext cx="1120700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5290898" y="3235067"/>
              <a:ext cx="1465119" cy="46406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2101" y="2482334"/>
              <a:ext cx="2166866" cy="946666"/>
              <a:chOff x="1852692" y="1676400"/>
              <a:chExt cx="2166866" cy="9466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52692" y="1676400"/>
                <a:ext cx="216686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Merchandise Mart</a:t>
                </a:r>
                <a:endParaRPr lang="en-US" sz="1200" dirty="0"/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10800000">
              <a:off x="1095532" y="3429001"/>
              <a:ext cx="1226133" cy="69609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 flipV="1">
              <a:off x="2259953" y="2137600"/>
              <a:ext cx="126978" cy="1998622"/>
            </a:xfrm>
            <a:prstGeom prst="bentConnector4">
              <a:avLst>
                <a:gd name="adj1" fmla="val -180031"/>
                <a:gd name="adj2" fmla="val 51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4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in an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 it in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breadth-first order</a:t>
                </a:r>
              </a:p>
              <a:p>
                <a:r>
                  <a:rPr lang="en-US" dirty="0" smtClean="0"/>
                  <a:t>Store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root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in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first element</a:t>
                </a:r>
                <a:r>
                  <a:rPr lang="en-US" dirty="0" smtClean="0"/>
                  <a:t> (element 0)</a:t>
                </a:r>
              </a:p>
              <a:p>
                <a:r>
                  <a:rPr lang="en-US" dirty="0" smtClean="0"/>
                  <a:t>For any node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be its position in the array (for 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Store its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left child </a:t>
                </a:r>
                <a:r>
                  <a:rPr lang="en-US" dirty="0" smtClean="0"/>
                  <a:t>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Store its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right child </a:t>
                </a:r>
                <a:r>
                  <a:rPr lang="en-US" dirty="0" smtClean="0"/>
                  <a:t>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parent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can be found at 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−1)/2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Trust me that this works :-)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  <a:blipFill rotWithShape="0">
                <a:blip r:embed="rId3"/>
                <a:stretch>
                  <a:fillRect l="-1762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6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finding with edge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make a version of BFS that searches nodes</a:t>
            </a:r>
          </a:p>
          <a:p>
            <a:pPr lvl="1"/>
            <a:r>
              <a:rPr lang="en-US" dirty="0" smtClean="0"/>
              <a:t>In order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increasing total path cost</a:t>
            </a:r>
          </a:p>
          <a:p>
            <a:pPr lvl="1"/>
            <a:r>
              <a:rPr lang="en-US" dirty="0" smtClean="0"/>
              <a:t>Rather than increasing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number of edges</a:t>
            </a:r>
          </a:p>
          <a:p>
            <a:pPr lvl="1"/>
            <a:endParaRPr lang="en-US" dirty="0"/>
          </a:p>
          <a:p>
            <a:r>
              <a:rPr lang="en-US" dirty="0" smtClean="0"/>
              <a:t>Use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priority queue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Priority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a node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cost of path from start to that node</a:t>
            </a:r>
          </a:p>
        </p:txBody>
      </p:sp>
    </p:spTree>
    <p:extLst>
      <p:ext uri="{BB962C8B-B14F-4D97-AF65-F5344CB8AC3E}">
        <p14:creationId xmlns:p14="http://schemas.microsoft.com/office/powerpoint/2010/main" val="1093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least-cost </a:t>
            </a:r>
            <a:r>
              <a:rPr lang="en-US" smtClean="0"/>
              <a:t>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Dijkstra</a:t>
            </a:r>
            <a:r>
              <a:rPr lang="en-US" dirty="0" smtClean="0"/>
              <a:t>(G, s, 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PQ = new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priority queue</a:t>
            </a:r>
          </a:p>
          <a:p>
            <a:pPr marL="0" indent="0">
              <a:buNone/>
            </a:pPr>
            <a:r>
              <a:rPr lang="en-US" dirty="0" smtClean="0"/>
              <a:t>   Set all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costs to infinity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s.cost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node n in G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PQ.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(n, </a:t>
            </a:r>
            <a:r>
              <a:rPr lang="en-US" dirty="0" err="1" smtClean="0"/>
              <a:t>n.cost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while PQ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u = </a:t>
            </a:r>
            <a:r>
              <a:rPr lang="en-US" dirty="0" err="1" smtClean="0"/>
              <a:t>PQ.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ExtractMin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u == end then done!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 each neighbor </a:t>
            </a:r>
            <a:r>
              <a:rPr lang="en-US" dirty="0" smtClean="0"/>
              <a:t>v of 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w = weight of edge from u to 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newCost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u.cost+w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 smtClean="0"/>
              <a:t>newCost</a:t>
            </a:r>
            <a:r>
              <a:rPr lang="en-US" dirty="0" smtClean="0"/>
              <a:t>&lt;</a:t>
            </a:r>
            <a:r>
              <a:rPr lang="en-US" dirty="0" err="1" smtClean="0"/>
              <a:t>v.cost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PQ.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DecreaseKey</a:t>
            </a:r>
            <a:r>
              <a:rPr lang="en-US" dirty="0" smtClean="0"/>
              <a:t>(v, </a:t>
            </a:r>
            <a:r>
              <a:rPr lang="en-US" dirty="0" err="1" smtClean="0"/>
              <a:t>newCost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v.cost</a:t>
            </a:r>
            <a:r>
              <a:rPr lang="en-US" dirty="0" smtClean="0"/>
              <a:t> = </a:t>
            </a:r>
            <a:r>
              <a:rPr lang="en-US" dirty="0" err="1" smtClean="0"/>
              <a:t>newCost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v.predecessor</a:t>
            </a:r>
            <a:r>
              <a:rPr lang="en-US" dirty="0" smtClean="0"/>
              <a:t> = u</a:t>
            </a:r>
          </a:p>
        </p:txBody>
      </p:sp>
    </p:spTree>
    <p:extLst>
      <p:ext uri="{BB962C8B-B14F-4D97-AF65-F5344CB8AC3E}">
        <p14:creationId xmlns:p14="http://schemas.microsoft.com/office/powerpoint/2010/main" val="1375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minute… decrease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add a new operation to our priority queue: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decreasing the priority </a:t>
            </a:r>
            <a:r>
              <a:rPr lang="en-US" dirty="0" smtClean="0"/>
              <a:t>of an item already in the queue</a:t>
            </a:r>
          </a:p>
          <a:p>
            <a:pPr lvl="1"/>
            <a:r>
              <a:rPr lang="en-US" dirty="0" smtClean="0"/>
              <a:t>Note that since we’re using extract min, rather than extract max, decreasing the “priority” actually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moves it ahead </a:t>
            </a:r>
            <a:r>
              <a:rPr lang="en-US" dirty="0" smtClean="0"/>
              <a:t>in the queue</a:t>
            </a:r>
          </a:p>
          <a:p>
            <a:endParaRPr lang="en-US" dirty="0" smtClean="0"/>
          </a:p>
          <a:p>
            <a:r>
              <a:rPr lang="en-US" dirty="0" smtClean="0"/>
              <a:t>How could we implement decrease key?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5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DecreaseKey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way we could do it would be to: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Remove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 (somehow)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Reinsert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r>
              <a:rPr lang="en-US" dirty="0" smtClean="0"/>
              <a:t>But the insert algorithm</a:t>
            </a:r>
          </a:p>
          <a:p>
            <a:pPr lvl="1"/>
            <a:r>
              <a:rPr lang="en-US" dirty="0" smtClean="0"/>
              <a:t>Adds it at the bottom of the heap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Swaps it upward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until its priority is lower than its parent</a:t>
            </a:r>
          </a:p>
          <a:p>
            <a:pPr lvl="2"/>
            <a:r>
              <a:rPr lang="en-US" dirty="0" smtClean="0"/>
              <a:t>At least for a min heap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HeapInsert</a:t>
            </a:r>
            <a:r>
              <a:rPr lang="en-US" dirty="0"/>
              <a:t>(A, key)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A.size</a:t>
            </a:r>
            <a:r>
              <a:rPr lang="en-US" dirty="0"/>
              <a:t> = </a:t>
            </a:r>
            <a:r>
              <a:rPr lang="en-US" dirty="0" err="1"/>
              <a:t>A.size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    i = </a:t>
            </a:r>
            <a:r>
              <a:rPr lang="en-US" dirty="0" err="1"/>
              <a:t>A.size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while i&gt;0 and</a:t>
            </a:r>
            <a:br>
              <a:rPr lang="en-US" dirty="0"/>
            </a:br>
            <a:r>
              <a:rPr lang="en-US" dirty="0"/>
              <a:t>              A[Parent(i)] </a:t>
            </a:r>
            <a:r>
              <a:rPr lang="en-US" dirty="0" smtClean="0"/>
              <a:t>&gt; </a:t>
            </a:r>
            <a:r>
              <a:rPr lang="en-US" dirty="0"/>
              <a:t>key</a:t>
            </a:r>
          </a:p>
          <a:p>
            <a:pPr marL="0" indent="0">
              <a:buNone/>
            </a:pPr>
            <a:r>
              <a:rPr lang="en-US" dirty="0"/>
              <a:t>        A[i] = A[Parent(i)]</a:t>
            </a:r>
          </a:p>
          <a:p>
            <a:pPr marL="0" indent="0">
              <a:buNone/>
            </a:pPr>
            <a:r>
              <a:rPr lang="en-US" dirty="0"/>
              <a:t>        i = Parent(i)</a:t>
            </a:r>
          </a:p>
          <a:p>
            <a:pPr marL="0" indent="0">
              <a:buNone/>
            </a:pPr>
            <a:r>
              <a:rPr lang="en-US" dirty="0"/>
              <a:t>    A[i] =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6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DecreaseKey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DecreaseKey</a:t>
            </a:r>
            <a:r>
              <a:rPr lang="en-US" dirty="0" smtClean="0"/>
              <a:t> is actually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 smtClean="0"/>
              <a:t>:</a:t>
            </a:r>
          </a:p>
          <a:p>
            <a:r>
              <a:rPr lang="en-US" dirty="0" smtClean="0"/>
              <a:t>Just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 </a:t>
            </a:r>
            <a:r>
              <a:rPr lang="en-US" dirty="0" smtClean="0"/>
              <a:t>the node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</a:t>
            </a:r>
          </a:p>
          <a:p>
            <a:r>
              <a:rPr lang="en-US" dirty="0" smtClean="0"/>
              <a:t>Until its in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 place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copy the code for insert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remove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the part that starts by inserting it at the 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/>
              <a:t>DecreaseKey</a:t>
            </a:r>
            <a:r>
              <a:rPr lang="en-US" dirty="0" smtClean="0"/>
              <a:t>(A</a:t>
            </a:r>
            <a:r>
              <a:rPr lang="en-US" dirty="0"/>
              <a:t>, </a:t>
            </a:r>
            <a:r>
              <a:rPr lang="en-US" dirty="0" smtClean="0"/>
              <a:t>i, 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while </a:t>
            </a:r>
            <a:r>
              <a:rPr lang="en-US" dirty="0"/>
              <a:t>i&gt;0 and</a:t>
            </a:r>
            <a:br>
              <a:rPr lang="en-US" dirty="0"/>
            </a:br>
            <a:r>
              <a:rPr lang="en-US" dirty="0"/>
              <a:t>              A[Parent(i)] </a:t>
            </a:r>
            <a:r>
              <a:rPr lang="en-US" dirty="0" smtClean="0"/>
              <a:t>&gt; </a:t>
            </a:r>
            <a:r>
              <a:rPr lang="en-US" dirty="0"/>
              <a:t>key</a:t>
            </a:r>
          </a:p>
          <a:p>
            <a:pPr marL="0" indent="0">
              <a:buNone/>
            </a:pPr>
            <a:r>
              <a:rPr lang="en-US" dirty="0"/>
              <a:t>        A[i] = A[Parent(i)]</a:t>
            </a:r>
          </a:p>
          <a:p>
            <a:pPr marL="0" indent="0">
              <a:buNone/>
            </a:pPr>
            <a:r>
              <a:rPr lang="en-US" dirty="0"/>
              <a:t>        i = Parent(i)</a:t>
            </a:r>
          </a:p>
          <a:p>
            <a:pPr marL="0" indent="0">
              <a:buNone/>
            </a:pPr>
            <a:r>
              <a:rPr lang="en-US" dirty="0"/>
              <a:t>    A[i] =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261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DecreaseKey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Unfortunately, you need to know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the node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stored in the heap</a:t>
            </a:r>
          </a:p>
          <a:p>
            <a:pPr lvl="1"/>
            <a:r>
              <a:rPr lang="en-US" dirty="0" smtClean="0"/>
              <a:t>i.e.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index </a:t>
            </a:r>
            <a:r>
              <a:rPr lang="en-US" dirty="0" smtClean="0"/>
              <a:t>in the stupid heap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array</a:t>
            </a:r>
          </a:p>
          <a:p>
            <a:endParaRPr lang="en-US" dirty="0" smtClean="0"/>
          </a:p>
          <a:p>
            <a:r>
              <a:rPr lang="en-US" dirty="0" smtClean="0"/>
              <a:t>Best done by storing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index in the graph node </a:t>
            </a:r>
            <a:r>
              <a:rPr lang="en-US" dirty="0" smtClean="0"/>
              <a:t>itself</a:t>
            </a:r>
          </a:p>
          <a:p>
            <a:endParaRPr lang="en-US" dirty="0" smtClean="0"/>
          </a:p>
          <a:p>
            <a:r>
              <a:rPr lang="en-US" dirty="0" smtClean="0"/>
              <a:t>Have to remember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update it </a:t>
            </a:r>
            <a:r>
              <a:rPr lang="en-US" dirty="0" smtClean="0"/>
              <a:t>any time the node moves in the heap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 smtClean="0"/>
              <a:t>DecreaseKey</a:t>
            </a:r>
            <a:r>
              <a:rPr lang="en-US" sz="3200" dirty="0" smtClean="0"/>
              <a:t>(A</a:t>
            </a:r>
            <a:r>
              <a:rPr lang="en-US" sz="3200" dirty="0"/>
              <a:t>, </a:t>
            </a:r>
            <a:r>
              <a:rPr lang="en-US" sz="3200" dirty="0" smtClean="0"/>
              <a:t>i, key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 smtClean="0"/>
              <a:t>   while </a:t>
            </a:r>
            <a:r>
              <a:rPr lang="en-US" sz="3200" dirty="0"/>
              <a:t>i&gt;0 and</a:t>
            </a:r>
            <a:br>
              <a:rPr lang="en-US" sz="3200" dirty="0"/>
            </a:br>
            <a:r>
              <a:rPr lang="en-US" sz="3200" dirty="0"/>
              <a:t>              A[Parent(i)] </a:t>
            </a:r>
            <a:r>
              <a:rPr lang="en-US" sz="3200" dirty="0" smtClean="0"/>
              <a:t>&gt; </a:t>
            </a:r>
            <a:r>
              <a:rPr lang="en-US" sz="3200" dirty="0"/>
              <a:t>key</a:t>
            </a:r>
          </a:p>
          <a:p>
            <a:pPr marL="0" indent="0">
              <a:buNone/>
            </a:pPr>
            <a:r>
              <a:rPr lang="en-US" sz="3200" dirty="0"/>
              <a:t>        A[i] = A[Parent(i)]</a:t>
            </a:r>
          </a:p>
          <a:p>
            <a:pPr marL="0" indent="0">
              <a:buNone/>
            </a:pPr>
            <a:r>
              <a:rPr lang="en-US" sz="3200" dirty="0"/>
              <a:t>        i = Parent(i)</a:t>
            </a:r>
          </a:p>
          <a:p>
            <a:pPr marL="0" indent="0">
              <a:buNone/>
            </a:pPr>
            <a:r>
              <a:rPr lang="en-US" sz="3200" dirty="0"/>
              <a:t>    A[i] = key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95770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correctness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Notice we have two kinds of nodes</a:t>
            </a:r>
          </a:p>
          <a:p>
            <a:r>
              <a:rPr lang="en-US" dirty="0" smtClean="0"/>
              <a:t>Nodes still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the queue</a:t>
            </a:r>
          </a:p>
          <a:p>
            <a:r>
              <a:rPr lang="en-US" dirty="0" smtClean="0"/>
              <a:t>Nodes that have been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removed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(that we’re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done with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Dijkstra</a:t>
            </a:r>
            <a:r>
              <a:rPr lang="en-US" sz="1600" dirty="0"/>
              <a:t>(G, s, e)</a:t>
            </a:r>
          </a:p>
          <a:p>
            <a:pPr marL="0" indent="0">
              <a:buNone/>
            </a:pPr>
            <a:r>
              <a:rPr lang="en-US" sz="1600" dirty="0"/>
              <a:t>   PQ = new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priority queue</a:t>
            </a:r>
          </a:p>
          <a:p>
            <a:pPr marL="0" indent="0">
              <a:buNone/>
            </a:pPr>
            <a:r>
              <a:rPr lang="en-US" sz="1600" dirty="0"/>
              <a:t>   Set all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node costs to infinity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s.cost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for each node n in G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1600" dirty="0"/>
              <a:t>(n, </a:t>
            </a:r>
            <a:r>
              <a:rPr lang="en-US" sz="1600" dirty="0" err="1"/>
              <a:t>n.cost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while PQ not empty</a:t>
            </a:r>
          </a:p>
          <a:p>
            <a:pPr marL="0" indent="0">
              <a:buNone/>
            </a:pPr>
            <a:r>
              <a:rPr lang="en-US" sz="1600" dirty="0"/>
              <a:t>       u =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ExtractMin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if u == end then done!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for each neighbor </a:t>
            </a:r>
            <a:r>
              <a:rPr lang="en-US" sz="1600" dirty="0"/>
              <a:t>v of u</a:t>
            </a:r>
          </a:p>
          <a:p>
            <a:pPr marL="0" indent="0">
              <a:buNone/>
            </a:pPr>
            <a:r>
              <a:rPr lang="en-US" sz="1600" dirty="0"/>
              <a:t>            w = weight of edge from u to v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newCost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u.cost+w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    if </a:t>
            </a:r>
            <a:r>
              <a:rPr lang="en-US" sz="1600" dirty="0" err="1"/>
              <a:t>newCost</a:t>
            </a:r>
            <a:r>
              <a:rPr lang="en-US" sz="1600" dirty="0"/>
              <a:t>&lt;</a:t>
            </a:r>
            <a:r>
              <a:rPr lang="en-US" sz="1600" dirty="0" err="1"/>
              <a:t>v.cost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DecreaseKey</a:t>
            </a:r>
            <a:r>
              <a:rPr lang="en-US" sz="1600" dirty="0"/>
              <a:t>(v, </a:t>
            </a:r>
            <a:r>
              <a:rPr lang="en-US" sz="1600" dirty="0" err="1"/>
              <a:t>newCost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v.cost</a:t>
            </a:r>
            <a:r>
              <a:rPr lang="en-US" sz="1600" dirty="0"/>
              <a:t> = </a:t>
            </a:r>
            <a:r>
              <a:rPr lang="en-US" sz="1600" dirty="0" err="1"/>
              <a:t>newCost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v.predecessor</a:t>
            </a:r>
            <a:r>
              <a:rPr lang="en-US" sz="1600" dirty="0"/>
              <a:t> = u</a:t>
            </a:r>
          </a:p>
        </p:txBody>
      </p:sp>
    </p:spTree>
    <p:extLst>
      <p:ext uri="{BB962C8B-B14F-4D97-AF65-F5344CB8AC3E}">
        <p14:creationId xmlns:p14="http://schemas.microsoft.com/office/powerpoint/2010/main" val="2755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all nodes v </a:t>
            </a:r>
          </a:p>
          <a:p>
            <a:r>
              <a:rPr lang="en-US" dirty="0" smtClean="0"/>
              <a:t>If v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 queue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dist</a:t>
            </a:r>
            <a:r>
              <a:rPr lang="en-US" dirty="0" smtClean="0"/>
              <a:t>[v] is the length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</a:t>
            </a:r>
            <a:r>
              <a:rPr lang="en-US" dirty="0" smtClean="0"/>
              <a:t>from the start node to v</a:t>
            </a:r>
          </a:p>
          <a:p>
            <a:r>
              <a:rPr lang="en-US" dirty="0" smtClean="0"/>
              <a:t>If v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the queue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dist</a:t>
            </a:r>
            <a:r>
              <a:rPr lang="en-US" dirty="0" smtClean="0"/>
              <a:t>[v] is the length of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 smtClean="0"/>
              <a:t>from the start to v </a:t>
            </a:r>
            <a:r>
              <a:rPr lang="en-US" dirty="0" smtClean="0">
                <a:solidFill>
                  <a:schemeClr val="tx1"/>
                </a:solidFill>
              </a:rPr>
              <a:t>just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Dijkstra</a:t>
            </a:r>
            <a:r>
              <a:rPr lang="en-US" sz="1600" dirty="0"/>
              <a:t>(G, s, e)</a:t>
            </a:r>
          </a:p>
          <a:p>
            <a:pPr marL="0" indent="0">
              <a:buNone/>
            </a:pPr>
            <a:r>
              <a:rPr lang="en-US" sz="1600" dirty="0"/>
              <a:t>   PQ = new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priority queue</a:t>
            </a:r>
          </a:p>
          <a:p>
            <a:pPr marL="0" indent="0">
              <a:buNone/>
            </a:pPr>
            <a:r>
              <a:rPr lang="en-US" sz="1600" dirty="0"/>
              <a:t>   Set all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node costs to infinity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s.cost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for each node n in G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1600" dirty="0"/>
              <a:t>(n, </a:t>
            </a:r>
            <a:r>
              <a:rPr lang="en-US" sz="1600" dirty="0" err="1"/>
              <a:t>n.cost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while PQ not empty</a:t>
            </a:r>
          </a:p>
          <a:p>
            <a:pPr marL="0" indent="0">
              <a:buNone/>
            </a:pPr>
            <a:r>
              <a:rPr lang="en-US" sz="1600" dirty="0"/>
              <a:t>       u =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ExtractMin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if u == end then done!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for each neighbor </a:t>
            </a:r>
            <a:r>
              <a:rPr lang="en-US" sz="1600" dirty="0"/>
              <a:t>v of u</a:t>
            </a:r>
          </a:p>
          <a:p>
            <a:pPr marL="0" indent="0">
              <a:buNone/>
            </a:pPr>
            <a:r>
              <a:rPr lang="en-US" sz="1600" dirty="0"/>
              <a:t>            w = weight of edge from u to v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newCost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u.cost+w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    if </a:t>
            </a:r>
            <a:r>
              <a:rPr lang="en-US" sz="1600" dirty="0" err="1"/>
              <a:t>newCost</a:t>
            </a:r>
            <a:r>
              <a:rPr lang="en-US" sz="1600" dirty="0"/>
              <a:t>&lt;</a:t>
            </a:r>
            <a:r>
              <a:rPr lang="en-US" sz="1600" dirty="0" err="1"/>
              <a:t>v.cost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PQ.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DecreaseKey</a:t>
            </a:r>
            <a:r>
              <a:rPr lang="en-US" sz="1600" dirty="0"/>
              <a:t>(v, </a:t>
            </a:r>
            <a:r>
              <a:rPr lang="en-US" sz="1600" dirty="0" err="1"/>
              <a:t>newCost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v.cost</a:t>
            </a:r>
            <a:r>
              <a:rPr lang="en-US" sz="1600" dirty="0"/>
              <a:t> = </a:t>
            </a:r>
            <a:r>
              <a:rPr lang="en-US" sz="1600" dirty="0" err="1"/>
              <a:t>newCost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v.predecessor</a:t>
            </a:r>
            <a:r>
              <a:rPr lang="en-US" sz="1600" dirty="0"/>
              <a:t> = u</a:t>
            </a:r>
          </a:p>
        </p:txBody>
      </p:sp>
    </p:spTree>
    <p:extLst>
      <p:ext uri="{BB962C8B-B14F-4D97-AF65-F5344CB8AC3E}">
        <p14:creationId xmlns:p14="http://schemas.microsoft.com/office/powerpoint/2010/main" val="1074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all nodes v 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not in the queue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shortest path </a:t>
            </a:r>
            <a:r>
              <a:rPr lang="en-US" dirty="0"/>
              <a:t>from the start node to v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queue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from the start to v </a:t>
            </a:r>
            <a:r>
              <a:rPr lang="en-US" dirty="0">
                <a:solidFill>
                  <a:schemeClr val="tx1"/>
                </a:solidFill>
              </a:rPr>
              <a:t>just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 case: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only the start node </a:t>
                </a:r>
                <a:r>
                  <a:rPr lang="en-US" dirty="0" smtClean="0"/>
                  <a:t>has been removed from the queue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Trivially true</a:t>
                </a:r>
              </a:p>
              <a:p>
                <a:pPr lvl="1"/>
                <a:r>
                  <a:rPr lang="en-US" dirty="0" err="1" smtClean="0"/>
                  <a:t>dist</a:t>
                </a:r>
                <a:r>
                  <a:rPr lang="en-US" dirty="0" smtClean="0"/>
                  <a:t>[start]=0</a:t>
                </a:r>
              </a:p>
              <a:p>
                <a:pPr lvl="1"/>
                <a:r>
                  <a:rPr lang="en-US" dirty="0" err="1" smtClean="0"/>
                  <a:t>dist</a:t>
                </a:r>
                <a:r>
                  <a:rPr lang="en-US" dirty="0" smtClean="0"/>
                  <a:t>[everything else]=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81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all nodes v 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not in the queue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shortest path </a:t>
            </a:r>
            <a:r>
              <a:rPr lang="en-US" dirty="0"/>
              <a:t>from the start node to v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queue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from the start to v </a:t>
            </a:r>
            <a:r>
              <a:rPr lang="en-US" dirty="0">
                <a:solidFill>
                  <a:schemeClr val="tx1"/>
                </a:solidFill>
              </a:rPr>
              <a:t>just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Inductive case:</a:t>
            </a:r>
          </a:p>
          <a:p>
            <a:r>
              <a:rPr lang="en-US" dirty="0" smtClean="0"/>
              <a:t>Assume it’s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true for the currently visited nodes</a:t>
            </a:r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next node </a:t>
            </a:r>
            <a:r>
              <a:rPr lang="en-US" dirty="0" smtClean="0"/>
              <a:t>in the queue</a:t>
            </a:r>
          </a:p>
        </p:txBody>
      </p:sp>
    </p:spTree>
    <p:extLst>
      <p:ext uri="{BB962C8B-B14F-4D97-AF65-F5344CB8AC3E}">
        <p14:creationId xmlns:p14="http://schemas.microsoft.com/office/powerpoint/2010/main" val="32090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Heap insertion using the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HeapInsert</a:t>
            </a:r>
            <a:r>
              <a:rPr lang="en-US" dirty="0" smtClean="0"/>
              <a:t>(A, value)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</a:t>
            </a:r>
            <a:r>
              <a:rPr lang="en-US" dirty="0" err="1" smtClean="0"/>
              <a:t>A.size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8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all nodes v 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not in the queue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shortest path </a:t>
            </a:r>
            <a:r>
              <a:rPr lang="en-US" dirty="0"/>
              <a:t>from the start node to v</a:t>
            </a:r>
          </a:p>
          <a:p>
            <a:r>
              <a:rPr lang="en-US" dirty="0"/>
              <a:t>If v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queue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dist</a:t>
            </a:r>
            <a:r>
              <a:rPr lang="en-US" dirty="0"/>
              <a:t>[v] 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from the start to v </a:t>
            </a:r>
            <a:r>
              <a:rPr lang="en-US" dirty="0">
                <a:solidFill>
                  <a:schemeClr val="tx1"/>
                </a:solidFill>
              </a:rPr>
              <a:t>just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Inductive case:</a:t>
            </a:r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dirty="0" smtClean="0"/>
              <a:t>be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next node </a:t>
            </a:r>
            <a:r>
              <a:rPr lang="en-US" dirty="0" smtClean="0"/>
              <a:t>in the queue</a:t>
            </a:r>
          </a:p>
          <a:p>
            <a:r>
              <a:rPr lang="en-US" dirty="0"/>
              <a:t>Then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has the minimum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US" dirty="0"/>
              <a:t> among the nodes in the queue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[v]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to v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388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Inductive case:</a:t>
            </a:r>
          </a:p>
          <a:p>
            <a:r>
              <a:rPr lang="en-US" dirty="0"/>
              <a:t>Let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dirty="0"/>
              <a:t>be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next node </a:t>
            </a:r>
            <a:r>
              <a:rPr lang="en-US" dirty="0"/>
              <a:t>in the queue</a:t>
            </a:r>
          </a:p>
          <a:p>
            <a:r>
              <a:rPr lang="en-US" dirty="0"/>
              <a:t>Then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has the minimum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US" dirty="0"/>
              <a:t> among the nodes in the queue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[v]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to v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Claim: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[v] is the length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using any nodes</a:t>
            </a:r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Assume there’s a</a:t>
            </a:r>
            <a:r>
              <a:rPr lang="en-US" dirty="0" smtClean="0">
                <a:solidFill>
                  <a:schemeClr val="tx1"/>
                </a:solidFill>
              </a:rPr>
              <a:t> shorter path</a:t>
            </a:r>
          </a:p>
          <a:p>
            <a:pPr lvl="1"/>
            <a:r>
              <a:rPr lang="en-US" dirty="0" smtClean="0"/>
              <a:t>Case 1: the shorter path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contains a node in the queue</a:t>
            </a:r>
          </a:p>
          <a:p>
            <a:pPr lvl="2"/>
            <a:r>
              <a:rPr lang="en-US" dirty="0" smtClean="0"/>
              <a:t>Then that node must be closer to start than v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Contradicts (1)</a:t>
            </a:r>
          </a:p>
        </p:txBody>
      </p:sp>
    </p:spTree>
    <p:extLst>
      <p:ext uri="{BB962C8B-B14F-4D97-AF65-F5344CB8AC3E}">
        <p14:creationId xmlns:p14="http://schemas.microsoft.com/office/powerpoint/2010/main" val="103006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Inductive case:</a:t>
            </a:r>
          </a:p>
          <a:p>
            <a:r>
              <a:rPr lang="en-US" dirty="0"/>
              <a:t>Let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dirty="0"/>
              <a:t>be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next node </a:t>
            </a:r>
            <a:r>
              <a:rPr lang="en-US" dirty="0"/>
              <a:t>in the queue</a:t>
            </a:r>
          </a:p>
          <a:p>
            <a:r>
              <a:rPr lang="en-US" dirty="0"/>
              <a:t>Then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has the minimum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US" dirty="0"/>
              <a:t> among the nodes in the queue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[v]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to v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Claim: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[v] is the length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using any nodes</a:t>
            </a:r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Assume there’s a </a:t>
            </a:r>
            <a:r>
              <a:rPr lang="en-US" dirty="0" smtClean="0">
                <a:solidFill>
                  <a:schemeClr val="tx1"/>
                </a:solidFill>
              </a:rPr>
              <a:t>shorter path</a:t>
            </a:r>
          </a:p>
          <a:p>
            <a:pPr lvl="1"/>
            <a:r>
              <a:rPr lang="en-US" dirty="0" smtClean="0"/>
              <a:t>Case 2: the shorter path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contains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no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nodes from the queue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Contradicts (2)</a:t>
            </a:r>
          </a:p>
        </p:txBody>
      </p:sp>
    </p:spTree>
    <p:extLst>
      <p:ext uri="{BB962C8B-B14F-4D97-AF65-F5344CB8AC3E}">
        <p14:creationId xmlns:p14="http://schemas.microsoft.com/office/powerpoint/2010/main" val="2512444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Inductive case:</a:t>
            </a:r>
          </a:p>
          <a:p>
            <a:r>
              <a:rPr lang="en-US" dirty="0"/>
              <a:t>Let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dirty="0"/>
              <a:t>be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next node </a:t>
            </a:r>
            <a:r>
              <a:rPr lang="en-US" dirty="0"/>
              <a:t>in the queue</a:t>
            </a:r>
          </a:p>
          <a:p>
            <a:r>
              <a:rPr lang="en-US" dirty="0"/>
              <a:t>Then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 has the minimum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US" dirty="0"/>
              <a:t> among the nodes in the queue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[v]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the length of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/>
              <a:t>to v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nodes not in the queue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Therefore: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inductive case holds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invariants hold</a:t>
            </a:r>
          </a:p>
          <a:p>
            <a:pPr lvl="1"/>
            <a:r>
              <a:rPr lang="en-US" dirty="0" smtClean="0"/>
              <a:t>Including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when the queue is empty</a:t>
            </a:r>
          </a:p>
          <a:p>
            <a:pPr lvl="1"/>
            <a:r>
              <a:rPr lang="en-US" dirty="0" smtClean="0"/>
              <a:t>At which point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dist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[] has the distances to all the nodes</a:t>
            </a:r>
          </a:p>
          <a:p>
            <a:r>
              <a:rPr lang="en-US" dirty="0" smtClean="0"/>
              <a:t>The algorithm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correct </a:t>
            </a:r>
          </a:p>
        </p:txBody>
      </p:sp>
    </p:spTree>
    <p:extLst>
      <p:ext uri="{BB962C8B-B14F-4D97-AF65-F5344CB8AC3E}">
        <p14:creationId xmlns:p14="http://schemas.microsoft.com/office/powerpoint/2010/main" val="1467991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86241" y="1600200"/>
            <a:ext cx="6339310" cy="4800600"/>
            <a:chOff x="12101" y="304800"/>
            <a:chExt cx="8452411" cy="6400800"/>
          </a:xfrm>
        </p:grpSpPr>
        <p:grpSp>
          <p:nvGrpSpPr>
            <p:cNvPr id="12" name="Group 11"/>
            <p:cNvGrpSpPr/>
            <p:nvPr/>
          </p:nvGrpSpPr>
          <p:grpSpPr>
            <a:xfrm>
              <a:off x="7538106" y="304800"/>
              <a:ext cx="926406" cy="946666"/>
              <a:chOff x="759818" y="1644134"/>
              <a:chExt cx="926406" cy="9466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9818" y="1644134"/>
                <a:ext cx="92640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Foster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1218" y="2517001"/>
              <a:ext cx="1362163" cy="946666"/>
              <a:chOff x="1416842" y="1644134"/>
              <a:chExt cx="1362163" cy="9466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69322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16842" y="1644134"/>
                <a:ext cx="1362163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State/Lake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09724" y="5422900"/>
              <a:ext cx="1892589" cy="946666"/>
              <a:chOff x="1989828" y="1676400"/>
              <a:chExt cx="1892589" cy="946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9828" y="1676400"/>
                <a:ext cx="18925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Adams/Wabash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16504" y="4218464"/>
              <a:ext cx="2079030" cy="946666"/>
              <a:chOff x="1896610" y="1676400"/>
              <a:chExt cx="2079030" cy="9466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96610" y="1676400"/>
                <a:ext cx="207903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Madison/Wabash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66999" y="3209667"/>
              <a:ext cx="1978042" cy="946666"/>
              <a:chOff x="1947104" y="1676400"/>
              <a:chExt cx="1978042" cy="94666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7104" y="1676400"/>
                <a:ext cx="197804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Randolf</a:t>
                </a:r>
                <a:r>
                  <a:rPr lang="en-US" sz="1200" dirty="0" smtClean="0"/>
                  <a:t>/Wabash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07098" y="2517001"/>
              <a:ext cx="1354602" cy="946666"/>
              <a:chOff x="2258822" y="1676400"/>
              <a:chExt cx="1354602" cy="946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8822" y="1676400"/>
                <a:ext cx="135460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Clark/Lake</a:t>
                </a:r>
                <a:endParaRPr lang="en-US" sz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050242" y="4707930"/>
              <a:ext cx="1000052" cy="946666"/>
              <a:chOff x="2436097" y="1676400"/>
              <a:chExt cx="1000052" cy="94666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6097" y="1676400"/>
                <a:ext cx="100005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Quincy</a:t>
                </a:r>
                <a:endParaRPr lang="en-US" sz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93868" y="5758934"/>
              <a:ext cx="992284" cy="946666"/>
              <a:chOff x="2439981" y="1676400"/>
              <a:chExt cx="992284" cy="94666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9981" y="1676400"/>
                <a:ext cx="992284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LaSalle</a:t>
                </a:r>
                <a:endParaRPr lang="en-US" sz="1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78474" y="5758934"/>
              <a:ext cx="985860" cy="946666"/>
              <a:chOff x="2443192" y="1676400"/>
              <a:chExt cx="985860" cy="9466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43192" y="1676400"/>
                <a:ext cx="98586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Library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79522" y="3407033"/>
              <a:ext cx="2141489" cy="946666"/>
              <a:chOff x="1865380" y="1676400"/>
              <a:chExt cx="2141489" cy="94666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5380" y="1676400"/>
                <a:ext cx="21414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Washington/Wells</a:t>
                </a:r>
                <a:endParaRPr lang="en-US" sz="12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6756016" y="4156333"/>
              <a:ext cx="1" cy="551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756016" y="5165130"/>
              <a:ext cx="2" cy="747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4"/>
              <a:endCxn id="8" idx="0"/>
            </p:cNvCxnSpPr>
            <p:nvPr/>
          </p:nvCxnSpPr>
          <p:spPr>
            <a:xfrm rot="5400000">
              <a:off x="5614293" y="699471"/>
              <a:ext cx="1755001" cy="285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5400000">
              <a:off x="5924294" y="5645276"/>
              <a:ext cx="107434" cy="15560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>
              <a:off x="4118610" y="6477000"/>
              <a:ext cx="624195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0800000">
              <a:off x="2550267" y="5654596"/>
              <a:ext cx="1111142" cy="8224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2128418" y="4775546"/>
              <a:ext cx="843697" cy="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572315" y="3213016"/>
              <a:ext cx="661432" cy="70553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3712998" y="3235067"/>
              <a:ext cx="1120700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5290898" y="3235067"/>
              <a:ext cx="1465119" cy="46406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2101" y="2482334"/>
              <a:ext cx="2166866" cy="946666"/>
              <a:chOff x="1852692" y="1676400"/>
              <a:chExt cx="2166866" cy="9466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52692" y="1676400"/>
                <a:ext cx="216686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Merchandise Mart</a:t>
                </a:r>
                <a:endParaRPr lang="en-US" sz="1200" dirty="0"/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10800000">
              <a:off x="1095532" y="3429001"/>
              <a:ext cx="1226133" cy="69609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 flipV="1">
              <a:off x="2259953" y="2137600"/>
              <a:ext cx="126978" cy="1998622"/>
            </a:xfrm>
            <a:prstGeom prst="bentConnector4">
              <a:avLst>
                <a:gd name="adj1" fmla="val -180031"/>
                <a:gd name="adj2" fmla="val 51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node costs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86241" y="1600200"/>
            <a:ext cx="6339310" cy="4800600"/>
            <a:chOff x="12101" y="304800"/>
            <a:chExt cx="8452411" cy="6400800"/>
          </a:xfrm>
        </p:grpSpPr>
        <p:grpSp>
          <p:nvGrpSpPr>
            <p:cNvPr id="12" name="Group 11"/>
            <p:cNvGrpSpPr/>
            <p:nvPr/>
          </p:nvGrpSpPr>
          <p:grpSpPr>
            <a:xfrm>
              <a:off x="7538106" y="304800"/>
              <a:ext cx="926406" cy="946666"/>
              <a:chOff x="759818" y="1644134"/>
              <a:chExt cx="926406" cy="9466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9818" y="1644134"/>
                <a:ext cx="92640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Foster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1218" y="2517001"/>
              <a:ext cx="1362163" cy="946666"/>
              <a:chOff x="1416842" y="1644134"/>
              <a:chExt cx="1362163" cy="9466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69322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16842" y="1644134"/>
                <a:ext cx="1362163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State/Lake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09724" y="5422900"/>
              <a:ext cx="1892589" cy="946666"/>
              <a:chOff x="1989828" y="1676400"/>
              <a:chExt cx="1892589" cy="946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9828" y="1676400"/>
                <a:ext cx="18925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Adams/Wabash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16504" y="4218464"/>
              <a:ext cx="2079030" cy="946666"/>
              <a:chOff x="1896610" y="1676400"/>
              <a:chExt cx="2079030" cy="9466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96610" y="1676400"/>
                <a:ext cx="207903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Madison/Wabash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66999" y="3209667"/>
              <a:ext cx="1978042" cy="946666"/>
              <a:chOff x="1947104" y="1676400"/>
              <a:chExt cx="1978042" cy="94666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7104" y="1676400"/>
                <a:ext cx="197804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Randolf</a:t>
                </a:r>
                <a:r>
                  <a:rPr lang="en-US" sz="1200" dirty="0" smtClean="0"/>
                  <a:t>/Wabash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07098" y="2517001"/>
              <a:ext cx="1354602" cy="946666"/>
              <a:chOff x="2258822" y="1676400"/>
              <a:chExt cx="1354602" cy="946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8822" y="1676400"/>
                <a:ext cx="135460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Clark/Lake</a:t>
                </a:r>
                <a:endParaRPr lang="en-US" sz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050242" y="4707930"/>
              <a:ext cx="1000052" cy="946666"/>
              <a:chOff x="2436097" y="1676400"/>
              <a:chExt cx="1000052" cy="94666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6097" y="1676400"/>
                <a:ext cx="100005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Quincy</a:t>
                </a:r>
                <a:endParaRPr lang="en-US" sz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93868" y="5758934"/>
              <a:ext cx="992284" cy="946666"/>
              <a:chOff x="2439981" y="1676400"/>
              <a:chExt cx="992284" cy="94666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9981" y="1676400"/>
                <a:ext cx="992284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LaSalle</a:t>
                </a:r>
                <a:endParaRPr lang="en-US" sz="1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78474" y="5758934"/>
              <a:ext cx="985860" cy="946666"/>
              <a:chOff x="2443192" y="1676400"/>
              <a:chExt cx="985860" cy="9466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43192" y="1676400"/>
                <a:ext cx="98586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Library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79522" y="3407033"/>
              <a:ext cx="2141489" cy="946666"/>
              <a:chOff x="1865380" y="1676400"/>
              <a:chExt cx="2141489" cy="94666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5380" y="1676400"/>
                <a:ext cx="21414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Washington/Wells</a:t>
                </a:r>
                <a:endParaRPr lang="en-US" sz="12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6756016" y="4156333"/>
              <a:ext cx="1" cy="551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756016" y="5165130"/>
              <a:ext cx="2" cy="747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4"/>
              <a:endCxn id="8" idx="0"/>
            </p:cNvCxnSpPr>
            <p:nvPr/>
          </p:nvCxnSpPr>
          <p:spPr>
            <a:xfrm rot="5400000">
              <a:off x="5614293" y="699471"/>
              <a:ext cx="1755001" cy="285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5400000">
              <a:off x="5924294" y="5645276"/>
              <a:ext cx="107434" cy="15560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>
              <a:off x="4118610" y="6477000"/>
              <a:ext cx="624195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0800000">
              <a:off x="2550267" y="5654596"/>
              <a:ext cx="1111142" cy="8224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2128418" y="4775546"/>
              <a:ext cx="843697" cy="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572315" y="3213016"/>
              <a:ext cx="661432" cy="70553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3712998" y="3235067"/>
              <a:ext cx="1120700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5290898" y="3235067"/>
              <a:ext cx="1465119" cy="46406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2101" y="2482334"/>
              <a:ext cx="2166866" cy="946666"/>
              <a:chOff x="1852692" y="1676400"/>
              <a:chExt cx="2166866" cy="9466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52692" y="1676400"/>
                <a:ext cx="216686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Merchandise Mart</a:t>
                </a:r>
                <a:endParaRPr lang="en-US" sz="1200" dirty="0"/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10800000">
              <a:off x="1095532" y="3429001"/>
              <a:ext cx="1226133" cy="69609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 flipV="1">
              <a:off x="2259953" y="2137600"/>
              <a:ext cx="126978" cy="1998622"/>
            </a:xfrm>
            <a:prstGeom prst="bentConnector4">
              <a:avLst>
                <a:gd name="adj1" fmla="val -180031"/>
                <a:gd name="adj2" fmla="val 51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Foster (0)</a:t>
            </a:r>
          </a:p>
          <a:p>
            <a:r>
              <a:rPr lang="en-US" dirty="0"/>
              <a:t>Adams (∞)</a:t>
            </a:r>
          </a:p>
          <a:p>
            <a:r>
              <a:rPr lang="en-US" dirty="0" smtClean="0"/>
              <a:t>Clark </a:t>
            </a:r>
            <a:r>
              <a:rPr lang="en-US" dirty="0"/>
              <a:t>(</a:t>
            </a:r>
            <a:r>
              <a:rPr lang="en-US" dirty="0" smtClean="0"/>
              <a:t>∞)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err="1"/>
              <a:t>Randolf</a:t>
            </a:r>
            <a:r>
              <a:rPr lang="en-US" dirty="0"/>
              <a:t> (∞)</a:t>
            </a:r>
          </a:p>
          <a:p>
            <a:r>
              <a:rPr lang="en-US" dirty="0" smtClean="0"/>
              <a:t>State </a:t>
            </a:r>
            <a:r>
              <a:rPr lang="en-US" dirty="0"/>
              <a:t>(∞</a:t>
            </a:r>
            <a:r>
              <a:rPr lang="en-US" dirty="0" smtClean="0"/>
              <a:t>)</a:t>
            </a:r>
          </a:p>
          <a:p>
            <a:r>
              <a:rPr lang="en-US" dirty="0"/>
              <a:t>Washington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86241" y="1600200"/>
            <a:ext cx="6339310" cy="4800600"/>
            <a:chOff x="12101" y="304800"/>
            <a:chExt cx="8452411" cy="6400800"/>
          </a:xfrm>
        </p:grpSpPr>
        <p:grpSp>
          <p:nvGrpSpPr>
            <p:cNvPr id="12" name="Group 11"/>
            <p:cNvGrpSpPr/>
            <p:nvPr/>
          </p:nvGrpSpPr>
          <p:grpSpPr>
            <a:xfrm>
              <a:off x="7538106" y="304800"/>
              <a:ext cx="926406" cy="946666"/>
              <a:chOff x="759818" y="1644134"/>
              <a:chExt cx="926406" cy="9466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14400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9818" y="1644134"/>
                <a:ext cx="92640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Foster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1218" y="2517001"/>
              <a:ext cx="1362163" cy="946666"/>
              <a:chOff x="1416842" y="1644134"/>
              <a:chExt cx="1362163" cy="9466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69322" y="213360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16842" y="1644134"/>
                <a:ext cx="1362163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State/Lake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09724" y="5422900"/>
              <a:ext cx="1892589" cy="946666"/>
              <a:chOff x="1989828" y="1676400"/>
              <a:chExt cx="1892589" cy="946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89828" y="1676400"/>
                <a:ext cx="18925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Adams/Wabash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16504" y="4218464"/>
              <a:ext cx="2079030" cy="946666"/>
              <a:chOff x="1896610" y="1676400"/>
              <a:chExt cx="2079030" cy="9466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96610" y="1676400"/>
                <a:ext cx="207903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Madison/Wabash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66999" y="3209667"/>
              <a:ext cx="1978042" cy="946666"/>
              <a:chOff x="1947104" y="1676400"/>
              <a:chExt cx="1978042" cy="94666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7104" y="1676400"/>
                <a:ext cx="197804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Randolf</a:t>
                </a:r>
                <a:r>
                  <a:rPr lang="en-US" sz="1200" dirty="0" smtClean="0"/>
                  <a:t>/Wabash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07098" y="2517001"/>
              <a:ext cx="1354602" cy="946666"/>
              <a:chOff x="2258822" y="1676400"/>
              <a:chExt cx="1354602" cy="946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58822" y="1676400"/>
                <a:ext cx="135460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Clark/Lake</a:t>
                </a:r>
                <a:endParaRPr lang="en-US" sz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050242" y="4707930"/>
              <a:ext cx="1000052" cy="946666"/>
              <a:chOff x="2436097" y="1676400"/>
              <a:chExt cx="1000052" cy="94666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6097" y="1676400"/>
                <a:ext cx="1000052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Quincy</a:t>
                </a:r>
                <a:endParaRPr lang="en-US" sz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93868" y="5758934"/>
              <a:ext cx="992284" cy="946666"/>
              <a:chOff x="2439981" y="1676400"/>
              <a:chExt cx="992284" cy="94666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9981" y="1676400"/>
                <a:ext cx="992284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LaSalle</a:t>
                </a:r>
                <a:endParaRPr lang="en-US" sz="1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78474" y="5758934"/>
              <a:ext cx="985860" cy="946666"/>
              <a:chOff x="2443192" y="1676400"/>
              <a:chExt cx="985860" cy="9466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43192" y="1676400"/>
                <a:ext cx="985860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Library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79522" y="3407033"/>
              <a:ext cx="2141489" cy="946666"/>
              <a:chOff x="1865380" y="1676400"/>
              <a:chExt cx="2141489" cy="94666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65380" y="1676400"/>
                <a:ext cx="2141489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Washington/Wells</a:t>
                </a:r>
                <a:endParaRPr lang="en-US" sz="12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6756016" y="4156333"/>
              <a:ext cx="1" cy="551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756016" y="5165130"/>
              <a:ext cx="2" cy="747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" idx="4"/>
              <a:endCxn id="8" idx="0"/>
            </p:cNvCxnSpPr>
            <p:nvPr/>
          </p:nvCxnSpPr>
          <p:spPr>
            <a:xfrm rot="5400000">
              <a:off x="5614293" y="699471"/>
              <a:ext cx="1755001" cy="285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5400000">
              <a:off x="5924294" y="5645276"/>
              <a:ext cx="107434" cy="15560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>
              <a:off x="4118610" y="6477000"/>
              <a:ext cx="624195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0800000">
              <a:off x="2550267" y="5654596"/>
              <a:ext cx="1111142" cy="8224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6200000" flipV="1">
              <a:off x="2128418" y="4775546"/>
              <a:ext cx="843697" cy="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572315" y="3213016"/>
              <a:ext cx="661432" cy="70553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3712998" y="3235067"/>
              <a:ext cx="1120700" cy="15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5290898" y="3235067"/>
              <a:ext cx="1465119" cy="46406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2101" y="2482334"/>
              <a:ext cx="2166866" cy="946666"/>
              <a:chOff x="1852692" y="1676400"/>
              <a:chExt cx="2166866" cy="9466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707522" y="216586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52692" y="1676400"/>
                <a:ext cx="2166866" cy="44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Merchandise Mart</a:t>
                </a:r>
                <a:endParaRPr lang="en-US" sz="1200" dirty="0"/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10800000">
              <a:off x="1095532" y="3429001"/>
              <a:ext cx="1226133" cy="69609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 flipV="1">
              <a:off x="2259953" y="2137600"/>
              <a:ext cx="126978" cy="1998622"/>
            </a:xfrm>
            <a:prstGeom prst="bentConnector4">
              <a:avLst>
                <a:gd name="adj1" fmla="val -180031"/>
                <a:gd name="adj2" fmla="val 51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(Foster)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Clark </a:t>
            </a:r>
            <a:r>
              <a:rPr lang="en-US" dirty="0"/>
              <a:t>(</a:t>
            </a:r>
            <a:r>
              <a:rPr lang="en-US" dirty="0" smtClean="0"/>
              <a:t>∞)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err="1"/>
              <a:t>Randolf</a:t>
            </a:r>
            <a:r>
              <a:rPr lang="en-US" dirty="0"/>
              <a:t> (∞)</a:t>
            </a:r>
          </a:p>
          <a:p>
            <a:r>
              <a:rPr lang="en-US" dirty="0" smtClean="0"/>
              <a:t>State </a:t>
            </a:r>
            <a:r>
              <a:rPr lang="en-US" dirty="0"/>
              <a:t>(∞</a:t>
            </a:r>
            <a:r>
              <a:rPr lang="en-US" dirty="0" smtClean="0"/>
              <a:t>)</a:t>
            </a:r>
          </a:p>
          <a:p>
            <a:r>
              <a:rPr lang="en-US" dirty="0"/>
              <a:t>Washington 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8" idx="0"/>
          </p:cNvCxnSpPr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State (20)</a:t>
            </a:r>
          </a:p>
          <a:p>
            <a:r>
              <a:rPr lang="en-US" dirty="0"/>
              <a:t>Adams (∞)</a:t>
            </a:r>
          </a:p>
          <a:p>
            <a:r>
              <a:rPr lang="en-US" dirty="0" smtClean="0"/>
              <a:t>Clark </a:t>
            </a:r>
            <a:r>
              <a:rPr lang="en-US" dirty="0"/>
              <a:t>(</a:t>
            </a:r>
            <a:r>
              <a:rPr lang="en-US" dirty="0" smtClean="0"/>
              <a:t>∞)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err="1"/>
              <a:t>Randolf</a:t>
            </a:r>
            <a:r>
              <a:rPr lang="en-US" dirty="0"/>
              <a:t> (∞)</a:t>
            </a:r>
          </a:p>
          <a:p>
            <a:r>
              <a:rPr lang="en-US" dirty="0" smtClean="0"/>
              <a:t>Washington </a:t>
            </a:r>
            <a:r>
              <a:rPr lang="en-US" dirty="0"/>
              <a:t>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8" idx="0"/>
          </p:cNvCxnSpPr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min (State)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1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Queue:</a:t>
            </a:r>
          </a:p>
          <a:p>
            <a:r>
              <a:rPr lang="en-US" dirty="0" smtClean="0"/>
              <a:t>Adams </a:t>
            </a:r>
            <a:r>
              <a:rPr lang="en-US" dirty="0"/>
              <a:t>(∞)</a:t>
            </a:r>
          </a:p>
          <a:p>
            <a:r>
              <a:rPr lang="en-US" dirty="0" smtClean="0"/>
              <a:t>Clark </a:t>
            </a:r>
            <a:r>
              <a:rPr lang="en-US" dirty="0"/>
              <a:t>(</a:t>
            </a:r>
            <a:r>
              <a:rPr lang="en-US" dirty="0" smtClean="0"/>
              <a:t>∞)</a:t>
            </a:r>
          </a:p>
          <a:p>
            <a:r>
              <a:rPr lang="en-US" dirty="0"/>
              <a:t>LaSalle (∞)</a:t>
            </a:r>
          </a:p>
          <a:p>
            <a:r>
              <a:rPr lang="en-US" dirty="0"/>
              <a:t>Library (∞)</a:t>
            </a:r>
          </a:p>
          <a:p>
            <a:r>
              <a:rPr lang="en-US" dirty="0"/>
              <a:t>Madison (∞)</a:t>
            </a:r>
          </a:p>
          <a:p>
            <a:r>
              <a:rPr lang="en-US" dirty="0" err="1"/>
              <a:t>Mmart</a:t>
            </a:r>
            <a:r>
              <a:rPr lang="en-US" dirty="0"/>
              <a:t> (∞)</a:t>
            </a:r>
          </a:p>
          <a:p>
            <a:r>
              <a:rPr lang="en-US" dirty="0" smtClean="0"/>
              <a:t>Quincy (</a:t>
            </a:r>
            <a:r>
              <a:rPr lang="en-US" dirty="0"/>
              <a:t>∞)</a:t>
            </a:r>
          </a:p>
          <a:p>
            <a:r>
              <a:rPr lang="en-US" dirty="0" err="1"/>
              <a:t>Randolf</a:t>
            </a:r>
            <a:r>
              <a:rPr lang="en-US" dirty="0"/>
              <a:t> (∞)</a:t>
            </a:r>
          </a:p>
          <a:p>
            <a:r>
              <a:rPr lang="en-US" dirty="0" smtClean="0"/>
              <a:t>Washington </a:t>
            </a:r>
            <a:r>
              <a:rPr lang="en-US" dirty="0"/>
              <a:t>(∞)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683" y="19673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30746" y="1600200"/>
            <a:ext cx="69480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102440" y="3626451"/>
            <a:ext cx="342900" cy="342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63080" y="3259351"/>
            <a:ext cx="102162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State/Lake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2730" y="58058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4459" y="5438775"/>
            <a:ext cx="141944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Adams/Wabash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7372728" y="49025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544" y="4535448"/>
            <a:ext cx="155927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Madison/Wabash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372730" y="41459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02416" y="3778850"/>
            <a:ext cx="148353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Randolf</a:t>
            </a:r>
            <a:r>
              <a:rPr lang="en-US" sz="1200" dirty="0" smtClean="0"/>
              <a:t>/Wabash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919014" y="3626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82489" y="3259351"/>
            <a:ext cx="1015952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Clark/Lake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218416" y="5269648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14847" y="4902548"/>
            <a:ext cx="750039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Quincy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223223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2567" y="5690801"/>
            <a:ext cx="744213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LaSalle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034270" y="605790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36022" y="5690801"/>
            <a:ext cx="739395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4218414" y="4293975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86807" y="3926875"/>
            <a:ext cx="1606117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Washington/Wells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44179" y="4488850"/>
            <a:ext cx="1" cy="41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44179" y="5245448"/>
            <a:ext cx="2" cy="56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8" idx="0"/>
          </p:cNvCxnSpPr>
          <p:nvPr/>
        </p:nvCxnSpPr>
        <p:spPr>
          <a:xfrm rot="5400000">
            <a:off x="6687886" y="1896203"/>
            <a:ext cx="1316251" cy="2144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6920387" y="5605557"/>
            <a:ext cx="80576" cy="1167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5566124" y="6229350"/>
            <a:ext cx="468146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4389866" y="5612547"/>
            <a:ext cx="833357" cy="6168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4073479" y="4953259"/>
            <a:ext cx="63277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406402" y="3781362"/>
            <a:ext cx="496074" cy="529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5261915" y="3797900"/>
            <a:ext cx="840525" cy="11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445340" y="3797900"/>
            <a:ext cx="1098840" cy="348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127364" y="36004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86241" y="3233351"/>
            <a:ext cx="1625150" cy="33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Merchandise Mart</a:t>
            </a:r>
            <a:endParaRPr lang="en-US" sz="1200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3298814" y="3943351"/>
            <a:ext cx="919600" cy="5220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4172130" y="2974800"/>
            <a:ext cx="95234" cy="1498967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46011" y="2598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746" y="3410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3384" y="623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15630" y="50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09932" y="431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67571" y="5820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2317" y="623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4086" y="3074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7699" y="4118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396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3962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23789" y="42807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40731" y="52432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66164" y="35941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4746" y="4132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00532" y="4889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881485" y="5792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03755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4801" y="6400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</TotalTime>
  <Words>5672</Words>
  <Application>Microsoft Office PowerPoint</Application>
  <PresentationFormat>On-screen Show (4:3)</PresentationFormat>
  <Paragraphs>2441</Paragraphs>
  <Slides>122</Slides>
  <Notes>111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9" baseType="lpstr">
      <vt:lpstr>Arial</vt:lpstr>
      <vt:lpstr>Calibri</vt:lpstr>
      <vt:lpstr>Cambria Math</vt:lpstr>
      <vt:lpstr>Kootenay</vt:lpstr>
      <vt:lpstr>Symbol</vt:lpstr>
      <vt:lpstr>Verdana</vt:lpstr>
      <vt:lpstr>Office Theme</vt:lpstr>
      <vt:lpstr>Lecture 14 Applications of priority queues</vt:lpstr>
      <vt:lpstr>Priority queues</vt:lpstr>
      <vt:lpstr>Priority queues</vt:lpstr>
      <vt:lpstr>Heaps</vt:lpstr>
      <vt:lpstr>Heaps</vt:lpstr>
      <vt:lpstr>Binary heaps</vt:lpstr>
      <vt:lpstr>Embedding in an array</vt:lpstr>
      <vt:lpstr>Embedding in an array</vt:lpstr>
      <vt:lpstr>Heap insertion using the array representation</vt:lpstr>
      <vt:lpstr>Extracting an element</vt:lpstr>
      <vt:lpstr>Extracting an element</vt:lpstr>
      <vt:lpstr>Sorting</vt:lpstr>
      <vt:lpstr>Version 1</vt:lpstr>
      <vt:lpstr>In-place heapsort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Sketch of in-place heap construction</vt:lpstr>
      <vt:lpstr>Algorithm for in-place heap construction</vt:lpstr>
      <vt:lpstr>Algorithm for in-place heap construction</vt:lpstr>
      <vt:lpstr>Version 2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Completing the sort</vt:lpstr>
      <vt:lpstr>Analysis</vt:lpstr>
      <vt:lpstr>Route planning revisited</vt:lpstr>
      <vt:lpstr>Route planning revisited</vt:lpstr>
      <vt:lpstr>Route planning revisited</vt:lpstr>
      <vt:lpstr>Path finding with edge costs</vt:lpstr>
      <vt:lpstr>Dijkstra’s least-cost path algorithm</vt:lpstr>
      <vt:lpstr>Wait a minute… decrease key?</vt:lpstr>
      <vt:lpstr>Implementing DecreaseKey</vt:lpstr>
      <vt:lpstr>Implementing DecreaseKey</vt:lpstr>
      <vt:lpstr>Implementing DecreaseKey</vt:lpstr>
      <vt:lpstr>Proving correctness</vt:lpstr>
      <vt:lpstr>Invariants</vt:lpstr>
      <vt:lpstr>Proof</vt:lpstr>
      <vt:lpstr>Proof</vt:lpstr>
      <vt:lpstr>Proof</vt:lpstr>
      <vt:lpstr>Proof</vt:lpstr>
      <vt:lpstr>Proof</vt:lpstr>
      <vt:lpstr>Proof</vt:lpstr>
      <vt:lpstr>Running Dijkstra’s algorithm</vt:lpstr>
      <vt:lpstr>Initialize node costs</vt:lpstr>
      <vt:lpstr>Initialize priority queue</vt:lpstr>
      <vt:lpstr>Extract min (Foster)</vt:lpstr>
      <vt:lpstr>Update neighbors</vt:lpstr>
      <vt:lpstr>Extract min (State)</vt:lpstr>
      <vt:lpstr>Update neighbors</vt:lpstr>
      <vt:lpstr>Extract min (Clark)</vt:lpstr>
      <vt:lpstr>Update neighbors</vt:lpstr>
      <vt:lpstr>Extract min (Randolf)</vt:lpstr>
      <vt:lpstr>Update neighbors</vt:lpstr>
      <vt:lpstr>Extract min (Washington)</vt:lpstr>
      <vt:lpstr>Update neighbors</vt:lpstr>
      <vt:lpstr>Extract min (Madison)</vt:lpstr>
      <vt:lpstr>Update neighbors</vt:lpstr>
      <vt:lpstr>Extract min (MMart)</vt:lpstr>
      <vt:lpstr>Update neighbors (no changes)</vt:lpstr>
      <vt:lpstr>Extract min (Quincy)</vt:lpstr>
      <vt:lpstr>Done!</vt:lpstr>
      <vt:lpstr>And we have our minimum cost path</vt:lpstr>
      <vt:lpstr>How long does it take?</vt:lpstr>
      <vt:lpstr>How long does it take?</vt:lpstr>
      <vt:lpstr>How long does it take?</vt:lpstr>
      <vt:lpstr>How long does it take?</vt:lpstr>
      <vt:lpstr>Searching for a path in a 4-connected grid</vt:lpstr>
      <vt:lpstr>Dijkstra does a lot of useless searching</vt:lpstr>
      <vt:lpstr>Heuristic search</vt:lpstr>
      <vt:lpstr>A* search</vt:lpstr>
      <vt:lpstr>A* is way more efficient (when your problem has a heuristic function)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260</cp:revision>
  <cp:lastPrinted>2010-06-04T14:52:17Z</cp:lastPrinted>
  <dcterms:created xsi:type="dcterms:W3CDTF">2010-03-27T22:31:10Z</dcterms:created>
  <dcterms:modified xsi:type="dcterms:W3CDTF">2016-05-20T23:19:26Z</dcterms:modified>
</cp:coreProperties>
</file>